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83" r:id="rId1"/>
  </p:sldMasterIdLst>
  <p:notesMasterIdLst>
    <p:notesMasterId r:id="rId28"/>
  </p:notesMasterIdLst>
  <p:handoutMasterIdLst>
    <p:handoutMasterId r:id="rId29"/>
  </p:handoutMasterIdLst>
  <p:sldIdLst>
    <p:sldId id="256" r:id="rId2"/>
    <p:sldId id="270" r:id="rId3"/>
    <p:sldId id="275" r:id="rId4"/>
    <p:sldId id="271" r:id="rId5"/>
    <p:sldId id="265" r:id="rId6"/>
    <p:sldId id="264" r:id="rId7"/>
    <p:sldId id="278" r:id="rId8"/>
    <p:sldId id="266" r:id="rId9"/>
    <p:sldId id="282" r:id="rId10"/>
    <p:sldId id="281" r:id="rId11"/>
    <p:sldId id="280" r:id="rId12"/>
    <p:sldId id="293" r:id="rId13"/>
    <p:sldId id="269" r:id="rId14"/>
    <p:sldId id="283" r:id="rId15"/>
    <p:sldId id="273" r:id="rId16"/>
    <p:sldId id="276" r:id="rId17"/>
    <p:sldId id="284" r:id="rId18"/>
    <p:sldId id="285" r:id="rId19"/>
    <p:sldId id="286" r:id="rId20"/>
    <p:sldId id="287" r:id="rId21"/>
    <p:sldId id="288" r:id="rId22"/>
    <p:sldId id="289" r:id="rId23"/>
    <p:sldId id="290" r:id="rId24"/>
    <p:sldId id="291" r:id="rId25"/>
    <p:sldId id="292" r:id="rId26"/>
    <p:sldId id="262" r:id="rId27"/>
  </p:sldIdLst>
  <p:sldSz cx="9144000" cy="6858000" type="screen4x3"/>
  <p:notesSz cx="6858000" cy="9296400"/>
  <p:embeddedFontLst>
    <p:embeddedFont>
      <p:font typeface="Myriad Web Pro" charset="0"/>
      <p:regular r:id="rId30"/>
      <p:bold r:id="rId31"/>
      <p:italic r:id="rId32"/>
    </p:embeddedFont>
    <p:embeddedFont>
      <p:font typeface="Verdana" pitchFamily="34" charset="0"/>
      <p:regular r:id="rId33"/>
      <p:bold r:id="rId34"/>
      <p:italic r:id="rId35"/>
      <p:boldItalic r:id="rId36"/>
    </p:embeddedFont>
    <p:embeddedFont>
      <p:font typeface="Arial Narrow" pitchFamily="34" charset="0"/>
      <p:regular r:id="rId37"/>
      <p:bold r:id="rId38"/>
      <p:italic r:id="rId39"/>
      <p:boldItalic r:id="rId40"/>
    </p:embeddedFont>
    <p:embeddedFont>
      <p:font typeface="Calibri" pitchFamily="34" charset="0"/>
      <p:regular r:id="rId41"/>
      <p:bold r:id="rId42"/>
      <p:italic r:id="rId43"/>
      <p:bold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661" autoAdjust="0"/>
  </p:normalViewPr>
  <p:slideViewPr>
    <p:cSldViewPr>
      <p:cViewPr varScale="1">
        <p:scale>
          <a:sx n="134" d="100"/>
          <a:sy n="134" d="100"/>
        </p:scale>
        <p:origin x="-95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385" cy="464343"/>
          </a:xfrm>
          <a:prstGeom prst="rect">
            <a:avLst/>
          </a:prstGeom>
        </p:spPr>
        <p:txBody>
          <a:bodyPr vert="horz" lIns="91614" tIns="45807" rIns="91614" bIns="45807" rtlCol="0"/>
          <a:lstStyle>
            <a:lvl1pPr algn="l">
              <a:defRPr sz="1200"/>
            </a:lvl1pPr>
          </a:lstStyle>
          <a:p>
            <a:endParaRPr lang="en-US"/>
          </a:p>
        </p:txBody>
      </p:sp>
      <p:sp>
        <p:nvSpPr>
          <p:cNvPr id="3" name="Date Placeholder 2"/>
          <p:cNvSpPr>
            <a:spLocks noGrp="1"/>
          </p:cNvSpPr>
          <p:nvPr>
            <p:ph type="dt" sz="quarter" idx="1"/>
          </p:nvPr>
        </p:nvSpPr>
        <p:spPr>
          <a:xfrm>
            <a:off x="3885058" y="1"/>
            <a:ext cx="2971385" cy="464343"/>
          </a:xfrm>
          <a:prstGeom prst="rect">
            <a:avLst/>
          </a:prstGeom>
        </p:spPr>
        <p:txBody>
          <a:bodyPr vert="horz" lIns="91614" tIns="45807" rIns="91614" bIns="45807" rtlCol="0"/>
          <a:lstStyle>
            <a:lvl1pPr algn="r">
              <a:defRPr sz="1200"/>
            </a:lvl1pPr>
          </a:lstStyle>
          <a:p>
            <a:fld id="{102BA587-EECE-4930-B82D-8987B0F23A76}" type="datetimeFigureOut">
              <a:rPr lang="en-US" smtClean="0"/>
              <a:pPr/>
              <a:t>8/25/2010</a:t>
            </a:fld>
            <a:endParaRPr lang="en-US"/>
          </a:p>
        </p:txBody>
      </p:sp>
      <p:sp>
        <p:nvSpPr>
          <p:cNvPr id="4" name="Footer Placeholder 3"/>
          <p:cNvSpPr>
            <a:spLocks noGrp="1"/>
          </p:cNvSpPr>
          <p:nvPr>
            <p:ph type="ftr" sz="quarter" idx="2"/>
          </p:nvPr>
        </p:nvSpPr>
        <p:spPr>
          <a:xfrm>
            <a:off x="0" y="8830468"/>
            <a:ext cx="2971385" cy="464343"/>
          </a:xfrm>
          <a:prstGeom prst="rect">
            <a:avLst/>
          </a:prstGeom>
        </p:spPr>
        <p:txBody>
          <a:bodyPr vert="horz" lIns="91614" tIns="45807" rIns="91614" bIns="45807" rtlCol="0" anchor="b"/>
          <a:lstStyle>
            <a:lvl1pPr algn="l">
              <a:defRPr sz="1200"/>
            </a:lvl1pPr>
          </a:lstStyle>
          <a:p>
            <a:endParaRPr lang="en-US"/>
          </a:p>
        </p:txBody>
      </p:sp>
      <p:sp>
        <p:nvSpPr>
          <p:cNvPr id="5" name="Slide Number Placeholder 4"/>
          <p:cNvSpPr>
            <a:spLocks noGrp="1"/>
          </p:cNvSpPr>
          <p:nvPr>
            <p:ph type="sldNum" sz="quarter" idx="3"/>
          </p:nvPr>
        </p:nvSpPr>
        <p:spPr>
          <a:xfrm>
            <a:off x="3885058" y="8830468"/>
            <a:ext cx="2971385" cy="464343"/>
          </a:xfrm>
          <a:prstGeom prst="rect">
            <a:avLst/>
          </a:prstGeom>
        </p:spPr>
        <p:txBody>
          <a:bodyPr vert="horz" lIns="91614" tIns="45807" rIns="91614" bIns="45807" rtlCol="0" anchor="b"/>
          <a:lstStyle>
            <a:lvl1pPr algn="r">
              <a:defRPr sz="1200"/>
            </a:lvl1pPr>
          </a:lstStyle>
          <a:p>
            <a:fld id="{E34470C3-1DA8-4635-8B74-487A9D198AF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385" cy="464343"/>
          </a:xfrm>
          <a:prstGeom prst="rect">
            <a:avLst/>
          </a:prstGeom>
        </p:spPr>
        <p:txBody>
          <a:bodyPr vert="horz" lIns="91614" tIns="45807" rIns="91614" bIns="45807" rtlCol="0"/>
          <a:lstStyle>
            <a:lvl1pPr algn="l">
              <a:defRPr sz="1200"/>
            </a:lvl1pPr>
          </a:lstStyle>
          <a:p>
            <a:endParaRPr lang="en-US"/>
          </a:p>
        </p:txBody>
      </p:sp>
      <p:sp>
        <p:nvSpPr>
          <p:cNvPr id="3" name="Date Placeholder 2"/>
          <p:cNvSpPr>
            <a:spLocks noGrp="1"/>
          </p:cNvSpPr>
          <p:nvPr>
            <p:ph type="dt" idx="1"/>
          </p:nvPr>
        </p:nvSpPr>
        <p:spPr>
          <a:xfrm>
            <a:off x="3885058" y="1"/>
            <a:ext cx="2971385" cy="464343"/>
          </a:xfrm>
          <a:prstGeom prst="rect">
            <a:avLst/>
          </a:prstGeom>
        </p:spPr>
        <p:txBody>
          <a:bodyPr vert="horz" lIns="91614" tIns="45807" rIns="91614" bIns="45807" rtlCol="0"/>
          <a:lstStyle>
            <a:lvl1pPr algn="r">
              <a:defRPr sz="1200"/>
            </a:lvl1pPr>
          </a:lstStyle>
          <a:p>
            <a:fld id="{525CD59E-A6EC-4F9F-A443-04EA4DFC3301}" type="datetimeFigureOut">
              <a:rPr lang="en-US" smtClean="0"/>
              <a:pPr/>
              <a:t>8/25/2010</a:t>
            </a:fld>
            <a:endParaRPr lang="en-US"/>
          </a:p>
        </p:txBody>
      </p:sp>
      <p:sp>
        <p:nvSpPr>
          <p:cNvPr id="4" name="Slide Image Placeholder 3"/>
          <p:cNvSpPr>
            <a:spLocks noGrp="1" noRot="1" noChangeAspect="1"/>
          </p:cNvSpPr>
          <p:nvPr>
            <p:ph type="sldImg" idx="2"/>
          </p:nvPr>
        </p:nvSpPr>
        <p:spPr>
          <a:xfrm>
            <a:off x="1104900" y="696913"/>
            <a:ext cx="4648200" cy="3487737"/>
          </a:xfrm>
          <a:prstGeom prst="rect">
            <a:avLst/>
          </a:prstGeom>
          <a:noFill/>
          <a:ln w="12700">
            <a:solidFill>
              <a:prstClr val="black"/>
            </a:solidFill>
          </a:ln>
        </p:spPr>
        <p:txBody>
          <a:bodyPr vert="horz" lIns="91614" tIns="45807" rIns="91614" bIns="45807" rtlCol="0" anchor="ctr"/>
          <a:lstStyle/>
          <a:p>
            <a:endParaRPr lang="en-US"/>
          </a:p>
        </p:txBody>
      </p:sp>
      <p:sp>
        <p:nvSpPr>
          <p:cNvPr id="5" name="Notes Placeholder 4"/>
          <p:cNvSpPr>
            <a:spLocks noGrp="1"/>
          </p:cNvSpPr>
          <p:nvPr>
            <p:ph type="body" sz="quarter" idx="3"/>
          </p:nvPr>
        </p:nvSpPr>
        <p:spPr>
          <a:xfrm>
            <a:off x="686423" y="4416030"/>
            <a:ext cx="5485155" cy="4183857"/>
          </a:xfrm>
          <a:prstGeom prst="rect">
            <a:avLst/>
          </a:prstGeom>
        </p:spPr>
        <p:txBody>
          <a:bodyPr vert="horz" lIns="91614" tIns="45807" rIns="91614" bIns="4580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0468"/>
            <a:ext cx="2971385" cy="464343"/>
          </a:xfrm>
          <a:prstGeom prst="rect">
            <a:avLst/>
          </a:prstGeom>
        </p:spPr>
        <p:txBody>
          <a:bodyPr vert="horz" lIns="91614" tIns="45807" rIns="91614" bIns="45807" rtlCol="0" anchor="b"/>
          <a:lstStyle>
            <a:lvl1pPr algn="l">
              <a:defRPr sz="1200"/>
            </a:lvl1pPr>
          </a:lstStyle>
          <a:p>
            <a:endParaRPr lang="en-US"/>
          </a:p>
        </p:txBody>
      </p:sp>
      <p:sp>
        <p:nvSpPr>
          <p:cNvPr id="7" name="Slide Number Placeholder 6"/>
          <p:cNvSpPr>
            <a:spLocks noGrp="1"/>
          </p:cNvSpPr>
          <p:nvPr>
            <p:ph type="sldNum" sz="quarter" idx="5"/>
          </p:nvPr>
        </p:nvSpPr>
        <p:spPr>
          <a:xfrm>
            <a:off x="3885058" y="8830468"/>
            <a:ext cx="2971385" cy="464343"/>
          </a:xfrm>
          <a:prstGeom prst="rect">
            <a:avLst/>
          </a:prstGeom>
        </p:spPr>
        <p:txBody>
          <a:bodyPr vert="horz" lIns="91614" tIns="45807" rIns="91614" bIns="45807" rtlCol="0" anchor="b"/>
          <a:lstStyle>
            <a:lvl1pPr algn="r">
              <a:defRPr sz="1200"/>
            </a:lvl1pPr>
          </a:lstStyle>
          <a:p>
            <a:fld id="{8FBCC1DA-506A-4CFA-A811-6B0470502D2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FBCC1DA-506A-4CFA-A811-6B0470502D2B}"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Title of Presentation – Myriad Pro</a:t>
            </a:r>
            <a:br>
              <a:rPr lang="en-US" dirty="0" smtClean="0"/>
            </a:br>
            <a:r>
              <a:rPr lang="en-US" dirty="0" smtClean="0"/>
              <a:t> Bold, Shadow 28pt</a:t>
            </a:r>
            <a:endParaRPr lang="en-US" dirty="0"/>
          </a:p>
        </p:txBody>
      </p:sp>
      <p:sp>
        <p:nvSpPr>
          <p:cNvPr id="6" name="Text Placeholder 5"/>
          <p:cNvSpPr>
            <a:spLocks noGrp="1"/>
          </p:cNvSpPr>
          <p:nvPr userDrawn="1">
            <p:ph type="body" sz="quarter" idx="11" hasCustomPrompt="1"/>
          </p:nvPr>
        </p:nvSpPr>
        <p:spPr>
          <a:xfrm>
            <a:off x="2286000" y="6272784"/>
            <a:ext cx="5105400" cy="18288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
        <p:nvSpPr>
          <p:cNvPr id="7" name="Text Placeholder 6"/>
          <p:cNvSpPr>
            <a:spLocks noGrp="1"/>
          </p:cNvSpPr>
          <p:nvPr userDrawn="1">
            <p:ph type="body" sz="quarter" idx="12" hasCustomPrompt="1"/>
          </p:nvPr>
        </p:nvSpPr>
        <p:spPr>
          <a:xfrm>
            <a:off x="2286000" y="6464808"/>
            <a:ext cx="5105400" cy="22860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fld id="{D53E591A-424B-4252-93B4-7385F04C622D}" type="slidenum">
              <a:rPr lang="en-US">
                <a:solidFill>
                  <a:srgbClr val="000000"/>
                </a:solidFill>
              </a:rPr>
              <a:pPr>
                <a:defRPr/>
              </a:pPr>
              <a:t>‹#›</a:t>
            </a:fld>
            <a:endParaRPr lang="en-US">
              <a:solidFill>
                <a:srgbClr val="000000"/>
              </a:solidFill>
            </a:endParaRPr>
          </a:p>
        </p:txBody>
      </p:sp>
    </p:spTree>
  </p:cSld>
  <p:clrMapOvr>
    <a:masterClrMapping/>
  </p:clrMapOvr>
  <p:transition advClick="0">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 Slide (for content heavy tables and char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Title of Presentation – Myriad Pro</a:t>
            </a:r>
            <a:br>
              <a:rPr lang="en-US" dirty="0" smtClean="0"/>
            </a:br>
            <a:r>
              <a:rPr lang="en-US" dirty="0" smtClean="0"/>
              <a:t> Bold, Shadow 28pt</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sic Content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6705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lnSpc>
                <a:spcPts val="3800"/>
              </a:lnSpc>
              <a:defRPr sz="3600" b="1" cap="all" baseline="0">
                <a:solidFill>
                  <a:schemeClr val="tx1"/>
                </a:solidFill>
                <a:effectLst/>
              </a:defRPr>
            </a:lvl1pPr>
          </a:lstStyle>
          <a:p>
            <a:r>
              <a:rPr lang="en-US" dirty="0" smtClean="0"/>
              <a:t>Section Header</a:t>
            </a:r>
            <a:br>
              <a:rPr lang="en-US" dirty="0" smtClean="0"/>
            </a:br>
            <a:r>
              <a:rPr lang="en-US" dirty="0" smtClean="0"/>
              <a:t>Myriad Pro, bold, shadow, 36pt </a:t>
            </a:r>
            <a:endParaRPr lang="en-US" dirty="0"/>
          </a:p>
        </p:txBody>
      </p:sp>
      <p:sp>
        <p:nvSpPr>
          <p:cNvPr id="3" name="Text Placeholder 2"/>
          <p:cNvSpPr>
            <a:spLocks noGrp="1"/>
          </p:cNvSpPr>
          <p:nvPr>
            <p:ph type="body" idx="1" hasCustomPrompt="1"/>
          </p:nvPr>
        </p:nvSpPr>
        <p:spPr>
          <a:xfrm>
            <a:off x="722313" y="2906713"/>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 – Myriad Pro, 20pt</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solidFill>
                  <a:schemeClr val="tx1"/>
                </a:solidFill>
                <a:effectLst/>
              </a:defRPr>
            </a:lvl1pPr>
          </a:lstStyle>
          <a:p>
            <a:r>
              <a:rPr lang="en-US" dirty="0" smtClean="0"/>
              <a:t>Header – Myriad Pro, bold, shadow, 20pt</a:t>
            </a:r>
            <a:endParaRPr lang="en-US" dirty="0"/>
          </a:p>
        </p:txBody>
      </p:sp>
      <p:sp>
        <p:nvSpPr>
          <p:cNvPr id="3" name="Content Placeholder 2"/>
          <p:cNvSpPr>
            <a:spLocks noGrp="1"/>
          </p:cNvSpPr>
          <p:nvPr>
            <p:ph idx="1" hasCustomPrompt="1"/>
          </p:nvPr>
        </p:nvSpPr>
        <p:spPr>
          <a:xfrm>
            <a:off x="3575050" y="273051"/>
            <a:ext cx="5111750" cy="5518150"/>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4" name="Text Placeholder 3"/>
          <p:cNvSpPr>
            <a:spLocks noGrp="1"/>
          </p:cNvSpPr>
          <p:nvPr>
            <p:ph type="body" sz="half" idx="2" hasCustomPrompt="1"/>
          </p:nvPr>
        </p:nvSpPr>
        <p:spPr>
          <a:xfrm>
            <a:off x="457200" y="1435101"/>
            <a:ext cx="3008313"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a:p>
            <a:pPr lvl="0"/>
            <a:r>
              <a:rPr lang="en-US" dirty="0" smtClean="0"/>
              <a:t>Myriad Pro, 14pt</a:t>
            </a:r>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baseline="0">
                <a:solidFill>
                  <a:schemeClr val="tx1"/>
                </a:solidFill>
                <a:effectLst/>
              </a:defRPr>
            </a:lvl1pPr>
          </a:lstStyle>
          <a:p>
            <a:r>
              <a:rPr lang="en-US" dirty="0" smtClean="0"/>
              <a:t>Photo Title – Myriad Pro, Bold, Shadow, 20pt</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solidFill>
                  <a:schemeClr val="tx1"/>
                </a:solidFill>
                <a:effectLs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hasCustomPrompt="1"/>
          </p:nvPr>
        </p:nvSpPr>
        <p:spPr>
          <a:xfrm>
            <a:off x="1792288" y="5367338"/>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or credits for photo – Myriad Pro, 14pt</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Closing– Myriad Pro, Bold, 28pt</a:t>
            </a:r>
          </a:p>
        </p:txBody>
      </p:sp>
      <p:sp>
        <p:nvSpPr>
          <p:cNvPr id="9" name="Rectangle 8"/>
          <p:cNvSpPr/>
          <p:nvPr userDrawn="1"/>
        </p:nvSpPr>
        <p:spPr>
          <a:xfrm>
            <a:off x="1371600" y="4343400"/>
            <a:ext cx="6400800" cy="292388"/>
          </a:xfrm>
          <a:prstGeom prst="rect">
            <a:avLst/>
          </a:prstGeom>
        </p:spPr>
        <p:txBody>
          <a:bodyPr wrap="square">
            <a:spAutoFit/>
          </a:bodyPr>
          <a:lstStyle/>
          <a:p>
            <a:pPr lvl="0"/>
            <a:r>
              <a:rPr lang="en-US" sz="1300" b="1" dirty="0" smtClean="0">
                <a:solidFill>
                  <a:schemeClr val="tx2"/>
                </a:solidFill>
              </a:rPr>
              <a:t>For more information please contact Centers for Disease Control and Prevention</a:t>
            </a:r>
          </a:p>
        </p:txBody>
      </p:sp>
      <p:sp>
        <p:nvSpPr>
          <p:cNvPr id="11" name="Rectangle 10"/>
          <p:cNvSpPr/>
          <p:nvPr userDrawn="1"/>
        </p:nvSpPr>
        <p:spPr>
          <a:xfrm>
            <a:off x="1371600" y="4706034"/>
            <a:ext cx="5943600" cy="646331"/>
          </a:xfrm>
          <a:prstGeom prst="rect">
            <a:avLst/>
          </a:prstGeom>
        </p:spPr>
        <p:txBody>
          <a:bodyPr wrap="square">
            <a:spAutoFit/>
          </a:bodyPr>
          <a:lstStyle/>
          <a:p>
            <a:pPr lvl="0"/>
            <a:r>
              <a:rPr lang="en-US" sz="1200" dirty="0" smtClean="0">
                <a:solidFill>
                  <a:schemeClr val="tx2"/>
                </a:solidFill>
              </a:rPr>
              <a:t>1600 Clifton Road NE, Atlanta, GA 30333</a:t>
            </a:r>
          </a:p>
          <a:p>
            <a:pPr lvl="0"/>
            <a:r>
              <a:rPr lang="en-US" sz="1200" dirty="0" smtClean="0">
                <a:solidFill>
                  <a:schemeClr val="tx2"/>
                </a:solidFill>
              </a:rPr>
              <a:t>Telephone, 1-800-CDC-INFO (232-4636)/TTY: 1-888-232-6348</a:t>
            </a:r>
          </a:p>
          <a:p>
            <a:pPr lvl="0"/>
            <a:r>
              <a:rPr lang="en-US" sz="1200" dirty="0" smtClean="0">
                <a:solidFill>
                  <a:schemeClr val="tx2"/>
                </a:solidFill>
              </a:rPr>
              <a:t>E-mail: cdcinfo@cdc.gov 	Web: www.cdc.gov</a:t>
            </a:r>
          </a:p>
        </p:txBody>
      </p:sp>
      <p:sp>
        <p:nvSpPr>
          <p:cNvPr id="10" name="Text Placeholder 5"/>
          <p:cNvSpPr>
            <a:spLocks noGrp="1"/>
          </p:cNvSpPr>
          <p:nvPr>
            <p:ph type="body" sz="quarter" idx="11" hasCustomPrompt="1"/>
          </p:nvPr>
        </p:nvSpPr>
        <p:spPr>
          <a:xfrm>
            <a:off x="2274197" y="6261404"/>
            <a:ext cx="5105400" cy="18288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
        <p:nvSpPr>
          <p:cNvPr id="12" name="Text Placeholder 6"/>
          <p:cNvSpPr>
            <a:spLocks noGrp="1"/>
          </p:cNvSpPr>
          <p:nvPr>
            <p:ph type="body" sz="quarter" idx="12" hasCustomPrompt="1"/>
          </p:nvPr>
        </p:nvSpPr>
        <p:spPr>
          <a:xfrm>
            <a:off x="2273549" y="6439903"/>
            <a:ext cx="5105400" cy="228600"/>
          </a:xfrm>
          <a:prstGeom prst="rect">
            <a:avLst/>
          </a:prstGeom>
        </p:spPr>
        <p:txBody>
          <a:bodyPr/>
          <a:lstStyle>
            <a:lvl1pPr>
              <a:buNone/>
              <a:defRPr sz="1000" baseline="0">
                <a:solidFill>
                  <a:schemeClr val="bg2"/>
                </a:solidFill>
              </a:defRPr>
            </a:lvl1pPr>
          </a:lstStyle>
          <a:p>
            <a:r>
              <a:rPr lang="en-US" dirty="0" smtClean="0"/>
              <a:t>Place Descriptor Here</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97" r:id="rId3"/>
    <p:sldLayoutId id="2147483693" r:id="rId4"/>
    <p:sldLayoutId id="2147483694" r:id="rId5"/>
    <p:sldLayoutId id="2147483686" r:id="rId6"/>
    <p:sldLayoutId id="2147483688" r:id="rId7"/>
    <p:sldLayoutId id="2147483689" r:id="rId8"/>
    <p:sldLayoutId id="2147483690" r:id="rId9"/>
    <p:sldLayoutId id="2147483698" r:id="rId10"/>
  </p:sldLayoutIdLst>
  <p:transition>
    <p:fade/>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3581400"/>
            <a:ext cx="6400800" cy="457200"/>
          </a:xfrm>
        </p:spPr>
        <p:txBody>
          <a:bodyPr/>
          <a:lstStyle/>
          <a:p>
            <a:pPr algn="l"/>
            <a:r>
              <a:rPr lang="en-US" dirty="0" smtClean="0"/>
              <a:t>Lisa M Lee, PhD</a:t>
            </a:r>
            <a:endParaRPr lang="en-US" dirty="0"/>
          </a:p>
        </p:txBody>
      </p:sp>
      <p:sp>
        <p:nvSpPr>
          <p:cNvPr id="3" name="Text Placeholder 2"/>
          <p:cNvSpPr>
            <a:spLocks noGrp="1"/>
          </p:cNvSpPr>
          <p:nvPr>
            <p:ph type="body" sz="quarter" idx="10"/>
          </p:nvPr>
        </p:nvSpPr>
        <p:spPr>
          <a:xfrm>
            <a:off x="1295400" y="3962400"/>
            <a:ext cx="6553200" cy="1828800"/>
          </a:xfrm>
        </p:spPr>
        <p:txBody>
          <a:bodyPr/>
          <a:lstStyle/>
          <a:p>
            <a:pPr algn="l"/>
            <a:r>
              <a:rPr lang="en-US" dirty="0" smtClean="0"/>
              <a:t>Chief Science Officer</a:t>
            </a:r>
          </a:p>
          <a:p>
            <a:pPr algn="l"/>
            <a:r>
              <a:rPr lang="en-US" dirty="0" smtClean="0"/>
              <a:t>Office of Surveillance, Epidemiology, and Laboratory Services</a:t>
            </a:r>
          </a:p>
          <a:p>
            <a:pPr algn="l"/>
            <a:endParaRPr lang="en-US" dirty="0" smtClean="0"/>
          </a:p>
          <a:p>
            <a:pPr algn="l"/>
            <a:r>
              <a:rPr lang="en-US" dirty="0" smtClean="0"/>
              <a:t>CDC/CSTE Applied Epidemiology Fellowship Orientation</a:t>
            </a:r>
          </a:p>
          <a:p>
            <a:pPr algn="l"/>
            <a:r>
              <a:rPr lang="en-US" dirty="0" smtClean="0"/>
              <a:t>2 Sept 2010</a:t>
            </a:r>
            <a:endParaRPr lang="en-US" dirty="0"/>
          </a:p>
        </p:txBody>
      </p:sp>
      <p:sp>
        <p:nvSpPr>
          <p:cNvPr id="4" name="Title 3"/>
          <p:cNvSpPr>
            <a:spLocks noGrp="1"/>
          </p:cNvSpPr>
          <p:nvPr>
            <p:ph type="title"/>
          </p:nvPr>
        </p:nvSpPr>
        <p:spPr>
          <a:xfrm>
            <a:off x="685800" y="1371600"/>
            <a:ext cx="4267200" cy="1905000"/>
          </a:xfrm>
        </p:spPr>
        <p:txBody>
          <a:bodyPr/>
          <a:lstStyle/>
          <a:p>
            <a:pPr algn="l"/>
            <a:r>
              <a:rPr lang="en-US" dirty="0" smtClean="0"/>
              <a:t>Knowing about Health:</a:t>
            </a:r>
            <a:br>
              <a:rPr lang="en-US" dirty="0" smtClean="0"/>
            </a:br>
            <a:r>
              <a:rPr lang="en-US" dirty="0" smtClean="0"/>
              <a:t/>
            </a:r>
            <a:br>
              <a:rPr lang="en-US" dirty="0" smtClean="0"/>
            </a:br>
            <a:r>
              <a:rPr lang="en-US" dirty="0" smtClean="0"/>
              <a:t>The Role of Public Health Surveillance</a:t>
            </a:r>
            <a:endParaRPr lang="en-US" dirty="0"/>
          </a:p>
        </p:txBody>
      </p:sp>
      <p:sp>
        <p:nvSpPr>
          <p:cNvPr id="5" name="Text Placeholder 4"/>
          <p:cNvSpPr>
            <a:spLocks noGrp="1"/>
          </p:cNvSpPr>
          <p:nvPr>
            <p:ph type="body" sz="quarter" idx="11"/>
          </p:nvPr>
        </p:nvSpPr>
        <p:spPr/>
        <p:txBody>
          <a:bodyPr/>
          <a:lstStyle/>
          <a:p>
            <a:r>
              <a:rPr lang="en-US" dirty="0" smtClean="0"/>
              <a:t>Office of Surveillance, Epidemiology, and Laboratory Services</a:t>
            </a:r>
            <a:endParaRPr lang="en-US" dirty="0"/>
          </a:p>
        </p:txBody>
      </p:sp>
      <p:sp>
        <p:nvSpPr>
          <p:cNvPr id="6" name="Text Placeholder 5"/>
          <p:cNvSpPr>
            <a:spLocks noGrp="1"/>
          </p:cNvSpPr>
          <p:nvPr>
            <p:ph type="body" sz="quarter" idx="12"/>
          </p:nvPr>
        </p:nvSpPr>
        <p:spPr/>
        <p:txBody>
          <a:bodyPr/>
          <a:lstStyle/>
          <a:p>
            <a:r>
              <a:rPr lang="en-US" dirty="0" smtClean="0"/>
              <a:t>Office of the Director</a:t>
            </a:r>
            <a:endParaRPr lang="en-US" dirty="0"/>
          </a:p>
        </p:txBody>
      </p:sp>
      <p:pic>
        <p:nvPicPr>
          <p:cNvPr id="1028" name="Picture 4"/>
          <p:cNvPicPr>
            <a:picLocks noChangeAspect="1" noChangeArrowheads="1"/>
          </p:cNvPicPr>
          <p:nvPr/>
        </p:nvPicPr>
        <p:blipFill>
          <a:blip r:embed="rId2" cstate="print"/>
          <a:srcRect/>
          <a:stretch>
            <a:fillRect/>
          </a:stretch>
        </p:blipFill>
        <p:spPr bwMode="auto">
          <a:xfrm>
            <a:off x="5257800" y="1219200"/>
            <a:ext cx="2376450" cy="2971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the Data</a:t>
            </a:r>
            <a:endParaRPr lang="en-US" dirty="0"/>
          </a:p>
        </p:txBody>
      </p:sp>
      <p:sp>
        <p:nvSpPr>
          <p:cNvPr id="3" name="Content Placeholder 2"/>
          <p:cNvSpPr>
            <a:spLocks noGrp="1"/>
          </p:cNvSpPr>
          <p:nvPr>
            <p:ph idx="1"/>
          </p:nvPr>
        </p:nvSpPr>
        <p:spPr>
          <a:xfrm>
            <a:off x="457200" y="1981199"/>
            <a:ext cx="8229600" cy="3810001"/>
          </a:xfrm>
        </p:spPr>
        <p:txBody>
          <a:bodyPr/>
          <a:lstStyle/>
          <a:p>
            <a:pPr>
              <a:buNone/>
            </a:pPr>
            <a:r>
              <a:rPr lang="en-US" dirty="0" smtClean="0"/>
              <a:t>The reason for collecting, analyzing, and disseminating information on a disease is to control that disease.  Collection and analysis should not be allowed to consume resources if action does not follow.</a:t>
            </a:r>
          </a:p>
          <a:p>
            <a:pPr algn="r">
              <a:buNone/>
            </a:pPr>
            <a:endParaRPr lang="en-US" dirty="0" smtClean="0"/>
          </a:p>
          <a:p>
            <a:pPr algn="r">
              <a:buNone/>
            </a:pPr>
            <a:r>
              <a:rPr lang="en-US" sz="2000" dirty="0" smtClean="0"/>
              <a:t>--William </a:t>
            </a:r>
            <a:r>
              <a:rPr lang="en-US" sz="2000" dirty="0" err="1" smtClean="0"/>
              <a:t>Foege</a:t>
            </a:r>
            <a:r>
              <a:rPr lang="en-US" sz="2000" dirty="0" smtClean="0"/>
              <a:t>, 1976</a:t>
            </a:r>
          </a:p>
          <a:p>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to Program” and Uses of Data:</a:t>
            </a:r>
            <a:br>
              <a:rPr lang="en-US" dirty="0" smtClean="0"/>
            </a:br>
            <a:r>
              <a:rPr lang="en-US" dirty="0" smtClean="0"/>
              <a:t>What Do We DO with the Data?</a:t>
            </a:r>
            <a:endParaRPr lang="en-US" dirty="0"/>
          </a:p>
        </p:txBody>
      </p:sp>
      <p:sp>
        <p:nvSpPr>
          <p:cNvPr id="3" name="Content Placeholder 2"/>
          <p:cNvSpPr>
            <a:spLocks noGrp="1"/>
          </p:cNvSpPr>
          <p:nvPr>
            <p:ph idx="1"/>
          </p:nvPr>
        </p:nvSpPr>
        <p:spPr>
          <a:xfrm>
            <a:off x="838200" y="1600201"/>
            <a:ext cx="7848600" cy="4191000"/>
          </a:xfrm>
        </p:spPr>
        <p:txBody>
          <a:bodyPr/>
          <a:lstStyle/>
          <a:p>
            <a:r>
              <a:rPr lang="en-US" sz="2000" dirty="0" smtClean="0"/>
              <a:t> </a:t>
            </a:r>
          </a:p>
          <a:p>
            <a:r>
              <a:rPr lang="en-US" sz="2000" dirty="0" smtClean="0"/>
              <a:t> </a:t>
            </a:r>
          </a:p>
          <a:p>
            <a:r>
              <a:rPr lang="en-US" sz="2000" dirty="0" smtClean="0"/>
              <a:t> </a:t>
            </a:r>
          </a:p>
          <a:p>
            <a:r>
              <a:rPr lang="en-US" sz="2000" dirty="0" smtClean="0"/>
              <a:t> </a:t>
            </a:r>
          </a:p>
          <a:p>
            <a:r>
              <a:rPr lang="en-US" sz="2000" dirty="0" smtClean="0"/>
              <a:t> </a:t>
            </a:r>
          </a:p>
          <a:p>
            <a:r>
              <a:rPr lang="en-US" sz="2000" dirty="0" smtClean="0"/>
              <a:t> </a:t>
            </a:r>
          </a:p>
          <a:p>
            <a:r>
              <a:rPr lang="en-US" sz="2000" dirty="0" smtClean="0"/>
              <a:t> </a:t>
            </a:r>
          </a:p>
          <a:p>
            <a:r>
              <a:rPr lang="en-US" sz="2000" dirty="0" smtClean="0"/>
              <a:t> </a:t>
            </a:r>
          </a:p>
          <a:p>
            <a:r>
              <a:rPr lang="en-US" sz="2000" dirty="0" smtClean="0"/>
              <a:t> </a:t>
            </a:r>
          </a:p>
          <a:p>
            <a:r>
              <a:rPr lang="en-US" sz="2000" dirty="0" smtClean="0"/>
              <a:t> </a:t>
            </a:r>
            <a:endParaRPr lang="en-US" sz="2000" dirty="0"/>
          </a:p>
        </p:txBody>
      </p:sp>
      <p:sp>
        <p:nvSpPr>
          <p:cNvPr id="4" name="Text Placeholder 3"/>
          <p:cNvSpPr>
            <a:spLocks noGrp="1"/>
          </p:cNvSpPr>
          <p:nvPr>
            <p:ph type="body" sz="quarter" idx="10"/>
          </p:nvPr>
        </p:nvSpPr>
        <p:spPr/>
        <p:txBody>
          <a:bodyPr/>
          <a:lstStyle/>
          <a:p>
            <a:endParaRPr lang="en-US"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2"/>
          <p:cNvSpPr txBox="1">
            <a:spLocks noChangeArrowheads="1"/>
          </p:cNvSpPr>
          <p:nvPr/>
        </p:nvSpPr>
        <p:spPr bwMode="auto">
          <a:xfrm>
            <a:off x="6862235" y="1376365"/>
            <a:ext cx="697627" cy="307777"/>
          </a:xfrm>
          <a:prstGeom prst="rect">
            <a:avLst/>
          </a:prstGeom>
          <a:noFill/>
          <a:ln w="9525">
            <a:noFill/>
            <a:miter lim="800000"/>
            <a:headEnd/>
            <a:tailEnd/>
          </a:ln>
        </p:spPr>
        <p:txBody>
          <a:bodyPr wrap="none">
            <a:spAutoFit/>
          </a:bodyPr>
          <a:lstStyle/>
          <a:p>
            <a:pPr eaLnBrk="0" hangingPunct="0"/>
            <a:r>
              <a:rPr lang="en-US" sz="1400" b="1">
                <a:solidFill>
                  <a:schemeClr val="bg2"/>
                </a:solidFill>
                <a:latin typeface="Verdana" pitchFamily="34" charset="0"/>
              </a:rPr>
              <a:t>1999</a:t>
            </a:r>
          </a:p>
        </p:txBody>
      </p:sp>
      <p:sp>
        <p:nvSpPr>
          <p:cNvPr id="31746" name="Rectangle 3"/>
          <p:cNvSpPr>
            <a:spLocks noChangeArrowheads="1"/>
          </p:cNvSpPr>
          <p:nvPr/>
        </p:nvSpPr>
        <p:spPr bwMode="auto">
          <a:xfrm>
            <a:off x="0" y="76200"/>
            <a:ext cx="9144000" cy="1143000"/>
          </a:xfrm>
          <a:prstGeom prst="rect">
            <a:avLst/>
          </a:prstGeom>
          <a:noFill/>
          <a:ln w="9525">
            <a:noFill/>
            <a:miter lim="800000"/>
            <a:headEnd/>
            <a:tailEnd/>
          </a:ln>
        </p:spPr>
        <p:txBody>
          <a:bodyPr anchor="ctr"/>
          <a:lstStyle/>
          <a:p>
            <a:pPr algn="ctr" eaLnBrk="0" hangingPunct="0"/>
            <a:r>
              <a:rPr lang="en-US" b="1" dirty="0">
                <a:solidFill>
                  <a:schemeClr val="bg2"/>
                </a:solidFill>
                <a:latin typeface="Verdana" pitchFamily="34" charset="0"/>
              </a:rPr>
              <a:t>Obesity Trends* Among U.S. Adults</a:t>
            </a:r>
            <a:br>
              <a:rPr lang="en-US" b="1" dirty="0">
                <a:solidFill>
                  <a:schemeClr val="bg2"/>
                </a:solidFill>
                <a:latin typeface="Verdana" pitchFamily="34" charset="0"/>
              </a:rPr>
            </a:br>
            <a:r>
              <a:rPr lang="en-US" b="1" dirty="0">
                <a:solidFill>
                  <a:schemeClr val="bg2"/>
                </a:solidFill>
                <a:latin typeface="Verdana" pitchFamily="34" charset="0"/>
              </a:rPr>
              <a:t>BRFSS, 1990, 1999, </a:t>
            </a:r>
            <a:r>
              <a:rPr lang="en-US" b="1" dirty="0" smtClean="0">
                <a:solidFill>
                  <a:schemeClr val="bg2"/>
                </a:solidFill>
                <a:latin typeface="Verdana" pitchFamily="34" charset="0"/>
              </a:rPr>
              <a:t>2009</a:t>
            </a:r>
            <a:endParaRPr lang="en-US" b="1" dirty="0">
              <a:solidFill>
                <a:schemeClr val="bg2"/>
              </a:solidFill>
              <a:latin typeface="Verdana" pitchFamily="34" charset="0"/>
            </a:endParaRPr>
          </a:p>
        </p:txBody>
      </p:sp>
      <p:sp>
        <p:nvSpPr>
          <p:cNvPr id="31747" name="Text Box 4"/>
          <p:cNvSpPr txBox="1">
            <a:spLocks noChangeArrowheads="1"/>
          </p:cNvSpPr>
          <p:nvPr/>
        </p:nvSpPr>
        <p:spPr bwMode="auto">
          <a:xfrm>
            <a:off x="0" y="990600"/>
            <a:ext cx="9144000" cy="304800"/>
          </a:xfrm>
          <a:prstGeom prst="rect">
            <a:avLst/>
          </a:prstGeom>
          <a:noFill/>
          <a:ln w="7938">
            <a:noFill/>
            <a:miter lim="800000"/>
            <a:headEnd/>
            <a:tailEnd/>
          </a:ln>
        </p:spPr>
        <p:txBody>
          <a:bodyPr>
            <a:spAutoFit/>
          </a:bodyPr>
          <a:lstStyle/>
          <a:p>
            <a:pPr algn="ctr" eaLnBrk="0" hangingPunct="0">
              <a:spcBef>
                <a:spcPct val="50000"/>
              </a:spcBef>
            </a:pPr>
            <a:r>
              <a:rPr lang="en-US" sz="1400" b="1" dirty="0">
                <a:solidFill>
                  <a:schemeClr val="bg2"/>
                </a:solidFill>
                <a:latin typeface="Verdana" pitchFamily="34" charset="0"/>
              </a:rPr>
              <a:t>(*BMI </a:t>
            </a:r>
            <a:r>
              <a:rPr lang="en-US" sz="1400" b="1" dirty="0">
                <a:solidFill>
                  <a:schemeClr val="bg2"/>
                </a:solidFill>
                <a:latin typeface="Verdana" pitchFamily="34" charset="0"/>
                <a:sym typeface="Symbol" pitchFamily="18" charset="2"/>
              </a:rPr>
              <a:t></a:t>
            </a:r>
            <a:r>
              <a:rPr lang="en-US" sz="1400" b="1" dirty="0">
                <a:solidFill>
                  <a:schemeClr val="bg2"/>
                </a:solidFill>
                <a:latin typeface="Verdana" pitchFamily="34" charset="0"/>
              </a:rPr>
              <a:t>30, or about 30 lbs. overweight for 5’4” person)</a:t>
            </a:r>
          </a:p>
        </p:txBody>
      </p:sp>
      <p:sp>
        <p:nvSpPr>
          <p:cNvPr id="31748" name="Text Box 5"/>
          <p:cNvSpPr txBox="1">
            <a:spLocks noChangeArrowheads="1"/>
          </p:cNvSpPr>
          <p:nvPr/>
        </p:nvSpPr>
        <p:spPr bwMode="auto">
          <a:xfrm>
            <a:off x="4233336" y="3378202"/>
            <a:ext cx="697627" cy="307777"/>
          </a:xfrm>
          <a:prstGeom prst="rect">
            <a:avLst/>
          </a:prstGeom>
          <a:noFill/>
          <a:ln w="9525">
            <a:noFill/>
            <a:miter lim="800000"/>
            <a:headEnd/>
            <a:tailEnd/>
          </a:ln>
        </p:spPr>
        <p:txBody>
          <a:bodyPr wrap="none">
            <a:spAutoFit/>
          </a:bodyPr>
          <a:lstStyle/>
          <a:p>
            <a:pPr eaLnBrk="0" hangingPunct="0"/>
            <a:r>
              <a:rPr lang="en-US" sz="1400" b="1" dirty="0" smtClean="0">
                <a:solidFill>
                  <a:schemeClr val="bg2"/>
                </a:solidFill>
                <a:latin typeface="Verdana" pitchFamily="34" charset="0"/>
              </a:rPr>
              <a:t>2009</a:t>
            </a:r>
            <a:endParaRPr lang="en-US" sz="1400" b="1" dirty="0">
              <a:solidFill>
                <a:schemeClr val="bg2"/>
              </a:solidFill>
              <a:latin typeface="Verdana" pitchFamily="34" charset="0"/>
            </a:endParaRPr>
          </a:p>
        </p:txBody>
      </p:sp>
      <p:grpSp>
        <p:nvGrpSpPr>
          <p:cNvPr id="2" name="Group 6"/>
          <p:cNvGrpSpPr>
            <a:grpSpLocks/>
          </p:cNvGrpSpPr>
          <p:nvPr/>
        </p:nvGrpSpPr>
        <p:grpSpPr bwMode="auto">
          <a:xfrm>
            <a:off x="458611" y="1558925"/>
            <a:ext cx="3227211" cy="1866900"/>
            <a:chOff x="728" y="1077"/>
            <a:chExt cx="4371" cy="2247"/>
          </a:xfrm>
        </p:grpSpPr>
        <p:sp>
          <p:nvSpPr>
            <p:cNvPr id="31915" name="Freeform 7"/>
            <p:cNvSpPr>
              <a:spLocks/>
            </p:cNvSpPr>
            <p:nvPr/>
          </p:nvSpPr>
          <p:spPr bwMode="auto">
            <a:xfrm>
              <a:off x="1661" y="1077"/>
              <a:ext cx="460" cy="322"/>
            </a:xfrm>
            <a:custGeom>
              <a:avLst/>
              <a:gdLst>
                <a:gd name="T0" fmla="*/ 1 w 90"/>
                <a:gd name="T1" fmla="*/ 40 h 66"/>
                <a:gd name="T2" fmla="*/ 0 w 90"/>
                <a:gd name="T3" fmla="*/ 40 h 66"/>
                <a:gd name="T4" fmla="*/ 1 w 90"/>
                <a:gd name="T5" fmla="*/ 37 h 66"/>
                <a:gd name="T6" fmla="*/ 1 w 90"/>
                <a:gd name="T7" fmla="*/ 35 h 66"/>
                <a:gd name="T8" fmla="*/ 1 w 90"/>
                <a:gd name="T9" fmla="*/ 35 h 66"/>
                <a:gd name="T10" fmla="*/ 2 w 90"/>
                <a:gd name="T11" fmla="*/ 36 h 66"/>
                <a:gd name="T12" fmla="*/ 1 w 90"/>
                <a:gd name="T13" fmla="*/ 37 h 66"/>
                <a:gd name="T14" fmla="*/ 3 w 90"/>
                <a:gd name="T15" fmla="*/ 36 h 66"/>
                <a:gd name="T16" fmla="*/ 3 w 90"/>
                <a:gd name="T17" fmla="*/ 35 h 66"/>
                <a:gd name="T18" fmla="*/ 3 w 90"/>
                <a:gd name="T19" fmla="*/ 33 h 66"/>
                <a:gd name="T20" fmla="*/ 2 w 90"/>
                <a:gd name="T21" fmla="*/ 30 h 66"/>
                <a:gd name="T22" fmla="*/ 3 w 90"/>
                <a:gd name="T23" fmla="*/ 30 h 66"/>
                <a:gd name="T24" fmla="*/ 5 w 90"/>
                <a:gd name="T25" fmla="*/ 29 h 66"/>
                <a:gd name="T26" fmla="*/ 4 w 90"/>
                <a:gd name="T27" fmla="*/ 28 h 66"/>
                <a:gd name="T28" fmla="*/ 3 w 90"/>
                <a:gd name="T29" fmla="*/ 29 h 66"/>
                <a:gd name="T30" fmla="*/ 3 w 90"/>
                <a:gd name="T31" fmla="*/ 25 h 66"/>
                <a:gd name="T32" fmla="*/ 3 w 90"/>
                <a:gd name="T33" fmla="*/ 22 h 66"/>
                <a:gd name="T34" fmla="*/ 3 w 90"/>
                <a:gd name="T35" fmla="*/ 17 h 66"/>
                <a:gd name="T36" fmla="*/ 2 w 90"/>
                <a:gd name="T37" fmla="*/ 11 h 66"/>
                <a:gd name="T38" fmla="*/ 2 w 90"/>
                <a:gd name="T39" fmla="*/ 6 h 66"/>
                <a:gd name="T40" fmla="*/ 11 w 90"/>
                <a:gd name="T41" fmla="*/ 9 h 66"/>
                <a:gd name="T42" fmla="*/ 19 w 90"/>
                <a:gd name="T43" fmla="*/ 13 h 66"/>
                <a:gd name="T44" fmla="*/ 23 w 90"/>
                <a:gd name="T45" fmla="*/ 14 h 66"/>
                <a:gd name="T46" fmla="*/ 24 w 90"/>
                <a:gd name="T47" fmla="*/ 15 h 66"/>
                <a:gd name="T48" fmla="*/ 24 w 90"/>
                <a:gd name="T49" fmla="*/ 20 h 66"/>
                <a:gd name="T50" fmla="*/ 22 w 90"/>
                <a:gd name="T51" fmla="*/ 23 h 66"/>
                <a:gd name="T52" fmla="*/ 22 w 90"/>
                <a:gd name="T53" fmla="*/ 25 h 66"/>
                <a:gd name="T54" fmla="*/ 22 w 90"/>
                <a:gd name="T55" fmla="*/ 27 h 66"/>
                <a:gd name="T56" fmla="*/ 23 w 90"/>
                <a:gd name="T57" fmla="*/ 28 h 66"/>
                <a:gd name="T58" fmla="*/ 25 w 90"/>
                <a:gd name="T59" fmla="*/ 24 h 66"/>
                <a:gd name="T60" fmla="*/ 27 w 90"/>
                <a:gd name="T61" fmla="*/ 21 h 66"/>
                <a:gd name="T62" fmla="*/ 29 w 90"/>
                <a:gd name="T63" fmla="*/ 18 h 66"/>
                <a:gd name="T64" fmla="*/ 26 w 90"/>
                <a:gd name="T65" fmla="*/ 10 h 66"/>
                <a:gd name="T66" fmla="*/ 27 w 90"/>
                <a:gd name="T67" fmla="*/ 9 h 66"/>
                <a:gd name="T68" fmla="*/ 29 w 90"/>
                <a:gd name="T69" fmla="*/ 7 h 66"/>
                <a:gd name="T70" fmla="*/ 27 w 90"/>
                <a:gd name="T71" fmla="*/ 5 h 66"/>
                <a:gd name="T72" fmla="*/ 27 w 90"/>
                <a:gd name="T73" fmla="*/ 0 h 66"/>
                <a:gd name="T74" fmla="*/ 62 w 90"/>
                <a:gd name="T75" fmla="*/ 9 h 66"/>
                <a:gd name="T76" fmla="*/ 90 w 90"/>
                <a:gd name="T77" fmla="*/ 16 h 66"/>
                <a:gd name="T78" fmla="*/ 80 w 90"/>
                <a:gd name="T79" fmla="*/ 59 h 66"/>
                <a:gd name="T80" fmla="*/ 80 w 90"/>
                <a:gd name="T81" fmla="*/ 60 h 66"/>
                <a:gd name="T82" fmla="*/ 80 w 90"/>
                <a:gd name="T83" fmla="*/ 61 h 66"/>
                <a:gd name="T84" fmla="*/ 81 w 90"/>
                <a:gd name="T85" fmla="*/ 63 h 66"/>
                <a:gd name="T86" fmla="*/ 80 w 90"/>
                <a:gd name="T87" fmla="*/ 64 h 66"/>
                <a:gd name="T88" fmla="*/ 80 w 90"/>
                <a:gd name="T89" fmla="*/ 66 h 66"/>
                <a:gd name="T90" fmla="*/ 55 w 90"/>
                <a:gd name="T91" fmla="*/ 61 h 66"/>
                <a:gd name="T92" fmla="*/ 52 w 90"/>
                <a:gd name="T93" fmla="*/ 61 h 66"/>
                <a:gd name="T94" fmla="*/ 50 w 90"/>
                <a:gd name="T95" fmla="*/ 60 h 66"/>
                <a:gd name="T96" fmla="*/ 47 w 90"/>
                <a:gd name="T97" fmla="*/ 61 h 66"/>
                <a:gd name="T98" fmla="*/ 44 w 90"/>
                <a:gd name="T99" fmla="*/ 60 h 66"/>
                <a:gd name="T100" fmla="*/ 41 w 90"/>
                <a:gd name="T101" fmla="*/ 61 h 66"/>
                <a:gd name="T102" fmla="*/ 37 w 90"/>
                <a:gd name="T103" fmla="*/ 60 h 66"/>
                <a:gd name="T104" fmla="*/ 30 w 90"/>
                <a:gd name="T105" fmla="*/ 60 h 66"/>
                <a:gd name="T106" fmla="*/ 24 w 90"/>
                <a:gd name="T107" fmla="*/ 58 h 66"/>
                <a:gd name="T108" fmla="*/ 19 w 90"/>
                <a:gd name="T109" fmla="*/ 58 h 66"/>
                <a:gd name="T110" fmla="*/ 12 w 90"/>
                <a:gd name="T111" fmla="*/ 56 h 66"/>
                <a:gd name="T112" fmla="*/ 11 w 90"/>
                <a:gd name="T113" fmla="*/ 50 h 66"/>
                <a:gd name="T114" fmla="*/ 11 w 90"/>
                <a:gd name="T115" fmla="*/ 47 h 66"/>
                <a:gd name="T116" fmla="*/ 7 w 90"/>
                <a:gd name="T117" fmla="*/ 44 h 66"/>
                <a:gd name="T118" fmla="*/ 6 w 90"/>
                <a:gd name="T119" fmla="*/ 43 h 66"/>
                <a:gd name="T120" fmla="*/ 3 w 90"/>
                <a:gd name="T121" fmla="*/ 42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66"/>
                <a:gd name="T185" fmla="*/ 90 w 90"/>
                <a:gd name="T186" fmla="*/ 66 h 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66">
                  <a:moveTo>
                    <a:pt x="3" y="42"/>
                  </a:moveTo>
                  <a:lnTo>
                    <a:pt x="1" y="40"/>
                  </a:lnTo>
                  <a:lnTo>
                    <a:pt x="0" y="40"/>
                  </a:lnTo>
                  <a:lnTo>
                    <a:pt x="0" y="39"/>
                  </a:lnTo>
                  <a:lnTo>
                    <a:pt x="1" y="37"/>
                  </a:lnTo>
                  <a:lnTo>
                    <a:pt x="1" y="36"/>
                  </a:lnTo>
                  <a:lnTo>
                    <a:pt x="1" y="35"/>
                  </a:lnTo>
                  <a:lnTo>
                    <a:pt x="2" y="35"/>
                  </a:lnTo>
                  <a:lnTo>
                    <a:pt x="2" y="36"/>
                  </a:lnTo>
                  <a:lnTo>
                    <a:pt x="2" y="37"/>
                  </a:lnTo>
                  <a:lnTo>
                    <a:pt x="1" y="37"/>
                  </a:lnTo>
                  <a:lnTo>
                    <a:pt x="2" y="38"/>
                  </a:lnTo>
                  <a:lnTo>
                    <a:pt x="3" y="36"/>
                  </a:lnTo>
                  <a:lnTo>
                    <a:pt x="3" y="35"/>
                  </a:lnTo>
                  <a:lnTo>
                    <a:pt x="4" y="34"/>
                  </a:lnTo>
                  <a:lnTo>
                    <a:pt x="3" y="33"/>
                  </a:lnTo>
                  <a:lnTo>
                    <a:pt x="2" y="33"/>
                  </a:lnTo>
                  <a:lnTo>
                    <a:pt x="2" y="30"/>
                  </a:lnTo>
                  <a:lnTo>
                    <a:pt x="3" y="30"/>
                  </a:lnTo>
                  <a:lnTo>
                    <a:pt x="4" y="30"/>
                  </a:lnTo>
                  <a:lnTo>
                    <a:pt x="5" y="29"/>
                  </a:lnTo>
                  <a:lnTo>
                    <a:pt x="4" y="28"/>
                  </a:lnTo>
                  <a:lnTo>
                    <a:pt x="3" y="29"/>
                  </a:lnTo>
                  <a:lnTo>
                    <a:pt x="3" y="27"/>
                  </a:lnTo>
                  <a:lnTo>
                    <a:pt x="3" y="25"/>
                  </a:lnTo>
                  <a:lnTo>
                    <a:pt x="3" y="24"/>
                  </a:lnTo>
                  <a:lnTo>
                    <a:pt x="3" y="22"/>
                  </a:lnTo>
                  <a:lnTo>
                    <a:pt x="3" y="20"/>
                  </a:lnTo>
                  <a:lnTo>
                    <a:pt x="3" y="17"/>
                  </a:lnTo>
                  <a:lnTo>
                    <a:pt x="3" y="15"/>
                  </a:lnTo>
                  <a:lnTo>
                    <a:pt x="2" y="11"/>
                  </a:lnTo>
                  <a:lnTo>
                    <a:pt x="2" y="8"/>
                  </a:lnTo>
                  <a:lnTo>
                    <a:pt x="2" y="6"/>
                  </a:lnTo>
                  <a:lnTo>
                    <a:pt x="3" y="3"/>
                  </a:lnTo>
                  <a:lnTo>
                    <a:pt x="11" y="9"/>
                  </a:lnTo>
                  <a:lnTo>
                    <a:pt x="16" y="12"/>
                  </a:lnTo>
                  <a:lnTo>
                    <a:pt x="19" y="13"/>
                  </a:lnTo>
                  <a:lnTo>
                    <a:pt x="21" y="14"/>
                  </a:lnTo>
                  <a:lnTo>
                    <a:pt x="23" y="14"/>
                  </a:lnTo>
                  <a:lnTo>
                    <a:pt x="24" y="14"/>
                  </a:lnTo>
                  <a:lnTo>
                    <a:pt x="24" y="15"/>
                  </a:lnTo>
                  <a:lnTo>
                    <a:pt x="25" y="20"/>
                  </a:lnTo>
                  <a:lnTo>
                    <a:pt x="24" y="20"/>
                  </a:lnTo>
                  <a:lnTo>
                    <a:pt x="23" y="21"/>
                  </a:lnTo>
                  <a:lnTo>
                    <a:pt x="22" y="23"/>
                  </a:lnTo>
                  <a:lnTo>
                    <a:pt x="22" y="25"/>
                  </a:lnTo>
                  <a:lnTo>
                    <a:pt x="22" y="26"/>
                  </a:lnTo>
                  <a:lnTo>
                    <a:pt x="22" y="27"/>
                  </a:lnTo>
                  <a:lnTo>
                    <a:pt x="22" y="28"/>
                  </a:lnTo>
                  <a:lnTo>
                    <a:pt x="23" y="28"/>
                  </a:lnTo>
                  <a:lnTo>
                    <a:pt x="24" y="27"/>
                  </a:lnTo>
                  <a:lnTo>
                    <a:pt x="25" y="24"/>
                  </a:lnTo>
                  <a:lnTo>
                    <a:pt x="26" y="23"/>
                  </a:lnTo>
                  <a:lnTo>
                    <a:pt x="27" y="21"/>
                  </a:lnTo>
                  <a:lnTo>
                    <a:pt x="29" y="19"/>
                  </a:lnTo>
                  <a:lnTo>
                    <a:pt x="29" y="18"/>
                  </a:lnTo>
                  <a:lnTo>
                    <a:pt x="28" y="15"/>
                  </a:lnTo>
                  <a:lnTo>
                    <a:pt x="26" y="10"/>
                  </a:lnTo>
                  <a:lnTo>
                    <a:pt x="26" y="9"/>
                  </a:lnTo>
                  <a:lnTo>
                    <a:pt x="27" y="9"/>
                  </a:lnTo>
                  <a:lnTo>
                    <a:pt x="28" y="9"/>
                  </a:lnTo>
                  <a:lnTo>
                    <a:pt x="29" y="7"/>
                  </a:lnTo>
                  <a:lnTo>
                    <a:pt x="29" y="5"/>
                  </a:lnTo>
                  <a:lnTo>
                    <a:pt x="27" y="5"/>
                  </a:lnTo>
                  <a:lnTo>
                    <a:pt x="27" y="3"/>
                  </a:lnTo>
                  <a:lnTo>
                    <a:pt x="27" y="0"/>
                  </a:lnTo>
                  <a:lnTo>
                    <a:pt x="45" y="5"/>
                  </a:lnTo>
                  <a:lnTo>
                    <a:pt x="62" y="9"/>
                  </a:lnTo>
                  <a:lnTo>
                    <a:pt x="90" y="16"/>
                  </a:lnTo>
                  <a:lnTo>
                    <a:pt x="80" y="59"/>
                  </a:lnTo>
                  <a:lnTo>
                    <a:pt x="80" y="60"/>
                  </a:lnTo>
                  <a:lnTo>
                    <a:pt x="80" y="61"/>
                  </a:lnTo>
                  <a:lnTo>
                    <a:pt x="81" y="62"/>
                  </a:lnTo>
                  <a:lnTo>
                    <a:pt x="81" y="63"/>
                  </a:lnTo>
                  <a:lnTo>
                    <a:pt x="80" y="63"/>
                  </a:lnTo>
                  <a:lnTo>
                    <a:pt x="80" y="64"/>
                  </a:lnTo>
                  <a:lnTo>
                    <a:pt x="80" y="65"/>
                  </a:lnTo>
                  <a:lnTo>
                    <a:pt x="80" y="66"/>
                  </a:lnTo>
                  <a:lnTo>
                    <a:pt x="56" y="60"/>
                  </a:lnTo>
                  <a:lnTo>
                    <a:pt x="55" y="61"/>
                  </a:lnTo>
                  <a:lnTo>
                    <a:pt x="53" y="61"/>
                  </a:lnTo>
                  <a:lnTo>
                    <a:pt x="52" y="61"/>
                  </a:lnTo>
                  <a:lnTo>
                    <a:pt x="51" y="61"/>
                  </a:lnTo>
                  <a:lnTo>
                    <a:pt x="50" y="60"/>
                  </a:lnTo>
                  <a:lnTo>
                    <a:pt x="48" y="60"/>
                  </a:lnTo>
                  <a:lnTo>
                    <a:pt x="47" y="61"/>
                  </a:lnTo>
                  <a:lnTo>
                    <a:pt x="45" y="60"/>
                  </a:lnTo>
                  <a:lnTo>
                    <a:pt x="44" y="60"/>
                  </a:lnTo>
                  <a:lnTo>
                    <a:pt x="42" y="61"/>
                  </a:lnTo>
                  <a:lnTo>
                    <a:pt x="41" y="61"/>
                  </a:lnTo>
                  <a:lnTo>
                    <a:pt x="38" y="61"/>
                  </a:lnTo>
                  <a:lnTo>
                    <a:pt x="37" y="60"/>
                  </a:lnTo>
                  <a:lnTo>
                    <a:pt x="35" y="60"/>
                  </a:lnTo>
                  <a:lnTo>
                    <a:pt x="30" y="60"/>
                  </a:lnTo>
                  <a:lnTo>
                    <a:pt x="29" y="59"/>
                  </a:lnTo>
                  <a:lnTo>
                    <a:pt x="24" y="58"/>
                  </a:lnTo>
                  <a:lnTo>
                    <a:pt x="22" y="57"/>
                  </a:lnTo>
                  <a:lnTo>
                    <a:pt x="19" y="58"/>
                  </a:lnTo>
                  <a:lnTo>
                    <a:pt x="15" y="57"/>
                  </a:lnTo>
                  <a:lnTo>
                    <a:pt x="12" y="56"/>
                  </a:lnTo>
                  <a:lnTo>
                    <a:pt x="11" y="54"/>
                  </a:lnTo>
                  <a:lnTo>
                    <a:pt x="11" y="50"/>
                  </a:lnTo>
                  <a:lnTo>
                    <a:pt x="12" y="49"/>
                  </a:lnTo>
                  <a:lnTo>
                    <a:pt x="11" y="47"/>
                  </a:lnTo>
                  <a:lnTo>
                    <a:pt x="9" y="44"/>
                  </a:lnTo>
                  <a:lnTo>
                    <a:pt x="7" y="44"/>
                  </a:lnTo>
                  <a:lnTo>
                    <a:pt x="6" y="43"/>
                  </a:lnTo>
                  <a:lnTo>
                    <a:pt x="3" y="42"/>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16" name="Freeform 8"/>
            <p:cNvSpPr>
              <a:spLocks/>
            </p:cNvSpPr>
            <p:nvPr/>
          </p:nvSpPr>
          <p:spPr bwMode="auto">
            <a:xfrm>
              <a:off x="2843" y="1262"/>
              <a:ext cx="457" cy="269"/>
            </a:xfrm>
            <a:custGeom>
              <a:avLst/>
              <a:gdLst>
                <a:gd name="T0" fmla="*/ 0 w 89"/>
                <a:gd name="T1" fmla="*/ 51 h 55"/>
                <a:gd name="T2" fmla="*/ 5 w 89"/>
                <a:gd name="T3" fmla="*/ 0 h 55"/>
                <a:gd name="T4" fmla="*/ 44 w 89"/>
                <a:gd name="T5" fmla="*/ 3 h 55"/>
                <a:gd name="T6" fmla="*/ 82 w 89"/>
                <a:gd name="T7" fmla="*/ 4 h 55"/>
                <a:gd name="T8" fmla="*/ 82 w 89"/>
                <a:gd name="T9" fmla="*/ 5 h 55"/>
                <a:gd name="T10" fmla="*/ 83 w 89"/>
                <a:gd name="T11" fmla="*/ 9 h 55"/>
                <a:gd name="T12" fmla="*/ 83 w 89"/>
                <a:gd name="T13" fmla="*/ 10 h 55"/>
                <a:gd name="T14" fmla="*/ 82 w 89"/>
                <a:gd name="T15" fmla="*/ 13 h 55"/>
                <a:gd name="T16" fmla="*/ 82 w 89"/>
                <a:gd name="T17" fmla="*/ 18 h 55"/>
                <a:gd name="T18" fmla="*/ 84 w 89"/>
                <a:gd name="T19" fmla="*/ 23 h 55"/>
                <a:gd name="T20" fmla="*/ 85 w 89"/>
                <a:gd name="T21" fmla="*/ 25 h 55"/>
                <a:gd name="T22" fmla="*/ 86 w 89"/>
                <a:gd name="T23" fmla="*/ 30 h 55"/>
                <a:gd name="T24" fmla="*/ 86 w 89"/>
                <a:gd name="T25" fmla="*/ 38 h 55"/>
                <a:gd name="T26" fmla="*/ 87 w 89"/>
                <a:gd name="T27" fmla="*/ 40 h 55"/>
                <a:gd name="T28" fmla="*/ 87 w 89"/>
                <a:gd name="T29" fmla="*/ 43 h 55"/>
                <a:gd name="T30" fmla="*/ 87 w 89"/>
                <a:gd name="T31" fmla="*/ 44 h 55"/>
                <a:gd name="T32" fmla="*/ 89 w 89"/>
                <a:gd name="T33" fmla="*/ 51 h 55"/>
                <a:gd name="T34" fmla="*/ 89 w 89"/>
                <a:gd name="T35" fmla="*/ 53 h 55"/>
                <a:gd name="T36" fmla="*/ 89 w 89"/>
                <a:gd name="T37" fmla="*/ 55 h 55"/>
                <a:gd name="T38" fmla="*/ 0 w 89"/>
                <a:gd name="T39" fmla="*/ 51 h 55"/>
                <a:gd name="T40" fmla="*/ 0 w 89"/>
                <a:gd name="T41" fmla="*/ 51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
                <a:gd name="T64" fmla="*/ 0 h 55"/>
                <a:gd name="T65" fmla="*/ 89 w 89"/>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 h="55">
                  <a:moveTo>
                    <a:pt x="0" y="51"/>
                  </a:moveTo>
                  <a:lnTo>
                    <a:pt x="5" y="0"/>
                  </a:lnTo>
                  <a:lnTo>
                    <a:pt x="44" y="3"/>
                  </a:lnTo>
                  <a:lnTo>
                    <a:pt x="82" y="4"/>
                  </a:lnTo>
                  <a:lnTo>
                    <a:pt x="82" y="5"/>
                  </a:lnTo>
                  <a:lnTo>
                    <a:pt x="83" y="9"/>
                  </a:lnTo>
                  <a:lnTo>
                    <a:pt x="83" y="10"/>
                  </a:lnTo>
                  <a:lnTo>
                    <a:pt x="82" y="13"/>
                  </a:lnTo>
                  <a:lnTo>
                    <a:pt x="82" y="18"/>
                  </a:lnTo>
                  <a:lnTo>
                    <a:pt x="84" y="23"/>
                  </a:lnTo>
                  <a:lnTo>
                    <a:pt x="85" y="25"/>
                  </a:lnTo>
                  <a:lnTo>
                    <a:pt x="86" y="30"/>
                  </a:lnTo>
                  <a:lnTo>
                    <a:pt x="86" y="38"/>
                  </a:lnTo>
                  <a:lnTo>
                    <a:pt x="87" y="40"/>
                  </a:lnTo>
                  <a:lnTo>
                    <a:pt x="87" y="43"/>
                  </a:lnTo>
                  <a:lnTo>
                    <a:pt x="87" y="44"/>
                  </a:lnTo>
                  <a:lnTo>
                    <a:pt x="89" y="51"/>
                  </a:lnTo>
                  <a:lnTo>
                    <a:pt x="89" y="53"/>
                  </a:lnTo>
                  <a:lnTo>
                    <a:pt x="89" y="55"/>
                  </a:lnTo>
                  <a:lnTo>
                    <a:pt x="0" y="51"/>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17" name="Freeform 9"/>
            <p:cNvSpPr>
              <a:spLocks/>
            </p:cNvSpPr>
            <p:nvPr/>
          </p:nvSpPr>
          <p:spPr bwMode="auto">
            <a:xfrm>
              <a:off x="2823" y="1511"/>
              <a:ext cx="483" cy="312"/>
            </a:xfrm>
            <a:custGeom>
              <a:avLst/>
              <a:gdLst>
                <a:gd name="T0" fmla="*/ 0 w 94"/>
                <a:gd name="T1" fmla="*/ 51 h 64"/>
                <a:gd name="T2" fmla="*/ 3 w 94"/>
                <a:gd name="T3" fmla="*/ 17 h 64"/>
                <a:gd name="T4" fmla="*/ 4 w 94"/>
                <a:gd name="T5" fmla="*/ 0 h 64"/>
                <a:gd name="T6" fmla="*/ 93 w 94"/>
                <a:gd name="T7" fmla="*/ 4 h 64"/>
                <a:gd name="T8" fmla="*/ 93 w 94"/>
                <a:gd name="T9" fmla="*/ 6 h 64"/>
                <a:gd name="T10" fmla="*/ 92 w 94"/>
                <a:gd name="T11" fmla="*/ 7 h 64"/>
                <a:gd name="T12" fmla="*/ 90 w 94"/>
                <a:gd name="T13" fmla="*/ 10 h 64"/>
                <a:gd name="T14" fmla="*/ 90 w 94"/>
                <a:gd name="T15" fmla="*/ 11 h 64"/>
                <a:gd name="T16" fmla="*/ 94 w 94"/>
                <a:gd name="T17" fmla="*/ 15 h 64"/>
                <a:gd name="T18" fmla="*/ 94 w 94"/>
                <a:gd name="T19" fmla="*/ 46 h 64"/>
                <a:gd name="T20" fmla="*/ 94 w 94"/>
                <a:gd name="T21" fmla="*/ 46 h 64"/>
                <a:gd name="T22" fmla="*/ 92 w 94"/>
                <a:gd name="T23" fmla="*/ 46 h 64"/>
                <a:gd name="T24" fmla="*/ 93 w 94"/>
                <a:gd name="T25" fmla="*/ 47 h 64"/>
                <a:gd name="T26" fmla="*/ 94 w 94"/>
                <a:gd name="T27" fmla="*/ 48 h 64"/>
                <a:gd name="T28" fmla="*/ 93 w 94"/>
                <a:gd name="T29" fmla="*/ 50 h 64"/>
                <a:gd name="T30" fmla="*/ 94 w 94"/>
                <a:gd name="T31" fmla="*/ 51 h 64"/>
                <a:gd name="T32" fmla="*/ 94 w 94"/>
                <a:gd name="T33" fmla="*/ 54 h 64"/>
                <a:gd name="T34" fmla="*/ 93 w 94"/>
                <a:gd name="T35" fmla="*/ 54 h 64"/>
                <a:gd name="T36" fmla="*/ 94 w 94"/>
                <a:gd name="T37" fmla="*/ 56 h 64"/>
                <a:gd name="T38" fmla="*/ 92 w 94"/>
                <a:gd name="T39" fmla="*/ 59 h 64"/>
                <a:gd name="T40" fmla="*/ 94 w 94"/>
                <a:gd name="T41" fmla="*/ 62 h 64"/>
                <a:gd name="T42" fmla="*/ 94 w 94"/>
                <a:gd name="T43" fmla="*/ 64 h 64"/>
                <a:gd name="T44" fmla="*/ 94 w 94"/>
                <a:gd name="T45" fmla="*/ 64 h 64"/>
                <a:gd name="T46" fmla="*/ 91 w 94"/>
                <a:gd name="T47" fmla="*/ 62 h 64"/>
                <a:gd name="T48" fmla="*/ 86 w 94"/>
                <a:gd name="T49" fmla="*/ 59 h 64"/>
                <a:gd name="T50" fmla="*/ 84 w 94"/>
                <a:gd name="T51" fmla="*/ 58 h 64"/>
                <a:gd name="T52" fmla="*/ 82 w 94"/>
                <a:gd name="T53" fmla="*/ 58 h 64"/>
                <a:gd name="T54" fmla="*/ 80 w 94"/>
                <a:gd name="T55" fmla="*/ 60 h 64"/>
                <a:gd name="T56" fmla="*/ 79 w 94"/>
                <a:gd name="T57" fmla="*/ 60 h 64"/>
                <a:gd name="T58" fmla="*/ 77 w 94"/>
                <a:gd name="T59" fmla="*/ 60 h 64"/>
                <a:gd name="T60" fmla="*/ 76 w 94"/>
                <a:gd name="T61" fmla="*/ 57 h 64"/>
                <a:gd name="T62" fmla="*/ 75 w 94"/>
                <a:gd name="T63" fmla="*/ 56 h 64"/>
                <a:gd name="T64" fmla="*/ 73 w 94"/>
                <a:gd name="T65" fmla="*/ 57 h 64"/>
                <a:gd name="T66" fmla="*/ 71 w 94"/>
                <a:gd name="T67" fmla="*/ 57 h 64"/>
                <a:gd name="T68" fmla="*/ 69 w 94"/>
                <a:gd name="T69" fmla="*/ 54 h 64"/>
                <a:gd name="T70" fmla="*/ 0 w 94"/>
                <a:gd name="T71" fmla="*/ 51 h 64"/>
                <a:gd name="T72" fmla="*/ 0 w 94"/>
                <a:gd name="T73" fmla="*/ 51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
                <a:gd name="T112" fmla="*/ 0 h 64"/>
                <a:gd name="T113" fmla="*/ 94 w 94"/>
                <a:gd name="T114" fmla="*/ 64 h 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 h="64">
                  <a:moveTo>
                    <a:pt x="0" y="51"/>
                  </a:moveTo>
                  <a:lnTo>
                    <a:pt x="3" y="17"/>
                  </a:lnTo>
                  <a:lnTo>
                    <a:pt x="4" y="0"/>
                  </a:lnTo>
                  <a:lnTo>
                    <a:pt x="93" y="4"/>
                  </a:lnTo>
                  <a:lnTo>
                    <a:pt x="93" y="6"/>
                  </a:lnTo>
                  <a:lnTo>
                    <a:pt x="92" y="7"/>
                  </a:lnTo>
                  <a:lnTo>
                    <a:pt x="90" y="10"/>
                  </a:lnTo>
                  <a:lnTo>
                    <a:pt x="90" y="11"/>
                  </a:lnTo>
                  <a:lnTo>
                    <a:pt x="94" y="15"/>
                  </a:lnTo>
                  <a:lnTo>
                    <a:pt x="94" y="46"/>
                  </a:lnTo>
                  <a:lnTo>
                    <a:pt x="92" y="46"/>
                  </a:lnTo>
                  <a:lnTo>
                    <a:pt x="93" y="47"/>
                  </a:lnTo>
                  <a:lnTo>
                    <a:pt x="94" y="48"/>
                  </a:lnTo>
                  <a:lnTo>
                    <a:pt x="93" y="50"/>
                  </a:lnTo>
                  <a:lnTo>
                    <a:pt x="94" y="51"/>
                  </a:lnTo>
                  <a:lnTo>
                    <a:pt x="94" y="54"/>
                  </a:lnTo>
                  <a:lnTo>
                    <a:pt x="93" y="54"/>
                  </a:lnTo>
                  <a:lnTo>
                    <a:pt x="94" y="56"/>
                  </a:lnTo>
                  <a:lnTo>
                    <a:pt x="92" y="59"/>
                  </a:lnTo>
                  <a:lnTo>
                    <a:pt x="94" y="62"/>
                  </a:lnTo>
                  <a:lnTo>
                    <a:pt x="94" y="64"/>
                  </a:lnTo>
                  <a:lnTo>
                    <a:pt x="91" y="62"/>
                  </a:lnTo>
                  <a:lnTo>
                    <a:pt x="86" y="59"/>
                  </a:lnTo>
                  <a:lnTo>
                    <a:pt x="84" y="58"/>
                  </a:lnTo>
                  <a:lnTo>
                    <a:pt x="82" y="58"/>
                  </a:lnTo>
                  <a:lnTo>
                    <a:pt x="80" y="60"/>
                  </a:lnTo>
                  <a:lnTo>
                    <a:pt x="79" y="60"/>
                  </a:lnTo>
                  <a:lnTo>
                    <a:pt x="77" y="60"/>
                  </a:lnTo>
                  <a:lnTo>
                    <a:pt x="76" y="57"/>
                  </a:lnTo>
                  <a:lnTo>
                    <a:pt x="75" y="56"/>
                  </a:lnTo>
                  <a:lnTo>
                    <a:pt x="73" y="57"/>
                  </a:lnTo>
                  <a:lnTo>
                    <a:pt x="71" y="57"/>
                  </a:lnTo>
                  <a:lnTo>
                    <a:pt x="69" y="54"/>
                  </a:lnTo>
                  <a:lnTo>
                    <a:pt x="0" y="51"/>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18" name="Freeform 10"/>
            <p:cNvSpPr>
              <a:spLocks/>
            </p:cNvSpPr>
            <p:nvPr/>
          </p:nvSpPr>
          <p:spPr bwMode="auto">
            <a:xfrm>
              <a:off x="2807" y="1760"/>
              <a:ext cx="571" cy="268"/>
            </a:xfrm>
            <a:custGeom>
              <a:avLst/>
              <a:gdLst>
                <a:gd name="T0" fmla="*/ 0 w 111"/>
                <a:gd name="T1" fmla="*/ 34 h 55"/>
                <a:gd name="T2" fmla="*/ 3 w 111"/>
                <a:gd name="T3" fmla="*/ 0 h 55"/>
                <a:gd name="T4" fmla="*/ 72 w 111"/>
                <a:gd name="T5" fmla="*/ 3 h 55"/>
                <a:gd name="T6" fmla="*/ 74 w 111"/>
                <a:gd name="T7" fmla="*/ 6 h 55"/>
                <a:gd name="T8" fmla="*/ 76 w 111"/>
                <a:gd name="T9" fmla="*/ 6 h 55"/>
                <a:gd name="T10" fmla="*/ 78 w 111"/>
                <a:gd name="T11" fmla="*/ 5 h 55"/>
                <a:gd name="T12" fmla="*/ 79 w 111"/>
                <a:gd name="T13" fmla="*/ 6 h 55"/>
                <a:gd name="T14" fmla="*/ 80 w 111"/>
                <a:gd name="T15" fmla="*/ 9 h 55"/>
                <a:gd name="T16" fmla="*/ 82 w 111"/>
                <a:gd name="T17" fmla="*/ 9 h 55"/>
                <a:gd name="T18" fmla="*/ 83 w 111"/>
                <a:gd name="T19" fmla="*/ 9 h 55"/>
                <a:gd name="T20" fmla="*/ 85 w 111"/>
                <a:gd name="T21" fmla="*/ 7 h 55"/>
                <a:gd name="T22" fmla="*/ 87 w 111"/>
                <a:gd name="T23" fmla="*/ 7 h 55"/>
                <a:gd name="T24" fmla="*/ 89 w 111"/>
                <a:gd name="T25" fmla="*/ 8 h 55"/>
                <a:gd name="T26" fmla="*/ 94 w 111"/>
                <a:gd name="T27" fmla="*/ 11 h 55"/>
                <a:gd name="T28" fmla="*/ 97 w 111"/>
                <a:gd name="T29" fmla="*/ 13 h 55"/>
                <a:gd name="T30" fmla="*/ 97 w 111"/>
                <a:gd name="T31" fmla="*/ 15 h 55"/>
                <a:gd name="T32" fmla="*/ 99 w 111"/>
                <a:gd name="T33" fmla="*/ 16 h 55"/>
                <a:gd name="T34" fmla="*/ 99 w 111"/>
                <a:gd name="T35" fmla="*/ 17 h 55"/>
                <a:gd name="T36" fmla="*/ 98 w 111"/>
                <a:gd name="T37" fmla="*/ 19 h 55"/>
                <a:gd name="T38" fmla="*/ 99 w 111"/>
                <a:gd name="T39" fmla="*/ 21 h 55"/>
                <a:gd name="T40" fmla="*/ 100 w 111"/>
                <a:gd name="T41" fmla="*/ 24 h 55"/>
                <a:gd name="T42" fmla="*/ 101 w 111"/>
                <a:gd name="T43" fmla="*/ 25 h 55"/>
                <a:gd name="T44" fmla="*/ 101 w 111"/>
                <a:gd name="T45" fmla="*/ 26 h 55"/>
                <a:gd name="T46" fmla="*/ 101 w 111"/>
                <a:gd name="T47" fmla="*/ 28 h 55"/>
                <a:gd name="T48" fmla="*/ 103 w 111"/>
                <a:gd name="T49" fmla="*/ 29 h 55"/>
                <a:gd name="T50" fmla="*/ 104 w 111"/>
                <a:gd name="T51" fmla="*/ 30 h 55"/>
                <a:gd name="T52" fmla="*/ 103 w 111"/>
                <a:gd name="T53" fmla="*/ 32 h 55"/>
                <a:gd name="T54" fmla="*/ 103 w 111"/>
                <a:gd name="T55" fmla="*/ 34 h 55"/>
                <a:gd name="T56" fmla="*/ 105 w 111"/>
                <a:gd name="T57" fmla="*/ 35 h 55"/>
                <a:gd name="T58" fmla="*/ 105 w 111"/>
                <a:gd name="T59" fmla="*/ 37 h 55"/>
                <a:gd name="T60" fmla="*/ 104 w 111"/>
                <a:gd name="T61" fmla="*/ 38 h 55"/>
                <a:gd name="T62" fmla="*/ 105 w 111"/>
                <a:gd name="T63" fmla="*/ 39 h 55"/>
                <a:gd name="T64" fmla="*/ 106 w 111"/>
                <a:gd name="T65" fmla="*/ 41 h 55"/>
                <a:gd name="T66" fmla="*/ 105 w 111"/>
                <a:gd name="T67" fmla="*/ 42 h 55"/>
                <a:gd name="T68" fmla="*/ 106 w 111"/>
                <a:gd name="T69" fmla="*/ 44 h 55"/>
                <a:gd name="T70" fmla="*/ 106 w 111"/>
                <a:gd name="T71" fmla="*/ 45 h 55"/>
                <a:gd name="T72" fmla="*/ 107 w 111"/>
                <a:gd name="T73" fmla="*/ 46 h 55"/>
                <a:gd name="T74" fmla="*/ 108 w 111"/>
                <a:gd name="T75" fmla="*/ 48 h 55"/>
                <a:gd name="T76" fmla="*/ 109 w 111"/>
                <a:gd name="T77" fmla="*/ 50 h 55"/>
                <a:gd name="T78" fmla="*/ 111 w 111"/>
                <a:gd name="T79" fmla="*/ 52 h 55"/>
                <a:gd name="T80" fmla="*/ 111 w 111"/>
                <a:gd name="T81" fmla="*/ 53 h 55"/>
                <a:gd name="T82" fmla="*/ 111 w 111"/>
                <a:gd name="T83" fmla="*/ 54 h 55"/>
                <a:gd name="T84" fmla="*/ 111 w 111"/>
                <a:gd name="T85" fmla="*/ 55 h 55"/>
                <a:gd name="T86" fmla="*/ 25 w 111"/>
                <a:gd name="T87" fmla="*/ 53 h 55"/>
                <a:gd name="T88" fmla="*/ 26 w 111"/>
                <a:gd name="T89" fmla="*/ 36 h 55"/>
                <a:gd name="T90" fmla="*/ 0 w 111"/>
                <a:gd name="T91" fmla="*/ 34 h 55"/>
                <a:gd name="T92" fmla="*/ 0 w 111"/>
                <a:gd name="T93" fmla="*/ 34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1"/>
                <a:gd name="T142" fmla="*/ 0 h 55"/>
                <a:gd name="T143" fmla="*/ 111 w 111"/>
                <a:gd name="T144" fmla="*/ 55 h 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1" h="55">
                  <a:moveTo>
                    <a:pt x="0" y="34"/>
                  </a:moveTo>
                  <a:lnTo>
                    <a:pt x="3" y="0"/>
                  </a:lnTo>
                  <a:lnTo>
                    <a:pt x="72" y="3"/>
                  </a:lnTo>
                  <a:lnTo>
                    <a:pt x="74" y="6"/>
                  </a:lnTo>
                  <a:lnTo>
                    <a:pt x="76" y="6"/>
                  </a:lnTo>
                  <a:lnTo>
                    <a:pt x="78" y="5"/>
                  </a:lnTo>
                  <a:lnTo>
                    <a:pt x="79" y="6"/>
                  </a:lnTo>
                  <a:lnTo>
                    <a:pt x="80" y="9"/>
                  </a:lnTo>
                  <a:lnTo>
                    <a:pt x="82" y="9"/>
                  </a:lnTo>
                  <a:lnTo>
                    <a:pt x="83" y="9"/>
                  </a:lnTo>
                  <a:lnTo>
                    <a:pt x="85" y="7"/>
                  </a:lnTo>
                  <a:lnTo>
                    <a:pt x="87" y="7"/>
                  </a:lnTo>
                  <a:lnTo>
                    <a:pt x="89" y="8"/>
                  </a:lnTo>
                  <a:lnTo>
                    <a:pt x="94" y="11"/>
                  </a:lnTo>
                  <a:lnTo>
                    <a:pt x="97" y="13"/>
                  </a:lnTo>
                  <a:lnTo>
                    <a:pt x="97" y="15"/>
                  </a:lnTo>
                  <a:lnTo>
                    <a:pt x="99" y="16"/>
                  </a:lnTo>
                  <a:lnTo>
                    <a:pt x="99" y="17"/>
                  </a:lnTo>
                  <a:lnTo>
                    <a:pt x="98" y="19"/>
                  </a:lnTo>
                  <a:lnTo>
                    <a:pt x="99" y="21"/>
                  </a:lnTo>
                  <a:lnTo>
                    <a:pt x="100" y="24"/>
                  </a:lnTo>
                  <a:lnTo>
                    <a:pt x="101" y="25"/>
                  </a:lnTo>
                  <a:lnTo>
                    <a:pt x="101" y="26"/>
                  </a:lnTo>
                  <a:lnTo>
                    <a:pt x="101" y="28"/>
                  </a:lnTo>
                  <a:lnTo>
                    <a:pt x="103" y="29"/>
                  </a:lnTo>
                  <a:lnTo>
                    <a:pt x="104" y="30"/>
                  </a:lnTo>
                  <a:lnTo>
                    <a:pt x="103" y="32"/>
                  </a:lnTo>
                  <a:lnTo>
                    <a:pt x="103" y="34"/>
                  </a:lnTo>
                  <a:lnTo>
                    <a:pt x="105" y="35"/>
                  </a:lnTo>
                  <a:lnTo>
                    <a:pt x="105" y="37"/>
                  </a:lnTo>
                  <a:lnTo>
                    <a:pt x="104" y="38"/>
                  </a:lnTo>
                  <a:lnTo>
                    <a:pt x="105" y="39"/>
                  </a:lnTo>
                  <a:lnTo>
                    <a:pt x="106" y="41"/>
                  </a:lnTo>
                  <a:lnTo>
                    <a:pt x="105" y="42"/>
                  </a:lnTo>
                  <a:lnTo>
                    <a:pt x="106" y="44"/>
                  </a:lnTo>
                  <a:lnTo>
                    <a:pt x="106" y="45"/>
                  </a:lnTo>
                  <a:lnTo>
                    <a:pt x="107" y="46"/>
                  </a:lnTo>
                  <a:lnTo>
                    <a:pt x="108" y="48"/>
                  </a:lnTo>
                  <a:lnTo>
                    <a:pt x="109" y="50"/>
                  </a:lnTo>
                  <a:lnTo>
                    <a:pt x="111" y="52"/>
                  </a:lnTo>
                  <a:lnTo>
                    <a:pt x="111" y="53"/>
                  </a:lnTo>
                  <a:lnTo>
                    <a:pt x="111" y="54"/>
                  </a:lnTo>
                  <a:lnTo>
                    <a:pt x="111" y="55"/>
                  </a:lnTo>
                  <a:lnTo>
                    <a:pt x="25" y="53"/>
                  </a:lnTo>
                  <a:lnTo>
                    <a:pt x="26" y="36"/>
                  </a:lnTo>
                  <a:lnTo>
                    <a:pt x="0" y="34"/>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19" name="Freeform 11"/>
            <p:cNvSpPr>
              <a:spLocks/>
            </p:cNvSpPr>
            <p:nvPr/>
          </p:nvSpPr>
          <p:spPr bwMode="auto">
            <a:xfrm>
              <a:off x="2921" y="2018"/>
              <a:ext cx="512" cy="259"/>
            </a:xfrm>
            <a:custGeom>
              <a:avLst/>
              <a:gdLst>
                <a:gd name="T0" fmla="*/ 3 w 100"/>
                <a:gd name="T1" fmla="*/ 0 h 53"/>
                <a:gd name="T2" fmla="*/ 89 w 100"/>
                <a:gd name="T3" fmla="*/ 2 h 53"/>
                <a:gd name="T4" fmla="*/ 95 w 100"/>
                <a:gd name="T5" fmla="*/ 6 h 53"/>
                <a:gd name="T6" fmla="*/ 93 w 100"/>
                <a:gd name="T7" fmla="*/ 8 h 53"/>
                <a:gd name="T8" fmla="*/ 93 w 100"/>
                <a:gd name="T9" fmla="*/ 10 h 53"/>
                <a:gd name="T10" fmla="*/ 94 w 100"/>
                <a:gd name="T11" fmla="*/ 12 h 53"/>
                <a:gd name="T12" fmla="*/ 95 w 100"/>
                <a:gd name="T13" fmla="*/ 12 h 53"/>
                <a:gd name="T14" fmla="*/ 96 w 100"/>
                <a:gd name="T15" fmla="*/ 15 h 53"/>
                <a:gd name="T16" fmla="*/ 97 w 100"/>
                <a:gd name="T17" fmla="*/ 16 h 53"/>
                <a:gd name="T18" fmla="*/ 99 w 100"/>
                <a:gd name="T19" fmla="*/ 16 h 53"/>
                <a:gd name="T20" fmla="*/ 99 w 100"/>
                <a:gd name="T21" fmla="*/ 17 h 53"/>
                <a:gd name="T22" fmla="*/ 100 w 100"/>
                <a:gd name="T23" fmla="*/ 53 h 53"/>
                <a:gd name="T24" fmla="*/ 0 w 100"/>
                <a:gd name="T25" fmla="*/ 51 h 53"/>
                <a:gd name="T26" fmla="*/ 3 w 100"/>
                <a:gd name="T27" fmla="*/ 0 h 53"/>
                <a:gd name="T28" fmla="*/ 3 w 100"/>
                <a:gd name="T29" fmla="*/ 0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53"/>
                <a:gd name="T47" fmla="*/ 100 w 100"/>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53">
                  <a:moveTo>
                    <a:pt x="3" y="0"/>
                  </a:moveTo>
                  <a:lnTo>
                    <a:pt x="89" y="2"/>
                  </a:lnTo>
                  <a:lnTo>
                    <a:pt x="95" y="6"/>
                  </a:lnTo>
                  <a:lnTo>
                    <a:pt x="93" y="8"/>
                  </a:lnTo>
                  <a:lnTo>
                    <a:pt x="93" y="10"/>
                  </a:lnTo>
                  <a:lnTo>
                    <a:pt x="94" y="12"/>
                  </a:lnTo>
                  <a:lnTo>
                    <a:pt x="95" y="12"/>
                  </a:lnTo>
                  <a:lnTo>
                    <a:pt x="96" y="15"/>
                  </a:lnTo>
                  <a:lnTo>
                    <a:pt x="97" y="16"/>
                  </a:lnTo>
                  <a:lnTo>
                    <a:pt x="99" y="16"/>
                  </a:lnTo>
                  <a:lnTo>
                    <a:pt x="99" y="17"/>
                  </a:lnTo>
                  <a:lnTo>
                    <a:pt x="100" y="53"/>
                  </a:lnTo>
                  <a:lnTo>
                    <a:pt x="0" y="51"/>
                  </a:lnTo>
                  <a:lnTo>
                    <a:pt x="3" y="0"/>
                  </a:lnTo>
                  <a:close/>
                </a:path>
              </a:pathLst>
            </a:custGeom>
            <a:solidFill>
              <a:schemeClr val="bg2">
                <a:lumMod val="95000"/>
              </a:schemeClr>
            </a:solidFill>
            <a:ln w="12700" cmpd="sng">
              <a:solidFill>
                <a:schemeClr val="tx1"/>
              </a:solidFill>
              <a:prstDash val="solid"/>
              <a:round/>
              <a:headEnd/>
              <a:tailEnd/>
            </a:ln>
          </p:spPr>
          <p:txBody>
            <a:bodyPr/>
            <a:lstStyle/>
            <a:p>
              <a:endParaRPr lang="en-US">
                <a:solidFill>
                  <a:srgbClr val="000000"/>
                </a:solidFill>
              </a:endParaRPr>
            </a:p>
          </p:txBody>
        </p:sp>
        <p:sp>
          <p:nvSpPr>
            <p:cNvPr id="31920" name="Freeform 12"/>
            <p:cNvSpPr>
              <a:spLocks/>
            </p:cNvSpPr>
            <p:nvPr/>
          </p:nvSpPr>
          <p:spPr bwMode="auto">
            <a:xfrm>
              <a:off x="2848" y="2262"/>
              <a:ext cx="595" cy="293"/>
            </a:xfrm>
            <a:custGeom>
              <a:avLst/>
              <a:gdLst>
                <a:gd name="T0" fmla="*/ 14 w 116"/>
                <a:gd name="T1" fmla="*/ 1 h 60"/>
                <a:gd name="T2" fmla="*/ 0 w 116"/>
                <a:gd name="T3" fmla="*/ 9 h 60"/>
                <a:gd name="T4" fmla="*/ 40 w 116"/>
                <a:gd name="T5" fmla="*/ 44 h 60"/>
                <a:gd name="T6" fmla="*/ 42 w 116"/>
                <a:gd name="T7" fmla="*/ 45 h 60"/>
                <a:gd name="T8" fmla="*/ 45 w 116"/>
                <a:gd name="T9" fmla="*/ 48 h 60"/>
                <a:gd name="T10" fmla="*/ 48 w 116"/>
                <a:gd name="T11" fmla="*/ 47 h 60"/>
                <a:gd name="T12" fmla="*/ 50 w 116"/>
                <a:gd name="T13" fmla="*/ 48 h 60"/>
                <a:gd name="T14" fmla="*/ 51 w 116"/>
                <a:gd name="T15" fmla="*/ 50 h 60"/>
                <a:gd name="T16" fmla="*/ 55 w 116"/>
                <a:gd name="T17" fmla="*/ 51 h 60"/>
                <a:gd name="T18" fmla="*/ 57 w 116"/>
                <a:gd name="T19" fmla="*/ 52 h 60"/>
                <a:gd name="T20" fmla="*/ 59 w 116"/>
                <a:gd name="T21" fmla="*/ 51 h 60"/>
                <a:gd name="T22" fmla="*/ 61 w 116"/>
                <a:gd name="T23" fmla="*/ 53 h 60"/>
                <a:gd name="T24" fmla="*/ 65 w 116"/>
                <a:gd name="T25" fmla="*/ 53 h 60"/>
                <a:gd name="T26" fmla="*/ 67 w 116"/>
                <a:gd name="T27" fmla="*/ 55 h 60"/>
                <a:gd name="T28" fmla="*/ 68 w 116"/>
                <a:gd name="T29" fmla="*/ 57 h 60"/>
                <a:gd name="T30" fmla="*/ 71 w 116"/>
                <a:gd name="T31" fmla="*/ 56 h 60"/>
                <a:gd name="T32" fmla="*/ 75 w 116"/>
                <a:gd name="T33" fmla="*/ 58 h 60"/>
                <a:gd name="T34" fmla="*/ 77 w 116"/>
                <a:gd name="T35" fmla="*/ 57 h 60"/>
                <a:gd name="T36" fmla="*/ 79 w 116"/>
                <a:gd name="T37" fmla="*/ 57 h 60"/>
                <a:gd name="T38" fmla="*/ 79 w 116"/>
                <a:gd name="T39" fmla="*/ 60 h 60"/>
                <a:gd name="T40" fmla="*/ 80 w 116"/>
                <a:gd name="T41" fmla="*/ 58 h 60"/>
                <a:gd name="T42" fmla="*/ 82 w 116"/>
                <a:gd name="T43" fmla="*/ 56 h 60"/>
                <a:gd name="T44" fmla="*/ 83 w 116"/>
                <a:gd name="T45" fmla="*/ 57 h 60"/>
                <a:gd name="T46" fmla="*/ 85 w 116"/>
                <a:gd name="T47" fmla="*/ 58 h 60"/>
                <a:gd name="T48" fmla="*/ 87 w 116"/>
                <a:gd name="T49" fmla="*/ 57 h 60"/>
                <a:gd name="T50" fmla="*/ 87 w 116"/>
                <a:gd name="T51" fmla="*/ 58 h 60"/>
                <a:gd name="T52" fmla="*/ 90 w 116"/>
                <a:gd name="T53" fmla="*/ 60 h 60"/>
                <a:gd name="T54" fmla="*/ 93 w 116"/>
                <a:gd name="T55" fmla="*/ 58 h 60"/>
                <a:gd name="T56" fmla="*/ 99 w 116"/>
                <a:gd name="T57" fmla="*/ 56 h 60"/>
                <a:gd name="T58" fmla="*/ 101 w 116"/>
                <a:gd name="T59" fmla="*/ 56 h 60"/>
                <a:gd name="T60" fmla="*/ 106 w 116"/>
                <a:gd name="T61" fmla="*/ 56 h 60"/>
                <a:gd name="T62" fmla="*/ 113 w 116"/>
                <a:gd name="T63" fmla="*/ 59 h 60"/>
                <a:gd name="T64" fmla="*/ 115 w 116"/>
                <a:gd name="T65" fmla="*/ 60 h 60"/>
                <a:gd name="T66" fmla="*/ 116 w 116"/>
                <a:gd name="T67" fmla="*/ 31 h 60"/>
                <a:gd name="T68" fmla="*/ 114 w 116"/>
                <a:gd name="T69" fmla="*/ 3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
                <a:gd name="T106" fmla="*/ 0 h 60"/>
                <a:gd name="T107" fmla="*/ 116 w 116"/>
                <a:gd name="T108" fmla="*/ 60 h 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 h="60">
                  <a:moveTo>
                    <a:pt x="114" y="3"/>
                  </a:moveTo>
                  <a:lnTo>
                    <a:pt x="14" y="1"/>
                  </a:lnTo>
                  <a:lnTo>
                    <a:pt x="1" y="0"/>
                  </a:lnTo>
                  <a:lnTo>
                    <a:pt x="0" y="9"/>
                  </a:lnTo>
                  <a:lnTo>
                    <a:pt x="41" y="11"/>
                  </a:lnTo>
                  <a:lnTo>
                    <a:pt x="40" y="44"/>
                  </a:lnTo>
                  <a:lnTo>
                    <a:pt x="41" y="44"/>
                  </a:lnTo>
                  <a:lnTo>
                    <a:pt x="42" y="45"/>
                  </a:lnTo>
                  <a:lnTo>
                    <a:pt x="44" y="47"/>
                  </a:lnTo>
                  <a:lnTo>
                    <a:pt x="45" y="48"/>
                  </a:lnTo>
                  <a:lnTo>
                    <a:pt x="47" y="48"/>
                  </a:lnTo>
                  <a:lnTo>
                    <a:pt x="48" y="47"/>
                  </a:lnTo>
                  <a:lnTo>
                    <a:pt x="50" y="48"/>
                  </a:lnTo>
                  <a:lnTo>
                    <a:pt x="50" y="49"/>
                  </a:lnTo>
                  <a:lnTo>
                    <a:pt x="51" y="50"/>
                  </a:lnTo>
                  <a:lnTo>
                    <a:pt x="51" y="51"/>
                  </a:lnTo>
                  <a:lnTo>
                    <a:pt x="55" y="51"/>
                  </a:lnTo>
                  <a:lnTo>
                    <a:pt x="57" y="52"/>
                  </a:lnTo>
                  <a:lnTo>
                    <a:pt x="58" y="52"/>
                  </a:lnTo>
                  <a:lnTo>
                    <a:pt x="59" y="51"/>
                  </a:lnTo>
                  <a:lnTo>
                    <a:pt x="59" y="53"/>
                  </a:lnTo>
                  <a:lnTo>
                    <a:pt x="61" y="53"/>
                  </a:lnTo>
                  <a:lnTo>
                    <a:pt x="62" y="52"/>
                  </a:lnTo>
                  <a:lnTo>
                    <a:pt x="65" y="53"/>
                  </a:lnTo>
                  <a:lnTo>
                    <a:pt x="66" y="53"/>
                  </a:lnTo>
                  <a:lnTo>
                    <a:pt x="67" y="55"/>
                  </a:lnTo>
                  <a:lnTo>
                    <a:pt x="68" y="55"/>
                  </a:lnTo>
                  <a:lnTo>
                    <a:pt x="68" y="57"/>
                  </a:lnTo>
                  <a:lnTo>
                    <a:pt x="70" y="57"/>
                  </a:lnTo>
                  <a:lnTo>
                    <a:pt x="71" y="56"/>
                  </a:lnTo>
                  <a:lnTo>
                    <a:pt x="72" y="55"/>
                  </a:lnTo>
                  <a:lnTo>
                    <a:pt x="75" y="58"/>
                  </a:lnTo>
                  <a:lnTo>
                    <a:pt x="76" y="58"/>
                  </a:lnTo>
                  <a:lnTo>
                    <a:pt x="77" y="57"/>
                  </a:lnTo>
                  <a:lnTo>
                    <a:pt x="78" y="57"/>
                  </a:lnTo>
                  <a:lnTo>
                    <a:pt x="79" y="57"/>
                  </a:lnTo>
                  <a:lnTo>
                    <a:pt x="78" y="59"/>
                  </a:lnTo>
                  <a:lnTo>
                    <a:pt x="79" y="60"/>
                  </a:lnTo>
                  <a:lnTo>
                    <a:pt x="80" y="59"/>
                  </a:lnTo>
                  <a:lnTo>
                    <a:pt x="80" y="58"/>
                  </a:lnTo>
                  <a:lnTo>
                    <a:pt x="81" y="57"/>
                  </a:lnTo>
                  <a:lnTo>
                    <a:pt x="82" y="56"/>
                  </a:lnTo>
                  <a:lnTo>
                    <a:pt x="83" y="57"/>
                  </a:lnTo>
                  <a:lnTo>
                    <a:pt x="84" y="58"/>
                  </a:lnTo>
                  <a:lnTo>
                    <a:pt x="85" y="58"/>
                  </a:lnTo>
                  <a:lnTo>
                    <a:pt x="85" y="57"/>
                  </a:lnTo>
                  <a:lnTo>
                    <a:pt x="87" y="57"/>
                  </a:lnTo>
                  <a:lnTo>
                    <a:pt x="87" y="58"/>
                  </a:lnTo>
                  <a:lnTo>
                    <a:pt x="88" y="58"/>
                  </a:lnTo>
                  <a:lnTo>
                    <a:pt x="90" y="60"/>
                  </a:lnTo>
                  <a:lnTo>
                    <a:pt x="92" y="58"/>
                  </a:lnTo>
                  <a:lnTo>
                    <a:pt x="93" y="58"/>
                  </a:lnTo>
                  <a:lnTo>
                    <a:pt x="96" y="57"/>
                  </a:lnTo>
                  <a:lnTo>
                    <a:pt x="99" y="56"/>
                  </a:lnTo>
                  <a:lnTo>
                    <a:pt x="100" y="56"/>
                  </a:lnTo>
                  <a:lnTo>
                    <a:pt x="101" y="56"/>
                  </a:lnTo>
                  <a:lnTo>
                    <a:pt x="104" y="57"/>
                  </a:lnTo>
                  <a:lnTo>
                    <a:pt x="106" y="56"/>
                  </a:lnTo>
                  <a:lnTo>
                    <a:pt x="107" y="56"/>
                  </a:lnTo>
                  <a:lnTo>
                    <a:pt x="113" y="59"/>
                  </a:lnTo>
                  <a:lnTo>
                    <a:pt x="114" y="60"/>
                  </a:lnTo>
                  <a:lnTo>
                    <a:pt x="115" y="60"/>
                  </a:lnTo>
                  <a:lnTo>
                    <a:pt x="116" y="60"/>
                  </a:lnTo>
                  <a:lnTo>
                    <a:pt x="116" y="31"/>
                  </a:lnTo>
                  <a:lnTo>
                    <a:pt x="114" y="12"/>
                  </a:lnTo>
                  <a:lnTo>
                    <a:pt x="114" y="3"/>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1" name="Freeform 13"/>
            <p:cNvSpPr>
              <a:spLocks/>
            </p:cNvSpPr>
            <p:nvPr/>
          </p:nvSpPr>
          <p:spPr bwMode="auto">
            <a:xfrm>
              <a:off x="3296" y="1726"/>
              <a:ext cx="420" cy="263"/>
            </a:xfrm>
            <a:custGeom>
              <a:avLst/>
              <a:gdLst>
                <a:gd name="T0" fmla="*/ 66 w 82"/>
                <a:gd name="T1" fmla="*/ 0 h 54"/>
                <a:gd name="T2" fmla="*/ 68 w 82"/>
                <a:gd name="T3" fmla="*/ 4 h 54"/>
                <a:gd name="T4" fmla="*/ 67 w 82"/>
                <a:gd name="T5" fmla="*/ 6 h 54"/>
                <a:gd name="T6" fmla="*/ 69 w 82"/>
                <a:gd name="T7" fmla="*/ 13 h 54"/>
                <a:gd name="T8" fmla="*/ 74 w 82"/>
                <a:gd name="T9" fmla="*/ 16 h 54"/>
                <a:gd name="T10" fmla="*/ 75 w 82"/>
                <a:gd name="T11" fmla="*/ 18 h 54"/>
                <a:gd name="T12" fmla="*/ 78 w 82"/>
                <a:gd name="T13" fmla="*/ 21 h 54"/>
                <a:gd name="T14" fmla="*/ 82 w 82"/>
                <a:gd name="T15" fmla="*/ 26 h 54"/>
                <a:gd name="T16" fmla="*/ 80 w 82"/>
                <a:gd name="T17" fmla="*/ 29 h 54"/>
                <a:gd name="T18" fmla="*/ 80 w 82"/>
                <a:gd name="T19" fmla="*/ 31 h 54"/>
                <a:gd name="T20" fmla="*/ 75 w 82"/>
                <a:gd name="T21" fmla="*/ 34 h 54"/>
                <a:gd name="T22" fmla="*/ 72 w 82"/>
                <a:gd name="T23" fmla="*/ 35 h 54"/>
                <a:gd name="T24" fmla="*/ 70 w 82"/>
                <a:gd name="T25" fmla="*/ 38 h 54"/>
                <a:gd name="T26" fmla="*/ 72 w 82"/>
                <a:gd name="T27" fmla="*/ 41 h 54"/>
                <a:gd name="T28" fmla="*/ 72 w 82"/>
                <a:gd name="T29" fmla="*/ 44 h 54"/>
                <a:gd name="T30" fmla="*/ 68 w 82"/>
                <a:gd name="T31" fmla="*/ 50 h 54"/>
                <a:gd name="T32" fmla="*/ 67 w 82"/>
                <a:gd name="T33" fmla="*/ 53 h 54"/>
                <a:gd name="T34" fmla="*/ 63 w 82"/>
                <a:gd name="T35" fmla="*/ 50 h 54"/>
                <a:gd name="T36" fmla="*/ 11 w 82"/>
                <a:gd name="T37" fmla="*/ 51 h 54"/>
                <a:gd name="T38" fmla="*/ 11 w 82"/>
                <a:gd name="T39" fmla="*/ 48 h 54"/>
                <a:gd name="T40" fmla="*/ 9 w 82"/>
                <a:gd name="T41" fmla="*/ 45 h 54"/>
                <a:gd name="T42" fmla="*/ 10 w 82"/>
                <a:gd name="T43" fmla="*/ 42 h 54"/>
                <a:gd name="T44" fmla="*/ 8 w 82"/>
                <a:gd name="T45" fmla="*/ 39 h 54"/>
                <a:gd name="T46" fmla="*/ 8 w 82"/>
                <a:gd name="T47" fmla="*/ 36 h 54"/>
                <a:gd name="T48" fmla="*/ 6 w 82"/>
                <a:gd name="T49" fmla="*/ 33 h 54"/>
                <a:gd name="T50" fmla="*/ 5 w 82"/>
                <a:gd name="T51" fmla="*/ 31 h 54"/>
                <a:gd name="T52" fmla="*/ 3 w 82"/>
                <a:gd name="T53" fmla="*/ 26 h 54"/>
                <a:gd name="T54" fmla="*/ 4 w 82"/>
                <a:gd name="T55" fmla="*/ 23 h 54"/>
                <a:gd name="T56" fmla="*/ 2 w 82"/>
                <a:gd name="T57" fmla="*/ 20 h 54"/>
                <a:gd name="T58" fmla="*/ 2 w 82"/>
                <a:gd name="T59" fmla="*/ 18 h 54"/>
                <a:gd name="T60" fmla="*/ 2 w 82"/>
                <a:gd name="T61" fmla="*/ 12 h 54"/>
                <a:gd name="T62" fmla="*/ 2 w 82"/>
                <a:gd name="T63" fmla="*/ 10 h 54"/>
                <a:gd name="T64" fmla="*/ 1 w 82"/>
                <a:gd name="T65" fmla="*/ 6 h 54"/>
                <a:gd name="T66" fmla="*/ 1 w 82"/>
                <a:gd name="T67" fmla="*/ 3 h 54"/>
                <a:gd name="T68" fmla="*/ 2 w 82"/>
                <a:gd name="T69" fmla="*/ 2 h 54"/>
                <a:gd name="T70" fmla="*/ 2 w 82"/>
                <a:gd name="T71" fmla="*/ 2 h 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54"/>
                <a:gd name="T110" fmla="*/ 82 w 82"/>
                <a:gd name="T111" fmla="*/ 54 h 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54">
                  <a:moveTo>
                    <a:pt x="2" y="2"/>
                  </a:moveTo>
                  <a:lnTo>
                    <a:pt x="66" y="0"/>
                  </a:lnTo>
                  <a:lnTo>
                    <a:pt x="67" y="2"/>
                  </a:lnTo>
                  <a:lnTo>
                    <a:pt x="68" y="4"/>
                  </a:lnTo>
                  <a:lnTo>
                    <a:pt x="68" y="5"/>
                  </a:lnTo>
                  <a:lnTo>
                    <a:pt x="67" y="6"/>
                  </a:lnTo>
                  <a:lnTo>
                    <a:pt x="68" y="8"/>
                  </a:lnTo>
                  <a:lnTo>
                    <a:pt x="69" y="13"/>
                  </a:lnTo>
                  <a:lnTo>
                    <a:pt x="73" y="14"/>
                  </a:lnTo>
                  <a:lnTo>
                    <a:pt x="74" y="16"/>
                  </a:lnTo>
                  <a:lnTo>
                    <a:pt x="75" y="17"/>
                  </a:lnTo>
                  <a:lnTo>
                    <a:pt x="75" y="18"/>
                  </a:lnTo>
                  <a:lnTo>
                    <a:pt x="78" y="20"/>
                  </a:lnTo>
                  <a:lnTo>
                    <a:pt x="78" y="21"/>
                  </a:lnTo>
                  <a:lnTo>
                    <a:pt x="81" y="23"/>
                  </a:lnTo>
                  <a:lnTo>
                    <a:pt x="82" y="26"/>
                  </a:lnTo>
                  <a:lnTo>
                    <a:pt x="81" y="27"/>
                  </a:lnTo>
                  <a:lnTo>
                    <a:pt x="80" y="29"/>
                  </a:lnTo>
                  <a:lnTo>
                    <a:pt x="80" y="30"/>
                  </a:lnTo>
                  <a:lnTo>
                    <a:pt x="80" y="31"/>
                  </a:lnTo>
                  <a:lnTo>
                    <a:pt x="77" y="34"/>
                  </a:lnTo>
                  <a:lnTo>
                    <a:pt x="75" y="34"/>
                  </a:lnTo>
                  <a:lnTo>
                    <a:pt x="75" y="35"/>
                  </a:lnTo>
                  <a:lnTo>
                    <a:pt x="72" y="35"/>
                  </a:lnTo>
                  <a:lnTo>
                    <a:pt x="71" y="36"/>
                  </a:lnTo>
                  <a:lnTo>
                    <a:pt x="70" y="38"/>
                  </a:lnTo>
                  <a:lnTo>
                    <a:pt x="70" y="39"/>
                  </a:lnTo>
                  <a:lnTo>
                    <a:pt x="72" y="41"/>
                  </a:lnTo>
                  <a:lnTo>
                    <a:pt x="72" y="42"/>
                  </a:lnTo>
                  <a:lnTo>
                    <a:pt x="72" y="44"/>
                  </a:lnTo>
                  <a:lnTo>
                    <a:pt x="70" y="49"/>
                  </a:lnTo>
                  <a:lnTo>
                    <a:pt x="68" y="50"/>
                  </a:lnTo>
                  <a:lnTo>
                    <a:pt x="67" y="51"/>
                  </a:lnTo>
                  <a:lnTo>
                    <a:pt x="67" y="53"/>
                  </a:lnTo>
                  <a:lnTo>
                    <a:pt x="66" y="54"/>
                  </a:lnTo>
                  <a:lnTo>
                    <a:pt x="63" y="50"/>
                  </a:lnTo>
                  <a:lnTo>
                    <a:pt x="11" y="52"/>
                  </a:lnTo>
                  <a:lnTo>
                    <a:pt x="11" y="51"/>
                  </a:lnTo>
                  <a:lnTo>
                    <a:pt x="10" y="49"/>
                  </a:lnTo>
                  <a:lnTo>
                    <a:pt x="11" y="48"/>
                  </a:lnTo>
                  <a:lnTo>
                    <a:pt x="10" y="46"/>
                  </a:lnTo>
                  <a:lnTo>
                    <a:pt x="9" y="45"/>
                  </a:lnTo>
                  <a:lnTo>
                    <a:pt x="10" y="44"/>
                  </a:lnTo>
                  <a:lnTo>
                    <a:pt x="10" y="42"/>
                  </a:lnTo>
                  <a:lnTo>
                    <a:pt x="8" y="41"/>
                  </a:lnTo>
                  <a:lnTo>
                    <a:pt x="8" y="39"/>
                  </a:lnTo>
                  <a:lnTo>
                    <a:pt x="9" y="37"/>
                  </a:lnTo>
                  <a:lnTo>
                    <a:pt x="8" y="36"/>
                  </a:lnTo>
                  <a:lnTo>
                    <a:pt x="6" y="35"/>
                  </a:lnTo>
                  <a:lnTo>
                    <a:pt x="6" y="33"/>
                  </a:lnTo>
                  <a:lnTo>
                    <a:pt x="6" y="32"/>
                  </a:lnTo>
                  <a:lnTo>
                    <a:pt x="5" y="31"/>
                  </a:lnTo>
                  <a:lnTo>
                    <a:pt x="4" y="28"/>
                  </a:lnTo>
                  <a:lnTo>
                    <a:pt x="3" y="26"/>
                  </a:lnTo>
                  <a:lnTo>
                    <a:pt x="4" y="24"/>
                  </a:lnTo>
                  <a:lnTo>
                    <a:pt x="4" y="23"/>
                  </a:lnTo>
                  <a:lnTo>
                    <a:pt x="2" y="22"/>
                  </a:lnTo>
                  <a:lnTo>
                    <a:pt x="2" y="20"/>
                  </a:lnTo>
                  <a:lnTo>
                    <a:pt x="2" y="18"/>
                  </a:lnTo>
                  <a:lnTo>
                    <a:pt x="0" y="15"/>
                  </a:lnTo>
                  <a:lnTo>
                    <a:pt x="2" y="12"/>
                  </a:lnTo>
                  <a:lnTo>
                    <a:pt x="1" y="10"/>
                  </a:lnTo>
                  <a:lnTo>
                    <a:pt x="2" y="10"/>
                  </a:lnTo>
                  <a:lnTo>
                    <a:pt x="2" y="7"/>
                  </a:lnTo>
                  <a:lnTo>
                    <a:pt x="1" y="6"/>
                  </a:lnTo>
                  <a:lnTo>
                    <a:pt x="2" y="4"/>
                  </a:lnTo>
                  <a:lnTo>
                    <a:pt x="1" y="3"/>
                  </a:lnTo>
                  <a:lnTo>
                    <a:pt x="0" y="2"/>
                  </a:lnTo>
                  <a:lnTo>
                    <a:pt x="2" y="2"/>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2" name="Freeform 14"/>
            <p:cNvSpPr>
              <a:spLocks/>
            </p:cNvSpPr>
            <p:nvPr/>
          </p:nvSpPr>
          <p:spPr bwMode="auto">
            <a:xfrm>
              <a:off x="3353" y="1970"/>
              <a:ext cx="460" cy="380"/>
            </a:xfrm>
            <a:custGeom>
              <a:avLst/>
              <a:gdLst>
                <a:gd name="T0" fmla="*/ 76 w 90"/>
                <a:gd name="T1" fmla="*/ 69 h 78"/>
                <a:gd name="T2" fmla="*/ 77 w 90"/>
                <a:gd name="T3" fmla="*/ 71 h 78"/>
                <a:gd name="T4" fmla="*/ 77 w 90"/>
                <a:gd name="T5" fmla="*/ 74 h 78"/>
                <a:gd name="T6" fmla="*/ 74 w 90"/>
                <a:gd name="T7" fmla="*/ 77 h 78"/>
                <a:gd name="T8" fmla="*/ 83 w 90"/>
                <a:gd name="T9" fmla="*/ 78 h 78"/>
                <a:gd name="T10" fmla="*/ 83 w 90"/>
                <a:gd name="T11" fmla="*/ 74 h 78"/>
                <a:gd name="T12" fmla="*/ 85 w 90"/>
                <a:gd name="T13" fmla="*/ 69 h 78"/>
                <a:gd name="T14" fmla="*/ 88 w 90"/>
                <a:gd name="T15" fmla="*/ 67 h 78"/>
                <a:gd name="T16" fmla="*/ 89 w 90"/>
                <a:gd name="T17" fmla="*/ 67 h 78"/>
                <a:gd name="T18" fmla="*/ 90 w 90"/>
                <a:gd name="T19" fmla="*/ 61 h 78"/>
                <a:gd name="T20" fmla="*/ 89 w 90"/>
                <a:gd name="T21" fmla="*/ 60 h 78"/>
                <a:gd name="T22" fmla="*/ 88 w 90"/>
                <a:gd name="T23" fmla="*/ 59 h 78"/>
                <a:gd name="T24" fmla="*/ 87 w 90"/>
                <a:gd name="T25" fmla="*/ 60 h 78"/>
                <a:gd name="T26" fmla="*/ 84 w 90"/>
                <a:gd name="T27" fmla="*/ 56 h 78"/>
                <a:gd name="T28" fmla="*/ 85 w 90"/>
                <a:gd name="T29" fmla="*/ 54 h 78"/>
                <a:gd name="T30" fmla="*/ 84 w 90"/>
                <a:gd name="T31" fmla="*/ 52 h 78"/>
                <a:gd name="T32" fmla="*/ 79 w 90"/>
                <a:gd name="T33" fmla="*/ 46 h 78"/>
                <a:gd name="T34" fmla="*/ 74 w 90"/>
                <a:gd name="T35" fmla="*/ 43 h 78"/>
                <a:gd name="T36" fmla="*/ 71 w 90"/>
                <a:gd name="T37" fmla="*/ 38 h 78"/>
                <a:gd name="T38" fmla="*/ 74 w 90"/>
                <a:gd name="T39" fmla="*/ 34 h 78"/>
                <a:gd name="T40" fmla="*/ 74 w 90"/>
                <a:gd name="T41" fmla="*/ 30 h 78"/>
                <a:gd name="T42" fmla="*/ 70 w 90"/>
                <a:gd name="T43" fmla="*/ 27 h 78"/>
                <a:gd name="T44" fmla="*/ 68 w 90"/>
                <a:gd name="T45" fmla="*/ 29 h 78"/>
                <a:gd name="T46" fmla="*/ 65 w 90"/>
                <a:gd name="T47" fmla="*/ 22 h 78"/>
                <a:gd name="T48" fmla="*/ 60 w 90"/>
                <a:gd name="T49" fmla="*/ 18 h 78"/>
                <a:gd name="T50" fmla="*/ 56 w 90"/>
                <a:gd name="T51" fmla="*/ 13 h 78"/>
                <a:gd name="T52" fmla="*/ 55 w 90"/>
                <a:gd name="T53" fmla="*/ 6 h 78"/>
                <a:gd name="T54" fmla="*/ 55 w 90"/>
                <a:gd name="T55" fmla="*/ 4 h 78"/>
                <a:gd name="T56" fmla="*/ 0 w 90"/>
                <a:gd name="T57" fmla="*/ 2 h 78"/>
                <a:gd name="T58" fmla="*/ 2 w 90"/>
                <a:gd name="T59" fmla="*/ 5 h 78"/>
                <a:gd name="T60" fmla="*/ 5 w 90"/>
                <a:gd name="T61" fmla="*/ 9 h 78"/>
                <a:gd name="T62" fmla="*/ 5 w 90"/>
                <a:gd name="T63" fmla="*/ 11 h 78"/>
                <a:gd name="T64" fmla="*/ 11 w 90"/>
                <a:gd name="T65" fmla="*/ 16 h 78"/>
                <a:gd name="T66" fmla="*/ 9 w 90"/>
                <a:gd name="T67" fmla="*/ 20 h 78"/>
                <a:gd name="T68" fmla="*/ 11 w 90"/>
                <a:gd name="T69" fmla="*/ 22 h 78"/>
                <a:gd name="T70" fmla="*/ 13 w 90"/>
                <a:gd name="T71" fmla="*/ 26 h 78"/>
                <a:gd name="T72" fmla="*/ 15 w 90"/>
                <a:gd name="T73" fmla="*/ 27 h 78"/>
                <a:gd name="T74" fmla="*/ 16 w 90"/>
                <a:gd name="T75" fmla="*/ 72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78"/>
                <a:gd name="T116" fmla="*/ 90 w 90"/>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78">
                  <a:moveTo>
                    <a:pt x="16" y="72"/>
                  </a:moveTo>
                  <a:lnTo>
                    <a:pt x="76" y="69"/>
                  </a:lnTo>
                  <a:lnTo>
                    <a:pt x="76" y="70"/>
                  </a:lnTo>
                  <a:lnTo>
                    <a:pt x="77" y="71"/>
                  </a:lnTo>
                  <a:lnTo>
                    <a:pt x="78" y="72"/>
                  </a:lnTo>
                  <a:lnTo>
                    <a:pt x="77" y="74"/>
                  </a:lnTo>
                  <a:lnTo>
                    <a:pt x="76" y="75"/>
                  </a:lnTo>
                  <a:lnTo>
                    <a:pt x="74" y="77"/>
                  </a:lnTo>
                  <a:lnTo>
                    <a:pt x="74" y="78"/>
                  </a:lnTo>
                  <a:lnTo>
                    <a:pt x="83" y="78"/>
                  </a:lnTo>
                  <a:lnTo>
                    <a:pt x="84" y="75"/>
                  </a:lnTo>
                  <a:lnTo>
                    <a:pt x="83" y="74"/>
                  </a:lnTo>
                  <a:lnTo>
                    <a:pt x="84" y="71"/>
                  </a:lnTo>
                  <a:lnTo>
                    <a:pt x="85" y="69"/>
                  </a:lnTo>
                  <a:lnTo>
                    <a:pt x="86" y="67"/>
                  </a:lnTo>
                  <a:lnTo>
                    <a:pt x="88" y="67"/>
                  </a:lnTo>
                  <a:lnTo>
                    <a:pt x="89" y="67"/>
                  </a:lnTo>
                  <a:lnTo>
                    <a:pt x="90" y="62"/>
                  </a:lnTo>
                  <a:lnTo>
                    <a:pt x="90" y="61"/>
                  </a:lnTo>
                  <a:lnTo>
                    <a:pt x="89" y="60"/>
                  </a:lnTo>
                  <a:lnTo>
                    <a:pt x="88" y="59"/>
                  </a:lnTo>
                  <a:lnTo>
                    <a:pt x="87" y="59"/>
                  </a:lnTo>
                  <a:lnTo>
                    <a:pt x="87" y="60"/>
                  </a:lnTo>
                  <a:lnTo>
                    <a:pt x="84" y="56"/>
                  </a:lnTo>
                  <a:lnTo>
                    <a:pt x="84" y="55"/>
                  </a:lnTo>
                  <a:lnTo>
                    <a:pt x="85" y="54"/>
                  </a:lnTo>
                  <a:lnTo>
                    <a:pt x="85" y="53"/>
                  </a:lnTo>
                  <a:lnTo>
                    <a:pt x="84" y="52"/>
                  </a:lnTo>
                  <a:lnTo>
                    <a:pt x="83" y="49"/>
                  </a:lnTo>
                  <a:lnTo>
                    <a:pt x="79" y="46"/>
                  </a:lnTo>
                  <a:lnTo>
                    <a:pt x="78" y="45"/>
                  </a:lnTo>
                  <a:lnTo>
                    <a:pt x="74" y="43"/>
                  </a:lnTo>
                  <a:lnTo>
                    <a:pt x="72" y="40"/>
                  </a:lnTo>
                  <a:lnTo>
                    <a:pt x="71" y="38"/>
                  </a:lnTo>
                  <a:lnTo>
                    <a:pt x="71" y="37"/>
                  </a:lnTo>
                  <a:lnTo>
                    <a:pt x="74" y="34"/>
                  </a:lnTo>
                  <a:lnTo>
                    <a:pt x="73" y="32"/>
                  </a:lnTo>
                  <a:lnTo>
                    <a:pt x="74" y="30"/>
                  </a:lnTo>
                  <a:lnTo>
                    <a:pt x="73" y="29"/>
                  </a:lnTo>
                  <a:lnTo>
                    <a:pt x="70" y="27"/>
                  </a:lnTo>
                  <a:lnTo>
                    <a:pt x="69" y="28"/>
                  </a:lnTo>
                  <a:lnTo>
                    <a:pt x="68" y="29"/>
                  </a:lnTo>
                  <a:lnTo>
                    <a:pt x="67" y="29"/>
                  </a:lnTo>
                  <a:lnTo>
                    <a:pt x="65" y="22"/>
                  </a:lnTo>
                  <a:lnTo>
                    <a:pt x="64" y="21"/>
                  </a:lnTo>
                  <a:lnTo>
                    <a:pt x="60" y="18"/>
                  </a:lnTo>
                  <a:lnTo>
                    <a:pt x="56" y="14"/>
                  </a:lnTo>
                  <a:lnTo>
                    <a:pt x="56" y="13"/>
                  </a:lnTo>
                  <a:lnTo>
                    <a:pt x="55" y="10"/>
                  </a:lnTo>
                  <a:lnTo>
                    <a:pt x="55" y="6"/>
                  </a:lnTo>
                  <a:lnTo>
                    <a:pt x="55" y="5"/>
                  </a:lnTo>
                  <a:lnTo>
                    <a:pt x="55" y="4"/>
                  </a:lnTo>
                  <a:lnTo>
                    <a:pt x="52" y="0"/>
                  </a:lnTo>
                  <a:lnTo>
                    <a:pt x="0" y="2"/>
                  </a:lnTo>
                  <a:lnTo>
                    <a:pt x="1" y="3"/>
                  </a:lnTo>
                  <a:lnTo>
                    <a:pt x="2" y="5"/>
                  </a:lnTo>
                  <a:lnTo>
                    <a:pt x="3" y="7"/>
                  </a:lnTo>
                  <a:lnTo>
                    <a:pt x="5" y="9"/>
                  </a:lnTo>
                  <a:lnTo>
                    <a:pt x="5" y="10"/>
                  </a:lnTo>
                  <a:lnTo>
                    <a:pt x="5" y="11"/>
                  </a:lnTo>
                  <a:lnTo>
                    <a:pt x="5" y="12"/>
                  </a:lnTo>
                  <a:lnTo>
                    <a:pt x="11" y="16"/>
                  </a:lnTo>
                  <a:lnTo>
                    <a:pt x="9" y="18"/>
                  </a:lnTo>
                  <a:lnTo>
                    <a:pt x="9" y="20"/>
                  </a:lnTo>
                  <a:lnTo>
                    <a:pt x="10" y="22"/>
                  </a:lnTo>
                  <a:lnTo>
                    <a:pt x="11" y="22"/>
                  </a:lnTo>
                  <a:lnTo>
                    <a:pt x="12" y="25"/>
                  </a:lnTo>
                  <a:lnTo>
                    <a:pt x="13" y="26"/>
                  </a:lnTo>
                  <a:lnTo>
                    <a:pt x="15" y="26"/>
                  </a:lnTo>
                  <a:lnTo>
                    <a:pt x="15" y="27"/>
                  </a:lnTo>
                  <a:lnTo>
                    <a:pt x="16" y="63"/>
                  </a:lnTo>
                  <a:lnTo>
                    <a:pt x="16" y="72"/>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3" name="Freeform 15"/>
            <p:cNvSpPr>
              <a:spLocks/>
            </p:cNvSpPr>
            <p:nvPr/>
          </p:nvSpPr>
          <p:spPr bwMode="auto">
            <a:xfrm>
              <a:off x="3526" y="1438"/>
              <a:ext cx="364" cy="371"/>
            </a:xfrm>
            <a:custGeom>
              <a:avLst/>
              <a:gdLst>
                <a:gd name="T0" fmla="*/ 29 w 71"/>
                <a:gd name="T1" fmla="*/ 75 h 76"/>
                <a:gd name="T2" fmla="*/ 24 w 71"/>
                <a:gd name="T3" fmla="*/ 72 h 76"/>
                <a:gd name="T4" fmla="*/ 22 w 71"/>
                <a:gd name="T5" fmla="*/ 65 h 76"/>
                <a:gd name="T6" fmla="*/ 23 w 71"/>
                <a:gd name="T7" fmla="*/ 63 h 76"/>
                <a:gd name="T8" fmla="*/ 21 w 71"/>
                <a:gd name="T9" fmla="*/ 59 h 76"/>
                <a:gd name="T10" fmla="*/ 21 w 71"/>
                <a:gd name="T11" fmla="*/ 54 h 76"/>
                <a:gd name="T12" fmla="*/ 17 w 71"/>
                <a:gd name="T13" fmla="*/ 50 h 76"/>
                <a:gd name="T14" fmla="*/ 12 w 71"/>
                <a:gd name="T15" fmla="*/ 45 h 76"/>
                <a:gd name="T16" fmla="*/ 8 w 71"/>
                <a:gd name="T17" fmla="*/ 43 h 76"/>
                <a:gd name="T18" fmla="*/ 7 w 71"/>
                <a:gd name="T19" fmla="*/ 42 h 76"/>
                <a:gd name="T20" fmla="*/ 3 w 71"/>
                <a:gd name="T21" fmla="*/ 41 h 76"/>
                <a:gd name="T22" fmla="*/ 1 w 71"/>
                <a:gd name="T23" fmla="*/ 39 h 76"/>
                <a:gd name="T24" fmla="*/ 2 w 71"/>
                <a:gd name="T25" fmla="*/ 31 h 76"/>
                <a:gd name="T26" fmla="*/ 3 w 71"/>
                <a:gd name="T27" fmla="*/ 28 h 76"/>
                <a:gd name="T28" fmla="*/ 0 w 71"/>
                <a:gd name="T29" fmla="*/ 25 h 76"/>
                <a:gd name="T30" fmla="*/ 1 w 71"/>
                <a:gd name="T31" fmla="*/ 22 h 76"/>
                <a:gd name="T32" fmla="*/ 5 w 71"/>
                <a:gd name="T33" fmla="*/ 17 h 76"/>
                <a:gd name="T34" fmla="*/ 7 w 71"/>
                <a:gd name="T35" fmla="*/ 16 h 76"/>
                <a:gd name="T36" fmla="*/ 7 w 71"/>
                <a:gd name="T37" fmla="*/ 6 h 76"/>
                <a:gd name="T38" fmla="*/ 9 w 71"/>
                <a:gd name="T39" fmla="*/ 5 h 76"/>
                <a:gd name="T40" fmla="*/ 13 w 71"/>
                <a:gd name="T41" fmla="*/ 5 h 76"/>
                <a:gd name="T42" fmla="*/ 22 w 71"/>
                <a:gd name="T43" fmla="*/ 1 h 76"/>
                <a:gd name="T44" fmla="*/ 24 w 71"/>
                <a:gd name="T45" fmla="*/ 1 h 76"/>
                <a:gd name="T46" fmla="*/ 23 w 71"/>
                <a:gd name="T47" fmla="*/ 3 h 76"/>
                <a:gd name="T48" fmla="*/ 22 w 71"/>
                <a:gd name="T49" fmla="*/ 6 h 76"/>
                <a:gd name="T50" fmla="*/ 26 w 71"/>
                <a:gd name="T51" fmla="*/ 5 h 76"/>
                <a:gd name="T52" fmla="*/ 28 w 71"/>
                <a:gd name="T53" fmla="*/ 6 h 76"/>
                <a:gd name="T54" fmla="*/ 31 w 71"/>
                <a:gd name="T55" fmla="*/ 8 h 76"/>
                <a:gd name="T56" fmla="*/ 32 w 71"/>
                <a:gd name="T57" fmla="*/ 10 h 76"/>
                <a:gd name="T58" fmla="*/ 44 w 71"/>
                <a:gd name="T59" fmla="*/ 13 h 76"/>
                <a:gd name="T60" fmla="*/ 48 w 71"/>
                <a:gd name="T61" fmla="*/ 15 h 76"/>
                <a:gd name="T62" fmla="*/ 50 w 71"/>
                <a:gd name="T63" fmla="*/ 15 h 76"/>
                <a:gd name="T64" fmla="*/ 51 w 71"/>
                <a:gd name="T65" fmla="*/ 15 h 76"/>
                <a:gd name="T66" fmla="*/ 56 w 71"/>
                <a:gd name="T67" fmla="*/ 16 h 76"/>
                <a:gd name="T68" fmla="*/ 56 w 71"/>
                <a:gd name="T69" fmla="*/ 17 h 76"/>
                <a:gd name="T70" fmla="*/ 58 w 71"/>
                <a:gd name="T71" fmla="*/ 18 h 76"/>
                <a:gd name="T72" fmla="*/ 61 w 71"/>
                <a:gd name="T73" fmla="*/ 21 h 76"/>
                <a:gd name="T74" fmla="*/ 60 w 71"/>
                <a:gd name="T75" fmla="*/ 25 h 76"/>
                <a:gd name="T76" fmla="*/ 63 w 71"/>
                <a:gd name="T77" fmla="*/ 25 h 76"/>
                <a:gd name="T78" fmla="*/ 62 w 71"/>
                <a:gd name="T79" fmla="*/ 27 h 76"/>
                <a:gd name="T80" fmla="*/ 64 w 71"/>
                <a:gd name="T81" fmla="*/ 30 h 76"/>
                <a:gd name="T82" fmla="*/ 61 w 71"/>
                <a:gd name="T83" fmla="*/ 33 h 76"/>
                <a:gd name="T84" fmla="*/ 59 w 71"/>
                <a:gd name="T85" fmla="*/ 38 h 76"/>
                <a:gd name="T86" fmla="*/ 59 w 71"/>
                <a:gd name="T87" fmla="*/ 39 h 76"/>
                <a:gd name="T88" fmla="*/ 63 w 71"/>
                <a:gd name="T89" fmla="*/ 35 h 76"/>
                <a:gd name="T90" fmla="*/ 66 w 71"/>
                <a:gd name="T91" fmla="*/ 33 h 76"/>
                <a:gd name="T92" fmla="*/ 68 w 71"/>
                <a:gd name="T93" fmla="*/ 31 h 76"/>
                <a:gd name="T94" fmla="*/ 68 w 71"/>
                <a:gd name="T95" fmla="*/ 28 h 76"/>
                <a:gd name="T96" fmla="*/ 69 w 71"/>
                <a:gd name="T97" fmla="*/ 27 h 76"/>
                <a:gd name="T98" fmla="*/ 70 w 71"/>
                <a:gd name="T99" fmla="*/ 25 h 76"/>
                <a:gd name="T100" fmla="*/ 71 w 71"/>
                <a:gd name="T101" fmla="*/ 26 h 76"/>
                <a:gd name="T102" fmla="*/ 69 w 71"/>
                <a:gd name="T103" fmla="*/ 33 h 76"/>
                <a:gd name="T104" fmla="*/ 68 w 71"/>
                <a:gd name="T105" fmla="*/ 35 h 76"/>
                <a:gd name="T106" fmla="*/ 66 w 71"/>
                <a:gd name="T107" fmla="*/ 40 h 76"/>
                <a:gd name="T108" fmla="*/ 66 w 71"/>
                <a:gd name="T109" fmla="*/ 45 h 76"/>
                <a:gd name="T110" fmla="*/ 64 w 71"/>
                <a:gd name="T111" fmla="*/ 47 h 76"/>
                <a:gd name="T112" fmla="*/ 65 w 71"/>
                <a:gd name="T113" fmla="*/ 54 h 76"/>
                <a:gd name="T114" fmla="*/ 63 w 71"/>
                <a:gd name="T115" fmla="*/ 59 h 76"/>
                <a:gd name="T116" fmla="*/ 65 w 71"/>
                <a:gd name="T117" fmla="*/ 70 h 76"/>
                <a:gd name="T118" fmla="*/ 65 w 71"/>
                <a:gd name="T119" fmla="*/ 71 h 76"/>
                <a:gd name="T120" fmla="*/ 65 w 71"/>
                <a:gd name="T121" fmla="*/ 74 h 76"/>
                <a:gd name="T122" fmla="*/ 30 w 71"/>
                <a:gd name="T123" fmla="*/ 76 h 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
                <a:gd name="T187" fmla="*/ 0 h 76"/>
                <a:gd name="T188" fmla="*/ 71 w 71"/>
                <a:gd name="T189" fmla="*/ 76 h 7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 h="76">
                  <a:moveTo>
                    <a:pt x="30" y="76"/>
                  </a:moveTo>
                  <a:lnTo>
                    <a:pt x="29" y="75"/>
                  </a:lnTo>
                  <a:lnTo>
                    <a:pt x="28" y="73"/>
                  </a:lnTo>
                  <a:lnTo>
                    <a:pt x="24" y="72"/>
                  </a:lnTo>
                  <a:lnTo>
                    <a:pt x="23" y="67"/>
                  </a:lnTo>
                  <a:lnTo>
                    <a:pt x="22" y="65"/>
                  </a:lnTo>
                  <a:lnTo>
                    <a:pt x="23" y="64"/>
                  </a:lnTo>
                  <a:lnTo>
                    <a:pt x="23" y="63"/>
                  </a:lnTo>
                  <a:lnTo>
                    <a:pt x="22" y="61"/>
                  </a:lnTo>
                  <a:lnTo>
                    <a:pt x="21" y="59"/>
                  </a:lnTo>
                  <a:lnTo>
                    <a:pt x="21" y="56"/>
                  </a:lnTo>
                  <a:lnTo>
                    <a:pt x="21" y="54"/>
                  </a:lnTo>
                  <a:lnTo>
                    <a:pt x="21" y="53"/>
                  </a:lnTo>
                  <a:lnTo>
                    <a:pt x="17" y="50"/>
                  </a:lnTo>
                  <a:lnTo>
                    <a:pt x="13" y="48"/>
                  </a:lnTo>
                  <a:lnTo>
                    <a:pt x="12" y="45"/>
                  </a:lnTo>
                  <a:lnTo>
                    <a:pt x="8" y="44"/>
                  </a:lnTo>
                  <a:lnTo>
                    <a:pt x="8" y="43"/>
                  </a:lnTo>
                  <a:lnTo>
                    <a:pt x="7" y="42"/>
                  </a:lnTo>
                  <a:lnTo>
                    <a:pt x="4" y="41"/>
                  </a:lnTo>
                  <a:lnTo>
                    <a:pt x="3" y="41"/>
                  </a:lnTo>
                  <a:lnTo>
                    <a:pt x="2" y="40"/>
                  </a:lnTo>
                  <a:lnTo>
                    <a:pt x="1" y="39"/>
                  </a:lnTo>
                  <a:lnTo>
                    <a:pt x="1" y="34"/>
                  </a:lnTo>
                  <a:lnTo>
                    <a:pt x="2" y="31"/>
                  </a:lnTo>
                  <a:lnTo>
                    <a:pt x="2" y="30"/>
                  </a:lnTo>
                  <a:lnTo>
                    <a:pt x="3" y="28"/>
                  </a:lnTo>
                  <a:lnTo>
                    <a:pt x="1" y="26"/>
                  </a:lnTo>
                  <a:lnTo>
                    <a:pt x="0" y="25"/>
                  </a:lnTo>
                  <a:lnTo>
                    <a:pt x="1" y="22"/>
                  </a:lnTo>
                  <a:lnTo>
                    <a:pt x="1" y="20"/>
                  </a:lnTo>
                  <a:lnTo>
                    <a:pt x="5" y="17"/>
                  </a:lnTo>
                  <a:lnTo>
                    <a:pt x="6" y="17"/>
                  </a:lnTo>
                  <a:lnTo>
                    <a:pt x="7" y="16"/>
                  </a:lnTo>
                  <a:lnTo>
                    <a:pt x="6" y="7"/>
                  </a:lnTo>
                  <a:lnTo>
                    <a:pt x="7" y="6"/>
                  </a:lnTo>
                  <a:lnTo>
                    <a:pt x="8" y="5"/>
                  </a:lnTo>
                  <a:lnTo>
                    <a:pt x="9" y="5"/>
                  </a:lnTo>
                  <a:lnTo>
                    <a:pt x="11" y="6"/>
                  </a:lnTo>
                  <a:lnTo>
                    <a:pt x="13" y="5"/>
                  </a:lnTo>
                  <a:lnTo>
                    <a:pt x="16" y="4"/>
                  </a:lnTo>
                  <a:lnTo>
                    <a:pt x="22" y="1"/>
                  </a:lnTo>
                  <a:lnTo>
                    <a:pt x="23" y="0"/>
                  </a:lnTo>
                  <a:lnTo>
                    <a:pt x="24" y="1"/>
                  </a:lnTo>
                  <a:lnTo>
                    <a:pt x="24" y="2"/>
                  </a:lnTo>
                  <a:lnTo>
                    <a:pt x="23" y="3"/>
                  </a:lnTo>
                  <a:lnTo>
                    <a:pt x="23" y="4"/>
                  </a:lnTo>
                  <a:lnTo>
                    <a:pt x="22" y="6"/>
                  </a:lnTo>
                  <a:lnTo>
                    <a:pt x="25" y="5"/>
                  </a:lnTo>
                  <a:lnTo>
                    <a:pt x="26" y="5"/>
                  </a:lnTo>
                  <a:lnTo>
                    <a:pt x="27" y="7"/>
                  </a:lnTo>
                  <a:lnTo>
                    <a:pt x="28" y="6"/>
                  </a:lnTo>
                  <a:lnTo>
                    <a:pt x="29" y="7"/>
                  </a:lnTo>
                  <a:lnTo>
                    <a:pt x="31" y="8"/>
                  </a:lnTo>
                  <a:lnTo>
                    <a:pt x="32" y="8"/>
                  </a:lnTo>
                  <a:lnTo>
                    <a:pt x="32" y="10"/>
                  </a:lnTo>
                  <a:lnTo>
                    <a:pt x="33" y="11"/>
                  </a:lnTo>
                  <a:lnTo>
                    <a:pt x="44" y="13"/>
                  </a:lnTo>
                  <a:lnTo>
                    <a:pt x="46" y="13"/>
                  </a:lnTo>
                  <a:lnTo>
                    <a:pt x="48" y="15"/>
                  </a:lnTo>
                  <a:lnTo>
                    <a:pt x="50" y="15"/>
                  </a:lnTo>
                  <a:lnTo>
                    <a:pt x="51" y="15"/>
                  </a:lnTo>
                  <a:lnTo>
                    <a:pt x="54" y="15"/>
                  </a:lnTo>
                  <a:lnTo>
                    <a:pt x="56" y="16"/>
                  </a:lnTo>
                  <a:lnTo>
                    <a:pt x="57" y="17"/>
                  </a:lnTo>
                  <a:lnTo>
                    <a:pt x="56" y="17"/>
                  </a:lnTo>
                  <a:lnTo>
                    <a:pt x="56" y="18"/>
                  </a:lnTo>
                  <a:lnTo>
                    <a:pt x="58" y="18"/>
                  </a:lnTo>
                  <a:lnTo>
                    <a:pt x="60" y="19"/>
                  </a:lnTo>
                  <a:lnTo>
                    <a:pt x="61" y="21"/>
                  </a:lnTo>
                  <a:lnTo>
                    <a:pt x="60" y="25"/>
                  </a:lnTo>
                  <a:lnTo>
                    <a:pt x="62" y="25"/>
                  </a:lnTo>
                  <a:lnTo>
                    <a:pt x="63" y="25"/>
                  </a:lnTo>
                  <a:lnTo>
                    <a:pt x="62" y="26"/>
                  </a:lnTo>
                  <a:lnTo>
                    <a:pt x="62" y="27"/>
                  </a:lnTo>
                  <a:lnTo>
                    <a:pt x="62" y="28"/>
                  </a:lnTo>
                  <a:lnTo>
                    <a:pt x="64" y="30"/>
                  </a:lnTo>
                  <a:lnTo>
                    <a:pt x="61" y="33"/>
                  </a:lnTo>
                  <a:lnTo>
                    <a:pt x="60" y="36"/>
                  </a:lnTo>
                  <a:lnTo>
                    <a:pt x="59" y="38"/>
                  </a:lnTo>
                  <a:lnTo>
                    <a:pt x="59" y="39"/>
                  </a:lnTo>
                  <a:lnTo>
                    <a:pt x="61" y="38"/>
                  </a:lnTo>
                  <a:lnTo>
                    <a:pt x="63" y="35"/>
                  </a:lnTo>
                  <a:lnTo>
                    <a:pt x="65" y="33"/>
                  </a:lnTo>
                  <a:lnTo>
                    <a:pt x="66" y="33"/>
                  </a:lnTo>
                  <a:lnTo>
                    <a:pt x="67" y="32"/>
                  </a:lnTo>
                  <a:lnTo>
                    <a:pt x="68" y="31"/>
                  </a:lnTo>
                  <a:lnTo>
                    <a:pt x="68" y="30"/>
                  </a:lnTo>
                  <a:lnTo>
                    <a:pt x="68" y="28"/>
                  </a:lnTo>
                  <a:lnTo>
                    <a:pt x="68" y="27"/>
                  </a:lnTo>
                  <a:lnTo>
                    <a:pt x="69" y="27"/>
                  </a:lnTo>
                  <a:lnTo>
                    <a:pt x="69" y="26"/>
                  </a:lnTo>
                  <a:lnTo>
                    <a:pt x="70" y="25"/>
                  </a:lnTo>
                  <a:lnTo>
                    <a:pt x="71" y="25"/>
                  </a:lnTo>
                  <a:lnTo>
                    <a:pt x="71" y="26"/>
                  </a:lnTo>
                  <a:lnTo>
                    <a:pt x="71" y="28"/>
                  </a:lnTo>
                  <a:lnTo>
                    <a:pt x="69" y="33"/>
                  </a:lnTo>
                  <a:lnTo>
                    <a:pt x="68" y="34"/>
                  </a:lnTo>
                  <a:lnTo>
                    <a:pt x="68" y="35"/>
                  </a:lnTo>
                  <a:lnTo>
                    <a:pt x="68" y="36"/>
                  </a:lnTo>
                  <a:lnTo>
                    <a:pt x="66" y="40"/>
                  </a:lnTo>
                  <a:lnTo>
                    <a:pt x="66" y="43"/>
                  </a:lnTo>
                  <a:lnTo>
                    <a:pt x="66" y="45"/>
                  </a:lnTo>
                  <a:lnTo>
                    <a:pt x="64" y="46"/>
                  </a:lnTo>
                  <a:lnTo>
                    <a:pt x="64" y="47"/>
                  </a:lnTo>
                  <a:lnTo>
                    <a:pt x="64" y="50"/>
                  </a:lnTo>
                  <a:lnTo>
                    <a:pt x="65" y="54"/>
                  </a:lnTo>
                  <a:lnTo>
                    <a:pt x="64" y="55"/>
                  </a:lnTo>
                  <a:lnTo>
                    <a:pt x="63" y="59"/>
                  </a:lnTo>
                  <a:lnTo>
                    <a:pt x="63" y="65"/>
                  </a:lnTo>
                  <a:lnTo>
                    <a:pt x="65" y="70"/>
                  </a:lnTo>
                  <a:lnTo>
                    <a:pt x="65" y="71"/>
                  </a:lnTo>
                  <a:lnTo>
                    <a:pt x="65" y="72"/>
                  </a:lnTo>
                  <a:lnTo>
                    <a:pt x="65" y="74"/>
                  </a:lnTo>
                  <a:lnTo>
                    <a:pt x="30" y="76"/>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4" name="Freeform 16"/>
            <p:cNvSpPr>
              <a:spLocks/>
            </p:cNvSpPr>
            <p:nvPr/>
          </p:nvSpPr>
          <p:spPr bwMode="auto">
            <a:xfrm>
              <a:off x="3787" y="2057"/>
              <a:ext cx="509" cy="249"/>
            </a:xfrm>
            <a:custGeom>
              <a:avLst/>
              <a:gdLst>
                <a:gd name="T0" fmla="*/ 20 w 99"/>
                <a:gd name="T1" fmla="*/ 49 h 51"/>
                <a:gd name="T2" fmla="*/ 19 w 99"/>
                <a:gd name="T3" fmla="*/ 47 h 51"/>
                <a:gd name="T4" fmla="*/ 22 w 99"/>
                <a:gd name="T5" fmla="*/ 47 h 51"/>
                <a:gd name="T6" fmla="*/ 80 w 99"/>
                <a:gd name="T7" fmla="*/ 41 h 51"/>
                <a:gd name="T8" fmla="*/ 85 w 99"/>
                <a:gd name="T9" fmla="*/ 38 h 51"/>
                <a:gd name="T10" fmla="*/ 89 w 99"/>
                <a:gd name="T11" fmla="*/ 35 h 51"/>
                <a:gd name="T12" fmla="*/ 89 w 99"/>
                <a:gd name="T13" fmla="*/ 33 h 51"/>
                <a:gd name="T14" fmla="*/ 90 w 99"/>
                <a:gd name="T15" fmla="*/ 31 h 51"/>
                <a:gd name="T16" fmla="*/ 99 w 99"/>
                <a:gd name="T17" fmla="*/ 23 h 51"/>
                <a:gd name="T18" fmla="*/ 98 w 99"/>
                <a:gd name="T19" fmla="*/ 22 h 51"/>
                <a:gd name="T20" fmla="*/ 97 w 99"/>
                <a:gd name="T21" fmla="*/ 21 h 51"/>
                <a:gd name="T22" fmla="*/ 95 w 99"/>
                <a:gd name="T23" fmla="*/ 20 h 51"/>
                <a:gd name="T24" fmla="*/ 94 w 99"/>
                <a:gd name="T25" fmla="*/ 20 h 51"/>
                <a:gd name="T26" fmla="*/ 90 w 99"/>
                <a:gd name="T27" fmla="*/ 14 h 51"/>
                <a:gd name="T28" fmla="*/ 89 w 99"/>
                <a:gd name="T29" fmla="*/ 12 h 51"/>
                <a:gd name="T30" fmla="*/ 89 w 99"/>
                <a:gd name="T31" fmla="*/ 8 h 51"/>
                <a:gd name="T32" fmla="*/ 87 w 99"/>
                <a:gd name="T33" fmla="*/ 7 h 51"/>
                <a:gd name="T34" fmla="*/ 84 w 99"/>
                <a:gd name="T35" fmla="*/ 4 h 51"/>
                <a:gd name="T36" fmla="*/ 82 w 99"/>
                <a:gd name="T37" fmla="*/ 4 h 51"/>
                <a:gd name="T38" fmla="*/ 81 w 99"/>
                <a:gd name="T39" fmla="*/ 6 h 51"/>
                <a:gd name="T40" fmla="*/ 78 w 99"/>
                <a:gd name="T41" fmla="*/ 6 h 51"/>
                <a:gd name="T42" fmla="*/ 75 w 99"/>
                <a:gd name="T43" fmla="*/ 6 h 51"/>
                <a:gd name="T44" fmla="*/ 71 w 99"/>
                <a:gd name="T45" fmla="*/ 5 h 51"/>
                <a:gd name="T46" fmla="*/ 66 w 99"/>
                <a:gd name="T47" fmla="*/ 4 h 51"/>
                <a:gd name="T48" fmla="*/ 63 w 99"/>
                <a:gd name="T49" fmla="*/ 0 h 51"/>
                <a:gd name="T50" fmla="*/ 61 w 99"/>
                <a:gd name="T51" fmla="*/ 1 h 51"/>
                <a:gd name="T52" fmla="*/ 58 w 99"/>
                <a:gd name="T53" fmla="*/ 0 h 51"/>
                <a:gd name="T54" fmla="*/ 58 w 99"/>
                <a:gd name="T55" fmla="*/ 2 h 51"/>
                <a:gd name="T56" fmla="*/ 58 w 99"/>
                <a:gd name="T57" fmla="*/ 6 h 51"/>
                <a:gd name="T58" fmla="*/ 55 w 99"/>
                <a:gd name="T59" fmla="*/ 8 h 51"/>
                <a:gd name="T60" fmla="*/ 51 w 99"/>
                <a:gd name="T61" fmla="*/ 8 h 51"/>
                <a:gd name="T62" fmla="*/ 46 w 99"/>
                <a:gd name="T63" fmla="*/ 18 h 51"/>
                <a:gd name="T64" fmla="*/ 42 w 99"/>
                <a:gd name="T65" fmla="*/ 21 h 51"/>
                <a:gd name="T66" fmla="*/ 39 w 99"/>
                <a:gd name="T67" fmla="*/ 19 h 51"/>
                <a:gd name="T68" fmla="*/ 37 w 99"/>
                <a:gd name="T69" fmla="*/ 24 h 51"/>
                <a:gd name="T70" fmla="*/ 35 w 99"/>
                <a:gd name="T71" fmla="*/ 24 h 51"/>
                <a:gd name="T72" fmla="*/ 32 w 99"/>
                <a:gd name="T73" fmla="*/ 23 h 51"/>
                <a:gd name="T74" fmla="*/ 30 w 99"/>
                <a:gd name="T75" fmla="*/ 26 h 51"/>
                <a:gd name="T76" fmla="*/ 26 w 99"/>
                <a:gd name="T77" fmla="*/ 24 h 51"/>
                <a:gd name="T78" fmla="*/ 20 w 99"/>
                <a:gd name="T79" fmla="*/ 25 h 51"/>
                <a:gd name="T80" fmla="*/ 20 w 99"/>
                <a:gd name="T81" fmla="*/ 27 h 51"/>
                <a:gd name="T82" fmla="*/ 18 w 99"/>
                <a:gd name="T83" fmla="*/ 27 h 51"/>
                <a:gd name="T84" fmla="*/ 18 w 99"/>
                <a:gd name="T85" fmla="*/ 27 h 51"/>
                <a:gd name="T86" fmla="*/ 17 w 99"/>
                <a:gd name="T87" fmla="*/ 30 h 51"/>
                <a:gd name="T88" fmla="*/ 17 w 99"/>
                <a:gd name="T89" fmla="*/ 30 h 51"/>
                <a:gd name="T90" fmla="*/ 18 w 99"/>
                <a:gd name="T91" fmla="*/ 33 h 51"/>
                <a:gd name="T92" fmla="*/ 12 w 99"/>
                <a:gd name="T93" fmla="*/ 34 h 51"/>
                <a:gd name="T94" fmla="*/ 13 w 99"/>
                <a:gd name="T95" fmla="*/ 40 h 51"/>
                <a:gd name="T96" fmla="*/ 10 w 99"/>
                <a:gd name="T97" fmla="*/ 39 h 51"/>
                <a:gd name="T98" fmla="*/ 6 w 99"/>
                <a:gd name="T99" fmla="*/ 38 h 51"/>
                <a:gd name="T100" fmla="*/ 4 w 99"/>
                <a:gd name="T101" fmla="*/ 42 h 51"/>
                <a:gd name="T102" fmla="*/ 4 w 99"/>
                <a:gd name="T103" fmla="*/ 42 h 51"/>
                <a:gd name="T104" fmla="*/ 5 w 99"/>
                <a:gd name="T105" fmla="*/ 44 h 51"/>
                <a:gd name="T106" fmla="*/ 3 w 99"/>
                <a:gd name="T107" fmla="*/ 49 h 51"/>
                <a:gd name="T108" fmla="*/ 1 w 99"/>
                <a:gd name="T109" fmla="*/ 49 h 51"/>
                <a:gd name="T110" fmla="*/ 0 w 99"/>
                <a:gd name="T111" fmla="*/ 51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9"/>
                <a:gd name="T169" fmla="*/ 0 h 51"/>
                <a:gd name="T170" fmla="*/ 99 w 99"/>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9" h="51">
                  <a:moveTo>
                    <a:pt x="0" y="51"/>
                  </a:moveTo>
                  <a:lnTo>
                    <a:pt x="20" y="49"/>
                  </a:lnTo>
                  <a:lnTo>
                    <a:pt x="20" y="48"/>
                  </a:lnTo>
                  <a:lnTo>
                    <a:pt x="19" y="47"/>
                  </a:lnTo>
                  <a:lnTo>
                    <a:pt x="22" y="46"/>
                  </a:lnTo>
                  <a:lnTo>
                    <a:pt x="22" y="47"/>
                  </a:lnTo>
                  <a:lnTo>
                    <a:pt x="78" y="42"/>
                  </a:lnTo>
                  <a:lnTo>
                    <a:pt x="80" y="41"/>
                  </a:lnTo>
                  <a:lnTo>
                    <a:pt x="80" y="40"/>
                  </a:lnTo>
                  <a:lnTo>
                    <a:pt x="85" y="38"/>
                  </a:lnTo>
                  <a:lnTo>
                    <a:pt x="86" y="37"/>
                  </a:lnTo>
                  <a:lnTo>
                    <a:pt x="89" y="35"/>
                  </a:lnTo>
                  <a:lnTo>
                    <a:pt x="89" y="34"/>
                  </a:lnTo>
                  <a:lnTo>
                    <a:pt x="89" y="33"/>
                  </a:lnTo>
                  <a:lnTo>
                    <a:pt x="90" y="32"/>
                  </a:lnTo>
                  <a:lnTo>
                    <a:pt x="90" y="31"/>
                  </a:lnTo>
                  <a:lnTo>
                    <a:pt x="92" y="29"/>
                  </a:lnTo>
                  <a:lnTo>
                    <a:pt x="99" y="23"/>
                  </a:lnTo>
                  <a:lnTo>
                    <a:pt x="99" y="22"/>
                  </a:lnTo>
                  <a:lnTo>
                    <a:pt x="98" y="22"/>
                  </a:lnTo>
                  <a:lnTo>
                    <a:pt x="97" y="22"/>
                  </a:lnTo>
                  <a:lnTo>
                    <a:pt x="97" y="21"/>
                  </a:lnTo>
                  <a:lnTo>
                    <a:pt x="95" y="20"/>
                  </a:lnTo>
                  <a:lnTo>
                    <a:pt x="95" y="21"/>
                  </a:lnTo>
                  <a:lnTo>
                    <a:pt x="94" y="20"/>
                  </a:lnTo>
                  <a:lnTo>
                    <a:pt x="92" y="18"/>
                  </a:lnTo>
                  <a:lnTo>
                    <a:pt x="90" y="14"/>
                  </a:lnTo>
                  <a:lnTo>
                    <a:pt x="89" y="13"/>
                  </a:lnTo>
                  <a:lnTo>
                    <a:pt x="89" y="12"/>
                  </a:lnTo>
                  <a:lnTo>
                    <a:pt x="89" y="10"/>
                  </a:lnTo>
                  <a:lnTo>
                    <a:pt x="89" y="8"/>
                  </a:lnTo>
                  <a:lnTo>
                    <a:pt x="87" y="7"/>
                  </a:lnTo>
                  <a:lnTo>
                    <a:pt x="86" y="6"/>
                  </a:lnTo>
                  <a:lnTo>
                    <a:pt x="84" y="4"/>
                  </a:lnTo>
                  <a:lnTo>
                    <a:pt x="84" y="3"/>
                  </a:lnTo>
                  <a:lnTo>
                    <a:pt x="82" y="4"/>
                  </a:lnTo>
                  <a:lnTo>
                    <a:pt x="82" y="5"/>
                  </a:lnTo>
                  <a:lnTo>
                    <a:pt x="81" y="6"/>
                  </a:lnTo>
                  <a:lnTo>
                    <a:pt x="80" y="6"/>
                  </a:lnTo>
                  <a:lnTo>
                    <a:pt x="78" y="6"/>
                  </a:lnTo>
                  <a:lnTo>
                    <a:pt x="76" y="5"/>
                  </a:lnTo>
                  <a:lnTo>
                    <a:pt x="75" y="6"/>
                  </a:lnTo>
                  <a:lnTo>
                    <a:pt x="74" y="7"/>
                  </a:lnTo>
                  <a:lnTo>
                    <a:pt x="71" y="5"/>
                  </a:lnTo>
                  <a:lnTo>
                    <a:pt x="68" y="5"/>
                  </a:lnTo>
                  <a:lnTo>
                    <a:pt x="66" y="4"/>
                  </a:lnTo>
                  <a:lnTo>
                    <a:pt x="65" y="2"/>
                  </a:lnTo>
                  <a:lnTo>
                    <a:pt x="63" y="0"/>
                  </a:lnTo>
                  <a:lnTo>
                    <a:pt x="61" y="1"/>
                  </a:lnTo>
                  <a:lnTo>
                    <a:pt x="59" y="0"/>
                  </a:lnTo>
                  <a:lnTo>
                    <a:pt x="58" y="0"/>
                  </a:lnTo>
                  <a:lnTo>
                    <a:pt x="58" y="2"/>
                  </a:lnTo>
                  <a:lnTo>
                    <a:pt x="58" y="5"/>
                  </a:lnTo>
                  <a:lnTo>
                    <a:pt x="58" y="6"/>
                  </a:lnTo>
                  <a:lnTo>
                    <a:pt x="56" y="7"/>
                  </a:lnTo>
                  <a:lnTo>
                    <a:pt x="55" y="8"/>
                  </a:lnTo>
                  <a:lnTo>
                    <a:pt x="52" y="8"/>
                  </a:lnTo>
                  <a:lnTo>
                    <a:pt x="51" y="8"/>
                  </a:lnTo>
                  <a:lnTo>
                    <a:pt x="51" y="11"/>
                  </a:lnTo>
                  <a:lnTo>
                    <a:pt x="46" y="18"/>
                  </a:lnTo>
                  <a:lnTo>
                    <a:pt x="45" y="21"/>
                  </a:lnTo>
                  <a:lnTo>
                    <a:pt x="42" y="21"/>
                  </a:lnTo>
                  <a:lnTo>
                    <a:pt x="40" y="19"/>
                  </a:lnTo>
                  <a:lnTo>
                    <a:pt x="39" y="19"/>
                  </a:lnTo>
                  <a:lnTo>
                    <a:pt x="38" y="20"/>
                  </a:lnTo>
                  <a:lnTo>
                    <a:pt x="37" y="24"/>
                  </a:lnTo>
                  <a:lnTo>
                    <a:pt x="36" y="25"/>
                  </a:lnTo>
                  <a:lnTo>
                    <a:pt x="35" y="24"/>
                  </a:lnTo>
                  <a:lnTo>
                    <a:pt x="34" y="23"/>
                  </a:lnTo>
                  <a:lnTo>
                    <a:pt x="32" y="23"/>
                  </a:lnTo>
                  <a:lnTo>
                    <a:pt x="31" y="26"/>
                  </a:lnTo>
                  <a:lnTo>
                    <a:pt x="30" y="26"/>
                  </a:lnTo>
                  <a:lnTo>
                    <a:pt x="26" y="24"/>
                  </a:lnTo>
                  <a:lnTo>
                    <a:pt x="23" y="25"/>
                  </a:lnTo>
                  <a:lnTo>
                    <a:pt x="20" y="25"/>
                  </a:lnTo>
                  <a:lnTo>
                    <a:pt x="20" y="26"/>
                  </a:lnTo>
                  <a:lnTo>
                    <a:pt x="20" y="27"/>
                  </a:lnTo>
                  <a:lnTo>
                    <a:pt x="19" y="27"/>
                  </a:lnTo>
                  <a:lnTo>
                    <a:pt x="18" y="27"/>
                  </a:lnTo>
                  <a:lnTo>
                    <a:pt x="17" y="28"/>
                  </a:lnTo>
                  <a:lnTo>
                    <a:pt x="17" y="30"/>
                  </a:lnTo>
                  <a:lnTo>
                    <a:pt x="18" y="32"/>
                  </a:lnTo>
                  <a:lnTo>
                    <a:pt x="18" y="33"/>
                  </a:lnTo>
                  <a:lnTo>
                    <a:pt x="14" y="34"/>
                  </a:lnTo>
                  <a:lnTo>
                    <a:pt x="12" y="34"/>
                  </a:lnTo>
                  <a:lnTo>
                    <a:pt x="13" y="36"/>
                  </a:lnTo>
                  <a:lnTo>
                    <a:pt x="13" y="40"/>
                  </a:lnTo>
                  <a:lnTo>
                    <a:pt x="12" y="40"/>
                  </a:lnTo>
                  <a:lnTo>
                    <a:pt x="10" y="39"/>
                  </a:lnTo>
                  <a:lnTo>
                    <a:pt x="8" y="38"/>
                  </a:lnTo>
                  <a:lnTo>
                    <a:pt x="6" y="38"/>
                  </a:lnTo>
                  <a:lnTo>
                    <a:pt x="4" y="39"/>
                  </a:lnTo>
                  <a:lnTo>
                    <a:pt x="4" y="42"/>
                  </a:lnTo>
                  <a:lnTo>
                    <a:pt x="5" y="43"/>
                  </a:lnTo>
                  <a:lnTo>
                    <a:pt x="5" y="44"/>
                  </a:lnTo>
                  <a:lnTo>
                    <a:pt x="4" y="49"/>
                  </a:lnTo>
                  <a:lnTo>
                    <a:pt x="3" y="49"/>
                  </a:lnTo>
                  <a:lnTo>
                    <a:pt x="1" y="49"/>
                  </a:lnTo>
                  <a:lnTo>
                    <a:pt x="0" y="51"/>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5" name="Freeform 17"/>
            <p:cNvSpPr>
              <a:spLocks/>
            </p:cNvSpPr>
            <p:nvPr/>
          </p:nvSpPr>
          <p:spPr bwMode="auto">
            <a:xfrm>
              <a:off x="3742" y="2243"/>
              <a:ext cx="568" cy="190"/>
            </a:xfrm>
            <a:custGeom>
              <a:avLst/>
              <a:gdLst>
                <a:gd name="T0" fmla="*/ 111 w 111"/>
                <a:gd name="T1" fmla="*/ 0 h 39"/>
                <a:gd name="T2" fmla="*/ 89 w 111"/>
                <a:gd name="T3" fmla="*/ 3 h 39"/>
                <a:gd name="T4" fmla="*/ 87 w 111"/>
                <a:gd name="T5" fmla="*/ 4 h 39"/>
                <a:gd name="T6" fmla="*/ 31 w 111"/>
                <a:gd name="T7" fmla="*/ 9 h 39"/>
                <a:gd name="T8" fmla="*/ 31 w 111"/>
                <a:gd name="T9" fmla="*/ 8 h 39"/>
                <a:gd name="T10" fmla="*/ 28 w 111"/>
                <a:gd name="T11" fmla="*/ 9 h 39"/>
                <a:gd name="T12" fmla="*/ 29 w 111"/>
                <a:gd name="T13" fmla="*/ 10 h 39"/>
                <a:gd name="T14" fmla="*/ 29 w 111"/>
                <a:gd name="T15" fmla="*/ 11 h 39"/>
                <a:gd name="T16" fmla="*/ 9 w 111"/>
                <a:gd name="T17" fmla="*/ 13 h 39"/>
                <a:gd name="T18" fmla="*/ 8 w 111"/>
                <a:gd name="T19" fmla="*/ 15 h 39"/>
                <a:gd name="T20" fmla="*/ 7 w 111"/>
                <a:gd name="T21" fmla="*/ 18 h 39"/>
                <a:gd name="T22" fmla="*/ 8 w 111"/>
                <a:gd name="T23" fmla="*/ 19 h 39"/>
                <a:gd name="T24" fmla="*/ 7 w 111"/>
                <a:gd name="T25" fmla="*/ 22 h 39"/>
                <a:gd name="T26" fmla="*/ 7 w 111"/>
                <a:gd name="T27" fmla="*/ 22 h 39"/>
                <a:gd name="T28" fmla="*/ 7 w 111"/>
                <a:gd name="T29" fmla="*/ 23 h 39"/>
                <a:gd name="T30" fmla="*/ 6 w 111"/>
                <a:gd name="T31" fmla="*/ 25 h 39"/>
                <a:gd name="T32" fmla="*/ 5 w 111"/>
                <a:gd name="T33" fmla="*/ 26 h 39"/>
                <a:gd name="T34" fmla="*/ 4 w 111"/>
                <a:gd name="T35" fmla="*/ 30 h 39"/>
                <a:gd name="T36" fmla="*/ 2 w 111"/>
                <a:gd name="T37" fmla="*/ 32 h 39"/>
                <a:gd name="T38" fmla="*/ 2 w 111"/>
                <a:gd name="T39" fmla="*/ 35 h 39"/>
                <a:gd name="T40" fmla="*/ 2 w 111"/>
                <a:gd name="T41" fmla="*/ 38 h 39"/>
                <a:gd name="T42" fmla="*/ 2 w 111"/>
                <a:gd name="T43" fmla="*/ 38 h 39"/>
                <a:gd name="T44" fmla="*/ 0 w 111"/>
                <a:gd name="T45" fmla="*/ 39 h 39"/>
                <a:gd name="T46" fmla="*/ 29 w 111"/>
                <a:gd name="T47" fmla="*/ 37 h 39"/>
                <a:gd name="T48" fmla="*/ 65 w 111"/>
                <a:gd name="T49" fmla="*/ 34 h 39"/>
                <a:gd name="T50" fmla="*/ 78 w 111"/>
                <a:gd name="T51" fmla="*/ 32 h 39"/>
                <a:gd name="T52" fmla="*/ 79 w 111"/>
                <a:gd name="T53" fmla="*/ 28 h 39"/>
                <a:gd name="T54" fmla="*/ 80 w 111"/>
                <a:gd name="T55" fmla="*/ 28 h 39"/>
                <a:gd name="T56" fmla="*/ 80 w 111"/>
                <a:gd name="T57" fmla="*/ 28 h 39"/>
                <a:gd name="T58" fmla="*/ 81 w 111"/>
                <a:gd name="T59" fmla="*/ 27 h 39"/>
                <a:gd name="T60" fmla="*/ 82 w 111"/>
                <a:gd name="T61" fmla="*/ 26 h 39"/>
                <a:gd name="T62" fmla="*/ 81 w 111"/>
                <a:gd name="T63" fmla="*/ 25 h 39"/>
                <a:gd name="T64" fmla="*/ 82 w 111"/>
                <a:gd name="T65" fmla="*/ 24 h 39"/>
                <a:gd name="T66" fmla="*/ 83 w 111"/>
                <a:gd name="T67" fmla="*/ 23 h 39"/>
                <a:gd name="T68" fmla="*/ 86 w 111"/>
                <a:gd name="T69" fmla="*/ 22 h 39"/>
                <a:gd name="T70" fmla="*/ 89 w 111"/>
                <a:gd name="T71" fmla="*/ 21 h 39"/>
                <a:gd name="T72" fmla="*/ 92 w 111"/>
                <a:gd name="T73" fmla="*/ 18 h 39"/>
                <a:gd name="T74" fmla="*/ 93 w 111"/>
                <a:gd name="T75" fmla="*/ 18 h 39"/>
                <a:gd name="T76" fmla="*/ 95 w 111"/>
                <a:gd name="T77" fmla="*/ 16 h 39"/>
                <a:gd name="T78" fmla="*/ 96 w 111"/>
                <a:gd name="T79" fmla="*/ 14 h 39"/>
                <a:gd name="T80" fmla="*/ 96 w 111"/>
                <a:gd name="T81" fmla="*/ 14 h 39"/>
                <a:gd name="T82" fmla="*/ 97 w 111"/>
                <a:gd name="T83" fmla="*/ 14 h 39"/>
                <a:gd name="T84" fmla="*/ 98 w 111"/>
                <a:gd name="T85" fmla="*/ 14 h 39"/>
                <a:gd name="T86" fmla="*/ 98 w 111"/>
                <a:gd name="T87" fmla="*/ 13 h 39"/>
                <a:gd name="T88" fmla="*/ 99 w 111"/>
                <a:gd name="T89" fmla="*/ 12 h 39"/>
                <a:gd name="T90" fmla="*/ 99 w 111"/>
                <a:gd name="T91" fmla="*/ 12 h 39"/>
                <a:gd name="T92" fmla="*/ 100 w 111"/>
                <a:gd name="T93" fmla="*/ 13 h 39"/>
                <a:gd name="T94" fmla="*/ 101 w 111"/>
                <a:gd name="T95" fmla="*/ 12 h 39"/>
                <a:gd name="T96" fmla="*/ 101 w 111"/>
                <a:gd name="T97" fmla="*/ 12 h 39"/>
                <a:gd name="T98" fmla="*/ 103 w 111"/>
                <a:gd name="T99" fmla="*/ 10 h 39"/>
                <a:gd name="T100" fmla="*/ 104 w 111"/>
                <a:gd name="T101" fmla="*/ 10 h 39"/>
                <a:gd name="T102" fmla="*/ 106 w 111"/>
                <a:gd name="T103" fmla="*/ 10 h 39"/>
                <a:gd name="T104" fmla="*/ 109 w 111"/>
                <a:gd name="T105" fmla="*/ 6 h 39"/>
                <a:gd name="T106" fmla="*/ 110 w 111"/>
                <a:gd name="T107" fmla="*/ 5 h 39"/>
                <a:gd name="T108" fmla="*/ 111 w 111"/>
                <a:gd name="T109" fmla="*/ 4 h 39"/>
                <a:gd name="T110" fmla="*/ 111 w 111"/>
                <a:gd name="T111" fmla="*/ 3 h 39"/>
                <a:gd name="T112" fmla="*/ 111 w 111"/>
                <a:gd name="T113" fmla="*/ 1 h 39"/>
                <a:gd name="T114" fmla="*/ 111 w 111"/>
                <a:gd name="T115" fmla="*/ 0 h 39"/>
                <a:gd name="T116" fmla="*/ 111 w 111"/>
                <a:gd name="T117" fmla="*/ 0 h 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39"/>
                <a:gd name="T179" fmla="*/ 111 w 111"/>
                <a:gd name="T180" fmla="*/ 39 h 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39">
                  <a:moveTo>
                    <a:pt x="111" y="0"/>
                  </a:moveTo>
                  <a:lnTo>
                    <a:pt x="89" y="3"/>
                  </a:lnTo>
                  <a:lnTo>
                    <a:pt x="87" y="4"/>
                  </a:lnTo>
                  <a:lnTo>
                    <a:pt x="31" y="9"/>
                  </a:lnTo>
                  <a:lnTo>
                    <a:pt x="31" y="8"/>
                  </a:lnTo>
                  <a:lnTo>
                    <a:pt x="28" y="9"/>
                  </a:lnTo>
                  <a:lnTo>
                    <a:pt x="29" y="10"/>
                  </a:lnTo>
                  <a:lnTo>
                    <a:pt x="29" y="11"/>
                  </a:lnTo>
                  <a:lnTo>
                    <a:pt x="9" y="13"/>
                  </a:lnTo>
                  <a:lnTo>
                    <a:pt x="8" y="15"/>
                  </a:lnTo>
                  <a:lnTo>
                    <a:pt x="7" y="18"/>
                  </a:lnTo>
                  <a:lnTo>
                    <a:pt x="8" y="19"/>
                  </a:lnTo>
                  <a:lnTo>
                    <a:pt x="7" y="22"/>
                  </a:lnTo>
                  <a:lnTo>
                    <a:pt x="7" y="23"/>
                  </a:lnTo>
                  <a:lnTo>
                    <a:pt x="6" y="25"/>
                  </a:lnTo>
                  <a:lnTo>
                    <a:pt x="5" y="26"/>
                  </a:lnTo>
                  <a:lnTo>
                    <a:pt x="4" y="30"/>
                  </a:lnTo>
                  <a:lnTo>
                    <a:pt x="2" y="32"/>
                  </a:lnTo>
                  <a:lnTo>
                    <a:pt x="2" y="35"/>
                  </a:lnTo>
                  <a:lnTo>
                    <a:pt x="2" y="38"/>
                  </a:lnTo>
                  <a:lnTo>
                    <a:pt x="0" y="39"/>
                  </a:lnTo>
                  <a:lnTo>
                    <a:pt x="29" y="37"/>
                  </a:lnTo>
                  <a:lnTo>
                    <a:pt x="65" y="34"/>
                  </a:lnTo>
                  <a:lnTo>
                    <a:pt x="78" y="32"/>
                  </a:lnTo>
                  <a:lnTo>
                    <a:pt x="79" y="28"/>
                  </a:lnTo>
                  <a:lnTo>
                    <a:pt x="80" y="28"/>
                  </a:lnTo>
                  <a:lnTo>
                    <a:pt x="81" y="27"/>
                  </a:lnTo>
                  <a:lnTo>
                    <a:pt x="82" y="26"/>
                  </a:lnTo>
                  <a:lnTo>
                    <a:pt x="81" y="25"/>
                  </a:lnTo>
                  <a:lnTo>
                    <a:pt x="82" y="24"/>
                  </a:lnTo>
                  <a:lnTo>
                    <a:pt x="83" y="23"/>
                  </a:lnTo>
                  <a:lnTo>
                    <a:pt x="86" y="22"/>
                  </a:lnTo>
                  <a:lnTo>
                    <a:pt x="89" y="21"/>
                  </a:lnTo>
                  <a:lnTo>
                    <a:pt x="92" y="18"/>
                  </a:lnTo>
                  <a:lnTo>
                    <a:pt x="93" y="18"/>
                  </a:lnTo>
                  <a:lnTo>
                    <a:pt x="95" y="16"/>
                  </a:lnTo>
                  <a:lnTo>
                    <a:pt x="96" y="14"/>
                  </a:lnTo>
                  <a:lnTo>
                    <a:pt x="97" y="14"/>
                  </a:lnTo>
                  <a:lnTo>
                    <a:pt x="98" y="14"/>
                  </a:lnTo>
                  <a:lnTo>
                    <a:pt x="98" y="13"/>
                  </a:lnTo>
                  <a:lnTo>
                    <a:pt x="99" y="12"/>
                  </a:lnTo>
                  <a:lnTo>
                    <a:pt x="100" y="13"/>
                  </a:lnTo>
                  <a:lnTo>
                    <a:pt x="101" y="12"/>
                  </a:lnTo>
                  <a:lnTo>
                    <a:pt x="103" y="10"/>
                  </a:lnTo>
                  <a:lnTo>
                    <a:pt x="104" y="10"/>
                  </a:lnTo>
                  <a:lnTo>
                    <a:pt x="106" y="10"/>
                  </a:lnTo>
                  <a:lnTo>
                    <a:pt x="109" y="6"/>
                  </a:lnTo>
                  <a:lnTo>
                    <a:pt x="110" y="5"/>
                  </a:lnTo>
                  <a:lnTo>
                    <a:pt x="111" y="4"/>
                  </a:lnTo>
                  <a:lnTo>
                    <a:pt x="111" y="3"/>
                  </a:lnTo>
                  <a:lnTo>
                    <a:pt x="111" y="1"/>
                  </a:lnTo>
                  <a:lnTo>
                    <a:pt x="111" y="0"/>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6" name="Freeform 18"/>
            <p:cNvSpPr>
              <a:spLocks/>
            </p:cNvSpPr>
            <p:nvPr/>
          </p:nvSpPr>
          <p:spPr bwMode="auto">
            <a:xfrm>
              <a:off x="3890" y="2409"/>
              <a:ext cx="266" cy="404"/>
            </a:xfrm>
            <a:custGeom>
              <a:avLst/>
              <a:gdLst>
                <a:gd name="T0" fmla="*/ 0 w 52"/>
                <a:gd name="T1" fmla="*/ 3 h 83"/>
                <a:gd name="T2" fmla="*/ 1 w 52"/>
                <a:gd name="T3" fmla="*/ 5 h 83"/>
                <a:gd name="T4" fmla="*/ 0 w 52"/>
                <a:gd name="T5" fmla="*/ 55 h 83"/>
                <a:gd name="T6" fmla="*/ 0 w 52"/>
                <a:gd name="T7" fmla="*/ 57 h 83"/>
                <a:gd name="T8" fmla="*/ 3 w 52"/>
                <a:gd name="T9" fmla="*/ 82 h 83"/>
                <a:gd name="T10" fmla="*/ 4 w 52"/>
                <a:gd name="T11" fmla="*/ 82 h 83"/>
                <a:gd name="T12" fmla="*/ 5 w 52"/>
                <a:gd name="T13" fmla="*/ 81 h 83"/>
                <a:gd name="T14" fmla="*/ 7 w 52"/>
                <a:gd name="T15" fmla="*/ 82 h 83"/>
                <a:gd name="T16" fmla="*/ 8 w 52"/>
                <a:gd name="T17" fmla="*/ 81 h 83"/>
                <a:gd name="T18" fmla="*/ 8 w 52"/>
                <a:gd name="T19" fmla="*/ 77 h 83"/>
                <a:gd name="T20" fmla="*/ 9 w 52"/>
                <a:gd name="T21" fmla="*/ 75 h 83"/>
                <a:gd name="T22" fmla="*/ 10 w 52"/>
                <a:gd name="T23" fmla="*/ 77 h 83"/>
                <a:gd name="T24" fmla="*/ 10 w 52"/>
                <a:gd name="T25" fmla="*/ 78 h 83"/>
                <a:gd name="T26" fmla="*/ 11 w 52"/>
                <a:gd name="T27" fmla="*/ 80 h 83"/>
                <a:gd name="T28" fmla="*/ 13 w 52"/>
                <a:gd name="T29" fmla="*/ 83 h 83"/>
                <a:gd name="T30" fmla="*/ 14 w 52"/>
                <a:gd name="T31" fmla="*/ 83 h 83"/>
                <a:gd name="T32" fmla="*/ 15 w 52"/>
                <a:gd name="T33" fmla="*/ 83 h 83"/>
                <a:gd name="T34" fmla="*/ 17 w 52"/>
                <a:gd name="T35" fmla="*/ 81 h 83"/>
                <a:gd name="T36" fmla="*/ 17 w 52"/>
                <a:gd name="T37" fmla="*/ 81 h 83"/>
                <a:gd name="T38" fmla="*/ 18 w 52"/>
                <a:gd name="T39" fmla="*/ 80 h 83"/>
                <a:gd name="T40" fmla="*/ 18 w 52"/>
                <a:gd name="T41" fmla="*/ 80 h 83"/>
                <a:gd name="T42" fmla="*/ 18 w 52"/>
                <a:gd name="T43" fmla="*/ 79 h 83"/>
                <a:gd name="T44" fmla="*/ 17 w 52"/>
                <a:gd name="T45" fmla="*/ 79 h 83"/>
                <a:gd name="T46" fmla="*/ 17 w 52"/>
                <a:gd name="T47" fmla="*/ 78 h 83"/>
                <a:gd name="T48" fmla="*/ 18 w 52"/>
                <a:gd name="T49" fmla="*/ 77 h 83"/>
                <a:gd name="T50" fmla="*/ 18 w 52"/>
                <a:gd name="T51" fmla="*/ 76 h 83"/>
                <a:gd name="T52" fmla="*/ 16 w 52"/>
                <a:gd name="T53" fmla="*/ 75 h 83"/>
                <a:gd name="T54" fmla="*/ 16 w 52"/>
                <a:gd name="T55" fmla="*/ 75 h 83"/>
                <a:gd name="T56" fmla="*/ 15 w 52"/>
                <a:gd name="T57" fmla="*/ 75 h 83"/>
                <a:gd name="T58" fmla="*/ 14 w 52"/>
                <a:gd name="T59" fmla="*/ 73 h 83"/>
                <a:gd name="T60" fmla="*/ 14 w 52"/>
                <a:gd name="T61" fmla="*/ 72 h 83"/>
                <a:gd name="T62" fmla="*/ 14 w 52"/>
                <a:gd name="T63" fmla="*/ 71 h 83"/>
                <a:gd name="T64" fmla="*/ 14 w 52"/>
                <a:gd name="T65" fmla="*/ 71 h 83"/>
                <a:gd name="T66" fmla="*/ 14 w 52"/>
                <a:gd name="T67" fmla="*/ 70 h 83"/>
                <a:gd name="T68" fmla="*/ 52 w 52"/>
                <a:gd name="T69" fmla="*/ 66 h 83"/>
                <a:gd name="T70" fmla="*/ 52 w 52"/>
                <a:gd name="T71" fmla="*/ 65 h 83"/>
                <a:gd name="T72" fmla="*/ 50 w 52"/>
                <a:gd name="T73" fmla="*/ 63 h 83"/>
                <a:gd name="T74" fmla="*/ 50 w 52"/>
                <a:gd name="T75" fmla="*/ 58 h 83"/>
                <a:gd name="T76" fmla="*/ 48 w 52"/>
                <a:gd name="T77" fmla="*/ 55 h 83"/>
                <a:gd name="T78" fmla="*/ 48 w 52"/>
                <a:gd name="T79" fmla="*/ 52 h 83"/>
                <a:gd name="T80" fmla="*/ 49 w 52"/>
                <a:gd name="T81" fmla="*/ 50 h 83"/>
                <a:gd name="T82" fmla="*/ 49 w 52"/>
                <a:gd name="T83" fmla="*/ 47 h 83"/>
                <a:gd name="T84" fmla="*/ 50 w 52"/>
                <a:gd name="T85" fmla="*/ 45 h 83"/>
                <a:gd name="T86" fmla="*/ 51 w 52"/>
                <a:gd name="T87" fmla="*/ 45 h 83"/>
                <a:gd name="T88" fmla="*/ 49 w 52"/>
                <a:gd name="T89" fmla="*/ 44 h 83"/>
                <a:gd name="T90" fmla="*/ 50 w 52"/>
                <a:gd name="T91" fmla="*/ 42 h 83"/>
                <a:gd name="T92" fmla="*/ 49 w 52"/>
                <a:gd name="T93" fmla="*/ 41 h 83"/>
                <a:gd name="T94" fmla="*/ 48 w 52"/>
                <a:gd name="T95" fmla="*/ 40 h 83"/>
                <a:gd name="T96" fmla="*/ 47 w 52"/>
                <a:gd name="T97" fmla="*/ 39 h 83"/>
                <a:gd name="T98" fmla="*/ 46 w 52"/>
                <a:gd name="T99" fmla="*/ 37 h 83"/>
                <a:gd name="T100" fmla="*/ 45 w 52"/>
                <a:gd name="T101" fmla="*/ 36 h 83"/>
                <a:gd name="T102" fmla="*/ 36 w 52"/>
                <a:gd name="T103" fmla="*/ 0 h 83"/>
                <a:gd name="T104" fmla="*/ 0 w 52"/>
                <a:gd name="T105" fmla="*/ 3 h 83"/>
                <a:gd name="T106" fmla="*/ 0 w 52"/>
                <a:gd name="T107" fmla="*/ 3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83"/>
                <a:gd name="T164" fmla="*/ 52 w 52"/>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83">
                  <a:moveTo>
                    <a:pt x="0" y="3"/>
                  </a:moveTo>
                  <a:lnTo>
                    <a:pt x="1" y="5"/>
                  </a:lnTo>
                  <a:lnTo>
                    <a:pt x="0" y="55"/>
                  </a:lnTo>
                  <a:lnTo>
                    <a:pt x="0" y="57"/>
                  </a:lnTo>
                  <a:lnTo>
                    <a:pt x="3" y="82"/>
                  </a:lnTo>
                  <a:lnTo>
                    <a:pt x="4" y="82"/>
                  </a:lnTo>
                  <a:lnTo>
                    <a:pt x="5" y="81"/>
                  </a:lnTo>
                  <a:lnTo>
                    <a:pt x="7" y="82"/>
                  </a:lnTo>
                  <a:lnTo>
                    <a:pt x="8" y="81"/>
                  </a:lnTo>
                  <a:lnTo>
                    <a:pt x="8" y="77"/>
                  </a:lnTo>
                  <a:lnTo>
                    <a:pt x="9" y="75"/>
                  </a:lnTo>
                  <a:lnTo>
                    <a:pt x="10" y="77"/>
                  </a:lnTo>
                  <a:lnTo>
                    <a:pt x="10" y="78"/>
                  </a:lnTo>
                  <a:lnTo>
                    <a:pt x="11" y="80"/>
                  </a:lnTo>
                  <a:lnTo>
                    <a:pt x="13" y="83"/>
                  </a:lnTo>
                  <a:lnTo>
                    <a:pt x="14" y="83"/>
                  </a:lnTo>
                  <a:lnTo>
                    <a:pt x="15" y="83"/>
                  </a:lnTo>
                  <a:lnTo>
                    <a:pt x="17" y="81"/>
                  </a:lnTo>
                  <a:lnTo>
                    <a:pt x="18" y="80"/>
                  </a:lnTo>
                  <a:lnTo>
                    <a:pt x="18" y="79"/>
                  </a:lnTo>
                  <a:lnTo>
                    <a:pt x="17" y="79"/>
                  </a:lnTo>
                  <a:lnTo>
                    <a:pt x="17" y="78"/>
                  </a:lnTo>
                  <a:lnTo>
                    <a:pt x="18" y="77"/>
                  </a:lnTo>
                  <a:lnTo>
                    <a:pt x="18" y="76"/>
                  </a:lnTo>
                  <a:lnTo>
                    <a:pt x="16" y="75"/>
                  </a:lnTo>
                  <a:lnTo>
                    <a:pt x="15" y="75"/>
                  </a:lnTo>
                  <a:lnTo>
                    <a:pt x="14" y="73"/>
                  </a:lnTo>
                  <a:lnTo>
                    <a:pt x="14" y="72"/>
                  </a:lnTo>
                  <a:lnTo>
                    <a:pt x="14" y="71"/>
                  </a:lnTo>
                  <a:lnTo>
                    <a:pt x="14" y="70"/>
                  </a:lnTo>
                  <a:lnTo>
                    <a:pt x="52" y="66"/>
                  </a:lnTo>
                  <a:lnTo>
                    <a:pt x="52" y="65"/>
                  </a:lnTo>
                  <a:lnTo>
                    <a:pt x="50" y="63"/>
                  </a:lnTo>
                  <a:lnTo>
                    <a:pt x="50" y="58"/>
                  </a:lnTo>
                  <a:lnTo>
                    <a:pt x="48" y="55"/>
                  </a:lnTo>
                  <a:lnTo>
                    <a:pt x="48" y="52"/>
                  </a:lnTo>
                  <a:lnTo>
                    <a:pt x="49" y="50"/>
                  </a:lnTo>
                  <a:lnTo>
                    <a:pt x="49" y="47"/>
                  </a:lnTo>
                  <a:lnTo>
                    <a:pt x="50" y="45"/>
                  </a:lnTo>
                  <a:lnTo>
                    <a:pt x="51" y="45"/>
                  </a:lnTo>
                  <a:lnTo>
                    <a:pt x="49" y="44"/>
                  </a:lnTo>
                  <a:lnTo>
                    <a:pt x="50" y="42"/>
                  </a:lnTo>
                  <a:lnTo>
                    <a:pt x="49" y="41"/>
                  </a:lnTo>
                  <a:lnTo>
                    <a:pt x="48" y="40"/>
                  </a:lnTo>
                  <a:lnTo>
                    <a:pt x="47" y="39"/>
                  </a:lnTo>
                  <a:lnTo>
                    <a:pt x="46" y="37"/>
                  </a:lnTo>
                  <a:lnTo>
                    <a:pt x="45" y="36"/>
                  </a:lnTo>
                  <a:lnTo>
                    <a:pt x="36" y="0"/>
                  </a:lnTo>
                  <a:lnTo>
                    <a:pt x="0" y="3"/>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7" name="Freeform 19"/>
            <p:cNvSpPr>
              <a:spLocks/>
            </p:cNvSpPr>
            <p:nvPr/>
          </p:nvSpPr>
          <p:spPr bwMode="auto">
            <a:xfrm>
              <a:off x="4060" y="1789"/>
              <a:ext cx="291" cy="307"/>
            </a:xfrm>
            <a:custGeom>
              <a:avLst/>
              <a:gdLst>
                <a:gd name="T0" fmla="*/ 5 w 57"/>
                <a:gd name="T1" fmla="*/ 55 h 63"/>
                <a:gd name="T2" fmla="*/ 8 w 57"/>
                <a:gd name="T3" fmla="*/ 56 h 63"/>
                <a:gd name="T4" fmla="*/ 10 w 57"/>
                <a:gd name="T5" fmla="*/ 55 h 63"/>
                <a:gd name="T6" fmla="*/ 13 w 57"/>
                <a:gd name="T7" fmla="*/ 59 h 63"/>
                <a:gd name="T8" fmla="*/ 18 w 57"/>
                <a:gd name="T9" fmla="*/ 60 h 63"/>
                <a:gd name="T10" fmla="*/ 22 w 57"/>
                <a:gd name="T11" fmla="*/ 61 h 63"/>
                <a:gd name="T12" fmla="*/ 25 w 57"/>
                <a:gd name="T13" fmla="*/ 61 h 63"/>
                <a:gd name="T14" fmla="*/ 28 w 57"/>
                <a:gd name="T15" fmla="*/ 61 h 63"/>
                <a:gd name="T16" fmla="*/ 29 w 57"/>
                <a:gd name="T17" fmla="*/ 59 h 63"/>
                <a:gd name="T18" fmla="*/ 31 w 57"/>
                <a:gd name="T19" fmla="*/ 59 h 63"/>
                <a:gd name="T20" fmla="*/ 34 w 57"/>
                <a:gd name="T21" fmla="*/ 62 h 63"/>
                <a:gd name="T22" fmla="*/ 36 w 57"/>
                <a:gd name="T23" fmla="*/ 63 h 63"/>
                <a:gd name="T24" fmla="*/ 39 w 57"/>
                <a:gd name="T25" fmla="*/ 61 h 63"/>
                <a:gd name="T26" fmla="*/ 40 w 57"/>
                <a:gd name="T27" fmla="*/ 58 h 63"/>
                <a:gd name="T28" fmla="*/ 41 w 57"/>
                <a:gd name="T29" fmla="*/ 52 h 63"/>
                <a:gd name="T30" fmla="*/ 44 w 57"/>
                <a:gd name="T31" fmla="*/ 54 h 63"/>
                <a:gd name="T32" fmla="*/ 45 w 57"/>
                <a:gd name="T33" fmla="*/ 51 h 63"/>
                <a:gd name="T34" fmla="*/ 47 w 57"/>
                <a:gd name="T35" fmla="*/ 47 h 63"/>
                <a:gd name="T36" fmla="*/ 48 w 57"/>
                <a:gd name="T37" fmla="*/ 45 h 63"/>
                <a:gd name="T38" fmla="*/ 51 w 57"/>
                <a:gd name="T39" fmla="*/ 44 h 63"/>
                <a:gd name="T40" fmla="*/ 53 w 57"/>
                <a:gd name="T41" fmla="*/ 41 h 63"/>
                <a:gd name="T42" fmla="*/ 55 w 57"/>
                <a:gd name="T43" fmla="*/ 39 h 63"/>
                <a:gd name="T44" fmla="*/ 55 w 57"/>
                <a:gd name="T45" fmla="*/ 36 h 63"/>
                <a:gd name="T46" fmla="*/ 56 w 57"/>
                <a:gd name="T47" fmla="*/ 34 h 63"/>
                <a:gd name="T48" fmla="*/ 54 w 57"/>
                <a:gd name="T49" fmla="*/ 26 h 63"/>
                <a:gd name="T50" fmla="*/ 55 w 57"/>
                <a:gd name="T51" fmla="*/ 23 h 63"/>
                <a:gd name="T52" fmla="*/ 57 w 57"/>
                <a:gd name="T53" fmla="*/ 22 h 63"/>
                <a:gd name="T54" fmla="*/ 46 w 57"/>
                <a:gd name="T55" fmla="*/ 3 h 63"/>
                <a:gd name="T56" fmla="*/ 42 w 57"/>
                <a:gd name="T57" fmla="*/ 6 h 63"/>
                <a:gd name="T58" fmla="*/ 37 w 57"/>
                <a:gd name="T59" fmla="*/ 10 h 63"/>
                <a:gd name="T60" fmla="*/ 34 w 57"/>
                <a:gd name="T61" fmla="*/ 10 h 63"/>
                <a:gd name="T62" fmla="*/ 30 w 57"/>
                <a:gd name="T63" fmla="*/ 13 h 63"/>
                <a:gd name="T64" fmla="*/ 27 w 57"/>
                <a:gd name="T65" fmla="*/ 12 h 63"/>
                <a:gd name="T66" fmla="*/ 25 w 57"/>
                <a:gd name="T67" fmla="*/ 12 h 63"/>
                <a:gd name="T68" fmla="*/ 25 w 57"/>
                <a:gd name="T69" fmla="*/ 11 h 63"/>
                <a:gd name="T70" fmla="*/ 19 w 57"/>
                <a:gd name="T71" fmla="*/ 9 h 63"/>
                <a:gd name="T72" fmla="*/ 17 w 57"/>
                <a:gd name="T73" fmla="*/ 10 h 63"/>
                <a:gd name="T74" fmla="*/ 0 w 57"/>
                <a:gd name="T75" fmla="*/ 11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7"/>
                <a:gd name="T115" fmla="*/ 0 h 63"/>
                <a:gd name="T116" fmla="*/ 57 w 57"/>
                <a:gd name="T117" fmla="*/ 63 h 6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7" h="63">
                  <a:moveTo>
                    <a:pt x="0" y="11"/>
                  </a:moveTo>
                  <a:lnTo>
                    <a:pt x="5" y="55"/>
                  </a:lnTo>
                  <a:lnTo>
                    <a:pt x="6" y="55"/>
                  </a:lnTo>
                  <a:lnTo>
                    <a:pt x="8" y="56"/>
                  </a:lnTo>
                  <a:lnTo>
                    <a:pt x="10" y="55"/>
                  </a:lnTo>
                  <a:lnTo>
                    <a:pt x="12" y="57"/>
                  </a:lnTo>
                  <a:lnTo>
                    <a:pt x="13" y="59"/>
                  </a:lnTo>
                  <a:lnTo>
                    <a:pt x="15" y="60"/>
                  </a:lnTo>
                  <a:lnTo>
                    <a:pt x="18" y="60"/>
                  </a:lnTo>
                  <a:lnTo>
                    <a:pt x="21" y="62"/>
                  </a:lnTo>
                  <a:lnTo>
                    <a:pt x="22" y="61"/>
                  </a:lnTo>
                  <a:lnTo>
                    <a:pt x="23" y="60"/>
                  </a:lnTo>
                  <a:lnTo>
                    <a:pt x="25" y="61"/>
                  </a:lnTo>
                  <a:lnTo>
                    <a:pt x="27" y="61"/>
                  </a:lnTo>
                  <a:lnTo>
                    <a:pt x="28" y="61"/>
                  </a:lnTo>
                  <a:lnTo>
                    <a:pt x="29" y="60"/>
                  </a:lnTo>
                  <a:lnTo>
                    <a:pt x="29" y="59"/>
                  </a:lnTo>
                  <a:lnTo>
                    <a:pt x="31" y="58"/>
                  </a:lnTo>
                  <a:lnTo>
                    <a:pt x="31" y="59"/>
                  </a:lnTo>
                  <a:lnTo>
                    <a:pt x="33" y="61"/>
                  </a:lnTo>
                  <a:lnTo>
                    <a:pt x="34" y="62"/>
                  </a:lnTo>
                  <a:lnTo>
                    <a:pt x="36" y="63"/>
                  </a:lnTo>
                  <a:lnTo>
                    <a:pt x="38" y="63"/>
                  </a:lnTo>
                  <a:lnTo>
                    <a:pt x="39" y="61"/>
                  </a:lnTo>
                  <a:lnTo>
                    <a:pt x="40" y="60"/>
                  </a:lnTo>
                  <a:lnTo>
                    <a:pt x="40" y="58"/>
                  </a:lnTo>
                  <a:lnTo>
                    <a:pt x="40" y="56"/>
                  </a:lnTo>
                  <a:lnTo>
                    <a:pt x="41" y="52"/>
                  </a:lnTo>
                  <a:lnTo>
                    <a:pt x="42" y="52"/>
                  </a:lnTo>
                  <a:lnTo>
                    <a:pt x="44" y="54"/>
                  </a:lnTo>
                  <a:lnTo>
                    <a:pt x="45" y="52"/>
                  </a:lnTo>
                  <a:lnTo>
                    <a:pt x="45" y="51"/>
                  </a:lnTo>
                  <a:lnTo>
                    <a:pt x="46" y="48"/>
                  </a:lnTo>
                  <a:lnTo>
                    <a:pt x="47" y="47"/>
                  </a:lnTo>
                  <a:lnTo>
                    <a:pt x="47" y="46"/>
                  </a:lnTo>
                  <a:lnTo>
                    <a:pt x="48" y="45"/>
                  </a:lnTo>
                  <a:lnTo>
                    <a:pt x="49" y="45"/>
                  </a:lnTo>
                  <a:lnTo>
                    <a:pt x="51" y="44"/>
                  </a:lnTo>
                  <a:lnTo>
                    <a:pt x="53" y="41"/>
                  </a:lnTo>
                  <a:lnTo>
                    <a:pt x="54" y="41"/>
                  </a:lnTo>
                  <a:lnTo>
                    <a:pt x="55" y="39"/>
                  </a:lnTo>
                  <a:lnTo>
                    <a:pt x="55" y="37"/>
                  </a:lnTo>
                  <a:lnTo>
                    <a:pt x="55" y="36"/>
                  </a:lnTo>
                  <a:lnTo>
                    <a:pt x="55" y="35"/>
                  </a:lnTo>
                  <a:lnTo>
                    <a:pt x="56" y="34"/>
                  </a:lnTo>
                  <a:lnTo>
                    <a:pt x="57" y="27"/>
                  </a:lnTo>
                  <a:lnTo>
                    <a:pt x="54" y="26"/>
                  </a:lnTo>
                  <a:lnTo>
                    <a:pt x="56" y="25"/>
                  </a:lnTo>
                  <a:lnTo>
                    <a:pt x="55" y="23"/>
                  </a:lnTo>
                  <a:lnTo>
                    <a:pt x="56" y="22"/>
                  </a:lnTo>
                  <a:lnTo>
                    <a:pt x="57" y="22"/>
                  </a:lnTo>
                  <a:lnTo>
                    <a:pt x="53" y="0"/>
                  </a:lnTo>
                  <a:lnTo>
                    <a:pt x="46" y="3"/>
                  </a:lnTo>
                  <a:lnTo>
                    <a:pt x="44" y="5"/>
                  </a:lnTo>
                  <a:lnTo>
                    <a:pt x="42" y="6"/>
                  </a:lnTo>
                  <a:lnTo>
                    <a:pt x="39" y="10"/>
                  </a:lnTo>
                  <a:lnTo>
                    <a:pt x="37" y="10"/>
                  </a:lnTo>
                  <a:lnTo>
                    <a:pt x="36" y="10"/>
                  </a:lnTo>
                  <a:lnTo>
                    <a:pt x="34" y="10"/>
                  </a:lnTo>
                  <a:lnTo>
                    <a:pt x="33" y="11"/>
                  </a:lnTo>
                  <a:lnTo>
                    <a:pt x="30" y="13"/>
                  </a:lnTo>
                  <a:lnTo>
                    <a:pt x="29" y="13"/>
                  </a:lnTo>
                  <a:lnTo>
                    <a:pt x="27" y="12"/>
                  </a:lnTo>
                  <a:lnTo>
                    <a:pt x="26" y="13"/>
                  </a:lnTo>
                  <a:lnTo>
                    <a:pt x="25" y="12"/>
                  </a:lnTo>
                  <a:lnTo>
                    <a:pt x="26" y="11"/>
                  </a:lnTo>
                  <a:lnTo>
                    <a:pt x="25" y="11"/>
                  </a:lnTo>
                  <a:lnTo>
                    <a:pt x="23" y="11"/>
                  </a:lnTo>
                  <a:lnTo>
                    <a:pt x="19" y="9"/>
                  </a:lnTo>
                  <a:lnTo>
                    <a:pt x="18" y="9"/>
                  </a:lnTo>
                  <a:lnTo>
                    <a:pt x="17" y="10"/>
                  </a:lnTo>
                  <a:lnTo>
                    <a:pt x="17" y="9"/>
                  </a:lnTo>
                  <a:lnTo>
                    <a:pt x="0" y="11"/>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8" name="Freeform 20"/>
            <p:cNvSpPr>
              <a:spLocks/>
            </p:cNvSpPr>
            <p:nvPr/>
          </p:nvSpPr>
          <p:spPr bwMode="auto">
            <a:xfrm>
              <a:off x="4141" y="2179"/>
              <a:ext cx="610" cy="249"/>
            </a:xfrm>
            <a:custGeom>
              <a:avLst/>
              <a:gdLst>
                <a:gd name="T0" fmla="*/ 2 w 119"/>
                <a:gd name="T1" fmla="*/ 41 h 51"/>
                <a:gd name="T2" fmla="*/ 4 w 119"/>
                <a:gd name="T3" fmla="*/ 39 h 51"/>
                <a:gd name="T4" fmla="*/ 5 w 119"/>
                <a:gd name="T5" fmla="*/ 36 h 51"/>
                <a:gd name="T6" fmla="*/ 14 w 119"/>
                <a:gd name="T7" fmla="*/ 31 h 51"/>
                <a:gd name="T8" fmla="*/ 18 w 119"/>
                <a:gd name="T9" fmla="*/ 27 h 51"/>
                <a:gd name="T10" fmla="*/ 20 w 119"/>
                <a:gd name="T11" fmla="*/ 27 h 51"/>
                <a:gd name="T12" fmla="*/ 21 w 119"/>
                <a:gd name="T13" fmla="*/ 25 h 51"/>
                <a:gd name="T14" fmla="*/ 23 w 119"/>
                <a:gd name="T15" fmla="*/ 25 h 51"/>
                <a:gd name="T16" fmla="*/ 28 w 119"/>
                <a:gd name="T17" fmla="*/ 23 h 51"/>
                <a:gd name="T18" fmla="*/ 33 w 119"/>
                <a:gd name="T19" fmla="*/ 17 h 51"/>
                <a:gd name="T20" fmla="*/ 33 w 119"/>
                <a:gd name="T21" fmla="*/ 13 h 51"/>
                <a:gd name="T22" fmla="*/ 37 w 119"/>
                <a:gd name="T23" fmla="*/ 13 h 51"/>
                <a:gd name="T24" fmla="*/ 42 w 119"/>
                <a:gd name="T25" fmla="*/ 12 h 51"/>
                <a:gd name="T26" fmla="*/ 113 w 119"/>
                <a:gd name="T27" fmla="*/ 1 h 51"/>
                <a:gd name="T28" fmla="*/ 114 w 119"/>
                <a:gd name="T29" fmla="*/ 2 h 51"/>
                <a:gd name="T30" fmla="*/ 116 w 119"/>
                <a:gd name="T31" fmla="*/ 5 h 51"/>
                <a:gd name="T32" fmla="*/ 116 w 119"/>
                <a:gd name="T33" fmla="*/ 6 h 51"/>
                <a:gd name="T34" fmla="*/ 114 w 119"/>
                <a:gd name="T35" fmla="*/ 5 h 51"/>
                <a:gd name="T36" fmla="*/ 113 w 119"/>
                <a:gd name="T37" fmla="*/ 6 h 51"/>
                <a:gd name="T38" fmla="*/ 109 w 119"/>
                <a:gd name="T39" fmla="*/ 8 h 51"/>
                <a:gd name="T40" fmla="*/ 105 w 119"/>
                <a:gd name="T41" fmla="*/ 11 h 51"/>
                <a:gd name="T42" fmla="*/ 106 w 119"/>
                <a:gd name="T43" fmla="*/ 12 h 51"/>
                <a:gd name="T44" fmla="*/ 112 w 119"/>
                <a:gd name="T45" fmla="*/ 9 h 51"/>
                <a:gd name="T46" fmla="*/ 114 w 119"/>
                <a:gd name="T47" fmla="*/ 11 h 51"/>
                <a:gd name="T48" fmla="*/ 115 w 119"/>
                <a:gd name="T49" fmla="*/ 11 h 51"/>
                <a:gd name="T50" fmla="*/ 118 w 119"/>
                <a:gd name="T51" fmla="*/ 9 h 51"/>
                <a:gd name="T52" fmla="*/ 119 w 119"/>
                <a:gd name="T53" fmla="*/ 14 h 51"/>
                <a:gd name="T54" fmla="*/ 117 w 119"/>
                <a:gd name="T55" fmla="*/ 17 h 51"/>
                <a:gd name="T56" fmla="*/ 114 w 119"/>
                <a:gd name="T57" fmla="*/ 19 h 51"/>
                <a:gd name="T58" fmla="*/ 110 w 119"/>
                <a:gd name="T59" fmla="*/ 20 h 51"/>
                <a:gd name="T60" fmla="*/ 109 w 119"/>
                <a:gd name="T61" fmla="*/ 19 h 51"/>
                <a:gd name="T62" fmla="*/ 108 w 119"/>
                <a:gd name="T63" fmla="*/ 18 h 51"/>
                <a:gd name="T64" fmla="*/ 108 w 119"/>
                <a:gd name="T65" fmla="*/ 21 h 51"/>
                <a:gd name="T66" fmla="*/ 109 w 119"/>
                <a:gd name="T67" fmla="*/ 22 h 51"/>
                <a:gd name="T68" fmla="*/ 110 w 119"/>
                <a:gd name="T69" fmla="*/ 24 h 51"/>
                <a:gd name="T70" fmla="*/ 105 w 119"/>
                <a:gd name="T71" fmla="*/ 27 h 51"/>
                <a:gd name="T72" fmla="*/ 105 w 119"/>
                <a:gd name="T73" fmla="*/ 29 h 51"/>
                <a:gd name="T74" fmla="*/ 112 w 119"/>
                <a:gd name="T75" fmla="*/ 27 h 51"/>
                <a:gd name="T76" fmla="*/ 114 w 119"/>
                <a:gd name="T77" fmla="*/ 27 h 51"/>
                <a:gd name="T78" fmla="*/ 109 w 119"/>
                <a:gd name="T79" fmla="*/ 32 h 51"/>
                <a:gd name="T80" fmla="*/ 103 w 119"/>
                <a:gd name="T81" fmla="*/ 36 h 51"/>
                <a:gd name="T82" fmla="*/ 102 w 119"/>
                <a:gd name="T83" fmla="*/ 37 h 51"/>
                <a:gd name="T84" fmla="*/ 96 w 119"/>
                <a:gd name="T85" fmla="*/ 44 h 51"/>
                <a:gd name="T86" fmla="*/ 93 w 119"/>
                <a:gd name="T87" fmla="*/ 50 h 51"/>
                <a:gd name="T88" fmla="*/ 69 w 119"/>
                <a:gd name="T89" fmla="*/ 39 h 51"/>
                <a:gd name="T90" fmla="*/ 50 w 119"/>
                <a:gd name="T91" fmla="*/ 36 h 51"/>
                <a:gd name="T92" fmla="*/ 49 w 119"/>
                <a:gd name="T93" fmla="*/ 36 h 51"/>
                <a:gd name="T94" fmla="*/ 30 w 119"/>
                <a:gd name="T95" fmla="*/ 37 h 51"/>
                <a:gd name="T96" fmla="*/ 26 w 119"/>
                <a:gd name="T97" fmla="*/ 40 h 51"/>
                <a:gd name="T98" fmla="*/ 0 w 119"/>
                <a:gd name="T99" fmla="*/ 45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
                <a:gd name="T151" fmla="*/ 0 h 51"/>
                <a:gd name="T152" fmla="*/ 119 w 119"/>
                <a:gd name="T153" fmla="*/ 51 h 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 h="51">
                  <a:moveTo>
                    <a:pt x="0" y="45"/>
                  </a:moveTo>
                  <a:lnTo>
                    <a:pt x="1" y="41"/>
                  </a:lnTo>
                  <a:lnTo>
                    <a:pt x="2" y="41"/>
                  </a:lnTo>
                  <a:lnTo>
                    <a:pt x="3" y="40"/>
                  </a:lnTo>
                  <a:lnTo>
                    <a:pt x="4" y="39"/>
                  </a:lnTo>
                  <a:lnTo>
                    <a:pt x="3" y="38"/>
                  </a:lnTo>
                  <a:lnTo>
                    <a:pt x="4" y="37"/>
                  </a:lnTo>
                  <a:lnTo>
                    <a:pt x="5" y="36"/>
                  </a:lnTo>
                  <a:lnTo>
                    <a:pt x="8" y="35"/>
                  </a:lnTo>
                  <a:lnTo>
                    <a:pt x="11" y="34"/>
                  </a:lnTo>
                  <a:lnTo>
                    <a:pt x="14" y="31"/>
                  </a:lnTo>
                  <a:lnTo>
                    <a:pt x="15" y="31"/>
                  </a:lnTo>
                  <a:lnTo>
                    <a:pt x="17" y="29"/>
                  </a:lnTo>
                  <a:lnTo>
                    <a:pt x="18" y="27"/>
                  </a:lnTo>
                  <a:lnTo>
                    <a:pt x="19" y="27"/>
                  </a:lnTo>
                  <a:lnTo>
                    <a:pt x="20" y="27"/>
                  </a:lnTo>
                  <a:lnTo>
                    <a:pt x="20" y="26"/>
                  </a:lnTo>
                  <a:lnTo>
                    <a:pt x="21" y="25"/>
                  </a:lnTo>
                  <a:lnTo>
                    <a:pt x="22" y="26"/>
                  </a:lnTo>
                  <a:lnTo>
                    <a:pt x="23" y="25"/>
                  </a:lnTo>
                  <a:lnTo>
                    <a:pt x="25" y="23"/>
                  </a:lnTo>
                  <a:lnTo>
                    <a:pt x="26" y="23"/>
                  </a:lnTo>
                  <a:lnTo>
                    <a:pt x="28" y="23"/>
                  </a:lnTo>
                  <a:lnTo>
                    <a:pt x="31" y="19"/>
                  </a:lnTo>
                  <a:lnTo>
                    <a:pt x="32" y="18"/>
                  </a:lnTo>
                  <a:lnTo>
                    <a:pt x="33" y="17"/>
                  </a:lnTo>
                  <a:lnTo>
                    <a:pt x="33" y="16"/>
                  </a:lnTo>
                  <a:lnTo>
                    <a:pt x="33" y="14"/>
                  </a:lnTo>
                  <a:lnTo>
                    <a:pt x="33" y="13"/>
                  </a:lnTo>
                  <a:lnTo>
                    <a:pt x="37" y="12"/>
                  </a:lnTo>
                  <a:lnTo>
                    <a:pt x="37" y="13"/>
                  </a:lnTo>
                  <a:lnTo>
                    <a:pt x="40" y="13"/>
                  </a:lnTo>
                  <a:lnTo>
                    <a:pt x="42" y="12"/>
                  </a:lnTo>
                  <a:lnTo>
                    <a:pt x="78" y="7"/>
                  </a:lnTo>
                  <a:lnTo>
                    <a:pt x="112" y="0"/>
                  </a:lnTo>
                  <a:lnTo>
                    <a:pt x="113" y="1"/>
                  </a:lnTo>
                  <a:lnTo>
                    <a:pt x="114" y="2"/>
                  </a:lnTo>
                  <a:lnTo>
                    <a:pt x="115" y="3"/>
                  </a:lnTo>
                  <a:lnTo>
                    <a:pt x="116" y="5"/>
                  </a:lnTo>
                  <a:lnTo>
                    <a:pt x="116" y="6"/>
                  </a:lnTo>
                  <a:lnTo>
                    <a:pt x="115" y="5"/>
                  </a:lnTo>
                  <a:lnTo>
                    <a:pt x="114" y="5"/>
                  </a:lnTo>
                  <a:lnTo>
                    <a:pt x="113" y="5"/>
                  </a:lnTo>
                  <a:lnTo>
                    <a:pt x="112" y="5"/>
                  </a:lnTo>
                  <a:lnTo>
                    <a:pt x="113" y="6"/>
                  </a:lnTo>
                  <a:lnTo>
                    <a:pt x="110" y="8"/>
                  </a:lnTo>
                  <a:lnTo>
                    <a:pt x="109" y="8"/>
                  </a:lnTo>
                  <a:lnTo>
                    <a:pt x="108" y="10"/>
                  </a:lnTo>
                  <a:lnTo>
                    <a:pt x="106" y="10"/>
                  </a:lnTo>
                  <a:lnTo>
                    <a:pt x="105" y="11"/>
                  </a:lnTo>
                  <a:lnTo>
                    <a:pt x="105" y="12"/>
                  </a:lnTo>
                  <a:lnTo>
                    <a:pt x="106" y="12"/>
                  </a:lnTo>
                  <a:lnTo>
                    <a:pt x="108" y="11"/>
                  </a:lnTo>
                  <a:lnTo>
                    <a:pt x="111" y="10"/>
                  </a:lnTo>
                  <a:lnTo>
                    <a:pt x="112" y="9"/>
                  </a:lnTo>
                  <a:lnTo>
                    <a:pt x="114" y="9"/>
                  </a:lnTo>
                  <a:lnTo>
                    <a:pt x="114" y="10"/>
                  </a:lnTo>
                  <a:lnTo>
                    <a:pt x="114" y="11"/>
                  </a:lnTo>
                  <a:lnTo>
                    <a:pt x="115" y="12"/>
                  </a:lnTo>
                  <a:lnTo>
                    <a:pt x="115" y="11"/>
                  </a:lnTo>
                  <a:lnTo>
                    <a:pt x="116" y="11"/>
                  </a:lnTo>
                  <a:lnTo>
                    <a:pt x="117" y="9"/>
                  </a:lnTo>
                  <a:lnTo>
                    <a:pt x="118" y="9"/>
                  </a:lnTo>
                  <a:lnTo>
                    <a:pt x="119" y="11"/>
                  </a:lnTo>
                  <a:lnTo>
                    <a:pt x="119" y="14"/>
                  </a:lnTo>
                  <a:lnTo>
                    <a:pt x="119" y="15"/>
                  </a:lnTo>
                  <a:lnTo>
                    <a:pt x="117" y="16"/>
                  </a:lnTo>
                  <a:lnTo>
                    <a:pt x="117" y="17"/>
                  </a:lnTo>
                  <a:lnTo>
                    <a:pt x="117" y="18"/>
                  </a:lnTo>
                  <a:lnTo>
                    <a:pt x="115" y="19"/>
                  </a:lnTo>
                  <a:lnTo>
                    <a:pt x="114" y="19"/>
                  </a:lnTo>
                  <a:lnTo>
                    <a:pt x="113" y="20"/>
                  </a:lnTo>
                  <a:lnTo>
                    <a:pt x="111" y="20"/>
                  </a:lnTo>
                  <a:lnTo>
                    <a:pt x="110" y="20"/>
                  </a:lnTo>
                  <a:lnTo>
                    <a:pt x="109" y="19"/>
                  </a:lnTo>
                  <a:lnTo>
                    <a:pt x="109" y="18"/>
                  </a:lnTo>
                  <a:lnTo>
                    <a:pt x="108" y="18"/>
                  </a:lnTo>
                  <a:lnTo>
                    <a:pt x="108" y="20"/>
                  </a:lnTo>
                  <a:lnTo>
                    <a:pt x="108" y="21"/>
                  </a:lnTo>
                  <a:lnTo>
                    <a:pt x="108" y="22"/>
                  </a:lnTo>
                  <a:lnTo>
                    <a:pt x="109" y="22"/>
                  </a:lnTo>
                  <a:lnTo>
                    <a:pt x="110" y="23"/>
                  </a:lnTo>
                  <a:lnTo>
                    <a:pt x="110" y="24"/>
                  </a:lnTo>
                  <a:lnTo>
                    <a:pt x="107" y="28"/>
                  </a:lnTo>
                  <a:lnTo>
                    <a:pt x="105" y="27"/>
                  </a:lnTo>
                  <a:lnTo>
                    <a:pt x="104" y="27"/>
                  </a:lnTo>
                  <a:lnTo>
                    <a:pt x="104" y="28"/>
                  </a:lnTo>
                  <a:lnTo>
                    <a:pt x="105" y="29"/>
                  </a:lnTo>
                  <a:lnTo>
                    <a:pt x="108" y="28"/>
                  </a:lnTo>
                  <a:lnTo>
                    <a:pt x="110" y="28"/>
                  </a:lnTo>
                  <a:lnTo>
                    <a:pt x="112" y="27"/>
                  </a:lnTo>
                  <a:lnTo>
                    <a:pt x="112" y="26"/>
                  </a:lnTo>
                  <a:lnTo>
                    <a:pt x="113" y="26"/>
                  </a:lnTo>
                  <a:lnTo>
                    <a:pt x="114" y="27"/>
                  </a:lnTo>
                  <a:lnTo>
                    <a:pt x="113" y="29"/>
                  </a:lnTo>
                  <a:lnTo>
                    <a:pt x="111" y="31"/>
                  </a:lnTo>
                  <a:lnTo>
                    <a:pt x="109" y="32"/>
                  </a:lnTo>
                  <a:lnTo>
                    <a:pt x="108" y="32"/>
                  </a:lnTo>
                  <a:lnTo>
                    <a:pt x="105" y="32"/>
                  </a:lnTo>
                  <a:lnTo>
                    <a:pt x="103" y="36"/>
                  </a:lnTo>
                  <a:lnTo>
                    <a:pt x="102" y="37"/>
                  </a:lnTo>
                  <a:lnTo>
                    <a:pt x="99" y="39"/>
                  </a:lnTo>
                  <a:lnTo>
                    <a:pt x="97" y="41"/>
                  </a:lnTo>
                  <a:lnTo>
                    <a:pt x="96" y="44"/>
                  </a:lnTo>
                  <a:lnTo>
                    <a:pt x="95" y="48"/>
                  </a:lnTo>
                  <a:lnTo>
                    <a:pt x="95" y="49"/>
                  </a:lnTo>
                  <a:lnTo>
                    <a:pt x="93" y="50"/>
                  </a:lnTo>
                  <a:lnTo>
                    <a:pt x="88" y="51"/>
                  </a:lnTo>
                  <a:lnTo>
                    <a:pt x="87" y="51"/>
                  </a:lnTo>
                  <a:lnTo>
                    <a:pt x="69" y="39"/>
                  </a:lnTo>
                  <a:lnTo>
                    <a:pt x="54" y="41"/>
                  </a:lnTo>
                  <a:lnTo>
                    <a:pt x="53" y="39"/>
                  </a:lnTo>
                  <a:lnTo>
                    <a:pt x="50" y="36"/>
                  </a:lnTo>
                  <a:lnTo>
                    <a:pt x="49" y="37"/>
                  </a:lnTo>
                  <a:lnTo>
                    <a:pt x="49" y="36"/>
                  </a:lnTo>
                  <a:lnTo>
                    <a:pt x="49" y="35"/>
                  </a:lnTo>
                  <a:lnTo>
                    <a:pt x="31" y="37"/>
                  </a:lnTo>
                  <a:lnTo>
                    <a:pt x="30" y="37"/>
                  </a:lnTo>
                  <a:lnTo>
                    <a:pt x="30" y="38"/>
                  </a:lnTo>
                  <a:lnTo>
                    <a:pt x="26" y="40"/>
                  </a:lnTo>
                  <a:lnTo>
                    <a:pt x="25" y="40"/>
                  </a:lnTo>
                  <a:lnTo>
                    <a:pt x="21" y="42"/>
                  </a:lnTo>
                  <a:lnTo>
                    <a:pt x="0" y="45"/>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29" name="Freeform 21"/>
            <p:cNvSpPr>
              <a:spLocks/>
            </p:cNvSpPr>
            <p:nvPr/>
          </p:nvSpPr>
          <p:spPr bwMode="auto">
            <a:xfrm>
              <a:off x="3962" y="2716"/>
              <a:ext cx="630" cy="453"/>
            </a:xfrm>
            <a:custGeom>
              <a:avLst/>
              <a:gdLst>
                <a:gd name="T0" fmla="*/ 0 w 123"/>
                <a:gd name="T1" fmla="*/ 8 h 93"/>
                <a:gd name="T2" fmla="*/ 0 w 123"/>
                <a:gd name="T3" fmla="*/ 10 h 93"/>
                <a:gd name="T4" fmla="*/ 2 w 123"/>
                <a:gd name="T5" fmla="*/ 12 h 93"/>
                <a:gd name="T6" fmla="*/ 3 w 123"/>
                <a:gd name="T7" fmla="*/ 15 h 93"/>
                <a:gd name="T8" fmla="*/ 4 w 123"/>
                <a:gd name="T9" fmla="*/ 17 h 93"/>
                <a:gd name="T10" fmla="*/ 3 w 123"/>
                <a:gd name="T11" fmla="*/ 19 h 93"/>
                <a:gd name="T12" fmla="*/ 7 w 123"/>
                <a:gd name="T13" fmla="*/ 18 h 93"/>
                <a:gd name="T14" fmla="*/ 9 w 123"/>
                <a:gd name="T15" fmla="*/ 15 h 93"/>
                <a:gd name="T16" fmla="*/ 10 w 123"/>
                <a:gd name="T17" fmla="*/ 15 h 93"/>
                <a:gd name="T18" fmla="*/ 9 w 123"/>
                <a:gd name="T19" fmla="*/ 17 h 93"/>
                <a:gd name="T20" fmla="*/ 19 w 123"/>
                <a:gd name="T21" fmla="*/ 14 h 93"/>
                <a:gd name="T22" fmla="*/ 19 w 123"/>
                <a:gd name="T23" fmla="*/ 16 h 93"/>
                <a:gd name="T24" fmla="*/ 25 w 123"/>
                <a:gd name="T25" fmla="*/ 17 h 93"/>
                <a:gd name="T26" fmla="*/ 29 w 123"/>
                <a:gd name="T27" fmla="*/ 18 h 93"/>
                <a:gd name="T28" fmla="*/ 31 w 123"/>
                <a:gd name="T29" fmla="*/ 19 h 93"/>
                <a:gd name="T30" fmla="*/ 31 w 123"/>
                <a:gd name="T31" fmla="*/ 20 h 93"/>
                <a:gd name="T32" fmla="*/ 36 w 123"/>
                <a:gd name="T33" fmla="*/ 24 h 93"/>
                <a:gd name="T34" fmla="*/ 35 w 123"/>
                <a:gd name="T35" fmla="*/ 25 h 93"/>
                <a:gd name="T36" fmla="*/ 34 w 123"/>
                <a:gd name="T37" fmla="*/ 26 h 93"/>
                <a:gd name="T38" fmla="*/ 41 w 123"/>
                <a:gd name="T39" fmla="*/ 24 h 93"/>
                <a:gd name="T40" fmla="*/ 50 w 123"/>
                <a:gd name="T41" fmla="*/ 21 h 93"/>
                <a:gd name="T42" fmla="*/ 50 w 123"/>
                <a:gd name="T43" fmla="*/ 18 h 93"/>
                <a:gd name="T44" fmla="*/ 61 w 123"/>
                <a:gd name="T45" fmla="*/ 21 h 93"/>
                <a:gd name="T46" fmla="*/ 69 w 123"/>
                <a:gd name="T47" fmla="*/ 28 h 93"/>
                <a:gd name="T48" fmla="*/ 74 w 123"/>
                <a:gd name="T49" fmla="*/ 30 h 93"/>
                <a:gd name="T50" fmla="*/ 77 w 123"/>
                <a:gd name="T51" fmla="*/ 36 h 93"/>
                <a:gd name="T52" fmla="*/ 76 w 123"/>
                <a:gd name="T53" fmla="*/ 48 h 93"/>
                <a:gd name="T54" fmla="*/ 80 w 123"/>
                <a:gd name="T55" fmla="*/ 54 h 93"/>
                <a:gd name="T56" fmla="*/ 79 w 123"/>
                <a:gd name="T57" fmla="*/ 50 h 93"/>
                <a:gd name="T58" fmla="*/ 82 w 123"/>
                <a:gd name="T59" fmla="*/ 51 h 93"/>
                <a:gd name="T60" fmla="*/ 83 w 123"/>
                <a:gd name="T61" fmla="*/ 50 h 93"/>
                <a:gd name="T62" fmla="*/ 83 w 123"/>
                <a:gd name="T63" fmla="*/ 53 h 93"/>
                <a:gd name="T64" fmla="*/ 80 w 123"/>
                <a:gd name="T65" fmla="*/ 57 h 93"/>
                <a:gd name="T66" fmla="*/ 83 w 123"/>
                <a:gd name="T67" fmla="*/ 61 h 93"/>
                <a:gd name="T68" fmla="*/ 89 w 123"/>
                <a:gd name="T69" fmla="*/ 68 h 93"/>
                <a:gd name="T70" fmla="*/ 91 w 123"/>
                <a:gd name="T71" fmla="*/ 69 h 93"/>
                <a:gd name="T72" fmla="*/ 94 w 123"/>
                <a:gd name="T73" fmla="*/ 74 h 93"/>
                <a:gd name="T74" fmla="*/ 99 w 123"/>
                <a:gd name="T75" fmla="*/ 82 h 93"/>
                <a:gd name="T76" fmla="*/ 108 w 123"/>
                <a:gd name="T77" fmla="*/ 88 h 93"/>
                <a:gd name="T78" fmla="*/ 111 w 123"/>
                <a:gd name="T79" fmla="*/ 90 h 93"/>
                <a:gd name="T80" fmla="*/ 110 w 123"/>
                <a:gd name="T81" fmla="*/ 91 h 93"/>
                <a:gd name="T82" fmla="*/ 109 w 123"/>
                <a:gd name="T83" fmla="*/ 92 h 93"/>
                <a:gd name="T84" fmla="*/ 113 w 123"/>
                <a:gd name="T85" fmla="*/ 92 h 93"/>
                <a:gd name="T86" fmla="*/ 121 w 123"/>
                <a:gd name="T87" fmla="*/ 88 h 93"/>
                <a:gd name="T88" fmla="*/ 121 w 123"/>
                <a:gd name="T89" fmla="*/ 82 h 93"/>
                <a:gd name="T90" fmla="*/ 122 w 123"/>
                <a:gd name="T91" fmla="*/ 74 h 93"/>
                <a:gd name="T92" fmla="*/ 121 w 123"/>
                <a:gd name="T93" fmla="*/ 61 h 93"/>
                <a:gd name="T94" fmla="*/ 113 w 123"/>
                <a:gd name="T95" fmla="*/ 48 h 93"/>
                <a:gd name="T96" fmla="*/ 110 w 123"/>
                <a:gd name="T97" fmla="*/ 43 h 93"/>
                <a:gd name="T98" fmla="*/ 110 w 123"/>
                <a:gd name="T99" fmla="*/ 38 h 93"/>
                <a:gd name="T100" fmla="*/ 103 w 123"/>
                <a:gd name="T101" fmla="*/ 29 h 93"/>
                <a:gd name="T102" fmla="*/ 99 w 123"/>
                <a:gd name="T103" fmla="*/ 24 h 93"/>
                <a:gd name="T104" fmla="*/ 92 w 123"/>
                <a:gd name="T105" fmla="*/ 8 h 93"/>
                <a:gd name="T106" fmla="*/ 90 w 123"/>
                <a:gd name="T107" fmla="*/ 6 h 93"/>
                <a:gd name="T108" fmla="*/ 88 w 123"/>
                <a:gd name="T109" fmla="*/ 1 h 93"/>
                <a:gd name="T110" fmla="*/ 82 w 123"/>
                <a:gd name="T111" fmla="*/ 1 h 93"/>
                <a:gd name="T112" fmla="*/ 82 w 123"/>
                <a:gd name="T113" fmla="*/ 7 h 93"/>
                <a:gd name="T114" fmla="*/ 80 w 123"/>
                <a:gd name="T115" fmla="*/ 8 h 93"/>
                <a:gd name="T116" fmla="*/ 39 w 123"/>
                <a:gd name="T117" fmla="*/ 7 h 93"/>
                <a:gd name="T118" fmla="*/ 38 w 123"/>
                <a:gd name="T119" fmla="*/ 3 h 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3"/>
                <a:gd name="T181" fmla="*/ 0 h 93"/>
                <a:gd name="T182" fmla="*/ 123 w 123"/>
                <a:gd name="T183" fmla="*/ 93 h 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3" h="93">
                  <a:moveTo>
                    <a:pt x="38" y="3"/>
                  </a:moveTo>
                  <a:lnTo>
                    <a:pt x="0" y="7"/>
                  </a:lnTo>
                  <a:lnTo>
                    <a:pt x="0" y="8"/>
                  </a:lnTo>
                  <a:lnTo>
                    <a:pt x="0" y="9"/>
                  </a:lnTo>
                  <a:lnTo>
                    <a:pt x="0" y="10"/>
                  </a:lnTo>
                  <a:lnTo>
                    <a:pt x="1" y="12"/>
                  </a:lnTo>
                  <a:lnTo>
                    <a:pt x="2" y="12"/>
                  </a:lnTo>
                  <a:lnTo>
                    <a:pt x="4" y="13"/>
                  </a:lnTo>
                  <a:lnTo>
                    <a:pt x="4" y="14"/>
                  </a:lnTo>
                  <a:lnTo>
                    <a:pt x="3" y="15"/>
                  </a:lnTo>
                  <a:lnTo>
                    <a:pt x="3" y="16"/>
                  </a:lnTo>
                  <a:lnTo>
                    <a:pt x="4" y="16"/>
                  </a:lnTo>
                  <a:lnTo>
                    <a:pt x="4" y="17"/>
                  </a:lnTo>
                  <a:lnTo>
                    <a:pt x="3" y="18"/>
                  </a:lnTo>
                  <a:lnTo>
                    <a:pt x="3" y="19"/>
                  </a:lnTo>
                  <a:lnTo>
                    <a:pt x="4" y="19"/>
                  </a:lnTo>
                  <a:lnTo>
                    <a:pt x="6" y="18"/>
                  </a:lnTo>
                  <a:lnTo>
                    <a:pt x="7" y="18"/>
                  </a:lnTo>
                  <a:lnTo>
                    <a:pt x="7" y="16"/>
                  </a:lnTo>
                  <a:lnTo>
                    <a:pt x="8" y="15"/>
                  </a:lnTo>
                  <a:lnTo>
                    <a:pt x="9" y="15"/>
                  </a:lnTo>
                  <a:lnTo>
                    <a:pt x="10" y="15"/>
                  </a:lnTo>
                  <a:lnTo>
                    <a:pt x="10" y="16"/>
                  </a:lnTo>
                  <a:lnTo>
                    <a:pt x="9" y="17"/>
                  </a:lnTo>
                  <a:lnTo>
                    <a:pt x="10" y="17"/>
                  </a:lnTo>
                  <a:lnTo>
                    <a:pt x="12" y="16"/>
                  </a:lnTo>
                  <a:lnTo>
                    <a:pt x="19" y="14"/>
                  </a:lnTo>
                  <a:lnTo>
                    <a:pt x="20" y="14"/>
                  </a:lnTo>
                  <a:lnTo>
                    <a:pt x="20" y="15"/>
                  </a:lnTo>
                  <a:lnTo>
                    <a:pt x="19" y="16"/>
                  </a:lnTo>
                  <a:lnTo>
                    <a:pt x="22" y="16"/>
                  </a:lnTo>
                  <a:lnTo>
                    <a:pt x="25" y="17"/>
                  </a:lnTo>
                  <a:lnTo>
                    <a:pt x="28" y="19"/>
                  </a:lnTo>
                  <a:lnTo>
                    <a:pt x="29" y="19"/>
                  </a:lnTo>
                  <a:lnTo>
                    <a:pt x="29" y="18"/>
                  </a:lnTo>
                  <a:lnTo>
                    <a:pt x="30" y="18"/>
                  </a:lnTo>
                  <a:lnTo>
                    <a:pt x="31" y="19"/>
                  </a:lnTo>
                  <a:lnTo>
                    <a:pt x="32" y="19"/>
                  </a:lnTo>
                  <a:lnTo>
                    <a:pt x="32" y="20"/>
                  </a:lnTo>
                  <a:lnTo>
                    <a:pt x="31" y="20"/>
                  </a:lnTo>
                  <a:lnTo>
                    <a:pt x="32" y="20"/>
                  </a:lnTo>
                  <a:lnTo>
                    <a:pt x="36" y="23"/>
                  </a:lnTo>
                  <a:lnTo>
                    <a:pt x="36" y="24"/>
                  </a:lnTo>
                  <a:lnTo>
                    <a:pt x="36" y="25"/>
                  </a:lnTo>
                  <a:lnTo>
                    <a:pt x="35" y="26"/>
                  </a:lnTo>
                  <a:lnTo>
                    <a:pt x="35" y="25"/>
                  </a:lnTo>
                  <a:lnTo>
                    <a:pt x="34" y="25"/>
                  </a:lnTo>
                  <a:lnTo>
                    <a:pt x="34" y="26"/>
                  </a:lnTo>
                  <a:lnTo>
                    <a:pt x="35" y="27"/>
                  </a:lnTo>
                  <a:lnTo>
                    <a:pt x="40" y="25"/>
                  </a:lnTo>
                  <a:lnTo>
                    <a:pt x="41" y="24"/>
                  </a:lnTo>
                  <a:lnTo>
                    <a:pt x="43" y="24"/>
                  </a:lnTo>
                  <a:lnTo>
                    <a:pt x="47" y="21"/>
                  </a:lnTo>
                  <a:lnTo>
                    <a:pt x="50" y="21"/>
                  </a:lnTo>
                  <a:lnTo>
                    <a:pt x="50" y="20"/>
                  </a:lnTo>
                  <a:lnTo>
                    <a:pt x="49" y="19"/>
                  </a:lnTo>
                  <a:lnTo>
                    <a:pt x="50" y="18"/>
                  </a:lnTo>
                  <a:lnTo>
                    <a:pt x="55" y="17"/>
                  </a:lnTo>
                  <a:lnTo>
                    <a:pt x="61" y="20"/>
                  </a:lnTo>
                  <a:lnTo>
                    <a:pt x="61" y="21"/>
                  </a:lnTo>
                  <a:lnTo>
                    <a:pt x="63" y="23"/>
                  </a:lnTo>
                  <a:lnTo>
                    <a:pt x="65" y="25"/>
                  </a:lnTo>
                  <a:lnTo>
                    <a:pt x="69" y="28"/>
                  </a:lnTo>
                  <a:lnTo>
                    <a:pt x="69" y="29"/>
                  </a:lnTo>
                  <a:lnTo>
                    <a:pt x="71" y="30"/>
                  </a:lnTo>
                  <a:lnTo>
                    <a:pt x="74" y="30"/>
                  </a:lnTo>
                  <a:lnTo>
                    <a:pt x="76" y="34"/>
                  </a:lnTo>
                  <a:lnTo>
                    <a:pt x="77" y="35"/>
                  </a:lnTo>
                  <a:lnTo>
                    <a:pt x="77" y="36"/>
                  </a:lnTo>
                  <a:lnTo>
                    <a:pt x="78" y="39"/>
                  </a:lnTo>
                  <a:lnTo>
                    <a:pt x="77" y="43"/>
                  </a:lnTo>
                  <a:lnTo>
                    <a:pt x="76" y="48"/>
                  </a:lnTo>
                  <a:lnTo>
                    <a:pt x="76" y="51"/>
                  </a:lnTo>
                  <a:lnTo>
                    <a:pt x="77" y="53"/>
                  </a:lnTo>
                  <a:lnTo>
                    <a:pt x="80" y="54"/>
                  </a:lnTo>
                  <a:lnTo>
                    <a:pt x="80" y="53"/>
                  </a:lnTo>
                  <a:lnTo>
                    <a:pt x="80" y="52"/>
                  </a:lnTo>
                  <a:lnTo>
                    <a:pt x="79" y="50"/>
                  </a:lnTo>
                  <a:lnTo>
                    <a:pt x="79" y="49"/>
                  </a:lnTo>
                  <a:lnTo>
                    <a:pt x="80" y="49"/>
                  </a:lnTo>
                  <a:lnTo>
                    <a:pt x="82" y="51"/>
                  </a:lnTo>
                  <a:lnTo>
                    <a:pt x="82" y="50"/>
                  </a:lnTo>
                  <a:lnTo>
                    <a:pt x="83" y="50"/>
                  </a:lnTo>
                  <a:lnTo>
                    <a:pt x="84" y="51"/>
                  </a:lnTo>
                  <a:lnTo>
                    <a:pt x="83" y="52"/>
                  </a:lnTo>
                  <a:lnTo>
                    <a:pt x="83" y="53"/>
                  </a:lnTo>
                  <a:lnTo>
                    <a:pt x="82" y="54"/>
                  </a:lnTo>
                  <a:lnTo>
                    <a:pt x="81" y="57"/>
                  </a:lnTo>
                  <a:lnTo>
                    <a:pt x="80" y="57"/>
                  </a:lnTo>
                  <a:lnTo>
                    <a:pt x="80" y="59"/>
                  </a:lnTo>
                  <a:lnTo>
                    <a:pt x="81" y="59"/>
                  </a:lnTo>
                  <a:lnTo>
                    <a:pt x="83" y="61"/>
                  </a:lnTo>
                  <a:lnTo>
                    <a:pt x="85" y="66"/>
                  </a:lnTo>
                  <a:lnTo>
                    <a:pt x="89" y="68"/>
                  </a:lnTo>
                  <a:lnTo>
                    <a:pt x="89" y="67"/>
                  </a:lnTo>
                  <a:lnTo>
                    <a:pt x="90" y="67"/>
                  </a:lnTo>
                  <a:lnTo>
                    <a:pt x="91" y="69"/>
                  </a:lnTo>
                  <a:lnTo>
                    <a:pt x="91" y="70"/>
                  </a:lnTo>
                  <a:lnTo>
                    <a:pt x="92" y="73"/>
                  </a:lnTo>
                  <a:lnTo>
                    <a:pt x="94" y="74"/>
                  </a:lnTo>
                  <a:lnTo>
                    <a:pt x="95" y="74"/>
                  </a:lnTo>
                  <a:lnTo>
                    <a:pt x="98" y="81"/>
                  </a:lnTo>
                  <a:lnTo>
                    <a:pt x="99" y="82"/>
                  </a:lnTo>
                  <a:lnTo>
                    <a:pt x="102" y="83"/>
                  </a:lnTo>
                  <a:lnTo>
                    <a:pt x="104" y="83"/>
                  </a:lnTo>
                  <a:lnTo>
                    <a:pt x="108" y="88"/>
                  </a:lnTo>
                  <a:lnTo>
                    <a:pt x="110" y="90"/>
                  </a:lnTo>
                  <a:lnTo>
                    <a:pt x="111" y="90"/>
                  </a:lnTo>
                  <a:lnTo>
                    <a:pt x="111" y="91"/>
                  </a:lnTo>
                  <a:lnTo>
                    <a:pt x="110" y="91"/>
                  </a:lnTo>
                  <a:lnTo>
                    <a:pt x="109" y="91"/>
                  </a:lnTo>
                  <a:lnTo>
                    <a:pt x="109" y="92"/>
                  </a:lnTo>
                  <a:lnTo>
                    <a:pt x="110" y="93"/>
                  </a:lnTo>
                  <a:lnTo>
                    <a:pt x="112" y="93"/>
                  </a:lnTo>
                  <a:lnTo>
                    <a:pt x="113" y="92"/>
                  </a:lnTo>
                  <a:lnTo>
                    <a:pt x="114" y="92"/>
                  </a:lnTo>
                  <a:lnTo>
                    <a:pt x="120" y="90"/>
                  </a:lnTo>
                  <a:lnTo>
                    <a:pt x="121" y="88"/>
                  </a:lnTo>
                  <a:lnTo>
                    <a:pt x="121" y="87"/>
                  </a:lnTo>
                  <a:lnTo>
                    <a:pt x="121" y="84"/>
                  </a:lnTo>
                  <a:lnTo>
                    <a:pt x="121" y="82"/>
                  </a:lnTo>
                  <a:lnTo>
                    <a:pt x="122" y="79"/>
                  </a:lnTo>
                  <a:lnTo>
                    <a:pt x="123" y="80"/>
                  </a:lnTo>
                  <a:lnTo>
                    <a:pt x="122" y="74"/>
                  </a:lnTo>
                  <a:lnTo>
                    <a:pt x="122" y="71"/>
                  </a:lnTo>
                  <a:lnTo>
                    <a:pt x="122" y="66"/>
                  </a:lnTo>
                  <a:lnTo>
                    <a:pt x="121" y="61"/>
                  </a:lnTo>
                  <a:lnTo>
                    <a:pt x="120" y="60"/>
                  </a:lnTo>
                  <a:lnTo>
                    <a:pt x="116" y="54"/>
                  </a:lnTo>
                  <a:lnTo>
                    <a:pt x="113" y="48"/>
                  </a:lnTo>
                  <a:lnTo>
                    <a:pt x="110" y="44"/>
                  </a:lnTo>
                  <a:lnTo>
                    <a:pt x="110" y="43"/>
                  </a:lnTo>
                  <a:lnTo>
                    <a:pt x="109" y="40"/>
                  </a:lnTo>
                  <a:lnTo>
                    <a:pt x="109" y="39"/>
                  </a:lnTo>
                  <a:lnTo>
                    <a:pt x="110" y="38"/>
                  </a:lnTo>
                  <a:lnTo>
                    <a:pt x="110" y="37"/>
                  </a:lnTo>
                  <a:lnTo>
                    <a:pt x="106" y="31"/>
                  </a:lnTo>
                  <a:lnTo>
                    <a:pt x="103" y="29"/>
                  </a:lnTo>
                  <a:lnTo>
                    <a:pt x="102" y="28"/>
                  </a:lnTo>
                  <a:lnTo>
                    <a:pt x="101" y="27"/>
                  </a:lnTo>
                  <a:lnTo>
                    <a:pt x="99" y="24"/>
                  </a:lnTo>
                  <a:lnTo>
                    <a:pt x="95" y="17"/>
                  </a:lnTo>
                  <a:lnTo>
                    <a:pt x="94" y="14"/>
                  </a:lnTo>
                  <a:lnTo>
                    <a:pt x="92" y="8"/>
                  </a:lnTo>
                  <a:lnTo>
                    <a:pt x="92" y="7"/>
                  </a:lnTo>
                  <a:lnTo>
                    <a:pt x="91" y="7"/>
                  </a:lnTo>
                  <a:lnTo>
                    <a:pt x="90" y="6"/>
                  </a:lnTo>
                  <a:lnTo>
                    <a:pt x="90" y="2"/>
                  </a:lnTo>
                  <a:lnTo>
                    <a:pt x="89" y="1"/>
                  </a:lnTo>
                  <a:lnTo>
                    <a:pt x="88" y="1"/>
                  </a:lnTo>
                  <a:lnTo>
                    <a:pt x="86" y="1"/>
                  </a:lnTo>
                  <a:lnTo>
                    <a:pt x="83" y="0"/>
                  </a:lnTo>
                  <a:lnTo>
                    <a:pt x="82" y="1"/>
                  </a:lnTo>
                  <a:lnTo>
                    <a:pt x="82" y="2"/>
                  </a:lnTo>
                  <a:lnTo>
                    <a:pt x="81" y="3"/>
                  </a:lnTo>
                  <a:lnTo>
                    <a:pt x="82" y="7"/>
                  </a:lnTo>
                  <a:lnTo>
                    <a:pt x="82" y="9"/>
                  </a:lnTo>
                  <a:lnTo>
                    <a:pt x="80" y="8"/>
                  </a:lnTo>
                  <a:lnTo>
                    <a:pt x="79" y="6"/>
                  </a:lnTo>
                  <a:lnTo>
                    <a:pt x="40" y="8"/>
                  </a:lnTo>
                  <a:lnTo>
                    <a:pt x="39" y="7"/>
                  </a:lnTo>
                  <a:lnTo>
                    <a:pt x="39" y="6"/>
                  </a:lnTo>
                  <a:lnTo>
                    <a:pt x="38" y="4"/>
                  </a:lnTo>
                  <a:lnTo>
                    <a:pt x="38" y="3"/>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30" name="Freeform 22"/>
            <p:cNvSpPr>
              <a:spLocks/>
            </p:cNvSpPr>
            <p:nvPr/>
          </p:nvSpPr>
          <p:spPr bwMode="auto">
            <a:xfrm>
              <a:off x="4243" y="1896"/>
              <a:ext cx="313" cy="293"/>
            </a:xfrm>
            <a:custGeom>
              <a:avLst/>
              <a:gdLst>
                <a:gd name="T0" fmla="*/ 20 w 61"/>
                <a:gd name="T1" fmla="*/ 0 h 60"/>
                <a:gd name="T2" fmla="*/ 20 w 61"/>
                <a:gd name="T3" fmla="*/ 3 h 60"/>
                <a:gd name="T4" fmla="*/ 21 w 61"/>
                <a:gd name="T5" fmla="*/ 5 h 60"/>
                <a:gd name="T6" fmla="*/ 19 w 61"/>
                <a:gd name="T7" fmla="*/ 13 h 60"/>
                <a:gd name="T8" fmla="*/ 19 w 61"/>
                <a:gd name="T9" fmla="*/ 15 h 60"/>
                <a:gd name="T10" fmla="*/ 18 w 61"/>
                <a:gd name="T11" fmla="*/ 19 h 60"/>
                <a:gd name="T12" fmla="*/ 15 w 61"/>
                <a:gd name="T13" fmla="*/ 22 h 60"/>
                <a:gd name="T14" fmla="*/ 13 w 61"/>
                <a:gd name="T15" fmla="*/ 23 h 60"/>
                <a:gd name="T16" fmla="*/ 11 w 61"/>
                <a:gd name="T17" fmla="*/ 24 h 60"/>
                <a:gd name="T18" fmla="*/ 10 w 61"/>
                <a:gd name="T19" fmla="*/ 26 h 60"/>
                <a:gd name="T20" fmla="*/ 9 w 61"/>
                <a:gd name="T21" fmla="*/ 30 h 60"/>
                <a:gd name="T22" fmla="*/ 6 w 61"/>
                <a:gd name="T23" fmla="*/ 30 h 60"/>
                <a:gd name="T24" fmla="*/ 4 w 61"/>
                <a:gd name="T25" fmla="*/ 34 h 60"/>
                <a:gd name="T26" fmla="*/ 4 w 61"/>
                <a:gd name="T27" fmla="*/ 38 h 60"/>
                <a:gd name="T28" fmla="*/ 2 w 61"/>
                <a:gd name="T29" fmla="*/ 41 h 60"/>
                <a:gd name="T30" fmla="*/ 0 w 61"/>
                <a:gd name="T31" fmla="*/ 43 h 60"/>
                <a:gd name="T32" fmla="*/ 0 w 61"/>
                <a:gd name="T33" fmla="*/ 46 h 60"/>
                <a:gd name="T34" fmla="*/ 3 w 61"/>
                <a:gd name="T35" fmla="*/ 51 h 60"/>
                <a:gd name="T36" fmla="*/ 6 w 61"/>
                <a:gd name="T37" fmla="*/ 54 h 60"/>
                <a:gd name="T38" fmla="*/ 8 w 61"/>
                <a:gd name="T39" fmla="*/ 54 h 60"/>
                <a:gd name="T40" fmla="*/ 8 w 61"/>
                <a:gd name="T41" fmla="*/ 55 h 60"/>
                <a:gd name="T42" fmla="*/ 10 w 61"/>
                <a:gd name="T43" fmla="*/ 55 h 60"/>
                <a:gd name="T44" fmla="*/ 10 w 61"/>
                <a:gd name="T45" fmla="*/ 57 h 60"/>
                <a:gd name="T46" fmla="*/ 15 w 61"/>
                <a:gd name="T47" fmla="*/ 60 h 60"/>
                <a:gd name="T48" fmla="*/ 18 w 61"/>
                <a:gd name="T49" fmla="*/ 59 h 60"/>
                <a:gd name="T50" fmla="*/ 19 w 61"/>
                <a:gd name="T51" fmla="*/ 57 h 60"/>
                <a:gd name="T52" fmla="*/ 21 w 61"/>
                <a:gd name="T53" fmla="*/ 59 h 60"/>
                <a:gd name="T54" fmla="*/ 25 w 61"/>
                <a:gd name="T55" fmla="*/ 57 h 60"/>
                <a:gd name="T56" fmla="*/ 26 w 61"/>
                <a:gd name="T57" fmla="*/ 55 h 60"/>
                <a:gd name="T58" fmla="*/ 30 w 61"/>
                <a:gd name="T59" fmla="*/ 53 h 60"/>
                <a:gd name="T60" fmla="*/ 33 w 61"/>
                <a:gd name="T61" fmla="*/ 51 h 60"/>
                <a:gd name="T62" fmla="*/ 33 w 61"/>
                <a:gd name="T63" fmla="*/ 48 h 60"/>
                <a:gd name="T64" fmla="*/ 38 w 61"/>
                <a:gd name="T65" fmla="*/ 32 h 60"/>
                <a:gd name="T66" fmla="*/ 40 w 61"/>
                <a:gd name="T67" fmla="*/ 33 h 60"/>
                <a:gd name="T68" fmla="*/ 41 w 61"/>
                <a:gd name="T69" fmla="*/ 35 h 60"/>
                <a:gd name="T70" fmla="*/ 44 w 61"/>
                <a:gd name="T71" fmla="*/ 32 h 60"/>
                <a:gd name="T72" fmla="*/ 46 w 61"/>
                <a:gd name="T73" fmla="*/ 27 h 60"/>
                <a:gd name="T74" fmla="*/ 49 w 61"/>
                <a:gd name="T75" fmla="*/ 25 h 60"/>
                <a:gd name="T76" fmla="*/ 51 w 61"/>
                <a:gd name="T77" fmla="*/ 23 h 60"/>
                <a:gd name="T78" fmla="*/ 52 w 61"/>
                <a:gd name="T79" fmla="*/ 20 h 60"/>
                <a:gd name="T80" fmla="*/ 52 w 61"/>
                <a:gd name="T81" fmla="*/ 19 h 60"/>
                <a:gd name="T82" fmla="*/ 52 w 61"/>
                <a:gd name="T83" fmla="*/ 15 h 60"/>
                <a:gd name="T84" fmla="*/ 59 w 61"/>
                <a:gd name="T85" fmla="*/ 19 h 60"/>
                <a:gd name="T86" fmla="*/ 60 w 61"/>
                <a:gd name="T87" fmla="*/ 19 h 60"/>
                <a:gd name="T88" fmla="*/ 59 w 61"/>
                <a:gd name="T89" fmla="*/ 13 h 60"/>
                <a:gd name="T90" fmla="*/ 58 w 61"/>
                <a:gd name="T91" fmla="*/ 11 h 60"/>
                <a:gd name="T92" fmla="*/ 56 w 61"/>
                <a:gd name="T93" fmla="*/ 11 h 60"/>
                <a:gd name="T94" fmla="*/ 51 w 61"/>
                <a:gd name="T95" fmla="*/ 12 h 60"/>
                <a:gd name="T96" fmla="*/ 49 w 61"/>
                <a:gd name="T97" fmla="*/ 14 h 60"/>
                <a:gd name="T98" fmla="*/ 46 w 61"/>
                <a:gd name="T99" fmla="*/ 13 h 60"/>
                <a:gd name="T100" fmla="*/ 45 w 61"/>
                <a:gd name="T101" fmla="*/ 15 h 60"/>
                <a:gd name="T102" fmla="*/ 42 w 61"/>
                <a:gd name="T103" fmla="*/ 17 h 60"/>
                <a:gd name="T104" fmla="*/ 39 w 61"/>
                <a:gd name="T105" fmla="*/ 20 h 60"/>
                <a:gd name="T106" fmla="*/ 36 w 61"/>
                <a:gd name="T107" fmla="*/ 13 h 60"/>
                <a:gd name="T108" fmla="*/ 21 w 61"/>
                <a:gd name="T109" fmla="*/ 0 h 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1"/>
                <a:gd name="T166" fmla="*/ 0 h 60"/>
                <a:gd name="T167" fmla="*/ 61 w 61"/>
                <a:gd name="T168" fmla="*/ 60 h 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1" h="60">
                  <a:moveTo>
                    <a:pt x="21" y="0"/>
                  </a:moveTo>
                  <a:lnTo>
                    <a:pt x="20" y="0"/>
                  </a:lnTo>
                  <a:lnTo>
                    <a:pt x="19" y="1"/>
                  </a:lnTo>
                  <a:lnTo>
                    <a:pt x="20" y="3"/>
                  </a:lnTo>
                  <a:lnTo>
                    <a:pt x="18" y="4"/>
                  </a:lnTo>
                  <a:lnTo>
                    <a:pt x="21" y="5"/>
                  </a:lnTo>
                  <a:lnTo>
                    <a:pt x="20" y="12"/>
                  </a:lnTo>
                  <a:lnTo>
                    <a:pt x="19" y="13"/>
                  </a:lnTo>
                  <a:lnTo>
                    <a:pt x="19" y="14"/>
                  </a:lnTo>
                  <a:lnTo>
                    <a:pt x="19" y="15"/>
                  </a:lnTo>
                  <a:lnTo>
                    <a:pt x="19" y="17"/>
                  </a:lnTo>
                  <a:lnTo>
                    <a:pt x="18" y="19"/>
                  </a:lnTo>
                  <a:lnTo>
                    <a:pt x="17" y="19"/>
                  </a:lnTo>
                  <a:lnTo>
                    <a:pt x="15" y="22"/>
                  </a:lnTo>
                  <a:lnTo>
                    <a:pt x="13" y="23"/>
                  </a:lnTo>
                  <a:lnTo>
                    <a:pt x="12" y="23"/>
                  </a:lnTo>
                  <a:lnTo>
                    <a:pt x="11" y="24"/>
                  </a:lnTo>
                  <a:lnTo>
                    <a:pt x="11" y="25"/>
                  </a:lnTo>
                  <a:lnTo>
                    <a:pt x="10" y="26"/>
                  </a:lnTo>
                  <a:lnTo>
                    <a:pt x="9" y="29"/>
                  </a:lnTo>
                  <a:lnTo>
                    <a:pt x="9" y="30"/>
                  </a:lnTo>
                  <a:lnTo>
                    <a:pt x="8" y="32"/>
                  </a:lnTo>
                  <a:lnTo>
                    <a:pt x="6" y="30"/>
                  </a:lnTo>
                  <a:lnTo>
                    <a:pt x="5" y="30"/>
                  </a:lnTo>
                  <a:lnTo>
                    <a:pt x="4" y="34"/>
                  </a:lnTo>
                  <a:lnTo>
                    <a:pt x="4" y="36"/>
                  </a:lnTo>
                  <a:lnTo>
                    <a:pt x="4" y="38"/>
                  </a:lnTo>
                  <a:lnTo>
                    <a:pt x="3" y="39"/>
                  </a:lnTo>
                  <a:lnTo>
                    <a:pt x="2" y="41"/>
                  </a:lnTo>
                  <a:lnTo>
                    <a:pt x="0" y="41"/>
                  </a:lnTo>
                  <a:lnTo>
                    <a:pt x="0" y="43"/>
                  </a:lnTo>
                  <a:lnTo>
                    <a:pt x="0" y="45"/>
                  </a:lnTo>
                  <a:lnTo>
                    <a:pt x="0" y="46"/>
                  </a:lnTo>
                  <a:lnTo>
                    <a:pt x="1" y="47"/>
                  </a:lnTo>
                  <a:lnTo>
                    <a:pt x="3" y="51"/>
                  </a:lnTo>
                  <a:lnTo>
                    <a:pt x="5" y="53"/>
                  </a:lnTo>
                  <a:lnTo>
                    <a:pt x="6" y="54"/>
                  </a:lnTo>
                  <a:lnTo>
                    <a:pt x="6" y="53"/>
                  </a:lnTo>
                  <a:lnTo>
                    <a:pt x="8" y="54"/>
                  </a:lnTo>
                  <a:lnTo>
                    <a:pt x="8" y="55"/>
                  </a:lnTo>
                  <a:lnTo>
                    <a:pt x="9" y="55"/>
                  </a:lnTo>
                  <a:lnTo>
                    <a:pt x="10" y="55"/>
                  </a:lnTo>
                  <a:lnTo>
                    <a:pt x="11" y="56"/>
                  </a:lnTo>
                  <a:lnTo>
                    <a:pt x="10" y="57"/>
                  </a:lnTo>
                  <a:lnTo>
                    <a:pt x="12" y="59"/>
                  </a:lnTo>
                  <a:lnTo>
                    <a:pt x="15" y="60"/>
                  </a:lnTo>
                  <a:lnTo>
                    <a:pt x="17" y="60"/>
                  </a:lnTo>
                  <a:lnTo>
                    <a:pt x="18" y="59"/>
                  </a:lnTo>
                  <a:lnTo>
                    <a:pt x="18" y="58"/>
                  </a:lnTo>
                  <a:lnTo>
                    <a:pt x="19" y="57"/>
                  </a:lnTo>
                  <a:lnTo>
                    <a:pt x="20" y="58"/>
                  </a:lnTo>
                  <a:lnTo>
                    <a:pt x="21" y="59"/>
                  </a:lnTo>
                  <a:lnTo>
                    <a:pt x="22" y="58"/>
                  </a:lnTo>
                  <a:lnTo>
                    <a:pt x="25" y="57"/>
                  </a:lnTo>
                  <a:lnTo>
                    <a:pt x="26" y="55"/>
                  </a:lnTo>
                  <a:lnTo>
                    <a:pt x="27" y="56"/>
                  </a:lnTo>
                  <a:lnTo>
                    <a:pt x="30" y="53"/>
                  </a:lnTo>
                  <a:lnTo>
                    <a:pt x="31" y="54"/>
                  </a:lnTo>
                  <a:lnTo>
                    <a:pt x="33" y="51"/>
                  </a:lnTo>
                  <a:lnTo>
                    <a:pt x="32" y="50"/>
                  </a:lnTo>
                  <a:lnTo>
                    <a:pt x="33" y="48"/>
                  </a:lnTo>
                  <a:lnTo>
                    <a:pt x="35" y="43"/>
                  </a:lnTo>
                  <a:lnTo>
                    <a:pt x="38" y="32"/>
                  </a:lnTo>
                  <a:lnTo>
                    <a:pt x="40" y="33"/>
                  </a:lnTo>
                  <a:lnTo>
                    <a:pt x="40" y="34"/>
                  </a:lnTo>
                  <a:lnTo>
                    <a:pt x="41" y="35"/>
                  </a:lnTo>
                  <a:lnTo>
                    <a:pt x="43" y="34"/>
                  </a:lnTo>
                  <a:lnTo>
                    <a:pt x="44" y="32"/>
                  </a:lnTo>
                  <a:lnTo>
                    <a:pt x="45" y="28"/>
                  </a:lnTo>
                  <a:lnTo>
                    <a:pt x="46" y="27"/>
                  </a:lnTo>
                  <a:lnTo>
                    <a:pt x="48" y="27"/>
                  </a:lnTo>
                  <a:lnTo>
                    <a:pt x="49" y="25"/>
                  </a:lnTo>
                  <a:lnTo>
                    <a:pt x="50" y="25"/>
                  </a:lnTo>
                  <a:lnTo>
                    <a:pt x="51" y="23"/>
                  </a:lnTo>
                  <a:lnTo>
                    <a:pt x="51" y="21"/>
                  </a:lnTo>
                  <a:lnTo>
                    <a:pt x="52" y="20"/>
                  </a:lnTo>
                  <a:lnTo>
                    <a:pt x="52" y="19"/>
                  </a:lnTo>
                  <a:lnTo>
                    <a:pt x="52" y="16"/>
                  </a:lnTo>
                  <a:lnTo>
                    <a:pt x="52" y="15"/>
                  </a:lnTo>
                  <a:lnTo>
                    <a:pt x="53" y="15"/>
                  </a:lnTo>
                  <a:lnTo>
                    <a:pt x="59" y="19"/>
                  </a:lnTo>
                  <a:lnTo>
                    <a:pt x="60" y="19"/>
                  </a:lnTo>
                  <a:lnTo>
                    <a:pt x="61" y="16"/>
                  </a:lnTo>
                  <a:lnTo>
                    <a:pt x="59" y="13"/>
                  </a:lnTo>
                  <a:lnTo>
                    <a:pt x="59" y="12"/>
                  </a:lnTo>
                  <a:lnTo>
                    <a:pt x="58" y="11"/>
                  </a:lnTo>
                  <a:lnTo>
                    <a:pt x="57" y="12"/>
                  </a:lnTo>
                  <a:lnTo>
                    <a:pt x="56" y="11"/>
                  </a:lnTo>
                  <a:lnTo>
                    <a:pt x="55" y="11"/>
                  </a:lnTo>
                  <a:lnTo>
                    <a:pt x="51" y="12"/>
                  </a:lnTo>
                  <a:lnTo>
                    <a:pt x="50" y="13"/>
                  </a:lnTo>
                  <a:lnTo>
                    <a:pt x="49" y="14"/>
                  </a:lnTo>
                  <a:lnTo>
                    <a:pt x="47" y="14"/>
                  </a:lnTo>
                  <a:lnTo>
                    <a:pt x="46" y="13"/>
                  </a:lnTo>
                  <a:lnTo>
                    <a:pt x="46" y="15"/>
                  </a:lnTo>
                  <a:lnTo>
                    <a:pt x="45" y="15"/>
                  </a:lnTo>
                  <a:lnTo>
                    <a:pt x="44" y="17"/>
                  </a:lnTo>
                  <a:lnTo>
                    <a:pt x="42" y="17"/>
                  </a:lnTo>
                  <a:lnTo>
                    <a:pt x="40" y="20"/>
                  </a:lnTo>
                  <a:lnTo>
                    <a:pt x="39" y="20"/>
                  </a:lnTo>
                  <a:lnTo>
                    <a:pt x="38" y="21"/>
                  </a:lnTo>
                  <a:lnTo>
                    <a:pt x="36" y="13"/>
                  </a:lnTo>
                  <a:lnTo>
                    <a:pt x="23" y="15"/>
                  </a:lnTo>
                  <a:lnTo>
                    <a:pt x="21" y="0"/>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31" name="Freeform 23"/>
            <p:cNvSpPr>
              <a:spLocks/>
            </p:cNvSpPr>
            <p:nvPr/>
          </p:nvSpPr>
          <p:spPr bwMode="auto">
            <a:xfrm>
              <a:off x="3433" y="2306"/>
              <a:ext cx="344" cy="302"/>
            </a:xfrm>
            <a:custGeom>
              <a:avLst/>
              <a:gdLst>
                <a:gd name="T0" fmla="*/ 0 w 67"/>
                <a:gd name="T1" fmla="*/ 3 h 62"/>
                <a:gd name="T2" fmla="*/ 60 w 67"/>
                <a:gd name="T3" fmla="*/ 0 h 62"/>
                <a:gd name="T4" fmla="*/ 60 w 67"/>
                <a:gd name="T5" fmla="*/ 1 h 62"/>
                <a:gd name="T6" fmla="*/ 61 w 67"/>
                <a:gd name="T7" fmla="*/ 2 h 62"/>
                <a:gd name="T8" fmla="*/ 62 w 67"/>
                <a:gd name="T9" fmla="*/ 3 h 62"/>
                <a:gd name="T10" fmla="*/ 61 w 67"/>
                <a:gd name="T11" fmla="*/ 5 h 62"/>
                <a:gd name="T12" fmla="*/ 60 w 67"/>
                <a:gd name="T13" fmla="*/ 6 h 62"/>
                <a:gd name="T14" fmla="*/ 58 w 67"/>
                <a:gd name="T15" fmla="*/ 8 h 62"/>
                <a:gd name="T16" fmla="*/ 58 w 67"/>
                <a:gd name="T17" fmla="*/ 9 h 62"/>
                <a:gd name="T18" fmla="*/ 67 w 67"/>
                <a:gd name="T19" fmla="*/ 9 h 62"/>
                <a:gd name="T20" fmla="*/ 67 w 67"/>
                <a:gd name="T21" fmla="*/ 9 h 62"/>
                <a:gd name="T22" fmla="*/ 67 w 67"/>
                <a:gd name="T23" fmla="*/ 10 h 62"/>
                <a:gd name="T24" fmla="*/ 66 w 67"/>
                <a:gd name="T25" fmla="*/ 12 h 62"/>
                <a:gd name="T26" fmla="*/ 65 w 67"/>
                <a:gd name="T27" fmla="*/ 13 h 62"/>
                <a:gd name="T28" fmla="*/ 64 w 67"/>
                <a:gd name="T29" fmla="*/ 17 h 62"/>
                <a:gd name="T30" fmla="*/ 62 w 67"/>
                <a:gd name="T31" fmla="*/ 19 h 62"/>
                <a:gd name="T32" fmla="*/ 62 w 67"/>
                <a:gd name="T33" fmla="*/ 22 h 62"/>
                <a:gd name="T34" fmla="*/ 62 w 67"/>
                <a:gd name="T35" fmla="*/ 25 h 62"/>
                <a:gd name="T36" fmla="*/ 62 w 67"/>
                <a:gd name="T37" fmla="*/ 25 h 62"/>
                <a:gd name="T38" fmla="*/ 60 w 67"/>
                <a:gd name="T39" fmla="*/ 26 h 62"/>
                <a:gd name="T40" fmla="*/ 60 w 67"/>
                <a:gd name="T41" fmla="*/ 27 h 62"/>
                <a:gd name="T42" fmla="*/ 57 w 67"/>
                <a:gd name="T43" fmla="*/ 29 h 62"/>
                <a:gd name="T44" fmla="*/ 57 w 67"/>
                <a:gd name="T45" fmla="*/ 32 h 62"/>
                <a:gd name="T46" fmla="*/ 57 w 67"/>
                <a:gd name="T47" fmla="*/ 35 h 62"/>
                <a:gd name="T48" fmla="*/ 56 w 67"/>
                <a:gd name="T49" fmla="*/ 36 h 62"/>
                <a:gd name="T50" fmla="*/ 54 w 67"/>
                <a:gd name="T51" fmla="*/ 38 h 62"/>
                <a:gd name="T52" fmla="*/ 52 w 67"/>
                <a:gd name="T53" fmla="*/ 40 h 62"/>
                <a:gd name="T54" fmla="*/ 51 w 67"/>
                <a:gd name="T55" fmla="*/ 41 h 62"/>
                <a:gd name="T56" fmla="*/ 51 w 67"/>
                <a:gd name="T57" fmla="*/ 43 h 62"/>
                <a:gd name="T58" fmla="*/ 50 w 67"/>
                <a:gd name="T59" fmla="*/ 45 h 62"/>
                <a:gd name="T60" fmla="*/ 50 w 67"/>
                <a:gd name="T61" fmla="*/ 46 h 62"/>
                <a:gd name="T62" fmla="*/ 49 w 67"/>
                <a:gd name="T63" fmla="*/ 49 h 62"/>
                <a:gd name="T64" fmla="*/ 48 w 67"/>
                <a:gd name="T65" fmla="*/ 51 h 62"/>
                <a:gd name="T66" fmla="*/ 49 w 67"/>
                <a:gd name="T67" fmla="*/ 54 h 62"/>
                <a:gd name="T68" fmla="*/ 50 w 67"/>
                <a:gd name="T69" fmla="*/ 55 h 62"/>
                <a:gd name="T70" fmla="*/ 50 w 67"/>
                <a:gd name="T71" fmla="*/ 57 h 62"/>
                <a:gd name="T72" fmla="*/ 50 w 67"/>
                <a:gd name="T73" fmla="*/ 57 h 62"/>
                <a:gd name="T74" fmla="*/ 50 w 67"/>
                <a:gd name="T75" fmla="*/ 58 h 62"/>
                <a:gd name="T76" fmla="*/ 50 w 67"/>
                <a:gd name="T77" fmla="*/ 58 h 62"/>
                <a:gd name="T78" fmla="*/ 49 w 67"/>
                <a:gd name="T79" fmla="*/ 60 h 62"/>
                <a:gd name="T80" fmla="*/ 50 w 67"/>
                <a:gd name="T81" fmla="*/ 61 h 62"/>
                <a:gd name="T82" fmla="*/ 8 w 67"/>
                <a:gd name="T83" fmla="*/ 62 h 62"/>
                <a:gd name="T84" fmla="*/ 8 w 67"/>
                <a:gd name="T85" fmla="*/ 53 h 62"/>
                <a:gd name="T86" fmla="*/ 6 w 67"/>
                <a:gd name="T87" fmla="*/ 52 h 62"/>
                <a:gd name="T88" fmla="*/ 4 w 67"/>
                <a:gd name="T89" fmla="*/ 53 h 62"/>
                <a:gd name="T90" fmla="*/ 4 w 67"/>
                <a:gd name="T91" fmla="*/ 53 h 62"/>
                <a:gd name="T92" fmla="*/ 2 w 67"/>
                <a:gd name="T93" fmla="*/ 51 h 62"/>
                <a:gd name="T94" fmla="*/ 2 w 67"/>
                <a:gd name="T95" fmla="*/ 22 h 62"/>
                <a:gd name="T96" fmla="*/ 0 w 67"/>
                <a:gd name="T97" fmla="*/ 3 h 62"/>
                <a:gd name="T98" fmla="*/ 0 w 67"/>
                <a:gd name="T99" fmla="*/ 3 h 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62"/>
                <a:gd name="T152" fmla="*/ 67 w 67"/>
                <a:gd name="T153" fmla="*/ 62 h 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62">
                  <a:moveTo>
                    <a:pt x="0" y="3"/>
                  </a:moveTo>
                  <a:lnTo>
                    <a:pt x="60" y="0"/>
                  </a:lnTo>
                  <a:lnTo>
                    <a:pt x="60" y="1"/>
                  </a:lnTo>
                  <a:lnTo>
                    <a:pt x="61" y="2"/>
                  </a:lnTo>
                  <a:lnTo>
                    <a:pt x="62" y="3"/>
                  </a:lnTo>
                  <a:lnTo>
                    <a:pt x="61" y="5"/>
                  </a:lnTo>
                  <a:lnTo>
                    <a:pt x="60" y="6"/>
                  </a:lnTo>
                  <a:lnTo>
                    <a:pt x="58" y="8"/>
                  </a:lnTo>
                  <a:lnTo>
                    <a:pt x="58" y="9"/>
                  </a:lnTo>
                  <a:lnTo>
                    <a:pt x="67" y="9"/>
                  </a:lnTo>
                  <a:lnTo>
                    <a:pt x="67" y="10"/>
                  </a:lnTo>
                  <a:lnTo>
                    <a:pt x="66" y="12"/>
                  </a:lnTo>
                  <a:lnTo>
                    <a:pt x="65" y="13"/>
                  </a:lnTo>
                  <a:lnTo>
                    <a:pt x="64" y="17"/>
                  </a:lnTo>
                  <a:lnTo>
                    <a:pt x="62" y="19"/>
                  </a:lnTo>
                  <a:lnTo>
                    <a:pt x="62" y="22"/>
                  </a:lnTo>
                  <a:lnTo>
                    <a:pt x="62" y="25"/>
                  </a:lnTo>
                  <a:lnTo>
                    <a:pt x="60" y="26"/>
                  </a:lnTo>
                  <a:lnTo>
                    <a:pt x="60" y="27"/>
                  </a:lnTo>
                  <a:lnTo>
                    <a:pt x="57" y="29"/>
                  </a:lnTo>
                  <a:lnTo>
                    <a:pt x="57" y="32"/>
                  </a:lnTo>
                  <a:lnTo>
                    <a:pt x="57" y="35"/>
                  </a:lnTo>
                  <a:lnTo>
                    <a:pt x="56" y="36"/>
                  </a:lnTo>
                  <a:lnTo>
                    <a:pt x="54" y="38"/>
                  </a:lnTo>
                  <a:lnTo>
                    <a:pt x="52" y="40"/>
                  </a:lnTo>
                  <a:lnTo>
                    <a:pt x="51" y="41"/>
                  </a:lnTo>
                  <a:lnTo>
                    <a:pt x="51" y="43"/>
                  </a:lnTo>
                  <a:lnTo>
                    <a:pt x="50" y="45"/>
                  </a:lnTo>
                  <a:lnTo>
                    <a:pt x="50" y="46"/>
                  </a:lnTo>
                  <a:lnTo>
                    <a:pt x="49" y="49"/>
                  </a:lnTo>
                  <a:lnTo>
                    <a:pt x="48" y="51"/>
                  </a:lnTo>
                  <a:lnTo>
                    <a:pt x="49" y="54"/>
                  </a:lnTo>
                  <a:lnTo>
                    <a:pt x="50" y="55"/>
                  </a:lnTo>
                  <a:lnTo>
                    <a:pt x="50" y="57"/>
                  </a:lnTo>
                  <a:lnTo>
                    <a:pt x="50" y="58"/>
                  </a:lnTo>
                  <a:lnTo>
                    <a:pt x="49" y="60"/>
                  </a:lnTo>
                  <a:lnTo>
                    <a:pt x="50" y="61"/>
                  </a:lnTo>
                  <a:lnTo>
                    <a:pt x="8" y="62"/>
                  </a:lnTo>
                  <a:lnTo>
                    <a:pt x="8" y="53"/>
                  </a:lnTo>
                  <a:lnTo>
                    <a:pt x="6" y="52"/>
                  </a:lnTo>
                  <a:lnTo>
                    <a:pt x="4" y="53"/>
                  </a:lnTo>
                  <a:lnTo>
                    <a:pt x="2" y="51"/>
                  </a:lnTo>
                  <a:lnTo>
                    <a:pt x="2" y="22"/>
                  </a:lnTo>
                  <a:lnTo>
                    <a:pt x="0" y="3"/>
                  </a:lnTo>
                  <a:close/>
                </a:path>
              </a:pathLst>
            </a:custGeom>
            <a:solidFill>
              <a:schemeClr val="bg2">
                <a:lumMod val="95000"/>
              </a:schemeClr>
            </a:solidFill>
            <a:ln w="12700" cmpd="sng">
              <a:solidFill>
                <a:schemeClr val="tx1"/>
              </a:solidFill>
              <a:prstDash val="solid"/>
              <a:round/>
              <a:headEnd/>
              <a:tailEnd/>
            </a:ln>
          </p:spPr>
          <p:txBody>
            <a:bodyPr/>
            <a:lstStyle/>
            <a:p>
              <a:endParaRPr lang="en-US">
                <a:solidFill>
                  <a:srgbClr val="000000"/>
                </a:solidFill>
              </a:endParaRPr>
            </a:p>
          </p:txBody>
        </p:sp>
        <p:sp>
          <p:nvSpPr>
            <p:cNvPr id="31932" name="Freeform 24"/>
            <p:cNvSpPr>
              <a:spLocks/>
            </p:cNvSpPr>
            <p:nvPr/>
          </p:nvSpPr>
          <p:spPr bwMode="auto">
            <a:xfrm>
              <a:off x="1491" y="1614"/>
              <a:ext cx="553" cy="897"/>
            </a:xfrm>
            <a:custGeom>
              <a:avLst/>
              <a:gdLst>
                <a:gd name="T0" fmla="*/ 61 w 108"/>
                <a:gd name="T1" fmla="*/ 179 h 184"/>
                <a:gd name="T2" fmla="*/ 61 w 108"/>
                <a:gd name="T3" fmla="*/ 177 h 184"/>
                <a:gd name="T4" fmla="*/ 60 w 108"/>
                <a:gd name="T5" fmla="*/ 175 h 184"/>
                <a:gd name="T6" fmla="*/ 57 w 108"/>
                <a:gd name="T7" fmla="*/ 163 h 184"/>
                <a:gd name="T8" fmla="*/ 50 w 108"/>
                <a:gd name="T9" fmla="*/ 156 h 184"/>
                <a:gd name="T10" fmla="*/ 48 w 108"/>
                <a:gd name="T11" fmla="*/ 153 h 184"/>
                <a:gd name="T12" fmla="*/ 46 w 108"/>
                <a:gd name="T13" fmla="*/ 150 h 184"/>
                <a:gd name="T14" fmla="*/ 39 w 108"/>
                <a:gd name="T15" fmla="*/ 147 h 184"/>
                <a:gd name="T16" fmla="*/ 33 w 108"/>
                <a:gd name="T17" fmla="*/ 141 h 184"/>
                <a:gd name="T18" fmla="*/ 22 w 108"/>
                <a:gd name="T19" fmla="*/ 136 h 184"/>
                <a:gd name="T20" fmla="*/ 22 w 108"/>
                <a:gd name="T21" fmla="*/ 132 h 184"/>
                <a:gd name="T22" fmla="*/ 23 w 108"/>
                <a:gd name="T23" fmla="*/ 127 h 184"/>
                <a:gd name="T24" fmla="*/ 21 w 108"/>
                <a:gd name="T25" fmla="*/ 122 h 184"/>
                <a:gd name="T26" fmla="*/ 22 w 108"/>
                <a:gd name="T27" fmla="*/ 120 h 184"/>
                <a:gd name="T28" fmla="*/ 16 w 108"/>
                <a:gd name="T29" fmla="*/ 109 h 184"/>
                <a:gd name="T30" fmla="*/ 12 w 108"/>
                <a:gd name="T31" fmla="*/ 102 h 184"/>
                <a:gd name="T32" fmla="*/ 14 w 108"/>
                <a:gd name="T33" fmla="*/ 96 h 184"/>
                <a:gd name="T34" fmla="*/ 14 w 108"/>
                <a:gd name="T35" fmla="*/ 91 h 184"/>
                <a:gd name="T36" fmla="*/ 9 w 108"/>
                <a:gd name="T37" fmla="*/ 86 h 184"/>
                <a:gd name="T38" fmla="*/ 9 w 108"/>
                <a:gd name="T39" fmla="*/ 78 h 184"/>
                <a:gd name="T40" fmla="*/ 11 w 108"/>
                <a:gd name="T41" fmla="*/ 75 h 184"/>
                <a:gd name="T42" fmla="*/ 12 w 108"/>
                <a:gd name="T43" fmla="*/ 79 h 184"/>
                <a:gd name="T44" fmla="*/ 15 w 108"/>
                <a:gd name="T45" fmla="*/ 78 h 184"/>
                <a:gd name="T46" fmla="*/ 14 w 108"/>
                <a:gd name="T47" fmla="*/ 71 h 184"/>
                <a:gd name="T48" fmla="*/ 12 w 108"/>
                <a:gd name="T49" fmla="*/ 73 h 184"/>
                <a:gd name="T50" fmla="*/ 7 w 108"/>
                <a:gd name="T51" fmla="*/ 70 h 184"/>
                <a:gd name="T52" fmla="*/ 6 w 108"/>
                <a:gd name="T53" fmla="*/ 61 h 184"/>
                <a:gd name="T54" fmla="*/ 1 w 108"/>
                <a:gd name="T55" fmla="*/ 51 h 184"/>
                <a:gd name="T56" fmla="*/ 1 w 108"/>
                <a:gd name="T57" fmla="*/ 46 h 184"/>
                <a:gd name="T58" fmla="*/ 4 w 108"/>
                <a:gd name="T59" fmla="*/ 40 h 184"/>
                <a:gd name="T60" fmla="*/ 2 w 108"/>
                <a:gd name="T61" fmla="*/ 32 h 184"/>
                <a:gd name="T62" fmla="*/ 0 w 108"/>
                <a:gd name="T63" fmla="*/ 28 h 184"/>
                <a:gd name="T64" fmla="*/ 0 w 108"/>
                <a:gd name="T65" fmla="*/ 24 h 184"/>
                <a:gd name="T66" fmla="*/ 6 w 108"/>
                <a:gd name="T67" fmla="*/ 15 h 184"/>
                <a:gd name="T68" fmla="*/ 9 w 108"/>
                <a:gd name="T69" fmla="*/ 10 h 184"/>
                <a:gd name="T70" fmla="*/ 9 w 108"/>
                <a:gd name="T71" fmla="*/ 1 h 184"/>
                <a:gd name="T72" fmla="*/ 48 w 108"/>
                <a:gd name="T73" fmla="*/ 64 h 184"/>
                <a:gd name="T74" fmla="*/ 104 w 108"/>
                <a:gd name="T75" fmla="*/ 149 h 184"/>
                <a:gd name="T76" fmla="*/ 105 w 108"/>
                <a:gd name="T77" fmla="*/ 153 h 184"/>
                <a:gd name="T78" fmla="*/ 106 w 108"/>
                <a:gd name="T79" fmla="*/ 157 h 184"/>
                <a:gd name="T80" fmla="*/ 107 w 108"/>
                <a:gd name="T81" fmla="*/ 160 h 184"/>
                <a:gd name="T82" fmla="*/ 103 w 108"/>
                <a:gd name="T83" fmla="*/ 162 h 184"/>
                <a:gd name="T84" fmla="*/ 98 w 108"/>
                <a:gd name="T85" fmla="*/ 172 h 184"/>
                <a:gd name="T86" fmla="*/ 97 w 108"/>
                <a:gd name="T87" fmla="*/ 174 h 184"/>
                <a:gd name="T88" fmla="*/ 96 w 108"/>
                <a:gd name="T89" fmla="*/ 178 h 184"/>
                <a:gd name="T90" fmla="*/ 98 w 108"/>
                <a:gd name="T91" fmla="*/ 181 h 184"/>
                <a:gd name="T92" fmla="*/ 96 w 108"/>
                <a:gd name="T93" fmla="*/ 184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8"/>
                <a:gd name="T142" fmla="*/ 0 h 184"/>
                <a:gd name="T143" fmla="*/ 108 w 108"/>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8" h="184">
                  <a:moveTo>
                    <a:pt x="94" y="183"/>
                  </a:moveTo>
                  <a:lnTo>
                    <a:pt x="61" y="180"/>
                  </a:lnTo>
                  <a:lnTo>
                    <a:pt x="61" y="179"/>
                  </a:lnTo>
                  <a:lnTo>
                    <a:pt x="60" y="178"/>
                  </a:lnTo>
                  <a:lnTo>
                    <a:pt x="60" y="177"/>
                  </a:lnTo>
                  <a:lnTo>
                    <a:pt x="61" y="177"/>
                  </a:lnTo>
                  <a:lnTo>
                    <a:pt x="60" y="176"/>
                  </a:lnTo>
                  <a:lnTo>
                    <a:pt x="60" y="175"/>
                  </a:lnTo>
                  <a:lnTo>
                    <a:pt x="60" y="174"/>
                  </a:lnTo>
                  <a:lnTo>
                    <a:pt x="60" y="169"/>
                  </a:lnTo>
                  <a:lnTo>
                    <a:pt x="57" y="163"/>
                  </a:lnTo>
                  <a:lnTo>
                    <a:pt x="55" y="161"/>
                  </a:lnTo>
                  <a:lnTo>
                    <a:pt x="54" y="159"/>
                  </a:lnTo>
                  <a:lnTo>
                    <a:pt x="50" y="156"/>
                  </a:lnTo>
                  <a:lnTo>
                    <a:pt x="48" y="156"/>
                  </a:lnTo>
                  <a:lnTo>
                    <a:pt x="47" y="155"/>
                  </a:lnTo>
                  <a:lnTo>
                    <a:pt x="48" y="153"/>
                  </a:lnTo>
                  <a:lnTo>
                    <a:pt x="48" y="152"/>
                  </a:lnTo>
                  <a:lnTo>
                    <a:pt x="48" y="151"/>
                  </a:lnTo>
                  <a:lnTo>
                    <a:pt x="46" y="150"/>
                  </a:lnTo>
                  <a:lnTo>
                    <a:pt x="43" y="149"/>
                  </a:lnTo>
                  <a:lnTo>
                    <a:pt x="41" y="149"/>
                  </a:lnTo>
                  <a:lnTo>
                    <a:pt x="39" y="147"/>
                  </a:lnTo>
                  <a:lnTo>
                    <a:pt x="37" y="143"/>
                  </a:lnTo>
                  <a:lnTo>
                    <a:pt x="35" y="141"/>
                  </a:lnTo>
                  <a:lnTo>
                    <a:pt x="33" y="141"/>
                  </a:lnTo>
                  <a:lnTo>
                    <a:pt x="27" y="138"/>
                  </a:lnTo>
                  <a:lnTo>
                    <a:pt x="25" y="138"/>
                  </a:lnTo>
                  <a:lnTo>
                    <a:pt x="22" y="136"/>
                  </a:lnTo>
                  <a:lnTo>
                    <a:pt x="21" y="135"/>
                  </a:lnTo>
                  <a:lnTo>
                    <a:pt x="21" y="133"/>
                  </a:lnTo>
                  <a:lnTo>
                    <a:pt x="22" y="132"/>
                  </a:lnTo>
                  <a:lnTo>
                    <a:pt x="22" y="129"/>
                  </a:lnTo>
                  <a:lnTo>
                    <a:pt x="23" y="128"/>
                  </a:lnTo>
                  <a:lnTo>
                    <a:pt x="23" y="127"/>
                  </a:lnTo>
                  <a:lnTo>
                    <a:pt x="22" y="124"/>
                  </a:lnTo>
                  <a:lnTo>
                    <a:pt x="21" y="124"/>
                  </a:lnTo>
                  <a:lnTo>
                    <a:pt x="21" y="122"/>
                  </a:lnTo>
                  <a:lnTo>
                    <a:pt x="21" y="121"/>
                  </a:lnTo>
                  <a:lnTo>
                    <a:pt x="22" y="120"/>
                  </a:lnTo>
                  <a:lnTo>
                    <a:pt x="20" y="118"/>
                  </a:lnTo>
                  <a:lnTo>
                    <a:pt x="16" y="111"/>
                  </a:lnTo>
                  <a:lnTo>
                    <a:pt x="16" y="109"/>
                  </a:lnTo>
                  <a:lnTo>
                    <a:pt x="15" y="107"/>
                  </a:lnTo>
                  <a:lnTo>
                    <a:pt x="15" y="106"/>
                  </a:lnTo>
                  <a:lnTo>
                    <a:pt x="12" y="102"/>
                  </a:lnTo>
                  <a:lnTo>
                    <a:pt x="12" y="97"/>
                  </a:lnTo>
                  <a:lnTo>
                    <a:pt x="13" y="96"/>
                  </a:lnTo>
                  <a:lnTo>
                    <a:pt x="14" y="96"/>
                  </a:lnTo>
                  <a:lnTo>
                    <a:pt x="15" y="95"/>
                  </a:lnTo>
                  <a:lnTo>
                    <a:pt x="15" y="92"/>
                  </a:lnTo>
                  <a:lnTo>
                    <a:pt x="14" y="91"/>
                  </a:lnTo>
                  <a:lnTo>
                    <a:pt x="12" y="90"/>
                  </a:lnTo>
                  <a:lnTo>
                    <a:pt x="10" y="88"/>
                  </a:lnTo>
                  <a:lnTo>
                    <a:pt x="9" y="86"/>
                  </a:lnTo>
                  <a:lnTo>
                    <a:pt x="9" y="80"/>
                  </a:lnTo>
                  <a:lnTo>
                    <a:pt x="10" y="79"/>
                  </a:lnTo>
                  <a:lnTo>
                    <a:pt x="9" y="78"/>
                  </a:lnTo>
                  <a:lnTo>
                    <a:pt x="10" y="78"/>
                  </a:lnTo>
                  <a:lnTo>
                    <a:pt x="10" y="75"/>
                  </a:lnTo>
                  <a:lnTo>
                    <a:pt x="11" y="75"/>
                  </a:lnTo>
                  <a:lnTo>
                    <a:pt x="12" y="76"/>
                  </a:lnTo>
                  <a:lnTo>
                    <a:pt x="12" y="78"/>
                  </a:lnTo>
                  <a:lnTo>
                    <a:pt x="12" y="79"/>
                  </a:lnTo>
                  <a:lnTo>
                    <a:pt x="14" y="80"/>
                  </a:lnTo>
                  <a:lnTo>
                    <a:pt x="14" y="79"/>
                  </a:lnTo>
                  <a:lnTo>
                    <a:pt x="15" y="78"/>
                  </a:lnTo>
                  <a:lnTo>
                    <a:pt x="14" y="75"/>
                  </a:lnTo>
                  <a:lnTo>
                    <a:pt x="13" y="73"/>
                  </a:lnTo>
                  <a:lnTo>
                    <a:pt x="14" y="71"/>
                  </a:lnTo>
                  <a:lnTo>
                    <a:pt x="13" y="70"/>
                  </a:lnTo>
                  <a:lnTo>
                    <a:pt x="12" y="72"/>
                  </a:lnTo>
                  <a:lnTo>
                    <a:pt x="12" y="73"/>
                  </a:lnTo>
                  <a:lnTo>
                    <a:pt x="11" y="74"/>
                  </a:lnTo>
                  <a:lnTo>
                    <a:pt x="9" y="73"/>
                  </a:lnTo>
                  <a:lnTo>
                    <a:pt x="7" y="70"/>
                  </a:lnTo>
                  <a:lnTo>
                    <a:pt x="5" y="69"/>
                  </a:lnTo>
                  <a:lnTo>
                    <a:pt x="6" y="68"/>
                  </a:lnTo>
                  <a:lnTo>
                    <a:pt x="6" y="61"/>
                  </a:lnTo>
                  <a:lnTo>
                    <a:pt x="4" y="59"/>
                  </a:lnTo>
                  <a:lnTo>
                    <a:pt x="3" y="56"/>
                  </a:lnTo>
                  <a:lnTo>
                    <a:pt x="1" y="51"/>
                  </a:lnTo>
                  <a:lnTo>
                    <a:pt x="2" y="49"/>
                  </a:lnTo>
                  <a:lnTo>
                    <a:pt x="1" y="48"/>
                  </a:lnTo>
                  <a:lnTo>
                    <a:pt x="1" y="46"/>
                  </a:lnTo>
                  <a:lnTo>
                    <a:pt x="2" y="43"/>
                  </a:lnTo>
                  <a:lnTo>
                    <a:pt x="3" y="41"/>
                  </a:lnTo>
                  <a:lnTo>
                    <a:pt x="4" y="40"/>
                  </a:lnTo>
                  <a:lnTo>
                    <a:pt x="3" y="36"/>
                  </a:lnTo>
                  <a:lnTo>
                    <a:pt x="2" y="33"/>
                  </a:lnTo>
                  <a:lnTo>
                    <a:pt x="2" y="32"/>
                  </a:lnTo>
                  <a:lnTo>
                    <a:pt x="1" y="31"/>
                  </a:lnTo>
                  <a:lnTo>
                    <a:pt x="0" y="30"/>
                  </a:lnTo>
                  <a:lnTo>
                    <a:pt x="0" y="28"/>
                  </a:lnTo>
                  <a:lnTo>
                    <a:pt x="0" y="26"/>
                  </a:lnTo>
                  <a:lnTo>
                    <a:pt x="0" y="24"/>
                  </a:lnTo>
                  <a:lnTo>
                    <a:pt x="2" y="21"/>
                  </a:lnTo>
                  <a:lnTo>
                    <a:pt x="6" y="16"/>
                  </a:lnTo>
                  <a:lnTo>
                    <a:pt x="6" y="15"/>
                  </a:lnTo>
                  <a:lnTo>
                    <a:pt x="7" y="13"/>
                  </a:lnTo>
                  <a:lnTo>
                    <a:pt x="8" y="12"/>
                  </a:lnTo>
                  <a:lnTo>
                    <a:pt x="9" y="10"/>
                  </a:lnTo>
                  <a:lnTo>
                    <a:pt x="9" y="5"/>
                  </a:lnTo>
                  <a:lnTo>
                    <a:pt x="8" y="3"/>
                  </a:lnTo>
                  <a:lnTo>
                    <a:pt x="9" y="1"/>
                  </a:lnTo>
                  <a:lnTo>
                    <a:pt x="10" y="0"/>
                  </a:lnTo>
                  <a:lnTo>
                    <a:pt x="61" y="13"/>
                  </a:lnTo>
                  <a:lnTo>
                    <a:pt x="48" y="64"/>
                  </a:lnTo>
                  <a:lnTo>
                    <a:pt x="104" y="146"/>
                  </a:lnTo>
                  <a:lnTo>
                    <a:pt x="104" y="148"/>
                  </a:lnTo>
                  <a:lnTo>
                    <a:pt x="104" y="149"/>
                  </a:lnTo>
                  <a:lnTo>
                    <a:pt x="104" y="150"/>
                  </a:lnTo>
                  <a:lnTo>
                    <a:pt x="105" y="152"/>
                  </a:lnTo>
                  <a:lnTo>
                    <a:pt x="105" y="153"/>
                  </a:lnTo>
                  <a:lnTo>
                    <a:pt x="105" y="155"/>
                  </a:lnTo>
                  <a:lnTo>
                    <a:pt x="106" y="157"/>
                  </a:lnTo>
                  <a:lnTo>
                    <a:pt x="107" y="158"/>
                  </a:lnTo>
                  <a:lnTo>
                    <a:pt x="108" y="160"/>
                  </a:lnTo>
                  <a:lnTo>
                    <a:pt x="107" y="160"/>
                  </a:lnTo>
                  <a:lnTo>
                    <a:pt x="105" y="161"/>
                  </a:lnTo>
                  <a:lnTo>
                    <a:pt x="103" y="162"/>
                  </a:lnTo>
                  <a:lnTo>
                    <a:pt x="102" y="164"/>
                  </a:lnTo>
                  <a:lnTo>
                    <a:pt x="100" y="169"/>
                  </a:lnTo>
                  <a:lnTo>
                    <a:pt x="98" y="172"/>
                  </a:lnTo>
                  <a:lnTo>
                    <a:pt x="96" y="172"/>
                  </a:lnTo>
                  <a:lnTo>
                    <a:pt x="96" y="173"/>
                  </a:lnTo>
                  <a:lnTo>
                    <a:pt x="97" y="174"/>
                  </a:lnTo>
                  <a:lnTo>
                    <a:pt x="96" y="175"/>
                  </a:lnTo>
                  <a:lnTo>
                    <a:pt x="96" y="177"/>
                  </a:lnTo>
                  <a:lnTo>
                    <a:pt x="96" y="178"/>
                  </a:lnTo>
                  <a:lnTo>
                    <a:pt x="98" y="180"/>
                  </a:lnTo>
                  <a:lnTo>
                    <a:pt x="99" y="181"/>
                  </a:lnTo>
                  <a:lnTo>
                    <a:pt x="98" y="181"/>
                  </a:lnTo>
                  <a:lnTo>
                    <a:pt x="98" y="183"/>
                  </a:lnTo>
                  <a:lnTo>
                    <a:pt x="97" y="184"/>
                  </a:lnTo>
                  <a:lnTo>
                    <a:pt x="96" y="184"/>
                  </a:lnTo>
                  <a:lnTo>
                    <a:pt x="94" y="183"/>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33" name="Freeform 25"/>
            <p:cNvSpPr>
              <a:spLocks/>
            </p:cNvSpPr>
            <p:nvPr/>
          </p:nvSpPr>
          <p:spPr bwMode="auto">
            <a:xfrm>
              <a:off x="2356" y="1545"/>
              <a:ext cx="483" cy="381"/>
            </a:xfrm>
            <a:custGeom>
              <a:avLst/>
              <a:gdLst>
                <a:gd name="T0" fmla="*/ 88 w 94"/>
                <a:gd name="T1" fmla="*/ 78 h 78"/>
                <a:gd name="T2" fmla="*/ 91 w 94"/>
                <a:gd name="T3" fmla="*/ 44 h 78"/>
                <a:gd name="T4" fmla="*/ 94 w 94"/>
                <a:gd name="T5" fmla="*/ 10 h 78"/>
                <a:gd name="T6" fmla="*/ 10 w 94"/>
                <a:gd name="T7" fmla="*/ 0 h 78"/>
                <a:gd name="T8" fmla="*/ 9 w 94"/>
                <a:gd name="T9" fmla="*/ 8 h 78"/>
                <a:gd name="T10" fmla="*/ 3 w 94"/>
                <a:gd name="T11" fmla="*/ 50 h 78"/>
                <a:gd name="T12" fmla="*/ 2 w 94"/>
                <a:gd name="T13" fmla="*/ 50 h 78"/>
                <a:gd name="T14" fmla="*/ 0 w 94"/>
                <a:gd name="T15" fmla="*/ 67 h 78"/>
                <a:gd name="T16" fmla="*/ 25 w 94"/>
                <a:gd name="T17" fmla="*/ 71 h 78"/>
                <a:gd name="T18" fmla="*/ 88 w 94"/>
                <a:gd name="T19" fmla="*/ 78 h 78"/>
                <a:gd name="T20" fmla="*/ 88 w 94"/>
                <a:gd name="T21" fmla="*/ 78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78"/>
                <a:gd name="T35" fmla="*/ 94 w 9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78">
                  <a:moveTo>
                    <a:pt x="88" y="78"/>
                  </a:moveTo>
                  <a:lnTo>
                    <a:pt x="91" y="44"/>
                  </a:lnTo>
                  <a:lnTo>
                    <a:pt x="94" y="10"/>
                  </a:lnTo>
                  <a:lnTo>
                    <a:pt x="10" y="0"/>
                  </a:lnTo>
                  <a:lnTo>
                    <a:pt x="9" y="8"/>
                  </a:lnTo>
                  <a:lnTo>
                    <a:pt x="3" y="50"/>
                  </a:lnTo>
                  <a:lnTo>
                    <a:pt x="2" y="50"/>
                  </a:lnTo>
                  <a:lnTo>
                    <a:pt x="0" y="67"/>
                  </a:lnTo>
                  <a:lnTo>
                    <a:pt x="25" y="71"/>
                  </a:lnTo>
                  <a:lnTo>
                    <a:pt x="88" y="78"/>
                  </a:lnTo>
                  <a:close/>
                </a:path>
              </a:pathLst>
            </a:custGeom>
            <a:solidFill>
              <a:schemeClr val="bg2">
                <a:lumMod val="95000"/>
              </a:schemeClr>
            </a:solidFill>
            <a:ln w="12700" cmpd="sng">
              <a:solidFill>
                <a:schemeClr val="tx1"/>
              </a:solidFill>
              <a:prstDash val="solid"/>
              <a:round/>
              <a:headEnd/>
              <a:tailEnd/>
            </a:ln>
          </p:spPr>
          <p:txBody>
            <a:bodyPr/>
            <a:lstStyle/>
            <a:p>
              <a:endParaRPr lang="en-US">
                <a:solidFill>
                  <a:srgbClr val="000000"/>
                </a:solidFill>
              </a:endParaRPr>
            </a:p>
          </p:txBody>
        </p:sp>
        <p:sp>
          <p:nvSpPr>
            <p:cNvPr id="31934" name="Freeform 26"/>
            <p:cNvSpPr>
              <a:spLocks/>
            </p:cNvSpPr>
            <p:nvPr/>
          </p:nvSpPr>
          <p:spPr bwMode="auto">
            <a:xfrm>
              <a:off x="2434" y="1892"/>
              <a:ext cx="508" cy="375"/>
            </a:xfrm>
            <a:custGeom>
              <a:avLst/>
              <a:gdLst>
                <a:gd name="T0" fmla="*/ 0 w 99"/>
                <a:gd name="T1" fmla="*/ 67 h 77"/>
                <a:gd name="T2" fmla="*/ 10 w 99"/>
                <a:gd name="T3" fmla="*/ 0 h 77"/>
                <a:gd name="T4" fmla="*/ 73 w 99"/>
                <a:gd name="T5" fmla="*/ 7 h 77"/>
                <a:gd name="T6" fmla="*/ 99 w 99"/>
                <a:gd name="T7" fmla="*/ 9 h 77"/>
                <a:gd name="T8" fmla="*/ 98 w 99"/>
                <a:gd name="T9" fmla="*/ 26 h 77"/>
                <a:gd name="T10" fmla="*/ 95 w 99"/>
                <a:gd name="T11" fmla="*/ 77 h 77"/>
                <a:gd name="T12" fmla="*/ 82 w 99"/>
                <a:gd name="T13" fmla="*/ 76 h 77"/>
                <a:gd name="T14" fmla="*/ 0 w 99"/>
                <a:gd name="T15" fmla="*/ 67 h 77"/>
                <a:gd name="T16" fmla="*/ 0 w 99"/>
                <a:gd name="T17" fmla="*/ 67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77"/>
                <a:gd name="T29" fmla="*/ 99 w 99"/>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77">
                  <a:moveTo>
                    <a:pt x="0" y="67"/>
                  </a:moveTo>
                  <a:lnTo>
                    <a:pt x="10" y="0"/>
                  </a:lnTo>
                  <a:lnTo>
                    <a:pt x="73" y="7"/>
                  </a:lnTo>
                  <a:lnTo>
                    <a:pt x="99" y="9"/>
                  </a:lnTo>
                  <a:lnTo>
                    <a:pt x="98" y="26"/>
                  </a:lnTo>
                  <a:lnTo>
                    <a:pt x="95" y="77"/>
                  </a:lnTo>
                  <a:lnTo>
                    <a:pt x="82" y="76"/>
                  </a:lnTo>
                  <a:lnTo>
                    <a:pt x="0" y="67"/>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35" name="Freeform 27"/>
            <p:cNvSpPr>
              <a:spLocks/>
            </p:cNvSpPr>
            <p:nvPr/>
          </p:nvSpPr>
          <p:spPr bwMode="auto">
            <a:xfrm>
              <a:off x="2368" y="2218"/>
              <a:ext cx="485" cy="478"/>
            </a:xfrm>
            <a:custGeom>
              <a:avLst/>
              <a:gdLst>
                <a:gd name="T0" fmla="*/ 13 w 95"/>
                <a:gd name="T1" fmla="*/ 0 h 98"/>
                <a:gd name="T2" fmla="*/ 0 w 95"/>
                <a:gd name="T3" fmla="*/ 96 h 98"/>
                <a:gd name="T4" fmla="*/ 0 w 95"/>
                <a:gd name="T5" fmla="*/ 96 h 98"/>
                <a:gd name="T6" fmla="*/ 12 w 95"/>
                <a:gd name="T7" fmla="*/ 98 h 98"/>
                <a:gd name="T8" fmla="*/ 13 w 95"/>
                <a:gd name="T9" fmla="*/ 90 h 98"/>
                <a:gd name="T10" fmla="*/ 37 w 95"/>
                <a:gd name="T11" fmla="*/ 93 h 98"/>
                <a:gd name="T12" fmla="*/ 37 w 95"/>
                <a:gd name="T13" fmla="*/ 93 h 98"/>
                <a:gd name="T14" fmla="*/ 36 w 95"/>
                <a:gd name="T15" fmla="*/ 92 h 98"/>
                <a:gd name="T16" fmla="*/ 37 w 95"/>
                <a:gd name="T17" fmla="*/ 91 h 98"/>
                <a:gd name="T18" fmla="*/ 36 w 95"/>
                <a:gd name="T19" fmla="*/ 90 h 98"/>
                <a:gd name="T20" fmla="*/ 36 w 95"/>
                <a:gd name="T21" fmla="*/ 90 h 98"/>
                <a:gd name="T22" fmla="*/ 36 w 95"/>
                <a:gd name="T23" fmla="*/ 90 h 98"/>
                <a:gd name="T24" fmla="*/ 87 w 95"/>
                <a:gd name="T25" fmla="*/ 94 h 98"/>
                <a:gd name="T26" fmla="*/ 93 w 95"/>
                <a:gd name="T27" fmla="*/ 18 h 98"/>
                <a:gd name="T28" fmla="*/ 94 w 95"/>
                <a:gd name="T29" fmla="*/ 18 h 98"/>
                <a:gd name="T30" fmla="*/ 95 w 95"/>
                <a:gd name="T31" fmla="*/ 9 h 98"/>
                <a:gd name="T32" fmla="*/ 13 w 95"/>
                <a:gd name="T33" fmla="*/ 0 h 98"/>
                <a:gd name="T34" fmla="*/ 13 w 95"/>
                <a:gd name="T35" fmla="*/ 0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
                <a:gd name="T55" fmla="*/ 0 h 98"/>
                <a:gd name="T56" fmla="*/ 95 w 95"/>
                <a:gd name="T57" fmla="*/ 98 h 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 h="98">
                  <a:moveTo>
                    <a:pt x="13" y="0"/>
                  </a:moveTo>
                  <a:lnTo>
                    <a:pt x="0" y="96"/>
                  </a:lnTo>
                  <a:lnTo>
                    <a:pt x="12" y="98"/>
                  </a:lnTo>
                  <a:lnTo>
                    <a:pt x="13" y="90"/>
                  </a:lnTo>
                  <a:lnTo>
                    <a:pt x="37" y="93"/>
                  </a:lnTo>
                  <a:lnTo>
                    <a:pt x="36" y="92"/>
                  </a:lnTo>
                  <a:lnTo>
                    <a:pt x="37" y="91"/>
                  </a:lnTo>
                  <a:lnTo>
                    <a:pt x="36" y="90"/>
                  </a:lnTo>
                  <a:lnTo>
                    <a:pt x="87" y="94"/>
                  </a:lnTo>
                  <a:lnTo>
                    <a:pt x="93" y="18"/>
                  </a:lnTo>
                  <a:lnTo>
                    <a:pt x="94" y="18"/>
                  </a:lnTo>
                  <a:lnTo>
                    <a:pt x="95" y="9"/>
                  </a:lnTo>
                  <a:lnTo>
                    <a:pt x="13" y="0"/>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36" name="Freeform 28"/>
            <p:cNvSpPr>
              <a:spLocks/>
            </p:cNvSpPr>
            <p:nvPr/>
          </p:nvSpPr>
          <p:spPr bwMode="auto">
            <a:xfrm>
              <a:off x="2552" y="2306"/>
              <a:ext cx="969" cy="898"/>
            </a:xfrm>
            <a:custGeom>
              <a:avLst/>
              <a:gdLst>
                <a:gd name="T0" fmla="*/ 171 w 189"/>
                <a:gd name="T1" fmla="*/ 50 h 184"/>
                <a:gd name="T2" fmla="*/ 159 w 189"/>
                <a:gd name="T3" fmla="*/ 47 h 184"/>
                <a:gd name="T4" fmla="*/ 151 w 189"/>
                <a:gd name="T5" fmla="*/ 49 h 184"/>
                <a:gd name="T6" fmla="*/ 145 w 189"/>
                <a:gd name="T7" fmla="*/ 49 h 184"/>
                <a:gd name="T8" fmla="*/ 143 w 189"/>
                <a:gd name="T9" fmla="*/ 49 h 184"/>
                <a:gd name="T10" fmla="*/ 140 w 189"/>
                <a:gd name="T11" fmla="*/ 47 h 184"/>
                <a:gd name="T12" fmla="*/ 137 w 189"/>
                <a:gd name="T13" fmla="*/ 51 h 184"/>
                <a:gd name="T14" fmla="*/ 135 w 189"/>
                <a:gd name="T15" fmla="*/ 48 h 184"/>
                <a:gd name="T16" fmla="*/ 129 w 189"/>
                <a:gd name="T17" fmla="*/ 47 h 184"/>
                <a:gd name="T18" fmla="*/ 125 w 189"/>
                <a:gd name="T19" fmla="*/ 46 h 184"/>
                <a:gd name="T20" fmla="*/ 119 w 189"/>
                <a:gd name="T21" fmla="*/ 44 h 184"/>
                <a:gd name="T22" fmla="*/ 115 w 189"/>
                <a:gd name="T23" fmla="*/ 43 h 184"/>
                <a:gd name="T24" fmla="*/ 109 w 189"/>
                <a:gd name="T25" fmla="*/ 41 h 184"/>
                <a:gd name="T26" fmla="*/ 106 w 189"/>
                <a:gd name="T27" fmla="*/ 38 h 184"/>
                <a:gd name="T28" fmla="*/ 100 w 189"/>
                <a:gd name="T29" fmla="*/ 36 h 184"/>
                <a:gd name="T30" fmla="*/ 58 w 189"/>
                <a:gd name="T31" fmla="*/ 0 h 184"/>
                <a:gd name="T32" fmla="*/ 0 w 189"/>
                <a:gd name="T33" fmla="*/ 72 h 184"/>
                <a:gd name="T34" fmla="*/ 1 w 189"/>
                <a:gd name="T35" fmla="*/ 75 h 184"/>
                <a:gd name="T36" fmla="*/ 5 w 189"/>
                <a:gd name="T37" fmla="*/ 81 h 184"/>
                <a:gd name="T38" fmla="*/ 23 w 189"/>
                <a:gd name="T39" fmla="*/ 99 h 184"/>
                <a:gd name="T40" fmla="*/ 25 w 189"/>
                <a:gd name="T41" fmla="*/ 104 h 184"/>
                <a:gd name="T42" fmla="*/ 38 w 189"/>
                <a:gd name="T43" fmla="*/ 123 h 184"/>
                <a:gd name="T44" fmla="*/ 49 w 189"/>
                <a:gd name="T45" fmla="*/ 125 h 184"/>
                <a:gd name="T46" fmla="*/ 56 w 189"/>
                <a:gd name="T47" fmla="*/ 114 h 184"/>
                <a:gd name="T48" fmla="*/ 60 w 189"/>
                <a:gd name="T49" fmla="*/ 113 h 184"/>
                <a:gd name="T50" fmla="*/ 67 w 189"/>
                <a:gd name="T51" fmla="*/ 115 h 184"/>
                <a:gd name="T52" fmla="*/ 75 w 189"/>
                <a:gd name="T53" fmla="*/ 119 h 184"/>
                <a:gd name="T54" fmla="*/ 77 w 189"/>
                <a:gd name="T55" fmla="*/ 121 h 184"/>
                <a:gd name="T56" fmla="*/ 83 w 189"/>
                <a:gd name="T57" fmla="*/ 129 h 184"/>
                <a:gd name="T58" fmla="*/ 94 w 189"/>
                <a:gd name="T59" fmla="*/ 149 h 184"/>
                <a:gd name="T60" fmla="*/ 100 w 189"/>
                <a:gd name="T61" fmla="*/ 155 h 184"/>
                <a:gd name="T62" fmla="*/ 102 w 189"/>
                <a:gd name="T63" fmla="*/ 165 h 184"/>
                <a:gd name="T64" fmla="*/ 111 w 189"/>
                <a:gd name="T65" fmla="*/ 176 h 184"/>
                <a:gd name="T66" fmla="*/ 126 w 189"/>
                <a:gd name="T67" fmla="*/ 181 h 184"/>
                <a:gd name="T68" fmla="*/ 135 w 189"/>
                <a:gd name="T69" fmla="*/ 182 h 184"/>
                <a:gd name="T70" fmla="*/ 134 w 189"/>
                <a:gd name="T71" fmla="*/ 180 h 184"/>
                <a:gd name="T72" fmla="*/ 131 w 189"/>
                <a:gd name="T73" fmla="*/ 162 h 184"/>
                <a:gd name="T74" fmla="*/ 130 w 189"/>
                <a:gd name="T75" fmla="*/ 160 h 184"/>
                <a:gd name="T76" fmla="*/ 133 w 189"/>
                <a:gd name="T77" fmla="*/ 153 h 184"/>
                <a:gd name="T78" fmla="*/ 134 w 189"/>
                <a:gd name="T79" fmla="*/ 151 h 184"/>
                <a:gd name="T80" fmla="*/ 137 w 189"/>
                <a:gd name="T81" fmla="*/ 145 h 184"/>
                <a:gd name="T82" fmla="*/ 139 w 189"/>
                <a:gd name="T83" fmla="*/ 145 h 184"/>
                <a:gd name="T84" fmla="*/ 141 w 189"/>
                <a:gd name="T85" fmla="*/ 142 h 184"/>
                <a:gd name="T86" fmla="*/ 143 w 189"/>
                <a:gd name="T87" fmla="*/ 142 h 184"/>
                <a:gd name="T88" fmla="*/ 147 w 189"/>
                <a:gd name="T89" fmla="*/ 140 h 184"/>
                <a:gd name="T90" fmla="*/ 149 w 189"/>
                <a:gd name="T91" fmla="*/ 136 h 184"/>
                <a:gd name="T92" fmla="*/ 150 w 189"/>
                <a:gd name="T93" fmla="*/ 138 h 184"/>
                <a:gd name="T94" fmla="*/ 165 w 189"/>
                <a:gd name="T95" fmla="*/ 130 h 184"/>
                <a:gd name="T96" fmla="*/ 168 w 189"/>
                <a:gd name="T97" fmla="*/ 121 h 184"/>
                <a:gd name="T98" fmla="*/ 171 w 189"/>
                <a:gd name="T99" fmla="*/ 120 h 184"/>
                <a:gd name="T100" fmla="*/ 181 w 189"/>
                <a:gd name="T101" fmla="*/ 119 h 184"/>
                <a:gd name="T102" fmla="*/ 184 w 189"/>
                <a:gd name="T103" fmla="*/ 117 h 184"/>
                <a:gd name="T104" fmla="*/ 185 w 189"/>
                <a:gd name="T105" fmla="*/ 114 h 184"/>
                <a:gd name="T106" fmla="*/ 186 w 189"/>
                <a:gd name="T107" fmla="*/ 106 h 184"/>
                <a:gd name="T108" fmla="*/ 188 w 189"/>
                <a:gd name="T109" fmla="*/ 101 h 184"/>
                <a:gd name="T110" fmla="*/ 187 w 189"/>
                <a:gd name="T111" fmla="*/ 91 h 184"/>
                <a:gd name="T112" fmla="*/ 185 w 189"/>
                <a:gd name="T113" fmla="*/ 88 h 184"/>
                <a:gd name="T114" fmla="*/ 184 w 189"/>
                <a:gd name="T115" fmla="*/ 82 h 184"/>
                <a:gd name="T116" fmla="*/ 180 w 189"/>
                <a:gd name="T117" fmla="*/ 53 h 184"/>
                <a:gd name="T118" fmla="*/ 174 w 189"/>
                <a:gd name="T119" fmla="*/ 51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9"/>
                <a:gd name="T181" fmla="*/ 0 h 184"/>
                <a:gd name="T182" fmla="*/ 189 w 189"/>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9" h="184">
                  <a:moveTo>
                    <a:pt x="174" y="51"/>
                  </a:moveTo>
                  <a:lnTo>
                    <a:pt x="173" y="51"/>
                  </a:lnTo>
                  <a:lnTo>
                    <a:pt x="172" y="51"/>
                  </a:lnTo>
                  <a:lnTo>
                    <a:pt x="171" y="50"/>
                  </a:lnTo>
                  <a:lnTo>
                    <a:pt x="165" y="47"/>
                  </a:lnTo>
                  <a:lnTo>
                    <a:pt x="164" y="47"/>
                  </a:lnTo>
                  <a:lnTo>
                    <a:pt x="162" y="48"/>
                  </a:lnTo>
                  <a:lnTo>
                    <a:pt x="159" y="47"/>
                  </a:lnTo>
                  <a:lnTo>
                    <a:pt x="158" y="47"/>
                  </a:lnTo>
                  <a:lnTo>
                    <a:pt x="157" y="47"/>
                  </a:lnTo>
                  <a:lnTo>
                    <a:pt x="154" y="48"/>
                  </a:lnTo>
                  <a:lnTo>
                    <a:pt x="151" y="49"/>
                  </a:lnTo>
                  <a:lnTo>
                    <a:pt x="150" y="49"/>
                  </a:lnTo>
                  <a:lnTo>
                    <a:pt x="148" y="51"/>
                  </a:lnTo>
                  <a:lnTo>
                    <a:pt x="146" y="49"/>
                  </a:lnTo>
                  <a:lnTo>
                    <a:pt x="145" y="49"/>
                  </a:lnTo>
                  <a:lnTo>
                    <a:pt x="145" y="48"/>
                  </a:lnTo>
                  <a:lnTo>
                    <a:pt x="143" y="48"/>
                  </a:lnTo>
                  <a:lnTo>
                    <a:pt x="143" y="49"/>
                  </a:lnTo>
                  <a:lnTo>
                    <a:pt x="142" y="49"/>
                  </a:lnTo>
                  <a:lnTo>
                    <a:pt x="141" y="48"/>
                  </a:lnTo>
                  <a:lnTo>
                    <a:pt x="140" y="47"/>
                  </a:lnTo>
                  <a:lnTo>
                    <a:pt x="139" y="48"/>
                  </a:lnTo>
                  <a:lnTo>
                    <a:pt x="138" y="49"/>
                  </a:lnTo>
                  <a:lnTo>
                    <a:pt x="138" y="50"/>
                  </a:lnTo>
                  <a:lnTo>
                    <a:pt x="137" y="51"/>
                  </a:lnTo>
                  <a:lnTo>
                    <a:pt x="136" y="50"/>
                  </a:lnTo>
                  <a:lnTo>
                    <a:pt x="137" y="48"/>
                  </a:lnTo>
                  <a:lnTo>
                    <a:pt x="136" y="48"/>
                  </a:lnTo>
                  <a:lnTo>
                    <a:pt x="135" y="48"/>
                  </a:lnTo>
                  <a:lnTo>
                    <a:pt x="134" y="49"/>
                  </a:lnTo>
                  <a:lnTo>
                    <a:pt x="133" y="49"/>
                  </a:lnTo>
                  <a:lnTo>
                    <a:pt x="130" y="46"/>
                  </a:lnTo>
                  <a:lnTo>
                    <a:pt x="129" y="47"/>
                  </a:lnTo>
                  <a:lnTo>
                    <a:pt x="128" y="48"/>
                  </a:lnTo>
                  <a:lnTo>
                    <a:pt x="126" y="48"/>
                  </a:lnTo>
                  <a:lnTo>
                    <a:pt x="126" y="46"/>
                  </a:lnTo>
                  <a:lnTo>
                    <a:pt x="125" y="46"/>
                  </a:lnTo>
                  <a:lnTo>
                    <a:pt x="124" y="44"/>
                  </a:lnTo>
                  <a:lnTo>
                    <a:pt x="123" y="44"/>
                  </a:lnTo>
                  <a:lnTo>
                    <a:pt x="120" y="43"/>
                  </a:lnTo>
                  <a:lnTo>
                    <a:pt x="119" y="44"/>
                  </a:lnTo>
                  <a:lnTo>
                    <a:pt x="117" y="44"/>
                  </a:lnTo>
                  <a:lnTo>
                    <a:pt x="117" y="42"/>
                  </a:lnTo>
                  <a:lnTo>
                    <a:pt x="116" y="43"/>
                  </a:lnTo>
                  <a:lnTo>
                    <a:pt x="115" y="43"/>
                  </a:lnTo>
                  <a:lnTo>
                    <a:pt x="113" y="42"/>
                  </a:lnTo>
                  <a:lnTo>
                    <a:pt x="109" y="42"/>
                  </a:lnTo>
                  <a:lnTo>
                    <a:pt x="109" y="41"/>
                  </a:lnTo>
                  <a:lnTo>
                    <a:pt x="108" y="40"/>
                  </a:lnTo>
                  <a:lnTo>
                    <a:pt x="108" y="39"/>
                  </a:lnTo>
                  <a:lnTo>
                    <a:pt x="106" y="38"/>
                  </a:lnTo>
                  <a:lnTo>
                    <a:pt x="105" y="39"/>
                  </a:lnTo>
                  <a:lnTo>
                    <a:pt x="103" y="39"/>
                  </a:lnTo>
                  <a:lnTo>
                    <a:pt x="102" y="38"/>
                  </a:lnTo>
                  <a:lnTo>
                    <a:pt x="100" y="36"/>
                  </a:lnTo>
                  <a:lnTo>
                    <a:pt x="99" y="35"/>
                  </a:lnTo>
                  <a:lnTo>
                    <a:pt x="98" y="35"/>
                  </a:lnTo>
                  <a:lnTo>
                    <a:pt x="99" y="2"/>
                  </a:lnTo>
                  <a:lnTo>
                    <a:pt x="58" y="0"/>
                  </a:lnTo>
                  <a:lnTo>
                    <a:pt x="57" y="0"/>
                  </a:lnTo>
                  <a:lnTo>
                    <a:pt x="51" y="76"/>
                  </a:lnTo>
                  <a:lnTo>
                    <a:pt x="0" y="72"/>
                  </a:lnTo>
                  <a:lnTo>
                    <a:pt x="1" y="73"/>
                  </a:lnTo>
                  <a:lnTo>
                    <a:pt x="0" y="74"/>
                  </a:lnTo>
                  <a:lnTo>
                    <a:pt x="1" y="75"/>
                  </a:lnTo>
                  <a:lnTo>
                    <a:pt x="3" y="77"/>
                  </a:lnTo>
                  <a:lnTo>
                    <a:pt x="4" y="79"/>
                  </a:lnTo>
                  <a:lnTo>
                    <a:pt x="5" y="81"/>
                  </a:lnTo>
                  <a:lnTo>
                    <a:pt x="8" y="83"/>
                  </a:lnTo>
                  <a:lnTo>
                    <a:pt x="16" y="92"/>
                  </a:lnTo>
                  <a:lnTo>
                    <a:pt x="22" y="98"/>
                  </a:lnTo>
                  <a:lnTo>
                    <a:pt x="23" y="99"/>
                  </a:lnTo>
                  <a:lnTo>
                    <a:pt x="23" y="100"/>
                  </a:lnTo>
                  <a:lnTo>
                    <a:pt x="23" y="101"/>
                  </a:lnTo>
                  <a:lnTo>
                    <a:pt x="24" y="102"/>
                  </a:lnTo>
                  <a:lnTo>
                    <a:pt x="25" y="104"/>
                  </a:lnTo>
                  <a:lnTo>
                    <a:pt x="25" y="110"/>
                  </a:lnTo>
                  <a:lnTo>
                    <a:pt x="25" y="112"/>
                  </a:lnTo>
                  <a:lnTo>
                    <a:pt x="28" y="115"/>
                  </a:lnTo>
                  <a:lnTo>
                    <a:pt x="38" y="123"/>
                  </a:lnTo>
                  <a:lnTo>
                    <a:pt x="45" y="127"/>
                  </a:lnTo>
                  <a:lnTo>
                    <a:pt x="46" y="127"/>
                  </a:lnTo>
                  <a:lnTo>
                    <a:pt x="48" y="127"/>
                  </a:lnTo>
                  <a:lnTo>
                    <a:pt x="49" y="125"/>
                  </a:lnTo>
                  <a:lnTo>
                    <a:pt x="50" y="124"/>
                  </a:lnTo>
                  <a:lnTo>
                    <a:pt x="53" y="117"/>
                  </a:lnTo>
                  <a:lnTo>
                    <a:pt x="55" y="115"/>
                  </a:lnTo>
                  <a:lnTo>
                    <a:pt x="56" y="114"/>
                  </a:lnTo>
                  <a:lnTo>
                    <a:pt x="58" y="115"/>
                  </a:lnTo>
                  <a:lnTo>
                    <a:pt x="59" y="115"/>
                  </a:lnTo>
                  <a:lnTo>
                    <a:pt x="59" y="114"/>
                  </a:lnTo>
                  <a:lnTo>
                    <a:pt x="60" y="113"/>
                  </a:lnTo>
                  <a:lnTo>
                    <a:pt x="61" y="114"/>
                  </a:lnTo>
                  <a:lnTo>
                    <a:pt x="62" y="114"/>
                  </a:lnTo>
                  <a:lnTo>
                    <a:pt x="66" y="115"/>
                  </a:lnTo>
                  <a:lnTo>
                    <a:pt x="67" y="115"/>
                  </a:lnTo>
                  <a:lnTo>
                    <a:pt x="70" y="116"/>
                  </a:lnTo>
                  <a:lnTo>
                    <a:pt x="71" y="116"/>
                  </a:lnTo>
                  <a:lnTo>
                    <a:pt x="74" y="117"/>
                  </a:lnTo>
                  <a:lnTo>
                    <a:pt x="75" y="119"/>
                  </a:lnTo>
                  <a:lnTo>
                    <a:pt x="75" y="120"/>
                  </a:lnTo>
                  <a:lnTo>
                    <a:pt x="76" y="120"/>
                  </a:lnTo>
                  <a:lnTo>
                    <a:pt x="77" y="121"/>
                  </a:lnTo>
                  <a:lnTo>
                    <a:pt x="79" y="123"/>
                  </a:lnTo>
                  <a:lnTo>
                    <a:pt x="82" y="126"/>
                  </a:lnTo>
                  <a:lnTo>
                    <a:pt x="83" y="128"/>
                  </a:lnTo>
                  <a:lnTo>
                    <a:pt x="83" y="129"/>
                  </a:lnTo>
                  <a:lnTo>
                    <a:pt x="88" y="140"/>
                  </a:lnTo>
                  <a:lnTo>
                    <a:pt x="89" y="142"/>
                  </a:lnTo>
                  <a:lnTo>
                    <a:pt x="93" y="147"/>
                  </a:lnTo>
                  <a:lnTo>
                    <a:pt x="94" y="149"/>
                  </a:lnTo>
                  <a:lnTo>
                    <a:pt x="97" y="152"/>
                  </a:lnTo>
                  <a:lnTo>
                    <a:pt x="98" y="153"/>
                  </a:lnTo>
                  <a:lnTo>
                    <a:pt x="99" y="154"/>
                  </a:lnTo>
                  <a:lnTo>
                    <a:pt x="100" y="155"/>
                  </a:lnTo>
                  <a:lnTo>
                    <a:pt x="100" y="159"/>
                  </a:lnTo>
                  <a:lnTo>
                    <a:pt x="101" y="160"/>
                  </a:lnTo>
                  <a:lnTo>
                    <a:pt x="101" y="164"/>
                  </a:lnTo>
                  <a:lnTo>
                    <a:pt x="102" y="165"/>
                  </a:lnTo>
                  <a:lnTo>
                    <a:pt x="105" y="172"/>
                  </a:lnTo>
                  <a:lnTo>
                    <a:pt x="106" y="174"/>
                  </a:lnTo>
                  <a:lnTo>
                    <a:pt x="108" y="174"/>
                  </a:lnTo>
                  <a:lnTo>
                    <a:pt x="111" y="176"/>
                  </a:lnTo>
                  <a:lnTo>
                    <a:pt x="114" y="177"/>
                  </a:lnTo>
                  <a:lnTo>
                    <a:pt x="119" y="180"/>
                  </a:lnTo>
                  <a:lnTo>
                    <a:pt x="125" y="181"/>
                  </a:lnTo>
                  <a:lnTo>
                    <a:pt x="126" y="181"/>
                  </a:lnTo>
                  <a:lnTo>
                    <a:pt x="130" y="183"/>
                  </a:lnTo>
                  <a:lnTo>
                    <a:pt x="132" y="184"/>
                  </a:lnTo>
                  <a:lnTo>
                    <a:pt x="133" y="182"/>
                  </a:lnTo>
                  <a:lnTo>
                    <a:pt x="135" y="182"/>
                  </a:lnTo>
                  <a:lnTo>
                    <a:pt x="135" y="181"/>
                  </a:lnTo>
                  <a:lnTo>
                    <a:pt x="134" y="180"/>
                  </a:lnTo>
                  <a:lnTo>
                    <a:pt x="133" y="178"/>
                  </a:lnTo>
                  <a:lnTo>
                    <a:pt x="130" y="170"/>
                  </a:lnTo>
                  <a:lnTo>
                    <a:pt x="129" y="167"/>
                  </a:lnTo>
                  <a:lnTo>
                    <a:pt x="131" y="162"/>
                  </a:lnTo>
                  <a:lnTo>
                    <a:pt x="131" y="160"/>
                  </a:lnTo>
                  <a:lnTo>
                    <a:pt x="130" y="160"/>
                  </a:lnTo>
                  <a:lnTo>
                    <a:pt x="130" y="159"/>
                  </a:lnTo>
                  <a:lnTo>
                    <a:pt x="132" y="158"/>
                  </a:lnTo>
                  <a:lnTo>
                    <a:pt x="133" y="153"/>
                  </a:lnTo>
                  <a:lnTo>
                    <a:pt x="132" y="153"/>
                  </a:lnTo>
                  <a:lnTo>
                    <a:pt x="132" y="151"/>
                  </a:lnTo>
                  <a:lnTo>
                    <a:pt x="133" y="150"/>
                  </a:lnTo>
                  <a:lnTo>
                    <a:pt x="134" y="151"/>
                  </a:lnTo>
                  <a:lnTo>
                    <a:pt x="137" y="149"/>
                  </a:lnTo>
                  <a:lnTo>
                    <a:pt x="137" y="147"/>
                  </a:lnTo>
                  <a:lnTo>
                    <a:pt x="136" y="146"/>
                  </a:lnTo>
                  <a:lnTo>
                    <a:pt x="137" y="145"/>
                  </a:lnTo>
                  <a:lnTo>
                    <a:pt x="138" y="145"/>
                  </a:lnTo>
                  <a:lnTo>
                    <a:pt x="138" y="144"/>
                  </a:lnTo>
                  <a:lnTo>
                    <a:pt x="139" y="145"/>
                  </a:lnTo>
                  <a:lnTo>
                    <a:pt x="140" y="145"/>
                  </a:lnTo>
                  <a:lnTo>
                    <a:pt x="141" y="144"/>
                  </a:lnTo>
                  <a:lnTo>
                    <a:pt x="141" y="142"/>
                  </a:lnTo>
                  <a:lnTo>
                    <a:pt x="142" y="141"/>
                  </a:lnTo>
                  <a:lnTo>
                    <a:pt x="142" y="142"/>
                  </a:lnTo>
                  <a:lnTo>
                    <a:pt x="143" y="142"/>
                  </a:lnTo>
                  <a:lnTo>
                    <a:pt x="146" y="141"/>
                  </a:lnTo>
                  <a:lnTo>
                    <a:pt x="147" y="141"/>
                  </a:lnTo>
                  <a:lnTo>
                    <a:pt x="147" y="140"/>
                  </a:lnTo>
                  <a:lnTo>
                    <a:pt x="145" y="139"/>
                  </a:lnTo>
                  <a:lnTo>
                    <a:pt x="145" y="138"/>
                  </a:lnTo>
                  <a:lnTo>
                    <a:pt x="148" y="137"/>
                  </a:lnTo>
                  <a:lnTo>
                    <a:pt x="149" y="136"/>
                  </a:lnTo>
                  <a:lnTo>
                    <a:pt x="150" y="136"/>
                  </a:lnTo>
                  <a:lnTo>
                    <a:pt x="149" y="137"/>
                  </a:lnTo>
                  <a:lnTo>
                    <a:pt x="150" y="138"/>
                  </a:lnTo>
                  <a:lnTo>
                    <a:pt x="151" y="137"/>
                  </a:lnTo>
                  <a:lnTo>
                    <a:pt x="156" y="135"/>
                  </a:lnTo>
                  <a:lnTo>
                    <a:pt x="165" y="130"/>
                  </a:lnTo>
                  <a:lnTo>
                    <a:pt x="165" y="128"/>
                  </a:lnTo>
                  <a:lnTo>
                    <a:pt x="169" y="124"/>
                  </a:lnTo>
                  <a:lnTo>
                    <a:pt x="168" y="121"/>
                  </a:lnTo>
                  <a:lnTo>
                    <a:pt x="168" y="119"/>
                  </a:lnTo>
                  <a:lnTo>
                    <a:pt x="171" y="118"/>
                  </a:lnTo>
                  <a:lnTo>
                    <a:pt x="171" y="120"/>
                  </a:lnTo>
                  <a:lnTo>
                    <a:pt x="171" y="121"/>
                  </a:lnTo>
                  <a:lnTo>
                    <a:pt x="174" y="121"/>
                  </a:lnTo>
                  <a:lnTo>
                    <a:pt x="175" y="122"/>
                  </a:lnTo>
                  <a:lnTo>
                    <a:pt x="181" y="119"/>
                  </a:lnTo>
                  <a:lnTo>
                    <a:pt x="185" y="119"/>
                  </a:lnTo>
                  <a:lnTo>
                    <a:pt x="184" y="118"/>
                  </a:lnTo>
                  <a:lnTo>
                    <a:pt x="184" y="117"/>
                  </a:lnTo>
                  <a:lnTo>
                    <a:pt x="184" y="116"/>
                  </a:lnTo>
                  <a:lnTo>
                    <a:pt x="184" y="115"/>
                  </a:lnTo>
                  <a:lnTo>
                    <a:pt x="185" y="114"/>
                  </a:lnTo>
                  <a:lnTo>
                    <a:pt x="187" y="110"/>
                  </a:lnTo>
                  <a:lnTo>
                    <a:pt x="186" y="108"/>
                  </a:lnTo>
                  <a:lnTo>
                    <a:pt x="186" y="107"/>
                  </a:lnTo>
                  <a:lnTo>
                    <a:pt x="186" y="106"/>
                  </a:lnTo>
                  <a:lnTo>
                    <a:pt x="186" y="105"/>
                  </a:lnTo>
                  <a:lnTo>
                    <a:pt x="186" y="103"/>
                  </a:lnTo>
                  <a:lnTo>
                    <a:pt x="187" y="102"/>
                  </a:lnTo>
                  <a:lnTo>
                    <a:pt x="188" y="101"/>
                  </a:lnTo>
                  <a:lnTo>
                    <a:pt x="189" y="98"/>
                  </a:lnTo>
                  <a:lnTo>
                    <a:pt x="189" y="96"/>
                  </a:lnTo>
                  <a:lnTo>
                    <a:pt x="188" y="93"/>
                  </a:lnTo>
                  <a:lnTo>
                    <a:pt x="187" y="91"/>
                  </a:lnTo>
                  <a:lnTo>
                    <a:pt x="186" y="91"/>
                  </a:lnTo>
                  <a:lnTo>
                    <a:pt x="187" y="90"/>
                  </a:lnTo>
                  <a:lnTo>
                    <a:pt x="186" y="89"/>
                  </a:lnTo>
                  <a:lnTo>
                    <a:pt x="185" y="88"/>
                  </a:lnTo>
                  <a:lnTo>
                    <a:pt x="184" y="87"/>
                  </a:lnTo>
                  <a:lnTo>
                    <a:pt x="184" y="86"/>
                  </a:lnTo>
                  <a:lnTo>
                    <a:pt x="185" y="85"/>
                  </a:lnTo>
                  <a:lnTo>
                    <a:pt x="184" y="82"/>
                  </a:lnTo>
                  <a:lnTo>
                    <a:pt x="181" y="80"/>
                  </a:lnTo>
                  <a:lnTo>
                    <a:pt x="181" y="79"/>
                  </a:lnTo>
                  <a:lnTo>
                    <a:pt x="180" y="62"/>
                  </a:lnTo>
                  <a:lnTo>
                    <a:pt x="180" y="53"/>
                  </a:lnTo>
                  <a:lnTo>
                    <a:pt x="178" y="52"/>
                  </a:lnTo>
                  <a:lnTo>
                    <a:pt x="176" y="53"/>
                  </a:lnTo>
                  <a:lnTo>
                    <a:pt x="174" y="51"/>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37" name="Freeform 29"/>
            <p:cNvSpPr>
              <a:spLocks/>
            </p:cNvSpPr>
            <p:nvPr/>
          </p:nvSpPr>
          <p:spPr bwMode="auto">
            <a:xfrm>
              <a:off x="4372" y="1453"/>
              <a:ext cx="522" cy="380"/>
            </a:xfrm>
            <a:custGeom>
              <a:avLst/>
              <a:gdLst>
                <a:gd name="T0" fmla="*/ 78 w 102"/>
                <a:gd name="T1" fmla="*/ 70 h 78"/>
                <a:gd name="T2" fmla="*/ 76 w 102"/>
                <a:gd name="T3" fmla="*/ 73 h 78"/>
                <a:gd name="T4" fmla="*/ 75 w 102"/>
                <a:gd name="T5" fmla="*/ 75 h 78"/>
                <a:gd name="T6" fmla="*/ 75 w 102"/>
                <a:gd name="T7" fmla="*/ 78 h 78"/>
                <a:gd name="T8" fmla="*/ 77 w 102"/>
                <a:gd name="T9" fmla="*/ 76 h 78"/>
                <a:gd name="T10" fmla="*/ 81 w 102"/>
                <a:gd name="T11" fmla="*/ 75 h 78"/>
                <a:gd name="T12" fmla="*/ 87 w 102"/>
                <a:gd name="T13" fmla="*/ 73 h 78"/>
                <a:gd name="T14" fmla="*/ 96 w 102"/>
                <a:gd name="T15" fmla="*/ 66 h 78"/>
                <a:gd name="T16" fmla="*/ 99 w 102"/>
                <a:gd name="T17" fmla="*/ 64 h 78"/>
                <a:gd name="T18" fmla="*/ 102 w 102"/>
                <a:gd name="T19" fmla="*/ 61 h 78"/>
                <a:gd name="T20" fmla="*/ 100 w 102"/>
                <a:gd name="T21" fmla="*/ 62 h 78"/>
                <a:gd name="T22" fmla="*/ 97 w 102"/>
                <a:gd name="T23" fmla="*/ 64 h 78"/>
                <a:gd name="T24" fmla="*/ 94 w 102"/>
                <a:gd name="T25" fmla="*/ 65 h 78"/>
                <a:gd name="T26" fmla="*/ 97 w 102"/>
                <a:gd name="T27" fmla="*/ 61 h 78"/>
                <a:gd name="T28" fmla="*/ 95 w 102"/>
                <a:gd name="T29" fmla="*/ 62 h 78"/>
                <a:gd name="T30" fmla="*/ 86 w 102"/>
                <a:gd name="T31" fmla="*/ 67 h 78"/>
                <a:gd name="T32" fmla="*/ 80 w 102"/>
                <a:gd name="T33" fmla="*/ 72 h 78"/>
                <a:gd name="T34" fmla="*/ 79 w 102"/>
                <a:gd name="T35" fmla="*/ 68 h 78"/>
                <a:gd name="T36" fmla="*/ 81 w 102"/>
                <a:gd name="T37" fmla="*/ 64 h 78"/>
                <a:gd name="T38" fmla="*/ 79 w 102"/>
                <a:gd name="T39" fmla="*/ 49 h 78"/>
                <a:gd name="T40" fmla="*/ 77 w 102"/>
                <a:gd name="T41" fmla="*/ 34 h 78"/>
                <a:gd name="T42" fmla="*/ 75 w 102"/>
                <a:gd name="T43" fmla="*/ 25 h 78"/>
                <a:gd name="T44" fmla="*/ 74 w 102"/>
                <a:gd name="T45" fmla="*/ 24 h 78"/>
                <a:gd name="T46" fmla="*/ 73 w 102"/>
                <a:gd name="T47" fmla="*/ 21 h 78"/>
                <a:gd name="T48" fmla="*/ 72 w 102"/>
                <a:gd name="T49" fmla="*/ 12 h 78"/>
                <a:gd name="T50" fmla="*/ 69 w 102"/>
                <a:gd name="T51" fmla="*/ 3 h 78"/>
                <a:gd name="T52" fmla="*/ 68 w 102"/>
                <a:gd name="T53" fmla="*/ 0 h 78"/>
                <a:gd name="T54" fmla="*/ 51 w 102"/>
                <a:gd name="T55" fmla="*/ 4 h 78"/>
                <a:gd name="T56" fmla="*/ 42 w 102"/>
                <a:gd name="T57" fmla="*/ 14 h 78"/>
                <a:gd name="T58" fmla="*/ 41 w 102"/>
                <a:gd name="T59" fmla="*/ 18 h 78"/>
                <a:gd name="T60" fmla="*/ 36 w 102"/>
                <a:gd name="T61" fmla="*/ 23 h 78"/>
                <a:gd name="T62" fmla="*/ 38 w 102"/>
                <a:gd name="T63" fmla="*/ 25 h 78"/>
                <a:gd name="T64" fmla="*/ 38 w 102"/>
                <a:gd name="T65" fmla="*/ 27 h 78"/>
                <a:gd name="T66" fmla="*/ 39 w 102"/>
                <a:gd name="T67" fmla="*/ 32 h 78"/>
                <a:gd name="T68" fmla="*/ 30 w 102"/>
                <a:gd name="T69" fmla="*/ 39 h 78"/>
                <a:gd name="T70" fmla="*/ 19 w 102"/>
                <a:gd name="T71" fmla="*/ 39 h 78"/>
                <a:gd name="T72" fmla="*/ 9 w 102"/>
                <a:gd name="T73" fmla="*/ 42 h 78"/>
                <a:gd name="T74" fmla="*/ 6 w 102"/>
                <a:gd name="T75" fmla="*/ 46 h 78"/>
                <a:gd name="T76" fmla="*/ 9 w 102"/>
                <a:gd name="T77" fmla="*/ 52 h 78"/>
                <a:gd name="T78" fmla="*/ 2 w 102"/>
                <a:gd name="T79" fmla="*/ 60 h 78"/>
                <a:gd name="T80" fmla="*/ 56 w 102"/>
                <a:gd name="T81" fmla="*/ 55 h 78"/>
                <a:gd name="T82" fmla="*/ 57 w 102"/>
                <a:gd name="T83" fmla="*/ 57 h 78"/>
                <a:gd name="T84" fmla="*/ 59 w 102"/>
                <a:gd name="T85" fmla="*/ 58 h 78"/>
                <a:gd name="T86" fmla="*/ 62 w 102"/>
                <a:gd name="T87" fmla="*/ 63 h 78"/>
                <a:gd name="T88" fmla="*/ 66 w 102"/>
                <a:gd name="T89" fmla="*/ 64 h 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2"/>
                <a:gd name="T136" fmla="*/ 0 h 78"/>
                <a:gd name="T137" fmla="*/ 102 w 102"/>
                <a:gd name="T138" fmla="*/ 78 h 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2" h="78">
                  <a:moveTo>
                    <a:pt x="66" y="64"/>
                  </a:moveTo>
                  <a:lnTo>
                    <a:pt x="77" y="68"/>
                  </a:lnTo>
                  <a:lnTo>
                    <a:pt x="78" y="70"/>
                  </a:lnTo>
                  <a:lnTo>
                    <a:pt x="77" y="71"/>
                  </a:lnTo>
                  <a:lnTo>
                    <a:pt x="77" y="72"/>
                  </a:lnTo>
                  <a:lnTo>
                    <a:pt x="76" y="73"/>
                  </a:lnTo>
                  <a:lnTo>
                    <a:pt x="76" y="75"/>
                  </a:lnTo>
                  <a:lnTo>
                    <a:pt x="75" y="75"/>
                  </a:lnTo>
                  <a:lnTo>
                    <a:pt x="74" y="77"/>
                  </a:lnTo>
                  <a:lnTo>
                    <a:pt x="74" y="78"/>
                  </a:lnTo>
                  <a:lnTo>
                    <a:pt x="75" y="78"/>
                  </a:lnTo>
                  <a:lnTo>
                    <a:pt x="75" y="77"/>
                  </a:lnTo>
                  <a:lnTo>
                    <a:pt x="77" y="76"/>
                  </a:lnTo>
                  <a:lnTo>
                    <a:pt x="78" y="76"/>
                  </a:lnTo>
                  <a:lnTo>
                    <a:pt x="81" y="76"/>
                  </a:lnTo>
                  <a:lnTo>
                    <a:pt x="81" y="75"/>
                  </a:lnTo>
                  <a:lnTo>
                    <a:pt x="84" y="75"/>
                  </a:lnTo>
                  <a:lnTo>
                    <a:pt x="86" y="74"/>
                  </a:lnTo>
                  <a:lnTo>
                    <a:pt x="87" y="73"/>
                  </a:lnTo>
                  <a:lnTo>
                    <a:pt x="88" y="72"/>
                  </a:lnTo>
                  <a:lnTo>
                    <a:pt x="94" y="67"/>
                  </a:lnTo>
                  <a:lnTo>
                    <a:pt x="96" y="66"/>
                  </a:lnTo>
                  <a:lnTo>
                    <a:pt x="97" y="65"/>
                  </a:lnTo>
                  <a:lnTo>
                    <a:pt x="98" y="65"/>
                  </a:lnTo>
                  <a:lnTo>
                    <a:pt x="99" y="64"/>
                  </a:lnTo>
                  <a:lnTo>
                    <a:pt x="100" y="63"/>
                  </a:lnTo>
                  <a:lnTo>
                    <a:pt x="101" y="63"/>
                  </a:lnTo>
                  <a:lnTo>
                    <a:pt x="102" y="61"/>
                  </a:lnTo>
                  <a:lnTo>
                    <a:pt x="100" y="62"/>
                  </a:lnTo>
                  <a:lnTo>
                    <a:pt x="99" y="62"/>
                  </a:lnTo>
                  <a:lnTo>
                    <a:pt x="97" y="63"/>
                  </a:lnTo>
                  <a:lnTo>
                    <a:pt x="97" y="64"/>
                  </a:lnTo>
                  <a:lnTo>
                    <a:pt x="96" y="65"/>
                  </a:lnTo>
                  <a:lnTo>
                    <a:pt x="95" y="66"/>
                  </a:lnTo>
                  <a:lnTo>
                    <a:pt x="94" y="65"/>
                  </a:lnTo>
                  <a:lnTo>
                    <a:pt x="95" y="64"/>
                  </a:lnTo>
                  <a:lnTo>
                    <a:pt x="96" y="63"/>
                  </a:lnTo>
                  <a:lnTo>
                    <a:pt x="97" y="61"/>
                  </a:lnTo>
                  <a:lnTo>
                    <a:pt x="97" y="60"/>
                  </a:lnTo>
                  <a:lnTo>
                    <a:pt x="96" y="61"/>
                  </a:lnTo>
                  <a:lnTo>
                    <a:pt x="95" y="62"/>
                  </a:lnTo>
                  <a:lnTo>
                    <a:pt x="94" y="63"/>
                  </a:lnTo>
                  <a:lnTo>
                    <a:pt x="91" y="65"/>
                  </a:lnTo>
                  <a:lnTo>
                    <a:pt x="86" y="67"/>
                  </a:lnTo>
                  <a:lnTo>
                    <a:pt x="83" y="69"/>
                  </a:lnTo>
                  <a:lnTo>
                    <a:pt x="81" y="70"/>
                  </a:lnTo>
                  <a:lnTo>
                    <a:pt x="80" y="72"/>
                  </a:lnTo>
                  <a:lnTo>
                    <a:pt x="79" y="71"/>
                  </a:lnTo>
                  <a:lnTo>
                    <a:pt x="79" y="70"/>
                  </a:lnTo>
                  <a:lnTo>
                    <a:pt x="79" y="68"/>
                  </a:lnTo>
                  <a:lnTo>
                    <a:pt x="81" y="67"/>
                  </a:lnTo>
                  <a:lnTo>
                    <a:pt x="79" y="66"/>
                  </a:lnTo>
                  <a:lnTo>
                    <a:pt x="81" y="64"/>
                  </a:lnTo>
                  <a:lnTo>
                    <a:pt x="81" y="63"/>
                  </a:lnTo>
                  <a:lnTo>
                    <a:pt x="81" y="62"/>
                  </a:lnTo>
                  <a:lnTo>
                    <a:pt x="79" y="49"/>
                  </a:lnTo>
                  <a:lnTo>
                    <a:pt x="78" y="49"/>
                  </a:lnTo>
                  <a:lnTo>
                    <a:pt x="78" y="37"/>
                  </a:lnTo>
                  <a:lnTo>
                    <a:pt x="77" y="34"/>
                  </a:lnTo>
                  <a:lnTo>
                    <a:pt x="76" y="32"/>
                  </a:lnTo>
                  <a:lnTo>
                    <a:pt x="76" y="29"/>
                  </a:lnTo>
                  <a:lnTo>
                    <a:pt x="75" y="25"/>
                  </a:lnTo>
                  <a:lnTo>
                    <a:pt x="74" y="23"/>
                  </a:lnTo>
                  <a:lnTo>
                    <a:pt x="73" y="23"/>
                  </a:lnTo>
                  <a:lnTo>
                    <a:pt x="74" y="24"/>
                  </a:lnTo>
                  <a:lnTo>
                    <a:pt x="73" y="24"/>
                  </a:lnTo>
                  <a:lnTo>
                    <a:pt x="73" y="23"/>
                  </a:lnTo>
                  <a:lnTo>
                    <a:pt x="73" y="21"/>
                  </a:lnTo>
                  <a:lnTo>
                    <a:pt x="71" y="16"/>
                  </a:lnTo>
                  <a:lnTo>
                    <a:pt x="71" y="14"/>
                  </a:lnTo>
                  <a:lnTo>
                    <a:pt x="72" y="12"/>
                  </a:lnTo>
                  <a:lnTo>
                    <a:pt x="71" y="9"/>
                  </a:lnTo>
                  <a:lnTo>
                    <a:pt x="69" y="4"/>
                  </a:lnTo>
                  <a:lnTo>
                    <a:pt x="69" y="3"/>
                  </a:lnTo>
                  <a:lnTo>
                    <a:pt x="68" y="3"/>
                  </a:lnTo>
                  <a:lnTo>
                    <a:pt x="69" y="2"/>
                  </a:lnTo>
                  <a:lnTo>
                    <a:pt x="68" y="0"/>
                  </a:lnTo>
                  <a:lnTo>
                    <a:pt x="52" y="4"/>
                  </a:lnTo>
                  <a:lnTo>
                    <a:pt x="51" y="4"/>
                  </a:lnTo>
                  <a:lnTo>
                    <a:pt x="50" y="5"/>
                  </a:lnTo>
                  <a:lnTo>
                    <a:pt x="46" y="9"/>
                  </a:lnTo>
                  <a:lnTo>
                    <a:pt x="42" y="14"/>
                  </a:lnTo>
                  <a:lnTo>
                    <a:pt x="41" y="15"/>
                  </a:lnTo>
                  <a:lnTo>
                    <a:pt x="42" y="16"/>
                  </a:lnTo>
                  <a:lnTo>
                    <a:pt x="41" y="18"/>
                  </a:lnTo>
                  <a:lnTo>
                    <a:pt x="40" y="19"/>
                  </a:lnTo>
                  <a:lnTo>
                    <a:pt x="36" y="22"/>
                  </a:lnTo>
                  <a:lnTo>
                    <a:pt x="36" y="23"/>
                  </a:lnTo>
                  <a:lnTo>
                    <a:pt x="36" y="25"/>
                  </a:lnTo>
                  <a:lnTo>
                    <a:pt x="37" y="25"/>
                  </a:lnTo>
                  <a:lnTo>
                    <a:pt x="38" y="25"/>
                  </a:lnTo>
                  <a:lnTo>
                    <a:pt x="39" y="26"/>
                  </a:lnTo>
                  <a:lnTo>
                    <a:pt x="38" y="27"/>
                  </a:lnTo>
                  <a:lnTo>
                    <a:pt x="38" y="29"/>
                  </a:lnTo>
                  <a:lnTo>
                    <a:pt x="39" y="30"/>
                  </a:lnTo>
                  <a:lnTo>
                    <a:pt x="39" y="32"/>
                  </a:lnTo>
                  <a:lnTo>
                    <a:pt x="36" y="34"/>
                  </a:lnTo>
                  <a:lnTo>
                    <a:pt x="33" y="38"/>
                  </a:lnTo>
                  <a:lnTo>
                    <a:pt x="30" y="39"/>
                  </a:lnTo>
                  <a:lnTo>
                    <a:pt x="23" y="40"/>
                  </a:lnTo>
                  <a:lnTo>
                    <a:pt x="21" y="39"/>
                  </a:lnTo>
                  <a:lnTo>
                    <a:pt x="19" y="39"/>
                  </a:lnTo>
                  <a:lnTo>
                    <a:pt x="16" y="39"/>
                  </a:lnTo>
                  <a:lnTo>
                    <a:pt x="13" y="40"/>
                  </a:lnTo>
                  <a:lnTo>
                    <a:pt x="9" y="42"/>
                  </a:lnTo>
                  <a:lnTo>
                    <a:pt x="7" y="43"/>
                  </a:lnTo>
                  <a:lnTo>
                    <a:pt x="6" y="45"/>
                  </a:lnTo>
                  <a:lnTo>
                    <a:pt x="6" y="46"/>
                  </a:lnTo>
                  <a:lnTo>
                    <a:pt x="9" y="50"/>
                  </a:lnTo>
                  <a:lnTo>
                    <a:pt x="10" y="51"/>
                  </a:lnTo>
                  <a:lnTo>
                    <a:pt x="9" y="52"/>
                  </a:lnTo>
                  <a:lnTo>
                    <a:pt x="8" y="53"/>
                  </a:lnTo>
                  <a:lnTo>
                    <a:pt x="7" y="55"/>
                  </a:lnTo>
                  <a:lnTo>
                    <a:pt x="2" y="60"/>
                  </a:lnTo>
                  <a:lnTo>
                    <a:pt x="0" y="62"/>
                  </a:lnTo>
                  <a:lnTo>
                    <a:pt x="1" y="66"/>
                  </a:lnTo>
                  <a:lnTo>
                    <a:pt x="56" y="55"/>
                  </a:lnTo>
                  <a:lnTo>
                    <a:pt x="57" y="56"/>
                  </a:lnTo>
                  <a:lnTo>
                    <a:pt x="57" y="57"/>
                  </a:lnTo>
                  <a:lnTo>
                    <a:pt x="58" y="57"/>
                  </a:lnTo>
                  <a:lnTo>
                    <a:pt x="58" y="58"/>
                  </a:lnTo>
                  <a:lnTo>
                    <a:pt x="59" y="58"/>
                  </a:lnTo>
                  <a:lnTo>
                    <a:pt x="61" y="61"/>
                  </a:lnTo>
                  <a:lnTo>
                    <a:pt x="61" y="62"/>
                  </a:lnTo>
                  <a:lnTo>
                    <a:pt x="62" y="63"/>
                  </a:lnTo>
                  <a:lnTo>
                    <a:pt x="65" y="64"/>
                  </a:lnTo>
                  <a:lnTo>
                    <a:pt x="66" y="64"/>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38" name="Freeform 30"/>
            <p:cNvSpPr>
              <a:spLocks/>
            </p:cNvSpPr>
            <p:nvPr/>
          </p:nvSpPr>
          <p:spPr bwMode="auto">
            <a:xfrm>
              <a:off x="4720" y="1428"/>
              <a:ext cx="118" cy="205"/>
            </a:xfrm>
            <a:custGeom>
              <a:avLst/>
              <a:gdLst>
                <a:gd name="T0" fmla="*/ 0 w 23"/>
                <a:gd name="T1" fmla="*/ 5 h 42"/>
                <a:gd name="T2" fmla="*/ 1 w 23"/>
                <a:gd name="T3" fmla="*/ 7 h 42"/>
                <a:gd name="T4" fmla="*/ 0 w 23"/>
                <a:gd name="T5" fmla="*/ 8 h 42"/>
                <a:gd name="T6" fmla="*/ 1 w 23"/>
                <a:gd name="T7" fmla="*/ 8 h 42"/>
                <a:gd name="T8" fmla="*/ 1 w 23"/>
                <a:gd name="T9" fmla="*/ 9 h 42"/>
                <a:gd name="T10" fmla="*/ 3 w 23"/>
                <a:gd name="T11" fmla="*/ 14 h 42"/>
                <a:gd name="T12" fmla="*/ 4 w 23"/>
                <a:gd name="T13" fmla="*/ 17 h 42"/>
                <a:gd name="T14" fmla="*/ 3 w 23"/>
                <a:gd name="T15" fmla="*/ 19 h 42"/>
                <a:gd name="T16" fmla="*/ 3 w 23"/>
                <a:gd name="T17" fmla="*/ 21 h 42"/>
                <a:gd name="T18" fmla="*/ 5 w 23"/>
                <a:gd name="T19" fmla="*/ 26 h 42"/>
                <a:gd name="T20" fmla="*/ 5 w 23"/>
                <a:gd name="T21" fmla="*/ 28 h 42"/>
                <a:gd name="T22" fmla="*/ 5 w 23"/>
                <a:gd name="T23" fmla="*/ 29 h 42"/>
                <a:gd name="T24" fmla="*/ 6 w 23"/>
                <a:gd name="T25" fmla="*/ 29 h 42"/>
                <a:gd name="T26" fmla="*/ 5 w 23"/>
                <a:gd name="T27" fmla="*/ 28 h 42"/>
                <a:gd name="T28" fmla="*/ 6 w 23"/>
                <a:gd name="T29" fmla="*/ 28 h 42"/>
                <a:gd name="T30" fmla="*/ 7 w 23"/>
                <a:gd name="T31" fmla="*/ 30 h 42"/>
                <a:gd name="T32" fmla="*/ 8 w 23"/>
                <a:gd name="T33" fmla="*/ 34 h 42"/>
                <a:gd name="T34" fmla="*/ 8 w 23"/>
                <a:gd name="T35" fmla="*/ 37 h 42"/>
                <a:gd name="T36" fmla="*/ 9 w 23"/>
                <a:gd name="T37" fmla="*/ 39 h 42"/>
                <a:gd name="T38" fmla="*/ 10 w 23"/>
                <a:gd name="T39" fmla="*/ 42 h 42"/>
                <a:gd name="T40" fmla="*/ 20 w 23"/>
                <a:gd name="T41" fmla="*/ 40 h 42"/>
                <a:gd name="T42" fmla="*/ 19 w 23"/>
                <a:gd name="T43" fmla="*/ 39 h 42"/>
                <a:gd name="T44" fmla="*/ 18 w 23"/>
                <a:gd name="T45" fmla="*/ 38 h 42"/>
                <a:gd name="T46" fmla="*/ 18 w 23"/>
                <a:gd name="T47" fmla="*/ 37 h 42"/>
                <a:gd name="T48" fmla="*/ 19 w 23"/>
                <a:gd name="T49" fmla="*/ 36 h 42"/>
                <a:gd name="T50" fmla="*/ 18 w 23"/>
                <a:gd name="T51" fmla="*/ 34 h 42"/>
                <a:gd name="T52" fmla="*/ 18 w 23"/>
                <a:gd name="T53" fmla="*/ 27 h 42"/>
                <a:gd name="T54" fmla="*/ 18 w 23"/>
                <a:gd name="T55" fmla="*/ 25 h 42"/>
                <a:gd name="T56" fmla="*/ 19 w 23"/>
                <a:gd name="T57" fmla="*/ 21 h 42"/>
                <a:gd name="T58" fmla="*/ 19 w 23"/>
                <a:gd name="T59" fmla="*/ 19 h 42"/>
                <a:gd name="T60" fmla="*/ 19 w 23"/>
                <a:gd name="T61" fmla="*/ 17 h 42"/>
                <a:gd name="T62" fmla="*/ 19 w 23"/>
                <a:gd name="T63" fmla="*/ 15 h 42"/>
                <a:gd name="T64" fmla="*/ 19 w 23"/>
                <a:gd name="T65" fmla="*/ 14 h 42"/>
                <a:gd name="T66" fmla="*/ 19 w 23"/>
                <a:gd name="T67" fmla="*/ 13 h 42"/>
                <a:gd name="T68" fmla="*/ 22 w 23"/>
                <a:gd name="T69" fmla="*/ 11 h 42"/>
                <a:gd name="T70" fmla="*/ 23 w 23"/>
                <a:gd name="T71" fmla="*/ 7 h 42"/>
                <a:gd name="T72" fmla="*/ 22 w 23"/>
                <a:gd name="T73" fmla="*/ 5 h 42"/>
                <a:gd name="T74" fmla="*/ 22 w 23"/>
                <a:gd name="T75" fmla="*/ 3 h 42"/>
                <a:gd name="T76" fmla="*/ 22 w 23"/>
                <a:gd name="T77" fmla="*/ 3 h 42"/>
                <a:gd name="T78" fmla="*/ 22 w 23"/>
                <a:gd name="T79" fmla="*/ 2 h 42"/>
                <a:gd name="T80" fmla="*/ 21 w 23"/>
                <a:gd name="T81" fmla="*/ 0 h 42"/>
                <a:gd name="T82" fmla="*/ 0 w 23"/>
                <a:gd name="T83" fmla="*/ 5 h 42"/>
                <a:gd name="T84" fmla="*/ 0 w 23"/>
                <a:gd name="T85" fmla="*/ 5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
                <a:gd name="T130" fmla="*/ 0 h 42"/>
                <a:gd name="T131" fmla="*/ 23 w 23"/>
                <a:gd name="T132" fmla="*/ 42 h 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 h="42">
                  <a:moveTo>
                    <a:pt x="0" y="5"/>
                  </a:moveTo>
                  <a:lnTo>
                    <a:pt x="1" y="7"/>
                  </a:lnTo>
                  <a:lnTo>
                    <a:pt x="0" y="8"/>
                  </a:lnTo>
                  <a:lnTo>
                    <a:pt x="1" y="8"/>
                  </a:lnTo>
                  <a:lnTo>
                    <a:pt x="1" y="9"/>
                  </a:lnTo>
                  <a:lnTo>
                    <a:pt x="3" y="14"/>
                  </a:lnTo>
                  <a:lnTo>
                    <a:pt x="4" y="17"/>
                  </a:lnTo>
                  <a:lnTo>
                    <a:pt x="3" y="19"/>
                  </a:lnTo>
                  <a:lnTo>
                    <a:pt x="3" y="21"/>
                  </a:lnTo>
                  <a:lnTo>
                    <a:pt x="5" y="26"/>
                  </a:lnTo>
                  <a:lnTo>
                    <a:pt x="5" y="28"/>
                  </a:lnTo>
                  <a:lnTo>
                    <a:pt x="5" y="29"/>
                  </a:lnTo>
                  <a:lnTo>
                    <a:pt x="6" y="29"/>
                  </a:lnTo>
                  <a:lnTo>
                    <a:pt x="5" y="28"/>
                  </a:lnTo>
                  <a:lnTo>
                    <a:pt x="6" y="28"/>
                  </a:lnTo>
                  <a:lnTo>
                    <a:pt x="7" y="30"/>
                  </a:lnTo>
                  <a:lnTo>
                    <a:pt x="8" y="34"/>
                  </a:lnTo>
                  <a:lnTo>
                    <a:pt x="8" y="37"/>
                  </a:lnTo>
                  <a:lnTo>
                    <a:pt x="9" y="39"/>
                  </a:lnTo>
                  <a:lnTo>
                    <a:pt x="10" y="42"/>
                  </a:lnTo>
                  <a:lnTo>
                    <a:pt x="20" y="40"/>
                  </a:lnTo>
                  <a:lnTo>
                    <a:pt x="19" y="39"/>
                  </a:lnTo>
                  <a:lnTo>
                    <a:pt x="18" y="38"/>
                  </a:lnTo>
                  <a:lnTo>
                    <a:pt x="18" y="37"/>
                  </a:lnTo>
                  <a:lnTo>
                    <a:pt x="19" y="36"/>
                  </a:lnTo>
                  <a:lnTo>
                    <a:pt x="18" y="34"/>
                  </a:lnTo>
                  <a:lnTo>
                    <a:pt x="18" y="27"/>
                  </a:lnTo>
                  <a:lnTo>
                    <a:pt x="18" y="25"/>
                  </a:lnTo>
                  <a:lnTo>
                    <a:pt x="19" y="21"/>
                  </a:lnTo>
                  <a:lnTo>
                    <a:pt x="19" y="19"/>
                  </a:lnTo>
                  <a:lnTo>
                    <a:pt x="19" y="17"/>
                  </a:lnTo>
                  <a:lnTo>
                    <a:pt x="19" y="15"/>
                  </a:lnTo>
                  <a:lnTo>
                    <a:pt x="19" y="14"/>
                  </a:lnTo>
                  <a:lnTo>
                    <a:pt x="19" y="13"/>
                  </a:lnTo>
                  <a:lnTo>
                    <a:pt x="22" y="11"/>
                  </a:lnTo>
                  <a:lnTo>
                    <a:pt x="23" y="7"/>
                  </a:lnTo>
                  <a:lnTo>
                    <a:pt x="22" y="5"/>
                  </a:lnTo>
                  <a:lnTo>
                    <a:pt x="22" y="3"/>
                  </a:lnTo>
                  <a:lnTo>
                    <a:pt x="22" y="2"/>
                  </a:lnTo>
                  <a:lnTo>
                    <a:pt x="21" y="0"/>
                  </a:lnTo>
                  <a:lnTo>
                    <a:pt x="0" y="5"/>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grpSp>
          <p:nvGrpSpPr>
            <p:cNvPr id="3" name="Group 31"/>
            <p:cNvGrpSpPr>
              <a:grpSpLocks/>
            </p:cNvGrpSpPr>
            <p:nvPr/>
          </p:nvGrpSpPr>
          <p:grpSpPr bwMode="auto">
            <a:xfrm>
              <a:off x="728" y="2448"/>
              <a:ext cx="1266" cy="876"/>
              <a:chOff x="728" y="2532"/>
              <a:chExt cx="1266" cy="876"/>
            </a:xfrm>
          </p:grpSpPr>
          <p:sp>
            <p:nvSpPr>
              <p:cNvPr id="31974" name="Freeform 32"/>
              <p:cNvSpPr>
                <a:spLocks/>
              </p:cNvSpPr>
              <p:nvPr/>
            </p:nvSpPr>
            <p:spPr bwMode="auto">
              <a:xfrm>
                <a:off x="1031" y="2532"/>
                <a:ext cx="963" cy="780"/>
              </a:xfrm>
              <a:custGeom>
                <a:avLst/>
                <a:gdLst>
                  <a:gd name="T0" fmla="*/ 14 w 188"/>
                  <a:gd name="T1" fmla="*/ 31 h 160"/>
                  <a:gd name="T2" fmla="*/ 26 w 188"/>
                  <a:gd name="T3" fmla="*/ 40 h 160"/>
                  <a:gd name="T4" fmla="*/ 18 w 188"/>
                  <a:gd name="T5" fmla="*/ 50 h 160"/>
                  <a:gd name="T6" fmla="*/ 16 w 188"/>
                  <a:gd name="T7" fmla="*/ 43 h 160"/>
                  <a:gd name="T8" fmla="*/ 5 w 188"/>
                  <a:gd name="T9" fmla="*/ 55 h 160"/>
                  <a:gd name="T10" fmla="*/ 11 w 188"/>
                  <a:gd name="T11" fmla="*/ 64 h 160"/>
                  <a:gd name="T12" fmla="*/ 27 w 188"/>
                  <a:gd name="T13" fmla="*/ 61 h 160"/>
                  <a:gd name="T14" fmla="*/ 22 w 188"/>
                  <a:gd name="T15" fmla="*/ 74 h 160"/>
                  <a:gd name="T16" fmla="*/ 18 w 188"/>
                  <a:gd name="T17" fmla="*/ 79 h 160"/>
                  <a:gd name="T18" fmla="*/ 10 w 188"/>
                  <a:gd name="T19" fmla="*/ 82 h 160"/>
                  <a:gd name="T20" fmla="*/ 6 w 188"/>
                  <a:gd name="T21" fmla="*/ 98 h 160"/>
                  <a:gd name="T22" fmla="*/ 11 w 188"/>
                  <a:gd name="T23" fmla="*/ 107 h 160"/>
                  <a:gd name="T24" fmla="*/ 22 w 188"/>
                  <a:gd name="T25" fmla="*/ 112 h 160"/>
                  <a:gd name="T26" fmla="*/ 22 w 188"/>
                  <a:gd name="T27" fmla="*/ 120 h 160"/>
                  <a:gd name="T28" fmla="*/ 35 w 188"/>
                  <a:gd name="T29" fmla="*/ 123 h 160"/>
                  <a:gd name="T30" fmla="*/ 42 w 188"/>
                  <a:gd name="T31" fmla="*/ 125 h 160"/>
                  <a:gd name="T32" fmla="*/ 29 w 188"/>
                  <a:gd name="T33" fmla="*/ 141 h 160"/>
                  <a:gd name="T34" fmla="*/ 19 w 188"/>
                  <a:gd name="T35" fmla="*/ 147 h 160"/>
                  <a:gd name="T36" fmla="*/ 3 w 188"/>
                  <a:gd name="T37" fmla="*/ 155 h 160"/>
                  <a:gd name="T38" fmla="*/ 3 w 188"/>
                  <a:gd name="T39" fmla="*/ 160 h 160"/>
                  <a:gd name="T40" fmla="*/ 29 w 188"/>
                  <a:gd name="T41" fmla="*/ 149 h 160"/>
                  <a:gd name="T42" fmla="*/ 62 w 188"/>
                  <a:gd name="T43" fmla="*/ 120 h 160"/>
                  <a:gd name="T44" fmla="*/ 59 w 188"/>
                  <a:gd name="T45" fmla="*/ 117 h 160"/>
                  <a:gd name="T46" fmla="*/ 77 w 188"/>
                  <a:gd name="T47" fmla="*/ 95 h 160"/>
                  <a:gd name="T48" fmla="*/ 72 w 188"/>
                  <a:gd name="T49" fmla="*/ 101 h 160"/>
                  <a:gd name="T50" fmla="*/ 73 w 188"/>
                  <a:gd name="T51" fmla="*/ 109 h 160"/>
                  <a:gd name="T52" fmla="*/ 72 w 188"/>
                  <a:gd name="T53" fmla="*/ 114 h 160"/>
                  <a:gd name="T54" fmla="*/ 86 w 188"/>
                  <a:gd name="T55" fmla="*/ 106 h 160"/>
                  <a:gd name="T56" fmla="*/ 86 w 188"/>
                  <a:gd name="T57" fmla="*/ 98 h 160"/>
                  <a:gd name="T58" fmla="*/ 107 w 188"/>
                  <a:gd name="T59" fmla="*/ 103 h 160"/>
                  <a:gd name="T60" fmla="*/ 121 w 188"/>
                  <a:gd name="T61" fmla="*/ 101 h 160"/>
                  <a:gd name="T62" fmla="*/ 145 w 188"/>
                  <a:gd name="T63" fmla="*/ 109 h 160"/>
                  <a:gd name="T64" fmla="*/ 153 w 188"/>
                  <a:gd name="T65" fmla="*/ 119 h 160"/>
                  <a:gd name="T66" fmla="*/ 166 w 188"/>
                  <a:gd name="T67" fmla="*/ 128 h 160"/>
                  <a:gd name="T68" fmla="*/ 188 w 188"/>
                  <a:gd name="T69" fmla="*/ 130 h 160"/>
                  <a:gd name="T70" fmla="*/ 185 w 188"/>
                  <a:gd name="T71" fmla="*/ 117 h 160"/>
                  <a:gd name="T72" fmla="*/ 176 w 188"/>
                  <a:gd name="T73" fmla="*/ 115 h 160"/>
                  <a:gd name="T74" fmla="*/ 163 w 188"/>
                  <a:gd name="T75" fmla="*/ 106 h 160"/>
                  <a:gd name="T76" fmla="*/ 147 w 188"/>
                  <a:gd name="T77" fmla="*/ 95 h 160"/>
                  <a:gd name="T78" fmla="*/ 141 w 188"/>
                  <a:gd name="T79" fmla="*/ 103 h 160"/>
                  <a:gd name="T80" fmla="*/ 129 w 188"/>
                  <a:gd name="T81" fmla="*/ 93 h 160"/>
                  <a:gd name="T82" fmla="*/ 117 w 188"/>
                  <a:gd name="T83" fmla="*/ 80 h 160"/>
                  <a:gd name="T84" fmla="*/ 102 w 188"/>
                  <a:gd name="T85" fmla="*/ 21 h 160"/>
                  <a:gd name="T86" fmla="*/ 90 w 188"/>
                  <a:gd name="T87" fmla="*/ 5 h 160"/>
                  <a:gd name="T88" fmla="*/ 69 w 188"/>
                  <a:gd name="T89" fmla="*/ 5 h 160"/>
                  <a:gd name="T90" fmla="*/ 59 w 188"/>
                  <a:gd name="T91" fmla="*/ 5 h 160"/>
                  <a:gd name="T92" fmla="*/ 45 w 188"/>
                  <a:gd name="T93" fmla="*/ 0 h 160"/>
                  <a:gd name="T94" fmla="*/ 35 w 188"/>
                  <a:gd name="T95" fmla="*/ 4 h 160"/>
                  <a:gd name="T96" fmla="*/ 24 w 188"/>
                  <a:gd name="T97" fmla="*/ 13 h 160"/>
                  <a:gd name="T98" fmla="*/ 19 w 188"/>
                  <a:gd name="T99" fmla="*/ 21 h 160"/>
                  <a:gd name="T100" fmla="*/ 10 w 188"/>
                  <a:gd name="T101" fmla="*/ 2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8"/>
                  <a:gd name="T154" fmla="*/ 0 h 160"/>
                  <a:gd name="T155" fmla="*/ 188 w 188"/>
                  <a:gd name="T156" fmla="*/ 160 h 16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8" h="160">
                    <a:moveTo>
                      <a:pt x="10" y="26"/>
                    </a:moveTo>
                    <a:lnTo>
                      <a:pt x="14" y="31"/>
                    </a:lnTo>
                    <a:lnTo>
                      <a:pt x="19" y="39"/>
                    </a:lnTo>
                    <a:lnTo>
                      <a:pt x="26" y="40"/>
                    </a:lnTo>
                    <a:lnTo>
                      <a:pt x="26" y="50"/>
                    </a:lnTo>
                    <a:lnTo>
                      <a:pt x="18" y="50"/>
                    </a:lnTo>
                    <a:lnTo>
                      <a:pt x="18" y="43"/>
                    </a:lnTo>
                    <a:lnTo>
                      <a:pt x="16" y="43"/>
                    </a:lnTo>
                    <a:lnTo>
                      <a:pt x="0" y="50"/>
                    </a:lnTo>
                    <a:lnTo>
                      <a:pt x="5" y="55"/>
                    </a:lnTo>
                    <a:lnTo>
                      <a:pt x="5" y="61"/>
                    </a:lnTo>
                    <a:lnTo>
                      <a:pt x="11" y="64"/>
                    </a:lnTo>
                    <a:lnTo>
                      <a:pt x="21" y="66"/>
                    </a:lnTo>
                    <a:lnTo>
                      <a:pt x="27" y="61"/>
                    </a:lnTo>
                    <a:lnTo>
                      <a:pt x="29" y="72"/>
                    </a:lnTo>
                    <a:lnTo>
                      <a:pt x="22" y="74"/>
                    </a:lnTo>
                    <a:lnTo>
                      <a:pt x="21" y="77"/>
                    </a:lnTo>
                    <a:lnTo>
                      <a:pt x="18" y="79"/>
                    </a:lnTo>
                    <a:lnTo>
                      <a:pt x="13" y="75"/>
                    </a:lnTo>
                    <a:lnTo>
                      <a:pt x="10" y="82"/>
                    </a:lnTo>
                    <a:lnTo>
                      <a:pt x="2" y="90"/>
                    </a:lnTo>
                    <a:lnTo>
                      <a:pt x="6" y="98"/>
                    </a:lnTo>
                    <a:lnTo>
                      <a:pt x="5" y="101"/>
                    </a:lnTo>
                    <a:lnTo>
                      <a:pt x="11" y="107"/>
                    </a:lnTo>
                    <a:lnTo>
                      <a:pt x="19" y="107"/>
                    </a:lnTo>
                    <a:lnTo>
                      <a:pt x="22" y="112"/>
                    </a:lnTo>
                    <a:lnTo>
                      <a:pt x="21" y="115"/>
                    </a:lnTo>
                    <a:lnTo>
                      <a:pt x="22" y="120"/>
                    </a:lnTo>
                    <a:lnTo>
                      <a:pt x="29" y="117"/>
                    </a:lnTo>
                    <a:lnTo>
                      <a:pt x="35" y="123"/>
                    </a:lnTo>
                    <a:lnTo>
                      <a:pt x="45" y="119"/>
                    </a:lnTo>
                    <a:lnTo>
                      <a:pt x="42" y="125"/>
                    </a:lnTo>
                    <a:lnTo>
                      <a:pt x="42" y="131"/>
                    </a:lnTo>
                    <a:lnTo>
                      <a:pt x="29" y="141"/>
                    </a:lnTo>
                    <a:lnTo>
                      <a:pt x="24" y="147"/>
                    </a:lnTo>
                    <a:lnTo>
                      <a:pt x="19" y="147"/>
                    </a:lnTo>
                    <a:lnTo>
                      <a:pt x="11" y="154"/>
                    </a:lnTo>
                    <a:lnTo>
                      <a:pt x="3" y="155"/>
                    </a:lnTo>
                    <a:lnTo>
                      <a:pt x="0" y="159"/>
                    </a:lnTo>
                    <a:lnTo>
                      <a:pt x="3" y="160"/>
                    </a:lnTo>
                    <a:lnTo>
                      <a:pt x="19" y="154"/>
                    </a:lnTo>
                    <a:lnTo>
                      <a:pt x="29" y="149"/>
                    </a:lnTo>
                    <a:lnTo>
                      <a:pt x="48" y="136"/>
                    </a:lnTo>
                    <a:lnTo>
                      <a:pt x="62" y="120"/>
                    </a:lnTo>
                    <a:lnTo>
                      <a:pt x="64" y="117"/>
                    </a:lnTo>
                    <a:lnTo>
                      <a:pt x="59" y="117"/>
                    </a:lnTo>
                    <a:lnTo>
                      <a:pt x="73" y="96"/>
                    </a:lnTo>
                    <a:lnTo>
                      <a:pt x="77" y="95"/>
                    </a:lnTo>
                    <a:lnTo>
                      <a:pt x="77" y="98"/>
                    </a:lnTo>
                    <a:lnTo>
                      <a:pt x="72" y="101"/>
                    </a:lnTo>
                    <a:lnTo>
                      <a:pt x="70" y="111"/>
                    </a:lnTo>
                    <a:lnTo>
                      <a:pt x="73" y="109"/>
                    </a:lnTo>
                    <a:lnTo>
                      <a:pt x="70" y="112"/>
                    </a:lnTo>
                    <a:lnTo>
                      <a:pt x="72" y="114"/>
                    </a:lnTo>
                    <a:lnTo>
                      <a:pt x="82" y="107"/>
                    </a:lnTo>
                    <a:lnTo>
                      <a:pt x="86" y="106"/>
                    </a:lnTo>
                    <a:lnTo>
                      <a:pt x="88" y="101"/>
                    </a:lnTo>
                    <a:lnTo>
                      <a:pt x="86" y="98"/>
                    </a:lnTo>
                    <a:lnTo>
                      <a:pt x="96" y="96"/>
                    </a:lnTo>
                    <a:lnTo>
                      <a:pt x="107" y="103"/>
                    </a:lnTo>
                    <a:lnTo>
                      <a:pt x="117" y="99"/>
                    </a:lnTo>
                    <a:lnTo>
                      <a:pt x="121" y="101"/>
                    </a:lnTo>
                    <a:lnTo>
                      <a:pt x="128" y="101"/>
                    </a:lnTo>
                    <a:lnTo>
                      <a:pt x="145" y="109"/>
                    </a:lnTo>
                    <a:lnTo>
                      <a:pt x="149" y="112"/>
                    </a:lnTo>
                    <a:lnTo>
                      <a:pt x="153" y="119"/>
                    </a:lnTo>
                    <a:lnTo>
                      <a:pt x="163" y="125"/>
                    </a:lnTo>
                    <a:lnTo>
                      <a:pt x="166" y="128"/>
                    </a:lnTo>
                    <a:lnTo>
                      <a:pt x="177" y="135"/>
                    </a:lnTo>
                    <a:lnTo>
                      <a:pt x="188" y="130"/>
                    </a:lnTo>
                    <a:lnTo>
                      <a:pt x="188" y="123"/>
                    </a:lnTo>
                    <a:lnTo>
                      <a:pt x="185" y="117"/>
                    </a:lnTo>
                    <a:lnTo>
                      <a:pt x="180" y="115"/>
                    </a:lnTo>
                    <a:lnTo>
                      <a:pt x="176" y="115"/>
                    </a:lnTo>
                    <a:lnTo>
                      <a:pt x="169" y="111"/>
                    </a:lnTo>
                    <a:lnTo>
                      <a:pt x="163" y="106"/>
                    </a:lnTo>
                    <a:lnTo>
                      <a:pt x="150" y="93"/>
                    </a:lnTo>
                    <a:lnTo>
                      <a:pt x="147" y="95"/>
                    </a:lnTo>
                    <a:lnTo>
                      <a:pt x="144" y="99"/>
                    </a:lnTo>
                    <a:lnTo>
                      <a:pt x="141" y="103"/>
                    </a:lnTo>
                    <a:lnTo>
                      <a:pt x="129" y="96"/>
                    </a:lnTo>
                    <a:lnTo>
                      <a:pt x="129" y="93"/>
                    </a:lnTo>
                    <a:lnTo>
                      <a:pt x="120" y="96"/>
                    </a:lnTo>
                    <a:lnTo>
                      <a:pt x="117" y="80"/>
                    </a:lnTo>
                    <a:lnTo>
                      <a:pt x="109" y="45"/>
                    </a:lnTo>
                    <a:lnTo>
                      <a:pt x="102" y="21"/>
                    </a:lnTo>
                    <a:lnTo>
                      <a:pt x="99" y="10"/>
                    </a:lnTo>
                    <a:lnTo>
                      <a:pt x="90" y="5"/>
                    </a:lnTo>
                    <a:lnTo>
                      <a:pt x="85" y="8"/>
                    </a:lnTo>
                    <a:lnTo>
                      <a:pt x="69" y="5"/>
                    </a:lnTo>
                    <a:lnTo>
                      <a:pt x="64" y="7"/>
                    </a:lnTo>
                    <a:lnTo>
                      <a:pt x="59" y="5"/>
                    </a:lnTo>
                    <a:lnTo>
                      <a:pt x="59" y="4"/>
                    </a:lnTo>
                    <a:lnTo>
                      <a:pt x="45" y="0"/>
                    </a:lnTo>
                    <a:lnTo>
                      <a:pt x="43" y="4"/>
                    </a:lnTo>
                    <a:lnTo>
                      <a:pt x="35" y="4"/>
                    </a:lnTo>
                    <a:lnTo>
                      <a:pt x="29" y="8"/>
                    </a:lnTo>
                    <a:lnTo>
                      <a:pt x="24" y="13"/>
                    </a:lnTo>
                    <a:lnTo>
                      <a:pt x="22" y="18"/>
                    </a:lnTo>
                    <a:lnTo>
                      <a:pt x="19" y="21"/>
                    </a:lnTo>
                    <a:lnTo>
                      <a:pt x="13" y="21"/>
                    </a:lnTo>
                    <a:lnTo>
                      <a:pt x="10" y="26"/>
                    </a:lnTo>
                    <a:close/>
                  </a:path>
                </a:pathLst>
              </a:custGeom>
              <a:solidFill>
                <a:schemeClr val="bg2">
                  <a:lumMod val="95000"/>
                </a:schemeClr>
              </a:solidFill>
              <a:ln w="12700" cmpd="sng">
                <a:solidFill>
                  <a:schemeClr val="tx1"/>
                </a:solidFill>
                <a:prstDash val="solid"/>
                <a:round/>
                <a:headEnd/>
                <a:tailEnd/>
              </a:ln>
            </p:spPr>
            <p:txBody>
              <a:bodyPr/>
              <a:lstStyle/>
              <a:p>
                <a:endParaRPr lang="en-US">
                  <a:solidFill>
                    <a:srgbClr val="000000"/>
                  </a:solidFill>
                </a:endParaRPr>
              </a:p>
            </p:txBody>
          </p:sp>
          <p:sp>
            <p:nvSpPr>
              <p:cNvPr id="31975" name="Freeform 33"/>
              <p:cNvSpPr>
                <a:spLocks/>
              </p:cNvSpPr>
              <p:nvPr/>
            </p:nvSpPr>
            <p:spPr bwMode="auto">
              <a:xfrm>
                <a:off x="995" y="3308"/>
                <a:ext cx="20" cy="14"/>
              </a:xfrm>
              <a:custGeom>
                <a:avLst/>
                <a:gdLst>
                  <a:gd name="T0" fmla="*/ 2 w 4"/>
                  <a:gd name="T1" fmla="*/ 2 h 3"/>
                  <a:gd name="T2" fmla="*/ 2 w 4"/>
                  <a:gd name="T3" fmla="*/ 1 h 3"/>
                  <a:gd name="T4" fmla="*/ 2 w 4"/>
                  <a:gd name="T5" fmla="*/ 1 h 3"/>
                  <a:gd name="T6" fmla="*/ 2 w 4"/>
                  <a:gd name="T7" fmla="*/ 1 h 3"/>
                  <a:gd name="T8" fmla="*/ 2 w 4"/>
                  <a:gd name="T9" fmla="*/ 1 h 3"/>
                  <a:gd name="T10" fmla="*/ 2 w 4"/>
                  <a:gd name="T11" fmla="*/ 1 h 3"/>
                  <a:gd name="T12" fmla="*/ 2 w 4"/>
                  <a:gd name="T13" fmla="*/ 1 h 3"/>
                  <a:gd name="T14" fmla="*/ 1 w 4"/>
                  <a:gd name="T15" fmla="*/ 0 h 3"/>
                  <a:gd name="T16" fmla="*/ 1 w 4"/>
                  <a:gd name="T17" fmla="*/ 0 h 3"/>
                  <a:gd name="T18" fmla="*/ 0 w 4"/>
                  <a:gd name="T19" fmla="*/ 1 h 3"/>
                  <a:gd name="T20" fmla="*/ 0 w 4"/>
                  <a:gd name="T21" fmla="*/ 1 h 3"/>
                  <a:gd name="T22" fmla="*/ 0 w 4"/>
                  <a:gd name="T23" fmla="*/ 1 h 3"/>
                  <a:gd name="T24" fmla="*/ 0 w 4"/>
                  <a:gd name="T25" fmla="*/ 1 h 3"/>
                  <a:gd name="T26" fmla="*/ 0 w 4"/>
                  <a:gd name="T27" fmla="*/ 1 h 3"/>
                  <a:gd name="T28" fmla="*/ 0 w 4"/>
                  <a:gd name="T29" fmla="*/ 1 h 3"/>
                  <a:gd name="T30" fmla="*/ 0 w 4"/>
                  <a:gd name="T31" fmla="*/ 2 h 3"/>
                  <a:gd name="T32" fmla="*/ 0 w 4"/>
                  <a:gd name="T33" fmla="*/ 2 h 3"/>
                  <a:gd name="T34" fmla="*/ 1 w 4"/>
                  <a:gd name="T35" fmla="*/ 2 h 3"/>
                  <a:gd name="T36" fmla="*/ 1 w 4"/>
                  <a:gd name="T37" fmla="*/ 2 h 3"/>
                  <a:gd name="T38" fmla="*/ 1 w 4"/>
                  <a:gd name="T39" fmla="*/ 3 h 3"/>
                  <a:gd name="T40" fmla="*/ 2 w 4"/>
                  <a:gd name="T41" fmla="*/ 3 h 3"/>
                  <a:gd name="T42" fmla="*/ 2 w 4"/>
                  <a:gd name="T43" fmla="*/ 3 h 3"/>
                  <a:gd name="T44" fmla="*/ 3 w 4"/>
                  <a:gd name="T45" fmla="*/ 3 h 3"/>
                  <a:gd name="T46" fmla="*/ 3 w 4"/>
                  <a:gd name="T47" fmla="*/ 3 h 3"/>
                  <a:gd name="T48" fmla="*/ 4 w 4"/>
                  <a:gd name="T49" fmla="*/ 2 h 3"/>
                  <a:gd name="T50" fmla="*/ 4 w 4"/>
                  <a:gd name="T51" fmla="*/ 2 h 3"/>
                  <a:gd name="T52" fmla="*/ 4 w 4"/>
                  <a:gd name="T53" fmla="*/ 2 h 3"/>
                  <a:gd name="T54" fmla="*/ 4 w 4"/>
                  <a:gd name="T55" fmla="*/ 1 h 3"/>
                  <a:gd name="T56" fmla="*/ 4 w 4"/>
                  <a:gd name="T57" fmla="*/ 1 h 3"/>
                  <a:gd name="T58" fmla="*/ 4 w 4"/>
                  <a:gd name="T59" fmla="*/ 1 h 3"/>
                  <a:gd name="T60" fmla="*/ 4 w 4"/>
                  <a:gd name="T61" fmla="*/ 1 h 3"/>
                  <a:gd name="T62" fmla="*/ 4 w 4"/>
                  <a:gd name="T63" fmla="*/ 1 h 3"/>
                  <a:gd name="T64" fmla="*/ 4 w 4"/>
                  <a:gd name="T65" fmla="*/ 0 h 3"/>
                  <a:gd name="T66" fmla="*/ 4 w 4"/>
                  <a:gd name="T67" fmla="*/ 0 h 3"/>
                  <a:gd name="T68" fmla="*/ 4 w 4"/>
                  <a:gd name="T69" fmla="*/ 0 h 3"/>
                  <a:gd name="T70" fmla="*/ 4 w 4"/>
                  <a:gd name="T71" fmla="*/ 0 h 3"/>
                  <a:gd name="T72" fmla="*/ 4 w 4"/>
                  <a:gd name="T73" fmla="*/ 1 h 3"/>
                  <a:gd name="T74" fmla="*/ 3 w 4"/>
                  <a:gd name="T75" fmla="*/ 1 h 3"/>
                  <a:gd name="T76" fmla="*/ 3 w 4"/>
                  <a:gd name="T77" fmla="*/ 1 h 3"/>
                  <a:gd name="T78" fmla="*/ 2 w 4"/>
                  <a:gd name="T79" fmla="*/ 2 h 3"/>
                  <a:gd name="T80" fmla="*/ 2 w 4"/>
                  <a:gd name="T81" fmla="*/ 2 h 3"/>
                  <a:gd name="T82" fmla="*/ 2 w 4"/>
                  <a:gd name="T83" fmla="*/ 2 h 3"/>
                  <a:gd name="T84" fmla="*/ 2 w 4"/>
                  <a:gd name="T85" fmla="*/ 2 h 3"/>
                  <a:gd name="T86" fmla="*/ 2 w 4"/>
                  <a:gd name="T87" fmla="*/ 3 h 3"/>
                  <a:gd name="T88" fmla="*/ 3 w 4"/>
                  <a:gd name="T89" fmla="*/ 3 h 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
                  <a:gd name="T136" fmla="*/ 0 h 3"/>
                  <a:gd name="T137" fmla="*/ 4 w 4"/>
                  <a:gd name="T138" fmla="*/ 3 h 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 h="3">
                    <a:moveTo>
                      <a:pt x="2" y="2"/>
                    </a:moveTo>
                    <a:lnTo>
                      <a:pt x="2" y="1"/>
                    </a:lnTo>
                    <a:lnTo>
                      <a:pt x="1" y="0"/>
                    </a:lnTo>
                    <a:lnTo>
                      <a:pt x="0" y="1"/>
                    </a:lnTo>
                    <a:lnTo>
                      <a:pt x="0" y="2"/>
                    </a:lnTo>
                    <a:lnTo>
                      <a:pt x="1" y="2"/>
                    </a:lnTo>
                    <a:lnTo>
                      <a:pt x="1" y="3"/>
                    </a:lnTo>
                    <a:lnTo>
                      <a:pt x="2" y="3"/>
                    </a:lnTo>
                    <a:lnTo>
                      <a:pt x="3" y="3"/>
                    </a:lnTo>
                    <a:lnTo>
                      <a:pt x="4" y="2"/>
                    </a:lnTo>
                    <a:lnTo>
                      <a:pt x="4" y="1"/>
                    </a:lnTo>
                    <a:lnTo>
                      <a:pt x="4" y="0"/>
                    </a:lnTo>
                    <a:lnTo>
                      <a:pt x="4" y="1"/>
                    </a:lnTo>
                    <a:lnTo>
                      <a:pt x="3" y="1"/>
                    </a:lnTo>
                    <a:lnTo>
                      <a:pt x="2" y="2"/>
                    </a:lnTo>
                    <a:lnTo>
                      <a:pt x="2" y="3"/>
                    </a:lnTo>
                    <a:lnTo>
                      <a:pt x="3" y="3"/>
                    </a:lnTo>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76" name="Freeform 34"/>
              <p:cNvSpPr>
                <a:spLocks/>
              </p:cNvSpPr>
              <p:nvPr/>
            </p:nvSpPr>
            <p:spPr bwMode="auto">
              <a:xfrm>
                <a:off x="949" y="3310"/>
                <a:ext cx="46" cy="30"/>
              </a:xfrm>
              <a:custGeom>
                <a:avLst/>
                <a:gdLst>
                  <a:gd name="T0" fmla="*/ 7 w 9"/>
                  <a:gd name="T1" fmla="*/ 0 h 6"/>
                  <a:gd name="T2" fmla="*/ 4 w 9"/>
                  <a:gd name="T3" fmla="*/ 0 h 6"/>
                  <a:gd name="T4" fmla="*/ 3 w 9"/>
                  <a:gd name="T5" fmla="*/ 1 h 6"/>
                  <a:gd name="T6" fmla="*/ 3 w 9"/>
                  <a:gd name="T7" fmla="*/ 1 h 6"/>
                  <a:gd name="T8" fmla="*/ 3 w 9"/>
                  <a:gd name="T9" fmla="*/ 2 h 6"/>
                  <a:gd name="T10" fmla="*/ 3 w 9"/>
                  <a:gd name="T11" fmla="*/ 3 h 6"/>
                  <a:gd name="T12" fmla="*/ 2 w 9"/>
                  <a:gd name="T13" fmla="*/ 3 h 6"/>
                  <a:gd name="T14" fmla="*/ 2 w 9"/>
                  <a:gd name="T15" fmla="*/ 3 h 6"/>
                  <a:gd name="T16" fmla="*/ 1 w 9"/>
                  <a:gd name="T17" fmla="*/ 3 h 6"/>
                  <a:gd name="T18" fmla="*/ 1 w 9"/>
                  <a:gd name="T19" fmla="*/ 4 h 6"/>
                  <a:gd name="T20" fmla="*/ 1 w 9"/>
                  <a:gd name="T21" fmla="*/ 5 h 6"/>
                  <a:gd name="T22" fmla="*/ 0 w 9"/>
                  <a:gd name="T23" fmla="*/ 5 h 6"/>
                  <a:gd name="T24" fmla="*/ 0 w 9"/>
                  <a:gd name="T25" fmla="*/ 6 h 6"/>
                  <a:gd name="T26" fmla="*/ 0 w 9"/>
                  <a:gd name="T27" fmla="*/ 6 h 6"/>
                  <a:gd name="T28" fmla="*/ 0 w 9"/>
                  <a:gd name="T29" fmla="*/ 6 h 6"/>
                  <a:gd name="T30" fmla="*/ 0 w 9"/>
                  <a:gd name="T31" fmla="*/ 6 h 6"/>
                  <a:gd name="T32" fmla="*/ 0 w 9"/>
                  <a:gd name="T33" fmla="*/ 6 h 6"/>
                  <a:gd name="T34" fmla="*/ 0 w 9"/>
                  <a:gd name="T35" fmla="*/ 6 h 6"/>
                  <a:gd name="T36" fmla="*/ 0 w 9"/>
                  <a:gd name="T37" fmla="*/ 6 h 6"/>
                  <a:gd name="T38" fmla="*/ 1 w 9"/>
                  <a:gd name="T39" fmla="*/ 6 h 6"/>
                  <a:gd name="T40" fmla="*/ 2 w 9"/>
                  <a:gd name="T41" fmla="*/ 6 h 6"/>
                  <a:gd name="T42" fmla="*/ 3 w 9"/>
                  <a:gd name="T43" fmla="*/ 5 h 6"/>
                  <a:gd name="T44" fmla="*/ 6 w 9"/>
                  <a:gd name="T45" fmla="*/ 3 h 6"/>
                  <a:gd name="T46" fmla="*/ 7 w 9"/>
                  <a:gd name="T47" fmla="*/ 2 h 6"/>
                  <a:gd name="T48" fmla="*/ 8 w 9"/>
                  <a:gd name="T49" fmla="*/ 2 h 6"/>
                  <a:gd name="T50" fmla="*/ 9 w 9"/>
                  <a:gd name="T51" fmla="*/ 1 h 6"/>
                  <a:gd name="T52" fmla="*/ 9 w 9"/>
                  <a:gd name="T53" fmla="*/ 1 h 6"/>
                  <a:gd name="T54" fmla="*/ 9 w 9"/>
                  <a:gd name="T55" fmla="*/ 1 h 6"/>
                  <a:gd name="T56" fmla="*/ 8 w 9"/>
                  <a:gd name="T57" fmla="*/ 0 h 6"/>
                  <a:gd name="T58" fmla="*/ 8 w 9"/>
                  <a:gd name="T59" fmla="*/ 0 h 6"/>
                  <a:gd name="T60" fmla="*/ 8 w 9"/>
                  <a:gd name="T61" fmla="*/ 0 h 6"/>
                  <a:gd name="T62" fmla="*/ 8 w 9"/>
                  <a:gd name="T63" fmla="*/ 0 h 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
                  <a:gd name="T97" fmla="*/ 0 h 6"/>
                  <a:gd name="T98" fmla="*/ 9 w 9"/>
                  <a:gd name="T99" fmla="*/ 6 h 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 h="6">
                    <a:moveTo>
                      <a:pt x="8" y="0"/>
                    </a:moveTo>
                    <a:lnTo>
                      <a:pt x="7" y="0"/>
                    </a:lnTo>
                    <a:lnTo>
                      <a:pt x="6" y="0"/>
                    </a:lnTo>
                    <a:lnTo>
                      <a:pt x="4" y="0"/>
                    </a:lnTo>
                    <a:lnTo>
                      <a:pt x="4" y="1"/>
                    </a:lnTo>
                    <a:lnTo>
                      <a:pt x="3" y="1"/>
                    </a:lnTo>
                    <a:lnTo>
                      <a:pt x="3" y="2"/>
                    </a:lnTo>
                    <a:lnTo>
                      <a:pt x="3" y="3"/>
                    </a:lnTo>
                    <a:lnTo>
                      <a:pt x="2" y="3"/>
                    </a:lnTo>
                    <a:lnTo>
                      <a:pt x="1" y="3"/>
                    </a:lnTo>
                    <a:lnTo>
                      <a:pt x="1" y="4"/>
                    </a:lnTo>
                    <a:lnTo>
                      <a:pt x="1" y="5"/>
                    </a:lnTo>
                    <a:lnTo>
                      <a:pt x="0" y="5"/>
                    </a:lnTo>
                    <a:lnTo>
                      <a:pt x="0" y="6"/>
                    </a:lnTo>
                    <a:lnTo>
                      <a:pt x="1" y="6"/>
                    </a:lnTo>
                    <a:lnTo>
                      <a:pt x="2" y="6"/>
                    </a:lnTo>
                    <a:lnTo>
                      <a:pt x="2" y="5"/>
                    </a:lnTo>
                    <a:lnTo>
                      <a:pt x="3" y="5"/>
                    </a:lnTo>
                    <a:lnTo>
                      <a:pt x="5" y="4"/>
                    </a:lnTo>
                    <a:lnTo>
                      <a:pt x="6" y="3"/>
                    </a:lnTo>
                    <a:lnTo>
                      <a:pt x="7" y="2"/>
                    </a:lnTo>
                    <a:lnTo>
                      <a:pt x="8" y="2"/>
                    </a:lnTo>
                    <a:lnTo>
                      <a:pt x="9" y="1"/>
                    </a:lnTo>
                    <a:lnTo>
                      <a:pt x="8" y="0"/>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77" name="Freeform 35"/>
              <p:cNvSpPr>
                <a:spLocks/>
              </p:cNvSpPr>
              <p:nvPr/>
            </p:nvSpPr>
            <p:spPr bwMode="auto">
              <a:xfrm>
                <a:off x="903" y="3332"/>
                <a:ext cx="46" cy="34"/>
              </a:xfrm>
              <a:custGeom>
                <a:avLst/>
                <a:gdLst>
                  <a:gd name="T0" fmla="*/ 8 w 9"/>
                  <a:gd name="T1" fmla="*/ 3 h 7"/>
                  <a:gd name="T2" fmla="*/ 8 w 9"/>
                  <a:gd name="T3" fmla="*/ 1 h 7"/>
                  <a:gd name="T4" fmla="*/ 5 w 9"/>
                  <a:gd name="T5" fmla="*/ 3 h 7"/>
                  <a:gd name="T6" fmla="*/ 4 w 9"/>
                  <a:gd name="T7" fmla="*/ 4 h 7"/>
                  <a:gd name="T8" fmla="*/ 4 w 9"/>
                  <a:gd name="T9" fmla="*/ 4 h 7"/>
                  <a:gd name="T10" fmla="*/ 2 w 9"/>
                  <a:gd name="T11" fmla="*/ 5 h 7"/>
                  <a:gd name="T12" fmla="*/ 1 w 9"/>
                  <a:gd name="T13" fmla="*/ 6 h 7"/>
                  <a:gd name="T14" fmla="*/ 0 w 9"/>
                  <a:gd name="T15" fmla="*/ 6 h 7"/>
                  <a:gd name="T16" fmla="*/ 2 w 9"/>
                  <a:gd name="T17" fmla="*/ 6 h 7"/>
                  <a:gd name="T18" fmla="*/ 3 w 9"/>
                  <a:gd name="T19" fmla="*/ 5 h 7"/>
                  <a:gd name="T20" fmla="*/ 6 w 9"/>
                  <a:gd name="T21" fmla="*/ 4 h 7"/>
                  <a:gd name="T22" fmla="*/ 8 w 9"/>
                  <a:gd name="T23" fmla="*/ 3 h 7"/>
                  <a:gd name="T24" fmla="*/ 8 w 9"/>
                  <a:gd name="T25" fmla="*/ 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7"/>
                  <a:gd name="T41" fmla="*/ 9 w 9"/>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7">
                    <a:moveTo>
                      <a:pt x="8" y="3"/>
                    </a:moveTo>
                    <a:cubicBezTo>
                      <a:pt x="8" y="2"/>
                      <a:pt x="9" y="1"/>
                      <a:pt x="8" y="1"/>
                    </a:cubicBezTo>
                    <a:cubicBezTo>
                      <a:pt x="7" y="0"/>
                      <a:pt x="5" y="2"/>
                      <a:pt x="5" y="3"/>
                    </a:cubicBezTo>
                    <a:cubicBezTo>
                      <a:pt x="4" y="3"/>
                      <a:pt x="4" y="3"/>
                      <a:pt x="4" y="4"/>
                    </a:cubicBezTo>
                    <a:cubicBezTo>
                      <a:pt x="4" y="4"/>
                      <a:pt x="4" y="4"/>
                      <a:pt x="4" y="4"/>
                    </a:cubicBezTo>
                    <a:cubicBezTo>
                      <a:pt x="3" y="5"/>
                      <a:pt x="3" y="5"/>
                      <a:pt x="2" y="5"/>
                    </a:cubicBezTo>
                    <a:cubicBezTo>
                      <a:pt x="2" y="5"/>
                      <a:pt x="2" y="5"/>
                      <a:pt x="1" y="6"/>
                    </a:cubicBezTo>
                    <a:cubicBezTo>
                      <a:pt x="1" y="6"/>
                      <a:pt x="0" y="6"/>
                      <a:pt x="0" y="6"/>
                    </a:cubicBezTo>
                    <a:cubicBezTo>
                      <a:pt x="1" y="7"/>
                      <a:pt x="1" y="7"/>
                      <a:pt x="2" y="6"/>
                    </a:cubicBezTo>
                    <a:cubicBezTo>
                      <a:pt x="2" y="6"/>
                      <a:pt x="3" y="5"/>
                      <a:pt x="3" y="5"/>
                    </a:cubicBezTo>
                    <a:cubicBezTo>
                      <a:pt x="4" y="5"/>
                      <a:pt x="5" y="5"/>
                      <a:pt x="6" y="4"/>
                    </a:cubicBezTo>
                    <a:cubicBezTo>
                      <a:pt x="7" y="4"/>
                      <a:pt x="7" y="3"/>
                      <a:pt x="8" y="3"/>
                    </a:cubicBezTo>
                    <a:cubicBezTo>
                      <a:pt x="8" y="3"/>
                      <a:pt x="8" y="3"/>
                      <a:pt x="8" y="3"/>
                    </a:cubicBez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78" name="Freeform 36"/>
              <p:cNvSpPr>
                <a:spLocks/>
              </p:cNvSpPr>
              <p:nvPr/>
            </p:nvSpPr>
            <p:spPr bwMode="auto">
              <a:xfrm>
                <a:off x="903" y="3337"/>
                <a:ext cx="41" cy="29"/>
              </a:xfrm>
              <a:custGeom>
                <a:avLst/>
                <a:gdLst>
                  <a:gd name="T0" fmla="*/ 8 w 8"/>
                  <a:gd name="T1" fmla="*/ 2 h 6"/>
                  <a:gd name="T2" fmla="*/ 8 w 8"/>
                  <a:gd name="T3" fmla="*/ 1 h 6"/>
                  <a:gd name="T4" fmla="*/ 8 w 8"/>
                  <a:gd name="T5" fmla="*/ 1 h 6"/>
                  <a:gd name="T6" fmla="*/ 8 w 8"/>
                  <a:gd name="T7" fmla="*/ 0 h 6"/>
                  <a:gd name="T8" fmla="*/ 8 w 8"/>
                  <a:gd name="T9" fmla="*/ 0 h 6"/>
                  <a:gd name="T10" fmla="*/ 8 w 8"/>
                  <a:gd name="T11" fmla="*/ 0 h 6"/>
                  <a:gd name="T12" fmla="*/ 8 w 8"/>
                  <a:gd name="T13" fmla="*/ 0 h 6"/>
                  <a:gd name="T14" fmla="*/ 8 w 8"/>
                  <a:gd name="T15" fmla="*/ 0 h 6"/>
                  <a:gd name="T16" fmla="*/ 8 w 8"/>
                  <a:gd name="T17" fmla="*/ 0 h 6"/>
                  <a:gd name="T18" fmla="*/ 8 w 8"/>
                  <a:gd name="T19" fmla="*/ 0 h 6"/>
                  <a:gd name="T20" fmla="*/ 7 w 8"/>
                  <a:gd name="T21" fmla="*/ 0 h 6"/>
                  <a:gd name="T22" fmla="*/ 7 w 8"/>
                  <a:gd name="T23" fmla="*/ 0 h 6"/>
                  <a:gd name="T24" fmla="*/ 6 w 8"/>
                  <a:gd name="T25" fmla="*/ 0 h 6"/>
                  <a:gd name="T26" fmla="*/ 5 w 8"/>
                  <a:gd name="T27" fmla="*/ 1 h 6"/>
                  <a:gd name="T28" fmla="*/ 5 w 8"/>
                  <a:gd name="T29" fmla="*/ 2 h 6"/>
                  <a:gd name="T30" fmla="*/ 5 w 8"/>
                  <a:gd name="T31" fmla="*/ 2 h 6"/>
                  <a:gd name="T32" fmla="*/ 4 w 8"/>
                  <a:gd name="T33" fmla="*/ 2 h 6"/>
                  <a:gd name="T34" fmla="*/ 4 w 8"/>
                  <a:gd name="T35" fmla="*/ 2 h 6"/>
                  <a:gd name="T36" fmla="*/ 4 w 8"/>
                  <a:gd name="T37" fmla="*/ 2 h 6"/>
                  <a:gd name="T38" fmla="*/ 4 w 8"/>
                  <a:gd name="T39" fmla="*/ 3 h 6"/>
                  <a:gd name="T40" fmla="*/ 4 w 8"/>
                  <a:gd name="T41" fmla="*/ 3 h 6"/>
                  <a:gd name="T42" fmla="*/ 4 w 8"/>
                  <a:gd name="T43" fmla="*/ 3 h 6"/>
                  <a:gd name="T44" fmla="*/ 4 w 8"/>
                  <a:gd name="T45" fmla="*/ 3 h 6"/>
                  <a:gd name="T46" fmla="*/ 2 w 8"/>
                  <a:gd name="T47" fmla="*/ 4 h 6"/>
                  <a:gd name="T48" fmla="*/ 2 w 8"/>
                  <a:gd name="T49" fmla="*/ 4 h 6"/>
                  <a:gd name="T50" fmla="*/ 2 w 8"/>
                  <a:gd name="T51" fmla="*/ 4 h 6"/>
                  <a:gd name="T52" fmla="*/ 2 w 8"/>
                  <a:gd name="T53" fmla="*/ 4 h 6"/>
                  <a:gd name="T54" fmla="*/ 1 w 8"/>
                  <a:gd name="T55" fmla="*/ 4 h 6"/>
                  <a:gd name="T56" fmla="*/ 1 w 8"/>
                  <a:gd name="T57" fmla="*/ 5 h 6"/>
                  <a:gd name="T58" fmla="*/ 1 w 8"/>
                  <a:gd name="T59" fmla="*/ 5 h 6"/>
                  <a:gd name="T60" fmla="*/ 0 w 8"/>
                  <a:gd name="T61" fmla="*/ 5 h 6"/>
                  <a:gd name="T62" fmla="*/ 0 w 8"/>
                  <a:gd name="T63" fmla="*/ 5 h 6"/>
                  <a:gd name="T64" fmla="*/ 0 w 8"/>
                  <a:gd name="T65" fmla="*/ 5 h 6"/>
                  <a:gd name="T66" fmla="*/ 1 w 8"/>
                  <a:gd name="T67" fmla="*/ 6 h 6"/>
                  <a:gd name="T68" fmla="*/ 1 w 8"/>
                  <a:gd name="T69" fmla="*/ 6 h 6"/>
                  <a:gd name="T70" fmla="*/ 1 w 8"/>
                  <a:gd name="T71" fmla="*/ 6 h 6"/>
                  <a:gd name="T72" fmla="*/ 1 w 8"/>
                  <a:gd name="T73" fmla="*/ 6 h 6"/>
                  <a:gd name="T74" fmla="*/ 2 w 8"/>
                  <a:gd name="T75" fmla="*/ 5 h 6"/>
                  <a:gd name="T76" fmla="*/ 2 w 8"/>
                  <a:gd name="T77" fmla="*/ 5 h 6"/>
                  <a:gd name="T78" fmla="*/ 3 w 8"/>
                  <a:gd name="T79" fmla="*/ 5 h 6"/>
                  <a:gd name="T80" fmla="*/ 3 w 8"/>
                  <a:gd name="T81" fmla="*/ 4 h 6"/>
                  <a:gd name="T82" fmla="*/ 3 w 8"/>
                  <a:gd name="T83" fmla="*/ 4 h 6"/>
                  <a:gd name="T84" fmla="*/ 5 w 8"/>
                  <a:gd name="T85" fmla="*/ 4 h 6"/>
                  <a:gd name="T86" fmla="*/ 5 w 8"/>
                  <a:gd name="T87" fmla="*/ 3 h 6"/>
                  <a:gd name="T88" fmla="*/ 6 w 8"/>
                  <a:gd name="T89" fmla="*/ 3 h 6"/>
                  <a:gd name="T90" fmla="*/ 7 w 8"/>
                  <a:gd name="T91" fmla="*/ 3 h 6"/>
                  <a:gd name="T92" fmla="*/ 7 w 8"/>
                  <a:gd name="T93" fmla="*/ 2 h 6"/>
                  <a:gd name="T94" fmla="*/ 7 w 8"/>
                  <a:gd name="T95" fmla="*/ 2 h 6"/>
                  <a:gd name="T96" fmla="*/ 8 w 8"/>
                  <a:gd name="T97" fmla="*/ 2 h 6"/>
                  <a:gd name="T98" fmla="*/ 8 w 8"/>
                  <a:gd name="T99" fmla="*/ 2 h 6"/>
                  <a:gd name="T100" fmla="*/ 8 w 8"/>
                  <a:gd name="T101" fmla="*/ 2 h 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
                  <a:gd name="T154" fmla="*/ 0 h 6"/>
                  <a:gd name="T155" fmla="*/ 8 w 8"/>
                  <a:gd name="T156" fmla="*/ 6 h 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 h="6">
                    <a:moveTo>
                      <a:pt x="8" y="2"/>
                    </a:moveTo>
                    <a:lnTo>
                      <a:pt x="8" y="1"/>
                    </a:lnTo>
                    <a:lnTo>
                      <a:pt x="8" y="0"/>
                    </a:lnTo>
                    <a:lnTo>
                      <a:pt x="7" y="0"/>
                    </a:lnTo>
                    <a:lnTo>
                      <a:pt x="6" y="0"/>
                    </a:lnTo>
                    <a:lnTo>
                      <a:pt x="5" y="1"/>
                    </a:lnTo>
                    <a:lnTo>
                      <a:pt x="5" y="2"/>
                    </a:lnTo>
                    <a:lnTo>
                      <a:pt x="4" y="2"/>
                    </a:lnTo>
                    <a:lnTo>
                      <a:pt x="4" y="3"/>
                    </a:lnTo>
                    <a:lnTo>
                      <a:pt x="2" y="4"/>
                    </a:lnTo>
                    <a:lnTo>
                      <a:pt x="1" y="4"/>
                    </a:lnTo>
                    <a:lnTo>
                      <a:pt x="1" y="5"/>
                    </a:lnTo>
                    <a:lnTo>
                      <a:pt x="0" y="5"/>
                    </a:lnTo>
                    <a:lnTo>
                      <a:pt x="1" y="6"/>
                    </a:lnTo>
                    <a:lnTo>
                      <a:pt x="2" y="5"/>
                    </a:lnTo>
                    <a:lnTo>
                      <a:pt x="3" y="5"/>
                    </a:lnTo>
                    <a:lnTo>
                      <a:pt x="3" y="4"/>
                    </a:lnTo>
                    <a:lnTo>
                      <a:pt x="5" y="4"/>
                    </a:lnTo>
                    <a:lnTo>
                      <a:pt x="5" y="3"/>
                    </a:lnTo>
                    <a:lnTo>
                      <a:pt x="6" y="3"/>
                    </a:lnTo>
                    <a:lnTo>
                      <a:pt x="7" y="3"/>
                    </a:lnTo>
                    <a:lnTo>
                      <a:pt x="7" y="2"/>
                    </a:lnTo>
                    <a:lnTo>
                      <a:pt x="8" y="2"/>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79" name="Freeform 37"/>
              <p:cNvSpPr>
                <a:spLocks/>
              </p:cNvSpPr>
              <p:nvPr/>
            </p:nvSpPr>
            <p:spPr bwMode="auto">
              <a:xfrm>
                <a:off x="877" y="3376"/>
                <a:ext cx="4" cy="5"/>
              </a:xfrm>
              <a:custGeom>
                <a:avLst/>
                <a:gdLst>
                  <a:gd name="T0" fmla="*/ 1 w 1"/>
                  <a:gd name="T1" fmla="*/ 0 h 1"/>
                  <a:gd name="T2" fmla="*/ 0 w 1"/>
                  <a:gd name="T3" fmla="*/ 0 h 1"/>
                  <a:gd name="T4" fmla="*/ 0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1"/>
                      <a:pt x="0" y="1"/>
                    </a:cubicBezTo>
                    <a:cubicBezTo>
                      <a:pt x="1" y="1"/>
                      <a:pt x="1" y="1"/>
                      <a:pt x="1" y="0"/>
                    </a:cubicBez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0" name="Freeform 38"/>
              <p:cNvSpPr>
                <a:spLocks/>
              </p:cNvSpPr>
              <p:nvPr/>
            </p:nvSpPr>
            <p:spPr bwMode="auto">
              <a:xfrm>
                <a:off x="877" y="3376"/>
                <a:ext cx="4" cy="5"/>
              </a:xfrm>
              <a:custGeom>
                <a:avLst/>
                <a:gdLst>
                  <a:gd name="T0" fmla="*/ 1 w 1"/>
                  <a:gd name="T1" fmla="*/ 0 h 1"/>
                  <a:gd name="T2" fmla="*/ 1 w 1"/>
                  <a:gd name="T3" fmla="*/ 0 h 1"/>
                  <a:gd name="T4" fmla="*/ 1 w 1"/>
                  <a:gd name="T5" fmla="*/ 0 h 1"/>
                  <a:gd name="T6" fmla="*/ 1 w 1"/>
                  <a:gd name="T7" fmla="*/ 0 h 1"/>
                  <a:gd name="T8" fmla="*/ 0 w 1"/>
                  <a:gd name="T9" fmla="*/ 0 h 1"/>
                  <a:gd name="T10" fmla="*/ 0 w 1"/>
                  <a:gd name="T11" fmla="*/ 0 h 1"/>
                  <a:gd name="T12" fmla="*/ 0 w 1"/>
                  <a:gd name="T13" fmla="*/ 0 h 1"/>
                  <a:gd name="T14" fmla="*/ 0 w 1"/>
                  <a:gd name="T15" fmla="*/ 0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0 h 1"/>
                  <a:gd name="T30" fmla="*/ 1 w 1"/>
                  <a:gd name="T31" fmla="*/ 0 h 1"/>
                  <a:gd name="T32" fmla="*/ 1 w 1"/>
                  <a:gd name="T33" fmla="*/ 0 h 1"/>
                  <a:gd name="T34" fmla="*/ 1 w 1"/>
                  <a:gd name="T35" fmla="*/ 0 h 1"/>
                  <a:gd name="T36" fmla="*/ 1 w 1"/>
                  <a:gd name="T37" fmla="*/ 0 h 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
                  <a:gd name="T58" fmla="*/ 0 h 1"/>
                  <a:gd name="T59" fmla="*/ 1 w 1"/>
                  <a:gd name="T60" fmla="*/ 1 h 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 h="1">
                    <a:moveTo>
                      <a:pt x="1" y="0"/>
                    </a:moveTo>
                    <a:lnTo>
                      <a:pt x="1" y="0"/>
                    </a:lnTo>
                    <a:lnTo>
                      <a:pt x="0" y="0"/>
                    </a:lnTo>
                    <a:lnTo>
                      <a:pt x="0" y="1"/>
                    </a:lnTo>
                    <a:lnTo>
                      <a:pt x="1" y="1"/>
                    </a:lnTo>
                    <a:lnTo>
                      <a:pt x="1" y="0"/>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1" name="Freeform 39"/>
              <p:cNvSpPr>
                <a:spLocks/>
              </p:cNvSpPr>
              <p:nvPr/>
            </p:nvSpPr>
            <p:spPr bwMode="auto">
              <a:xfrm>
                <a:off x="836" y="3382"/>
                <a:ext cx="14" cy="14"/>
              </a:xfrm>
              <a:custGeom>
                <a:avLst/>
                <a:gdLst>
                  <a:gd name="T0" fmla="*/ 2 w 3"/>
                  <a:gd name="T1" fmla="*/ 1 h 3"/>
                  <a:gd name="T2" fmla="*/ 3 w 3"/>
                  <a:gd name="T3" fmla="*/ 1 h 3"/>
                  <a:gd name="T4" fmla="*/ 2 w 3"/>
                  <a:gd name="T5" fmla="*/ 1 h 3"/>
                  <a:gd name="T6" fmla="*/ 3 w 3"/>
                  <a:gd name="T7" fmla="*/ 2 h 3"/>
                  <a:gd name="T8" fmla="*/ 2 w 3"/>
                  <a:gd name="T9" fmla="*/ 2 h 3"/>
                  <a:gd name="T10" fmla="*/ 1 w 3"/>
                  <a:gd name="T11" fmla="*/ 3 h 3"/>
                  <a:gd name="T12" fmla="*/ 0 w 3"/>
                  <a:gd name="T13" fmla="*/ 3 h 3"/>
                  <a:gd name="T14" fmla="*/ 1 w 3"/>
                  <a:gd name="T15" fmla="*/ 1 h 3"/>
                  <a:gd name="T16" fmla="*/ 2 w 3"/>
                  <a:gd name="T17" fmla="*/ 1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2" y="1"/>
                    </a:moveTo>
                    <a:cubicBezTo>
                      <a:pt x="2" y="0"/>
                      <a:pt x="3" y="0"/>
                      <a:pt x="3" y="1"/>
                    </a:cubicBezTo>
                    <a:cubicBezTo>
                      <a:pt x="3" y="1"/>
                      <a:pt x="3" y="1"/>
                      <a:pt x="2" y="1"/>
                    </a:cubicBezTo>
                    <a:cubicBezTo>
                      <a:pt x="2" y="2"/>
                      <a:pt x="3" y="2"/>
                      <a:pt x="3" y="2"/>
                    </a:cubicBezTo>
                    <a:cubicBezTo>
                      <a:pt x="3" y="2"/>
                      <a:pt x="2" y="2"/>
                      <a:pt x="2" y="2"/>
                    </a:cubicBezTo>
                    <a:cubicBezTo>
                      <a:pt x="2" y="2"/>
                      <a:pt x="2" y="2"/>
                      <a:pt x="1" y="3"/>
                    </a:cubicBezTo>
                    <a:cubicBezTo>
                      <a:pt x="1" y="3"/>
                      <a:pt x="0" y="3"/>
                      <a:pt x="0" y="3"/>
                    </a:cubicBezTo>
                    <a:cubicBezTo>
                      <a:pt x="0" y="2"/>
                      <a:pt x="1" y="2"/>
                      <a:pt x="1" y="1"/>
                    </a:cubicBezTo>
                    <a:cubicBezTo>
                      <a:pt x="2" y="1"/>
                      <a:pt x="2" y="1"/>
                      <a:pt x="2" y="1"/>
                    </a:cubicBez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2" name="Freeform 40"/>
              <p:cNvSpPr>
                <a:spLocks/>
              </p:cNvSpPr>
              <p:nvPr/>
            </p:nvSpPr>
            <p:spPr bwMode="auto">
              <a:xfrm>
                <a:off x="840" y="3384"/>
                <a:ext cx="15" cy="9"/>
              </a:xfrm>
              <a:custGeom>
                <a:avLst/>
                <a:gdLst>
                  <a:gd name="T0" fmla="*/ 2 w 3"/>
                  <a:gd name="T1" fmla="*/ 0 h 2"/>
                  <a:gd name="T2" fmla="*/ 2 w 3"/>
                  <a:gd name="T3" fmla="*/ 0 h 2"/>
                  <a:gd name="T4" fmla="*/ 2 w 3"/>
                  <a:gd name="T5" fmla="*/ 0 h 2"/>
                  <a:gd name="T6" fmla="*/ 2 w 3"/>
                  <a:gd name="T7" fmla="*/ 0 h 2"/>
                  <a:gd name="T8" fmla="*/ 3 w 3"/>
                  <a:gd name="T9" fmla="*/ 0 h 2"/>
                  <a:gd name="T10" fmla="*/ 3 w 3"/>
                  <a:gd name="T11" fmla="*/ 0 h 2"/>
                  <a:gd name="T12" fmla="*/ 3 w 3"/>
                  <a:gd name="T13" fmla="*/ 0 h 2"/>
                  <a:gd name="T14" fmla="*/ 3 w 3"/>
                  <a:gd name="T15" fmla="*/ 0 h 2"/>
                  <a:gd name="T16" fmla="*/ 3 w 3"/>
                  <a:gd name="T17" fmla="*/ 0 h 2"/>
                  <a:gd name="T18" fmla="*/ 3 w 3"/>
                  <a:gd name="T19" fmla="*/ 0 h 2"/>
                  <a:gd name="T20" fmla="*/ 3 w 3"/>
                  <a:gd name="T21" fmla="*/ 0 h 2"/>
                  <a:gd name="T22" fmla="*/ 2 w 3"/>
                  <a:gd name="T23" fmla="*/ 0 h 2"/>
                  <a:gd name="T24" fmla="*/ 2 w 3"/>
                  <a:gd name="T25" fmla="*/ 1 h 2"/>
                  <a:gd name="T26" fmla="*/ 3 w 3"/>
                  <a:gd name="T27" fmla="*/ 1 h 2"/>
                  <a:gd name="T28" fmla="*/ 3 w 3"/>
                  <a:gd name="T29" fmla="*/ 1 h 2"/>
                  <a:gd name="T30" fmla="*/ 3 w 3"/>
                  <a:gd name="T31" fmla="*/ 1 h 2"/>
                  <a:gd name="T32" fmla="*/ 2 w 3"/>
                  <a:gd name="T33" fmla="*/ 1 h 2"/>
                  <a:gd name="T34" fmla="*/ 2 w 3"/>
                  <a:gd name="T35" fmla="*/ 1 h 2"/>
                  <a:gd name="T36" fmla="*/ 2 w 3"/>
                  <a:gd name="T37" fmla="*/ 1 h 2"/>
                  <a:gd name="T38" fmla="*/ 2 w 3"/>
                  <a:gd name="T39" fmla="*/ 1 h 2"/>
                  <a:gd name="T40" fmla="*/ 2 w 3"/>
                  <a:gd name="T41" fmla="*/ 1 h 2"/>
                  <a:gd name="T42" fmla="*/ 1 w 3"/>
                  <a:gd name="T43" fmla="*/ 2 h 2"/>
                  <a:gd name="T44" fmla="*/ 1 w 3"/>
                  <a:gd name="T45" fmla="*/ 2 h 2"/>
                  <a:gd name="T46" fmla="*/ 1 w 3"/>
                  <a:gd name="T47" fmla="*/ 2 h 2"/>
                  <a:gd name="T48" fmla="*/ 0 w 3"/>
                  <a:gd name="T49" fmla="*/ 2 h 2"/>
                  <a:gd name="T50" fmla="*/ 0 w 3"/>
                  <a:gd name="T51" fmla="*/ 2 h 2"/>
                  <a:gd name="T52" fmla="*/ 0 w 3"/>
                  <a:gd name="T53" fmla="*/ 1 h 2"/>
                  <a:gd name="T54" fmla="*/ 1 w 3"/>
                  <a:gd name="T55" fmla="*/ 1 h 2"/>
                  <a:gd name="T56" fmla="*/ 1 w 3"/>
                  <a:gd name="T57" fmla="*/ 1 h 2"/>
                  <a:gd name="T58" fmla="*/ 1 w 3"/>
                  <a:gd name="T59" fmla="*/ 1 h 2"/>
                  <a:gd name="T60" fmla="*/ 1 w 3"/>
                  <a:gd name="T61" fmla="*/ 0 h 2"/>
                  <a:gd name="T62" fmla="*/ 2 w 3"/>
                  <a:gd name="T63" fmla="*/ 0 h 2"/>
                  <a:gd name="T64" fmla="*/ 2 w 3"/>
                  <a:gd name="T65" fmla="*/ 0 h 2"/>
                  <a:gd name="T66" fmla="*/ 2 w 3"/>
                  <a:gd name="T67" fmla="*/ 0 h 2"/>
                  <a:gd name="T68" fmla="*/ 2 w 3"/>
                  <a:gd name="T69" fmla="*/ 0 h 2"/>
                  <a:gd name="T70" fmla="*/ 2 w 3"/>
                  <a:gd name="T71" fmla="*/ 0 h 2"/>
                  <a:gd name="T72" fmla="*/ 2 w 3"/>
                  <a:gd name="T73" fmla="*/ 0 h 2"/>
                  <a:gd name="T74" fmla="*/ 2 w 3"/>
                  <a:gd name="T75" fmla="*/ 0 h 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
                  <a:gd name="T115" fmla="*/ 0 h 2"/>
                  <a:gd name="T116" fmla="*/ 3 w 3"/>
                  <a:gd name="T117" fmla="*/ 2 h 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 h="2">
                    <a:moveTo>
                      <a:pt x="2" y="0"/>
                    </a:moveTo>
                    <a:lnTo>
                      <a:pt x="2" y="0"/>
                    </a:lnTo>
                    <a:lnTo>
                      <a:pt x="3" y="0"/>
                    </a:lnTo>
                    <a:lnTo>
                      <a:pt x="2" y="0"/>
                    </a:lnTo>
                    <a:lnTo>
                      <a:pt x="2" y="1"/>
                    </a:lnTo>
                    <a:lnTo>
                      <a:pt x="3" y="1"/>
                    </a:lnTo>
                    <a:lnTo>
                      <a:pt x="2" y="1"/>
                    </a:lnTo>
                    <a:lnTo>
                      <a:pt x="1" y="2"/>
                    </a:lnTo>
                    <a:lnTo>
                      <a:pt x="0" y="2"/>
                    </a:lnTo>
                    <a:lnTo>
                      <a:pt x="0" y="1"/>
                    </a:lnTo>
                    <a:lnTo>
                      <a:pt x="1" y="1"/>
                    </a:lnTo>
                    <a:lnTo>
                      <a:pt x="1" y="0"/>
                    </a:lnTo>
                    <a:lnTo>
                      <a:pt x="2" y="0"/>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3" name="Freeform 41"/>
              <p:cNvSpPr>
                <a:spLocks/>
              </p:cNvSpPr>
              <p:nvPr/>
            </p:nvSpPr>
            <p:spPr bwMode="auto">
              <a:xfrm>
                <a:off x="796" y="3390"/>
                <a:ext cx="20" cy="10"/>
              </a:xfrm>
              <a:custGeom>
                <a:avLst/>
                <a:gdLst>
                  <a:gd name="T0" fmla="*/ 3 w 4"/>
                  <a:gd name="T1" fmla="*/ 1 h 2"/>
                  <a:gd name="T2" fmla="*/ 3 w 4"/>
                  <a:gd name="T3" fmla="*/ 0 h 2"/>
                  <a:gd name="T4" fmla="*/ 4 w 4"/>
                  <a:gd name="T5" fmla="*/ 0 h 2"/>
                  <a:gd name="T6" fmla="*/ 4 w 4"/>
                  <a:gd name="T7" fmla="*/ 1 h 2"/>
                  <a:gd name="T8" fmla="*/ 1 w 4"/>
                  <a:gd name="T9" fmla="*/ 2 h 2"/>
                  <a:gd name="T10" fmla="*/ 3 w 4"/>
                  <a:gd name="T11" fmla="*/ 1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3" y="1"/>
                    </a:moveTo>
                    <a:cubicBezTo>
                      <a:pt x="3" y="1"/>
                      <a:pt x="3" y="0"/>
                      <a:pt x="3" y="0"/>
                    </a:cubicBezTo>
                    <a:cubicBezTo>
                      <a:pt x="4" y="0"/>
                      <a:pt x="4" y="0"/>
                      <a:pt x="4" y="0"/>
                    </a:cubicBezTo>
                    <a:cubicBezTo>
                      <a:pt x="4" y="1"/>
                      <a:pt x="4" y="1"/>
                      <a:pt x="4" y="1"/>
                    </a:cubicBezTo>
                    <a:cubicBezTo>
                      <a:pt x="3" y="2"/>
                      <a:pt x="2" y="2"/>
                      <a:pt x="1" y="2"/>
                    </a:cubicBezTo>
                    <a:cubicBezTo>
                      <a:pt x="0" y="1"/>
                      <a:pt x="3" y="2"/>
                      <a:pt x="3" y="1"/>
                    </a:cubicBez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4" name="Freeform 42"/>
              <p:cNvSpPr>
                <a:spLocks/>
              </p:cNvSpPr>
              <p:nvPr/>
            </p:nvSpPr>
            <p:spPr bwMode="auto">
              <a:xfrm>
                <a:off x="802" y="3390"/>
                <a:ext cx="14" cy="10"/>
              </a:xfrm>
              <a:custGeom>
                <a:avLst/>
                <a:gdLst>
                  <a:gd name="T0" fmla="*/ 2 w 3"/>
                  <a:gd name="T1" fmla="*/ 1 h 2"/>
                  <a:gd name="T2" fmla="*/ 2 w 3"/>
                  <a:gd name="T3" fmla="*/ 1 h 2"/>
                  <a:gd name="T4" fmla="*/ 2 w 3"/>
                  <a:gd name="T5" fmla="*/ 0 h 2"/>
                  <a:gd name="T6" fmla="*/ 2 w 3"/>
                  <a:gd name="T7" fmla="*/ 0 h 2"/>
                  <a:gd name="T8" fmla="*/ 2 w 3"/>
                  <a:gd name="T9" fmla="*/ 0 h 2"/>
                  <a:gd name="T10" fmla="*/ 2 w 3"/>
                  <a:gd name="T11" fmla="*/ 0 h 2"/>
                  <a:gd name="T12" fmla="*/ 2 w 3"/>
                  <a:gd name="T13" fmla="*/ 0 h 2"/>
                  <a:gd name="T14" fmla="*/ 3 w 3"/>
                  <a:gd name="T15" fmla="*/ 0 h 2"/>
                  <a:gd name="T16" fmla="*/ 3 w 3"/>
                  <a:gd name="T17" fmla="*/ 0 h 2"/>
                  <a:gd name="T18" fmla="*/ 3 w 3"/>
                  <a:gd name="T19" fmla="*/ 0 h 2"/>
                  <a:gd name="T20" fmla="*/ 3 w 3"/>
                  <a:gd name="T21" fmla="*/ 1 h 2"/>
                  <a:gd name="T22" fmla="*/ 3 w 3"/>
                  <a:gd name="T23" fmla="*/ 1 h 2"/>
                  <a:gd name="T24" fmla="*/ 3 w 3"/>
                  <a:gd name="T25" fmla="*/ 1 h 2"/>
                  <a:gd name="T26" fmla="*/ 3 w 3"/>
                  <a:gd name="T27" fmla="*/ 1 h 2"/>
                  <a:gd name="T28" fmla="*/ 2 w 3"/>
                  <a:gd name="T29" fmla="*/ 2 h 2"/>
                  <a:gd name="T30" fmla="*/ 1 w 3"/>
                  <a:gd name="T31" fmla="*/ 2 h 2"/>
                  <a:gd name="T32" fmla="*/ 0 w 3"/>
                  <a:gd name="T33" fmla="*/ 2 h 2"/>
                  <a:gd name="T34" fmla="*/ 0 w 3"/>
                  <a:gd name="T35" fmla="*/ 2 h 2"/>
                  <a:gd name="T36" fmla="*/ 0 w 3"/>
                  <a:gd name="T37" fmla="*/ 2 h 2"/>
                  <a:gd name="T38" fmla="*/ 0 w 3"/>
                  <a:gd name="T39" fmla="*/ 2 h 2"/>
                  <a:gd name="T40" fmla="*/ 0 w 3"/>
                  <a:gd name="T41" fmla="*/ 2 h 2"/>
                  <a:gd name="T42" fmla="*/ 0 w 3"/>
                  <a:gd name="T43" fmla="*/ 2 h 2"/>
                  <a:gd name="T44" fmla="*/ 1 w 3"/>
                  <a:gd name="T45" fmla="*/ 2 h 2"/>
                  <a:gd name="T46" fmla="*/ 2 w 3"/>
                  <a:gd name="T47" fmla="*/ 1 h 2"/>
                  <a:gd name="T48" fmla="*/ 2 w 3"/>
                  <a:gd name="T49" fmla="*/ 1 h 2"/>
                  <a:gd name="T50" fmla="*/ 2 w 3"/>
                  <a:gd name="T51" fmla="*/ 1 h 2"/>
                  <a:gd name="T52" fmla="*/ 2 w 3"/>
                  <a:gd name="T53" fmla="*/ 1 h 2"/>
                  <a:gd name="T54" fmla="*/ 2 w 3"/>
                  <a:gd name="T55" fmla="*/ 1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
                  <a:gd name="T85" fmla="*/ 0 h 2"/>
                  <a:gd name="T86" fmla="*/ 3 w 3"/>
                  <a:gd name="T87" fmla="*/ 2 h 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 h="2">
                    <a:moveTo>
                      <a:pt x="2" y="1"/>
                    </a:moveTo>
                    <a:lnTo>
                      <a:pt x="2" y="1"/>
                    </a:lnTo>
                    <a:lnTo>
                      <a:pt x="2" y="0"/>
                    </a:lnTo>
                    <a:lnTo>
                      <a:pt x="3" y="0"/>
                    </a:lnTo>
                    <a:lnTo>
                      <a:pt x="3" y="1"/>
                    </a:lnTo>
                    <a:lnTo>
                      <a:pt x="2" y="2"/>
                    </a:lnTo>
                    <a:lnTo>
                      <a:pt x="1" y="2"/>
                    </a:lnTo>
                    <a:lnTo>
                      <a:pt x="0" y="2"/>
                    </a:lnTo>
                    <a:lnTo>
                      <a:pt x="1" y="2"/>
                    </a:lnTo>
                    <a:lnTo>
                      <a:pt x="2" y="1"/>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5" name="Freeform 43"/>
              <p:cNvSpPr>
                <a:spLocks/>
              </p:cNvSpPr>
              <p:nvPr/>
            </p:nvSpPr>
            <p:spPr bwMode="auto">
              <a:xfrm>
                <a:off x="777" y="3391"/>
                <a:ext cx="10" cy="15"/>
              </a:xfrm>
              <a:custGeom>
                <a:avLst/>
                <a:gdLst>
                  <a:gd name="T0" fmla="*/ 1 w 2"/>
                  <a:gd name="T1" fmla="*/ 1 h 3"/>
                  <a:gd name="T2" fmla="*/ 0 w 2"/>
                  <a:gd name="T3" fmla="*/ 0 h 3"/>
                  <a:gd name="T4" fmla="*/ 0 w 2"/>
                  <a:gd name="T5" fmla="*/ 0 h 3"/>
                  <a:gd name="T6" fmla="*/ 1 w 2"/>
                  <a:gd name="T7" fmla="*/ 2 h 3"/>
                  <a:gd name="T8" fmla="*/ 0 w 2"/>
                  <a:gd name="T9" fmla="*/ 2 h 3"/>
                  <a:gd name="T10" fmla="*/ 0 w 2"/>
                  <a:gd name="T11" fmla="*/ 2 h 3"/>
                  <a:gd name="T12" fmla="*/ 0 w 2"/>
                  <a:gd name="T13" fmla="*/ 3 h 3"/>
                  <a:gd name="T14" fmla="*/ 1 w 2"/>
                  <a:gd name="T15" fmla="*/ 3 h 3"/>
                  <a:gd name="T16" fmla="*/ 1 w 2"/>
                  <a:gd name="T17" fmla="*/ 3 h 3"/>
                  <a:gd name="T18" fmla="*/ 2 w 2"/>
                  <a:gd name="T19" fmla="*/ 3 h 3"/>
                  <a:gd name="T20" fmla="*/ 2 w 2"/>
                  <a:gd name="T21" fmla="*/ 1 h 3"/>
                  <a:gd name="T22" fmla="*/ 2 w 2"/>
                  <a:gd name="T23" fmla="*/ 0 h 3"/>
                  <a:gd name="T24" fmla="*/ 1 w 2"/>
                  <a:gd name="T25" fmla="*/ 0 h 3"/>
                  <a:gd name="T26" fmla="*/ 1 w 2"/>
                  <a:gd name="T27" fmla="*/ 1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
                  <a:gd name="T43" fmla="*/ 0 h 3"/>
                  <a:gd name="T44" fmla="*/ 2 w 2"/>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 h="3">
                    <a:moveTo>
                      <a:pt x="1" y="1"/>
                    </a:moveTo>
                    <a:cubicBezTo>
                      <a:pt x="2" y="0"/>
                      <a:pt x="1" y="0"/>
                      <a:pt x="0" y="0"/>
                    </a:cubicBezTo>
                    <a:cubicBezTo>
                      <a:pt x="0" y="0"/>
                      <a:pt x="0" y="0"/>
                      <a:pt x="0" y="0"/>
                    </a:cubicBezTo>
                    <a:cubicBezTo>
                      <a:pt x="1" y="1"/>
                      <a:pt x="1" y="1"/>
                      <a:pt x="1" y="2"/>
                    </a:cubicBezTo>
                    <a:cubicBezTo>
                      <a:pt x="1" y="2"/>
                      <a:pt x="0" y="2"/>
                      <a:pt x="0" y="2"/>
                    </a:cubicBezTo>
                    <a:cubicBezTo>
                      <a:pt x="0" y="2"/>
                      <a:pt x="0" y="2"/>
                      <a:pt x="0" y="2"/>
                    </a:cubicBezTo>
                    <a:cubicBezTo>
                      <a:pt x="0" y="2"/>
                      <a:pt x="0" y="3"/>
                      <a:pt x="0" y="3"/>
                    </a:cubicBezTo>
                    <a:cubicBezTo>
                      <a:pt x="1" y="3"/>
                      <a:pt x="1" y="3"/>
                      <a:pt x="1" y="3"/>
                    </a:cubicBezTo>
                    <a:cubicBezTo>
                      <a:pt x="1" y="3"/>
                      <a:pt x="1" y="3"/>
                      <a:pt x="1" y="3"/>
                    </a:cubicBezTo>
                    <a:cubicBezTo>
                      <a:pt x="1" y="3"/>
                      <a:pt x="2" y="3"/>
                      <a:pt x="2" y="3"/>
                    </a:cubicBezTo>
                    <a:cubicBezTo>
                      <a:pt x="2" y="2"/>
                      <a:pt x="2" y="2"/>
                      <a:pt x="2" y="1"/>
                    </a:cubicBezTo>
                    <a:cubicBezTo>
                      <a:pt x="2" y="1"/>
                      <a:pt x="2" y="1"/>
                      <a:pt x="2" y="0"/>
                    </a:cubicBezTo>
                    <a:cubicBezTo>
                      <a:pt x="2" y="0"/>
                      <a:pt x="2" y="0"/>
                      <a:pt x="1" y="0"/>
                    </a:cubicBezTo>
                    <a:cubicBezTo>
                      <a:pt x="1" y="0"/>
                      <a:pt x="1" y="1"/>
                      <a:pt x="1" y="1"/>
                    </a:cubicBez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6" name="Freeform 44"/>
              <p:cNvSpPr>
                <a:spLocks/>
              </p:cNvSpPr>
              <p:nvPr/>
            </p:nvSpPr>
            <p:spPr bwMode="auto">
              <a:xfrm>
                <a:off x="777" y="3391"/>
                <a:ext cx="10" cy="15"/>
              </a:xfrm>
              <a:custGeom>
                <a:avLst/>
                <a:gdLst>
                  <a:gd name="T0" fmla="*/ 1 w 2"/>
                  <a:gd name="T1" fmla="*/ 1 h 3"/>
                  <a:gd name="T2" fmla="*/ 1 w 2"/>
                  <a:gd name="T3" fmla="*/ 0 h 3"/>
                  <a:gd name="T4" fmla="*/ 1 w 2"/>
                  <a:gd name="T5" fmla="*/ 0 h 3"/>
                  <a:gd name="T6" fmla="*/ 1 w 2"/>
                  <a:gd name="T7" fmla="*/ 0 h 3"/>
                  <a:gd name="T8" fmla="*/ 0 w 2"/>
                  <a:gd name="T9" fmla="*/ 0 h 3"/>
                  <a:gd name="T10" fmla="*/ 0 w 2"/>
                  <a:gd name="T11" fmla="*/ 0 h 3"/>
                  <a:gd name="T12" fmla="*/ 0 w 2"/>
                  <a:gd name="T13" fmla="*/ 1 h 3"/>
                  <a:gd name="T14" fmla="*/ 1 w 2"/>
                  <a:gd name="T15" fmla="*/ 1 h 3"/>
                  <a:gd name="T16" fmla="*/ 1 w 2"/>
                  <a:gd name="T17" fmla="*/ 1 h 3"/>
                  <a:gd name="T18" fmla="*/ 1 w 2"/>
                  <a:gd name="T19" fmla="*/ 2 h 3"/>
                  <a:gd name="T20" fmla="*/ 0 w 2"/>
                  <a:gd name="T21" fmla="*/ 2 h 3"/>
                  <a:gd name="T22" fmla="*/ 0 w 2"/>
                  <a:gd name="T23" fmla="*/ 2 h 3"/>
                  <a:gd name="T24" fmla="*/ 0 w 2"/>
                  <a:gd name="T25" fmla="*/ 2 h 3"/>
                  <a:gd name="T26" fmla="*/ 0 w 2"/>
                  <a:gd name="T27" fmla="*/ 2 h 3"/>
                  <a:gd name="T28" fmla="*/ 0 w 2"/>
                  <a:gd name="T29" fmla="*/ 2 h 3"/>
                  <a:gd name="T30" fmla="*/ 0 w 2"/>
                  <a:gd name="T31" fmla="*/ 2 h 3"/>
                  <a:gd name="T32" fmla="*/ 0 w 2"/>
                  <a:gd name="T33" fmla="*/ 3 h 3"/>
                  <a:gd name="T34" fmla="*/ 1 w 2"/>
                  <a:gd name="T35" fmla="*/ 3 h 3"/>
                  <a:gd name="T36" fmla="*/ 1 w 2"/>
                  <a:gd name="T37" fmla="*/ 3 h 3"/>
                  <a:gd name="T38" fmla="*/ 1 w 2"/>
                  <a:gd name="T39" fmla="*/ 3 h 3"/>
                  <a:gd name="T40" fmla="*/ 1 w 2"/>
                  <a:gd name="T41" fmla="*/ 3 h 3"/>
                  <a:gd name="T42" fmla="*/ 1 w 2"/>
                  <a:gd name="T43" fmla="*/ 3 h 3"/>
                  <a:gd name="T44" fmla="*/ 2 w 2"/>
                  <a:gd name="T45" fmla="*/ 3 h 3"/>
                  <a:gd name="T46" fmla="*/ 2 w 2"/>
                  <a:gd name="T47" fmla="*/ 2 h 3"/>
                  <a:gd name="T48" fmla="*/ 2 w 2"/>
                  <a:gd name="T49" fmla="*/ 1 h 3"/>
                  <a:gd name="T50" fmla="*/ 2 w 2"/>
                  <a:gd name="T51" fmla="*/ 1 h 3"/>
                  <a:gd name="T52" fmla="*/ 2 w 2"/>
                  <a:gd name="T53" fmla="*/ 1 h 3"/>
                  <a:gd name="T54" fmla="*/ 2 w 2"/>
                  <a:gd name="T55" fmla="*/ 0 h 3"/>
                  <a:gd name="T56" fmla="*/ 2 w 2"/>
                  <a:gd name="T57" fmla="*/ 0 h 3"/>
                  <a:gd name="T58" fmla="*/ 2 w 2"/>
                  <a:gd name="T59" fmla="*/ 0 h 3"/>
                  <a:gd name="T60" fmla="*/ 1 w 2"/>
                  <a:gd name="T61" fmla="*/ 0 h 3"/>
                  <a:gd name="T62" fmla="*/ 1 w 2"/>
                  <a:gd name="T63" fmla="*/ 0 h 3"/>
                  <a:gd name="T64" fmla="*/ 1 w 2"/>
                  <a:gd name="T65" fmla="*/ 1 h 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
                  <a:gd name="T100" fmla="*/ 0 h 3"/>
                  <a:gd name="T101" fmla="*/ 2 w 2"/>
                  <a:gd name="T102" fmla="*/ 3 h 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 h="3">
                    <a:moveTo>
                      <a:pt x="1" y="1"/>
                    </a:moveTo>
                    <a:lnTo>
                      <a:pt x="1" y="1"/>
                    </a:lnTo>
                    <a:lnTo>
                      <a:pt x="1" y="0"/>
                    </a:lnTo>
                    <a:lnTo>
                      <a:pt x="0" y="0"/>
                    </a:lnTo>
                    <a:lnTo>
                      <a:pt x="0" y="1"/>
                    </a:lnTo>
                    <a:lnTo>
                      <a:pt x="1" y="1"/>
                    </a:lnTo>
                    <a:lnTo>
                      <a:pt x="1" y="2"/>
                    </a:lnTo>
                    <a:lnTo>
                      <a:pt x="0" y="2"/>
                    </a:lnTo>
                    <a:lnTo>
                      <a:pt x="0" y="3"/>
                    </a:lnTo>
                    <a:lnTo>
                      <a:pt x="1" y="3"/>
                    </a:lnTo>
                    <a:lnTo>
                      <a:pt x="2" y="3"/>
                    </a:lnTo>
                    <a:lnTo>
                      <a:pt x="2" y="2"/>
                    </a:lnTo>
                    <a:lnTo>
                      <a:pt x="2" y="1"/>
                    </a:lnTo>
                    <a:lnTo>
                      <a:pt x="2" y="0"/>
                    </a:lnTo>
                    <a:lnTo>
                      <a:pt x="1" y="0"/>
                    </a:lnTo>
                    <a:lnTo>
                      <a:pt x="1" y="1"/>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7" name="Freeform 45"/>
              <p:cNvSpPr>
                <a:spLocks/>
              </p:cNvSpPr>
              <p:nvPr/>
            </p:nvSpPr>
            <p:spPr bwMode="auto">
              <a:xfrm>
                <a:off x="756" y="3393"/>
                <a:ext cx="16" cy="15"/>
              </a:xfrm>
              <a:custGeom>
                <a:avLst/>
                <a:gdLst>
                  <a:gd name="T0" fmla="*/ 3 w 3"/>
                  <a:gd name="T1" fmla="*/ 3 h 3"/>
                  <a:gd name="T2" fmla="*/ 3 w 3"/>
                  <a:gd name="T3" fmla="*/ 3 h 3"/>
                  <a:gd name="T4" fmla="*/ 3 w 3"/>
                  <a:gd name="T5" fmla="*/ 3 h 3"/>
                  <a:gd name="T6" fmla="*/ 3 w 3"/>
                  <a:gd name="T7" fmla="*/ 3 h 3"/>
                  <a:gd name="T8" fmla="*/ 3 w 3"/>
                  <a:gd name="T9" fmla="*/ 3 h 3"/>
                  <a:gd name="T10" fmla="*/ 3 w 3"/>
                  <a:gd name="T11" fmla="*/ 3 h 3"/>
                  <a:gd name="T12" fmla="*/ 2 w 3"/>
                  <a:gd name="T13" fmla="*/ 2 h 3"/>
                  <a:gd name="T14" fmla="*/ 1 w 3"/>
                  <a:gd name="T15" fmla="*/ 1 h 3"/>
                  <a:gd name="T16" fmla="*/ 1 w 3"/>
                  <a:gd name="T17" fmla="*/ 1 h 3"/>
                  <a:gd name="T18" fmla="*/ 1 w 3"/>
                  <a:gd name="T19" fmla="*/ 1 h 3"/>
                  <a:gd name="T20" fmla="*/ 1 w 3"/>
                  <a:gd name="T21" fmla="*/ 1 h 3"/>
                  <a:gd name="T22" fmla="*/ 1 w 3"/>
                  <a:gd name="T23" fmla="*/ 1 h 3"/>
                  <a:gd name="T24" fmla="*/ 1 w 3"/>
                  <a:gd name="T25" fmla="*/ 0 h 3"/>
                  <a:gd name="T26" fmla="*/ 0 w 3"/>
                  <a:gd name="T27" fmla="*/ 0 h 3"/>
                  <a:gd name="T28" fmla="*/ 0 w 3"/>
                  <a:gd name="T29" fmla="*/ 0 h 3"/>
                  <a:gd name="T30" fmla="*/ 0 w 3"/>
                  <a:gd name="T31" fmla="*/ 0 h 3"/>
                  <a:gd name="T32" fmla="*/ 0 w 3"/>
                  <a:gd name="T33" fmla="*/ 0 h 3"/>
                  <a:gd name="T34" fmla="*/ 0 w 3"/>
                  <a:gd name="T35" fmla="*/ 0 h 3"/>
                  <a:gd name="T36" fmla="*/ 0 w 3"/>
                  <a:gd name="T37" fmla="*/ 0 h 3"/>
                  <a:gd name="T38" fmla="*/ 0 w 3"/>
                  <a:gd name="T39" fmla="*/ 0 h 3"/>
                  <a:gd name="T40" fmla="*/ 0 w 3"/>
                  <a:gd name="T41" fmla="*/ 1 h 3"/>
                  <a:gd name="T42" fmla="*/ 0 w 3"/>
                  <a:gd name="T43" fmla="*/ 1 h 3"/>
                  <a:gd name="T44" fmla="*/ 0 w 3"/>
                  <a:gd name="T45" fmla="*/ 1 h 3"/>
                  <a:gd name="T46" fmla="*/ 0 w 3"/>
                  <a:gd name="T47" fmla="*/ 1 h 3"/>
                  <a:gd name="T48" fmla="*/ 1 w 3"/>
                  <a:gd name="T49" fmla="*/ 1 h 3"/>
                  <a:gd name="T50" fmla="*/ 1 w 3"/>
                  <a:gd name="T51" fmla="*/ 2 h 3"/>
                  <a:gd name="T52" fmla="*/ 1 w 3"/>
                  <a:gd name="T53" fmla="*/ 2 h 3"/>
                  <a:gd name="T54" fmla="*/ 2 w 3"/>
                  <a:gd name="T55" fmla="*/ 3 h 3"/>
                  <a:gd name="T56" fmla="*/ 2 w 3"/>
                  <a:gd name="T57" fmla="*/ 3 h 3"/>
                  <a:gd name="T58" fmla="*/ 3 w 3"/>
                  <a:gd name="T59" fmla="*/ 3 h 3"/>
                  <a:gd name="T60" fmla="*/ 3 w 3"/>
                  <a:gd name="T61" fmla="*/ 3 h 3"/>
                  <a:gd name="T62" fmla="*/ 3 w 3"/>
                  <a:gd name="T63" fmla="*/ 3 h 3"/>
                  <a:gd name="T64" fmla="*/ 3 w 3"/>
                  <a:gd name="T65" fmla="*/ 3 h 3"/>
                  <a:gd name="T66" fmla="*/ 3 w 3"/>
                  <a:gd name="T67" fmla="*/ 3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
                  <a:gd name="T103" fmla="*/ 0 h 3"/>
                  <a:gd name="T104" fmla="*/ 3 w 3"/>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 h="3">
                    <a:moveTo>
                      <a:pt x="3" y="3"/>
                    </a:moveTo>
                    <a:lnTo>
                      <a:pt x="3" y="3"/>
                    </a:lnTo>
                    <a:lnTo>
                      <a:pt x="2" y="2"/>
                    </a:lnTo>
                    <a:lnTo>
                      <a:pt x="1" y="1"/>
                    </a:lnTo>
                    <a:lnTo>
                      <a:pt x="1" y="0"/>
                    </a:lnTo>
                    <a:lnTo>
                      <a:pt x="0" y="0"/>
                    </a:lnTo>
                    <a:lnTo>
                      <a:pt x="0" y="1"/>
                    </a:lnTo>
                    <a:lnTo>
                      <a:pt x="1" y="1"/>
                    </a:lnTo>
                    <a:lnTo>
                      <a:pt x="1" y="2"/>
                    </a:lnTo>
                    <a:lnTo>
                      <a:pt x="2" y="3"/>
                    </a:lnTo>
                    <a:lnTo>
                      <a:pt x="3" y="3"/>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88" name="Freeform 46"/>
              <p:cNvSpPr>
                <a:spLocks/>
              </p:cNvSpPr>
              <p:nvPr/>
            </p:nvSpPr>
            <p:spPr bwMode="auto">
              <a:xfrm>
                <a:off x="728" y="3383"/>
                <a:ext cx="20" cy="10"/>
              </a:xfrm>
              <a:custGeom>
                <a:avLst/>
                <a:gdLst>
                  <a:gd name="T0" fmla="*/ 0 w 4"/>
                  <a:gd name="T1" fmla="*/ 1 h 2"/>
                  <a:gd name="T2" fmla="*/ 0 w 4"/>
                  <a:gd name="T3" fmla="*/ 1 h 2"/>
                  <a:gd name="T4" fmla="*/ 1 w 4"/>
                  <a:gd name="T5" fmla="*/ 0 h 2"/>
                  <a:gd name="T6" fmla="*/ 1 w 4"/>
                  <a:gd name="T7" fmla="*/ 0 h 2"/>
                  <a:gd name="T8" fmla="*/ 2 w 4"/>
                  <a:gd name="T9" fmla="*/ 0 h 2"/>
                  <a:gd name="T10" fmla="*/ 3 w 4"/>
                  <a:gd name="T11" fmla="*/ 0 h 2"/>
                  <a:gd name="T12" fmla="*/ 3 w 4"/>
                  <a:gd name="T13" fmla="*/ 0 h 2"/>
                  <a:gd name="T14" fmla="*/ 3 w 4"/>
                  <a:gd name="T15" fmla="*/ 0 h 2"/>
                  <a:gd name="T16" fmla="*/ 3 w 4"/>
                  <a:gd name="T17" fmla="*/ 1 h 2"/>
                  <a:gd name="T18" fmla="*/ 4 w 4"/>
                  <a:gd name="T19" fmla="*/ 1 h 2"/>
                  <a:gd name="T20" fmla="*/ 4 w 4"/>
                  <a:gd name="T21" fmla="*/ 1 h 2"/>
                  <a:gd name="T22" fmla="*/ 4 w 4"/>
                  <a:gd name="T23" fmla="*/ 1 h 2"/>
                  <a:gd name="T24" fmla="*/ 4 w 4"/>
                  <a:gd name="T25" fmla="*/ 1 h 2"/>
                  <a:gd name="T26" fmla="*/ 4 w 4"/>
                  <a:gd name="T27" fmla="*/ 1 h 2"/>
                  <a:gd name="T28" fmla="*/ 4 w 4"/>
                  <a:gd name="T29" fmla="*/ 1 h 2"/>
                  <a:gd name="T30" fmla="*/ 4 w 4"/>
                  <a:gd name="T31" fmla="*/ 1 h 2"/>
                  <a:gd name="T32" fmla="*/ 4 w 4"/>
                  <a:gd name="T33" fmla="*/ 2 h 2"/>
                  <a:gd name="T34" fmla="*/ 4 w 4"/>
                  <a:gd name="T35" fmla="*/ 2 h 2"/>
                  <a:gd name="T36" fmla="*/ 4 w 4"/>
                  <a:gd name="T37" fmla="*/ 2 h 2"/>
                  <a:gd name="T38" fmla="*/ 4 w 4"/>
                  <a:gd name="T39" fmla="*/ 2 h 2"/>
                  <a:gd name="T40" fmla="*/ 3 w 4"/>
                  <a:gd name="T41" fmla="*/ 1 h 2"/>
                  <a:gd name="T42" fmla="*/ 3 w 4"/>
                  <a:gd name="T43" fmla="*/ 1 h 2"/>
                  <a:gd name="T44" fmla="*/ 3 w 4"/>
                  <a:gd name="T45" fmla="*/ 2 h 2"/>
                  <a:gd name="T46" fmla="*/ 3 w 4"/>
                  <a:gd name="T47" fmla="*/ 2 h 2"/>
                  <a:gd name="T48" fmla="*/ 3 w 4"/>
                  <a:gd name="T49" fmla="*/ 2 h 2"/>
                  <a:gd name="T50" fmla="*/ 2 w 4"/>
                  <a:gd name="T51" fmla="*/ 2 h 2"/>
                  <a:gd name="T52" fmla="*/ 2 w 4"/>
                  <a:gd name="T53" fmla="*/ 2 h 2"/>
                  <a:gd name="T54" fmla="*/ 2 w 4"/>
                  <a:gd name="T55" fmla="*/ 2 h 2"/>
                  <a:gd name="T56" fmla="*/ 2 w 4"/>
                  <a:gd name="T57" fmla="*/ 2 h 2"/>
                  <a:gd name="T58" fmla="*/ 2 w 4"/>
                  <a:gd name="T59" fmla="*/ 2 h 2"/>
                  <a:gd name="T60" fmla="*/ 2 w 4"/>
                  <a:gd name="T61" fmla="*/ 2 h 2"/>
                  <a:gd name="T62" fmla="*/ 2 w 4"/>
                  <a:gd name="T63" fmla="*/ 2 h 2"/>
                  <a:gd name="T64" fmla="*/ 1 w 4"/>
                  <a:gd name="T65" fmla="*/ 2 h 2"/>
                  <a:gd name="T66" fmla="*/ 1 w 4"/>
                  <a:gd name="T67" fmla="*/ 2 h 2"/>
                  <a:gd name="T68" fmla="*/ 1 w 4"/>
                  <a:gd name="T69" fmla="*/ 1 h 2"/>
                  <a:gd name="T70" fmla="*/ 1 w 4"/>
                  <a:gd name="T71" fmla="*/ 1 h 2"/>
                  <a:gd name="T72" fmla="*/ 1 w 4"/>
                  <a:gd name="T73" fmla="*/ 1 h 2"/>
                  <a:gd name="T74" fmla="*/ 1 w 4"/>
                  <a:gd name="T75" fmla="*/ 1 h 2"/>
                  <a:gd name="T76" fmla="*/ 1 w 4"/>
                  <a:gd name="T77" fmla="*/ 1 h 2"/>
                  <a:gd name="T78" fmla="*/ 1 w 4"/>
                  <a:gd name="T79" fmla="*/ 1 h 2"/>
                  <a:gd name="T80" fmla="*/ 1 w 4"/>
                  <a:gd name="T81" fmla="*/ 1 h 2"/>
                  <a:gd name="T82" fmla="*/ 1 w 4"/>
                  <a:gd name="T83" fmla="*/ 1 h 2"/>
                  <a:gd name="T84" fmla="*/ 1 w 4"/>
                  <a:gd name="T85" fmla="*/ 1 h 2"/>
                  <a:gd name="T86" fmla="*/ 1 w 4"/>
                  <a:gd name="T87" fmla="*/ 1 h 2"/>
                  <a:gd name="T88" fmla="*/ 1 w 4"/>
                  <a:gd name="T89" fmla="*/ 1 h 2"/>
                  <a:gd name="T90" fmla="*/ 1 w 4"/>
                  <a:gd name="T91" fmla="*/ 1 h 2"/>
                  <a:gd name="T92" fmla="*/ 1 w 4"/>
                  <a:gd name="T93" fmla="*/ 1 h 2"/>
                  <a:gd name="T94" fmla="*/ 0 w 4"/>
                  <a:gd name="T95" fmla="*/ 1 h 2"/>
                  <a:gd name="T96" fmla="*/ 0 w 4"/>
                  <a:gd name="T97" fmla="*/ 1 h 2"/>
                  <a:gd name="T98" fmla="*/ 0 w 4"/>
                  <a:gd name="T99" fmla="*/ 1 h 2"/>
                  <a:gd name="T100" fmla="*/ 0 w 4"/>
                  <a:gd name="T101" fmla="*/ 1 h 2"/>
                  <a:gd name="T102" fmla="*/ 0 w 4"/>
                  <a:gd name="T103" fmla="*/ 1 h 2"/>
                  <a:gd name="T104" fmla="*/ 0 w 4"/>
                  <a:gd name="T105" fmla="*/ 1 h 2"/>
                  <a:gd name="T106" fmla="*/ 0 w 4"/>
                  <a:gd name="T107" fmla="*/ 1 h 2"/>
                  <a:gd name="T108" fmla="*/ 0 w 4"/>
                  <a:gd name="T109" fmla="*/ 1 h 2"/>
                  <a:gd name="T110" fmla="*/ 0 w 4"/>
                  <a:gd name="T111" fmla="*/ 1 h 2"/>
                  <a:gd name="T112" fmla="*/ 0 w 4"/>
                  <a:gd name="T113" fmla="*/ 1 h 2"/>
                  <a:gd name="T114" fmla="*/ 0 w 4"/>
                  <a:gd name="T115" fmla="*/ 1 h 2"/>
                  <a:gd name="T116" fmla="*/ 0 w 4"/>
                  <a:gd name="T117" fmla="*/ 1 h 2"/>
                  <a:gd name="T118" fmla="*/ 0 w 4"/>
                  <a:gd name="T119" fmla="*/ 1 h 2"/>
                  <a:gd name="T120" fmla="*/ 0 w 4"/>
                  <a:gd name="T121" fmla="*/ 1 h 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
                  <a:gd name="T184" fmla="*/ 0 h 2"/>
                  <a:gd name="T185" fmla="*/ 4 w 4"/>
                  <a:gd name="T186" fmla="*/ 2 h 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 h="2">
                    <a:moveTo>
                      <a:pt x="0" y="1"/>
                    </a:moveTo>
                    <a:lnTo>
                      <a:pt x="0" y="1"/>
                    </a:lnTo>
                    <a:lnTo>
                      <a:pt x="1" y="0"/>
                    </a:lnTo>
                    <a:lnTo>
                      <a:pt x="2" y="0"/>
                    </a:lnTo>
                    <a:lnTo>
                      <a:pt x="3" y="0"/>
                    </a:lnTo>
                    <a:lnTo>
                      <a:pt x="3" y="1"/>
                    </a:lnTo>
                    <a:lnTo>
                      <a:pt x="4" y="1"/>
                    </a:lnTo>
                    <a:lnTo>
                      <a:pt x="4" y="2"/>
                    </a:lnTo>
                    <a:lnTo>
                      <a:pt x="3" y="1"/>
                    </a:lnTo>
                    <a:lnTo>
                      <a:pt x="3" y="2"/>
                    </a:lnTo>
                    <a:lnTo>
                      <a:pt x="2" y="2"/>
                    </a:lnTo>
                    <a:lnTo>
                      <a:pt x="1" y="2"/>
                    </a:lnTo>
                    <a:lnTo>
                      <a:pt x="1" y="1"/>
                    </a:lnTo>
                    <a:lnTo>
                      <a:pt x="0" y="1"/>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grpSp>
        <p:sp>
          <p:nvSpPr>
            <p:cNvPr id="31940" name="Freeform 47"/>
            <p:cNvSpPr>
              <a:spLocks/>
            </p:cNvSpPr>
            <p:nvPr/>
          </p:nvSpPr>
          <p:spPr bwMode="auto">
            <a:xfrm>
              <a:off x="2095" y="1760"/>
              <a:ext cx="391" cy="458"/>
            </a:xfrm>
            <a:custGeom>
              <a:avLst/>
              <a:gdLst>
                <a:gd name="T0" fmla="*/ 66 w 76"/>
                <a:gd name="T1" fmla="*/ 94 h 94"/>
                <a:gd name="T2" fmla="*/ 76 w 76"/>
                <a:gd name="T3" fmla="*/ 27 h 94"/>
                <a:gd name="T4" fmla="*/ 51 w 76"/>
                <a:gd name="T5" fmla="*/ 23 h 94"/>
                <a:gd name="T6" fmla="*/ 53 w 76"/>
                <a:gd name="T7" fmla="*/ 6 h 94"/>
                <a:gd name="T8" fmla="*/ 16 w 76"/>
                <a:gd name="T9" fmla="*/ 0 h 94"/>
                <a:gd name="T10" fmla="*/ 0 w 76"/>
                <a:gd name="T11" fmla="*/ 84 h 94"/>
                <a:gd name="T12" fmla="*/ 0 w 76"/>
                <a:gd name="T13" fmla="*/ 84 h 94"/>
                <a:gd name="T14" fmla="*/ 66 w 76"/>
                <a:gd name="T15" fmla="*/ 94 h 94"/>
                <a:gd name="T16" fmla="*/ 66 w 76"/>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94"/>
                <a:gd name="T29" fmla="*/ 76 w 76"/>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94">
                  <a:moveTo>
                    <a:pt x="66" y="94"/>
                  </a:moveTo>
                  <a:lnTo>
                    <a:pt x="76" y="27"/>
                  </a:lnTo>
                  <a:lnTo>
                    <a:pt x="51" y="23"/>
                  </a:lnTo>
                  <a:lnTo>
                    <a:pt x="53" y="6"/>
                  </a:lnTo>
                  <a:lnTo>
                    <a:pt x="16" y="0"/>
                  </a:lnTo>
                  <a:lnTo>
                    <a:pt x="0" y="84"/>
                  </a:lnTo>
                  <a:lnTo>
                    <a:pt x="66" y="94"/>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41" name="Freeform 48"/>
            <p:cNvSpPr>
              <a:spLocks/>
            </p:cNvSpPr>
            <p:nvPr/>
          </p:nvSpPr>
          <p:spPr bwMode="auto">
            <a:xfrm>
              <a:off x="1537" y="1282"/>
              <a:ext cx="554" cy="439"/>
            </a:xfrm>
            <a:custGeom>
              <a:avLst/>
              <a:gdLst>
                <a:gd name="T0" fmla="*/ 0 w 108"/>
                <a:gd name="T1" fmla="*/ 67 h 90"/>
                <a:gd name="T2" fmla="*/ 0 w 108"/>
                <a:gd name="T3" fmla="*/ 62 h 90"/>
                <a:gd name="T4" fmla="*/ 1 w 108"/>
                <a:gd name="T5" fmla="*/ 57 h 90"/>
                <a:gd name="T6" fmla="*/ 2 w 108"/>
                <a:gd name="T7" fmla="*/ 51 h 90"/>
                <a:gd name="T8" fmla="*/ 3 w 108"/>
                <a:gd name="T9" fmla="*/ 49 h 90"/>
                <a:gd name="T10" fmla="*/ 5 w 108"/>
                <a:gd name="T11" fmla="*/ 47 h 90"/>
                <a:gd name="T12" fmla="*/ 5 w 108"/>
                <a:gd name="T13" fmla="*/ 45 h 90"/>
                <a:gd name="T14" fmla="*/ 10 w 108"/>
                <a:gd name="T15" fmla="*/ 37 h 90"/>
                <a:gd name="T16" fmla="*/ 16 w 108"/>
                <a:gd name="T17" fmla="*/ 23 h 90"/>
                <a:gd name="T18" fmla="*/ 20 w 108"/>
                <a:gd name="T19" fmla="*/ 13 h 90"/>
                <a:gd name="T20" fmla="*/ 24 w 108"/>
                <a:gd name="T21" fmla="*/ 3 h 90"/>
                <a:gd name="T22" fmla="*/ 24 w 108"/>
                <a:gd name="T23" fmla="*/ 0 h 90"/>
                <a:gd name="T24" fmla="*/ 27 w 108"/>
                <a:gd name="T25" fmla="*/ 0 h 90"/>
                <a:gd name="T26" fmla="*/ 30 w 108"/>
                <a:gd name="T27" fmla="*/ 1 h 90"/>
                <a:gd name="T28" fmla="*/ 31 w 108"/>
                <a:gd name="T29" fmla="*/ 2 h 90"/>
                <a:gd name="T30" fmla="*/ 35 w 108"/>
                <a:gd name="T31" fmla="*/ 5 h 90"/>
                <a:gd name="T32" fmla="*/ 35 w 108"/>
                <a:gd name="T33" fmla="*/ 8 h 90"/>
                <a:gd name="T34" fmla="*/ 36 w 108"/>
                <a:gd name="T35" fmla="*/ 14 h 90"/>
                <a:gd name="T36" fmla="*/ 43 w 108"/>
                <a:gd name="T37" fmla="*/ 16 h 90"/>
                <a:gd name="T38" fmla="*/ 48 w 108"/>
                <a:gd name="T39" fmla="*/ 16 h 90"/>
                <a:gd name="T40" fmla="*/ 54 w 108"/>
                <a:gd name="T41" fmla="*/ 18 h 90"/>
                <a:gd name="T42" fmla="*/ 61 w 108"/>
                <a:gd name="T43" fmla="*/ 18 h 90"/>
                <a:gd name="T44" fmla="*/ 65 w 108"/>
                <a:gd name="T45" fmla="*/ 19 h 90"/>
                <a:gd name="T46" fmla="*/ 68 w 108"/>
                <a:gd name="T47" fmla="*/ 18 h 90"/>
                <a:gd name="T48" fmla="*/ 71 w 108"/>
                <a:gd name="T49" fmla="*/ 19 h 90"/>
                <a:gd name="T50" fmla="*/ 74 w 108"/>
                <a:gd name="T51" fmla="*/ 18 h 90"/>
                <a:gd name="T52" fmla="*/ 76 w 108"/>
                <a:gd name="T53" fmla="*/ 19 h 90"/>
                <a:gd name="T54" fmla="*/ 79 w 108"/>
                <a:gd name="T55" fmla="*/ 19 h 90"/>
                <a:gd name="T56" fmla="*/ 104 w 108"/>
                <a:gd name="T57" fmla="*/ 24 h 90"/>
                <a:gd name="T58" fmla="*/ 105 w 108"/>
                <a:gd name="T59" fmla="*/ 27 h 90"/>
                <a:gd name="T60" fmla="*/ 108 w 108"/>
                <a:gd name="T61" fmla="*/ 28 h 90"/>
                <a:gd name="T62" fmla="*/ 102 w 108"/>
                <a:gd name="T63" fmla="*/ 40 h 90"/>
                <a:gd name="T64" fmla="*/ 101 w 108"/>
                <a:gd name="T65" fmla="*/ 42 h 90"/>
                <a:gd name="T66" fmla="*/ 98 w 108"/>
                <a:gd name="T67" fmla="*/ 44 h 90"/>
                <a:gd name="T68" fmla="*/ 94 w 108"/>
                <a:gd name="T69" fmla="*/ 51 h 90"/>
                <a:gd name="T70" fmla="*/ 97 w 108"/>
                <a:gd name="T71" fmla="*/ 53 h 90"/>
                <a:gd name="T72" fmla="*/ 97 w 108"/>
                <a:gd name="T73" fmla="*/ 55 h 90"/>
                <a:gd name="T74" fmla="*/ 96 w 108"/>
                <a:gd name="T75" fmla="*/ 56 h 90"/>
                <a:gd name="T76" fmla="*/ 95 w 108"/>
                <a:gd name="T77" fmla="*/ 60 h 90"/>
                <a:gd name="T78" fmla="*/ 52 w 108"/>
                <a:gd name="T79" fmla="*/ 81 h 90"/>
                <a:gd name="T80" fmla="*/ 1 w 108"/>
                <a:gd name="T81" fmla="*/ 68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8"/>
                <a:gd name="T124" fmla="*/ 0 h 90"/>
                <a:gd name="T125" fmla="*/ 108 w 108"/>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8" h="90">
                  <a:moveTo>
                    <a:pt x="1" y="68"/>
                  </a:moveTo>
                  <a:lnTo>
                    <a:pt x="0" y="67"/>
                  </a:lnTo>
                  <a:lnTo>
                    <a:pt x="0" y="63"/>
                  </a:lnTo>
                  <a:lnTo>
                    <a:pt x="0" y="62"/>
                  </a:lnTo>
                  <a:lnTo>
                    <a:pt x="0" y="60"/>
                  </a:lnTo>
                  <a:lnTo>
                    <a:pt x="1" y="57"/>
                  </a:lnTo>
                  <a:lnTo>
                    <a:pt x="1" y="52"/>
                  </a:lnTo>
                  <a:lnTo>
                    <a:pt x="2" y="51"/>
                  </a:lnTo>
                  <a:lnTo>
                    <a:pt x="3" y="50"/>
                  </a:lnTo>
                  <a:lnTo>
                    <a:pt x="3" y="49"/>
                  </a:lnTo>
                  <a:lnTo>
                    <a:pt x="4" y="48"/>
                  </a:lnTo>
                  <a:lnTo>
                    <a:pt x="5" y="47"/>
                  </a:lnTo>
                  <a:lnTo>
                    <a:pt x="5" y="45"/>
                  </a:lnTo>
                  <a:lnTo>
                    <a:pt x="9" y="41"/>
                  </a:lnTo>
                  <a:lnTo>
                    <a:pt x="10" y="37"/>
                  </a:lnTo>
                  <a:lnTo>
                    <a:pt x="13" y="32"/>
                  </a:lnTo>
                  <a:lnTo>
                    <a:pt x="16" y="23"/>
                  </a:lnTo>
                  <a:lnTo>
                    <a:pt x="18" y="19"/>
                  </a:lnTo>
                  <a:lnTo>
                    <a:pt x="20" y="13"/>
                  </a:lnTo>
                  <a:lnTo>
                    <a:pt x="23" y="5"/>
                  </a:lnTo>
                  <a:lnTo>
                    <a:pt x="24" y="3"/>
                  </a:lnTo>
                  <a:lnTo>
                    <a:pt x="24" y="1"/>
                  </a:lnTo>
                  <a:lnTo>
                    <a:pt x="24" y="0"/>
                  </a:lnTo>
                  <a:lnTo>
                    <a:pt x="25" y="0"/>
                  </a:lnTo>
                  <a:lnTo>
                    <a:pt x="27" y="0"/>
                  </a:lnTo>
                  <a:lnTo>
                    <a:pt x="30" y="1"/>
                  </a:lnTo>
                  <a:lnTo>
                    <a:pt x="31" y="2"/>
                  </a:lnTo>
                  <a:lnTo>
                    <a:pt x="33" y="2"/>
                  </a:lnTo>
                  <a:lnTo>
                    <a:pt x="35" y="5"/>
                  </a:lnTo>
                  <a:lnTo>
                    <a:pt x="36" y="7"/>
                  </a:lnTo>
                  <a:lnTo>
                    <a:pt x="35" y="8"/>
                  </a:lnTo>
                  <a:lnTo>
                    <a:pt x="35" y="12"/>
                  </a:lnTo>
                  <a:lnTo>
                    <a:pt x="36" y="14"/>
                  </a:lnTo>
                  <a:lnTo>
                    <a:pt x="39" y="15"/>
                  </a:lnTo>
                  <a:lnTo>
                    <a:pt x="43" y="16"/>
                  </a:lnTo>
                  <a:lnTo>
                    <a:pt x="46" y="15"/>
                  </a:lnTo>
                  <a:lnTo>
                    <a:pt x="48" y="16"/>
                  </a:lnTo>
                  <a:lnTo>
                    <a:pt x="53" y="17"/>
                  </a:lnTo>
                  <a:lnTo>
                    <a:pt x="54" y="18"/>
                  </a:lnTo>
                  <a:lnTo>
                    <a:pt x="59" y="18"/>
                  </a:lnTo>
                  <a:lnTo>
                    <a:pt x="61" y="18"/>
                  </a:lnTo>
                  <a:lnTo>
                    <a:pt x="62" y="19"/>
                  </a:lnTo>
                  <a:lnTo>
                    <a:pt x="65" y="19"/>
                  </a:lnTo>
                  <a:lnTo>
                    <a:pt x="66" y="19"/>
                  </a:lnTo>
                  <a:lnTo>
                    <a:pt x="68" y="18"/>
                  </a:lnTo>
                  <a:lnTo>
                    <a:pt x="69" y="18"/>
                  </a:lnTo>
                  <a:lnTo>
                    <a:pt x="71" y="19"/>
                  </a:lnTo>
                  <a:lnTo>
                    <a:pt x="72" y="18"/>
                  </a:lnTo>
                  <a:lnTo>
                    <a:pt x="74" y="18"/>
                  </a:lnTo>
                  <a:lnTo>
                    <a:pt x="75" y="19"/>
                  </a:lnTo>
                  <a:lnTo>
                    <a:pt x="76" y="19"/>
                  </a:lnTo>
                  <a:lnTo>
                    <a:pt x="77" y="19"/>
                  </a:lnTo>
                  <a:lnTo>
                    <a:pt x="79" y="19"/>
                  </a:lnTo>
                  <a:lnTo>
                    <a:pt x="80" y="18"/>
                  </a:lnTo>
                  <a:lnTo>
                    <a:pt x="104" y="24"/>
                  </a:lnTo>
                  <a:lnTo>
                    <a:pt x="104" y="25"/>
                  </a:lnTo>
                  <a:lnTo>
                    <a:pt x="105" y="27"/>
                  </a:lnTo>
                  <a:lnTo>
                    <a:pt x="107" y="27"/>
                  </a:lnTo>
                  <a:lnTo>
                    <a:pt x="108" y="28"/>
                  </a:lnTo>
                  <a:lnTo>
                    <a:pt x="108" y="31"/>
                  </a:lnTo>
                  <a:lnTo>
                    <a:pt x="102" y="40"/>
                  </a:lnTo>
                  <a:lnTo>
                    <a:pt x="101" y="41"/>
                  </a:lnTo>
                  <a:lnTo>
                    <a:pt x="101" y="42"/>
                  </a:lnTo>
                  <a:lnTo>
                    <a:pt x="100" y="43"/>
                  </a:lnTo>
                  <a:lnTo>
                    <a:pt x="98" y="44"/>
                  </a:lnTo>
                  <a:lnTo>
                    <a:pt x="95" y="49"/>
                  </a:lnTo>
                  <a:lnTo>
                    <a:pt x="94" y="51"/>
                  </a:lnTo>
                  <a:lnTo>
                    <a:pt x="95" y="52"/>
                  </a:lnTo>
                  <a:lnTo>
                    <a:pt x="97" y="53"/>
                  </a:lnTo>
                  <a:lnTo>
                    <a:pt x="98" y="54"/>
                  </a:lnTo>
                  <a:lnTo>
                    <a:pt x="97" y="55"/>
                  </a:lnTo>
                  <a:lnTo>
                    <a:pt x="97" y="56"/>
                  </a:lnTo>
                  <a:lnTo>
                    <a:pt x="96" y="56"/>
                  </a:lnTo>
                  <a:lnTo>
                    <a:pt x="96" y="58"/>
                  </a:lnTo>
                  <a:lnTo>
                    <a:pt x="95" y="60"/>
                  </a:lnTo>
                  <a:lnTo>
                    <a:pt x="88" y="90"/>
                  </a:lnTo>
                  <a:lnTo>
                    <a:pt x="52" y="81"/>
                  </a:lnTo>
                  <a:lnTo>
                    <a:pt x="1" y="68"/>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42" name="Freeform 49"/>
            <p:cNvSpPr>
              <a:spLocks/>
            </p:cNvSpPr>
            <p:nvPr/>
          </p:nvSpPr>
          <p:spPr bwMode="auto">
            <a:xfrm>
              <a:off x="1988" y="1155"/>
              <a:ext cx="415" cy="634"/>
            </a:xfrm>
            <a:custGeom>
              <a:avLst/>
              <a:gdLst>
                <a:gd name="T0" fmla="*/ 7 w 81"/>
                <a:gd name="T1" fmla="*/ 86 h 130"/>
                <a:gd name="T2" fmla="*/ 8 w 81"/>
                <a:gd name="T3" fmla="*/ 82 h 130"/>
                <a:gd name="T4" fmla="*/ 9 w 81"/>
                <a:gd name="T5" fmla="*/ 81 h 130"/>
                <a:gd name="T6" fmla="*/ 9 w 81"/>
                <a:gd name="T7" fmla="*/ 79 h 130"/>
                <a:gd name="T8" fmla="*/ 6 w 81"/>
                <a:gd name="T9" fmla="*/ 77 h 130"/>
                <a:gd name="T10" fmla="*/ 10 w 81"/>
                <a:gd name="T11" fmla="*/ 70 h 130"/>
                <a:gd name="T12" fmla="*/ 13 w 81"/>
                <a:gd name="T13" fmla="*/ 68 h 130"/>
                <a:gd name="T14" fmla="*/ 14 w 81"/>
                <a:gd name="T15" fmla="*/ 66 h 130"/>
                <a:gd name="T16" fmla="*/ 20 w 81"/>
                <a:gd name="T17" fmla="*/ 54 h 130"/>
                <a:gd name="T18" fmla="*/ 17 w 81"/>
                <a:gd name="T19" fmla="*/ 53 h 130"/>
                <a:gd name="T20" fmla="*/ 16 w 81"/>
                <a:gd name="T21" fmla="*/ 50 h 130"/>
                <a:gd name="T22" fmla="*/ 16 w 81"/>
                <a:gd name="T23" fmla="*/ 47 h 130"/>
                <a:gd name="T24" fmla="*/ 16 w 81"/>
                <a:gd name="T25" fmla="*/ 45 h 130"/>
                <a:gd name="T26" fmla="*/ 16 w 81"/>
                <a:gd name="T27" fmla="*/ 43 h 130"/>
                <a:gd name="T28" fmla="*/ 26 w 81"/>
                <a:gd name="T29" fmla="*/ 0 h 130"/>
                <a:gd name="T30" fmla="*/ 34 w 81"/>
                <a:gd name="T31" fmla="*/ 19 h 130"/>
                <a:gd name="T32" fmla="*/ 36 w 81"/>
                <a:gd name="T33" fmla="*/ 26 h 130"/>
                <a:gd name="T34" fmla="*/ 35 w 81"/>
                <a:gd name="T35" fmla="*/ 29 h 130"/>
                <a:gd name="T36" fmla="*/ 37 w 81"/>
                <a:gd name="T37" fmla="*/ 31 h 130"/>
                <a:gd name="T38" fmla="*/ 42 w 81"/>
                <a:gd name="T39" fmla="*/ 39 h 130"/>
                <a:gd name="T40" fmla="*/ 43 w 81"/>
                <a:gd name="T41" fmla="*/ 43 h 130"/>
                <a:gd name="T42" fmla="*/ 45 w 81"/>
                <a:gd name="T43" fmla="*/ 45 h 130"/>
                <a:gd name="T44" fmla="*/ 49 w 81"/>
                <a:gd name="T45" fmla="*/ 46 h 130"/>
                <a:gd name="T46" fmla="*/ 46 w 81"/>
                <a:gd name="T47" fmla="*/ 52 h 130"/>
                <a:gd name="T48" fmla="*/ 45 w 81"/>
                <a:gd name="T49" fmla="*/ 56 h 130"/>
                <a:gd name="T50" fmla="*/ 45 w 81"/>
                <a:gd name="T51" fmla="*/ 57 h 130"/>
                <a:gd name="T52" fmla="*/ 43 w 81"/>
                <a:gd name="T53" fmla="*/ 60 h 130"/>
                <a:gd name="T54" fmla="*/ 43 w 81"/>
                <a:gd name="T55" fmla="*/ 62 h 130"/>
                <a:gd name="T56" fmla="*/ 46 w 81"/>
                <a:gd name="T57" fmla="*/ 65 h 130"/>
                <a:gd name="T58" fmla="*/ 50 w 81"/>
                <a:gd name="T59" fmla="*/ 61 h 130"/>
                <a:gd name="T60" fmla="*/ 51 w 81"/>
                <a:gd name="T61" fmla="*/ 63 h 130"/>
                <a:gd name="T62" fmla="*/ 52 w 81"/>
                <a:gd name="T63" fmla="*/ 64 h 130"/>
                <a:gd name="T64" fmla="*/ 52 w 81"/>
                <a:gd name="T65" fmla="*/ 69 h 130"/>
                <a:gd name="T66" fmla="*/ 54 w 81"/>
                <a:gd name="T67" fmla="*/ 74 h 130"/>
                <a:gd name="T68" fmla="*/ 53 w 81"/>
                <a:gd name="T69" fmla="*/ 76 h 130"/>
                <a:gd name="T70" fmla="*/ 56 w 81"/>
                <a:gd name="T71" fmla="*/ 78 h 130"/>
                <a:gd name="T72" fmla="*/ 57 w 81"/>
                <a:gd name="T73" fmla="*/ 81 h 130"/>
                <a:gd name="T74" fmla="*/ 57 w 81"/>
                <a:gd name="T75" fmla="*/ 84 h 130"/>
                <a:gd name="T76" fmla="*/ 59 w 81"/>
                <a:gd name="T77" fmla="*/ 87 h 130"/>
                <a:gd name="T78" fmla="*/ 61 w 81"/>
                <a:gd name="T79" fmla="*/ 84 h 130"/>
                <a:gd name="T80" fmla="*/ 65 w 81"/>
                <a:gd name="T81" fmla="*/ 86 h 130"/>
                <a:gd name="T82" fmla="*/ 67 w 81"/>
                <a:gd name="T83" fmla="*/ 84 h 130"/>
                <a:gd name="T84" fmla="*/ 71 w 81"/>
                <a:gd name="T85" fmla="*/ 85 h 130"/>
                <a:gd name="T86" fmla="*/ 73 w 81"/>
                <a:gd name="T87" fmla="*/ 86 h 130"/>
                <a:gd name="T88" fmla="*/ 76 w 81"/>
                <a:gd name="T89" fmla="*/ 84 h 130"/>
                <a:gd name="T90" fmla="*/ 79 w 81"/>
                <a:gd name="T91" fmla="*/ 85 h 130"/>
                <a:gd name="T92" fmla="*/ 81 w 81"/>
                <a:gd name="T93" fmla="*/ 88 h 130"/>
                <a:gd name="T94" fmla="*/ 74 w 81"/>
                <a:gd name="T95" fmla="*/ 130 h 130"/>
                <a:gd name="T96" fmla="*/ 0 w 81"/>
                <a:gd name="T97" fmla="*/ 116 h 1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130"/>
                <a:gd name="T149" fmla="*/ 81 w 81"/>
                <a:gd name="T150" fmla="*/ 130 h 13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130">
                  <a:moveTo>
                    <a:pt x="0" y="116"/>
                  </a:moveTo>
                  <a:lnTo>
                    <a:pt x="7" y="86"/>
                  </a:lnTo>
                  <a:lnTo>
                    <a:pt x="8" y="84"/>
                  </a:lnTo>
                  <a:lnTo>
                    <a:pt x="8" y="82"/>
                  </a:lnTo>
                  <a:lnTo>
                    <a:pt x="9" y="82"/>
                  </a:lnTo>
                  <a:lnTo>
                    <a:pt x="9" y="81"/>
                  </a:lnTo>
                  <a:lnTo>
                    <a:pt x="10" y="80"/>
                  </a:lnTo>
                  <a:lnTo>
                    <a:pt x="9" y="79"/>
                  </a:lnTo>
                  <a:lnTo>
                    <a:pt x="7" y="78"/>
                  </a:lnTo>
                  <a:lnTo>
                    <a:pt x="6" y="77"/>
                  </a:lnTo>
                  <a:lnTo>
                    <a:pt x="7" y="75"/>
                  </a:lnTo>
                  <a:lnTo>
                    <a:pt x="10" y="70"/>
                  </a:lnTo>
                  <a:lnTo>
                    <a:pt x="12" y="69"/>
                  </a:lnTo>
                  <a:lnTo>
                    <a:pt x="13" y="68"/>
                  </a:lnTo>
                  <a:lnTo>
                    <a:pt x="13" y="67"/>
                  </a:lnTo>
                  <a:lnTo>
                    <a:pt x="14" y="66"/>
                  </a:lnTo>
                  <a:lnTo>
                    <a:pt x="20" y="57"/>
                  </a:lnTo>
                  <a:lnTo>
                    <a:pt x="20" y="54"/>
                  </a:lnTo>
                  <a:lnTo>
                    <a:pt x="19" y="53"/>
                  </a:lnTo>
                  <a:lnTo>
                    <a:pt x="17" y="53"/>
                  </a:lnTo>
                  <a:lnTo>
                    <a:pt x="16" y="51"/>
                  </a:lnTo>
                  <a:lnTo>
                    <a:pt x="16" y="50"/>
                  </a:lnTo>
                  <a:lnTo>
                    <a:pt x="16" y="48"/>
                  </a:lnTo>
                  <a:lnTo>
                    <a:pt x="16" y="47"/>
                  </a:lnTo>
                  <a:lnTo>
                    <a:pt x="17" y="46"/>
                  </a:lnTo>
                  <a:lnTo>
                    <a:pt x="16" y="45"/>
                  </a:lnTo>
                  <a:lnTo>
                    <a:pt x="16" y="43"/>
                  </a:lnTo>
                  <a:lnTo>
                    <a:pt x="26" y="0"/>
                  </a:lnTo>
                  <a:lnTo>
                    <a:pt x="37" y="3"/>
                  </a:lnTo>
                  <a:lnTo>
                    <a:pt x="34" y="19"/>
                  </a:lnTo>
                  <a:lnTo>
                    <a:pt x="36" y="23"/>
                  </a:lnTo>
                  <a:lnTo>
                    <a:pt x="36" y="26"/>
                  </a:lnTo>
                  <a:lnTo>
                    <a:pt x="36" y="28"/>
                  </a:lnTo>
                  <a:lnTo>
                    <a:pt x="35" y="29"/>
                  </a:lnTo>
                  <a:lnTo>
                    <a:pt x="36" y="30"/>
                  </a:lnTo>
                  <a:lnTo>
                    <a:pt x="37" y="31"/>
                  </a:lnTo>
                  <a:lnTo>
                    <a:pt x="40" y="34"/>
                  </a:lnTo>
                  <a:lnTo>
                    <a:pt x="42" y="39"/>
                  </a:lnTo>
                  <a:lnTo>
                    <a:pt x="42" y="41"/>
                  </a:lnTo>
                  <a:lnTo>
                    <a:pt x="43" y="43"/>
                  </a:lnTo>
                  <a:lnTo>
                    <a:pt x="45" y="43"/>
                  </a:lnTo>
                  <a:lnTo>
                    <a:pt x="45" y="45"/>
                  </a:lnTo>
                  <a:lnTo>
                    <a:pt x="48" y="45"/>
                  </a:lnTo>
                  <a:lnTo>
                    <a:pt x="49" y="46"/>
                  </a:lnTo>
                  <a:lnTo>
                    <a:pt x="46" y="51"/>
                  </a:lnTo>
                  <a:lnTo>
                    <a:pt x="46" y="52"/>
                  </a:lnTo>
                  <a:lnTo>
                    <a:pt x="45" y="53"/>
                  </a:lnTo>
                  <a:lnTo>
                    <a:pt x="45" y="56"/>
                  </a:lnTo>
                  <a:lnTo>
                    <a:pt x="45" y="57"/>
                  </a:lnTo>
                  <a:lnTo>
                    <a:pt x="43" y="59"/>
                  </a:lnTo>
                  <a:lnTo>
                    <a:pt x="43" y="60"/>
                  </a:lnTo>
                  <a:lnTo>
                    <a:pt x="43" y="61"/>
                  </a:lnTo>
                  <a:lnTo>
                    <a:pt x="43" y="62"/>
                  </a:lnTo>
                  <a:lnTo>
                    <a:pt x="45" y="65"/>
                  </a:lnTo>
                  <a:lnTo>
                    <a:pt x="46" y="65"/>
                  </a:lnTo>
                  <a:lnTo>
                    <a:pt x="49" y="62"/>
                  </a:lnTo>
                  <a:lnTo>
                    <a:pt x="50" y="61"/>
                  </a:lnTo>
                  <a:lnTo>
                    <a:pt x="50" y="62"/>
                  </a:lnTo>
                  <a:lnTo>
                    <a:pt x="51" y="63"/>
                  </a:lnTo>
                  <a:lnTo>
                    <a:pt x="52" y="64"/>
                  </a:lnTo>
                  <a:lnTo>
                    <a:pt x="52" y="66"/>
                  </a:lnTo>
                  <a:lnTo>
                    <a:pt x="52" y="69"/>
                  </a:lnTo>
                  <a:lnTo>
                    <a:pt x="52" y="72"/>
                  </a:lnTo>
                  <a:lnTo>
                    <a:pt x="54" y="74"/>
                  </a:lnTo>
                  <a:lnTo>
                    <a:pt x="54" y="75"/>
                  </a:lnTo>
                  <a:lnTo>
                    <a:pt x="53" y="76"/>
                  </a:lnTo>
                  <a:lnTo>
                    <a:pt x="54" y="78"/>
                  </a:lnTo>
                  <a:lnTo>
                    <a:pt x="56" y="78"/>
                  </a:lnTo>
                  <a:lnTo>
                    <a:pt x="57" y="80"/>
                  </a:lnTo>
                  <a:lnTo>
                    <a:pt x="57" y="81"/>
                  </a:lnTo>
                  <a:lnTo>
                    <a:pt x="57" y="83"/>
                  </a:lnTo>
                  <a:lnTo>
                    <a:pt x="57" y="84"/>
                  </a:lnTo>
                  <a:lnTo>
                    <a:pt x="58" y="86"/>
                  </a:lnTo>
                  <a:lnTo>
                    <a:pt x="59" y="87"/>
                  </a:lnTo>
                  <a:lnTo>
                    <a:pt x="60" y="85"/>
                  </a:lnTo>
                  <a:lnTo>
                    <a:pt x="61" y="84"/>
                  </a:lnTo>
                  <a:lnTo>
                    <a:pt x="63" y="85"/>
                  </a:lnTo>
                  <a:lnTo>
                    <a:pt x="65" y="86"/>
                  </a:lnTo>
                  <a:lnTo>
                    <a:pt x="66" y="85"/>
                  </a:lnTo>
                  <a:lnTo>
                    <a:pt x="67" y="84"/>
                  </a:lnTo>
                  <a:lnTo>
                    <a:pt x="67" y="85"/>
                  </a:lnTo>
                  <a:lnTo>
                    <a:pt x="71" y="85"/>
                  </a:lnTo>
                  <a:lnTo>
                    <a:pt x="72" y="86"/>
                  </a:lnTo>
                  <a:lnTo>
                    <a:pt x="73" y="86"/>
                  </a:lnTo>
                  <a:lnTo>
                    <a:pt x="76" y="86"/>
                  </a:lnTo>
                  <a:lnTo>
                    <a:pt x="76" y="84"/>
                  </a:lnTo>
                  <a:lnTo>
                    <a:pt x="77" y="83"/>
                  </a:lnTo>
                  <a:lnTo>
                    <a:pt x="79" y="85"/>
                  </a:lnTo>
                  <a:lnTo>
                    <a:pt x="79" y="87"/>
                  </a:lnTo>
                  <a:lnTo>
                    <a:pt x="81" y="88"/>
                  </a:lnTo>
                  <a:lnTo>
                    <a:pt x="75" y="130"/>
                  </a:lnTo>
                  <a:lnTo>
                    <a:pt x="74" y="130"/>
                  </a:lnTo>
                  <a:lnTo>
                    <a:pt x="37" y="124"/>
                  </a:lnTo>
                  <a:lnTo>
                    <a:pt x="0" y="116"/>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43" name="Freeform 50"/>
            <p:cNvSpPr>
              <a:spLocks/>
            </p:cNvSpPr>
            <p:nvPr/>
          </p:nvSpPr>
          <p:spPr bwMode="auto">
            <a:xfrm>
              <a:off x="2162" y="1170"/>
              <a:ext cx="707" cy="424"/>
            </a:xfrm>
            <a:custGeom>
              <a:avLst/>
              <a:gdLst>
                <a:gd name="T0" fmla="*/ 48 w 138"/>
                <a:gd name="T1" fmla="*/ 77 h 87"/>
                <a:gd name="T2" fmla="*/ 45 w 138"/>
                <a:gd name="T3" fmla="*/ 84 h 87"/>
                <a:gd name="T4" fmla="*/ 43 w 138"/>
                <a:gd name="T5" fmla="*/ 80 h 87"/>
                <a:gd name="T6" fmla="*/ 42 w 138"/>
                <a:gd name="T7" fmla="*/ 83 h 87"/>
                <a:gd name="T8" fmla="*/ 38 w 138"/>
                <a:gd name="T9" fmla="*/ 83 h 87"/>
                <a:gd name="T10" fmla="*/ 33 w 138"/>
                <a:gd name="T11" fmla="*/ 82 h 87"/>
                <a:gd name="T12" fmla="*/ 32 w 138"/>
                <a:gd name="T13" fmla="*/ 82 h 87"/>
                <a:gd name="T14" fmla="*/ 29 w 138"/>
                <a:gd name="T15" fmla="*/ 82 h 87"/>
                <a:gd name="T16" fmla="*/ 26 w 138"/>
                <a:gd name="T17" fmla="*/ 82 h 87"/>
                <a:gd name="T18" fmla="*/ 24 w 138"/>
                <a:gd name="T19" fmla="*/ 83 h 87"/>
                <a:gd name="T20" fmla="*/ 23 w 138"/>
                <a:gd name="T21" fmla="*/ 80 h 87"/>
                <a:gd name="T22" fmla="*/ 23 w 138"/>
                <a:gd name="T23" fmla="*/ 77 h 87"/>
                <a:gd name="T24" fmla="*/ 20 w 138"/>
                <a:gd name="T25" fmla="*/ 75 h 87"/>
                <a:gd name="T26" fmla="*/ 20 w 138"/>
                <a:gd name="T27" fmla="*/ 72 h 87"/>
                <a:gd name="T28" fmla="*/ 18 w 138"/>
                <a:gd name="T29" fmla="*/ 69 h 87"/>
                <a:gd name="T30" fmla="*/ 18 w 138"/>
                <a:gd name="T31" fmla="*/ 63 h 87"/>
                <a:gd name="T32" fmla="*/ 17 w 138"/>
                <a:gd name="T33" fmla="*/ 60 h 87"/>
                <a:gd name="T34" fmla="*/ 16 w 138"/>
                <a:gd name="T35" fmla="*/ 59 h 87"/>
                <a:gd name="T36" fmla="*/ 15 w 138"/>
                <a:gd name="T37" fmla="*/ 59 h 87"/>
                <a:gd name="T38" fmla="*/ 11 w 138"/>
                <a:gd name="T39" fmla="*/ 62 h 87"/>
                <a:gd name="T40" fmla="*/ 9 w 138"/>
                <a:gd name="T41" fmla="*/ 58 h 87"/>
                <a:gd name="T42" fmla="*/ 9 w 138"/>
                <a:gd name="T43" fmla="*/ 56 h 87"/>
                <a:gd name="T44" fmla="*/ 11 w 138"/>
                <a:gd name="T45" fmla="*/ 53 h 87"/>
                <a:gd name="T46" fmla="*/ 11 w 138"/>
                <a:gd name="T47" fmla="*/ 50 h 87"/>
                <a:gd name="T48" fmla="*/ 12 w 138"/>
                <a:gd name="T49" fmla="*/ 48 h 87"/>
                <a:gd name="T50" fmla="*/ 14 w 138"/>
                <a:gd name="T51" fmla="*/ 42 h 87"/>
                <a:gd name="T52" fmla="*/ 11 w 138"/>
                <a:gd name="T53" fmla="*/ 40 h 87"/>
                <a:gd name="T54" fmla="*/ 8 w 138"/>
                <a:gd name="T55" fmla="*/ 38 h 87"/>
                <a:gd name="T56" fmla="*/ 6 w 138"/>
                <a:gd name="T57" fmla="*/ 31 h 87"/>
                <a:gd name="T58" fmla="*/ 2 w 138"/>
                <a:gd name="T59" fmla="*/ 27 h 87"/>
                <a:gd name="T60" fmla="*/ 2 w 138"/>
                <a:gd name="T61" fmla="*/ 25 h 87"/>
                <a:gd name="T62" fmla="*/ 2 w 138"/>
                <a:gd name="T63" fmla="*/ 20 h 87"/>
                <a:gd name="T64" fmla="*/ 3 w 138"/>
                <a:gd name="T65" fmla="*/ 0 h 87"/>
                <a:gd name="T66" fmla="*/ 49 w 138"/>
                <a:gd name="T67" fmla="*/ 8 h 87"/>
                <a:gd name="T68" fmla="*/ 138 w 138"/>
                <a:gd name="T69" fmla="*/ 19 h 87"/>
                <a:gd name="T70" fmla="*/ 132 w 138"/>
                <a:gd name="T71" fmla="*/ 8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8"/>
                <a:gd name="T109" fmla="*/ 0 h 87"/>
                <a:gd name="T110" fmla="*/ 138 w 138"/>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8" h="87">
                  <a:moveTo>
                    <a:pt x="132" y="87"/>
                  </a:moveTo>
                  <a:lnTo>
                    <a:pt x="48" y="77"/>
                  </a:lnTo>
                  <a:lnTo>
                    <a:pt x="47" y="85"/>
                  </a:lnTo>
                  <a:lnTo>
                    <a:pt x="45" y="84"/>
                  </a:lnTo>
                  <a:lnTo>
                    <a:pt x="45" y="82"/>
                  </a:lnTo>
                  <a:lnTo>
                    <a:pt x="43" y="80"/>
                  </a:lnTo>
                  <a:lnTo>
                    <a:pt x="42" y="81"/>
                  </a:lnTo>
                  <a:lnTo>
                    <a:pt x="42" y="83"/>
                  </a:lnTo>
                  <a:lnTo>
                    <a:pt x="39" y="83"/>
                  </a:lnTo>
                  <a:lnTo>
                    <a:pt x="38" y="83"/>
                  </a:lnTo>
                  <a:lnTo>
                    <a:pt x="37" y="82"/>
                  </a:lnTo>
                  <a:lnTo>
                    <a:pt x="33" y="82"/>
                  </a:lnTo>
                  <a:lnTo>
                    <a:pt x="33" y="81"/>
                  </a:lnTo>
                  <a:lnTo>
                    <a:pt x="32" y="82"/>
                  </a:lnTo>
                  <a:lnTo>
                    <a:pt x="31" y="83"/>
                  </a:lnTo>
                  <a:lnTo>
                    <a:pt x="29" y="82"/>
                  </a:lnTo>
                  <a:lnTo>
                    <a:pt x="27" y="81"/>
                  </a:lnTo>
                  <a:lnTo>
                    <a:pt x="26" y="82"/>
                  </a:lnTo>
                  <a:lnTo>
                    <a:pt x="25" y="84"/>
                  </a:lnTo>
                  <a:lnTo>
                    <a:pt x="24" y="83"/>
                  </a:lnTo>
                  <a:lnTo>
                    <a:pt x="23" y="81"/>
                  </a:lnTo>
                  <a:lnTo>
                    <a:pt x="23" y="80"/>
                  </a:lnTo>
                  <a:lnTo>
                    <a:pt x="23" y="78"/>
                  </a:lnTo>
                  <a:lnTo>
                    <a:pt x="23" y="77"/>
                  </a:lnTo>
                  <a:lnTo>
                    <a:pt x="22" y="75"/>
                  </a:lnTo>
                  <a:lnTo>
                    <a:pt x="20" y="75"/>
                  </a:lnTo>
                  <a:lnTo>
                    <a:pt x="19" y="73"/>
                  </a:lnTo>
                  <a:lnTo>
                    <a:pt x="20" y="72"/>
                  </a:lnTo>
                  <a:lnTo>
                    <a:pt x="20" y="71"/>
                  </a:lnTo>
                  <a:lnTo>
                    <a:pt x="18" y="69"/>
                  </a:lnTo>
                  <a:lnTo>
                    <a:pt x="18" y="66"/>
                  </a:lnTo>
                  <a:lnTo>
                    <a:pt x="18" y="63"/>
                  </a:lnTo>
                  <a:lnTo>
                    <a:pt x="18" y="61"/>
                  </a:lnTo>
                  <a:lnTo>
                    <a:pt x="17" y="60"/>
                  </a:lnTo>
                  <a:lnTo>
                    <a:pt x="16" y="59"/>
                  </a:lnTo>
                  <a:lnTo>
                    <a:pt x="16" y="58"/>
                  </a:lnTo>
                  <a:lnTo>
                    <a:pt x="15" y="59"/>
                  </a:lnTo>
                  <a:lnTo>
                    <a:pt x="12" y="62"/>
                  </a:lnTo>
                  <a:lnTo>
                    <a:pt x="11" y="62"/>
                  </a:lnTo>
                  <a:lnTo>
                    <a:pt x="9" y="59"/>
                  </a:lnTo>
                  <a:lnTo>
                    <a:pt x="9" y="58"/>
                  </a:lnTo>
                  <a:lnTo>
                    <a:pt x="9" y="57"/>
                  </a:lnTo>
                  <a:lnTo>
                    <a:pt x="9" y="56"/>
                  </a:lnTo>
                  <a:lnTo>
                    <a:pt x="11" y="54"/>
                  </a:lnTo>
                  <a:lnTo>
                    <a:pt x="11" y="53"/>
                  </a:lnTo>
                  <a:lnTo>
                    <a:pt x="11" y="50"/>
                  </a:lnTo>
                  <a:lnTo>
                    <a:pt x="12" y="49"/>
                  </a:lnTo>
                  <a:lnTo>
                    <a:pt x="12" y="48"/>
                  </a:lnTo>
                  <a:lnTo>
                    <a:pt x="15" y="43"/>
                  </a:lnTo>
                  <a:lnTo>
                    <a:pt x="14" y="42"/>
                  </a:lnTo>
                  <a:lnTo>
                    <a:pt x="11" y="42"/>
                  </a:lnTo>
                  <a:lnTo>
                    <a:pt x="11" y="40"/>
                  </a:lnTo>
                  <a:lnTo>
                    <a:pt x="9" y="40"/>
                  </a:lnTo>
                  <a:lnTo>
                    <a:pt x="8" y="38"/>
                  </a:lnTo>
                  <a:lnTo>
                    <a:pt x="8" y="36"/>
                  </a:lnTo>
                  <a:lnTo>
                    <a:pt x="6" y="31"/>
                  </a:lnTo>
                  <a:lnTo>
                    <a:pt x="3" y="28"/>
                  </a:lnTo>
                  <a:lnTo>
                    <a:pt x="2" y="27"/>
                  </a:lnTo>
                  <a:lnTo>
                    <a:pt x="1" y="26"/>
                  </a:lnTo>
                  <a:lnTo>
                    <a:pt x="2" y="25"/>
                  </a:lnTo>
                  <a:lnTo>
                    <a:pt x="2" y="23"/>
                  </a:lnTo>
                  <a:lnTo>
                    <a:pt x="2" y="20"/>
                  </a:lnTo>
                  <a:lnTo>
                    <a:pt x="0" y="16"/>
                  </a:lnTo>
                  <a:lnTo>
                    <a:pt x="3" y="0"/>
                  </a:lnTo>
                  <a:lnTo>
                    <a:pt x="15" y="2"/>
                  </a:lnTo>
                  <a:lnTo>
                    <a:pt x="49" y="8"/>
                  </a:lnTo>
                  <a:lnTo>
                    <a:pt x="84" y="13"/>
                  </a:lnTo>
                  <a:lnTo>
                    <a:pt x="138" y="19"/>
                  </a:lnTo>
                  <a:lnTo>
                    <a:pt x="133" y="70"/>
                  </a:lnTo>
                  <a:lnTo>
                    <a:pt x="132" y="87"/>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44" name="Freeform 51"/>
            <p:cNvSpPr>
              <a:spLocks/>
            </p:cNvSpPr>
            <p:nvPr/>
          </p:nvSpPr>
          <p:spPr bwMode="auto">
            <a:xfrm>
              <a:off x="1737" y="1677"/>
              <a:ext cx="440" cy="649"/>
            </a:xfrm>
            <a:custGeom>
              <a:avLst/>
              <a:gdLst>
                <a:gd name="T0" fmla="*/ 13 w 86"/>
                <a:gd name="T1" fmla="*/ 0 h 133"/>
                <a:gd name="T2" fmla="*/ 0 w 86"/>
                <a:gd name="T3" fmla="*/ 51 h 133"/>
                <a:gd name="T4" fmla="*/ 56 w 86"/>
                <a:gd name="T5" fmla="*/ 133 h 133"/>
                <a:gd name="T6" fmla="*/ 56 w 86"/>
                <a:gd name="T7" fmla="*/ 132 h 133"/>
                <a:gd name="T8" fmla="*/ 56 w 86"/>
                <a:gd name="T9" fmla="*/ 131 h 133"/>
                <a:gd name="T10" fmla="*/ 57 w 86"/>
                <a:gd name="T11" fmla="*/ 127 h 133"/>
                <a:gd name="T12" fmla="*/ 57 w 86"/>
                <a:gd name="T13" fmla="*/ 126 h 133"/>
                <a:gd name="T14" fmla="*/ 57 w 86"/>
                <a:gd name="T15" fmla="*/ 118 h 133"/>
                <a:gd name="T16" fmla="*/ 57 w 86"/>
                <a:gd name="T17" fmla="*/ 115 h 133"/>
                <a:gd name="T18" fmla="*/ 57 w 86"/>
                <a:gd name="T19" fmla="*/ 114 h 133"/>
                <a:gd name="T20" fmla="*/ 60 w 86"/>
                <a:gd name="T21" fmla="*/ 114 h 133"/>
                <a:gd name="T22" fmla="*/ 62 w 86"/>
                <a:gd name="T23" fmla="*/ 114 h 133"/>
                <a:gd name="T24" fmla="*/ 63 w 86"/>
                <a:gd name="T25" fmla="*/ 115 h 133"/>
                <a:gd name="T26" fmla="*/ 63 w 86"/>
                <a:gd name="T27" fmla="*/ 116 h 133"/>
                <a:gd name="T28" fmla="*/ 64 w 86"/>
                <a:gd name="T29" fmla="*/ 117 h 133"/>
                <a:gd name="T30" fmla="*/ 66 w 86"/>
                <a:gd name="T31" fmla="*/ 117 h 133"/>
                <a:gd name="T32" fmla="*/ 68 w 86"/>
                <a:gd name="T33" fmla="*/ 110 h 133"/>
                <a:gd name="T34" fmla="*/ 70 w 86"/>
                <a:gd name="T35" fmla="*/ 101 h 133"/>
                <a:gd name="T36" fmla="*/ 86 w 86"/>
                <a:gd name="T37" fmla="*/ 17 h 133"/>
                <a:gd name="T38" fmla="*/ 49 w 86"/>
                <a:gd name="T39" fmla="*/ 9 h 133"/>
                <a:gd name="T40" fmla="*/ 13 w 86"/>
                <a:gd name="T41" fmla="*/ 0 h 133"/>
                <a:gd name="T42" fmla="*/ 13 w 86"/>
                <a:gd name="T43" fmla="*/ 0 h 1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133"/>
                <a:gd name="T68" fmla="*/ 86 w 86"/>
                <a:gd name="T69" fmla="*/ 133 h 1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133">
                  <a:moveTo>
                    <a:pt x="13" y="0"/>
                  </a:moveTo>
                  <a:lnTo>
                    <a:pt x="0" y="51"/>
                  </a:lnTo>
                  <a:lnTo>
                    <a:pt x="56" y="133"/>
                  </a:lnTo>
                  <a:lnTo>
                    <a:pt x="56" y="132"/>
                  </a:lnTo>
                  <a:lnTo>
                    <a:pt x="56" y="131"/>
                  </a:lnTo>
                  <a:lnTo>
                    <a:pt x="57" y="127"/>
                  </a:lnTo>
                  <a:lnTo>
                    <a:pt x="57" y="126"/>
                  </a:lnTo>
                  <a:lnTo>
                    <a:pt x="57" y="118"/>
                  </a:lnTo>
                  <a:lnTo>
                    <a:pt x="57" y="115"/>
                  </a:lnTo>
                  <a:lnTo>
                    <a:pt x="57" y="114"/>
                  </a:lnTo>
                  <a:lnTo>
                    <a:pt x="60" y="114"/>
                  </a:lnTo>
                  <a:lnTo>
                    <a:pt x="62" y="114"/>
                  </a:lnTo>
                  <a:lnTo>
                    <a:pt x="63" y="115"/>
                  </a:lnTo>
                  <a:lnTo>
                    <a:pt x="63" y="116"/>
                  </a:lnTo>
                  <a:lnTo>
                    <a:pt x="64" y="117"/>
                  </a:lnTo>
                  <a:lnTo>
                    <a:pt x="66" y="117"/>
                  </a:lnTo>
                  <a:lnTo>
                    <a:pt x="68" y="110"/>
                  </a:lnTo>
                  <a:lnTo>
                    <a:pt x="70" y="101"/>
                  </a:lnTo>
                  <a:lnTo>
                    <a:pt x="86" y="17"/>
                  </a:lnTo>
                  <a:lnTo>
                    <a:pt x="49" y="9"/>
                  </a:lnTo>
                  <a:lnTo>
                    <a:pt x="13" y="0"/>
                  </a:lnTo>
                  <a:close/>
                </a:path>
              </a:pathLst>
            </a:custGeom>
            <a:solidFill>
              <a:schemeClr val="bg2">
                <a:lumMod val="95000"/>
              </a:schemeClr>
            </a:solidFill>
            <a:ln w="12700" cmpd="sng">
              <a:solidFill>
                <a:schemeClr val="tx1"/>
              </a:solidFill>
              <a:prstDash val="solid"/>
              <a:round/>
              <a:headEnd/>
              <a:tailEnd/>
            </a:ln>
          </p:spPr>
          <p:txBody>
            <a:bodyPr/>
            <a:lstStyle/>
            <a:p>
              <a:endParaRPr lang="en-US">
                <a:solidFill>
                  <a:srgbClr val="000000"/>
                </a:solidFill>
              </a:endParaRPr>
            </a:p>
          </p:txBody>
        </p:sp>
        <p:sp>
          <p:nvSpPr>
            <p:cNvPr id="31945" name="Freeform 52"/>
            <p:cNvSpPr>
              <a:spLocks/>
            </p:cNvSpPr>
            <p:nvPr/>
          </p:nvSpPr>
          <p:spPr bwMode="auto">
            <a:xfrm>
              <a:off x="1967" y="2170"/>
              <a:ext cx="467" cy="517"/>
            </a:xfrm>
            <a:custGeom>
              <a:avLst/>
              <a:gdLst>
                <a:gd name="T0" fmla="*/ 78 w 91"/>
                <a:gd name="T1" fmla="*/ 106 h 106"/>
                <a:gd name="T2" fmla="*/ 91 w 91"/>
                <a:gd name="T3" fmla="*/ 10 h 106"/>
                <a:gd name="T4" fmla="*/ 25 w 91"/>
                <a:gd name="T5" fmla="*/ 0 h 106"/>
                <a:gd name="T6" fmla="*/ 25 w 91"/>
                <a:gd name="T7" fmla="*/ 0 h 106"/>
                <a:gd name="T8" fmla="*/ 23 w 91"/>
                <a:gd name="T9" fmla="*/ 9 h 106"/>
                <a:gd name="T10" fmla="*/ 21 w 91"/>
                <a:gd name="T11" fmla="*/ 16 h 106"/>
                <a:gd name="T12" fmla="*/ 19 w 91"/>
                <a:gd name="T13" fmla="*/ 16 h 106"/>
                <a:gd name="T14" fmla="*/ 18 w 91"/>
                <a:gd name="T15" fmla="*/ 15 h 106"/>
                <a:gd name="T16" fmla="*/ 18 w 91"/>
                <a:gd name="T17" fmla="*/ 14 h 106"/>
                <a:gd name="T18" fmla="*/ 17 w 91"/>
                <a:gd name="T19" fmla="*/ 13 h 106"/>
                <a:gd name="T20" fmla="*/ 15 w 91"/>
                <a:gd name="T21" fmla="*/ 13 h 106"/>
                <a:gd name="T22" fmla="*/ 12 w 91"/>
                <a:gd name="T23" fmla="*/ 13 h 106"/>
                <a:gd name="T24" fmla="*/ 12 w 91"/>
                <a:gd name="T25" fmla="*/ 14 h 106"/>
                <a:gd name="T26" fmla="*/ 12 w 91"/>
                <a:gd name="T27" fmla="*/ 17 h 106"/>
                <a:gd name="T28" fmla="*/ 12 w 91"/>
                <a:gd name="T29" fmla="*/ 25 h 106"/>
                <a:gd name="T30" fmla="*/ 12 w 91"/>
                <a:gd name="T31" fmla="*/ 26 h 106"/>
                <a:gd name="T32" fmla="*/ 11 w 91"/>
                <a:gd name="T33" fmla="*/ 30 h 106"/>
                <a:gd name="T34" fmla="*/ 11 w 91"/>
                <a:gd name="T35" fmla="*/ 31 h 106"/>
                <a:gd name="T36" fmla="*/ 11 w 91"/>
                <a:gd name="T37" fmla="*/ 32 h 106"/>
                <a:gd name="T38" fmla="*/ 11 w 91"/>
                <a:gd name="T39" fmla="*/ 34 h 106"/>
                <a:gd name="T40" fmla="*/ 11 w 91"/>
                <a:gd name="T41" fmla="*/ 35 h 106"/>
                <a:gd name="T42" fmla="*/ 11 w 91"/>
                <a:gd name="T43" fmla="*/ 36 h 106"/>
                <a:gd name="T44" fmla="*/ 12 w 91"/>
                <a:gd name="T45" fmla="*/ 38 h 106"/>
                <a:gd name="T46" fmla="*/ 12 w 91"/>
                <a:gd name="T47" fmla="*/ 39 h 106"/>
                <a:gd name="T48" fmla="*/ 12 w 91"/>
                <a:gd name="T49" fmla="*/ 41 h 106"/>
                <a:gd name="T50" fmla="*/ 13 w 91"/>
                <a:gd name="T51" fmla="*/ 43 h 106"/>
                <a:gd name="T52" fmla="*/ 13 w 91"/>
                <a:gd name="T53" fmla="*/ 43 h 106"/>
                <a:gd name="T54" fmla="*/ 14 w 91"/>
                <a:gd name="T55" fmla="*/ 44 h 106"/>
                <a:gd name="T56" fmla="*/ 15 w 91"/>
                <a:gd name="T57" fmla="*/ 46 h 106"/>
                <a:gd name="T58" fmla="*/ 14 w 91"/>
                <a:gd name="T59" fmla="*/ 46 h 106"/>
                <a:gd name="T60" fmla="*/ 14 w 91"/>
                <a:gd name="T61" fmla="*/ 46 h 106"/>
                <a:gd name="T62" fmla="*/ 12 w 91"/>
                <a:gd name="T63" fmla="*/ 47 h 106"/>
                <a:gd name="T64" fmla="*/ 10 w 91"/>
                <a:gd name="T65" fmla="*/ 48 h 106"/>
                <a:gd name="T66" fmla="*/ 9 w 91"/>
                <a:gd name="T67" fmla="*/ 50 h 106"/>
                <a:gd name="T68" fmla="*/ 7 w 91"/>
                <a:gd name="T69" fmla="*/ 55 h 106"/>
                <a:gd name="T70" fmla="*/ 5 w 91"/>
                <a:gd name="T71" fmla="*/ 58 h 106"/>
                <a:gd name="T72" fmla="*/ 3 w 91"/>
                <a:gd name="T73" fmla="*/ 58 h 106"/>
                <a:gd name="T74" fmla="*/ 3 w 91"/>
                <a:gd name="T75" fmla="*/ 59 h 106"/>
                <a:gd name="T76" fmla="*/ 4 w 91"/>
                <a:gd name="T77" fmla="*/ 60 h 106"/>
                <a:gd name="T78" fmla="*/ 3 w 91"/>
                <a:gd name="T79" fmla="*/ 61 h 106"/>
                <a:gd name="T80" fmla="*/ 3 w 91"/>
                <a:gd name="T81" fmla="*/ 63 h 106"/>
                <a:gd name="T82" fmla="*/ 3 w 91"/>
                <a:gd name="T83" fmla="*/ 64 h 106"/>
                <a:gd name="T84" fmla="*/ 5 w 91"/>
                <a:gd name="T85" fmla="*/ 66 h 106"/>
                <a:gd name="T86" fmla="*/ 6 w 91"/>
                <a:gd name="T87" fmla="*/ 67 h 106"/>
                <a:gd name="T88" fmla="*/ 5 w 91"/>
                <a:gd name="T89" fmla="*/ 67 h 106"/>
                <a:gd name="T90" fmla="*/ 5 w 91"/>
                <a:gd name="T91" fmla="*/ 69 h 106"/>
                <a:gd name="T92" fmla="*/ 4 w 91"/>
                <a:gd name="T93" fmla="*/ 70 h 106"/>
                <a:gd name="T94" fmla="*/ 3 w 91"/>
                <a:gd name="T95" fmla="*/ 70 h 106"/>
                <a:gd name="T96" fmla="*/ 1 w 91"/>
                <a:gd name="T97" fmla="*/ 69 h 106"/>
                <a:gd name="T98" fmla="*/ 0 w 91"/>
                <a:gd name="T99" fmla="*/ 73 h 106"/>
                <a:gd name="T100" fmla="*/ 49 w 91"/>
                <a:gd name="T101" fmla="*/ 102 h 106"/>
                <a:gd name="T102" fmla="*/ 78 w 91"/>
                <a:gd name="T103" fmla="*/ 106 h 106"/>
                <a:gd name="T104" fmla="*/ 78 w 91"/>
                <a:gd name="T105" fmla="*/ 106 h 106"/>
                <a:gd name="T106" fmla="*/ 78 w 91"/>
                <a:gd name="T107" fmla="*/ 106 h 1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1"/>
                <a:gd name="T163" fmla="*/ 0 h 106"/>
                <a:gd name="T164" fmla="*/ 91 w 91"/>
                <a:gd name="T165" fmla="*/ 106 h 1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1" h="106">
                  <a:moveTo>
                    <a:pt x="78" y="106"/>
                  </a:moveTo>
                  <a:lnTo>
                    <a:pt x="91" y="10"/>
                  </a:lnTo>
                  <a:lnTo>
                    <a:pt x="25" y="0"/>
                  </a:lnTo>
                  <a:lnTo>
                    <a:pt x="23" y="9"/>
                  </a:lnTo>
                  <a:lnTo>
                    <a:pt x="21" y="16"/>
                  </a:lnTo>
                  <a:lnTo>
                    <a:pt x="19" y="16"/>
                  </a:lnTo>
                  <a:lnTo>
                    <a:pt x="18" y="15"/>
                  </a:lnTo>
                  <a:lnTo>
                    <a:pt x="18" y="14"/>
                  </a:lnTo>
                  <a:lnTo>
                    <a:pt x="17" y="13"/>
                  </a:lnTo>
                  <a:lnTo>
                    <a:pt x="15" y="13"/>
                  </a:lnTo>
                  <a:lnTo>
                    <a:pt x="12" y="13"/>
                  </a:lnTo>
                  <a:lnTo>
                    <a:pt x="12" y="14"/>
                  </a:lnTo>
                  <a:lnTo>
                    <a:pt x="12" y="17"/>
                  </a:lnTo>
                  <a:lnTo>
                    <a:pt x="12" y="25"/>
                  </a:lnTo>
                  <a:lnTo>
                    <a:pt x="12" y="26"/>
                  </a:lnTo>
                  <a:lnTo>
                    <a:pt x="11" y="30"/>
                  </a:lnTo>
                  <a:lnTo>
                    <a:pt x="11" y="31"/>
                  </a:lnTo>
                  <a:lnTo>
                    <a:pt x="11" y="32"/>
                  </a:lnTo>
                  <a:lnTo>
                    <a:pt x="11" y="34"/>
                  </a:lnTo>
                  <a:lnTo>
                    <a:pt x="11" y="35"/>
                  </a:lnTo>
                  <a:lnTo>
                    <a:pt x="11" y="36"/>
                  </a:lnTo>
                  <a:lnTo>
                    <a:pt x="12" y="38"/>
                  </a:lnTo>
                  <a:lnTo>
                    <a:pt x="12" y="39"/>
                  </a:lnTo>
                  <a:lnTo>
                    <a:pt x="12" y="41"/>
                  </a:lnTo>
                  <a:lnTo>
                    <a:pt x="13" y="43"/>
                  </a:lnTo>
                  <a:lnTo>
                    <a:pt x="14" y="44"/>
                  </a:lnTo>
                  <a:lnTo>
                    <a:pt x="15" y="46"/>
                  </a:lnTo>
                  <a:lnTo>
                    <a:pt x="14" y="46"/>
                  </a:lnTo>
                  <a:lnTo>
                    <a:pt x="12" y="47"/>
                  </a:lnTo>
                  <a:lnTo>
                    <a:pt x="10" y="48"/>
                  </a:lnTo>
                  <a:lnTo>
                    <a:pt x="9" y="50"/>
                  </a:lnTo>
                  <a:lnTo>
                    <a:pt x="7" y="55"/>
                  </a:lnTo>
                  <a:lnTo>
                    <a:pt x="5" y="58"/>
                  </a:lnTo>
                  <a:lnTo>
                    <a:pt x="3" y="58"/>
                  </a:lnTo>
                  <a:lnTo>
                    <a:pt x="3" y="59"/>
                  </a:lnTo>
                  <a:lnTo>
                    <a:pt x="4" y="60"/>
                  </a:lnTo>
                  <a:lnTo>
                    <a:pt x="3" y="61"/>
                  </a:lnTo>
                  <a:lnTo>
                    <a:pt x="3" y="63"/>
                  </a:lnTo>
                  <a:lnTo>
                    <a:pt x="3" y="64"/>
                  </a:lnTo>
                  <a:lnTo>
                    <a:pt x="5" y="66"/>
                  </a:lnTo>
                  <a:lnTo>
                    <a:pt x="6" y="67"/>
                  </a:lnTo>
                  <a:lnTo>
                    <a:pt x="5" y="67"/>
                  </a:lnTo>
                  <a:lnTo>
                    <a:pt x="5" y="69"/>
                  </a:lnTo>
                  <a:lnTo>
                    <a:pt x="4" y="70"/>
                  </a:lnTo>
                  <a:lnTo>
                    <a:pt x="3" y="70"/>
                  </a:lnTo>
                  <a:lnTo>
                    <a:pt x="1" y="69"/>
                  </a:lnTo>
                  <a:lnTo>
                    <a:pt x="0" y="73"/>
                  </a:lnTo>
                  <a:lnTo>
                    <a:pt x="49" y="102"/>
                  </a:lnTo>
                  <a:lnTo>
                    <a:pt x="78" y="106"/>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46" name="Freeform 53"/>
            <p:cNvSpPr>
              <a:spLocks/>
            </p:cNvSpPr>
            <p:nvPr/>
          </p:nvSpPr>
          <p:spPr bwMode="auto">
            <a:xfrm>
              <a:off x="3265" y="1248"/>
              <a:ext cx="455" cy="487"/>
            </a:xfrm>
            <a:custGeom>
              <a:avLst/>
              <a:gdLst>
                <a:gd name="T0" fmla="*/ 8 w 89"/>
                <a:gd name="T1" fmla="*/ 69 h 100"/>
                <a:gd name="T2" fmla="*/ 4 w 89"/>
                <a:gd name="T3" fmla="*/ 64 h 100"/>
                <a:gd name="T4" fmla="*/ 7 w 89"/>
                <a:gd name="T5" fmla="*/ 60 h 100"/>
                <a:gd name="T6" fmla="*/ 7 w 89"/>
                <a:gd name="T7" fmla="*/ 56 h 100"/>
                <a:gd name="T8" fmla="*/ 5 w 89"/>
                <a:gd name="T9" fmla="*/ 47 h 100"/>
                <a:gd name="T10" fmla="*/ 5 w 89"/>
                <a:gd name="T11" fmla="*/ 43 h 100"/>
                <a:gd name="T12" fmla="*/ 4 w 89"/>
                <a:gd name="T13" fmla="*/ 33 h 100"/>
                <a:gd name="T14" fmla="*/ 2 w 89"/>
                <a:gd name="T15" fmla="*/ 26 h 100"/>
                <a:gd name="T16" fmla="*/ 0 w 89"/>
                <a:gd name="T17" fmla="*/ 16 h 100"/>
                <a:gd name="T18" fmla="*/ 1 w 89"/>
                <a:gd name="T19" fmla="*/ 12 h 100"/>
                <a:gd name="T20" fmla="*/ 0 w 89"/>
                <a:gd name="T21" fmla="*/ 7 h 100"/>
                <a:gd name="T22" fmla="*/ 23 w 89"/>
                <a:gd name="T23" fmla="*/ 3 h 100"/>
                <a:gd name="T24" fmla="*/ 25 w 89"/>
                <a:gd name="T25" fmla="*/ 1 h 100"/>
                <a:gd name="T26" fmla="*/ 28 w 89"/>
                <a:gd name="T27" fmla="*/ 5 h 100"/>
                <a:gd name="T28" fmla="*/ 28 w 89"/>
                <a:gd name="T29" fmla="*/ 10 h 100"/>
                <a:gd name="T30" fmla="*/ 32 w 89"/>
                <a:gd name="T31" fmla="*/ 12 h 100"/>
                <a:gd name="T32" fmla="*/ 34 w 89"/>
                <a:gd name="T33" fmla="*/ 13 h 100"/>
                <a:gd name="T34" fmla="*/ 38 w 89"/>
                <a:gd name="T35" fmla="*/ 13 h 100"/>
                <a:gd name="T36" fmla="*/ 39 w 89"/>
                <a:gd name="T37" fmla="*/ 14 h 100"/>
                <a:gd name="T38" fmla="*/ 43 w 89"/>
                <a:gd name="T39" fmla="*/ 13 h 100"/>
                <a:gd name="T40" fmla="*/ 51 w 89"/>
                <a:gd name="T41" fmla="*/ 14 h 100"/>
                <a:gd name="T42" fmla="*/ 52 w 89"/>
                <a:gd name="T43" fmla="*/ 15 h 100"/>
                <a:gd name="T44" fmla="*/ 53 w 89"/>
                <a:gd name="T45" fmla="*/ 15 h 100"/>
                <a:gd name="T46" fmla="*/ 54 w 89"/>
                <a:gd name="T47" fmla="*/ 18 h 100"/>
                <a:gd name="T48" fmla="*/ 57 w 89"/>
                <a:gd name="T49" fmla="*/ 17 h 100"/>
                <a:gd name="T50" fmla="*/ 59 w 89"/>
                <a:gd name="T51" fmla="*/ 17 h 100"/>
                <a:gd name="T52" fmla="*/ 62 w 89"/>
                <a:gd name="T53" fmla="*/ 19 h 100"/>
                <a:gd name="T54" fmla="*/ 64 w 89"/>
                <a:gd name="T55" fmla="*/ 21 h 100"/>
                <a:gd name="T56" fmla="*/ 68 w 89"/>
                <a:gd name="T57" fmla="*/ 21 h 100"/>
                <a:gd name="T58" fmla="*/ 73 w 89"/>
                <a:gd name="T59" fmla="*/ 18 h 100"/>
                <a:gd name="T60" fmla="*/ 81 w 89"/>
                <a:gd name="T61" fmla="*/ 20 h 100"/>
                <a:gd name="T62" fmla="*/ 83 w 89"/>
                <a:gd name="T63" fmla="*/ 20 h 100"/>
                <a:gd name="T64" fmla="*/ 86 w 89"/>
                <a:gd name="T65" fmla="*/ 21 h 100"/>
                <a:gd name="T66" fmla="*/ 87 w 89"/>
                <a:gd name="T67" fmla="*/ 22 h 100"/>
                <a:gd name="T68" fmla="*/ 81 w 89"/>
                <a:gd name="T69" fmla="*/ 25 h 100"/>
                <a:gd name="T70" fmla="*/ 78 w 89"/>
                <a:gd name="T71" fmla="*/ 28 h 100"/>
                <a:gd name="T72" fmla="*/ 73 w 89"/>
                <a:gd name="T73" fmla="*/ 30 h 100"/>
                <a:gd name="T74" fmla="*/ 59 w 89"/>
                <a:gd name="T75" fmla="*/ 44 h 100"/>
                <a:gd name="T76" fmla="*/ 57 w 89"/>
                <a:gd name="T77" fmla="*/ 46 h 100"/>
                <a:gd name="T78" fmla="*/ 57 w 89"/>
                <a:gd name="T79" fmla="*/ 56 h 100"/>
                <a:gd name="T80" fmla="*/ 52 w 89"/>
                <a:gd name="T81" fmla="*/ 59 h 100"/>
                <a:gd name="T82" fmla="*/ 52 w 89"/>
                <a:gd name="T83" fmla="*/ 61 h 100"/>
                <a:gd name="T84" fmla="*/ 52 w 89"/>
                <a:gd name="T85" fmla="*/ 65 h 100"/>
                <a:gd name="T86" fmla="*/ 53 w 89"/>
                <a:gd name="T87" fmla="*/ 69 h 100"/>
                <a:gd name="T88" fmla="*/ 52 w 89"/>
                <a:gd name="T89" fmla="*/ 73 h 100"/>
                <a:gd name="T90" fmla="*/ 53 w 89"/>
                <a:gd name="T91" fmla="*/ 79 h 100"/>
                <a:gd name="T92" fmla="*/ 55 w 89"/>
                <a:gd name="T93" fmla="*/ 80 h 100"/>
                <a:gd name="T94" fmla="*/ 58 w 89"/>
                <a:gd name="T95" fmla="*/ 81 h 100"/>
                <a:gd name="T96" fmla="*/ 59 w 89"/>
                <a:gd name="T97" fmla="*/ 83 h 100"/>
                <a:gd name="T98" fmla="*/ 64 w 89"/>
                <a:gd name="T99" fmla="*/ 87 h 100"/>
                <a:gd name="T100" fmla="*/ 72 w 89"/>
                <a:gd name="T101" fmla="*/ 92 h 100"/>
                <a:gd name="T102" fmla="*/ 72 w 89"/>
                <a:gd name="T103" fmla="*/ 95 h 100"/>
                <a:gd name="T104" fmla="*/ 8 w 89"/>
                <a:gd name="T105" fmla="*/ 10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9"/>
                <a:gd name="T160" fmla="*/ 0 h 100"/>
                <a:gd name="T161" fmla="*/ 89 w 89"/>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9" h="100">
                  <a:moveTo>
                    <a:pt x="8" y="100"/>
                  </a:moveTo>
                  <a:lnTo>
                    <a:pt x="8" y="69"/>
                  </a:lnTo>
                  <a:lnTo>
                    <a:pt x="4" y="65"/>
                  </a:lnTo>
                  <a:lnTo>
                    <a:pt x="4" y="64"/>
                  </a:lnTo>
                  <a:lnTo>
                    <a:pt x="6" y="61"/>
                  </a:lnTo>
                  <a:lnTo>
                    <a:pt x="7" y="60"/>
                  </a:lnTo>
                  <a:lnTo>
                    <a:pt x="7" y="58"/>
                  </a:lnTo>
                  <a:lnTo>
                    <a:pt x="7" y="56"/>
                  </a:lnTo>
                  <a:lnTo>
                    <a:pt x="7" y="54"/>
                  </a:lnTo>
                  <a:lnTo>
                    <a:pt x="5" y="47"/>
                  </a:lnTo>
                  <a:lnTo>
                    <a:pt x="5" y="46"/>
                  </a:lnTo>
                  <a:lnTo>
                    <a:pt x="5" y="43"/>
                  </a:lnTo>
                  <a:lnTo>
                    <a:pt x="4" y="41"/>
                  </a:lnTo>
                  <a:lnTo>
                    <a:pt x="4" y="33"/>
                  </a:lnTo>
                  <a:lnTo>
                    <a:pt x="3" y="28"/>
                  </a:lnTo>
                  <a:lnTo>
                    <a:pt x="2" y="26"/>
                  </a:lnTo>
                  <a:lnTo>
                    <a:pt x="0" y="21"/>
                  </a:lnTo>
                  <a:lnTo>
                    <a:pt x="0" y="16"/>
                  </a:lnTo>
                  <a:lnTo>
                    <a:pt x="1" y="13"/>
                  </a:lnTo>
                  <a:lnTo>
                    <a:pt x="1" y="12"/>
                  </a:lnTo>
                  <a:lnTo>
                    <a:pt x="0" y="8"/>
                  </a:lnTo>
                  <a:lnTo>
                    <a:pt x="0" y="7"/>
                  </a:lnTo>
                  <a:lnTo>
                    <a:pt x="23" y="7"/>
                  </a:lnTo>
                  <a:lnTo>
                    <a:pt x="23" y="3"/>
                  </a:lnTo>
                  <a:lnTo>
                    <a:pt x="23" y="0"/>
                  </a:lnTo>
                  <a:lnTo>
                    <a:pt x="25" y="1"/>
                  </a:lnTo>
                  <a:lnTo>
                    <a:pt x="27" y="2"/>
                  </a:lnTo>
                  <a:lnTo>
                    <a:pt x="28" y="5"/>
                  </a:lnTo>
                  <a:lnTo>
                    <a:pt x="28" y="8"/>
                  </a:lnTo>
                  <a:lnTo>
                    <a:pt x="28" y="10"/>
                  </a:lnTo>
                  <a:lnTo>
                    <a:pt x="31" y="12"/>
                  </a:lnTo>
                  <a:lnTo>
                    <a:pt x="32" y="12"/>
                  </a:lnTo>
                  <a:lnTo>
                    <a:pt x="33" y="12"/>
                  </a:lnTo>
                  <a:lnTo>
                    <a:pt x="34" y="13"/>
                  </a:lnTo>
                  <a:lnTo>
                    <a:pt x="36" y="13"/>
                  </a:lnTo>
                  <a:lnTo>
                    <a:pt x="38" y="13"/>
                  </a:lnTo>
                  <a:lnTo>
                    <a:pt x="39" y="14"/>
                  </a:lnTo>
                  <a:lnTo>
                    <a:pt x="42" y="14"/>
                  </a:lnTo>
                  <a:lnTo>
                    <a:pt x="43" y="13"/>
                  </a:lnTo>
                  <a:lnTo>
                    <a:pt x="48" y="13"/>
                  </a:lnTo>
                  <a:lnTo>
                    <a:pt x="51" y="14"/>
                  </a:lnTo>
                  <a:lnTo>
                    <a:pt x="52" y="14"/>
                  </a:lnTo>
                  <a:lnTo>
                    <a:pt x="52" y="15"/>
                  </a:lnTo>
                  <a:lnTo>
                    <a:pt x="53" y="15"/>
                  </a:lnTo>
                  <a:lnTo>
                    <a:pt x="54" y="16"/>
                  </a:lnTo>
                  <a:lnTo>
                    <a:pt x="54" y="18"/>
                  </a:lnTo>
                  <a:lnTo>
                    <a:pt x="55" y="19"/>
                  </a:lnTo>
                  <a:lnTo>
                    <a:pt x="57" y="17"/>
                  </a:lnTo>
                  <a:lnTo>
                    <a:pt x="59" y="17"/>
                  </a:lnTo>
                  <a:lnTo>
                    <a:pt x="60" y="19"/>
                  </a:lnTo>
                  <a:lnTo>
                    <a:pt x="62" y="19"/>
                  </a:lnTo>
                  <a:lnTo>
                    <a:pt x="63" y="20"/>
                  </a:lnTo>
                  <a:lnTo>
                    <a:pt x="64" y="21"/>
                  </a:lnTo>
                  <a:lnTo>
                    <a:pt x="66" y="21"/>
                  </a:lnTo>
                  <a:lnTo>
                    <a:pt x="68" y="21"/>
                  </a:lnTo>
                  <a:lnTo>
                    <a:pt x="72" y="18"/>
                  </a:lnTo>
                  <a:lnTo>
                    <a:pt x="73" y="18"/>
                  </a:lnTo>
                  <a:lnTo>
                    <a:pt x="74" y="20"/>
                  </a:lnTo>
                  <a:lnTo>
                    <a:pt x="81" y="20"/>
                  </a:lnTo>
                  <a:lnTo>
                    <a:pt x="82" y="20"/>
                  </a:lnTo>
                  <a:lnTo>
                    <a:pt x="83" y="20"/>
                  </a:lnTo>
                  <a:lnTo>
                    <a:pt x="84" y="22"/>
                  </a:lnTo>
                  <a:lnTo>
                    <a:pt x="86" y="21"/>
                  </a:lnTo>
                  <a:lnTo>
                    <a:pt x="89" y="21"/>
                  </a:lnTo>
                  <a:lnTo>
                    <a:pt x="87" y="22"/>
                  </a:lnTo>
                  <a:lnTo>
                    <a:pt x="83" y="25"/>
                  </a:lnTo>
                  <a:lnTo>
                    <a:pt x="81" y="25"/>
                  </a:lnTo>
                  <a:lnTo>
                    <a:pt x="79" y="26"/>
                  </a:lnTo>
                  <a:lnTo>
                    <a:pt x="78" y="28"/>
                  </a:lnTo>
                  <a:lnTo>
                    <a:pt x="74" y="29"/>
                  </a:lnTo>
                  <a:lnTo>
                    <a:pt x="73" y="30"/>
                  </a:lnTo>
                  <a:lnTo>
                    <a:pt x="67" y="36"/>
                  </a:lnTo>
                  <a:lnTo>
                    <a:pt x="59" y="44"/>
                  </a:lnTo>
                  <a:lnTo>
                    <a:pt x="58" y="45"/>
                  </a:lnTo>
                  <a:lnTo>
                    <a:pt x="57" y="46"/>
                  </a:lnTo>
                  <a:lnTo>
                    <a:pt x="58" y="55"/>
                  </a:lnTo>
                  <a:lnTo>
                    <a:pt x="57" y="56"/>
                  </a:lnTo>
                  <a:lnTo>
                    <a:pt x="56" y="56"/>
                  </a:lnTo>
                  <a:lnTo>
                    <a:pt x="52" y="59"/>
                  </a:lnTo>
                  <a:lnTo>
                    <a:pt x="52" y="61"/>
                  </a:lnTo>
                  <a:lnTo>
                    <a:pt x="51" y="64"/>
                  </a:lnTo>
                  <a:lnTo>
                    <a:pt x="52" y="65"/>
                  </a:lnTo>
                  <a:lnTo>
                    <a:pt x="54" y="67"/>
                  </a:lnTo>
                  <a:lnTo>
                    <a:pt x="53" y="69"/>
                  </a:lnTo>
                  <a:lnTo>
                    <a:pt x="53" y="70"/>
                  </a:lnTo>
                  <a:lnTo>
                    <a:pt x="52" y="73"/>
                  </a:lnTo>
                  <a:lnTo>
                    <a:pt x="52" y="78"/>
                  </a:lnTo>
                  <a:lnTo>
                    <a:pt x="53" y="79"/>
                  </a:lnTo>
                  <a:lnTo>
                    <a:pt x="54" y="80"/>
                  </a:lnTo>
                  <a:lnTo>
                    <a:pt x="55" y="80"/>
                  </a:lnTo>
                  <a:lnTo>
                    <a:pt x="58" y="81"/>
                  </a:lnTo>
                  <a:lnTo>
                    <a:pt x="59" y="82"/>
                  </a:lnTo>
                  <a:lnTo>
                    <a:pt x="59" y="83"/>
                  </a:lnTo>
                  <a:lnTo>
                    <a:pt x="63" y="84"/>
                  </a:lnTo>
                  <a:lnTo>
                    <a:pt x="64" y="87"/>
                  </a:lnTo>
                  <a:lnTo>
                    <a:pt x="68" y="89"/>
                  </a:lnTo>
                  <a:lnTo>
                    <a:pt x="72" y="92"/>
                  </a:lnTo>
                  <a:lnTo>
                    <a:pt x="72" y="93"/>
                  </a:lnTo>
                  <a:lnTo>
                    <a:pt x="72" y="95"/>
                  </a:lnTo>
                  <a:lnTo>
                    <a:pt x="72" y="98"/>
                  </a:lnTo>
                  <a:lnTo>
                    <a:pt x="8" y="100"/>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47" name="Freeform 54"/>
            <p:cNvSpPr>
              <a:spLocks/>
            </p:cNvSpPr>
            <p:nvPr/>
          </p:nvSpPr>
          <p:spPr bwMode="auto">
            <a:xfrm>
              <a:off x="3474" y="2604"/>
              <a:ext cx="395" cy="322"/>
            </a:xfrm>
            <a:custGeom>
              <a:avLst/>
              <a:gdLst>
                <a:gd name="T0" fmla="*/ 41 w 77"/>
                <a:gd name="T1" fmla="*/ 1 h 66"/>
                <a:gd name="T2" fmla="*/ 44 w 77"/>
                <a:gd name="T3" fmla="*/ 10 h 66"/>
                <a:gd name="T4" fmla="*/ 43 w 77"/>
                <a:gd name="T5" fmla="*/ 13 h 66"/>
                <a:gd name="T6" fmla="*/ 40 w 77"/>
                <a:gd name="T7" fmla="*/ 22 h 66"/>
                <a:gd name="T8" fmla="*/ 64 w 77"/>
                <a:gd name="T9" fmla="*/ 33 h 66"/>
                <a:gd name="T10" fmla="*/ 64 w 77"/>
                <a:gd name="T11" fmla="*/ 40 h 66"/>
                <a:gd name="T12" fmla="*/ 63 w 77"/>
                <a:gd name="T13" fmla="*/ 45 h 66"/>
                <a:gd name="T14" fmla="*/ 58 w 77"/>
                <a:gd name="T15" fmla="*/ 44 h 66"/>
                <a:gd name="T16" fmla="*/ 56 w 77"/>
                <a:gd name="T17" fmla="*/ 49 h 66"/>
                <a:gd name="T18" fmla="*/ 62 w 77"/>
                <a:gd name="T19" fmla="*/ 48 h 66"/>
                <a:gd name="T20" fmla="*/ 66 w 77"/>
                <a:gd name="T21" fmla="*/ 47 h 66"/>
                <a:gd name="T22" fmla="*/ 64 w 77"/>
                <a:gd name="T23" fmla="*/ 49 h 66"/>
                <a:gd name="T24" fmla="*/ 66 w 77"/>
                <a:gd name="T25" fmla="*/ 51 h 66"/>
                <a:gd name="T26" fmla="*/ 71 w 77"/>
                <a:gd name="T27" fmla="*/ 47 h 66"/>
                <a:gd name="T28" fmla="*/ 74 w 77"/>
                <a:gd name="T29" fmla="*/ 48 h 66"/>
                <a:gd name="T30" fmla="*/ 73 w 77"/>
                <a:gd name="T31" fmla="*/ 51 h 66"/>
                <a:gd name="T32" fmla="*/ 68 w 77"/>
                <a:gd name="T33" fmla="*/ 56 h 66"/>
                <a:gd name="T34" fmla="*/ 71 w 77"/>
                <a:gd name="T35" fmla="*/ 60 h 66"/>
                <a:gd name="T36" fmla="*/ 77 w 77"/>
                <a:gd name="T37" fmla="*/ 65 h 66"/>
                <a:gd name="T38" fmla="*/ 71 w 77"/>
                <a:gd name="T39" fmla="*/ 63 h 66"/>
                <a:gd name="T40" fmla="*/ 64 w 77"/>
                <a:gd name="T41" fmla="*/ 59 h 66"/>
                <a:gd name="T42" fmla="*/ 61 w 77"/>
                <a:gd name="T43" fmla="*/ 62 h 66"/>
                <a:gd name="T44" fmla="*/ 60 w 77"/>
                <a:gd name="T45" fmla="*/ 65 h 66"/>
                <a:gd name="T46" fmla="*/ 57 w 77"/>
                <a:gd name="T47" fmla="*/ 63 h 66"/>
                <a:gd name="T48" fmla="*/ 54 w 77"/>
                <a:gd name="T49" fmla="*/ 63 h 66"/>
                <a:gd name="T50" fmla="*/ 49 w 77"/>
                <a:gd name="T51" fmla="*/ 64 h 66"/>
                <a:gd name="T52" fmla="*/ 41 w 77"/>
                <a:gd name="T53" fmla="*/ 59 h 66"/>
                <a:gd name="T54" fmla="*/ 38 w 77"/>
                <a:gd name="T55" fmla="*/ 57 h 66"/>
                <a:gd name="T56" fmla="*/ 37 w 77"/>
                <a:gd name="T57" fmla="*/ 56 h 66"/>
                <a:gd name="T58" fmla="*/ 34 w 77"/>
                <a:gd name="T59" fmla="*/ 55 h 66"/>
                <a:gd name="T60" fmla="*/ 33 w 77"/>
                <a:gd name="T61" fmla="*/ 54 h 66"/>
                <a:gd name="T62" fmla="*/ 31 w 77"/>
                <a:gd name="T63" fmla="*/ 58 h 66"/>
                <a:gd name="T64" fmla="*/ 15 w 77"/>
                <a:gd name="T65" fmla="*/ 56 h 66"/>
                <a:gd name="T66" fmla="*/ 4 w 77"/>
                <a:gd name="T67" fmla="*/ 55 h 66"/>
                <a:gd name="T68" fmla="*/ 5 w 77"/>
                <a:gd name="T69" fmla="*/ 53 h 66"/>
                <a:gd name="T70" fmla="*/ 6 w 77"/>
                <a:gd name="T71" fmla="*/ 46 h 66"/>
                <a:gd name="T72" fmla="*/ 6 w 77"/>
                <a:gd name="T73" fmla="*/ 42 h 66"/>
                <a:gd name="T74" fmla="*/ 9 w 77"/>
                <a:gd name="T75" fmla="*/ 37 h 66"/>
                <a:gd name="T76" fmla="*/ 7 w 77"/>
                <a:gd name="T77" fmla="*/ 30 h 66"/>
                <a:gd name="T78" fmla="*/ 6 w 77"/>
                <a:gd name="T79" fmla="*/ 28 h 66"/>
                <a:gd name="T80" fmla="*/ 4 w 77"/>
                <a:gd name="T81" fmla="*/ 25 h 66"/>
                <a:gd name="T82" fmla="*/ 1 w 77"/>
                <a:gd name="T83" fmla="*/ 19 h 66"/>
                <a:gd name="T84" fmla="*/ 0 w 77"/>
                <a:gd name="T85" fmla="*/ 1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7"/>
                <a:gd name="T130" fmla="*/ 0 h 66"/>
                <a:gd name="T131" fmla="*/ 77 w 77"/>
                <a:gd name="T132" fmla="*/ 66 h 6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7" h="66">
                  <a:moveTo>
                    <a:pt x="0" y="1"/>
                  </a:moveTo>
                  <a:lnTo>
                    <a:pt x="42" y="0"/>
                  </a:lnTo>
                  <a:lnTo>
                    <a:pt x="41" y="1"/>
                  </a:lnTo>
                  <a:lnTo>
                    <a:pt x="43" y="5"/>
                  </a:lnTo>
                  <a:lnTo>
                    <a:pt x="43" y="8"/>
                  </a:lnTo>
                  <a:lnTo>
                    <a:pt x="44" y="10"/>
                  </a:lnTo>
                  <a:lnTo>
                    <a:pt x="45" y="11"/>
                  </a:lnTo>
                  <a:lnTo>
                    <a:pt x="45" y="12"/>
                  </a:lnTo>
                  <a:lnTo>
                    <a:pt x="43" y="13"/>
                  </a:lnTo>
                  <a:lnTo>
                    <a:pt x="43" y="14"/>
                  </a:lnTo>
                  <a:lnTo>
                    <a:pt x="42" y="17"/>
                  </a:lnTo>
                  <a:lnTo>
                    <a:pt x="40" y="22"/>
                  </a:lnTo>
                  <a:lnTo>
                    <a:pt x="37" y="29"/>
                  </a:lnTo>
                  <a:lnTo>
                    <a:pt x="37" y="34"/>
                  </a:lnTo>
                  <a:lnTo>
                    <a:pt x="64" y="33"/>
                  </a:lnTo>
                  <a:lnTo>
                    <a:pt x="64" y="34"/>
                  </a:lnTo>
                  <a:lnTo>
                    <a:pt x="63" y="36"/>
                  </a:lnTo>
                  <a:lnTo>
                    <a:pt x="64" y="40"/>
                  </a:lnTo>
                  <a:lnTo>
                    <a:pt x="66" y="43"/>
                  </a:lnTo>
                  <a:lnTo>
                    <a:pt x="67" y="46"/>
                  </a:lnTo>
                  <a:lnTo>
                    <a:pt x="63" y="45"/>
                  </a:lnTo>
                  <a:lnTo>
                    <a:pt x="60" y="44"/>
                  </a:lnTo>
                  <a:lnTo>
                    <a:pt x="59" y="43"/>
                  </a:lnTo>
                  <a:lnTo>
                    <a:pt x="58" y="44"/>
                  </a:lnTo>
                  <a:lnTo>
                    <a:pt x="55" y="46"/>
                  </a:lnTo>
                  <a:lnTo>
                    <a:pt x="55" y="48"/>
                  </a:lnTo>
                  <a:lnTo>
                    <a:pt x="56" y="49"/>
                  </a:lnTo>
                  <a:lnTo>
                    <a:pt x="58" y="49"/>
                  </a:lnTo>
                  <a:lnTo>
                    <a:pt x="60" y="49"/>
                  </a:lnTo>
                  <a:lnTo>
                    <a:pt x="62" y="48"/>
                  </a:lnTo>
                  <a:lnTo>
                    <a:pt x="63" y="47"/>
                  </a:lnTo>
                  <a:lnTo>
                    <a:pt x="65" y="47"/>
                  </a:lnTo>
                  <a:lnTo>
                    <a:pt x="66" y="47"/>
                  </a:lnTo>
                  <a:lnTo>
                    <a:pt x="66" y="48"/>
                  </a:lnTo>
                  <a:lnTo>
                    <a:pt x="65" y="48"/>
                  </a:lnTo>
                  <a:lnTo>
                    <a:pt x="64" y="49"/>
                  </a:lnTo>
                  <a:lnTo>
                    <a:pt x="65" y="50"/>
                  </a:lnTo>
                  <a:lnTo>
                    <a:pt x="66" y="51"/>
                  </a:lnTo>
                  <a:lnTo>
                    <a:pt x="67" y="51"/>
                  </a:lnTo>
                  <a:lnTo>
                    <a:pt x="68" y="49"/>
                  </a:lnTo>
                  <a:lnTo>
                    <a:pt x="71" y="47"/>
                  </a:lnTo>
                  <a:lnTo>
                    <a:pt x="72" y="47"/>
                  </a:lnTo>
                  <a:lnTo>
                    <a:pt x="73" y="47"/>
                  </a:lnTo>
                  <a:lnTo>
                    <a:pt x="74" y="48"/>
                  </a:lnTo>
                  <a:lnTo>
                    <a:pt x="73" y="49"/>
                  </a:lnTo>
                  <a:lnTo>
                    <a:pt x="74" y="50"/>
                  </a:lnTo>
                  <a:lnTo>
                    <a:pt x="73" y="51"/>
                  </a:lnTo>
                  <a:lnTo>
                    <a:pt x="72" y="51"/>
                  </a:lnTo>
                  <a:lnTo>
                    <a:pt x="70" y="54"/>
                  </a:lnTo>
                  <a:lnTo>
                    <a:pt x="68" y="56"/>
                  </a:lnTo>
                  <a:lnTo>
                    <a:pt x="68" y="57"/>
                  </a:lnTo>
                  <a:lnTo>
                    <a:pt x="68" y="59"/>
                  </a:lnTo>
                  <a:lnTo>
                    <a:pt x="71" y="60"/>
                  </a:lnTo>
                  <a:lnTo>
                    <a:pt x="76" y="62"/>
                  </a:lnTo>
                  <a:lnTo>
                    <a:pt x="77" y="63"/>
                  </a:lnTo>
                  <a:lnTo>
                    <a:pt x="77" y="65"/>
                  </a:lnTo>
                  <a:lnTo>
                    <a:pt x="76" y="65"/>
                  </a:lnTo>
                  <a:lnTo>
                    <a:pt x="72" y="66"/>
                  </a:lnTo>
                  <a:lnTo>
                    <a:pt x="71" y="63"/>
                  </a:lnTo>
                  <a:lnTo>
                    <a:pt x="69" y="62"/>
                  </a:lnTo>
                  <a:lnTo>
                    <a:pt x="65" y="61"/>
                  </a:lnTo>
                  <a:lnTo>
                    <a:pt x="64" y="59"/>
                  </a:lnTo>
                  <a:lnTo>
                    <a:pt x="63" y="59"/>
                  </a:lnTo>
                  <a:lnTo>
                    <a:pt x="62" y="59"/>
                  </a:lnTo>
                  <a:lnTo>
                    <a:pt x="61" y="62"/>
                  </a:lnTo>
                  <a:lnTo>
                    <a:pt x="62" y="63"/>
                  </a:lnTo>
                  <a:lnTo>
                    <a:pt x="60" y="65"/>
                  </a:lnTo>
                  <a:lnTo>
                    <a:pt x="59" y="65"/>
                  </a:lnTo>
                  <a:lnTo>
                    <a:pt x="58" y="63"/>
                  </a:lnTo>
                  <a:lnTo>
                    <a:pt x="57" y="63"/>
                  </a:lnTo>
                  <a:lnTo>
                    <a:pt x="55" y="63"/>
                  </a:lnTo>
                  <a:lnTo>
                    <a:pt x="54" y="63"/>
                  </a:lnTo>
                  <a:lnTo>
                    <a:pt x="52" y="65"/>
                  </a:lnTo>
                  <a:lnTo>
                    <a:pt x="50" y="65"/>
                  </a:lnTo>
                  <a:lnTo>
                    <a:pt x="49" y="64"/>
                  </a:lnTo>
                  <a:lnTo>
                    <a:pt x="47" y="64"/>
                  </a:lnTo>
                  <a:lnTo>
                    <a:pt x="43" y="60"/>
                  </a:lnTo>
                  <a:lnTo>
                    <a:pt x="41" y="59"/>
                  </a:lnTo>
                  <a:lnTo>
                    <a:pt x="39" y="58"/>
                  </a:lnTo>
                  <a:lnTo>
                    <a:pt x="38" y="57"/>
                  </a:lnTo>
                  <a:lnTo>
                    <a:pt x="37" y="57"/>
                  </a:lnTo>
                  <a:lnTo>
                    <a:pt x="37" y="56"/>
                  </a:lnTo>
                  <a:lnTo>
                    <a:pt x="37" y="55"/>
                  </a:lnTo>
                  <a:lnTo>
                    <a:pt x="36" y="56"/>
                  </a:lnTo>
                  <a:lnTo>
                    <a:pt x="34" y="55"/>
                  </a:lnTo>
                  <a:lnTo>
                    <a:pt x="34" y="54"/>
                  </a:lnTo>
                  <a:lnTo>
                    <a:pt x="33" y="54"/>
                  </a:lnTo>
                  <a:lnTo>
                    <a:pt x="30" y="57"/>
                  </a:lnTo>
                  <a:lnTo>
                    <a:pt x="31" y="58"/>
                  </a:lnTo>
                  <a:lnTo>
                    <a:pt x="27" y="59"/>
                  </a:lnTo>
                  <a:lnTo>
                    <a:pt x="19" y="57"/>
                  </a:lnTo>
                  <a:lnTo>
                    <a:pt x="15" y="56"/>
                  </a:lnTo>
                  <a:lnTo>
                    <a:pt x="4" y="57"/>
                  </a:lnTo>
                  <a:lnTo>
                    <a:pt x="4" y="56"/>
                  </a:lnTo>
                  <a:lnTo>
                    <a:pt x="4" y="55"/>
                  </a:lnTo>
                  <a:lnTo>
                    <a:pt x="4" y="54"/>
                  </a:lnTo>
                  <a:lnTo>
                    <a:pt x="5" y="53"/>
                  </a:lnTo>
                  <a:lnTo>
                    <a:pt x="7" y="49"/>
                  </a:lnTo>
                  <a:lnTo>
                    <a:pt x="6" y="47"/>
                  </a:lnTo>
                  <a:lnTo>
                    <a:pt x="6" y="46"/>
                  </a:lnTo>
                  <a:lnTo>
                    <a:pt x="6" y="45"/>
                  </a:lnTo>
                  <a:lnTo>
                    <a:pt x="6" y="44"/>
                  </a:lnTo>
                  <a:lnTo>
                    <a:pt x="6" y="42"/>
                  </a:lnTo>
                  <a:lnTo>
                    <a:pt x="7" y="41"/>
                  </a:lnTo>
                  <a:lnTo>
                    <a:pt x="8" y="40"/>
                  </a:lnTo>
                  <a:lnTo>
                    <a:pt x="9" y="37"/>
                  </a:lnTo>
                  <a:lnTo>
                    <a:pt x="9" y="35"/>
                  </a:lnTo>
                  <a:lnTo>
                    <a:pt x="8" y="32"/>
                  </a:lnTo>
                  <a:lnTo>
                    <a:pt x="7" y="30"/>
                  </a:lnTo>
                  <a:lnTo>
                    <a:pt x="6" y="30"/>
                  </a:lnTo>
                  <a:lnTo>
                    <a:pt x="7" y="29"/>
                  </a:lnTo>
                  <a:lnTo>
                    <a:pt x="6" y="28"/>
                  </a:lnTo>
                  <a:lnTo>
                    <a:pt x="5" y="27"/>
                  </a:lnTo>
                  <a:lnTo>
                    <a:pt x="4" y="26"/>
                  </a:lnTo>
                  <a:lnTo>
                    <a:pt x="4" y="25"/>
                  </a:lnTo>
                  <a:lnTo>
                    <a:pt x="5" y="24"/>
                  </a:lnTo>
                  <a:lnTo>
                    <a:pt x="4" y="21"/>
                  </a:lnTo>
                  <a:lnTo>
                    <a:pt x="1" y="19"/>
                  </a:lnTo>
                  <a:lnTo>
                    <a:pt x="1" y="18"/>
                  </a:lnTo>
                  <a:lnTo>
                    <a:pt x="0" y="1"/>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48" name="Freeform 55"/>
            <p:cNvSpPr>
              <a:spLocks/>
            </p:cNvSpPr>
            <p:nvPr/>
          </p:nvSpPr>
          <p:spPr bwMode="auto">
            <a:xfrm>
              <a:off x="3633" y="1799"/>
              <a:ext cx="277" cy="463"/>
            </a:xfrm>
            <a:custGeom>
              <a:avLst/>
              <a:gdLst>
                <a:gd name="T0" fmla="*/ 9 w 54"/>
                <a:gd name="T1" fmla="*/ 2 h 95"/>
                <a:gd name="T2" fmla="*/ 12 w 54"/>
                <a:gd name="T3" fmla="*/ 5 h 95"/>
                <a:gd name="T4" fmla="*/ 15 w 54"/>
                <a:gd name="T5" fmla="*/ 8 h 95"/>
                <a:gd name="T6" fmla="*/ 15 w 54"/>
                <a:gd name="T7" fmla="*/ 12 h 95"/>
                <a:gd name="T8" fmla="*/ 14 w 54"/>
                <a:gd name="T9" fmla="*/ 15 h 95"/>
                <a:gd name="T10" fmla="*/ 11 w 54"/>
                <a:gd name="T11" fmla="*/ 19 h 95"/>
                <a:gd name="T12" fmla="*/ 9 w 54"/>
                <a:gd name="T13" fmla="*/ 20 h 95"/>
                <a:gd name="T14" fmla="*/ 5 w 54"/>
                <a:gd name="T15" fmla="*/ 21 h 95"/>
                <a:gd name="T16" fmla="*/ 4 w 54"/>
                <a:gd name="T17" fmla="*/ 24 h 95"/>
                <a:gd name="T18" fmla="*/ 6 w 54"/>
                <a:gd name="T19" fmla="*/ 27 h 95"/>
                <a:gd name="T20" fmla="*/ 4 w 54"/>
                <a:gd name="T21" fmla="*/ 34 h 95"/>
                <a:gd name="T22" fmla="*/ 1 w 54"/>
                <a:gd name="T23" fmla="*/ 36 h 95"/>
                <a:gd name="T24" fmla="*/ 0 w 54"/>
                <a:gd name="T25" fmla="*/ 39 h 95"/>
                <a:gd name="T26" fmla="*/ 0 w 54"/>
                <a:gd name="T27" fmla="*/ 41 h 95"/>
                <a:gd name="T28" fmla="*/ 1 w 54"/>
                <a:gd name="T29" fmla="*/ 48 h 95"/>
                <a:gd name="T30" fmla="*/ 5 w 54"/>
                <a:gd name="T31" fmla="*/ 53 h 95"/>
                <a:gd name="T32" fmla="*/ 10 w 54"/>
                <a:gd name="T33" fmla="*/ 57 h 95"/>
                <a:gd name="T34" fmla="*/ 13 w 54"/>
                <a:gd name="T35" fmla="*/ 64 h 95"/>
                <a:gd name="T36" fmla="*/ 15 w 54"/>
                <a:gd name="T37" fmla="*/ 62 h 95"/>
                <a:gd name="T38" fmla="*/ 19 w 54"/>
                <a:gd name="T39" fmla="*/ 65 h 95"/>
                <a:gd name="T40" fmla="*/ 19 w 54"/>
                <a:gd name="T41" fmla="*/ 69 h 95"/>
                <a:gd name="T42" fmla="*/ 16 w 54"/>
                <a:gd name="T43" fmla="*/ 73 h 95"/>
                <a:gd name="T44" fmla="*/ 19 w 54"/>
                <a:gd name="T45" fmla="*/ 78 h 95"/>
                <a:gd name="T46" fmla="*/ 24 w 54"/>
                <a:gd name="T47" fmla="*/ 81 h 95"/>
                <a:gd name="T48" fmla="*/ 29 w 54"/>
                <a:gd name="T49" fmla="*/ 87 h 95"/>
                <a:gd name="T50" fmla="*/ 30 w 54"/>
                <a:gd name="T51" fmla="*/ 89 h 95"/>
                <a:gd name="T52" fmla="*/ 29 w 54"/>
                <a:gd name="T53" fmla="*/ 91 h 95"/>
                <a:gd name="T54" fmla="*/ 32 w 54"/>
                <a:gd name="T55" fmla="*/ 95 h 95"/>
                <a:gd name="T56" fmla="*/ 33 w 54"/>
                <a:gd name="T57" fmla="*/ 94 h 95"/>
                <a:gd name="T58" fmla="*/ 34 w 54"/>
                <a:gd name="T59" fmla="*/ 92 h 95"/>
                <a:gd name="T60" fmla="*/ 38 w 54"/>
                <a:gd name="T61" fmla="*/ 91 h 95"/>
                <a:gd name="T62" fmla="*/ 42 w 54"/>
                <a:gd name="T63" fmla="*/ 93 h 95"/>
                <a:gd name="T64" fmla="*/ 43 w 54"/>
                <a:gd name="T65" fmla="*/ 89 h 95"/>
                <a:gd name="T66" fmla="*/ 44 w 54"/>
                <a:gd name="T67" fmla="*/ 87 h 95"/>
                <a:gd name="T68" fmla="*/ 48 w 54"/>
                <a:gd name="T69" fmla="*/ 85 h 95"/>
                <a:gd name="T70" fmla="*/ 47 w 54"/>
                <a:gd name="T71" fmla="*/ 83 h 95"/>
                <a:gd name="T72" fmla="*/ 47 w 54"/>
                <a:gd name="T73" fmla="*/ 81 h 95"/>
                <a:gd name="T74" fmla="*/ 48 w 54"/>
                <a:gd name="T75" fmla="*/ 80 h 95"/>
                <a:gd name="T76" fmla="*/ 48 w 54"/>
                <a:gd name="T77" fmla="*/ 79 h 95"/>
                <a:gd name="T78" fmla="*/ 48 w 54"/>
                <a:gd name="T79" fmla="*/ 73 h 95"/>
                <a:gd name="T80" fmla="*/ 52 w 54"/>
                <a:gd name="T81" fmla="*/ 68 h 95"/>
                <a:gd name="T82" fmla="*/ 54 w 54"/>
                <a:gd name="T83" fmla="*/ 64 h 95"/>
                <a:gd name="T84" fmla="*/ 52 w 54"/>
                <a:gd name="T85" fmla="*/ 57 h 95"/>
                <a:gd name="T86" fmla="*/ 52 w 54"/>
                <a:gd name="T87" fmla="*/ 54 h 95"/>
                <a:gd name="T88" fmla="*/ 49 w 54"/>
                <a:gd name="T89" fmla="*/ 13 h 95"/>
                <a:gd name="T90" fmla="*/ 48 w 54"/>
                <a:gd name="T91" fmla="*/ 11 h 95"/>
                <a:gd name="T92" fmla="*/ 46 w 54"/>
                <a:gd name="T93" fmla="*/ 6 h 95"/>
                <a:gd name="T94" fmla="*/ 44 w 54"/>
                <a:gd name="T95" fmla="*/ 3 h 95"/>
                <a:gd name="T96" fmla="*/ 44 w 54"/>
                <a:gd name="T97" fmla="*/ 0 h 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95"/>
                <a:gd name="T149" fmla="*/ 54 w 54"/>
                <a:gd name="T150" fmla="*/ 95 h 9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95">
                  <a:moveTo>
                    <a:pt x="44" y="0"/>
                  </a:moveTo>
                  <a:lnTo>
                    <a:pt x="9" y="2"/>
                  </a:lnTo>
                  <a:lnTo>
                    <a:pt x="9" y="3"/>
                  </a:lnTo>
                  <a:lnTo>
                    <a:pt x="12" y="5"/>
                  </a:lnTo>
                  <a:lnTo>
                    <a:pt x="12" y="6"/>
                  </a:lnTo>
                  <a:lnTo>
                    <a:pt x="15" y="8"/>
                  </a:lnTo>
                  <a:lnTo>
                    <a:pt x="16" y="11"/>
                  </a:lnTo>
                  <a:lnTo>
                    <a:pt x="15" y="12"/>
                  </a:lnTo>
                  <a:lnTo>
                    <a:pt x="14" y="14"/>
                  </a:lnTo>
                  <a:lnTo>
                    <a:pt x="14" y="15"/>
                  </a:lnTo>
                  <a:lnTo>
                    <a:pt x="14" y="16"/>
                  </a:lnTo>
                  <a:lnTo>
                    <a:pt x="11" y="19"/>
                  </a:lnTo>
                  <a:lnTo>
                    <a:pt x="9" y="19"/>
                  </a:lnTo>
                  <a:lnTo>
                    <a:pt x="9" y="20"/>
                  </a:lnTo>
                  <a:lnTo>
                    <a:pt x="6" y="20"/>
                  </a:lnTo>
                  <a:lnTo>
                    <a:pt x="5" y="21"/>
                  </a:lnTo>
                  <a:lnTo>
                    <a:pt x="4" y="23"/>
                  </a:lnTo>
                  <a:lnTo>
                    <a:pt x="4" y="24"/>
                  </a:lnTo>
                  <a:lnTo>
                    <a:pt x="6" y="26"/>
                  </a:lnTo>
                  <a:lnTo>
                    <a:pt x="6" y="27"/>
                  </a:lnTo>
                  <a:lnTo>
                    <a:pt x="6" y="29"/>
                  </a:lnTo>
                  <a:lnTo>
                    <a:pt x="4" y="34"/>
                  </a:lnTo>
                  <a:lnTo>
                    <a:pt x="2" y="35"/>
                  </a:lnTo>
                  <a:lnTo>
                    <a:pt x="1" y="36"/>
                  </a:lnTo>
                  <a:lnTo>
                    <a:pt x="1" y="38"/>
                  </a:lnTo>
                  <a:lnTo>
                    <a:pt x="0" y="39"/>
                  </a:lnTo>
                  <a:lnTo>
                    <a:pt x="0" y="40"/>
                  </a:lnTo>
                  <a:lnTo>
                    <a:pt x="0" y="41"/>
                  </a:lnTo>
                  <a:lnTo>
                    <a:pt x="0" y="45"/>
                  </a:lnTo>
                  <a:lnTo>
                    <a:pt x="1" y="48"/>
                  </a:lnTo>
                  <a:lnTo>
                    <a:pt x="1" y="49"/>
                  </a:lnTo>
                  <a:lnTo>
                    <a:pt x="5" y="53"/>
                  </a:lnTo>
                  <a:lnTo>
                    <a:pt x="9" y="56"/>
                  </a:lnTo>
                  <a:lnTo>
                    <a:pt x="10" y="57"/>
                  </a:lnTo>
                  <a:lnTo>
                    <a:pt x="12" y="64"/>
                  </a:lnTo>
                  <a:lnTo>
                    <a:pt x="13" y="64"/>
                  </a:lnTo>
                  <a:lnTo>
                    <a:pt x="14" y="63"/>
                  </a:lnTo>
                  <a:lnTo>
                    <a:pt x="15" y="62"/>
                  </a:lnTo>
                  <a:lnTo>
                    <a:pt x="18" y="64"/>
                  </a:lnTo>
                  <a:lnTo>
                    <a:pt x="19" y="65"/>
                  </a:lnTo>
                  <a:lnTo>
                    <a:pt x="18" y="67"/>
                  </a:lnTo>
                  <a:lnTo>
                    <a:pt x="19" y="69"/>
                  </a:lnTo>
                  <a:lnTo>
                    <a:pt x="16" y="72"/>
                  </a:lnTo>
                  <a:lnTo>
                    <a:pt x="16" y="73"/>
                  </a:lnTo>
                  <a:lnTo>
                    <a:pt x="17" y="75"/>
                  </a:lnTo>
                  <a:lnTo>
                    <a:pt x="19" y="78"/>
                  </a:lnTo>
                  <a:lnTo>
                    <a:pt x="23" y="80"/>
                  </a:lnTo>
                  <a:lnTo>
                    <a:pt x="24" y="81"/>
                  </a:lnTo>
                  <a:lnTo>
                    <a:pt x="28" y="84"/>
                  </a:lnTo>
                  <a:lnTo>
                    <a:pt x="29" y="87"/>
                  </a:lnTo>
                  <a:lnTo>
                    <a:pt x="30" y="88"/>
                  </a:lnTo>
                  <a:lnTo>
                    <a:pt x="30" y="89"/>
                  </a:lnTo>
                  <a:lnTo>
                    <a:pt x="29" y="90"/>
                  </a:lnTo>
                  <a:lnTo>
                    <a:pt x="29" y="91"/>
                  </a:lnTo>
                  <a:lnTo>
                    <a:pt x="32" y="95"/>
                  </a:lnTo>
                  <a:lnTo>
                    <a:pt x="32" y="94"/>
                  </a:lnTo>
                  <a:lnTo>
                    <a:pt x="33" y="94"/>
                  </a:lnTo>
                  <a:lnTo>
                    <a:pt x="34" y="95"/>
                  </a:lnTo>
                  <a:lnTo>
                    <a:pt x="34" y="92"/>
                  </a:lnTo>
                  <a:lnTo>
                    <a:pt x="36" y="91"/>
                  </a:lnTo>
                  <a:lnTo>
                    <a:pt x="38" y="91"/>
                  </a:lnTo>
                  <a:lnTo>
                    <a:pt x="40" y="92"/>
                  </a:lnTo>
                  <a:lnTo>
                    <a:pt x="42" y="93"/>
                  </a:lnTo>
                  <a:lnTo>
                    <a:pt x="43" y="93"/>
                  </a:lnTo>
                  <a:lnTo>
                    <a:pt x="43" y="89"/>
                  </a:lnTo>
                  <a:lnTo>
                    <a:pt x="42" y="87"/>
                  </a:lnTo>
                  <a:lnTo>
                    <a:pt x="44" y="87"/>
                  </a:lnTo>
                  <a:lnTo>
                    <a:pt x="48" y="86"/>
                  </a:lnTo>
                  <a:lnTo>
                    <a:pt x="48" y="85"/>
                  </a:lnTo>
                  <a:lnTo>
                    <a:pt x="47" y="83"/>
                  </a:lnTo>
                  <a:lnTo>
                    <a:pt x="47" y="81"/>
                  </a:lnTo>
                  <a:lnTo>
                    <a:pt x="48" y="80"/>
                  </a:lnTo>
                  <a:lnTo>
                    <a:pt x="48" y="79"/>
                  </a:lnTo>
                  <a:lnTo>
                    <a:pt x="48" y="76"/>
                  </a:lnTo>
                  <a:lnTo>
                    <a:pt x="48" y="73"/>
                  </a:lnTo>
                  <a:lnTo>
                    <a:pt x="50" y="71"/>
                  </a:lnTo>
                  <a:lnTo>
                    <a:pt x="52" y="68"/>
                  </a:lnTo>
                  <a:lnTo>
                    <a:pt x="52" y="67"/>
                  </a:lnTo>
                  <a:lnTo>
                    <a:pt x="54" y="64"/>
                  </a:lnTo>
                  <a:lnTo>
                    <a:pt x="53" y="60"/>
                  </a:lnTo>
                  <a:lnTo>
                    <a:pt x="52" y="57"/>
                  </a:lnTo>
                  <a:lnTo>
                    <a:pt x="52" y="55"/>
                  </a:lnTo>
                  <a:lnTo>
                    <a:pt x="52" y="54"/>
                  </a:lnTo>
                  <a:lnTo>
                    <a:pt x="52" y="53"/>
                  </a:lnTo>
                  <a:lnTo>
                    <a:pt x="49" y="13"/>
                  </a:lnTo>
                  <a:lnTo>
                    <a:pt x="48" y="12"/>
                  </a:lnTo>
                  <a:lnTo>
                    <a:pt x="48" y="11"/>
                  </a:lnTo>
                  <a:lnTo>
                    <a:pt x="47" y="8"/>
                  </a:lnTo>
                  <a:lnTo>
                    <a:pt x="46" y="6"/>
                  </a:lnTo>
                  <a:lnTo>
                    <a:pt x="45" y="5"/>
                  </a:lnTo>
                  <a:lnTo>
                    <a:pt x="44" y="3"/>
                  </a:lnTo>
                  <a:lnTo>
                    <a:pt x="44" y="0"/>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49" name="Freeform 56"/>
            <p:cNvSpPr>
              <a:spLocks/>
            </p:cNvSpPr>
            <p:nvPr/>
          </p:nvSpPr>
          <p:spPr bwMode="auto">
            <a:xfrm>
              <a:off x="3925" y="1506"/>
              <a:ext cx="267" cy="346"/>
            </a:xfrm>
            <a:custGeom>
              <a:avLst/>
              <a:gdLst>
                <a:gd name="T0" fmla="*/ 26 w 52"/>
                <a:gd name="T1" fmla="*/ 68 h 71"/>
                <a:gd name="T2" fmla="*/ 43 w 52"/>
                <a:gd name="T3" fmla="*/ 67 h 71"/>
                <a:gd name="T4" fmla="*/ 45 w 52"/>
                <a:gd name="T5" fmla="*/ 62 h 71"/>
                <a:gd name="T6" fmla="*/ 45 w 52"/>
                <a:gd name="T7" fmla="*/ 58 h 71"/>
                <a:gd name="T8" fmla="*/ 48 w 52"/>
                <a:gd name="T9" fmla="*/ 55 h 71"/>
                <a:gd name="T10" fmla="*/ 49 w 52"/>
                <a:gd name="T11" fmla="*/ 52 h 71"/>
                <a:gd name="T12" fmla="*/ 50 w 52"/>
                <a:gd name="T13" fmla="*/ 50 h 71"/>
                <a:gd name="T14" fmla="*/ 51 w 52"/>
                <a:gd name="T15" fmla="*/ 51 h 71"/>
                <a:gd name="T16" fmla="*/ 52 w 52"/>
                <a:gd name="T17" fmla="*/ 50 h 71"/>
                <a:gd name="T18" fmla="*/ 52 w 52"/>
                <a:gd name="T19" fmla="*/ 46 h 71"/>
                <a:gd name="T20" fmla="*/ 51 w 52"/>
                <a:gd name="T21" fmla="*/ 42 h 71"/>
                <a:gd name="T22" fmla="*/ 47 w 52"/>
                <a:gd name="T23" fmla="*/ 28 h 71"/>
                <a:gd name="T24" fmla="*/ 42 w 52"/>
                <a:gd name="T25" fmla="*/ 28 h 71"/>
                <a:gd name="T26" fmla="*/ 36 w 52"/>
                <a:gd name="T27" fmla="*/ 36 h 71"/>
                <a:gd name="T28" fmla="*/ 35 w 52"/>
                <a:gd name="T29" fmla="*/ 35 h 71"/>
                <a:gd name="T30" fmla="*/ 33 w 52"/>
                <a:gd name="T31" fmla="*/ 34 h 71"/>
                <a:gd name="T32" fmla="*/ 33 w 52"/>
                <a:gd name="T33" fmla="*/ 30 h 71"/>
                <a:gd name="T34" fmla="*/ 36 w 52"/>
                <a:gd name="T35" fmla="*/ 28 h 71"/>
                <a:gd name="T36" fmla="*/ 36 w 52"/>
                <a:gd name="T37" fmla="*/ 26 h 71"/>
                <a:gd name="T38" fmla="*/ 38 w 52"/>
                <a:gd name="T39" fmla="*/ 24 h 71"/>
                <a:gd name="T40" fmla="*/ 38 w 52"/>
                <a:gd name="T41" fmla="*/ 17 h 71"/>
                <a:gd name="T42" fmla="*/ 37 w 52"/>
                <a:gd name="T43" fmla="*/ 14 h 71"/>
                <a:gd name="T44" fmla="*/ 35 w 52"/>
                <a:gd name="T45" fmla="*/ 12 h 71"/>
                <a:gd name="T46" fmla="*/ 37 w 52"/>
                <a:gd name="T47" fmla="*/ 10 h 71"/>
                <a:gd name="T48" fmla="*/ 36 w 52"/>
                <a:gd name="T49" fmla="*/ 7 h 71"/>
                <a:gd name="T50" fmla="*/ 30 w 52"/>
                <a:gd name="T51" fmla="*/ 4 h 71"/>
                <a:gd name="T52" fmla="*/ 26 w 52"/>
                <a:gd name="T53" fmla="*/ 2 h 71"/>
                <a:gd name="T54" fmla="*/ 21 w 52"/>
                <a:gd name="T55" fmla="*/ 1 h 71"/>
                <a:gd name="T56" fmla="*/ 18 w 52"/>
                <a:gd name="T57" fmla="*/ 1 h 71"/>
                <a:gd name="T58" fmla="*/ 15 w 52"/>
                <a:gd name="T59" fmla="*/ 3 h 71"/>
                <a:gd name="T60" fmla="*/ 15 w 52"/>
                <a:gd name="T61" fmla="*/ 6 h 71"/>
                <a:gd name="T62" fmla="*/ 16 w 52"/>
                <a:gd name="T63" fmla="*/ 7 h 71"/>
                <a:gd name="T64" fmla="*/ 15 w 52"/>
                <a:gd name="T65" fmla="*/ 8 h 71"/>
                <a:gd name="T66" fmla="*/ 13 w 52"/>
                <a:gd name="T67" fmla="*/ 10 h 71"/>
                <a:gd name="T68" fmla="*/ 12 w 52"/>
                <a:gd name="T69" fmla="*/ 13 h 71"/>
                <a:gd name="T70" fmla="*/ 12 w 52"/>
                <a:gd name="T71" fmla="*/ 17 h 71"/>
                <a:gd name="T72" fmla="*/ 10 w 52"/>
                <a:gd name="T73" fmla="*/ 16 h 71"/>
                <a:gd name="T74" fmla="*/ 10 w 52"/>
                <a:gd name="T75" fmla="*/ 13 h 71"/>
                <a:gd name="T76" fmla="*/ 10 w 52"/>
                <a:gd name="T77" fmla="*/ 11 h 71"/>
                <a:gd name="T78" fmla="*/ 8 w 52"/>
                <a:gd name="T79" fmla="*/ 13 h 71"/>
                <a:gd name="T80" fmla="*/ 8 w 52"/>
                <a:gd name="T81" fmla="*/ 16 h 71"/>
                <a:gd name="T82" fmla="*/ 5 w 52"/>
                <a:gd name="T83" fmla="*/ 17 h 71"/>
                <a:gd name="T84" fmla="*/ 4 w 52"/>
                <a:gd name="T85" fmla="*/ 19 h 71"/>
                <a:gd name="T86" fmla="*/ 3 w 52"/>
                <a:gd name="T87" fmla="*/ 23 h 71"/>
                <a:gd name="T88" fmla="*/ 2 w 52"/>
                <a:gd name="T89" fmla="*/ 28 h 71"/>
                <a:gd name="T90" fmla="*/ 1 w 52"/>
                <a:gd name="T91" fmla="*/ 32 h 71"/>
                <a:gd name="T92" fmla="*/ 2 w 52"/>
                <a:gd name="T93" fmla="*/ 37 h 71"/>
                <a:gd name="T94" fmla="*/ 2 w 52"/>
                <a:gd name="T95" fmla="*/ 41 h 71"/>
                <a:gd name="T96" fmla="*/ 6 w 52"/>
                <a:gd name="T97" fmla="*/ 50 h 71"/>
                <a:gd name="T98" fmla="*/ 7 w 52"/>
                <a:gd name="T99" fmla="*/ 55 h 71"/>
                <a:gd name="T100" fmla="*/ 7 w 52"/>
                <a:gd name="T101" fmla="*/ 56 h 71"/>
                <a:gd name="T102" fmla="*/ 6 w 52"/>
                <a:gd name="T103" fmla="*/ 62 h 71"/>
                <a:gd name="T104" fmla="*/ 2 w 52"/>
                <a:gd name="T105" fmla="*/ 69 h 71"/>
                <a:gd name="T106" fmla="*/ 0 w 52"/>
                <a:gd name="T107" fmla="*/ 71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71"/>
                <a:gd name="T164" fmla="*/ 52 w 52"/>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71">
                  <a:moveTo>
                    <a:pt x="0" y="71"/>
                  </a:moveTo>
                  <a:lnTo>
                    <a:pt x="26" y="68"/>
                  </a:lnTo>
                  <a:lnTo>
                    <a:pt x="26" y="69"/>
                  </a:lnTo>
                  <a:lnTo>
                    <a:pt x="43" y="67"/>
                  </a:lnTo>
                  <a:lnTo>
                    <a:pt x="43" y="66"/>
                  </a:lnTo>
                  <a:lnTo>
                    <a:pt x="45" y="62"/>
                  </a:lnTo>
                  <a:lnTo>
                    <a:pt x="45" y="61"/>
                  </a:lnTo>
                  <a:lnTo>
                    <a:pt x="45" y="58"/>
                  </a:lnTo>
                  <a:lnTo>
                    <a:pt x="46" y="56"/>
                  </a:lnTo>
                  <a:lnTo>
                    <a:pt x="48" y="55"/>
                  </a:lnTo>
                  <a:lnTo>
                    <a:pt x="48" y="52"/>
                  </a:lnTo>
                  <a:lnTo>
                    <a:pt x="49" y="52"/>
                  </a:lnTo>
                  <a:lnTo>
                    <a:pt x="49" y="51"/>
                  </a:lnTo>
                  <a:lnTo>
                    <a:pt x="50" y="50"/>
                  </a:lnTo>
                  <a:lnTo>
                    <a:pt x="50" y="51"/>
                  </a:lnTo>
                  <a:lnTo>
                    <a:pt x="51" y="51"/>
                  </a:lnTo>
                  <a:lnTo>
                    <a:pt x="52" y="50"/>
                  </a:lnTo>
                  <a:lnTo>
                    <a:pt x="52" y="49"/>
                  </a:lnTo>
                  <a:lnTo>
                    <a:pt x="52" y="46"/>
                  </a:lnTo>
                  <a:lnTo>
                    <a:pt x="52" y="43"/>
                  </a:lnTo>
                  <a:lnTo>
                    <a:pt x="51" y="42"/>
                  </a:lnTo>
                  <a:lnTo>
                    <a:pt x="51" y="37"/>
                  </a:lnTo>
                  <a:lnTo>
                    <a:pt x="47" y="28"/>
                  </a:lnTo>
                  <a:lnTo>
                    <a:pt x="43" y="27"/>
                  </a:lnTo>
                  <a:lnTo>
                    <a:pt x="42" y="28"/>
                  </a:lnTo>
                  <a:lnTo>
                    <a:pt x="40" y="29"/>
                  </a:lnTo>
                  <a:lnTo>
                    <a:pt x="36" y="36"/>
                  </a:lnTo>
                  <a:lnTo>
                    <a:pt x="35" y="36"/>
                  </a:lnTo>
                  <a:lnTo>
                    <a:pt x="35" y="35"/>
                  </a:lnTo>
                  <a:lnTo>
                    <a:pt x="33" y="35"/>
                  </a:lnTo>
                  <a:lnTo>
                    <a:pt x="33" y="34"/>
                  </a:lnTo>
                  <a:lnTo>
                    <a:pt x="32" y="33"/>
                  </a:lnTo>
                  <a:lnTo>
                    <a:pt x="33" y="30"/>
                  </a:lnTo>
                  <a:lnTo>
                    <a:pt x="33" y="29"/>
                  </a:lnTo>
                  <a:lnTo>
                    <a:pt x="36" y="28"/>
                  </a:lnTo>
                  <a:lnTo>
                    <a:pt x="36" y="26"/>
                  </a:lnTo>
                  <a:lnTo>
                    <a:pt x="37" y="24"/>
                  </a:lnTo>
                  <a:lnTo>
                    <a:pt x="38" y="24"/>
                  </a:lnTo>
                  <a:lnTo>
                    <a:pt x="38" y="22"/>
                  </a:lnTo>
                  <a:lnTo>
                    <a:pt x="38" y="17"/>
                  </a:lnTo>
                  <a:lnTo>
                    <a:pt x="38" y="15"/>
                  </a:lnTo>
                  <a:lnTo>
                    <a:pt x="37" y="14"/>
                  </a:lnTo>
                  <a:lnTo>
                    <a:pt x="36" y="12"/>
                  </a:lnTo>
                  <a:lnTo>
                    <a:pt x="35" y="12"/>
                  </a:lnTo>
                  <a:lnTo>
                    <a:pt x="36" y="11"/>
                  </a:lnTo>
                  <a:lnTo>
                    <a:pt x="37" y="10"/>
                  </a:lnTo>
                  <a:lnTo>
                    <a:pt x="36" y="7"/>
                  </a:lnTo>
                  <a:lnTo>
                    <a:pt x="34" y="6"/>
                  </a:lnTo>
                  <a:lnTo>
                    <a:pt x="30" y="4"/>
                  </a:lnTo>
                  <a:lnTo>
                    <a:pt x="27" y="3"/>
                  </a:lnTo>
                  <a:lnTo>
                    <a:pt x="26" y="2"/>
                  </a:lnTo>
                  <a:lnTo>
                    <a:pt x="23" y="2"/>
                  </a:lnTo>
                  <a:lnTo>
                    <a:pt x="21" y="1"/>
                  </a:lnTo>
                  <a:lnTo>
                    <a:pt x="19" y="0"/>
                  </a:lnTo>
                  <a:lnTo>
                    <a:pt x="18" y="1"/>
                  </a:lnTo>
                  <a:lnTo>
                    <a:pt x="17" y="1"/>
                  </a:lnTo>
                  <a:lnTo>
                    <a:pt x="15" y="3"/>
                  </a:lnTo>
                  <a:lnTo>
                    <a:pt x="15" y="5"/>
                  </a:lnTo>
                  <a:lnTo>
                    <a:pt x="15" y="6"/>
                  </a:lnTo>
                  <a:lnTo>
                    <a:pt x="16" y="6"/>
                  </a:lnTo>
                  <a:lnTo>
                    <a:pt x="16" y="7"/>
                  </a:lnTo>
                  <a:lnTo>
                    <a:pt x="15" y="8"/>
                  </a:lnTo>
                  <a:lnTo>
                    <a:pt x="14" y="8"/>
                  </a:lnTo>
                  <a:lnTo>
                    <a:pt x="13" y="10"/>
                  </a:lnTo>
                  <a:lnTo>
                    <a:pt x="12" y="11"/>
                  </a:lnTo>
                  <a:lnTo>
                    <a:pt x="12" y="13"/>
                  </a:lnTo>
                  <a:lnTo>
                    <a:pt x="13" y="15"/>
                  </a:lnTo>
                  <a:lnTo>
                    <a:pt x="12" y="17"/>
                  </a:lnTo>
                  <a:lnTo>
                    <a:pt x="10" y="18"/>
                  </a:lnTo>
                  <a:lnTo>
                    <a:pt x="10" y="16"/>
                  </a:lnTo>
                  <a:lnTo>
                    <a:pt x="10" y="14"/>
                  </a:lnTo>
                  <a:lnTo>
                    <a:pt x="10" y="13"/>
                  </a:lnTo>
                  <a:lnTo>
                    <a:pt x="10" y="12"/>
                  </a:lnTo>
                  <a:lnTo>
                    <a:pt x="10" y="11"/>
                  </a:lnTo>
                  <a:lnTo>
                    <a:pt x="9" y="12"/>
                  </a:lnTo>
                  <a:lnTo>
                    <a:pt x="8" y="13"/>
                  </a:lnTo>
                  <a:lnTo>
                    <a:pt x="8" y="15"/>
                  </a:lnTo>
                  <a:lnTo>
                    <a:pt x="8" y="16"/>
                  </a:lnTo>
                  <a:lnTo>
                    <a:pt x="7" y="16"/>
                  </a:lnTo>
                  <a:lnTo>
                    <a:pt x="5" y="17"/>
                  </a:lnTo>
                  <a:lnTo>
                    <a:pt x="5" y="18"/>
                  </a:lnTo>
                  <a:lnTo>
                    <a:pt x="4" y="19"/>
                  </a:lnTo>
                  <a:lnTo>
                    <a:pt x="3" y="21"/>
                  </a:lnTo>
                  <a:lnTo>
                    <a:pt x="3" y="23"/>
                  </a:lnTo>
                  <a:lnTo>
                    <a:pt x="3" y="26"/>
                  </a:lnTo>
                  <a:lnTo>
                    <a:pt x="2" y="28"/>
                  </a:lnTo>
                  <a:lnTo>
                    <a:pt x="1" y="31"/>
                  </a:lnTo>
                  <a:lnTo>
                    <a:pt x="1" y="32"/>
                  </a:lnTo>
                  <a:lnTo>
                    <a:pt x="1" y="33"/>
                  </a:lnTo>
                  <a:lnTo>
                    <a:pt x="2" y="37"/>
                  </a:lnTo>
                  <a:lnTo>
                    <a:pt x="1" y="39"/>
                  </a:lnTo>
                  <a:lnTo>
                    <a:pt x="2" y="41"/>
                  </a:lnTo>
                  <a:lnTo>
                    <a:pt x="5" y="46"/>
                  </a:lnTo>
                  <a:lnTo>
                    <a:pt x="6" y="50"/>
                  </a:lnTo>
                  <a:lnTo>
                    <a:pt x="6" y="54"/>
                  </a:lnTo>
                  <a:lnTo>
                    <a:pt x="7" y="55"/>
                  </a:lnTo>
                  <a:lnTo>
                    <a:pt x="7" y="56"/>
                  </a:lnTo>
                  <a:lnTo>
                    <a:pt x="6" y="59"/>
                  </a:lnTo>
                  <a:lnTo>
                    <a:pt x="6" y="62"/>
                  </a:lnTo>
                  <a:lnTo>
                    <a:pt x="5" y="64"/>
                  </a:lnTo>
                  <a:lnTo>
                    <a:pt x="2" y="69"/>
                  </a:lnTo>
                  <a:lnTo>
                    <a:pt x="1" y="71"/>
                  </a:lnTo>
                  <a:lnTo>
                    <a:pt x="0" y="71"/>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0" name="Freeform 57"/>
            <p:cNvSpPr>
              <a:spLocks/>
            </p:cNvSpPr>
            <p:nvPr/>
          </p:nvSpPr>
          <p:spPr bwMode="auto">
            <a:xfrm>
              <a:off x="3669" y="1384"/>
              <a:ext cx="426" cy="200"/>
            </a:xfrm>
            <a:custGeom>
              <a:avLst/>
              <a:gdLst>
                <a:gd name="T0" fmla="*/ 4 w 83"/>
                <a:gd name="T1" fmla="*/ 16 h 41"/>
                <a:gd name="T2" fmla="*/ 8 w 83"/>
                <a:gd name="T3" fmla="*/ 13 h 41"/>
                <a:gd name="T4" fmla="*/ 20 w 83"/>
                <a:gd name="T5" fmla="*/ 6 h 41"/>
                <a:gd name="T6" fmla="*/ 26 w 83"/>
                <a:gd name="T7" fmla="*/ 1 h 41"/>
                <a:gd name="T8" fmla="*/ 31 w 83"/>
                <a:gd name="T9" fmla="*/ 1 h 41"/>
                <a:gd name="T10" fmla="*/ 28 w 83"/>
                <a:gd name="T11" fmla="*/ 4 h 41"/>
                <a:gd name="T12" fmla="*/ 23 w 83"/>
                <a:gd name="T13" fmla="*/ 9 h 41"/>
                <a:gd name="T14" fmla="*/ 23 w 83"/>
                <a:gd name="T15" fmla="*/ 12 h 41"/>
                <a:gd name="T16" fmla="*/ 28 w 83"/>
                <a:gd name="T17" fmla="*/ 10 h 41"/>
                <a:gd name="T18" fmla="*/ 39 w 83"/>
                <a:gd name="T19" fmla="*/ 15 h 41"/>
                <a:gd name="T20" fmla="*/ 43 w 83"/>
                <a:gd name="T21" fmla="*/ 16 h 41"/>
                <a:gd name="T22" fmla="*/ 44 w 83"/>
                <a:gd name="T23" fmla="*/ 17 h 41"/>
                <a:gd name="T24" fmla="*/ 49 w 83"/>
                <a:gd name="T25" fmla="*/ 13 h 41"/>
                <a:gd name="T26" fmla="*/ 64 w 83"/>
                <a:gd name="T27" fmla="*/ 8 h 41"/>
                <a:gd name="T28" fmla="*/ 63 w 83"/>
                <a:gd name="T29" fmla="*/ 11 h 41"/>
                <a:gd name="T30" fmla="*/ 66 w 83"/>
                <a:gd name="T31" fmla="*/ 14 h 41"/>
                <a:gd name="T32" fmla="*/ 72 w 83"/>
                <a:gd name="T33" fmla="*/ 13 h 41"/>
                <a:gd name="T34" fmla="*/ 76 w 83"/>
                <a:gd name="T35" fmla="*/ 18 h 41"/>
                <a:gd name="T36" fmla="*/ 82 w 83"/>
                <a:gd name="T37" fmla="*/ 19 h 41"/>
                <a:gd name="T38" fmla="*/ 82 w 83"/>
                <a:gd name="T39" fmla="*/ 21 h 41"/>
                <a:gd name="T40" fmla="*/ 79 w 83"/>
                <a:gd name="T41" fmla="*/ 21 h 41"/>
                <a:gd name="T42" fmla="*/ 75 w 83"/>
                <a:gd name="T43" fmla="*/ 21 h 41"/>
                <a:gd name="T44" fmla="*/ 69 w 83"/>
                <a:gd name="T45" fmla="*/ 21 h 41"/>
                <a:gd name="T46" fmla="*/ 69 w 83"/>
                <a:gd name="T47" fmla="*/ 24 h 41"/>
                <a:gd name="T48" fmla="*/ 62 w 83"/>
                <a:gd name="T49" fmla="*/ 21 h 41"/>
                <a:gd name="T50" fmla="*/ 57 w 83"/>
                <a:gd name="T51" fmla="*/ 23 h 41"/>
                <a:gd name="T52" fmla="*/ 55 w 83"/>
                <a:gd name="T53" fmla="*/ 25 h 41"/>
                <a:gd name="T54" fmla="*/ 50 w 83"/>
                <a:gd name="T55" fmla="*/ 25 h 41"/>
                <a:gd name="T56" fmla="*/ 46 w 83"/>
                <a:gd name="T57" fmla="*/ 30 h 41"/>
                <a:gd name="T58" fmla="*/ 47 w 83"/>
                <a:gd name="T59" fmla="*/ 28 h 41"/>
                <a:gd name="T60" fmla="*/ 44 w 83"/>
                <a:gd name="T61" fmla="*/ 28 h 41"/>
                <a:gd name="T62" fmla="*/ 42 w 83"/>
                <a:gd name="T63" fmla="*/ 27 h 41"/>
                <a:gd name="T64" fmla="*/ 40 w 83"/>
                <a:gd name="T65" fmla="*/ 32 h 41"/>
                <a:gd name="T66" fmla="*/ 36 w 83"/>
                <a:gd name="T67" fmla="*/ 38 h 41"/>
                <a:gd name="T68" fmla="*/ 34 w 83"/>
                <a:gd name="T69" fmla="*/ 39 h 41"/>
                <a:gd name="T70" fmla="*/ 35 w 83"/>
                <a:gd name="T71" fmla="*/ 36 h 41"/>
                <a:gd name="T72" fmla="*/ 32 w 83"/>
                <a:gd name="T73" fmla="*/ 36 h 41"/>
                <a:gd name="T74" fmla="*/ 30 w 83"/>
                <a:gd name="T75" fmla="*/ 29 h 41"/>
                <a:gd name="T76" fmla="*/ 29 w 83"/>
                <a:gd name="T77" fmla="*/ 28 h 41"/>
                <a:gd name="T78" fmla="*/ 23 w 83"/>
                <a:gd name="T79" fmla="*/ 26 h 41"/>
                <a:gd name="T80" fmla="*/ 22 w 83"/>
                <a:gd name="T81" fmla="*/ 26 h 41"/>
                <a:gd name="T82" fmla="*/ 16 w 83"/>
                <a:gd name="T83" fmla="*/ 24 h 41"/>
                <a:gd name="T84" fmla="*/ 4 w 83"/>
                <a:gd name="T85" fmla="*/ 19 h 41"/>
                <a:gd name="T86" fmla="*/ 0 w 83"/>
                <a:gd name="T87" fmla="*/ 17 h 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3"/>
                <a:gd name="T133" fmla="*/ 0 h 41"/>
                <a:gd name="T134" fmla="*/ 83 w 83"/>
                <a:gd name="T135" fmla="*/ 41 h 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3" h="41">
                  <a:moveTo>
                    <a:pt x="0" y="17"/>
                  </a:moveTo>
                  <a:lnTo>
                    <a:pt x="3" y="17"/>
                  </a:lnTo>
                  <a:lnTo>
                    <a:pt x="4" y="16"/>
                  </a:lnTo>
                  <a:lnTo>
                    <a:pt x="7" y="14"/>
                  </a:lnTo>
                  <a:lnTo>
                    <a:pt x="7" y="13"/>
                  </a:lnTo>
                  <a:lnTo>
                    <a:pt x="8" y="13"/>
                  </a:lnTo>
                  <a:lnTo>
                    <a:pt x="13" y="11"/>
                  </a:lnTo>
                  <a:lnTo>
                    <a:pt x="16" y="10"/>
                  </a:lnTo>
                  <a:lnTo>
                    <a:pt x="20" y="6"/>
                  </a:lnTo>
                  <a:lnTo>
                    <a:pt x="21" y="5"/>
                  </a:lnTo>
                  <a:lnTo>
                    <a:pt x="24" y="2"/>
                  </a:lnTo>
                  <a:lnTo>
                    <a:pt x="26" y="1"/>
                  </a:lnTo>
                  <a:lnTo>
                    <a:pt x="30" y="0"/>
                  </a:lnTo>
                  <a:lnTo>
                    <a:pt x="31" y="1"/>
                  </a:lnTo>
                  <a:lnTo>
                    <a:pt x="29" y="2"/>
                  </a:lnTo>
                  <a:lnTo>
                    <a:pt x="28" y="2"/>
                  </a:lnTo>
                  <a:lnTo>
                    <a:pt x="28" y="4"/>
                  </a:lnTo>
                  <a:lnTo>
                    <a:pt x="25" y="7"/>
                  </a:lnTo>
                  <a:lnTo>
                    <a:pt x="24" y="8"/>
                  </a:lnTo>
                  <a:lnTo>
                    <a:pt x="23" y="9"/>
                  </a:lnTo>
                  <a:lnTo>
                    <a:pt x="23" y="11"/>
                  </a:lnTo>
                  <a:lnTo>
                    <a:pt x="23" y="13"/>
                  </a:lnTo>
                  <a:lnTo>
                    <a:pt x="23" y="12"/>
                  </a:lnTo>
                  <a:lnTo>
                    <a:pt x="26" y="10"/>
                  </a:lnTo>
                  <a:lnTo>
                    <a:pt x="27" y="10"/>
                  </a:lnTo>
                  <a:lnTo>
                    <a:pt x="28" y="10"/>
                  </a:lnTo>
                  <a:lnTo>
                    <a:pt x="33" y="12"/>
                  </a:lnTo>
                  <a:lnTo>
                    <a:pt x="36" y="16"/>
                  </a:lnTo>
                  <a:lnTo>
                    <a:pt x="39" y="15"/>
                  </a:lnTo>
                  <a:lnTo>
                    <a:pt x="41" y="16"/>
                  </a:lnTo>
                  <a:lnTo>
                    <a:pt x="42" y="16"/>
                  </a:lnTo>
                  <a:lnTo>
                    <a:pt x="43" y="16"/>
                  </a:lnTo>
                  <a:lnTo>
                    <a:pt x="44" y="17"/>
                  </a:lnTo>
                  <a:lnTo>
                    <a:pt x="45" y="17"/>
                  </a:lnTo>
                  <a:lnTo>
                    <a:pt x="46" y="15"/>
                  </a:lnTo>
                  <a:lnTo>
                    <a:pt x="49" y="13"/>
                  </a:lnTo>
                  <a:lnTo>
                    <a:pt x="59" y="10"/>
                  </a:lnTo>
                  <a:lnTo>
                    <a:pt x="62" y="9"/>
                  </a:lnTo>
                  <a:lnTo>
                    <a:pt x="64" y="8"/>
                  </a:lnTo>
                  <a:lnTo>
                    <a:pt x="64" y="9"/>
                  </a:lnTo>
                  <a:lnTo>
                    <a:pt x="63" y="10"/>
                  </a:lnTo>
                  <a:lnTo>
                    <a:pt x="63" y="11"/>
                  </a:lnTo>
                  <a:lnTo>
                    <a:pt x="65" y="14"/>
                  </a:lnTo>
                  <a:lnTo>
                    <a:pt x="66" y="14"/>
                  </a:lnTo>
                  <a:lnTo>
                    <a:pt x="68" y="14"/>
                  </a:lnTo>
                  <a:lnTo>
                    <a:pt x="69" y="14"/>
                  </a:lnTo>
                  <a:lnTo>
                    <a:pt x="72" y="13"/>
                  </a:lnTo>
                  <a:lnTo>
                    <a:pt x="73" y="14"/>
                  </a:lnTo>
                  <a:lnTo>
                    <a:pt x="75" y="17"/>
                  </a:lnTo>
                  <a:lnTo>
                    <a:pt x="76" y="18"/>
                  </a:lnTo>
                  <a:lnTo>
                    <a:pt x="79" y="19"/>
                  </a:lnTo>
                  <a:lnTo>
                    <a:pt x="81" y="18"/>
                  </a:lnTo>
                  <a:lnTo>
                    <a:pt x="82" y="19"/>
                  </a:lnTo>
                  <a:lnTo>
                    <a:pt x="83" y="19"/>
                  </a:lnTo>
                  <a:lnTo>
                    <a:pt x="83" y="20"/>
                  </a:lnTo>
                  <a:lnTo>
                    <a:pt x="82" y="21"/>
                  </a:lnTo>
                  <a:lnTo>
                    <a:pt x="80" y="21"/>
                  </a:lnTo>
                  <a:lnTo>
                    <a:pt x="79" y="21"/>
                  </a:lnTo>
                  <a:lnTo>
                    <a:pt x="78" y="21"/>
                  </a:lnTo>
                  <a:lnTo>
                    <a:pt x="76" y="21"/>
                  </a:lnTo>
                  <a:lnTo>
                    <a:pt x="75" y="21"/>
                  </a:lnTo>
                  <a:lnTo>
                    <a:pt x="74" y="21"/>
                  </a:lnTo>
                  <a:lnTo>
                    <a:pt x="71" y="22"/>
                  </a:lnTo>
                  <a:lnTo>
                    <a:pt x="69" y="21"/>
                  </a:lnTo>
                  <a:lnTo>
                    <a:pt x="69" y="22"/>
                  </a:lnTo>
                  <a:lnTo>
                    <a:pt x="69" y="23"/>
                  </a:lnTo>
                  <a:lnTo>
                    <a:pt x="69" y="24"/>
                  </a:lnTo>
                  <a:lnTo>
                    <a:pt x="68" y="23"/>
                  </a:lnTo>
                  <a:lnTo>
                    <a:pt x="66" y="22"/>
                  </a:lnTo>
                  <a:lnTo>
                    <a:pt x="62" y="21"/>
                  </a:lnTo>
                  <a:lnTo>
                    <a:pt x="61" y="22"/>
                  </a:lnTo>
                  <a:lnTo>
                    <a:pt x="60" y="21"/>
                  </a:lnTo>
                  <a:lnTo>
                    <a:pt x="57" y="23"/>
                  </a:lnTo>
                  <a:lnTo>
                    <a:pt x="56" y="23"/>
                  </a:lnTo>
                  <a:lnTo>
                    <a:pt x="55" y="24"/>
                  </a:lnTo>
                  <a:lnTo>
                    <a:pt x="55" y="25"/>
                  </a:lnTo>
                  <a:lnTo>
                    <a:pt x="54" y="25"/>
                  </a:lnTo>
                  <a:lnTo>
                    <a:pt x="52" y="24"/>
                  </a:lnTo>
                  <a:lnTo>
                    <a:pt x="50" y="25"/>
                  </a:lnTo>
                  <a:lnTo>
                    <a:pt x="50" y="26"/>
                  </a:lnTo>
                  <a:lnTo>
                    <a:pt x="50" y="27"/>
                  </a:lnTo>
                  <a:lnTo>
                    <a:pt x="46" y="30"/>
                  </a:lnTo>
                  <a:lnTo>
                    <a:pt x="45" y="30"/>
                  </a:lnTo>
                  <a:lnTo>
                    <a:pt x="47" y="28"/>
                  </a:lnTo>
                  <a:lnTo>
                    <a:pt x="47" y="27"/>
                  </a:lnTo>
                  <a:lnTo>
                    <a:pt x="45" y="27"/>
                  </a:lnTo>
                  <a:lnTo>
                    <a:pt x="44" y="28"/>
                  </a:lnTo>
                  <a:lnTo>
                    <a:pt x="43" y="29"/>
                  </a:lnTo>
                  <a:lnTo>
                    <a:pt x="42" y="28"/>
                  </a:lnTo>
                  <a:lnTo>
                    <a:pt x="42" y="27"/>
                  </a:lnTo>
                  <a:lnTo>
                    <a:pt x="41" y="27"/>
                  </a:lnTo>
                  <a:lnTo>
                    <a:pt x="41" y="29"/>
                  </a:lnTo>
                  <a:lnTo>
                    <a:pt x="40" y="32"/>
                  </a:lnTo>
                  <a:lnTo>
                    <a:pt x="39" y="34"/>
                  </a:lnTo>
                  <a:lnTo>
                    <a:pt x="38" y="36"/>
                  </a:lnTo>
                  <a:lnTo>
                    <a:pt x="36" y="38"/>
                  </a:lnTo>
                  <a:lnTo>
                    <a:pt x="36" y="40"/>
                  </a:lnTo>
                  <a:lnTo>
                    <a:pt x="36" y="41"/>
                  </a:lnTo>
                  <a:lnTo>
                    <a:pt x="34" y="39"/>
                  </a:lnTo>
                  <a:lnTo>
                    <a:pt x="34" y="38"/>
                  </a:lnTo>
                  <a:lnTo>
                    <a:pt x="34" y="37"/>
                  </a:lnTo>
                  <a:lnTo>
                    <a:pt x="35" y="36"/>
                  </a:lnTo>
                  <a:lnTo>
                    <a:pt x="34" y="36"/>
                  </a:lnTo>
                  <a:lnTo>
                    <a:pt x="32" y="36"/>
                  </a:lnTo>
                  <a:lnTo>
                    <a:pt x="33" y="32"/>
                  </a:lnTo>
                  <a:lnTo>
                    <a:pt x="32" y="30"/>
                  </a:lnTo>
                  <a:lnTo>
                    <a:pt x="30" y="29"/>
                  </a:lnTo>
                  <a:lnTo>
                    <a:pt x="28" y="29"/>
                  </a:lnTo>
                  <a:lnTo>
                    <a:pt x="28" y="28"/>
                  </a:lnTo>
                  <a:lnTo>
                    <a:pt x="29" y="28"/>
                  </a:lnTo>
                  <a:lnTo>
                    <a:pt x="28" y="27"/>
                  </a:lnTo>
                  <a:lnTo>
                    <a:pt x="26" y="26"/>
                  </a:lnTo>
                  <a:lnTo>
                    <a:pt x="23" y="26"/>
                  </a:lnTo>
                  <a:lnTo>
                    <a:pt x="22" y="26"/>
                  </a:lnTo>
                  <a:lnTo>
                    <a:pt x="20" y="26"/>
                  </a:lnTo>
                  <a:lnTo>
                    <a:pt x="18" y="24"/>
                  </a:lnTo>
                  <a:lnTo>
                    <a:pt x="16" y="24"/>
                  </a:lnTo>
                  <a:lnTo>
                    <a:pt x="5" y="22"/>
                  </a:lnTo>
                  <a:lnTo>
                    <a:pt x="4" y="21"/>
                  </a:lnTo>
                  <a:lnTo>
                    <a:pt x="4" y="19"/>
                  </a:lnTo>
                  <a:lnTo>
                    <a:pt x="3" y="19"/>
                  </a:lnTo>
                  <a:lnTo>
                    <a:pt x="1" y="18"/>
                  </a:lnTo>
                  <a:lnTo>
                    <a:pt x="0" y="17"/>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1" name="Freeform 58"/>
            <p:cNvSpPr>
              <a:spLocks/>
            </p:cNvSpPr>
            <p:nvPr/>
          </p:nvSpPr>
          <p:spPr bwMode="auto">
            <a:xfrm>
              <a:off x="3879" y="1838"/>
              <a:ext cx="206" cy="351"/>
            </a:xfrm>
            <a:custGeom>
              <a:avLst/>
              <a:gdLst>
                <a:gd name="T0" fmla="*/ 1 w 40"/>
                <a:gd name="T1" fmla="*/ 5 h 72"/>
                <a:gd name="T2" fmla="*/ 4 w 40"/>
                <a:gd name="T3" fmla="*/ 45 h 72"/>
                <a:gd name="T4" fmla="*/ 4 w 40"/>
                <a:gd name="T5" fmla="*/ 46 h 72"/>
                <a:gd name="T6" fmla="*/ 4 w 40"/>
                <a:gd name="T7" fmla="*/ 47 h 72"/>
                <a:gd name="T8" fmla="*/ 4 w 40"/>
                <a:gd name="T9" fmla="*/ 49 h 72"/>
                <a:gd name="T10" fmla="*/ 5 w 40"/>
                <a:gd name="T11" fmla="*/ 52 h 72"/>
                <a:gd name="T12" fmla="*/ 6 w 40"/>
                <a:gd name="T13" fmla="*/ 56 h 72"/>
                <a:gd name="T14" fmla="*/ 4 w 40"/>
                <a:gd name="T15" fmla="*/ 59 h 72"/>
                <a:gd name="T16" fmla="*/ 4 w 40"/>
                <a:gd name="T17" fmla="*/ 60 h 72"/>
                <a:gd name="T18" fmla="*/ 2 w 40"/>
                <a:gd name="T19" fmla="*/ 63 h 72"/>
                <a:gd name="T20" fmla="*/ 0 w 40"/>
                <a:gd name="T21" fmla="*/ 65 h 72"/>
                <a:gd name="T22" fmla="*/ 0 w 40"/>
                <a:gd name="T23" fmla="*/ 68 h 72"/>
                <a:gd name="T24" fmla="*/ 0 w 40"/>
                <a:gd name="T25" fmla="*/ 71 h 72"/>
                <a:gd name="T26" fmla="*/ 0 w 40"/>
                <a:gd name="T27" fmla="*/ 71 h 72"/>
                <a:gd name="T28" fmla="*/ 0 w 40"/>
                <a:gd name="T29" fmla="*/ 72 h 72"/>
                <a:gd name="T30" fmla="*/ 0 w 40"/>
                <a:gd name="T31" fmla="*/ 72 h 72"/>
                <a:gd name="T32" fmla="*/ 1 w 40"/>
                <a:gd name="T33" fmla="*/ 72 h 72"/>
                <a:gd name="T34" fmla="*/ 2 w 40"/>
                <a:gd name="T35" fmla="*/ 72 h 72"/>
                <a:gd name="T36" fmla="*/ 2 w 40"/>
                <a:gd name="T37" fmla="*/ 71 h 72"/>
                <a:gd name="T38" fmla="*/ 2 w 40"/>
                <a:gd name="T39" fmla="*/ 70 h 72"/>
                <a:gd name="T40" fmla="*/ 5 w 40"/>
                <a:gd name="T41" fmla="*/ 70 h 72"/>
                <a:gd name="T42" fmla="*/ 8 w 40"/>
                <a:gd name="T43" fmla="*/ 69 h 72"/>
                <a:gd name="T44" fmla="*/ 12 w 40"/>
                <a:gd name="T45" fmla="*/ 71 h 72"/>
                <a:gd name="T46" fmla="*/ 12 w 40"/>
                <a:gd name="T47" fmla="*/ 71 h 72"/>
                <a:gd name="T48" fmla="*/ 13 w 40"/>
                <a:gd name="T49" fmla="*/ 71 h 72"/>
                <a:gd name="T50" fmla="*/ 14 w 40"/>
                <a:gd name="T51" fmla="*/ 68 h 72"/>
                <a:gd name="T52" fmla="*/ 16 w 40"/>
                <a:gd name="T53" fmla="*/ 68 h 72"/>
                <a:gd name="T54" fmla="*/ 17 w 40"/>
                <a:gd name="T55" fmla="*/ 69 h 72"/>
                <a:gd name="T56" fmla="*/ 18 w 40"/>
                <a:gd name="T57" fmla="*/ 70 h 72"/>
                <a:gd name="T58" fmla="*/ 19 w 40"/>
                <a:gd name="T59" fmla="*/ 69 h 72"/>
                <a:gd name="T60" fmla="*/ 20 w 40"/>
                <a:gd name="T61" fmla="*/ 65 h 72"/>
                <a:gd name="T62" fmla="*/ 21 w 40"/>
                <a:gd name="T63" fmla="*/ 64 h 72"/>
                <a:gd name="T64" fmla="*/ 22 w 40"/>
                <a:gd name="T65" fmla="*/ 64 h 72"/>
                <a:gd name="T66" fmla="*/ 24 w 40"/>
                <a:gd name="T67" fmla="*/ 66 h 72"/>
                <a:gd name="T68" fmla="*/ 27 w 40"/>
                <a:gd name="T69" fmla="*/ 66 h 72"/>
                <a:gd name="T70" fmla="*/ 28 w 40"/>
                <a:gd name="T71" fmla="*/ 63 h 72"/>
                <a:gd name="T72" fmla="*/ 33 w 40"/>
                <a:gd name="T73" fmla="*/ 56 h 72"/>
                <a:gd name="T74" fmla="*/ 33 w 40"/>
                <a:gd name="T75" fmla="*/ 53 h 72"/>
                <a:gd name="T76" fmla="*/ 34 w 40"/>
                <a:gd name="T77" fmla="*/ 53 h 72"/>
                <a:gd name="T78" fmla="*/ 37 w 40"/>
                <a:gd name="T79" fmla="*/ 53 h 72"/>
                <a:gd name="T80" fmla="*/ 38 w 40"/>
                <a:gd name="T81" fmla="*/ 52 h 72"/>
                <a:gd name="T82" fmla="*/ 40 w 40"/>
                <a:gd name="T83" fmla="*/ 51 h 72"/>
                <a:gd name="T84" fmla="*/ 40 w 40"/>
                <a:gd name="T85" fmla="*/ 50 h 72"/>
                <a:gd name="T86" fmla="*/ 40 w 40"/>
                <a:gd name="T87" fmla="*/ 47 h 72"/>
                <a:gd name="T88" fmla="*/ 40 w 40"/>
                <a:gd name="T89" fmla="*/ 47 h 72"/>
                <a:gd name="T90" fmla="*/ 40 w 40"/>
                <a:gd name="T91" fmla="*/ 45 h 72"/>
                <a:gd name="T92" fmla="*/ 35 w 40"/>
                <a:gd name="T93" fmla="*/ 1 h 72"/>
                <a:gd name="T94" fmla="*/ 35 w 40"/>
                <a:gd name="T95" fmla="*/ 0 h 72"/>
                <a:gd name="T96" fmla="*/ 9 w 40"/>
                <a:gd name="T97" fmla="*/ 3 h 72"/>
                <a:gd name="T98" fmla="*/ 8 w 40"/>
                <a:gd name="T99" fmla="*/ 4 h 72"/>
                <a:gd name="T100" fmla="*/ 6 w 40"/>
                <a:gd name="T101" fmla="*/ 5 h 72"/>
                <a:gd name="T102" fmla="*/ 5 w 40"/>
                <a:gd name="T103" fmla="*/ 6 h 72"/>
                <a:gd name="T104" fmla="*/ 3 w 40"/>
                <a:gd name="T105" fmla="*/ 6 h 72"/>
                <a:gd name="T106" fmla="*/ 1 w 40"/>
                <a:gd name="T107" fmla="*/ 5 h 72"/>
                <a:gd name="T108" fmla="*/ 1 w 40"/>
                <a:gd name="T109" fmla="*/ 5 h 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72"/>
                <a:gd name="T167" fmla="*/ 40 w 40"/>
                <a:gd name="T168" fmla="*/ 72 h 7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72">
                  <a:moveTo>
                    <a:pt x="1" y="5"/>
                  </a:moveTo>
                  <a:lnTo>
                    <a:pt x="4" y="45"/>
                  </a:lnTo>
                  <a:lnTo>
                    <a:pt x="4" y="46"/>
                  </a:lnTo>
                  <a:lnTo>
                    <a:pt x="4" y="47"/>
                  </a:lnTo>
                  <a:lnTo>
                    <a:pt x="4" y="49"/>
                  </a:lnTo>
                  <a:lnTo>
                    <a:pt x="5" y="52"/>
                  </a:lnTo>
                  <a:lnTo>
                    <a:pt x="6" y="56"/>
                  </a:lnTo>
                  <a:lnTo>
                    <a:pt x="4" y="59"/>
                  </a:lnTo>
                  <a:lnTo>
                    <a:pt x="4" y="60"/>
                  </a:lnTo>
                  <a:lnTo>
                    <a:pt x="2" y="63"/>
                  </a:lnTo>
                  <a:lnTo>
                    <a:pt x="0" y="65"/>
                  </a:lnTo>
                  <a:lnTo>
                    <a:pt x="0" y="68"/>
                  </a:lnTo>
                  <a:lnTo>
                    <a:pt x="0" y="71"/>
                  </a:lnTo>
                  <a:lnTo>
                    <a:pt x="0" y="72"/>
                  </a:lnTo>
                  <a:lnTo>
                    <a:pt x="1" y="72"/>
                  </a:lnTo>
                  <a:lnTo>
                    <a:pt x="2" y="72"/>
                  </a:lnTo>
                  <a:lnTo>
                    <a:pt x="2" y="71"/>
                  </a:lnTo>
                  <a:lnTo>
                    <a:pt x="2" y="70"/>
                  </a:lnTo>
                  <a:lnTo>
                    <a:pt x="5" y="70"/>
                  </a:lnTo>
                  <a:lnTo>
                    <a:pt x="8" y="69"/>
                  </a:lnTo>
                  <a:lnTo>
                    <a:pt x="12" y="71"/>
                  </a:lnTo>
                  <a:lnTo>
                    <a:pt x="13" y="71"/>
                  </a:lnTo>
                  <a:lnTo>
                    <a:pt x="14" y="68"/>
                  </a:lnTo>
                  <a:lnTo>
                    <a:pt x="16" y="68"/>
                  </a:lnTo>
                  <a:lnTo>
                    <a:pt x="17" y="69"/>
                  </a:lnTo>
                  <a:lnTo>
                    <a:pt x="18" y="70"/>
                  </a:lnTo>
                  <a:lnTo>
                    <a:pt x="19" y="69"/>
                  </a:lnTo>
                  <a:lnTo>
                    <a:pt x="20" y="65"/>
                  </a:lnTo>
                  <a:lnTo>
                    <a:pt x="21" y="64"/>
                  </a:lnTo>
                  <a:lnTo>
                    <a:pt x="22" y="64"/>
                  </a:lnTo>
                  <a:lnTo>
                    <a:pt x="24" y="66"/>
                  </a:lnTo>
                  <a:lnTo>
                    <a:pt x="27" y="66"/>
                  </a:lnTo>
                  <a:lnTo>
                    <a:pt x="28" y="63"/>
                  </a:lnTo>
                  <a:lnTo>
                    <a:pt x="33" y="56"/>
                  </a:lnTo>
                  <a:lnTo>
                    <a:pt x="33" y="53"/>
                  </a:lnTo>
                  <a:lnTo>
                    <a:pt x="34" y="53"/>
                  </a:lnTo>
                  <a:lnTo>
                    <a:pt x="37" y="53"/>
                  </a:lnTo>
                  <a:lnTo>
                    <a:pt x="38" y="52"/>
                  </a:lnTo>
                  <a:lnTo>
                    <a:pt x="40" y="51"/>
                  </a:lnTo>
                  <a:lnTo>
                    <a:pt x="40" y="50"/>
                  </a:lnTo>
                  <a:lnTo>
                    <a:pt x="40" y="47"/>
                  </a:lnTo>
                  <a:lnTo>
                    <a:pt x="40" y="45"/>
                  </a:lnTo>
                  <a:lnTo>
                    <a:pt x="35" y="1"/>
                  </a:lnTo>
                  <a:lnTo>
                    <a:pt x="35" y="0"/>
                  </a:lnTo>
                  <a:lnTo>
                    <a:pt x="9" y="3"/>
                  </a:lnTo>
                  <a:lnTo>
                    <a:pt x="8" y="4"/>
                  </a:lnTo>
                  <a:lnTo>
                    <a:pt x="6" y="5"/>
                  </a:lnTo>
                  <a:lnTo>
                    <a:pt x="5" y="6"/>
                  </a:lnTo>
                  <a:lnTo>
                    <a:pt x="3" y="6"/>
                  </a:lnTo>
                  <a:lnTo>
                    <a:pt x="1" y="5"/>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2" name="Freeform 59"/>
            <p:cNvSpPr>
              <a:spLocks/>
            </p:cNvSpPr>
            <p:nvPr/>
          </p:nvSpPr>
          <p:spPr bwMode="auto">
            <a:xfrm>
              <a:off x="3665" y="2423"/>
              <a:ext cx="240" cy="405"/>
            </a:xfrm>
            <a:custGeom>
              <a:avLst/>
              <a:gdLst>
                <a:gd name="T0" fmla="*/ 44 w 47"/>
                <a:gd name="T1" fmla="*/ 0 h 83"/>
                <a:gd name="T2" fmla="*/ 15 w 47"/>
                <a:gd name="T3" fmla="*/ 2 h 83"/>
                <a:gd name="T4" fmla="*/ 15 w 47"/>
                <a:gd name="T5" fmla="*/ 3 h 83"/>
                <a:gd name="T6" fmla="*/ 12 w 47"/>
                <a:gd name="T7" fmla="*/ 5 h 83"/>
                <a:gd name="T8" fmla="*/ 12 w 47"/>
                <a:gd name="T9" fmla="*/ 8 h 83"/>
                <a:gd name="T10" fmla="*/ 12 w 47"/>
                <a:gd name="T11" fmla="*/ 11 h 83"/>
                <a:gd name="T12" fmla="*/ 11 w 47"/>
                <a:gd name="T13" fmla="*/ 12 h 83"/>
                <a:gd name="T14" fmla="*/ 9 w 47"/>
                <a:gd name="T15" fmla="*/ 14 h 83"/>
                <a:gd name="T16" fmla="*/ 7 w 47"/>
                <a:gd name="T17" fmla="*/ 16 h 83"/>
                <a:gd name="T18" fmla="*/ 6 w 47"/>
                <a:gd name="T19" fmla="*/ 17 h 83"/>
                <a:gd name="T20" fmla="*/ 6 w 47"/>
                <a:gd name="T21" fmla="*/ 19 h 83"/>
                <a:gd name="T22" fmla="*/ 5 w 47"/>
                <a:gd name="T23" fmla="*/ 21 h 83"/>
                <a:gd name="T24" fmla="*/ 5 w 47"/>
                <a:gd name="T25" fmla="*/ 22 h 83"/>
                <a:gd name="T26" fmla="*/ 4 w 47"/>
                <a:gd name="T27" fmla="*/ 25 h 83"/>
                <a:gd name="T28" fmla="*/ 3 w 47"/>
                <a:gd name="T29" fmla="*/ 27 h 83"/>
                <a:gd name="T30" fmla="*/ 4 w 47"/>
                <a:gd name="T31" fmla="*/ 30 h 83"/>
                <a:gd name="T32" fmla="*/ 5 w 47"/>
                <a:gd name="T33" fmla="*/ 31 h 83"/>
                <a:gd name="T34" fmla="*/ 5 w 47"/>
                <a:gd name="T35" fmla="*/ 33 h 83"/>
                <a:gd name="T36" fmla="*/ 5 w 47"/>
                <a:gd name="T37" fmla="*/ 33 h 83"/>
                <a:gd name="T38" fmla="*/ 5 w 47"/>
                <a:gd name="T39" fmla="*/ 34 h 83"/>
                <a:gd name="T40" fmla="*/ 5 w 47"/>
                <a:gd name="T41" fmla="*/ 34 h 83"/>
                <a:gd name="T42" fmla="*/ 4 w 47"/>
                <a:gd name="T43" fmla="*/ 36 h 83"/>
                <a:gd name="T44" fmla="*/ 5 w 47"/>
                <a:gd name="T45" fmla="*/ 37 h 83"/>
                <a:gd name="T46" fmla="*/ 4 w 47"/>
                <a:gd name="T47" fmla="*/ 38 h 83"/>
                <a:gd name="T48" fmla="*/ 6 w 47"/>
                <a:gd name="T49" fmla="*/ 42 h 83"/>
                <a:gd name="T50" fmla="*/ 6 w 47"/>
                <a:gd name="T51" fmla="*/ 45 h 83"/>
                <a:gd name="T52" fmla="*/ 7 w 47"/>
                <a:gd name="T53" fmla="*/ 47 h 83"/>
                <a:gd name="T54" fmla="*/ 8 w 47"/>
                <a:gd name="T55" fmla="*/ 48 h 83"/>
                <a:gd name="T56" fmla="*/ 8 w 47"/>
                <a:gd name="T57" fmla="*/ 49 h 83"/>
                <a:gd name="T58" fmla="*/ 6 w 47"/>
                <a:gd name="T59" fmla="*/ 50 h 83"/>
                <a:gd name="T60" fmla="*/ 6 w 47"/>
                <a:gd name="T61" fmla="*/ 51 h 83"/>
                <a:gd name="T62" fmla="*/ 5 w 47"/>
                <a:gd name="T63" fmla="*/ 54 h 83"/>
                <a:gd name="T64" fmla="*/ 3 w 47"/>
                <a:gd name="T65" fmla="*/ 59 h 83"/>
                <a:gd name="T66" fmla="*/ 0 w 47"/>
                <a:gd name="T67" fmla="*/ 66 h 83"/>
                <a:gd name="T68" fmla="*/ 0 w 47"/>
                <a:gd name="T69" fmla="*/ 71 h 83"/>
                <a:gd name="T70" fmla="*/ 27 w 47"/>
                <a:gd name="T71" fmla="*/ 70 h 83"/>
                <a:gd name="T72" fmla="*/ 27 w 47"/>
                <a:gd name="T73" fmla="*/ 71 h 83"/>
                <a:gd name="T74" fmla="*/ 26 w 47"/>
                <a:gd name="T75" fmla="*/ 73 h 83"/>
                <a:gd name="T76" fmla="*/ 27 w 47"/>
                <a:gd name="T77" fmla="*/ 77 h 83"/>
                <a:gd name="T78" fmla="*/ 29 w 47"/>
                <a:gd name="T79" fmla="*/ 80 h 83"/>
                <a:gd name="T80" fmla="*/ 30 w 47"/>
                <a:gd name="T81" fmla="*/ 83 h 83"/>
                <a:gd name="T82" fmla="*/ 32 w 47"/>
                <a:gd name="T83" fmla="*/ 83 h 83"/>
                <a:gd name="T84" fmla="*/ 35 w 47"/>
                <a:gd name="T85" fmla="*/ 81 h 83"/>
                <a:gd name="T86" fmla="*/ 41 w 47"/>
                <a:gd name="T87" fmla="*/ 79 h 83"/>
                <a:gd name="T88" fmla="*/ 43 w 47"/>
                <a:gd name="T89" fmla="*/ 79 h 83"/>
                <a:gd name="T90" fmla="*/ 45 w 47"/>
                <a:gd name="T91" fmla="*/ 78 h 83"/>
                <a:gd name="T92" fmla="*/ 46 w 47"/>
                <a:gd name="T93" fmla="*/ 79 h 83"/>
                <a:gd name="T94" fmla="*/ 47 w 47"/>
                <a:gd name="T95" fmla="*/ 80 h 83"/>
                <a:gd name="T96" fmla="*/ 47 w 47"/>
                <a:gd name="T97" fmla="*/ 79 h 83"/>
                <a:gd name="T98" fmla="*/ 44 w 47"/>
                <a:gd name="T99" fmla="*/ 54 h 83"/>
                <a:gd name="T100" fmla="*/ 44 w 47"/>
                <a:gd name="T101" fmla="*/ 52 h 83"/>
                <a:gd name="T102" fmla="*/ 45 w 47"/>
                <a:gd name="T103" fmla="*/ 2 h 83"/>
                <a:gd name="T104" fmla="*/ 44 w 47"/>
                <a:gd name="T105" fmla="*/ 0 h 83"/>
                <a:gd name="T106" fmla="*/ 44 w 47"/>
                <a:gd name="T107" fmla="*/ 0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83"/>
                <a:gd name="T164" fmla="*/ 47 w 47"/>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83">
                  <a:moveTo>
                    <a:pt x="44" y="0"/>
                  </a:moveTo>
                  <a:lnTo>
                    <a:pt x="15" y="2"/>
                  </a:lnTo>
                  <a:lnTo>
                    <a:pt x="15" y="3"/>
                  </a:lnTo>
                  <a:lnTo>
                    <a:pt x="12" y="5"/>
                  </a:lnTo>
                  <a:lnTo>
                    <a:pt x="12" y="8"/>
                  </a:lnTo>
                  <a:lnTo>
                    <a:pt x="12" y="11"/>
                  </a:lnTo>
                  <a:lnTo>
                    <a:pt x="11" y="12"/>
                  </a:lnTo>
                  <a:lnTo>
                    <a:pt x="9" y="14"/>
                  </a:lnTo>
                  <a:lnTo>
                    <a:pt x="7" y="16"/>
                  </a:lnTo>
                  <a:lnTo>
                    <a:pt x="6" y="17"/>
                  </a:lnTo>
                  <a:lnTo>
                    <a:pt x="6" y="19"/>
                  </a:lnTo>
                  <a:lnTo>
                    <a:pt x="5" y="21"/>
                  </a:lnTo>
                  <a:lnTo>
                    <a:pt x="5" y="22"/>
                  </a:lnTo>
                  <a:lnTo>
                    <a:pt x="4" y="25"/>
                  </a:lnTo>
                  <a:lnTo>
                    <a:pt x="3" y="27"/>
                  </a:lnTo>
                  <a:lnTo>
                    <a:pt x="4" y="30"/>
                  </a:lnTo>
                  <a:lnTo>
                    <a:pt x="5" y="31"/>
                  </a:lnTo>
                  <a:lnTo>
                    <a:pt x="5" y="33"/>
                  </a:lnTo>
                  <a:lnTo>
                    <a:pt x="5" y="34"/>
                  </a:lnTo>
                  <a:lnTo>
                    <a:pt x="4" y="36"/>
                  </a:lnTo>
                  <a:lnTo>
                    <a:pt x="5" y="37"/>
                  </a:lnTo>
                  <a:lnTo>
                    <a:pt x="4" y="38"/>
                  </a:lnTo>
                  <a:lnTo>
                    <a:pt x="6" y="42"/>
                  </a:lnTo>
                  <a:lnTo>
                    <a:pt x="6" y="45"/>
                  </a:lnTo>
                  <a:lnTo>
                    <a:pt x="7" y="47"/>
                  </a:lnTo>
                  <a:lnTo>
                    <a:pt x="8" y="48"/>
                  </a:lnTo>
                  <a:lnTo>
                    <a:pt x="8" y="49"/>
                  </a:lnTo>
                  <a:lnTo>
                    <a:pt x="6" y="50"/>
                  </a:lnTo>
                  <a:lnTo>
                    <a:pt x="6" y="51"/>
                  </a:lnTo>
                  <a:lnTo>
                    <a:pt x="5" y="54"/>
                  </a:lnTo>
                  <a:lnTo>
                    <a:pt x="3" y="59"/>
                  </a:lnTo>
                  <a:lnTo>
                    <a:pt x="0" y="66"/>
                  </a:lnTo>
                  <a:lnTo>
                    <a:pt x="0" y="71"/>
                  </a:lnTo>
                  <a:lnTo>
                    <a:pt x="27" y="70"/>
                  </a:lnTo>
                  <a:lnTo>
                    <a:pt x="27" y="71"/>
                  </a:lnTo>
                  <a:lnTo>
                    <a:pt x="26" y="73"/>
                  </a:lnTo>
                  <a:lnTo>
                    <a:pt x="27" y="77"/>
                  </a:lnTo>
                  <a:lnTo>
                    <a:pt x="29" y="80"/>
                  </a:lnTo>
                  <a:lnTo>
                    <a:pt x="30" y="83"/>
                  </a:lnTo>
                  <a:lnTo>
                    <a:pt x="32" y="83"/>
                  </a:lnTo>
                  <a:lnTo>
                    <a:pt x="35" y="81"/>
                  </a:lnTo>
                  <a:lnTo>
                    <a:pt x="41" y="79"/>
                  </a:lnTo>
                  <a:lnTo>
                    <a:pt x="43" y="79"/>
                  </a:lnTo>
                  <a:lnTo>
                    <a:pt x="45" y="78"/>
                  </a:lnTo>
                  <a:lnTo>
                    <a:pt x="46" y="79"/>
                  </a:lnTo>
                  <a:lnTo>
                    <a:pt x="47" y="80"/>
                  </a:lnTo>
                  <a:lnTo>
                    <a:pt x="47" y="79"/>
                  </a:lnTo>
                  <a:lnTo>
                    <a:pt x="44" y="54"/>
                  </a:lnTo>
                  <a:lnTo>
                    <a:pt x="44" y="52"/>
                  </a:lnTo>
                  <a:lnTo>
                    <a:pt x="45" y="2"/>
                  </a:lnTo>
                  <a:lnTo>
                    <a:pt x="44" y="0"/>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3" name="Freeform 60"/>
            <p:cNvSpPr>
              <a:spLocks/>
            </p:cNvSpPr>
            <p:nvPr/>
          </p:nvSpPr>
          <p:spPr bwMode="auto">
            <a:xfrm>
              <a:off x="4331" y="1721"/>
              <a:ext cx="404" cy="249"/>
            </a:xfrm>
            <a:custGeom>
              <a:avLst/>
              <a:gdLst>
                <a:gd name="T0" fmla="*/ 19 w 79"/>
                <a:gd name="T1" fmla="*/ 49 h 51"/>
                <a:gd name="T2" fmla="*/ 55 w 79"/>
                <a:gd name="T3" fmla="*/ 42 h 51"/>
                <a:gd name="T4" fmla="*/ 66 w 79"/>
                <a:gd name="T5" fmla="*/ 40 h 51"/>
                <a:gd name="T6" fmla="*/ 67 w 79"/>
                <a:gd name="T7" fmla="*/ 40 h 51"/>
                <a:gd name="T8" fmla="*/ 67 w 79"/>
                <a:gd name="T9" fmla="*/ 39 h 51"/>
                <a:gd name="T10" fmla="*/ 67 w 79"/>
                <a:gd name="T11" fmla="*/ 38 h 51"/>
                <a:gd name="T12" fmla="*/ 68 w 79"/>
                <a:gd name="T13" fmla="*/ 37 h 51"/>
                <a:gd name="T14" fmla="*/ 70 w 79"/>
                <a:gd name="T15" fmla="*/ 37 h 51"/>
                <a:gd name="T16" fmla="*/ 71 w 79"/>
                <a:gd name="T17" fmla="*/ 37 h 51"/>
                <a:gd name="T18" fmla="*/ 74 w 79"/>
                <a:gd name="T19" fmla="*/ 35 h 51"/>
                <a:gd name="T20" fmla="*/ 74 w 79"/>
                <a:gd name="T21" fmla="*/ 33 h 51"/>
                <a:gd name="T22" fmla="*/ 77 w 79"/>
                <a:gd name="T23" fmla="*/ 31 h 51"/>
                <a:gd name="T24" fmla="*/ 79 w 79"/>
                <a:gd name="T25" fmla="*/ 30 h 51"/>
                <a:gd name="T26" fmla="*/ 79 w 79"/>
                <a:gd name="T27" fmla="*/ 29 h 51"/>
                <a:gd name="T28" fmla="*/ 77 w 79"/>
                <a:gd name="T29" fmla="*/ 28 h 51"/>
                <a:gd name="T30" fmla="*/ 76 w 79"/>
                <a:gd name="T31" fmla="*/ 27 h 51"/>
                <a:gd name="T32" fmla="*/ 75 w 79"/>
                <a:gd name="T33" fmla="*/ 27 h 51"/>
                <a:gd name="T34" fmla="*/ 75 w 79"/>
                <a:gd name="T35" fmla="*/ 26 h 51"/>
                <a:gd name="T36" fmla="*/ 73 w 79"/>
                <a:gd name="T37" fmla="*/ 26 h 51"/>
                <a:gd name="T38" fmla="*/ 73 w 79"/>
                <a:gd name="T39" fmla="*/ 24 h 51"/>
                <a:gd name="T40" fmla="*/ 71 w 79"/>
                <a:gd name="T41" fmla="*/ 24 h 51"/>
                <a:gd name="T42" fmla="*/ 71 w 79"/>
                <a:gd name="T43" fmla="*/ 23 h 51"/>
                <a:gd name="T44" fmla="*/ 71 w 79"/>
                <a:gd name="T45" fmla="*/ 20 h 51"/>
                <a:gd name="T46" fmla="*/ 72 w 79"/>
                <a:gd name="T47" fmla="*/ 20 h 51"/>
                <a:gd name="T48" fmla="*/ 71 w 79"/>
                <a:gd name="T49" fmla="*/ 18 h 51"/>
                <a:gd name="T50" fmla="*/ 70 w 79"/>
                <a:gd name="T51" fmla="*/ 17 h 51"/>
                <a:gd name="T52" fmla="*/ 70 w 79"/>
                <a:gd name="T53" fmla="*/ 17 h 51"/>
                <a:gd name="T54" fmla="*/ 71 w 79"/>
                <a:gd name="T55" fmla="*/ 16 h 51"/>
                <a:gd name="T56" fmla="*/ 72 w 79"/>
                <a:gd name="T57" fmla="*/ 15 h 51"/>
                <a:gd name="T58" fmla="*/ 73 w 79"/>
                <a:gd name="T59" fmla="*/ 12 h 51"/>
                <a:gd name="T60" fmla="*/ 73 w 79"/>
                <a:gd name="T61" fmla="*/ 11 h 51"/>
                <a:gd name="T62" fmla="*/ 74 w 79"/>
                <a:gd name="T63" fmla="*/ 10 h 51"/>
                <a:gd name="T64" fmla="*/ 74 w 79"/>
                <a:gd name="T65" fmla="*/ 9 h 51"/>
                <a:gd name="T66" fmla="*/ 73 w 79"/>
                <a:gd name="T67" fmla="*/ 9 h 51"/>
                <a:gd name="T68" fmla="*/ 70 w 79"/>
                <a:gd name="T69" fmla="*/ 8 h 51"/>
                <a:gd name="T70" fmla="*/ 70 w 79"/>
                <a:gd name="T71" fmla="*/ 8 h 51"/>
                <a:gd name="T72" fmla="*/ 69 w 79"/>
                <a:gd name="T73" fmla="*/ 7 h 51"/>
                <a:gd name="T74" fmla="*/ 69 w 79"/>
                <a:gd name="T75" fmla="*/ 6 h 51"/>
                <a:gd name="T76" fmla="*/ 67 w 79"/>
                <a:gd name="T77" fmla="*/ 3 h 51"/>
                <a:gd name="T78" fmla="*/ 66 w 79"/>
                <a:gd name="T79" fmla="*/ 3 h 51"/>
                <a:gd name="T80" fmla="*/ 66 w 79"/>
                <a:gd name="T81" fmla="*/ 2 h 51"/>
                <a:gd name="T82" fmla="*/ 65 w 79"/>
                <a:gd name="T83" fmla="*/ 2 h 51"/>
                <a:gd name="T84" fmla="*/ 65 w 79"/>
                <a:gd name="T85" fmla="*/ 2 h 51"/>
                <a:gd name="T86" fmla="*/ 65 w 79"/>
                <a:gd name="T87" fmla="*/ 1 h 51"/>
                <a:gd name="T88" fmla="*/ 64 w 79"/>
                <a:gd name="T89" fmla="*/ 0 h 51"/>
                <a:gd name="T90" fmla="*/ 9 w 79"/>
                <a:gd name="T91" fmla="*/ 11 h 51"/>
                <a:gd name="T92" fmla="*/ 8 w 79"/>
                <a:gd name="T93" fmla="*/ 7 h 51"/>
                <a:gd name="T94" fmla="*/ 5 w 79"/>
                <a:gd name="T95" fmla="*/ 10 h 51"/>
                <a:gd name="T96" fmla="*/ 5 w 79"/>
                <a:gd name="T97" fmla="*/ 10 h 51"/>
                <a:gd name="T98" fmla="*/ 4 w 79"/>
                <a:gd name="T99" fmla="*/ 9 h 51"/>
                <a:gd name="T100" fmla="*/ 4 w 79"/>
                <a:gd name="T101" fmla="*/ 9 h 51"/>
                <a:gd name="T102" fmla="*/ 3 w 79"/>
                <a:gd name="T103" fmla="*/ 11 h 51"/>
                <a:gd name="T104" fmla="*/ 1 w 79"/>
                <a:gd name="T105" fmla="*/ 13 h 51"/>
                <a:gd name="T106" fmla="*/ 0 w 79"/>
                <a:gd name="T107" fmla="*/ 14 h 51"/>
                <a:gd name="T108" fmla="*/ 4 w 79"/>
                <a:gd name="T109" fmla="*/ 36 h 51"/>
                <a:gd name="T110" fmla="*/ 6 w 79"/>
                <a:gd name="T111" fmla="*/ 51 h 51"/>
                <a:gd name="T112" fmla="*/ 19 w 79"/>
                <a:gd name="T113" fmla="*/ 49 h 51"/>
                <a:gd name="T114" fmla="*/ 19 w 79"/>
                <a:gd name="T115" fmla="*/ 49 h 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9"/>
                <a:gd name="T175" fmla="*/ 0 h 51"/>
                <a:gd name="T176" fmla="*/ 79 w 79"/>
                <a:gd name="T177" fmla="*/ 51 h 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9" h="51">
                  <a:moveTo>
                    <a:pt x="19" y="49"/>
                  </a:moveTo>
                  <a:lnTo>
                    <a:pt x="55" y="42"/>
                  </a:lnTo>
                  <a:lnTo>
                    <a:pt x="66" y="40"/>
                  </a:lnTo>
                  <a:lnTo>
                    <a:pt x="67" y="40"/>
                  </a:lnTo>
                  <a:lnTo>
                    <a:pt x="67" y="39"/>
                  </a:lnTo>
                  <a:lnTo>
                    <a:pt x="67" y="38"/>
                  </a:lnTo>
                  <a:lnTo>
                    <a:pt x="68" y="37"/>
                  </a:lnTo>
                  <a:lnTo>
                    <a:pt x="70" y="37"/>
                  </a:lnTo>
                  <a:lnTo>
                    <a:pt x="71" y="37"/>
                  </a:lnTo>
                  <a:lnTo>
                    <a:pt x="74" y="35"/>
                  </a:lnTo>
                  <a:lnTo>
                    <a:pt x="74" y="33"/>
                  </a:lnTo>
                  <a:lnTo>
                    <a:pt x="77" y="31"/>
                  </a:lnTo>
                  <a:lnTo>
                    <a:pt x="79" y="30"/>
                  </a:lnTo>
                  <a:lnTo>
                    <a:pt x="79" y="29"/>
                  </a:lnTo>
                  <a:lnTo>
                    <a:pt x="77" y="28"/>
                  </a:lnTo>
                  <a:lnTo>
                    <a:pt x="76" y="27"/>
                  </a:lnTo>
                  <a:lnTo>
                    <a:pt x="75" y="27"/>
                  </a:lnTo>
                  <a:lnTo>
                    <a:pt x="75" y="26"/>
                  </a:lnTo>
                  <a:lnTo>
                    <a:pt x="73" y="26"/>
                  </a:lnTo>
                  <a:lnTo>
                    <a:pt x="73" y="24"/>
                  </a:lnTo>
                  <a:lnTo>
                    <a:pt x="71" y="24"/>
                  </a:lnTo>
                  <a:lnTo>
                    <a:pt x="71" y="23"/>
                  </a:lnTo>
                  <a:lnTo>
                    <a:pt x="71" y="20"/>
                  </a:lnTo>
                  <a:lnTo>
                    <a:pt x="72" y="20"/>
                  </a:lnTo>
                  <a:lnTo>
                    <a:pt x="71" y="18"/>
                  </a:lnTo>
                  <a:lnTo>
                    <a:pt x="70" y="17"/>
                  </a:lnTo>
                  <a:lnTo>
                    <a:pt x="71" y="16"/>
                  </a:lnTo>
                  <a:lnTo>
                    <a:pt x="72" y="15"/>
                  </a:lnTo>
                  <a:lnTo>
                    <a:pt x="73" y="12"/>
                  </a:lnTo>
                  <a:lnTo>
                    <a:pt x="73" y="11"/>
                  </a:lnTo>
                  <a:lnTo>
                    <a:pt x="74" y="10"/>
                  </a:lnTo>
                  <a:lnTo>
                    <a:pt x="74" y="9"/>
                  </a:lnTo>
                  <a:lnTo>
                    <a:pt x="73" y="9"/>
                  </a:lnTo>
                  <a:lnTo>
                    <a:pt x="70" y="8"/>
                  </a:lnTo>
                  <a:lnTo>
                    <a:pt x="69" y="7"/>
                  </a:lnTo>
                  <a:lnTo>
                    <a:pt x="69" y="6"/>
                  </a:lnTo>
                  <a:lnTo>
                    <a:pt x="67" y="3"/>
                  </a:lnTo>
                  <a:lnTo>
                    <a:pt x="66" y="3"/>
                  </a:lnTo>
                  <a:lnTo>
                    <a:pt x="66" y="2"/>
                  </a:lnTo>
                  <a:lnTo>
                    <a:pt x="65" y="2"/>
                  </a:lnTo>
                  <a:lnTo>
                    <a:pt x="65" y="1"/>
                  </a:lnTo>
                  <a:lnTo>
                    <a:pt x="64" y="0"/>
                  </a:lnTo>
                  <a:lnTo>
                    <a:pt x="9" y="11"/>
                  </a:lnTo>
                  <a:lnTo>
                    <a:pt x="8" y="7"/>
                  </a:lnTo>
                  <a:lnTo>
                    <a:pt x="5" y="10"/>
                  </a:lnTo>
                  <a:lnTo>
                    <a:pt x="4" y="9"/>
                  </a:lnTo>
                  <a:lnTo>
                    <a:pt x="3" y="11"/>
                  </a:lnTo>
                  <a:lnTo>
                    <a:pt x="1" y="13"/>
                  </a:lnTo>
                  <a:lnTo>
                    <a:pt x="0" y="14"/>
                  </a:lnTo>
                  <a:lnTo>
                    <a:pt x="4" y="36"/>
                  </a:lnTo>
                  <a:lnTo>
                    <a:pt x="6" y="51"/>
                  </a:lnTo>
                  <a:lnTo>
                    <a:pt x="19" y="49"/>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4" name="Freeform 61"/>
            <p:cNvSpPr>
              <a:spLocks/>
            </p:cNvSpPr>
            <p:nvPr/>
          </p:nvSpPr>
          <p:spPr bwMode="auto">
            <a:xfrm>
              <a:off x="4197" y="1970"/>
              <a:ext cx="523" cy="287"/>
            </a:xfrm>
            <a:custGeom>
              <a:avLst/>
              <a:gdLst>
                <a:gd name="T0" fmla="*/ 31 w 102"/>
                <a:gd name="T1" fmla="*/ 55 h 59"/>
                <a:gd name="T2" fmla="*/ 26 w 102"/>
                <a:gd name="T3" fmla="*/ 56 h 59"/>
                <a:gd name="T4" fmla="*/ 22 w 102"/>
                <a:gd name="T5" fmla="*/ 56 h 59"/>
                <a:gd name="T6" fmla="*/ 5 w 102"/>
                <a:gd name="T7" fmla="*/ 56 h 59"/>
                <a:gd name="T8" fmla="*/ 9 w 102"/>
                <a:gd name="T9" fmla="*/ 52 h 59"/>
                <a:gd name="T10" fmla="*/ 10 w 102"/>
                <a:gd name="T11" fmla="*/ 49 h 59"/>
                <a:gd name="T12" fmla="*/ 19 w 102"/>
                <a:gd name="T13" fmla="*/ 40 h 59"/>
                <a:gd name="T14" fmla="*/ 21 w 102"/>
                <a:gd name="T15" fmla="*/ 44 h 59"/>
                <a:gd name="T16" fmla="*/ 27 w 102"/>
                <a:gd name="T17" fmla="*/ 44 h 59"/>
                <a:gd name="T18" fmla="*/ 29 w 102"/>
                <a:gd name="T19" fmla="*/ 43 h 59"/>
                <a:gd name="T20" fmla="*/ 34 w 102"/>
                <a:gd name="T21" fmla="*/ 42 h 59"/>
                <a:gd name="T22" fmla="*/ 36 w 102"/>
                <a:gd name="T23" fmla="*/ 41 h 59"/>
                <a:gd name="T24" fmla="*/ 42 w 102"/>
                <a:gd name="T25" fmla="*/ 36 h 59"/>
                <a:gd name="T26" fmla="*/ 44 w 102"/>
                <a:gd name="T27" fmla="*/ 28 h 59"/>
                <a:gd name="T28" fmla="*/ 49 w 102"/>
                <a:gd name="T29" fmla="*/ 18 h 59"/>
                <a:gd name="T30" fmla="*/ 52 w 102"/>
                <a:gd name="T31" fmla="*/ 19 h 59"/>
                <a:gd name="T32" fmla="*/ 55 w 102"/>
                <a:gd name="T33" fmla="*/ 12 h 59"/>
                <a:gd name="T34" fmla="*/ 59 w 102"/>
                <a:gd name="T35" fmla="*/ 10 h 59"/>
                <a:gd name="T36" fmla="*/ 61 w 102"/>
                <a:gd name="T37" fmla="*/ 5 h 59"/>
                <a:gd name="T38" fmla="*/ 61 w 102"/>
                <a:gd name="T39" fmla="*/ 1 h 59"/>
                <a:gd name="T40" fmla="*/ 68 w 102"/>
                <a:gd name="T41" fmla="*/ 4 h 59"/>
                <a:gd name="T42" fmla="*/ 70 w 102"/>
                <a:gd name="T43" fmla="*/ 1 h 59"/>
                <a:gd name="T44" fmla="*/ 73 w 102"/>
                <a:gd name="T45" fmla="*/ 2 h 59"/>
                <a:gd name="T46" fmla="*/ 76 w 102"/>
                <a:gd name="T47" fmla="*/ 4 h 59"/>
                <a:gd name="T48" fmla="*/ 80 w 102"/>
                <a:gd name="T49" fmla="*/ 8 h 59"/>
                <a:gd name="T50" fmla="*/ 77 w 102"/>
                <a:gd name="T51" fmla="*/ 14 h 59"/>
                <a:gd name="T52" fmla="*/ 81 w 102"/>
                <a:gd name="T53" fmla="*/ 15 h 59"/>
                <a:gd name="T54" fmla="*/ 84 w 102"/>
                <a:gd name="T55" fmla="*/ 17 h 59"/>
                <a:gd name="T56" fmla="*/ 87 w 102"/>
                <a:gd name="T57" fmla="*/ 18 h 59"/>
                <a:gd name="T58" fmla="*/ 93 w 102"/>
                <a:gd name="T59" fmla="*/ 20 h 59"/>
                <a:gd name="T60" fmla="*/ 93 w 102"/>
                <a:gd name="T61" fmla="*/ 23 h 59"/>
                <a:gd name="T62" fmla="*/ 92 w 102"/>
                <a:gd name="T63" fmla="*/ 26 h 59"/>
                <a:gd name="T64" fmla="*/ 95 w 102"/>
                <a:gd name="T65" fmla="*/ 29 h 59"/>
                <a:gd name="T66" fmla="*/ 93 w 102"/>
                <a:gd name="T67" fmla="*/ 30 h 59"/>
                <a:gd name="T68" fmla="*/ 94 w 102"/>
                <a:gd name="T69" fmla="*/ 31 h 59"/>
                <a:gd name="T70" fmla="*/ 92 w 102"/>
                <a:gd name="T71" fmla="*/ 32 h 59"/>
                <a:gd name="T72" fmla="*/ 94 w 102"/>
                <a:gd name="T73" fmla="*/ 33 h 59"/>
                <a:gd name="T74" fmla="*/ 94 w 102"/>
                <a:gd name="T75" fmla="*/ 36 h 59"/>
                <a:gd name="T76" fmla="*/ 92 w 102"/>
                <a:gd name="T77" fmla="*/ 36 h 59"/>
                <a:gd name="T78" fmla="*/ 96 w 102"/>
                <a:gd name="T79" fmla="*/ 37 h 59"/>
                <a:gd name="T80" fmla="*/ 100 w 102"/>
                <a:gd name="T81" fmla="*/ 36 h 59"/>
                <a:gd name="T82" fmla="*/ 101 w 102"/>
                <a:gd name="T83" fmla="*/ 42 h 59"/>
                <a:gd name="T84" fmla="*/ 101 w 102"/>
                <a:gd name="T85" fmla="*/ 43 h 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2"/>
                <a:gd name="T130" fmla="*/ 0 h 59"/>
                <a:gd name="T131" fmla="*/ 102 w 102"/>
                <a:gd name="T132" fmla="*/ 59 h 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2" h="59">
                  <a:moveTo>
                    <a:pt x="101" y="43"/>
                  </a:moveTo>
                  <a:lnTo>
                    <a:pt x="67" y="50"/>
                  </a:lnTo>
                  <a:lnTo>
                    <a:pt x="31" y="55"/>
                  </a:lnTo>
                  <a:lnTo>
                    <a:pt x="29" y="56"/>
                  </a:lnTo>
                  <a:lnTo>
                    <a:pt x="26" y="56"/>
                  </a:lnTo>
                  <a:lnTo>
                    <a:pt x="26" y="55"/>
                  </a:lnTo>
                  <a:lnTo>
                    <a:pt x="22" y="56"/>
                  </a:lnTo>
                  <a:lnTo>
                    <a:pt x="0" y="59"/>
                  </a:lnTo>
                  <a:lnTo>
                    <a:pt x="0" y="58"/>
                  </a:lnTo>
                  <a:lnTo>
                    <a:pt x="5" y="56"/>
                  </a:lnTo>
                  <a:lnTo>
                    <a:pt x="6" y="55"/>
                  </a:lnTo>
                  <a:lnTo>
                    <a:pt x="9" y="53"/>
                  </a:lnTo>
                  <a:lnTo>
                    <a:pt x="9" y="52"/>
                  </a:lnTo>
                  <a:lnTo>
                    <a:pt x="9" y="51"/>
                  </a:lnTo>
                  <a:lnTo>
                    <a:pt x="10" y="50"/>
                  </a:lnTo>
                  <a:lnTo>
                    <a:pt x="10" y="49"/>
                  </a:lnTo>
                  <a:lnTo>
                    <a:pt x="12" y="47"/>
                  </a:lnTo>
                  <a:lnTo>
                    <a:pt x="19" y="41"/>
                  </a:lnTo>
                  <a:lnTo>
                    <a:pt x="19" y="40"/>
                  </a:lnTo>
                  <a:lnTo>
                    <a:pt x="20" y="41"/>
                  </a:lnTo>
                  <a:lnTo>
                    <a:pt x="19" y="42"/>
                  </a:lnTo>
                  <a:lnTo>
                    <a:pt x="21" y="44"/>
                  </a:lnTo>
                  <a:lnTo>
                    <a:pt x="24" y="45"/>
                  </a:lnTo>
                  <a:lnTo>
                    <a:pt x="26" y="45"/>
                  </a:lnTo>
                  <a:lnTo>
                    <a:pt x="27" y="44"/>
                  </a:lnTo>
                  <a:lnTo>
                    <a:pt x="27" y="43"/>
                  </a:lnTo>
                  <a:lnTo>
                    <a:pt x="28" y="42"/>
                  </a:lnTo>
                  <a:lnTo>
                    <a:pt x="29" y="43"/>
                  </a:lnTo>
                  <a:lnTo>
                    <a:pt x="30" y="44"/>
                  </a:lnTo>
                  <a:lnTo>
                    <a:pt x="31" y="43"/>
                  </a:lnTo>
                  <a:lnTo>
                    <a:pt x="34" y="42"/>
                  </a:lnTo>
                  <a:lnTo>
                    <a:pt x="35" y="40"/>
                  </a:lnTo>
                  <a:lnTo>
                    <a:pt x="36" y="41"/>
                  </a:lnTo>
                  <a:lnTo>
                    <a:pt x="39" y="38"/>
                  </a:lnTo>
                  <a:lnTo>
                    <a:pt x="40" y="39"/>
                  </a:lnTo>
                  <a:lnTo>
                    <a:pt x="42" y="36"/>
                  </a:lnTo>
                  <a:lnTo>
                    <a:pt x="41" y="35"/>
                  </a:lnTo>
                  <a:lnTo>
                    <a:pt x="42" y="33"/>
                  </a:lnTo>
                  <a:lnTo>
                    <a:pt x="44" y="28"/>
                  </a:lnTo>
                  <a:lnTo>
                    <a:pt x="47" y="17"/>
                  </a:lnTo>
                  <a:lnTo>
                    <a:pt x="49" y="18"/>
                  </a:lnTo>
                  <a:lnTo>
                    <a:pt x="49" y="19"/>
                  </a:lnTo>
                  <a:lnTo>
                    <a:pt x="50" y="20"/>
                  </a:lnTo>
                  <a:lnTo>
                    <a:pt x="52" y="19"/>
                  </a:lnTo>
                  <a:lnTo>
                    <a:pt x="53" y="17"/>
                  </a:lnTo>
                  <a:lnTo>
                    <a:pt x="54" y="13"/>
                  </a:lnTo>
                  <a:lnTo>
                    <a:pt x="55" y="12"/>
                  </a:lnTo>
                  <a:lnTo>
                    <a:pt x="57" y="12"/>
                  </a:lnTo>
                  <a:lnTo>
                    <a:pt x="58" y="10"/>
                  </a:lnTo>
                  <a:lnTo>
                    <a:pt x="59" y="10"/>
                  </a:lnTo>
                  <a:lnTo>
                    <a:pt x="60" y="8"/>
                  </a:lnTo>
                  <a:lnTo>
                    <a:pt x="60" y="6"/>
                  </a:lnTo>
                  <a:lnTo>
                    <a:pt x="61" y="5"/>
                  </a:lnTo>
                  <a:lnTo>
                    <a:pt x="61" y="4"/>
                  </a:lnTo>
                  <a:lnTo>
                    <a:pt x="61" y="1"/>
                  </a:lnTo>
                  <a:lnTo>
                    <a:pt x="61" y="0"/>
                  </a:lnTo>
                  <a:lnTo>
                    <a:pt x="62" y="0"/>
                  </a:lnTo>
                  <a:lnTo>
                    <a:pt x="68" y="4"/>
                  </a:lnTo>
                  <a:lnTo>
                    <a:pt x="69" y="4"/>
                  </a:lnTo>
                  <a:lnTo>
                    <a:pt x="70" y="1"/>
                  </a:lnTo>
                  <a:lnTo>
                    <a:pt x="71" y="1"/>
                  </a:lnTo>
                  <a:lnTo>
                    <a:pt x="72" y="1"/>
                  </a:lnTo>
                  <a:lnTo>
                    <a:pt x="73" y="2"/>
                  </a:lnTo>
                  <a:lnTo>
                    <a:pt x="72" y="3"/>
                  </a:lnTo>
                  <a:lnTo>
                    <a:pt x="74" y="4"/>
                  </a:lnTo>
                  <a:lnTo>
                    <a:pt x="76" y="4"/>
                  </a:lnTo>
                  <a:lnTo>
                    <a:pt x="78" y="6"/>
                  </a:lnTo>
                  <a:lnTo>
                    <a:pt x="79" y="6"/>
                  </a:lnTo>
                  <a:lnTo>
                    <a:pt x="80" y="8"/>
                  </a:lnTo>
                  <a:lnTo>
                    <a:pt x="78" y="12"/>
                  </a:lnTo>
                  <a:lnTo>
                    <a:pt x="77" y="14"/>
                  </a:lnTo>
                  <a:lnTo>
                    <a:pt x="78" y="16"/>
                  </a:lnTo>
                  <a:lnTo>
                    <a:pt x="80" y="16"/>
                  </a:lnTo>
                  <a:lnTo>
                    <a:pt x="81" y="15"/>
                  </a:lnTo>
                  <a:lnTo>
                    <a:pt x="83" y="17"/>
                  </a:lnTo>
                  <a:lnTo>
                    <a:pt x="84" y="17"/>
                  </a:lnTo>
                  <a:lnTo>
                    <a:pt x="85" y="18"/>
                  </a:lnTo>
                  <a:lnTo>
                    <a:pt x="86" y="18"/>
                  </a:lnTo>
                  <a:lnTo>
                    <a:pt x="87" y="18"/>
                  </a:lnTo>
                  <a:lnTo>
                    <a:pt x="90" y="20"/>
                  </a:lnTo>
                  <a:lnTo>
                    <a:pt x="93" y="20"/>
                  </a:lnTo>
                  <a:lnTo>
                    <a:pt x="94" y="22"/>
                  </a:lnTo>
                  <a:lnTo>
                    <a:pt x="93" y="22"/>
                  </a:lnTo>
                  <a:lnTo>
                    <a:pt x="93" y="23"/>
                  </a:lnTo>
                  <a:lnTo>
                    <a:pt x="93" y="25"/>
                  </a:lnTo>
                  <a:lnTo>
                    <a:pt x="92" y="26"/>
                  </a:lnTo>
                  <a:lnTo>
                    <a:pt x="94" y="27"/>
                  </a:lnTo>
                  <a:lnTo>
                    <a:pt x="95" y="29"/>
                  </a:lnTo>
                  <a:lnTo>
                    <a:pt x="95" y="30"/>
                  </a:lnTo>
                  <a:lnTo>
                    <a:pt x="93" y="30"/>
                  </a:lnTo>
                  <a:lnTo>
                    <a:pt x="93" y="31"/>
                  </a:lnTo>
                  <a:lnTo>
                    <a:pt x="94" y="31"/>
                  </a:lnTo>
                  <a:lnTo>
                    <a:pt x="94" y="32"/>
                  </a:lnTo>
                  <a:lnTo>
                    <a:pt x="93" y="32"/>
                  </a:lnTo>
                  <a:lnTo>
                    <a:pt x="92" y="32"/>
                  </a:lnTo>
                  <a:lnTo>
                    <a:pt x="93" y="33"/>
                  </a:lnTo>
                  <a:lnTo>
                    <a:pt x="94" y="33"/>
                  </a:lnTo>
                  <a:lnTo>
                    <a:pt x="96" y="34"/>
                  </a:lnTo>
                  <a:lnTo>
                    <a:pt x="94" y="36"/>
                  </a:lnTo>
                  <a:lnTo>
                    <a:pt x="92" y="35"/>
                  </a:lnTo>
                  <a:lnTo>
                    <a:pt x="92" y="36"/>
                  </a:lnTo>
                  <a:lnTo>
                    <a:pt x="93" y="37"/>
                  </a:lnTo>
                  <a:lnTo>
                    <a:pt x="94" y="38"/>
                  </a:lnTo>
                  <a:lnTo>
                    <a:pt x="96" y="37"/>
                  </a:lnTo>
                  <a:lnTo>
                    <a:pt x="97" y="36"/>
                  </a:lnTo>
                  <a:lnTo>
                    <a:pt x="99" y="36"/>
                  </a:lnTo>
                  <a:lnTo>
                    <a:pt x="100" y="36"/>
                  </a:lnTo>
                  <a:lnTo>
                    <a:pt x="101" y="37"/>
                  </a:lnTo>
                  <a:lnTo>
                    <a:pt x="102" y="41"/>
                  </a:lnTo>
                  <a:lnTo>
                    <a:pt x="101" y="42"/>
                  </a:lnTo>
                  <a:lnTo>
                    <a:pt x="101" y="43"/>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55" name="Freeform 62"/>
            <p:cNvSpPr>
              <a:spLocks/>
            </p:cNvSpPr>
            <p:nvPr/>
          </p:nvSpPr>
          <p:spPr bwMode="auto">
            <a:xfrm>
              <a:off x="4233" y="2350"/>
              <a:ext cx="353" cy="258"/>
            </a:xfrm>
            <a:custGeom>
              <a:avLst/>
              <a:gdLst>
                <a:gd name="T0" fmla="*/ 41 w 69"/>
                <a:gd name="T1" fmla="*/ 53 h 53"/>
                <a:gd name="T2" fmla="*/ 38 w 69"/>
                <a:gd name="T3" fmla="*/ 52 h 53"/>
                <a:gd name="T4" fmla="*/ 37 w 69"/>
                <a:gd name="T5" fmla="*/ 48 h 53"/>
                <a:gd name="T6" fmla="*/ 33 w 69"/>
                <a:gd name="T7" fmla="*/ 44 h 53"/>
                <a:gd name="T8" fmla="*/ 31 w 69"/>
                <a:gd name="T9" fmla="*/ 39 h 53"/>
                <a:gd name="T10" fmla="*/ 29 w 69"/>
                <a:gd name="T11" fmla="*/ 37 h 53"/>
                <a:gd name="T12" fmla="*/ 25 w 69"/>
                <a:gd name="T13" fmla="*/ 34 h 53"/>
                <a:gd name="T14" fmla="*/ 23 w 69"/>
                <a:gd name="T15" fmla="*/ 32 h 53"/>
                <a:gd name="T16" fmla="*/ 22 w 69"/>
                <a:gd name="T17" fmla="*/ 30 h 53"/>
                <a:gd name="T18" fmla="*/ 15 w 69"/>
                <a:gd name="T19" fmla="*/ 25 h 53"/>
                <a:gd name="T20" fmla="*/ 13 w 69"/>
                <a:gd name="T21" fmla="*/ 23 h 53"/>
                <a:gd name="T22" fmla="*/ 10 w 69"/>
                <a:gd name="T23" fmla="*/ 19 h 53"/>
                <a:gd name="T24" fmla="*/ 8 w 69"/>
                <a:gd name="T25" fmla="*/ 16 h 53"/>
                <a:gd name="T26" fmla="*/ 1 w 69"/>
                <a:gd name="T27" fmla="*/ 14 h 53"/>
                <a:gd name="T28" fmla="*/ 1 w 69"/>
                <a:gd name="T29" fmla="*/ 10 h 53"/>
                <a:gd name="T30" fmla="*/ 3 w 69"/>
                <a:gd name="T31" fmla="*/ 8 h 53"/>
                <a:gd name="T32" fmla="*/ 3 w 69"/>
                <a:gd name="T33" fmla="*/ 7 h 53"/>
                <a:gd name="T34" fmla="*/ 8 w 69"/>
                <a:gd name="T35" fmla="*/ 5 h 53"/>
                <a:gd name="T36" fmla="*/ 12 w 69"/>
                <a:gd name="T37" fmla="*/ 3 h 53"/>
                <a:gd name="T38" fmla="*/ 13 w 69"/>
                <a:gd name="T39" fmla="*/ 2 h 53"/>
                <a:gd name="T40" fmla="*/ 31 w 69"/>
                <a:gd name="T41" fmla="*/ 1 h 53"/>
                <a:gd name="T42" fmla="*/ 31 w 69"/>
                <a:gd name="T43" fmla="*/ 2 h 53"/>
                <a:gd name="T44" fmla="*/ 35 w 69"/>
                <a:gd name="T45" fmla="*/ 4 h 53"/>
                <a:gd name="T46" fmla="*/ 51 w 69"/>
                <a:gd name="T47" fmla="*/ 4 h 53"/>
                <a:gd name="T48" fmla="*/ 68 w 69"/>
                <a:gd name="T49" fmla="*/ 17 h 53"/>
                <a:gd name="T50" fmla="*/ 66 w 69"/>
                <a:gd name="T51" fmla="*/ 19 h 53"/>
                <a:gd name="T52" fmla="*/ 63 w 69"/>
                <a:gd name="T53" fmla="*/ 24 h 53"/>
                <a:gd name="T54" fmla="*/ 62 w 69"/>
                <a:gd name="T55" fmla="*/ 28 h 53"/>
                <a:gd name="T56" fmla="*/ 62 w 69"/>
                <a:gd name="T57" fmla="*/ 30 h 53"/>
                <a:gd name="T58" fmla="*/ 60 w 69"/>
                <a:gd name="T59" fmla="*/ 31 h 53"/>
                <a:gd name="T60" fmla="*/ 59 w 69"/>
                <a:gd name="T61" fmla="*/ 33 h 53"/>
                <a:gd name="T62" fmla="*/ 57 w 69"/>
                <a:gd name="T63" fmla="*/ 35 h 53"/>
                <a:gd name="T64" fmla="*/ 53 w 69"/>
                <a:gd name="T65" fmla="*/ 39 h 53"/>
                <a:gd name="T66" fmla="*/ 50 w 69"/>
                <a:gd name="T67" fmla="*/ 41 h 53"/>
                <a:gd name="T68" fmla="*/ 49 w 69"/>
                <a:gd name="T69" fmla="*/ 43 h 53"/>
                <a:gd name="T70" fmla="*/ 46 w 69"/>
                <a:gd name="T71" fmla="*/ 44 h 53"/>
                <a:gd name="T72" fmla="*/ 46 w 69"/>
                <a:gd name="T73" fmla="*/ 45 h 53"/>
                <a:gd name="T74" fmla="*/ 45 w 69"/>
                <a:gd name="T75" fmla="*/ 47 h 53"/>
                <a:gd name="T76" fmla="*/ 43 w 69"/>
                <a:gd name="T77" fmla="*/ 48 h 53"/>
                <a:gd name="T78" fmla="*/ 43 w 69"/>
                <a:gd name="T79" fmla="*/ 48 h 53"/>
                <a:gd name="T80" fmla="*/ 43 w 69"/>
                <a:gd name="T81" fmla="*/ 49 h 53"/>
                <a:gd name="T82" fmla="*/ 44 w 69"/>
                <a:gd name="T83" fmla="*/ 50 h 53"/>
                <a:gd name="T84" fmla="*/ 42 w 69"/>
                <a:gd name="T85" fmla="*/ 51 h 53"/>
                <a:gd name="T86" fmla="*/ 41 w 69"/>
                <a:gd name="T87" fmla="*/ 52 h 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
                <a:gd name="T133" fmla="*/ 0 h 53"/>
                <a:gd name="T134" fmla="*/ 69 w 69"/>
                <a:gd name="T135" fmla="*/ 53 h 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 h="53">
                  <a:moveTo>
                    <a:pt x="41" y="52"/>
                  </a:moveTo>
                  <a:lnTo>
                    <a:pt x="41" y="53"/>
                  </a:lnTo>
                  <a:lnTo>
                    <a:pt x="39" y="52"/>
                  </a:lnTo>
                  <a:lnTo>
                    <a:pt x="38" y="52"/>
                  </a:lnTo>
                  <a:lnTo>
                    <a:pt x="38" y="51"/>
                  </a:lnTo>
                  <a:lnTo>
                    <a:pt x="37" y="48"/>
                  </a:lnTo>
                  <a:lnTo>
                    <a:pt x="35" y="45"/>
                  </a:lnTo>
                  <a:lnTo>
                    <a:pt x="33" y="44"/>
                  </a:lnTo>
                  <a:lnTo>
                    <a:pt x="32" y="41"/>
                  </a:lnTo>
                  <a:lnTo>
                    <a:pt x="31" y="39"/>
                  </a:lnTo>
                  <a:lnTo>
                    <a:pt x="30" y="37"/>
                  </a:lnTo>
                  <a:lnTo>
                    <a:pt x="29" y="37"/>
                  </a:lnTo>
                  <a:lnTo>
                    <a:pt x="26" y="36"/>
                  </a:lnTo>
                  <a:lnTo>
                    <a:pt x="25" y="34"/>
                  </a:lnTo>
                  <a:lnTo>
                    <a:pt x="23" y="33"/>
                  </a:lnTo>
                  <a:lnTo>
                    <a:pt x="23" y="32"/>
                  </a:lnTo>
                  <a:lnTo>
                    <a:pt x="22" y="30"/>
                  </a:lnTo>
                  <a:lnTo>
                    <a:pt x="19" y="29"/>
                  </a:lnTo>
                  <a:lnTo>
                    <a:pt x="15" y="25"/>
                  </a:lnTo>
                  <a:lnTo>
                    <a:pt x="13" y="24"/>
                  </a:lnTo>
                  <a:lnTo>
                    <a:pt x="13" y="23"/>
                  </a:lnTo>
                  <a:lnTo>
                    <a:pt x="11" y="21"/>
                  </a:lnTo>
                  <a:lnTo>
                    <a:pt x="10" y="19"/>
                  </a:lnTo>
                  <a:lnTo>
                    <a:pt x="8" y="17"/>
                  </a:lnTo>
                  <a:lnTo>
                    <a:pt x="8" y="16"/>
                  </a:lnTo>
                  <a:lnTo>
                    <a:pt x="5" y="16"/>
                  </a:lnTo>
                  <a:lnTo>
                    <a:pt x="1" y="14"/>
                  </a:lnTo>
                  <a:lnTo>
                    <a:pt x="0" y="13"/>
                  </a:lnTo>
                  <a:lnTo>
                    <a:pt x="1" y="10"/>
                  </a:lnTo>
                  <a:lnTo>
                    <a:pt x="2" y="9"/>
                  </a:lnTo>
                  <a:lnTo>
                    <a:pt x="3" y="8"/>
                  </a:lnTo>
                  <a:lnTo>
                    <a:pt x="3" y="7"/>
                  </a:lnTo>
                  <a:lnTo>
                    <a:pt x="7" y="5"/>
                  </a:lnTo>
                  <a:lnTo>
                    <a:pt x="8" y="5"/>
                  </a:lnTo>
                  <a:lnTo>
                    <a:pt x="12" y="3"/>
                  </a:lnTo>
                  <a:lnTo>
                    <a:pt x="12" y="2"/>
                  </a:lnTo>
                  <a:lnTo>
                    <a:pt x="13" y="2"/>
                  </a:lnTo>
                  <a:lnTo>
                    <a:pt x="31" y="0"/>
                  </a:lnTo>
                  <a:lnTo>
                    <a:pt x="31" y="1"/>
                  </a:lnTo>
                  <a:lnTo>
                    <a:pt x="31" y="2"/>
                  </a:lnTo>
                  <a:lnTo>
                    <a:pt x="32" y="1"/>
                  </a:lnTo>
                  <a:lnTo>
                    <a:pt x="35" y="4"/>
                  </a:lnTo>
                  <a:lnTo>
                    <a:pt x="36" y="6"/>
                  </a:lnTo>
                  <a:lnTo>
                    <a:pt x="51" y="4"/>
                  </a:lnTo>
                  <a:lnTo>
                    <a:pt x="69" y="16"/>
                  </a:lnTo>
                  <a:lnTo>
                    <a:pt x="68" y="17"/>
                  </a:lnTo>
                  <a:lnTo>
                    <a:pt x="67" y="18"/>
                  </a:lnTo>
                  <a:lnTo>
                    <a:pt x="66" y="19"/>
                  </a:lnTo>
                  <a:lnTo>
                    <a:pt x="63" y="23"/>
                  </a:lnTo>
                  <a:lnTo>
                    <a:pt x="63" y="24"/>
                  </a:lnTo>
                  <a:lnTo>
                    <a:pt x="62" y="26"/>
                  </a:lnTo>
                  <a:lnTo>
                    <a:pt x="62" y="28"/>
                  </a:lnTo>
                  <a:lnTo>
                    <a:pt x="62" y="29"/>
                  </a:lnTo>
                  <a:lnTo>
                    <a:pt x="62" y="30"/>
                  </a:lnTo>
                  <a:lnTo>
                    <a:pt x="61" y="31"/>
                  </a:lnTo>
                  <a:lnTo>
                    <a:pt x="60" y="31"/>
                  </a:lnTo>
                  <a:lnTo>
                    <a:pt x="59" y="32"/>
                  </a:lnTo>
                  <a:lnTo>
                    <a:pt x="59" y="33"/>
                  </a:lnTo>
                  <a:lnTo>
                    <a:pt x="58" y="34"/>
                  </a:lnTo>
                  <a:lnTo>
                    <a:pt x="57" y="35"/>
                  </a:lnTo>
                  <a:lnTo>
                    <a:pt x="55" y="37"/>
                  </a:lnTo>
                  <a:lnTo>
                    <a:pt x="53" y="39"/>
                  </a:lnTo>
                  <a:lnTo>
                    <a:pt x="52" y="40"/>
                  </a:lnTo>
                  <a:lnTo>
                    <a:pt x="50" y="41"/>
                  </a:lnTo>
                  <a:lnTo>
                    <a:pt x="50" y="42"/>
                  </a:lnTo>
                  <a:lnTo>
                    <a:pt x="49" y="43"/>
                  </a:lnTo>
                  <a:lnTo>
                    <a:pt x="47" y="44"/>
                  </a:lnTo>
                  <a:lnTo>
                    <a:pt x="46" y="44"/>
                  </a:lnTo>
                  <a:lnTo>
                    <a:pt x="46" y="45"/>
                  </a:lnTo>
                  <a:lnTo>
                    <a:pt x="45" y="47"/>
                  </a:lnTo>
                  <a:lnTo>
                    <a:pt x="44" y="48"/>
                  </a:lnTo>
                  <a:lnTo>
                    <a:pt x="43" y="48"/>
                  </a:lnTo>
                  <a:lnTo>
                    <a:pt x="43" y="49"/>
                  </a:lnTo>
                  <a:lnTo>
                    <a:pt x="44" y="49"/>
                  </a:lnTo>
                  <a:lnTo>
                    <a:pt x="44" y="50"/>
                  </a:lnTo>
                  <a:lnTo>
                    <a:pt x="43" y="50"/>
                  </a:lnTo>
                  <a:lnTo>
                    <a:pt x="42" y="51"/>
                  </a:lnTo>
                  <a:lnTo>
                    <a:pt x="41" y="52"/>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6" name="Freeform 63"/>
            <p:cNvSpPr>
              <a:spLocks/>
            </p:cNvSpPr>
            <p:nvPr/>
          </p:nvSpPr>
          <p:spPr bwMode="auto">
            <a:xfrm>
              <a:off x="4074" y="2384"/>
              <a:ext cx="375" cy="376"/>
            </a:xfrm>
            <a:custGeom>
              <a:avLst/>
              <a:gdLst>
                <a:gd name="T0" fmla="*/ 9 w 73"/>
                <a:gd name="T1" fmla="*/ 41 h 77"/>
                <a:gd name="T2" fmla="*/ 11 w 73"/>
                <a:gd name="T3" fmla="*/ 44 h 77"/>
                <a:gd name="T4" fmla="*/ 13 w 73"/>
                <a:gd name="T5" fmla="*/ 46 h 77"/>
                <a:gd name="T6" fmla="*/ 13 w 73"/>
                <a:gd name="T7" fmla="*/ 49 h 77"/>
                <a:gd name="T8" fmla="*/ 14 w 73"/>
                <a:gd name="T9" fmla="*/ 50 h 77"/>
                <a:gd name="T10" fmla="*/ 13 w 73"/>
                <a:gd name="T11" fmla="*/ 55 h 77"/>
                <a:gd name="T12" fmla="*/ 12 w 73"/>
                <a:gd name="T13" fmla="*/ 60 h 77"/>
                <a:gd name="T14" fmla="*/ 14 w 73"/>
                <a:gd name="T15" fmla="*/ 68 h 77"/>
                <a:gd name="T16" fmla="*/ 16 w 73"/>
                <a:gd name="T17" fmla="*/ 71 h 77"/>
                <a:gd name="T18" fmla="*/ 17 w 73"/>
                <a:gd name="T19" fmla="*/ 74 h 77"/>
                <a:gd name="T20" fmla="*/ 18 w 73"/>
                <a:gd name="T21" fmla="*/ 76 h 77"/>
                <a:gd name="T22" fmla="*/ 58 w 73"/>
                <a:gd name="T23" fmla="*/ 76 h 77"/>
                <a:gd name="T24" fmla="*/ 60 w 73"/>
                <a:gd name="T25" fmla="*/ 77 h 77"/>
                <a:gd name="T26" fmla="*/ 59 w 73"/>
                <a:gd name="T27" fmla="*/ 71 h 77"/>
                <a:gd name="T28" fmla="*/ 60 w 73"/>
                <a:gd name="T29" fmla="*/ 69 h 77"/>
                <a:gd name="T30" fmla="*/ 64 w 73"/>
                <a:gd name="T31" fmla="*/ 69 h 77"/>
                <a:gd name="T32" fmla="*/ 67 w 73"/>
                <a:gd name="T33" fmla="*/ 69 h 77"/>
                <a:gd name="T34" fmla="*/ 67 w 73"/>
                <a:gd name="T35" fmla="*/ 65 h 77"/>
                <a:gd name="T36" fmla="*/ 67 w 73"/>
                <a:gd name="T37" fmla="*/ 62 h 77"/>
                <a:gd name="T38" fmla="*/ 69 w 73"/>
                <a:gd name="T39" fmla="*/ 53 h 77"/>
                <a:gd name="T40" fmla="*/ 71 w 73"/>
                <a:gd name="T41" fmla="*/ 48 h 77"/>
                <a:gd name="T42" fmla="*/ 73 w 73"/>
                <a:gd name="T43" fmla="*/ 47 h 77"/>
                <a:gd name="T44" fmla="*/ 73 w 73"/>
                <a:gd name="T45" fmla="*/ 46 h 77"/>
                <a:gd name="T46" fmla="*/ 72 w 73"/>
                <a:gd name="T47" fmla="*/ 46 h 77"/>
                <a:gd name="T48" fmla="*/ 69 w 73"/>
                <a:gd name="T49" fmla="*/ 45 h 77"/>
                <a:gd name="T50" fmla="*/ 68 w 73"/>
                <a:gd name="T51" fmla="*/ 41 h 77"/>
                <a:gd name="T52" fmla="*/ 64 w 73"/>
                <a:gd name="T53" fmla="*/ 37 h 77"/>
                <a:gd name="T54" fmla="*/ 62 w 73"/>
                <a:gd name="T55" fmla="*/ 32 h 77"/>
                <a:gd name="T56" fmla="*/ 60 w 73"/>
                <a:gd name="T57" fmla="*/ 30 h 77"/>
                <a:gd name="T58" fmla="*/ 56 w 73"/>
                <a:gd name="T59" fmla="*/ 27 h 77"/>
                <a:gd name="T60" fmla="*/ 54 w 73"/>
                <a:gd name="T61" fmla="*/ 25 h 77"/>
                <a:gd name="T62" fmla="*/ 53 w 73"/>
                <a:gd name="T63" fmla="*/ 23 h 77"/>
                <a:gd name="T64" fmla="*/ 46 w 73"/>
                <a:gd name="T65" fmla="*/ 18 h 77"/>
                <a:gd name="T66" fmla="*/ 44 w 73"/>
                <a:gd name="T67" fmla="*/ 16 h 77"/>
                <a:gd name="T68" fmla="*/ 41 w 73"/>
                <a:gd name="T69" fmla="*/ 12 h 77"/>
                <a:gd name="T70" fmla="*/ 39 w 73"/>
                <a:gd name="T71" fmla="*/ 9 h 77"/>
                <a:gd name="T72" fmla="*/ 32 w 73"/>
                <a:gd name="T73" fmla="*/ 7 h 77"/>
                <a:gd name="T74" fmla="*/ 32 w 73"/>
                <a:gd name="T75" fmla="*/ 3 h 77"/>
                <a:gd name="T76" fmla="*/ 34 w 73"/>
                <a:gd name="T77" fmla="*/ 1 h 77"/>
                <a:gd name="T78" fmla="*/ 34 w 73"/>
                <a:gd name="T79" fmla="*/ 0 h 77"/>
                <a:gd name="T80" fmla="*/ 0 w 73"/>
                <a:gd name="T81" fmla="*/ 5 h 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77"/>
                <a:gd name="T125" fmla="*/ 73 w 73"/>
                <a:gd name="T126" fmla="*/ 77 h 7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77">
                  <a:moveTo>
                    <a:pt x="0" y="5"/>
                  </a:moveTo>
                  <a:lnTo>
                    <a:pt x="9" y="41"/>
                  </a:lnTo>
                  <a:lnTo>
                    <a:pt x="10" y="42"/>
                  </a:lnTo>
                  <a:lnTo>
                    <a:pt x="11" y="44"/>
                  </a:lnTo>
                  <a:lnTo>
                    <a:pt x="12" y="45"/>
                  </a:lnTo>
                  <a:lnTo>
                    <a:pt x="13" y="46"/>
                  </a:lnTo>
                  <a:lnTo>
                    <a:pt x="14" y="47"/>
                  </a:lnTo>
                  <a:lnTo>
                    <a:pt x="13" y="49"/>
                  </a:lnTo>
                  <a:lnTo>
                    <a:pt x="15" y="50"/>
                  </a:lnTo>
                  <a:lnTo>
                    <a:pt x="14" y="50"/>
                  </a:lnTo>
                  <a:lnTo>
                    <a:pt x="13" y="52"/>
                  </a:lnTo>
                  <a:lnTo>
                    <a:pt x="13" y="55"/>
                  </a:lnTo>
                  <a:lnTo>
                    <a:pt x="12" y="57"/>
                  </a:lnTo>
                  <a:lnTo>
                    <a:pt x="12" y="60"/>
                  </a:lnTo>
                  <a:lnTo>
                    <a:pt x="14" y="63"/>
                  </a:lnTo>
                  <a:lnTo>
                    <a:pt x="14" y="68"/>
                  </a:lnTo>
                  <a:lnTo>
                    <a:pt x="16" y="70"/>
                  </a:lnTo>
                  <a:lnTo>
                    <a:pt x="16" y="71"/>
                  </a:lnTo>
                  <a:lnTo>
                    <a:pt x="16" y="72"/>
                  </a:lnTo>
                  <a:lnTo>
                    <a:pt x="17" y="74"/>
                  </a:lnTo>
                  <a:lnTo>
                    <a:pt x="17" y="75"/>
                  </a:lnTo>
                  <a:lnTo>
                    <a:pt x="18" y="76"/>
                  </a:lnTo>
                  <a:lnTo>
                    <a:pt x="57" y="74"/>
                  </a:lnTo>
                  <a:lnTo>
                    <a:pt x="58" y="76"/>
                  </a:lnTo>
                  <a:lnTo>
                    <a:pt x="60" y="77"/>
                  </a:lnTo>
                  <a:lnTo>
                    <a:pt x="60" y="75"/>
                  </a:lnTo>
                  <a:lnTo>
                    <a:pt x="59" y="71"/>
                  </a:lnTo>
                  <a:lnTo>
                    <a:pt x="60" y="70"/>
                  </a:lnTo>
                  <a:lnTo>
                    <a:pt x="60" y="69"/>
                  </a:lnTo>
                  <a:lnTo>
                    <a:pt x="61" y="68"/>
                  </a:lnTo>
                  <a:lnTo>
                    <a:pt x="64" y="69"/>
                  </a:lnTo>
                  <a:lnTo>
                    <a:pt x="66" y="69"/>
                  </a:lnTo>
                  <a:lnTo>
                    <a:pt x="67" y="69"/>
                  </a:lnTo>
                  <a:lnTo>
                    <a:pt x="67" y="66"/>
                  </a:lnTo>
                  <a:lnTo>
                    <a:pt x="67" y="65"/>
                  </a:lnTo>
                  <a:lnTo>
                    <a:pt x="67" y="63"/>
                  </a:lnTo>
                  <a:lnTo>
                    <a:pt x="67" y="62"/>
                  </a:lnTo>
                  <a:lnTo>
                    <a:pt x="69" y="56"/>
                  </a:lnTo>
                  <a:lnTo>
                    <a:pt x="69" y="53"/>
                  </a:lnTo>
                  <a:lnTo>
                    <a:pt x="70" y="51"/>
                  </a:lnTo>
                  <a:lnTo>
                    <a:pt x="71" y="48"/>
                  </a:lnTo>
                  <a:lnTo>
                    <a:pt x="73" y="47"/>
                  </a:lnTo>
                  <a:lnTo>
                    <a:pt x="73" y="46"/>
                  </a:lnTo>
                  <a:lnTo>
                    <a:pt x="72" y="45"/>
                  </a:lnTo>
                  <a:lnTo>
                    <a:pt x="72" y="46"/>
                  </a:lnTo>
                  <a:lnTo>
                    <a:pt x="70" y="45"/>
                  </a:lnTo>
                  <a:lnTo>
                    <a:pt x="69" y="45"/>
                  </a:lnTo>
                  <a:lnTo>
                    <a:pt x="69" y="44"/>
                  </a:lnTo>
                  <a:lnTo>
                    <a:pt x="68" y="41"/>
                  </a:lnTo>
                  <a:lnTo>
                    <a:pt x="66" y="38"/>
                  </a:lnTo>
                  <a:lnTo>
                    <a:pt x="64" y="37"/>
                  </a:lnTo>
                  <a:lnTo>
                    <a:pt x="63" y="34"/>
                  </a:lnTo>
                  <a:lnTo>
                    <a:pt x="62" y="32"/>
                  </a:lnTo>
                  <a:lnTo>
                    <a:pt x="61" y="30"/>
                  </a:lnTo>
                  <a:lnTo>
                    <a:pt x="60" y="30"/>
                  </a:lnTo>
                  <a:lnTo>
                    <a:pt x="57" y="29"/>
                  </a:lnTo>
                  <a:lnTo>
                    <a:pt x="56" y="27"/>
                  </a:lnTo>
                  <a:lnTo>
                    <a:pt x="54" y="26"/>
                  </a:lnTo>
                  <a:lnTo>
                    <a:pt x="54" y="25"/>
                  </a:lnTo>
                  <a:lnTo>
                    <a:pt x="53" y="23"/>
                  </a:lnTo>
                  <a:lnTo>
                    <a:pt x="50" y="22"/>
                  </a:lnTo>
                  <a:lnTo>
                    <a:pt x="46" y="18"/>
                  </a:lnTo>
                  <a:lnTo>
                    <a:pt x="44" y="17"/>
                  </a:lnTo>
                  <a:lnTo>
                    <a:pt x="44" y="16"/>
                  </a:lnTo>
                  <a:lnTo>
                    <a:pt x="42" y="14"/>
                  </a:lnTo>
                  <a:lnTo>
                    <a:pt x="41" y="12"/>
                  </a:lnTo>
                  <a:lnTo>
                    <a:pt x="39" y="10"/>
                  </a:lnTo>
                  <a:lnTo>
                    <a:pt x="39" y="9"/>
                  </a:lnTo>
                  <a:lnTo>
                    <a:pt x="36" y="9"/>
                  </a:lnTo>
                  <a:lnTo>
                    <a:pt x="32" y="7"/>
                  </a:lnTo>
                  <a:lnTo>
                    <a:pt x="31" y="6"/>
                  </a:lnTo>
                  <a:lnTo>
                    <a:pt x="32" y="3"/>
                  </a:lnTo>
                  <a:lnTo>
                    <a:pt x="33" y="2"/>
                  </a:lnTo>
                  <a:lnTo>
                    <a:pt x="34" y="1"/>
                  </a:lnTo>
                  <a:lnTo>
                    <a:pt x="34" y="0"/>
                  </a:lnTo>
                  <a:lnTo>
                    <a:pt x="13" y="3"/>
                  </a:lnTo>
                  <a:lnTo>
                    <a:pt x="0" y="5"/>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7" name="Freeform 64"/>
            <p:cNvSpPr>
              <a:spLocks/>
            </p:cNvSpPr>
            <p:nvPr/>
          </p:nvSpPr>
          <p:spPr bwMode="auto">
            <a:xfrm>
              <a:off x="4427" y="1916"/>
              <a:ext cx="318" cy="141"/>
            </a:xfrm>
            <a:custGeom>
              <a:avLst/>
              <a:gdLst>
                <a:gd name="T0" fmla="*/ 36 w 62"/>
                <a:gd name="T1" fmla="*/ 2 h 29"/>
                <a:gd name="T2" fmla="*/ 2 w 62"/>
                <a:gd name="T3" fmla="*/ 17 h 29"/>
                <a:gd name="T4" fmla="*/ 4 w 62"/>
                <a:gd name="T5" fmla="*/ 16 h 29"/>
                <a:gd name="T6" fmla="*/ 8 w 62"/>
                <a:gd name="T7" fmla="*/ 13 h 29"/>
                <a:gd name="T8" fmla="*/ 10 w 62"/>
                <a:gd name="T9" fmla="*/ 11 h 29"/>
                <a:gd name="T10" fmla="*/ 11 w 62"/>
                <a:gd name="T11" fmla="*/ 10 h 29"/>
                <a:gd name="T12" fmla="*/ 14 w 62"/>
                <a:gd name="T13" fmla="*/ 9 h 29"/>
                <a:gd name="T14" fmla="*/ 19 w 62"/>
                <a:gd name="T15" fmla="*/ 7 h 29"/>
                <a:gd name="T16" fmla="*/ 21 w 62"/>
                <a:gd name="T17" fmla="*/ 8 h 29"/>
                <a:gd name="T18" fmla="*/ 23 w 62"/>
                <a:gd name="T19" fmla="*/ 8 h 29"/>
                <a:gd name="T20" fmla="*/ 25 w 62"/>
                <a:gd name="T21" fmla="*/ 12 h 29"/>
                <a:gd name="T22" fmla="*/ 27 w 62"/>
                <a:gd name="T23" fmla="*/ 12 h 29"/>
                <a:gd name="T24" fmla="*/ 27 w 62"/>
                <a:gd name="T25" fmla="*/ 14 h 29"/>
                <a:gd name="T26" fmla="*/ 31 w 62"/>
                <a:gd name="T27" fmla="*/ 15 h 29"/>
                <a:gd name="T28" fmla="*/ 34 w 62"/>
                <a:gd name="T29" fmla="*/ 17 h 29"/>
                <a:gd name="T30" fmla="*/ 35 w 62"/>
                <a:gd name="T31" fmla="*/ 19 h 29"/>
                <a:gd name="T32" fmla="*/ 32 w 62"/>
                <a:gd name="T33" fmla="*/ 25 h 29"/>
                <a:gd name="T34" fmla="*/ 35 w 62"/>
                <a:gd name="T35" fmla="*/ 27 h 29"/>
                <a:gd name="T36" fmla="*/ 38 w 62"/>
                <a:gd name="T37" fmla="*/ 28 h 29"/>
                <a:gd name="T38" fmla="*/ 39 w 62"/>
                <a:gd name="T39" fmla="*/ 28 h 29"/>
                <a:gd name="T40" fmla="*/ 42 w 62"/>
                <a:gd name="T41" fmla="*/ 27 h 29"/>
                <a:gd name="T42" fmla="*/ 46 w 62"/>
                <a:gd name="T43" fmla="*/ 29 h 29"/>
                <a:gd name="T44" fmla="*/ 47 w 62"/>
                <a:gd name="T45" fmla="*/ 28 h 29"/>
                <a:gd name="T46" fmla="*/ 45 w 62"/>
                <a:gd name="T47" fmla="*/ 26 h 29"/>
                <a:gd name="T48" fmla="*/ 44 w 62"/>
                <a:gd name="T49" fmla="*/ 25 h 29"/>
                <a:gd name="T50" fmla="*/ 45 w 62"/>
                <a:gd name="T51" fmla="*/ 24 h 29"/>
                <a:gd name="T52" fmla="*/ 44 w 62"/>
                <a:gd name="T53" fmla="*/ 23 h 29"/>
                <a:gd name="T54" fmla="*/ 41 w 62"/>
                <a:gd name="T55" fmla="*/ 19 h 29"/>
                <a:gd name="T56" fmla="*/ 41 w 62"/>
                <a:gd name="T57" fmla="*/ 16 h 29"/>
                <a:gd name="T58" fmla="*/ 41 w 62"/>
                <a:gd name="T59" fmla="*/ 12 h 29"/>
                <a:gd name="T60" fmla="*/ 41 w 62"/>
                <a:gd name="T61" fmla="*/ 10 h 29"/>
                <a:gd name="T62" fmla="*/ 41 w 62"/>
                <a:gd name="T63" fmla="*/ 9 h 29"/>
                <a:gd name="T64" fmla="*/ 44 w 62"/>
                <a:gd name="T65" fmla="*/ 6 h 29"/>
                <a:gd name="T66" fmla="*/ 45 w 62"/>
                <a:gd name="T67" fmla="*/ 4 h 29"/>
                <a:gd name="T68" fmla="*/ 47 w 62"/>
                <a:gd name="T69" fmla="*/ 4 h 29"/>
                <a:gd name="T70" fmla="*/ 45 w 62"/>
                <a:gd name="T71" fmla="*/ 8 h 29"/>
                <a:gd name="T72" fmla="*/ 44 w 62"/>
                <a:gd name="T73" fmla="*/ 10 h 29"/>
                <a:gd name="T74" fmla="*/ 46 w 62"/>
                <a:gd name="T75" fmla="*/ 12 h 29"/>
                <a:gd name="T76" fmla="*/ 46 w 62"/>
                <a:gd name="T77" fmla="*/ 16 h 29"/>
                <a:gd name="T78" fmla="*/ 45 w 62"/>
                <a:gd name="T79" fmla="*/ 18 h 29"/>
                <a:gd name="T80" fmla="*/ 46 w 62"/>
                <a:gd name="T81" fmla="*/ 19 h 29"/>
                <a:gd name="T82" fmla="*/ 46 w 62"/>
                <a:gd name="T83" fmla="*/ 21 h 29"/>
                <a:gd name="T84" fmla="*/ 47 w 62"/>
                <a:gd name="T85" fmla="*/ 24 h 29"/>
                <a:gd name="T86" fmla="*/ 50 w 62"/>
                <a:gd name="T87" fmla="*/ 25 h 29"/>
                <a:gd name="T88" fmla="*/ 52 w 62"/>
                <a:gd name="T89" fmla="*/ 24 h 29"/>
                <a:gd name="T90" fmla="*/ 52 w 62"/>
                <a:gd name="T91" fmla="*/ 26 h 29"/>
                <a:gd name="T92" fmla="*/ 53 w 62"/>
                <a:gd name="T93" fmla="*/ 28 h 29"/>
                <a:gd name="T94" fmla="*/ 55 w 62"/>
                <a:gd name="T95" fmla="*/ 29 h 29"/>
                <a:gd name="T96" fmla="*/ 56 w 62"/>
                <a:gd name="T97" fmla="*/ 28 h 29"/>
                <a:gd name="T98" fmla="*/ 61 w 62"/>
                <a:gd name="T99" fmla="*/ 26 h 29"/>
                <a:gd name="T100" fmla="*/ 62 w 62"/>
                <a:gd name="T101" fmla="*/ 19 h 29"/>
                <a:gd name="T102" fmla="*/ 54 w 62"/>
                <a:gd name="T103" fmla="*/ 21 h 29"/>
                <a:gd name="T104" fmla="*/ 47 w 62"/>
                <a:gd name="T105" fmla="*/ 0 h 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
                <a:gd name="T160" fmla="*/ 0 h 29"/>
                <a:gd name="T161" fmla="*/ 62 w 62"/>
                <a:gd name="T162" fmla="*/ 29 h 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 h="29">
                  <a:moveTo>
                    <a:pt x="47" y="0"/>
                  </a:moveTo>
                  <a:lnTo>
                    <a:pt x="36" y="2"/>
                  </a:lnTo>
                  <a:lnTo>
                    <a:pt x="0" y="9"/>
                  </a:lnTo>
                  <a:lnTo>
                    <a:pt x="2" y="17"/>
                  </a:lnTo>
                  <a:lnTo>
                    <a:pt x="3" y="16"/>
                  </a:lnTo>
                  <a:lnTo>
                    <a:pt x="4" y="16"/>
                  </a:lnTo>
                  <a:lnTo>
                    <a:pt x="6" y="13"/>
                  </a:lnTo>
                  <a:lnTo>
                    <a:pt x="8" y="13"/>
                  </a:lnTo>
                  <a:lnTo>
                    <a:pt x="9" y="11"/>
                  </a:lnTo>
                  <a:lnTo>
                    <a:pt x="10" y="11"/>
                  </a:lnTo>
                  <a:lnTo>
                    <a:pt x="10" y="9"/>
                  </a:lnTo>
                  <a:lnTo>
                    <a:pt x="11" y="10"/>
                  </a:lnTo>
                  <a:lnTo>
                    <a:pt x="13" y="10"/>
                  </a:lnTo>
                  <a:lnTo>
                    <a:pt x="14" y="9"/>
                  </a:lnTo>
                  <a:lnTo>
                    <a:pt x="15" y="8"/>
                  </a:lnTo>
                  <a:lnTo>
                    <a:pt x="19" y="7"/>
                  </a:lnTo>
                  <a:lnTo>
                    <a:pt x="20" y="7"/>
                  </a:lnTo>
                  <a:lnTo>
                    <a:pt x="21" y="8"/>
                  </a:lnTo>
                  <a:lnTo>
                    <a:pt x="22" y="7"/>
                  </a:lnTo>
                  <a:lnTo>
                    <a:pt x="23" y="8"/>
                  </a:lnTo>
                  <a:lnTo>
                    <a:pt x="23" y="9"/>
                  </a:lnTo>
                  <a:lnTo>
                    <a:pt x="25" y="12"/>
                  </a:lnTo>
                  <a:lnTo>
                    <a:pt x="26" y="12"/>
                  </a:lnTo>
                  <a:lnTo>
                    <a:pt x="27" y="12"/>
                  </a:lnTo>
                  <a:lnTo>
                    <a:pt x="28" y="13"/>
                  </a:lnTo>
                  <a:lnTo>
                    <a:pt x="27" y="14"/>
                  </a:lnTo>
                  <a:lnTo>
                    <a:pt x="29" y="15"/>
                  </a:lnTo>
                  <a:lnTo>
                    <a:pt x="31" y="15"/>
                  </a:lnTo>
                  <a:lnTo>
                    <a:pt x="33" y="17"/>
                  </a:lnTo>
                  <a:lnTo>
                    <a:pt x="34" y="17"/>
                  </a:lnTo>
                  <a:lnTo>
                    <a:pt x="35" y="19"/>
                  </a:lnTo>
                  <a:lnTo>
                    <a:pt x="33" y="23"/>
                  </a:lnTo>
                  <a:lnTo>
                    <a:pt x="32" y="25"/>
                  </a:lnTo>
                  <a:lnTo>
                    <a:pt x="33" y="27"/>
                  </a:lnTo>
                  <a:lnTo>
                    <a:pt x="35" y="27"/>
                  </a:lnTo>
                  <a:lnTo>
                    <a:pt x="36" y="26"/>
                  </a:lnTo>
                  <a:lnTo>
                    <a:pt x="38" y="28"/>
                  </a:lnTo>
                  <a:lnTo>
                    <a:pt x="39" y="28"/>
                  </a:lnTo>
                  <a:lnTo>
                    <a:pt x="40" y="27"/>
                  </a:lnTo>
                  <a:lnTo>
                    <a:pt x="42" y="27"/>
                  </a:lnTo>
                  <a:lnTo>
                    <a:pt x="45" y="28"/>
                  </a:lnTo>
                  <a:lnTo>
                    <a:pt x="46" y="29"/>
                  </a:lnTo>
                  <a:lnTo>
                    <a:pt x="47" y="29"/>
                  </a:lnTo>
                  <a:lnTo>
                    <a:pt x="47" y="28"/>
                  </a:lnTo>
                  <a:lnTo>
                    <a:pt x="46" y="28"/>
                  </a:lnTo>
                  <a:lnTo>
                    <a:pt x="45" y="26"/>
                  </a:lnTo>
                  <a:lnTo>
                    <a:pt x="44" y="25"/>
                  </a:lnTo>
                  <a:lnTo>
                    <a:pt x="44" y="24"/>
                  </a:lnTo>
                  <a:lnTo>
                    <a:pt x="45" y="24"/>
                  </a:lnTo>
                  <a:lnTo>
                    <a:pt x="44" y="23"/>
                  </a:lnTo>
                  <a:lnTo>
                    <a:pt x="43" y="21"/>
                  </a:lnTo>
                  <a:lnTo>
                    <a:pt x="41" y="19"/>
                  </a:lnTo>
                  <a:lnTo>
                    <a:pt x="41" y="17"/>
                  </a:lnTo>
                  <a:lnTo>
                    <a:pt x="41" y="16"/>
                  </a:lnTo>
                  <a:lnTo>
                    <a:pt x="41" y="13"/>
                  </a:lnTo>
                  <a:lnTo>
                    <a:pt x="41" y="12"/>
                  </a:lnTo>
                  <a:lnTo>
                    <a:pt x="41" y="11"/>
                  </a:lnTo>
                  <a:lnTo>
                    <a:pt x="41" y="10"/>
                  </a:lnTo>
                  <a:lnTo>
                    <a:pt x="41" y="9"/>
                  </a:lnTo>
                  <a:lnTo>
                    <a:pt x="42" y="8"/>
                  </a:lnTo>
                  <a:lnTo>
                    <a:pt x="44" y="6"/>
                  </a:lnTo>
                  <a:lnTo>
                    <a:pt x="45" y="6"/>
                  </a:lnTo>
                  <a:lnTo>
                    <a:pt x="45" y="4"/>
                  </a:lnTo>
                  <a:lnTo>
                    <a:pt x="46" y="4"/>
                  </a:lnTo>
                  <a:lnTo>
                    <a:pt x="47" y="4"/>
                  </a:lnTo>
                  <a:lnTo>
                    <a:pt x="46" y="6"/>
                  </a:lnTo>
                  <a:lnTo>
                    <a:pt x="45" y="8"/>
                  </a:lnTo>
                  <a:lnTo>
                    <a:pt x="44" y="9"/>
                  </a:lnTo>
                  <a:lnTo>
                    <a:pt x="44" y="10"/>
                  </a:lnTo>
                  <a:lnTo>
                    <a:pt x="44" y="12"/>
                  </a:lnTo>
                  <a:lnTo>
                    <a:pt x="46" y="12"/>
                  </a:lnTo>
                  <a:lnTo>
                    <a:pt x="46" y="15"/>
                  </a:lnTo>
                  <a:lnTo>
                    <a:pt x="46" y="16"/>
                  </a:lnTo>
                  <a:lnTo>
                    <a:pt x="44" y="17"/>
                  </a:lnTo>
                  <a:lnTo>
                    <a:pt x="45" y="18"/>
                  </a:lnTo>
                  <a:lnTo>
                    <a:pt x="46" y="18"/>
                  </a:lnTo>
                  <a:lnTo>
                    <a:pt x="46" y="19"/>
                  </a:lnTo>
                  <a:lnTo>
                    <a:pt x="46" y="20"/>
                  </a:lnTo>
                  <a:lnTo>
                    <a:pt x="46" y="21"/>
                  </a:lnTo>
                  <a:lnTo>
                    <a:pt x="46" y="22"/>
                  </a:lnTo>
                  <a:lnTo>
                    <a:pt x="47" y="24"/>
                  </a:lnTo>
                  <a:lnTo>
                    <a:pt x="49" y="25"/>
                  </a:lnTo>
                  <a:lnTo>
                    <a:pt x="50" y="25"/>
                  </a:lnTo>
                  <a:lnTo>
                    <a:pt x="51" y="24"/>
                  </a:lnTo>
                  <a:lnTo>
                    <a:pt x="52" y="24"/>
                  </a:lnTo>
                  <a:lnTo>
                    <a:pt x="52" y="25"/>
                  </a:lnTo>
                  <a:lnTo>
                    <a:pt x="52" y="26"/>
                  </a:lnTo>
                  <a:lnTo>
                    <a:pt x="53" y="28"/>
                  </a:lnTo>
                  <a:lnTo>
                    <a:pt x="54" y="29"/>
                  </a:lnTo>
                  <a:lnTo>
                    <a:pt x="55" y="29"/>
                  </a:lnTo>
                  <a:lnTo>
                    <a:pt x="56" y="28"/>
                  </a:lnTo>
                  <a:lnTo>
                    <a:pt x="61" y="27"/>
                  </a:lnTo>
                  <a:lnTo>
                    <a:pt x="61" y="26"/>
                  </a:lnTo>
                  <a:lnTo>
                    <a:pt x="61" y="25"/>
                  </a:lnTo>
                  <a:lnTo>
                    <a:pt x="62" y="19"/>
                  </a:lnTo>
                  <a:lnTo>
                    <a:pt x="54" y="21"/>
                  </a:lnTo>
                  <a:lnTo>
                    <a:pt x="47" y="0"/>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8" name="Freeform 65"/>
            <p:cNvSpPr>
              <a:spLocks/>
            </p:cNvSpPr>
            <p:nvPr/>
          </p:nvSpPr>
          <p:spPr bwMode="auto">
            <a:xfrm>
              <a:off x="4669" y="1901"/>
              <a:ext cx="76" cy="117"/>
            </a:xfrm>
            <a:custGeom>
              <a:avLst/>
              <a:gdLst>
                <a:gd name="T0" fmla="*/ 15 w 15"/>
                <a:gd name="T1" fmla="*/ 22 h 24"/>
                <a:gd name="T2" fmla="*/ 15 w 15"/>
                <a:gd name="T3" fmla="*/ 20 h 24"/>
                <a:gd name="T4" fmla="*/ 14 w 15"/>
                <a:gd name="T5" fmla="*/ 18 h 24"/>
                <a:gd name="T6" fmla="*/ 12 w 15"/>
                <a:gd name="T7" fmla="*/ 16 h 24"/>
                <a:gd name="T8" fmla="*/ 10 w 15"/>
                <a:gd name="T9" fmla="*/ 15 h 24"/>
                <a:gd name="T10" fmla="*/ 9 w 15"/>
                <a:gd name="T11" fmla="*/ 14 h 24"/>
                <a:gd name="T12" fmla="*/ 9 w 15"/>
                <a:gd name="T13" fmla="*/ 12 h 24"/>
                <a:gd name="T14" fmla="*/ 7 w 15"/>
                <a:gd name="T15" fmla="*/ 9 h 24"/>
                <a:gd name="T16" fmla="*/ 6 w 15"/>
                <a:gd name="T17" fmla="*/ 8 h 24"/>
                <a:gd name="T18" fmla="*/ 5 w 15"/>
                <a:gd name="T19" fmla="*/ 6 h 24"/>
                <a:gd name="T20" fmla="*/ 4 w 15"/>
                <a:gd name="T21" fmla="*/ 5 h 24"/>
                <a:gd name="T22" fmla="*/ 4 w 15"/>
                <a:gd name="T23" fmla="*/ 4 h 24"/>
                <a:gd name="T24" fmla="*/ 4 w 15"/>
                <a:gd name="T25" fmla="*/ 4 h 24"/>
                <a:gd name="T26" fmla="*/ 4 w 15"/>
                <a:gd name="T27" fmla="*/ 3 h 24"/>
                <a:gd name="T28" fmla="*/ 5 w 15"/>
                <a:gd name="T29" fmla="*/ 0 h 24"/>
                <a:gd name="T30" fmla="*/ 4 w 15"/>
                <a:gd name="T31" fmla="*/ 0 h 24"/>
                <a:gd name="T32" fmla="*/ 2 w 15"/>
                <a:gd name="T33" fmla="*/ 0 h 24"/>
                <a:gd name="T34" fmla="*/ 1 w 15"/>
                <a:gd name="T35" fmla="*/ 1 h 24"/>
                <a:gd name="T36" fmla="*/ 1 w 15"/>
                <a:gd name="T37" fmla="*/ 2 h 24"/>
                <a:gd name="T38" fmla="*/ 1 w 15"/>
                <a:gd name="T39" fmla="*/ 3 h 24"/>
                <a:gd name="T40" fmla="*/ 0 w 15"/>
                <a:gd name="T41" fmla="*/ 3 h 24"/>
                <a:gd name="T42" fmla="*/ 7 w 15"/>
                <a:gd name="T43" fmla="*/ 24 h 24"/>
                <a:gd name="T44" fmla="*/ 15 w 15"/>
                <a:gd name="T45" fmla="*/ 22 h 24"/>
                <a:gd name="T46" fmla="*/ 15 w 15"/>
                <a:gd name="T47" fmla="*/ 22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24"/>
                <a:gd name="T74" fmla="*/ 15 w 15"/>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24">
                  <a:moveTo>
                    <a:pt x="15" y="22"/>
                  </a:moveTo>
                  <a:lnTo>
                    <a:pt x="15" y="20"/>
                  </a:lnTo>
                  <a:lnTo>
                    <a:pt x="14" y="18"/>
                  </a:lnTo>
                  <a:lnTo>
                    <a:pt x="12" y="16"/>
                  </a:lnTo>
                  <a:lnTo>
                    <a:pt x="10" y="15"/>
                  </a:lnTo>
                  <a:lnTo>
                    <a:pt x="9" y="14"/>
                  </a:lnTo>
                  <a:lnTo>
                    <a:pt x="9" y="12"/>
                  </a:lnTo>
                  <a:lnTo>
                    <a:pt x="7" y="9"/>
                  </a:lnTo>
                  <a:lnTo>
                    <a:pt x="6" y="8"/>
                  </a:lnTo>
                  <a:lnTo>
                    <a:pt x="5" y="6"/>
                  </a:lnTo>
                  <a:lnTo>
                    <a:pt x="4" y="5"/>
                  </a:lnTo>
                  <a:lnTo>
                    <a:pt x="4" y="4"/>
                  </a:lnTo>
                  <a:lnTo>
                    <a:pt x="4" y="3"/>
                  </a:lnTo>
                  <a:lnTo>
                    <a:pt x="5" y="0"/>
                  </a:lnTo>
                  <a:lnTo>
                    <a:pt x="4" y="0"/>
                  </a:lnTo>
                  <a:lnTo>
                    <a:pt x="2" y="0"/>
                  </a:lnTo>
                  <a:lnTo>
                    <a:pt x="1" y="1"/>
                  </a:lnTo>
                  <a:lnTo>
                    <a:pt x="1" y="2"/>
                  </a:lnTo>
                  <a:lnTo>
                    <a:pt x="1" y="3"/>
                  </a:lnTo>
                  <a:lnTo>
                    <a:pt x="0" y="3"/>
                  </a:lnTo>
                  <a:lnTo>
                    <a:pt x="7" y="24"/>
                  </a:lnTo>
                  <a:lnTo>
                    <a:pt x="15" y="22"/>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59" name="Freeform 66"/>
            <p:cNvSpPr>
              <a:spLocks/>
            </p:cNvSpPr>
            <p:nvPr/>
          </p:nvSpPr>
          <p:spPr bwMode="auto">
            <a:xfrm>
              <a:off x="4689" y="1765"/>
              <a:ext cx="98" cy="205"/>
            </a:xfrm>
            <a:custGeom>
              <a:avLst/>
              <a:gdLst>
                <a:gd name="T0" fmla="*/ 0 w 19"/>
                <a:gd name="T1" fmla="*/ 31 h 42"/>
                <a:gd name="T2" fmla="*/ 0 w 19"/>
                <a:gd name="T3" fmla="*/ 32 h 42"/>
                <a:gd name="T4" fmla="*/ 2 w 19"/>
                <a:gd name="T5" fmla="*/ 34 h 42"/>
                <a:gd name="T6" fmla="*/ 6 w 19"/>
                <a:gd name="T7" fmla="*/ 37 h 42"/>
                <a:gd name="T8" fmla="*/ 9 w 19"/>
                <a:gd name="T9" fmla="*/ 38 h 42"/>
                <a:gd name="T10" fmla="*/ 10 w 19"/>
                <a:gd name="T11" fmla="*/ 40 h 42"/>
                <a:gd name="T12" fmla="*/ 11 w 19"/>
                <a:gd name="T13" fmla="*/ 42 h 42"/>
                <a:gd name="T14" fmla="*/ 13 w 19"/>
                <a:gd name="T15" fmla="*/ 39 h 42"/>
                <a:gd name="T16" fmla="*/ 14 w 19"/>
                <a:gd name="T17" fmla="*/ 35 h 42"/>
                <a:gd name="T18" fmla="*/ 17 w 19"/>
                <a:gd name="T19" fmla="*/ 30 h 42"/>
                <a:gd name="T20" fmla="*/ 19 w 19"/>
                <a:gd name="T21" fmla="*/ 26 h 42"/>
                <a:gd name="T22" fmla="*/ 18 w 19"/>
                <a:gd name="T23" fmla="*/ 19 h 42"/>
                <a:gd name="T24" fmla="*/ 17 w 19"/>
                <a:gd name="T25" fmla="*/ 13 h 42"/>
                <a:gd name="T26" fmla="*/ 14 w 19"/>
                <a:gd name="T27" fmla="*/ 14 h 42"/>
                <a:gd name="T28" fmla="*/ 13 w 19"/>
                <a:gd name="T29" fmla="*/ 14 h 42"/>
                <a:gd name="T30" fmla="*/ 12 w 19"/>
                <a:gd name="T31" fmla="*/ 14 h 42"/>
                <a:gd name="T32" fmla="*/ 13 w 19"/>
                <a:gd name="T33" fmla="*/ 11 h 42"/>
                <a:gd name="T34" fmla="*/ 14 w 19"/>
                <a:gd name="T35" fmla="*/ 11 h 42"/>
                <a:gd name="T36" fmla="*/ 15 w 19"/>
                <a:gd name="T37" fmla="*/ 8 h 42"/>
                <a:gd name="T38" fmla="*/ 16 w 19"/>
                <a:gd name="T39" fmla="*/ 6 h 42"/>
                <a:gd name="T40" fmla="*/ 4 w 19"/>
                <a:gd name="T41" fmla="*/ 0 h 42"/>
                <a:gd name="T42" fmla="*/ 3 w 19"/>
                <a:gd name="T43" fmla="*/ 2 h 42"/>
                <a:gd name="T44" fmla="*/ 2 w 19"/>
                <a:gd name="T45" fmla="*/ 6 h 42"/>
                <a:gd name="T46" fmla="*/ 0 w 19"/>
                <a:gd name="T47" fmla="*/ 8 h 42"/>
                <a:gd name="T48" fmla="*/ 1 w 19"/>
                <a:gd name="T49" fmla="*/ 9 h 42"/>
                <a:gd name="T50" fmla="*/ 1 w 19"/>
                <a:gd name="T51" fmla="*/ 11 h 42"/>
                <a:gd name="T52" fmla="*/ 1 w 19"/>
                <a:gd name="T53" fmla="*/ 15 h 42"/>
                <a:gd name="T54" fmla="*/ 3 w 19"/>
                <a:gd name="T55" fmla="*/ 17 h 42"/>
                <a:gd name="T56" fmla="*/ 5 w 19"/>
                <a:gd name="T57" fmla="*/ 18 h 42"/>
                <a:gd name="T58" fmla="*/ 7 w 19"/>
                <a:gd name="T59" fmla="*/ 19 h 42"/>
                <a:gd name="T60" fmla="*/ 9 w 19"/>
                <a:gd name="T61" fmla="*/ 21 h 42"/>
                <a:gd name="T62" fmla="*/ 4 w 19"/>
                <a:gd name="T63" fmla="*/ 24 h 42"/>
                <a:gd name="T64" fmla="*/ 1 w 19"/>
                <a:gd name="T65" fmla="*/ 28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
                <a:gd name="T100" fmla="*/ 0 h 42"/>
                <a:gd name="T101" fmla="*/ 19 w 19"/>
                <a:gd name="T102" fmla="*/ 42 h 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 h="42">
                  <a:moveTo>
                    <a:pt x="1" y="28"/>
                  </a:moveTo>
                  <a:lnTo>
                    <a:pt x="0" y="31"/>
                  </a:lnTo>
                  <a:lnTo>
                    <a:pt x="0" y="32"/>
                  </a:lnTo>
                  <a:lnTo>
                    <a:pt x="1" y="33"/>
                  </a:lnTo>
                  <a:lnTo>
                    <a:pt x="2" y="34"/>
                  </a:lnTo>
                  <a:lnTo>
                    <a:pt x="3" y="35"/>
                  </a:lnTo>
                  <a:lnTo>
                    <a:pt x="6" y="37"/>
                  </a:lnTo>
                  <a:lnTo>
                    <a:pt x="7" y="37"/>
                  </a:lnTo>
                  <a:lnTo>
                    <a:pt x="9" y="38"/>
                  </a:lnTo>
                  <a:lnTo>
                    <a:pt x="10" y="38"/>
                  </a:lnTo>
                  <a:lnTo>
                    <a:pt x="10" y="40"/>
                  </a:lnTo>
                  <a:lnTo>
                    <a:pt x="10" y="41"/>
                  </a:lnTo>
                  <a:lnTo>
                    <a:pt x="11" y="42"/>
                  </a:lnTo>
                  <a:lnTo>
                    <a:pt x="12" y="41"/>
                  </a:lnTo>
                  <a:lnTo>
                    <a:pt x="13" y="39"/>
                  </a:lnTo>
                  <a:lnTo>
                    <a:pt x="13" y="37"/>
                  </a:lnTo>
                  <a:lnTo>
                    <a:pt x="14" y="35"/>
                  </a:lnTo>
                  <a:lnTo>
                    <a:pt x="15" y="33"/>
                  </a:lnTo>
                  <a:lnTo>
                    <a:pt x="17" y="30"/>
                  </a:lnTo>
                  <a:lnTo>
                    <a:pt x="18" y="28"/>
                  </a:lnTo>
                  <a:lnTo>
                    <a:pt x="19" y="26"/>
                  </a:lnTo>
                  <a:lnTo>
                    <a:pt x="18" y="25"/>
                  </a:lnTo>
                  <a:lnTo>
                    <a:pt x="18" y="19"/>
                  </a:lnTo>
                  <a:lnTo>
                    <a:pt x="18" y="15"/>
                  </a:lnTo>
                  <a:lnTo>
                    <a:pt x="17" y="13"/>
                  </a:lnTo>
                  <a:lnTo>
                    <a:pt x="15" y="14"/>
                  </a:lnTo>
                  <a:lnTo>
                    <a:pt x="14" y="14"/>
                  </a:lnTo>
                  <a:lnTo>
                    <a:pt x="13" y="14"/>
                  </a:lnTo>
                  <a:lnTo>
                    <a:pt x="12" y="14"/>
                  </a:lnTo>
                  <a:lnTo>
                    <a:pt x="12" y="13"/>
                  </a:lnTo>
                  <a:lnTo>
                    <a:pt x="13" y="11"/>
                  </a:lnTo>
                  <a:lnTo>
                    <a:pt x="14" y="11"/>
                  </a:lnTo>
                  <a:lnTo>
                    <a:pt x="14" y="9"/>
                  </a:lnTo>
                  <a:lnTo>
                    <a:pt x="15" y="8"/>
                  </a:lnTo>
                  <a:lnTo>
                    <a:pt x="15" y="7"/>
                  </a:lnTo>
                  <a:lnTo>
                    <a:pt x="16" y="6"/>
                  </a:lnTo>
                  <a:lnTo>
                    <a:pt x="15" y="4"/>
                  </a:lnTo>
                  <a:lnTo>
                    <a:pt x="4" y="0"/>
                  </a:lnTo>
                  <a:lnTo>
                    <a:pt x="4" y="1"/>
                  </a:lnTo>
                  <a:lnTo>
                    <a:pt x="3" y="2"/>
                  </a:lnTo>
                  <a:lnTo>
                    <a:pt x="3" y="3"/>
                  </a:lnTo>
                  <a:lnTo>
                    <a:pt x="2" y="6"/>
                  </a:lnTo>
                  <a:lnTo>
                    <a:pt x="1" y="7"/>
                  </a:lnTo>
                  <a:lnTo>
                    <a:pt x="0" y="8"/>
                  </a:lnTo>
                  <a:lnTo>
                    <a:pt x="1" y="9"/>
                  </a:lnTo>
                  <a:lnTo>
                    <a:pt x="2" y="11"/>
                  </a:lnTo>
                  <a:lnTo>
                    <a:pt x="1" y="11"/>
                  </a:lnTo>
                  <a:lnTo>
                    <a:pt x="1" y="14"/>
                  </a:lnTo>
                  <a:lnTo>
                    <a:pt x="1" y="15"/>
                  </a:lnTo>
                  <a:lnTo>
                    <a:pt x="3" y="15"/>
                  </a:lnTo>
                  <a:lnTo>
                    <a:pt x="3" y="17"/>
                  </a:lnTo>
                  <a:lnTo>
                    <a:pt x="5" y="17"/>
                  </a:lnTo>
                  <a:lnTo>
                    <a:pt x="5" y="18"/>
                  </a:lnTo>
                  <a:lnTo>
                    <a:pt x="6" y="18"/>
                  </a:lnTo>
                  <a:lnTo>
                    <a:pt x="7" y="19"/>
                  </a:lnTo>
                  <a:lnTo>
                    <a:pt x="9" y="20"/>
                  </a:lnTo>
                  <a:lnTo>
                    <a:pt x="9" y="21"/>
                  </a:lnTo>
                  <a:lnTo>
                    <a:pt x="7" y="22"/>
                  </a:lnTo>
                  <a:lnTo>
                    <a:pt x="4" y="24"/>
                  </a:lnTo>
                  <a:lnTo>
                    <a:pt x="4" y="26"/>
                  </a:lnTo>
                  <a:lnTo>
                    <a:pt x="1" y="28"/>
                  </a:lnTo>
                  <a:close/>
                </a:path>
              </a:pathLst>
            </a:custGeom>
            <a:solidFill>
              <a:schemeClr val="bg1"/>
            </a:solidFill>
            <a:ln w="12700" cmpd="sng">
              <a:solidFill>
                <a:schemeClr val="tx1"/>
              </a:solidFill>
              <a:prstDash val="solid"/>
              <a:round/>
              <a:headEnd/>
              <a:tailEnd/>
            </a:ln>
          </p:spPr>
          <p:txBody>
            <a:bodyPr/>
            <a:lstStyle/>
            <a:p>
              <a:endParaRPr lang="en-US">
                <a:solidFill>
                  <a:srgbClr val="000000"/>
                </a:solidFill>
              </a:endParaRPr>
            </a:p>
          </p:txBody>
        </p:sp>
        <p:sp>
          <p:nvSpPr>
            <p:cNvPr id="31960" name="Freeform 67"/>
            <p:cNvSpPr>
              <a:spLocks/>
            </p:cNvSpPr>
            <p:nvPr/>
          </p:nvSpPr>
          <p:spPr bwMode="auto">
            <a:xfrm>
              <a:off x="4776" y="1672"/>
              <a:ext cx="118" cy="107"/>
            </a:xfrm>
            <a:custGeom>
              <a:avLst/>
              <a:gdLst>
                <a:gd name="T0" fmla="*/ 0 w 23"/>
                <a:gd name="T1" fmla="*/ 4 h 22"/>
                <a:gd name="T2" fmla="*/ 8 w 23"/>
                <a:gd name="T3" fmla="*/ 2 h 22"/>
                <a:gd name="T4" fmla="*/ 8 w 23"/>
                <a:gd name="T5" fmla="*/ 3 h 22"/>
                <a:gd name="T6" fmla="*/ 9 w 23"/>
                <a:gd name="T7" fmla="*/ 3 h 22"/>
                <a:gd name="T8" fmla="*/ 9 w 23"/>
                <a:gd name="T9" fmla="*/ 3 h 22"/>
                <a:gd name="T10" fmla="*/ 20 w 23"/>
                <a:gd name="T11" fmla="*/ 0 h 22"/>
                <a:gd name="T12" fmla="*/ 23 w 23"/>
                <a:gd name="T13" fmla="*/ 9 h 22"/>
                <a:gd name="T14" fmla="*/ 23 w 23"/>
                <a:gd name="T15" fmla="*/ 10 h 22"/>
                <a:gd name="T16" fmla="*/ 22 w 23"/>
                <a:gd name="T17" fmla="*/ 10 h 22"/>
                <a:gd name="T18" fmla="*/ 23 w 23"/>
                <a:gd name="T19" fmla="*/ 11 h 22"/>
                <a:gd name="T20" fmla="*/ 23 w 23"/>
                <a:gd name="T21" fmla="*/ 11 h 22"/>
                <a:gd name="T22" fmla="*/ 21 w 23"/>
                <a:gd name="T23" fmla="*/ 12 h 22"/>
                <a:gd name="T24" fmla="*/ 17 w 23"/>
                <a:gd name="T25" fmla="*/ 13 h 22"/>
                <a:gd name="T26" fmla="*/ 16 w 23"/>
                <a:gd name="T27" fmla="*/ 13 h 22"/>
                <a:gd name="T28" fmla="*/ 16 w 23"/>
                <a:gd name="T29" fmla="*/ 13 h 22"/>
                <a:gd name="T30" fmla="*/ 16 w 23"/>
                <a:gd name="T31" fmla="*/ 14 h 22"/>
                <a:gd name="T32" fmla="*/ 16 w 23"/>
                <a:gd name="T33" fmla="*/ 14 h 22"/>
                <a:gd name="T34" fmla="*/ 13 w 23"/>
                <a:gd name="T35" fmla="*/ 15 h 22"/>
                <a:gd name="T36" fmla="*/ 10 w 23"/>
                <a:gd name="T37" fmla="*/ 16 h 22"/>
                <a:gd name="T38" fmla="*/ 10 w 23"/>
                <a:gd name="T39" fmla="*/ 16 h 22"/>
                <a:gd name="T40" fmla="*/ 8 w 23"/>
                <a:gd name="T41" fmla="*/ 18 h 22"/>
                <a:gd name="T42" fmla="*/ 3 w 23"/>
                <a:gd name="T43" fmla="*/ 21 h 22"/>
                <a:gd name="T44" fmla="*/ 2 w 23"/>
                <a:gd name="T45" fmla="*/ 22 h 22"/>
                <a:gd name="T46" fmla="*/ 0 w 23"/>
                <a:gd name="T47" fmla="*/ 21 h 22"/>
                <a:gd name="T48" fmla="*/ 2 w 23"/>
                <a:gd name="T49" fmla="*/ 19 h 22"/>
                <a:gd name="T50" fmla="*/ 2 w 23"/>
                <a:gd name="T51" fmla="*/ 18 h 22"/>
                <a:gd name="T52" fmla="*/ 2 w 23"/>
                <a:gd name="T53" fmla="*/ 17 h 22"/>
                <a:gd name="T54" fmla="*/ 0 w 23"/>
                <a:gd name="T55" fmla="*/ 4 h 22"/>
                <a:gd name="T56" fmla="*/ 0 w 23"/>
                <a:gd name="T57" fmla="*/ 4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2"/>
                <a:gd name="T89" fmla="*/ 23 w 23"/>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2">
                  <a:moveTo>
                    <a:pt x="0" y="4"/>
                  </a:moveTo>
                  <a:lnTo>
                    <a:pt x="8" y="2"/>
                  </a:lnTo>
                  <a:lnTo>
                    <a:pt x="8" y="3"/>
                  </a:lnTo>
                  <a:lnTo>
                    <a:pt x="9" y="3"/>
                  </a:lnTo>
                  <a:lnTo>
                    <a:pt x="20" y="0"/>
                  </a:lnTo>
                  <a:lnTo>
                    <a:pt x="23" y="9"/>
                  </a:lnTo>
                  <a:lnTo>
                    <a:pt x="23" y="10"/>
                  </a:lnTo>
                  <a:lnTo>
                    <a:pt x="22" y="10"/>
                  </a:lnTo>
                  <a:lnTo>
                    <a:pt x="23" y="11"/>
                  </a:lnTo>
                  <a:lnTo>
                    <a:pt x="21" y="12"/>
                  </a:lnTo>
                  <a:lnTo>
                    <a:pt x="17" y="13"/>
                  </a:lnTo>
                  <a:lnTo>
                    <a:pt x="16" y="13"/>
                  </a:lnTo>
                  <a:lnTo>
                    <a:pt x="16" y="14"/>
                  </a:lnTo>
                  <a:lnTo>
                    <a:pt x="13" y="15"/>
                  </a:lnTo>
                  <a:lnTo>
                    <a:pt x="10" y="16"/>
                  </a:lnTo>
                  <a:lnTo>
                    <a:pt x="8" y="18"/>
                  </a:lnTo>
                  <a:lnTo>
                    <a:pt x="3" y="21"/>
                  </a:lnTo>
                  <a:lnTo>
                    <a:pt x="2" y="22"/>
                  </a:lnTo>
                  <a:lnTo>
                    <a:pt x="0" y="21"/>
                  </a:lnTo>
                  <a:lnTo>
                    <a:pt x="2" y="19"/>
                  </a:lnTo>
                  <a:lnTo>
                    <a:pt x="2" y="18"/>
                  </a:lnTo>
                  <a:lnTo>
                    <a:pt x="2" y="17"/>
                  </a:lnTo>
                  <a:lnTo>
                    <a:pt x="0" y="4"/>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61" name="Freeform 68"/>
            <p:cNvSpPr>
              <a:spLocks/>
            </p:cNvSpPr>
            <p:nvPr/>
          </p:nvSpPr>
          <p:spPr bwMode="auto">
            <a:xfrm>
              <a:off x="4771" y="1589"/>
              <a:ext cx="232" cy="112"/>
            </a:xfrm>
            <a:custGeom>
              <a:avLst/>
              <a:gdLst>
                <a:gd name="T0" fmla="*/ 10 w 45"/>
                <a:gd name="T1" fmla="*/ 7 h 23"/>
                <a:gd name="T2" fmla="*/ 24 w 45"/>
                <a:gd name="T3" fmla="*/ 3 h 23"/>
                <a:gd name="T4" fmla="*/ 25 w 45"/>
                <a:gd name="T5" fmla="*/ 3 h 23"/>
                <a:gd name="T6" fmla="*/ 25 w 45"/>
                <a:gd name="T7" fmla="*/ 2 h 23"/>
                <a:gd name="T8" fmla="*/ 27 w 45"/>
                <a:gd name="T9" fmla="*/ 0 h 23"/>
                <a:gd name="T10" fmla="*/ 29 w 45"/>
                <a:gd name="T11" fmla="*/ 0 h 23"/>
                <a:gd name="T12" fmla="*/ 31 w 45"/>
                <a:gd name="T13" fmla="*/ 3 h 23"/>
                <a:gd name="T14" fmla="*/ 32 w 45"/>
                <a:gd name="T15" fmla="*/ 5 h 23"/>
                <a:gd name="T16" fmla="*/ 30 w 45"/>
                <a:gd name="T17" fmla="*/ 7 h 23"/>
                <a:gd name="T18" fmla="*/ 29 w 45"/>
                <a:gd name="T19" fmla="*/ 10 h 23"/>
                <a:gd name="T20" fmla="*/ 33 w 45"/>
                <a:gd name="T21" fmla="*/ 10 h 23"/>
                <a:gd name="T22" fmla="*/ 36 w 45"/>
                <a:gd name="T23" fmla="*/ 15 h 23"/>
                <a:gd name="T24" fmla="*/ 41 w 45"/>
                <a:gd name="T25" fmla="*/ 16 h 23"/>
                <a:gd name="T26" fmla="*/ 43 w 45"/>
                <a:gd name="T27" fmla="*/ 14 h 23"/>
                <a:gd name="T28" fmla="*/ 42 w 45"/>
                <a:gd name="T29" fmla="*/ 12 h 23"/>
                <a:gd name="T30" fmla="*/ 40 w 45"/>
                <a:gd name="T31" fmla="*/ 10 h 23"/>
                <a:gd name="T32" fmla="*/ 42 w 45"/>
                <a:gd name="T33" fmla="*/ 11 h 23"/>
                <a:gd name="T34" fmla="*/ 45 w 45"/>
                <a:gd name="T35" fmla="*/ 16 h 23"/>
                <a:gd name="T36" fmla="*/ 44 w 45"/>
                <a:gd name="T37" fmla="*/ 17 h 23"/>
                <a:gd name="T38" fmla="*/ 40 w 45"/>
                <a:gd name="T39" fmla="*/ 19 h 23"/>
                <a:gd name="T40" fmla="*/ 37 w 45"/>
                <a:gd name="T41" fmla="*/ 21 h 23"/>
                <a:gd name="T42" fmla="*/ 37 w 45"/>
                <a:gd name="T43" fmla="*/ 20 h 23"/>
                <a:gd name="T44" fmla="*/ 36 w 45"/>
                <a:gd name="T45" fmla="*/ 18 h 23"/>
                <a:gd name="T46" fmla="*/ 34 w 45"/>
                <a:gd name="T47" fmla="*/ 22 h 23"/>
                <a:gd name="T48" fmla="*/ 32 w 45"/>
                <a:gd name="T49" fmla="*/ 22 h 23"/>
                <a:gd name="T50" fmla="*/ 32 w 45"/>
                <a:gd name="T51" fmla="*/ 21 h 23"/>
                <a:gd name="T52" fmla="*/ 30 w 45"/>
                <a:gd name="T53" fmla="*/ 20 h 23"/>
                <a:gd name="T54" fmla="*/ 28 w 45"/>
                <a:gd name="T55" fmla="*/ 19 h 23"/>
                <a:gd name="T56" fmla="*/ 27 w 45"/>
                <a:gd name="T57" fmla="*/ 17 h 23"/>
                <a:gd name="T58" fmla="*/ 21 w 45"/>
                <a:gd name="T59" fmla="*/ 17 h 23"/>
                <a:gd name="T60" fmla="*/ 10 w 45"/>
                <a:gd name="T61" fmla="*/ 20 h 23"/>
                <a:gd name="T62" fmla="*/ 9 w 45"/>
                <a:gd name="T63" fmla="*/ 19 h 23"/>
                <a:gd name="T64" fmla="*/ 0 w 45"/>
                <a:gd name="T65" fmla="*/ 21 h 23"/>
                <a:gd name="T66" fmla="*/ 0 w 45"/>
                <a:gd name="T67" fmla="*/ 9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23"/>
                <a:gd name="T104" fmla="*/ 45 w 45"/>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23">
                  <a:moveTo>
                    <a:pt x="0" y="9"/>
                  </a:moveTo>
                  <a:lnTo>
                    <a:pt x="10" y="7"/>
                  </a:lnTo>
                  <a:lnTo>
                    <a:pt x="24" y="4"/>
                  </a:lnTo>
                  <a:lnTo>
                    <a:pt x="24" y="3"/>
                  </a:lnTo>
                  <a:lnTo>
                    <a:pt x="25" y="3"/>
                  </a:lnTo>
                  <a:lnTo>
                    <a:pt x="25" y="2"/>
                  </a:lnTo>
                  <a:lnTo>
                    <a:pt x="26" y="2"/>
                  </a:lnTo>
                  <a:lnTo>
                    <a:pt x="27" y="0"/>
                  </a:lnTo>
                  <a:lnTo>
                    <a:pt x="28" y="0"/>
                  </a:lnTo>
                  <a:lnTo>
                    <a:pt x="29" y="0"/>
                  </a:lnTo>
                  <a:lnTo>
                    <a:pt x="30" y="2"/>
                  </a:lnTo>
                  <a:lnTo>
                    <a:pt x="31" y="3"/>
                  </a:lnTo>
                  <a:lnTo>
                    <a:pt x="32" y="4"/>
                  </a:lnTo>
                  <a:lnTo>
                    <a:pt x="32" y="5"/>
                  </a:lnTo>
                  <a:lnTo>
                    <a:pt x="31" y="5"/>
                  </a:lnTo>
                  <a:lnTo>
                    <a:pt x="30" y="7"/>
                  </a:lnTo>
                  <a:lnTo>
                    <a:pt x="29" y="9"/>
                  </a:lnTo>
                  <a:lnTo>
                    <a:pt x="29" y="10"/>
                  </a:lnTo>
                  <a:lnTo>
                    <a:pt x="31" y="9"/>
                  </a:lnTo>
                  <a:lnTo>
                    <a:pt x="33" y="10"/>
                  </a:lnTo>
                  <a:lnTo>
                    <a:pt x="36" y="13"/>
                  </a:lnTo>
                  <a:lnTo>
                    <a:pt x="36" y="15"/>
                  </a:lnTo>
                  <a:lnTo>
                    <a:pt x="38" y="16"/>
                  </a:lnTo>
                  <a:lnTo>
                    <a:pt x="41" y="16"/>
                  </a:lnTo>
                  <a:lnTo>
                    <a:pt x="42" y="16"/>
                  </a:lnTo>
                  <a:lnTo>
                    <a:pt x="43" y="14"/>
                  </a:lnTo>
                  <a:lnTo>
                    <a:pt x="43" y="13"/>
                  </a:lnTo>
                  <a:lnTo>
                    <a:pt x="42" y="12"/>
                  </a:lnTo>
                  <a:lnTo>
                    <a:pt x="40" y="11"/>
                  </a:lnTo>
                  <a:lnTo>
                    <a:pt x="40" y="10"/>
                  </a:lnTo>
                  <a:lnTo>
                    <a:pt x="41" y="11"/>
                  </a:lnTo>
                  <a:lnTo>
                    <a:pt x="42" y="11"/>
                  </a:lnTo>
                  <a:lnTo>
                    <a:pt x="44" y="14"/>
                  </a:lnTo>
                  <a:lnTo>
                    <a:pt x="45" y="16"/>
                  </a:lnTo>
                  <a:lnTo>
                    <a:pt x="45" y="18"/>
                  </a:lnTo>
                  <a:lnTo>
                    <a:pt x="44" y="17"/>
                  </a:lnTo>
                  <a:lnTo>
                    <a:pt x="42" y="18"/>
                  </a:lnTo>
                  <a:lnTo>
                    <a:pt x="40" y="19"/>
                  </a:lnTo>
                  <a:lnTo>
                    <a:pt x="38" y="21"/>
                  </a:lnTo>
                  <a:lnTo>
                    <a:pt x="37" y="21"/>
                  </a:lnTo>
                  <a:lnTo>
                    <a:pt x="37" y="20"/>
                  </a:lnTo>
                  <a:lnTo>
                    <a:pt x="37" y="18"/>
                  </a:lnTo>
                  <a:lnTo>
                    <a:pt x="36" y="18"/>
                  </a:lnTo>
                  <a:lnTo>
                    <a:pt x="35" y="20"/>
                  </a:lnTo>
                  <a:lnTo>
                    <a:pt x="34" y="22"/>
                  </a:lnTo>
                  <a:lnTo>
                    <a:pt x="33" y="23"/>
                  </a:lnTo>
                  <a:lnTo>
                    <a:pt x="32" y="22"/>
                  </a:lnTo>
                  <a:lnTo>
                    <a:pt x="32" y="21"/>
                  </a:lnTo>
                  <a:lnTo>
                    <a:pt x="31" y="21"/>
                  </a:lnTo>
                  <a:lnTo>
                    <a:pt x="30" y="20"/>
                  </a:lnTo>
                  <a:lnTo>
                    <a:pt x="28" y="19"/>
                  </a:lnTo>
                  <a:lnTo>
                    <a:pt x="27" y="17"/>
                  </a:lnTo>
                  <a:lnTo>
                    <a:pt x="26" y="15"/>
                  </a:lnTo>
                  <a:lnTo>
                    <a:pt x="21" y="17"/>
                  </a:lnTo>
                  <a:lnTo>
                    <a:pt x="10" y="20"/>
                  </a:lnTo>
                  <a:lnTo>
                    <a:pt x="9" y="20"/>
                  </a:lnTo>
                  <a:lnTo>
                    <a:pt x="9" y="19"/>
                  </a:lnTo>
                  <a:lnTo>
                    <a:pt x="1" y="21"/>
                  </a:lnTo>
                  <a:lnTo>
                    <a:pt x="0" y="21"/>
                  </a:lnTo>
                  <a:lnTo>
                    <a:pt x="0" y="9"/>
                  </a:lnTo>
                  <a:close/>
                </a:path>
              </a:pathLst>
            </a:custGeom>
            <a:solidFill>
              <a:srgbClr val="AAC8F5"/>
            </a:solidFill>
            <a:ln w="12700" cmpd="sng">
              <a:solidFill>
                <a:schemeClr val="tx1"/>
              </a:solidFill>
              <a:prstDash val="solid"/>
              <a:round/>
              <a:headEnd/>
              <a:tailEnd/>
            </a:ln>
          </p:spPr>
          <p:txBody>
            <a:bodyPr/>
            <a:lstStyle/>
            <a:p>
              <a:endParaRPr lang="en-US">
                <a:solidFill>
                  <a:srgbClr val="000000"/>
                </a:solidFill>
              </a:endParaRPr>
            </a:p>
          </p:txBody>
        </p:sp>
        <p:sp>
          <p:nvSpPr>
            <p:cNvPr id="31962" name="Freeform 69"/>
            <p:cNvSpPr>
              <a:spLocks/>
            </p:cNvSpPr>
            <p:nvPr/>
          </p:nvSpPr>
          <p:spPr bwMode="auto">
            <a:xfrm>
              <a:off x="4879" y="1662"/>
              <a:ext cx="61" cy="64"/>
            </a:xfrm>
            <a:custGeom>
              <a:avLst/>
              <a:gdLst>
                <a:gd name="T0" fmla="*/ 0 w 12"/>
                <a:gd name="T1" fmla="*/ 2 h 13"/>
                <a:gd name="T2" fmla="*/ 3 w 12"/>
                <a:gd name="T3" fmla="*/ 11 h 13"/>
                <a:gd name="T4" fmla="*/ 3 w 12"/>
                <a:gd name="T5" fmla="*/ 12 h 13"/>
                <a:gd name="T6" fmla="*/ 2 w 12"/>
                <a:gd name="T7" fmla="*/ 12 h 13"/>
                <a:gd name="T8" fmla="*/ 3 w 12"/>
                <a:gd name="T9" fmla="*/ 13 h 13"/>
                <a:gd name="T10" fmla="*/ 3 w 12"/>
                <a:gd name="T11" fmla="*/ 13 h 13"/>
                <a:gd name="T12" fmla="*/ 3 w 12"/>
                <a:gd name="T13" fmla="*/ 13 h 13"/>
                <a:gd name="T14" fmla="*/ 6 w 12"/>
                <a:gd name="T15" fmla="*/ 12 h 13"/>
                <a:gd name="T16" fmla="*/ 7 w 12"/>
                <a:gd name="T17" fmla="*/ 11 h 13"/>
                <a:gd name="T18" fmla="*/ 7 w 12"/>
                <a:gd name="T19" fmla="*/ 10 h 13"/>
                <a:gd name="T20" fmla="*/ 7 w 12"/>
                <a:gd name="T21" fmla="*/ 9 h 13"/>
                <a:gd name="T22" fmla="*/ 7 w 12"/>
                <a:gd name="T23" fmla="*/ 7 h 13"/>
                <a:gd name="T24" fmla="*/ 8 w 12"/>
                <a:gd name="T25" fmla="*/ 6 h 13"/>
                <a:gd name="T26" fmla="*/ 8 w 12"/>
                <a:gd name="T27" fmla="*/ 7 h 13"/>
                <a:gd name="T28" fmla="*/ 8 w 12"/>
                <a:gd name="T29" fmla="*/ 8 h 13"/>
                <a:gd name="T30" fmla="*/ 8 w 12"/>
                <a:gd name="T31" fmla="*/ 10 h 13"/>
                <a:gd name="T32" fmla="*/ 9 w 12"/>
                <a:gd name="T33" fmla="*/ 10 h 13"/>
                <a:gd name="T34" fmla="*/ 9 w 12"/>
                <a:gd name="T35" fmla="*/ 10 h 13"/>
                <a:gd name="T36" fmla="*/ 9 w 12"/>
                <a:gd name="T37" fmla="*/ 9 h 13"/>
                <a:gd name="T38" fmla="*/ 10 w 12"/>
                <a:gd name="T39" fmla="*/ 9 h 13"/>
                <a:gd name="T40" fmla="*/ 11 w 12"/>
                <a:gd name="T41" fmla="*/ 8 h 13"/>
                <a:gd name="T42" fmla="*/ 12 w 12"/>
                <a:gd name="T43" fmla="*/ 8 h 13"/>
                <a:gd name="T44" fmla="*/ 12 w 12"/>
                <a:gd name="T45" fmla="*/ 8 h 13"/>
                <a:gd name="T46" fmla="*/ 11 w 12"/>
                <a:gd name="T47" fmla="*/ 7 h 13"/>
                <a:gd name="T48" fmla="*/ 11 w 12"/>
                <a:gd name="T49" fmla="*/ 6 h 13"/>
                <a:gd name="T50" fmla="*/ 11 w 12"/>
                <a:gd name="T51" fmla="*/ 6 h 13"/>
                <a:gd name="T52" fmla="*/ 10 w 12"/>
                <a:gd name="T53" fmla="*/ 6 h 13"/>
                <a:gd name="T54" fmla="*/ 9 w 12"/>
                <a:gd name="T55" fmla="*/ 5 h 13"/>
                <a:gd name="T56" fmla="*/ 9 w 12"/>
                <a:gd name="T57" fmla="*/ 5 h 13"/>
                <a:gd name="T58" fmla="*/ 7 w 12"/>
                <a:gd name="T59" fmla="*/ 4 h 13"/>
                <a:gd name="T60" fmla="*/ 6 w 12"/>
                <a:gd name="T61" fmla="*/ 2 h 13"/>
                <a:gd name="T62" fmla="*/ 6 w 12"/>
                <a:gd name="T63" fmla="*/ 2 h 13"/>
                <a:gd name="T64" fmla="*/ 5 w 12"/>
                <a:gd name="T65" fmla="*/ 0 h 13"/>
                <a:gd name="T66" fmla="*/ 0 w 12"/>
                <a:gd name="T67" fmla="*/ 2 h 13"/>
                <a:gd name="T68" fmla="*/ 0 w 12"/>
                <a:gd name="T69" fmla="*/ 2 h 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
                <a:gd name="T106" fmla="*/ 0 h 13"/>
                <a:gd name="T107" fmla="*/ 12 w 12"/>
                <a:gd name="T108" fmla="*/ 13 h 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 h="13">
                  <a:moveTo>
                    <a:pt x="0" y="2"/>
                  </a:moveTo>
                  <a:lnTo>
                    <a:pt x="3" y="11"/>
                  </a:lnTo>
                  <a:lnTo>
                    <a:pt x="3" y="12"/>
                  </a:lnTo>
                  <a:lnTo>
                    <a:pt x="2" y="12"/>
                  </a:lnTo>
                  <a:lnTo>
                    <a:pt x="3" y="13"/>
                  </a:lnTo>
                  <a:lnTo>
                    <a:pt x="6" y="12"/>
                  </a:lnTo>
                  <a:lnTo>
                    <a:pt x="7" y="11"/>
                  </a:lnTo>
                  <a:lnTo>
                    <a:pt x="7" y="10"/>
                  </a:lnTo>
                  <a:lnTo>
                    <a:pt x="7" y="9"/>
                  </a:lnTo>
                  <a:lnTo>
                    <a:pt x="7" y="7"/>
                  </a:lnTo>
                  <a:lnTo>
                    <a:pt x="8" y="6"/>
                  </a:lnTo>
                  <a:lnTo>
                    <a:pt x="8" y="7"/>
                  </a:lnTo>
                  <a:lnTo>
                    <a:pt x="8" y="8"/>
                  </a:lnTo>
                  <a:lnTo>
                    <a:pt x="8" y="10"/>
                  </a:lnTo>
                  <a:lnTo>
                    <a:pt x="9" y="10"/>
                  </a:lnTo>
                  <a:lnTo>
                    <a:pt x="9" y="9"/>
                  </a:lnTo>
                  <a:lnTo>
                    <a:pt x="10" y="9"/>
                  </a:lnTo>
                  <a:lnTo>
                    <a:pt x="11" y="8"/>
                  </a:lnTo>
                  <a:lnTo>
                    <a:pt x="12" y="8"/>
                  </a:lnTo>
                  <a:lnTo>
                    <a:pt x="11" y="7"/>
                  </a:lnTo>
                  <a:lnTo>
                    <a:pt x="11" y="6"/>
                  </a:lnTo>
                  <a:lnTo>
                    <a:pt x="10" y="6"/>
                  </a:lnTo>
                  <a:lnTo>
                    <a:pt x="9" y="5"/>
                  </a:lnTo>
                  <a:lnTo>
                    <a:pt x="7" y="4"/>
                  </a:lnTo>
                  <a:lnTo>
                    <a:pt x="6" y="2"/>
                  </a:lnTo>
                  <a:lnTo>
                    <a:pt x="5" y="0"/>
                  </a:lnTo>
                  <a:lnTo>
                    <a:pt x="0" y="2"/>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63" name="Freeform 70"/>
            <p:cNvSpPr>
              <a:spLocks/>
            </p:cNvSpPr>
            <p:nvPr/>
          </p:nvSpPr>
          <p:spPr bwMode="auto">
            <a:xfrm>
              <a:off x="4812" y="1394"/>
              <a:ext cx="108" cy="229"/>
            </a:xfrm>
            <a:custGeom>
              <a:avLst/>
              <a:gdLst>
                <a:gd name="T0" fmla="*/ 21 w 21"/>
                <a:gd name="T1" fmla="*/ 40 h 47"/>
                <a:gd name="T2" fmla="*/ 20 w 21"/>
                <a:gd name="T3" fmla="*/ 40 h 47"/>
                <a:gd name="T4" fmla="*/ 19 w 21"/>
                <a:gd name="T5" fmla="*/ 40 h 47"/>
                <a:gd name="T6" fmla="*/ 18 w 21"/>
                <a:gd name="T7" fmla="*/ 42 h 47"/>
                <a:gd name="T8" fmla="*/ 17 w 21"/>
                <a:gd name="T9" fmla="*/ 42 h 47"/>
                <a:gd name="T10" fmla="*/ 17 w 21"/>
                <a:gd name="T11" fmla="*/ 43 h 47"/>
                <a:gd name="T12" fmla="*/ 17 w 21"/>
                <a:gd name="T13" fmla="*/ 43 h 47"/>
                <a:gd name="T14" fmla="*/ 17 w 21"/>
                <a:gd name="T15" fmla="*/ 43 h 47"/>
                <a:gd name="T16" fmla="*/ 16 w 21"/>
                <a:gd name="T17" fmla="*/ 43 h 47"/>
                <a:gd name="T18" fmla="*/ 16 w 21"/>
                <a:gd name="T19" fmla="*/ 44 h 47"/>
                <a:gd name="T20" fmla="*/ 2 w 21"/>
                <a:gd name="T21" fmla="*/ 47 h 47"/>
                <a:gd name="T22" fmla="*/ 1 w 21"/>
                <a:gd name="T23" fmla="*/ 46 h 47"/>
                <a:gd name="T24" fmla="*/ 0 w 21"/>
                <a:gd name="T25" fmla="*/ 45 h 47"/>
                <a:gd name="T26" fmla="*/ 0 w 21"/>
                <a:gd name="T27" fmla="*/ 44 h 47"/>
                <a:gd name="T28" fmla="*/ 1 w 21"/>
                <a:gd name="T29" fmla="*/ 43 h 47"/>
                <a:gd name="T30" fmla="*/ 0 w 21"/>
                <a:gd name="T31" fmla="*/ 41 h 47"/>
                <a:gd name="T32" fmla="*/ 0 w 21"/>
                <a:gd name="T33" fmla="*/ 34 h 47"/>
                <a:gd name="T34" fmla="*/ 0 w 21"/>
                <a:gd name="T35" fmla="*/ 32 h 47"/>
                <a:gd name="T36" fmla="*/ 1 w 21"/>
                <a:gd name="T37" fmla="*/ 28 h 47"/>
                <a:gd name="T38" fmla="*/ 1 w 21"/>
                <a:gd name="T39" fmla="*/ 26 h 47"/>
                <a:gd name="T40" fmla="*/ 1 w 21"/>
                <a:gd name="T41" fmla="*/ 24 h 47"/>
                <a:gd name="T42" fmla="*/ 1 w 21"/>
                <a:gd name="T43" fmla="*/ 22 h 47"/>
                <a:gd name="T44" fmla="*/ 1 w 21"/>
                <a:gd name="T45" fmla="*/ 21 h 47"/>
                <a:gd name="T46" fmla="*/ 1 w 21"/>
                <a:gd name="T47" fmla="*/ 20 h 47"/>
                <a:gd name="T48" fmla="*/ 4 w 21"/>
                <a:gd name="T49" fmla="*/ 18 h 47"/>
                <a:gd name="T50" fmla="*/ 5 w 21"/>
                <a:gd name="T51" fmla="*/ 14 h 47"/>
                <a:gd name="T52" fmla="*/ 4 w 21"/>
                <a:gd name="T53" fmla="*/ 12 h 47"/>
                <a:gd name="T54" fmla="*/ 4 w 21"/>
                <a:gd name="T55" fmla="*/ 10 h 47"/>
                <a:gd name="T56" fmla="*/ 4 w 21"/>
                <a:gd name="T57" fmla="*/ 10 h 47"/>
                <a:gd name="T58" fmla="*/ 4 w 21"/>
                <a:gd name="T59" fmla="*/ 9 h 47"/>
                <a:gd name="T60" fmla="*/ 3 w 21"/>
                <a:gd name="T61" fmla="*/ 7 h 47"/>
                <a:gd name="T62" fmla="*/ 4 w 21"/>
                <a:gd name="T63" fmla="*/ 4 h 47"/>
                <a:gd name="T64" fmla="*/ 3 w 21"/>
                <a:gd name="T65" fmla="*/ 3 h 47"/>
                <a:gd name="T66" fmla="*/ 3 w 21"/>
                <a:gd name="T67" fmla="*/ 2 h 47"/>
                <a:gd name="T68" fmla="*/ 4 w 21"/>
                <a:gd name="T69" fmla="*/ 2 h 47"/>
                <a:gd name="T70" fmla="*/ 5 w 21"/>
                <a:gd name="T71" fmla="*/ 1 h 47"/>
                <a:gd name="T72" fmla="*/ 6 w 21"/>
                <a:gd name="T73" fmla="*/ 1 h 47"/>
                <a:gd name="T74" fmla="*/ 6 w 21"/>
                <a:gd name="T75" fmla="*/ 1 h 47"/>
                <a:gd name="T76" fmla="*/ 7 w 21"/>
                <a:gd name="T77" fmla="*/ 0 h 47"/>
                <a:gd name="T78" fmla="*/ 17 w 21"/>
                <a:gd name="T79" fmla="*/ 29 h 47"/>
                <a:gd name="T80" fmla="*/ 17 w 21"/>
                <a:gd name="T81" fmla="*/ 30 h 47"/>
                <a:gd name="T82" fmla="*/ 17 w 21"/>
                <a:gd name="T83" fmla="*/ 31 h 47"/>
                <a:gd name="T84" fmla="*/ 17 w 21"/>
                <a:gd name="T85" fmla="*/ 31 h 47"/>
                <a:gd name="T86" fmla="*/ 19 w 21"/>
                <a:gd name="T87" fmla="*/ 33 h 47"/>
                <a:gd name="T88" fmla="*/ 20 w 21"/>
                <a:gd name="T89" fmla="*/ 33 h 47"/>
                <a:gd name="T90" fmla="*/ 20 w 21"/>
                <a:gd name="T91" fmla="*/ 34 h 47"/>
                <a:gd name="T92" fmla="*/ 20 w 21"/>
                <a:gd name="T93" fmla="*/ 35 h 47"/>
                <a:gd name="T94" fmla="*/ 21 w 21"/>
                <a:gd name="T95" fmla="*/ 37 h 47"/>
                <a:gd name="T96" fmla="*/ 21 w 21"/>
                <a:gd name="T97" fmla="*/ 38 h 47"/>
                <a:gd name="T98" fmla="*/ 21 w 21"/>
                <a:gd name="T99" fmla="*/ 39 h 47"/>
                <a:gd name="T100" fmla="*/ 21 w 21"/>
                <a:gd name="T101" fmla="*/ 40 h 47"/>
                <a:gd name="T102" fmla="*/ 21 w 21"/>
                <a:gd name="T103" fmla="*/ 40 h 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
                <a:gd name="T157" fmla="*/ 0 h 47"/>
                <a:gd name="T158" fmla="*/ 21 w 21"/>
                <a:gd name="T159" fmla="*/ 47 h 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 h="47">
                  <a:moveTo>
                    <a:pt x="21" y="40"/>
                  </a:moveTo>
                  <a:lnTo>
                    <a:pt x="20" y="40"/>
                  </a:lnTo>
                  <a:lnTo>
                    <a:pt x="19" y="40"/>
                  </a:lnTo>
                  <a:lnTo>
                    <a:pt x="18" y="42"/>
                  </a:lnTo>
                  <a:lnTo>
                    <a:pt x="17" y="42"/>
                  </a:lnTo>
                  <a:lnTo>
                    <a:pt x="17" y="43"/>
                  </a:lnTo>
                  <a:lnTo>
                    <a:pt x="16" y="43"/>
                  </a:lnTo>
                  <a:lnTo>
                    <a:pt x="16" y="44"/>
                  </a:lnTo>
                  <a:lnTo>
                    <a:pt x="2" y="47"/>
                  </a:lnTo>
                  <a:lnTo>
                    <a:pt x="1" y="46"/>
                  </a:lnTo>
                  <a:lnTo>
                    <a:pt x="0" y="45"/>
                  </a:lnTo>
                  <a:lnTo>
                    <a:pt x="0" y="44"/>
                  </a:lnTo>
                  <a:lnTo>
                    <a:pt x="1" y="43"/>
                  </a:lnTo>
                  <a:lnTo>
                    <a:pt x="0" y="41"/>
                  </a:lnTo>
                  <a:lnTo>
                    <a:pt x="0" y="34"/>
                  </a:lnTo>
                  <a:lnTo>
                    <a:pt x="0" y="32"/>
                  </a:lnTo>
                  <a:lnTo>
                    <a:pt x="1" y="28"/>
                  </a:lnTo>
                  <a:lnTo>
                    <a:pt x="1" y="26"/>
                  </a:lnTo>
                  <a:lnTo>
                    <a:pt x="1" y="24"/>
                  </a:lnTo>
                  <a:lnTo>
                    <a:pt x="1" y="22"/>
                  </a:lnTo>
                  <a:lnTo>
                    <a:pt x="1" y="21"/>
                  </a:lnTo>
                  <a:lnTo>
                    <a:pt x="1" y="20"/>
                  </a:lnTo>
                  <a:lnTo>
                    <a:pt x="4" y="18"/>
                  </a:lnTo>
                  <a:lnTo>
                    <a:pt x="5" y="14"/>
                  </a:lnTo>
                  <a:lnTo>
                    <a:pt x="4" y="12"/>
                  </a:lnTo>
                  <a:lnTo>
                    <a:pt x="4" y="10"/>
                  </a:lnTo>
                  <a:lnTo>
                    <a:pt x="4" y="9"/>
                  </a:lnTo>
                  <a:lnTo>
                    <a:pt x="3" y="7"/>
                  </a:lnTo>
                  <a:lnTo>
                    <a:pt x="4" y="4"/>
                  </a:lnTo>
                  <a:lnTo>
                    <a:pt x="3" y="3"/>
                  </a:lnTo>
                  <a:lnTo>
                    <a:pt x="3" y="2"/>
                  </a:lnTo>
                  <a:lnTo>
                    <a:pt x="4" y="2"/>
                  </a:lnTo>
                  <a:lnTo>
                    <a:pt x="5" y="1"/>
                  </a:lnTo>
                  <a:lnTo>
                    <a:pt x="6" y="1"/>
                  </a:lnTo>
                  <a:lnTo>
                    <a:pt x="7" y="0"/>
                  </a:lnTo>
                  <a:lnTo>
                    <a:pt x="17" y="29"/>
                  </a:lnTo>
                  <a:lnTo>
                    <a:pt x="17" y="30"/>
                  </a:lnTo>
                  <a:lnTo>
                    <a:pt x="17" y="31"/>
                  </a:lnTo>
                  <a:lnTo>
                    <a:pt x="19" y="33"/>
                  </a:lnTo>
                  <a:lnTo>
                    <a:pt x="20" y="33"/>
                  </a:lnTo>
                  <a:lnTo>
                    <a:pt x="20" y="34"/>
                  </a:lnTo>
                  <a:lnTo>
                    <a:pt x="20" y="35"/>
                  </a:lnTo>
                  <a:lnTo>
                    <a:pt x="21" y="37"/>
                  </a:lnTo>
                  <a:lnTo>
                    <a:pt x="21" y="38"/>
                  </a:lnTo>
                  <a:lnTo>
                    <a:pt x="21" y="39"/>
                  </a:lnTo>
                  <a:lnTo>
                    <a:pt x="21" y="40"/>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964" name="Freeform 71"/>
            <p:cNvSpPr>
              <a:spLocks/>
            </p:cNvSpPr>
            <p:nvPr/>
          </p:nvSpPr>
          <p:spPr bwMode="auto">
            <a:xfrm>
              <a:off x="4848" y="1189"/>
              <a:ext cx="251" cy="385"/>
            </a:xfrm>
            <a:custGeom>
              <a:avLst/>
              <a:gdLst>
                <a:gd name="T0" fmla="*/ 10 w 49"/>
                <a:gd name="T1" fmla="*/ 71 h 79"/>
                <a:gd name="T2" fmla="*/ 10 w 49"/>
                <a:gd name="T3" fmla="*/ 73 h 79"/>
                <a:gd name="T4" fmla="*/ 12 w 49"/>
                <a:gd name="T5" fmla="*/ 75 h 79"/>
                <a:gd name="T6" fmla="*/ 13 w 49"/>
                <a:gd name="T7" fmla="*/ 76 h 79"/>
                <a:gd name="T8" fmla="*/ 14 w 49"/>
                <a:gd name="T9" fmla="*/ 79 h 79"/>
                <a:gd name="T10" fmla="*/ 15 w 49"/>
                <a:gd name="T11" fmla="*/ 77 h 79"/>
                <a:gd name="T12" fmla="*/ 16 w 49"/>
                <a:gd name="T13" fmla="*/ 73 h 79"/>
                <a:gd name="T14" fmla="*/ 18 w 49"/>
                <a:gd name="T15" fmla="*/ 68 h 79"/>
                <a:gd name="T16" fmla="*/ 18 w 49"/>
                <a:gd name="T17" fmla="*/ 67 h 79"/>
                <a:gd name="T18" fmla="*/ 20 w 49"/>
                <a:gd name="T19" fmla="*/ 63 h 79"/>
                <a:gd name="T20" fmla="*/ 21 w 49"/>
                <a:gd name="T21" fmla="*/ 64 h 79"/>
                <a:gd name="T22" fmla="*/ 22 w 49"/>
                <a:gd name="T23" fmla="*/ 64 h 79"/>
                <a:gd name="T24" fmla="*/ 22 w 49"/>
                <a:gd name="T25" fmla="*/ 62 h 79"/>
                <a:gd name="T26" fmla="*/ 26 w 49"/>
                <a:gd name="T27" fmla="*/ 61 h 79"/>
                <a:gd name="T28" fmla="*/ 26 w 49"/>
                <a:gd name="T29" fmla="*/ 59 h 79"/>
                <a:gd name="T30" fmla="*/ 28 w 49"/>
                <a:gd name="T31" fmla="*/ 58 h 79"/>
                <a:gd name="T32" fmla="*/ 29 w 49"/>
                <a:gd name="T33" fmla="*/ 56 h 79"/>
                <a:gd name="T34" fmla="*/ 31 w 49"/>
                <a:gd name="T35" fmla="*/ 52 h 79"/>
                <a:gd name="T36" fmla="*/ 31 w 49"/>
                <a:gd name="T37" fmla="*/ 51 h 79"/>
                <a:gd name="T38" fmla="*/ 34 w 49"/>
                <a:gd name="T39" fmla="*/ 51 h 79"/>
                <a:gd name="T40" fmla="*/ 35 w 49"/>
                <a:gd name="T41" fmla="*/ 49 h 79"/>
                <a:gd name="T42" fmla="*/ 37 w 49"/>
                <a:gd name="T43" fmla="*/ 47 h 79"/>
                <a:gd name="T44" fmla="*/ 40 w 49"/>
                <a:gd name="T45" fmla="*/ 48 h 79"/>
                <a:gd name="T46" fmla="*/ 43 w 49"/>
                <a:gd name="T47" fmla="*/ 44 h 79"/>
                <a:gd name="T48" fmla="*/ 46 w 49"/>
                <a:gd name="T49" fmla="*/ 41 h 79"/>
                <a:gd name="T50" fmla="*/ 48 w 49"/>
                <a:gd name="T51" fmla="*/ 40 h 79"/>
                <a:gd name="T52" fmla="*/ 49 w 49"/>
                <a:gd name="T53" fmla="*/ 38 h 79"/>
                <a:gd name="T54" fmla="*/ 48 w 49"/>
                <a:gd name="T55" fmla="*/ 37 h 79"/>
                <a:gd name="T56" fmla="*/ 47 w 49"/>
                <a:gd name="T57" fmla="*/ 36 h 79"/>
                <a:gd name="T58" fmla="*/ 48 w 49"/>
                <a:gd name="T59" fmla="*/ 35 h 79"/>
                <a:gd name="T60" fmla="*/ 47 w 49"/>
                <a:gd name="T61" fmla="*/ 32 h 79"/>
                <a:gd name="T62" fmla="*/ 45 w 49"/>
                <a:gd name="T63" fmla="*/ 31 h 79"/>
                <a:gd name="T64" fmla="*/ 43 w 49"/>
                <a:gd name="T65" fmla="*/ 32 h 79"/>
                <a:gd name="T66" fmla="*/ 41 w 49"/>
                <a:gd name="T67" fmla="*/ 28 h 79"/>
                <a:gd name="T68" fmla="*/ 41 w 49"/>
                <a:gd name="T69" fmla="*/ 26 h 79"/>
                <a:gd name="T70" fmla="*/ 40 w 49"/>
                <a:gd name="T71" fmla="*/ 26 h 79"/>
                <a:gd name="T72" fmla="*/ 38 w 49"/>
                <a:gd name="T73" fmla="*/ 26 h 79"/>
                <a:gd name="T74" fmla="*/ 36 w 49"/>
                <a:gd name="T75" fmla="*/ 25 h 79"/>
                <a:gd name="T76" fmla="*/ 35 w 49"/>
                <a:gd name="T77" fmla="*/ 22 h 79"/>
                <a:gd name="T78" fmla="*/ 24 w 49"/>
                <a:gd name="T79" fmla="*/ 0 h 79"/>
                <a:gd name="T80" fmla="*/ 22 w 49"/>
                <a:gd name="T81" fmla="*/ 0 h 79"/>
                <a:gd name="T82" fmla="*/ 21 w 49"/>
                <a:gd name="T83" fmla="*/ 2 h 79"/>
                <a:gd name="T84" fmla="*/ 18 w 49"/>
                <a:gd name="T85" fmla="*/ 2 h 79"/>
                <a:gd name="T86" fmla="*/ 15 w 49"/>
                <a:gd name="T87" fmla="*/ 5 h 79"/>
                <a:gd name="T88" fmla="*/ 14 w 49"/>
                <a:gd name="T89" fmla="*/ 2 h 79"/>
                <a:gd name="T90" fmla="*/ 13 w 49"/>
                <a:gd name="T91" fmla="*/ 1 h 79"/>
                <a:gd name="T92" fmla="*/ 6 w 49"/>
                <a:gd name="T93" fmla="*/ 16 h 79"/>
                <a:gd name="T94" fmla="*/ 7 w 49"/>
                <a:gd name="T95" fmla="*/ 19 h 79"/>
                <a:gd name="T96" fmla="*/ 7 w 49"/>
                <a:gd name="T97" fmla="*/ 22 h 79"/>
                <a:gd name="T98" fmla="*/ 5 w 49"/>
                <a:gd name="T99" fmla="*/ 24 h 79"/>
                <a:gd name="T100" fmla="*/ 6 w 49"/>
                <a:gd name="T101" fmla="*/ 32 h 79"/>
                <a:gd name="T102" fmla="*/ 4 w 49"/>
                <a:gd name="T103" fmla="*/ 36 h 79"/>
                <a:gd name="T104" fmla="*/ 4 w 49"/>
                <a:gd name="T105" fmla="*/ 39 h 79"/>
                <a:gd name="T106" fmla="*/ 3 w 49"/>
                <a:gd name="T107" fmla="*/ 40 h 79"/>
                <a:gd name="T108" fmla="*/ 3 w 49"/>
                <a:gd name="T109" fmla="*/ 42 h 79"/>
                <a:gd name="T110" fmla="*/ 1 w 49"/>
                <a:gd name="T111" fmla="*/ 41 h 79"/>
                <a:gd name="T112" fmla="*/ 0 w 49"/>
                <a:gd name="T113" fmla="*/ 42 h 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79"/>
                <a:gd name="T173" fmla="*/ 49 w 49"/>
                <a:gd name="T174" fmla="*/ 79 h 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79">
                  <a:moveTo>
                    <a:pt x="0" y="42"/>
                  </a:moveTo>
                  <a:lnTo>
                    <a:pt x="10" y="71"/>
                  </a:lnTo>
                  <a:lnTo>
                    <a:pt x="10" y="72"/>
                  </a:lnTo>
                  <a:lnTo>
                    <a:pt x="10" y="73"/>
                  </a:lnTo>
                  <a:lnTo>
                    <a:pt x="12" y="75"/>
                  </a:lnTo>
                  <a:lnTo>
                    <a:pt x="13" y="75"/>
                  </a:lnTo>
                  <a:lnTo>
                    <a:pt x="13" y="76"/>
                  </a:lnTo>
                  <a:lnTo>
                    <a:pt x="13" y="77"/>
                  </a:lnTo>
                  <a:lnTo>
                    <a:pt x="14" y="79"/>
                  </a:lnTo>
                  <a:lnTo>
                    <a:pt x="15" y="79"/>
                  </a:lnTo>
                  <a:lnTo>
                    <a:pt x="15" y="77"/>
                  </a:lnTo>
                  <a:lnTo>
                    <a:pt x="15" y="75"/>
                  </a:lnTo>
                  <a:lnTo>
                    <a:pt x="16" y="73"/>
                  </a:lnTo>
                  <a:lnTo>
                    <a:pt x="17" y="70"/>
                  </a:lnTo>
                  <a:lnTo>
                    <a:pt x="18" y="68"/>
                  </a:lnTo>
                  <a:lnTo>
                    <a:pt x="18" y="67"/>
                  </a:lnTo>
                  <a:lnTo>
                    <a:pt x="17" y="65"/>
                  </a:lnTo>
                  <a:lnTo>
                    <a:pt x="20" y="63"/>
                  </a:lnTo>
                  <a:lnTo>
                    <a:pt x="21" y="63"/>
                  </a:lnTo>
                  <a:lnTo>
                    <a:pt x="21" y="64"/>
                  </a:lnTo>
                  <a:lnTo>
                    <a:pt x="22" y="65"/>
                  </a:lnTo>
                  <a:lnTo>
                    <a:pt x="22" y="64"/>
                  </a:lnTo>
                  <a:lnTo>
                    <a:pt x="22" y="63"/>
                  </a:lnTo>
                  <a:lnTo>
                    <a:pt x="22" y="62"/>
                  </a:lnTo>
                  <a:lnTo>
                    <a:pt x="25" y="62"/>
                  </a:lnTo>
                  <a:lnTo>
                    <a:pt x="26" y="61"/>
                  </a:lnTo>
                  <a:lnTo>
                    <a:pt x="26" y="60"/>
                  </a:lnTo>
                  <a:lnTo>
                    <a:pt x="26" y="59"/>
                  </a:lnTo>
                  <a:lnTo>
                    <a:pt x="27" y="59"/>
                  </a:lnTo>
                  <a:lnTo>
                    <a:pt x="28" y="58"/>
                  </a:lnTo>
                  <a:lnTo>
                    <a:pt x="29" y="58"/>
                  </a:lnTo>
                  <a:lnTo>
                    <a:pt x="29" y="56"/>
                  </a:lnTo>
                  <a:lnTo>
                    <a:pt x="29" y="54"/>
                  </a:lnTo>
                  <a:lnTo>
                    <a:pt x="31" y="52"/>
                  </a:lnTo>
                  <a:lnTo>
                    <a:pt x="31" y="51"/>
                  </a:lnTo>
                  <a:lnTo>
                    <a:pt x="33" y="52"/>
                  </a:lnTo>
                  <a:lnTo>
                    <a:pt x="34" y="51"/>
                  </a:lnTo>
                  <a:lnTo>
                    <a:pt x="34" y="50"/>
                  </a:lnTo>
                  <a:lnTo>
                    <a:pt x="35" y="49"/>
                  </a:lnTo>
                  <a:lnTo>
                    <a:pt x="36" y="49"/>
                  </a:lnTo>
                  <a:lnTo>
                    <a:pt x="37" y="47"/>
                  </a:lnTo>
                  <a:lnTo>
                    <a:pt x="39" y="47"/>
                  </a:lnTo>
                  <a:lnTo>
                    <a:pt x="40" y="48"/>
                  </a:lnTo>
                  <a:lnTo>
                    <a:pt x="42" y="45"/>
                  </a:lnTo>
                  <a:lnTo>
                    <a:pt x="43" y="44"/>
                  </a:lnTo>
                  <a:lnTo>
                    <a:pt x="46" y="42"/>
                  </a:lnTo>
                  <a:lnTo>
                    <a:pt x="46" y="41"/>
                  </a:lnTo>
                  <a:lnTo>
                    <a:pt x="47" y="40"/>
                  </a:lnTo>
                  <a:lnTo>
                    <a:pt x="48" y="40"/>
                  </a:lnTo>
                  <a:lnTo>
                    <a:pt x="49" y="40"/>
                  </a:lnTo>
                  <a:lnTo>
                    <a:pt x="49" y="38"/>
                  </a:lnTo>
                  <a:lnTo>
                    <a:pt x="49" y="37"/>
                  </a:lnTo>
                  <a:lnTo>
                    <a:pt x="48" y="37"/>
                  </a:lnTo>
                  <a:lnTo>
                    <a:pt x="47" y="36"/>
                  </a:lnTo>
                  <a:lnTo>
                    <a:pt x="48" y="35"/>
                  </a:lnTo>
                  <a:lnTo>
                    <a:pt x="48" y="34"/>
                  </a:lnTo>
                  <a:lnTo>
                    <a:pt x="47" y="32"/>
                  </a:lnTo>
                  <a:lnTo>
                    <a:pt x="46" y="31"/>
                  </a:lnTo>
                  <a:lnTo>
                    <a:pt x="45" y="31"/>
                  </a:lnTo>
                  <a:lnTo>
                    <a:pt x="45" y="32"/>
                  </a:lnTo>
                  <a:lnTo>
                    <a:pt x="43" y="32"/>
                  </a:lnTo>
                  <a:lnTo>
                    <a:pt x="42" y="32"/>
                  </a:lnTo>
                  <a:lnTo>
                    <a:pt x="41" y="28"/>
                  </a:lnTo>
                  <a:lnTo>
                    <a:pt x="42" y="27"/>
                  </a:lnTo>
                  <a:lnTo>
                    <a:pt x="41" y="26"/>
                  </a:lnTo>
                  <a:lnTo>
                    <a:pt x="40" y="26"/>
                  </a:lnTo>
                  <a:lnTo>
                    <a:pt x="38" y="26"/>
                  </a:lnTo>
                  <a:lnTo>
                    <a:pt x="37" y="26"/>
                  </a:lnTo>
                  <a:lnTo>
                    <a:pt x="36" y="25"/>
                  </a:lnTo>
                  <a:lnTo>
                    <a:pt x="36" y="23"/>
                  </a:lnTo>
                  <a:lnTo>
                    <a:pt x="35" y="22"/>
                  </a:lnTo>
                  <a:lnTo>
                    <a:pt x="29" y="3"/>
                  </a:lnTo>
                  <a:lnTo>
                    <a:pt x="24" y="0"/>
                  </a:lnTo>
                  <a:lnTo>
                    <a:pt x="23" y="0"/>
                  </a:lnTo>
                  <a:lnTo>
                    <a:pt x="22" y="0"/>
                  </a:lnTo>
                  <a:lnTo>
                    <a:pt x="21" y="1"/>
                  </a:lnTo>
                  <a:lnTo>
                    <a:pt x="21" y="2"/>
                  </a:lnTo>
                  <a:lnTo>
                    <a:pt x="20" y="2"/>
                  </a:lnTo>
                  <a:lnTo>
                    <a:pt x="18" y="2"/>
                  </a:lnTo>
                  <a:lnTo>
                    <a:pt x="16" y="5"/>
                  </a:lnTo>
                  <a:lnTo>
                    <a:pt x="15" y="5"/>
                  </a:lnTo>
                  <a:lnTo>
                    <a:pt x="14" y="4"/>
                  </a:lnTo>
                  <a:lnTo>
                    <a:pt x="14" y="2"/>
                  </a:lnTo>
                  <a:lnTo>
                    <a:pt x="14" y="1"/>
                  </a:lnTo>
                  <a:lnTo>
                    <a:pt x="13" y="1"/>
                  </a:lnTo>
                  <a:lnTo>
                    <a:pt x="11" y="2"/>
                  </a:lnTo>
                  <a:lnTo>
                    <a:pt x="6" y="16"/>
                  </a:lnTo>
                  <a:lnTo>
                    <a:pt x="6" y="19"/>
                  </a:lnTo>
                  <a:lnTo>
                    <a:pt x="7" y="19"/>
                  </a:lnTo>
                  <a:lnTo>
                    <a:pt x="7" y="21"/>
                  </a:lnTo>
                  <a:lnTo>
                    <a:pt x="7" y="22"/>
                  </a:lnTo>
                  <a:lnTo>
                    <a:pt x="6" y="23"/>
                  </a:lnTo>
                  <a:lnTo>
                    <a:pt x="5" y="24"/>
                  </a:lnTo>
                  <a:lnTo>
                    <a:pt x="7" y="30"/>
                  </a:lnTo>
                  <a:lnTo>
                    <a:pt x="6" y="32"/>
                  </a:lnTo>
                  <a:lnTo>
                    <a:pt x="6" y="33"/>
                  </a:lnTo>
                  <a:lnTo>
                    <a:pt x="4" y="36"/>
                  </a:lnTo>
                  <a:lnTo>
                    <a:pt x="4" y="37"/>
                  </a:lnTo>
                  <a:lnTo>
                    <a:pt x="4" y="39"/>
                  </a:lnTo>
                  <a:lnTo>
                    <a:pt x="4" y="40"/>
                  </a:lnTo>
                  <a:lnTo>
                    <a:pt x="3" y="40"/>
                  </a:lnTo>
                  <a:lnTo>
                    <a:pt x="3" y="41"/>
                  </a:lnTo>
                  <a:lnTo>
                    <a:pt x="3" y="42"/>
                  </a:lnTo>
                  <a:lnTo>
                    <a:pt x="2" y="42"/>
                  </a:lnTo>
                  <a:lnTo>
                    <a:pt x="1" y="41"/>
                  </a:lnTo>
                  <a:lnTo>
                    <a:pt x="0" y="42"/>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grpSp>
          <p:nvGrpSpPr>
            <p:cNvPr id="4" name="Group 72"/>
            <p:cNvGrpSpPr>
              <a:grpSpLocks/>
            </p:cNvGrpSpPr>
            <p:nvPr/>
          </p:nvGrpSpPr>
          <p:grpSpPr bwMode="auto">
            <a:xfrm>
              <a:off x="2038" y="2920"/>
              <a:ext cx="609" cy="371"/>
              <a:chOff x="1991" y="3321"/>
              <a:chExt cx="361" cy="231"/>
            </a:xfrm>
          </p:grpSpPr>
          <p:sp>
            <p:nvSpPr>
              <p:cNvPr id="31966" name="Freeform 73"/>
              <p:cNvSpPr>
                <a:spLocks/>
              </p:cNvSpPr>
              <p:nvPr/>
            </p:nvSpPr>
            <p:spPr bwMode="auto">
              <a:xfrm>
                <a:off x="2274" y="3459"/>
                <a:ext cx="78" cy="93"/>
              </a:xfrm>
              <a:custGeom>
                <a:avLst/>
                <a:gdLst>
                  <a:gd name="T0" fmla="*/ 0 w 16"/>
                  <a:gd name="T1" fmla="*/ 7 h 19"/>
                  <a:gd name="T2" fmla="*/ 1 w 16"/>
                  <a:gd name="T3" fmla="*/ 13 h 19"/>
                  <a:gd name="T4" fmla="*/ 1 w 16"/>
                  <a:gd name="T5" fmla="*/ 16 h 19"/>
                  <a:gd name="T6" fmla="*/ 6 w 16"/>
                  <a:gd name="T7" fmla="*/ 19 h 19"/>
                  <a:gd name="T8" fmla="*/ 8 w 16"/>
                  <a:gd name="T9" fmla="*/ 16 h 19"/>
                  <a:gd name="T10" fmla="*/ 16 w 16"/>
                  <a:gd name="T11" fmla="*/ 11 h 19"/>
                  <a:gd name="T12" fmla="*/ 13 w 16"/>
                  <a:gd name="T13" fmla="*/ 5 h 19"/>
                  <a:gd name="T14" fmla="*/ 3 w 16"/>
                  <a:gd name="T15" fmla="*/ 0 h 19"/>
                  <a:gd name="T16" fmla="*/ 3 w 16"/>
                  <a:gd name="T17" fmla="*/ 5 h 19"/>
                  <a:gd name="T18" fmla="*/ 0 w 16"/>
                  <a:gd name="T19" fmla="*/ 7 h 19"/>
                  <a:gd name="T20" fmla="*/ 0 w 16"/>
                  <a:gd name="T21" fmla="*/ 7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7"/>
                    </a:moveTo>
                    <a:lnTo>
                      <a:pt x="1" y="13"/>
                    </a:lnTo>
                    <a:lnTo>
                      <a:pt x="1" y="16"/>
                    </a:lnTo>
                    <a:lnTo>
                      <a:pt x="6" y="19"/>
                    </a:lnTo>
                    <a:lnTo>
                      <a:pt x="8" y="16"/>
                    </a:lnTo>
                    <a:lnTo>
                      <a:pt x="16" y="11"/>
                    </a:lnTo>
                    <a:lnTo>
                      <a:pt x="13" y="5"/>
                    </a:lnTo>
                    <a:lnTo>
                      <a:pt x="3" y="0"/>
                    </a:lnTo>
                    <a:lnTo>
                      <a:pt x="3" y="5"/>
                    </a:lnTo>
                    <a:lnTo>
                      <a:pt x="0" y="7"/>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967" name="Freeform 74"/>
              <p:cNvSpPr>
                <a:spLocks/>
              </p:cNvSpPr>
              <p:nvPr/>
            </p:nvSpPr>
            <p:spPr bwMode="auto">
              <a:xfrm>
                <a:off x="2235" y="3409"/>
                <a:ext cx="44" cy="29"/>
              </a:xfrm>
              <a:custGeom>
                <a:avLst/>
                <a:gdLst>
                  <a:gd name="T0" fmla="*/ 3 w 9"/>
                  <a:gd name="T1" fmla="*/ 6 h 6"/>
                  <a:gd name="T2" fmla="*/ 8 w 9"/>
                  <a:gd name="T3" fmla="*/ 6 h 6"/>
                  <a:gd name="T4" fmla="*/ 9 w 9"/>
                  <a:gd name="T5" fmla="*/ 3 h 6"/>
                  <a:gd name="T6" fmla="*/ 5 w 9"/>
                  <a:gd name="T7" fmla="*/ 2 h 6"/>
                  <a:gd name="T8" fmla="*/ 3 w 9"/>
                  <a:gd name="T9" fmla="*/ 2 h 6"/>
                  <a:gd name="T10" fmla="*/ 2 w 9"/>
                  <a:gd name="T11" fmla="*/ 0 h 6"/>
                  <a:gd name="T12" fmla="*/ 0 w 9"/>
                  <a:gd name="T13" fmla="*/ 2 h 6"/>
                  <a:gd name="T14" fmla="*/ 2 w 9"/>
                  <a:gd name="T15" fmla="*/ 5 h 6"/>
                  <a:gd name="T16" fmla="*/ 3 w 9"/>
                  <a:gd name="T17" fmla="*/ 6 h 6"/>
                  <a:gd name="T18" fmla="*/ 3 w 9"/>
                  <a:gd name="T19" fmla="*/ 6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
                  <a:gd name="T32" fmla="*/ 9 w 9"/>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
                    <a:moveTo>
                      <a:pt x="3" y="6"/>
                    </a:moveTo>
                    <a:lnTo>
                      <a:pt x="8" y="6"/>
                    </a:lnTo>
                    <a:lnTo>
                      <a:pt x="9" y="3"/>
                    </a:lnTo>
                    <a:lnTo>
                      <a:pt x="5" y="2"/>
                    </a:lnTo>
                    <a:lnTo>
                      <a:pt x="3" y="2"/>
                    </a:lnTo>
                    <a:lnTo>
                      <a:pt x="2" y="0"/>
                    </a:lnTo>
                    <a:lnTo>
                      <a:pt x="0" y="2"/>
                    </a:lnTo>
                    <a:lnTo>
                      <a:pt x="2" y="5"/>
                    </a:lnTo>
                    <a:lnTo>
                      <a:pt x="3" y="6"/>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968" name="Freeform 75"/>
              <p:cNvSpPr>
                <a:spLocks/>
              </p:cNvSpPr>
              <p:nvPr/>
            </p:nvSpPr>
            <p:spPr bwMode="auto">
              <a:xfrm>
                <a:off x="2225" y="3438"/>
                <a:ext cx="20" cy="10"/>
              </a:xfrm>
              <a:custGeom>
                <a:avLst/>
                <a:gdLst>
                  <a:gd name="T0" fmla="*/ 0 w 4"/>
                  <a:gd name="T1" fmla="*/ 2 h 2"/>
                  <a:gd name="T2" fmla="*/ 4 w 4"/>
                  <a:gd name="T3" fmla="*/ 0 h 2"/>
                  <a:gd name="T4" fmla="*/ 4 w 4"/>
                  <a:gd name="T5" fmla="*/ 2 h 2"/>
                  <a:gd name="T6" fmla="*/ 0 w 4"/>
                  <a:gd name="T7" fmla="*/ 2 h 2"/>
                  <a:gd name="T8" fmla="*/ 0 w 4"/>
                  <a:gd name="T9" fmla="*/ 2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2"/>
                    </a:moveTo>
                    <a:lnTo>
                      <a:pt x="4" y="0"/>
                    </a:lnTo>
                    <a:lnTo>
                      <a:pt x="4" y="2"/>
                    </a:lnTo>
                    <a:lnTo>
                      <a:pt x="0" y="2"/>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969" name="Freeform 76"/>
              <p:cNvSpPr>
                <a:spLocks/>
              </p:cNvSpPr>
              <p:nvPr/>
            </p:nvSpPr>
            <p:spPr bwMode="auto">
              <a:xfrm>
                <a:off x="2211" y="3419"/>
                <a:ext cx="19" cy="14"/>
              </a:xfrm>
              <a:custGeom>
                <a:avLst/>
                <a:gdLst>
                  <a:gd name="T0" fmla="*/ 2 w 4"/>
                  <a:gd name="T1" fmla="*/ 0 h 3"/>
                  <a:gd name="T2" fmla="*/ 2 w 4"/>
                  <a:gd name="T3" fmla="*/ 0 h 3"/>
                  <a:gd name="T4" fmla="*/ 3 w 4"/>
                  <a:gd name="T5" fmla="*/ 0 h 3"/>
                  <a:gd name="T6" fmla="*/ 3 w 4"/>
                  <a:gd name="T7" fmla="*/ 0 h 3"/>
                  <a:gd name="T8" fmla="*/ 3 w 4"/>
                  <a:gd name="T9" fmla="*/ 0 h 3"/>
                  <a:gd name="T10" fmla="*/ 3 w 4"/>
                  <a:gd name="T11" fmla="*/ 1 h 3"/>
                  <a:gd name="T12" fmla="*/ 3 w 4"/>
                  <a:gd name="T13" fmla="*/ 1 h 3"/>
                  <a:gd name="T14" fmla="*/ 3 w 4"/>
                  <a:gd name="T15" fmla="*/ 1 h 3"/>
                  <a:gd name="T16" fmla="*/ 4 w 4"/>
                  <a:gd name="T17" fmla="*/ 1 h 3"/>
                  <a:gd name="T18" fmla="*/ 3 w 4"/>
                  <a:gd name="T19" fmla="*/ 2 h 3"/>
                  <a:gd name="T20" fmla="*/ 3 w 4"/>
                  <a:gd name="T21" fmla="*/ 2 h 3"/>
                  <a:gd name="T22" fmla="*/ 3 w 4"/>
                  <a:gd name="T23" fmla="*/ 2 h 3"/>
                  <a:gd name="T24" fmla="*/ 3 w 4"/>
                  <a:gd name="T25" fmla="*/ 3 h 3"/>
                  <a:gd name="T26" fmla="*/ 3 w 4"/>
                  <a:gd name="T27" fmla="*/ 3 h 3"/>
                  <a:gd name="T28" fmla="*/ 3 w 4"/>
                  <a:gd name="T29" fmla="*/ 3 h 3"/>
                  <a:gd name="T30" fmla="*/ 2 w 4"/>
                  <a:gd name="T31" fmla="*/ 3 h 3"/>
                  <a:gd name="T32" fmla="*/ 2 w 4"/>
                  <a:gd name="T33" fmla="*/ 3 h 3"/>
                  <a:gd name="T34" fmla="*/ 2 w 4"/>
                  <a:gd name="T35" fmla="*/ 3 h 3"/>
                  <a:gd name="T36" fmla="*/ 1 w 4"/>
                  <a:gd name="T37" fmla="*/ 3 h 3"/>
                  <a:gd name="T38" fmla="*/ 1 w 4"/>
                  <a:gd name="T39" fmla="*/ 3 h 3"/>
                  <a:gd name="T40" fmla="*/ 1 w 4"/>
                  <a:gd name="T41" fmla="*/ 3 h 3"/>
                  <a:gd name="T42" fmla="*/ 1 w 4"/>
                  <a:gd name="T43" fmla="*/ 2 h 3"/>
                  <a:gd name="T44" fmla="*/ 0 w 4"/>
                  <a:gd name="T45" fmla="*/ 2 h 3"/>
                  <a:gd name="T46" fmla="*/ 0 w 4"/>
                  <a:gd name="T47" fmla="*/ 2 h 3"/>
                  <a:gd name="T48" fmla="*/ 0 w 4"/>
                  <a:gd name="T49" fmla="*/ 1 h 3"/>
                  <a:gd name="T50" fmla="*/ 0 w 4"/>
                  <a:gd name="T51" fmla="*/ 1 h 3"/>
                  <a:gd name="T52" fmla="*/ 0 w 4"/>
                  <a:gd name="T53" fmla="*/ 1 h 3"/>
                  <a:gd name="T54" fmla="*/ 1 w 4"/>
                  <a:gd name="T55" fmla="*/ 1 h 3"/>
                  <a:gd name="T56" fmla="*/ 1 w 4"/>
                  <a:gd name="T57" fmla="*/ 0 h 3"/>
                  <a:gd name="T58" fmla="*/ 1 w 4"/>
                  <a:gd name="T59" fmla="*/ 0 h 3"/>
                  <a:gd name="T60" fmla="*/ 1 w 4"/>
                  <a:gd name="T61" fmla="*/ 0 h 3"/>
                  <a:gd name="T62" fmla="*/ 2 w 4"/>
                  <a:gd name="T63" fmla="*/ 0 h 3"/>
                  <a:gd name="T64" fmla="*/ 2 w 4"/>
                  <a:gd name="T65" fmla="*/ 0 h 3"/>
                  <a:gd name="T66" fmla="*/ 2 w 4"/>
                  <a:gd name="T67" fmla="*/ 0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
                  <a:gd name="T103" fmla="*/ 0 h 3"/>
                  <a:gd name="T104" fmla="*/ 4 w 4"/>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 h="3">
                    <a:moveTo>
                      <a:pt x="2" y="0"/>
                    </a:moveTo>
                    <a:lnTo>
                      <a:pt x="2" y="0"/>
                    </a:lnTo>
                    <a:lnTo>
                      <a:pt x="3" y="0"/>
                    </a:lnTo>
                    <a:lnTo>
                      <a:pt x="3" y="1"/>
                    </a:lnTo>
                    <a:lnTo>
                      <a:pt x="4" y="1"/>
                    </a:lnTo>
                    <a:lnTo>
                      <a:pt x="3" y="2"/>
                    </a:lnTo>
                    <a:lnTo>
                      <a:pt x="3" y="3"/>
                    </a:lnTo>
                    <a:lnTo>
                      <a:pt x="2" y="3"/>
                    </a:lnTo>
                    <a:lnTo>
                      <a:pt x="1" y="3"/>
                    </a:lnTo>
                    <a:lnTo>
                      <a:pt x="1" y="2"/>
                    </a:lnTo>
                    <a:lnTo>
                      <a:pt x="0" y="2"/>
                    </a:lnTo>
                    <a:lnTo>
                      <a:pt x="0" y="1"/>
                    </a:lnTo>
                    <a:lnTo>
                      <a:pt x="1" y="1"/>
                    </a:lnTo>
                    <a:lnTo>
                      <a:pt x="1" y="0"/>
                    </a:lnTo>
                    <a:lnTo>
                      <a:pt x="2" y="0"/>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970" name="Freeform 77"/>
              <p:cNvSpPr>
                <a:spLocks/>
              </p:cNvSpPr>
              <p:nvPr/>
            </p:nvSpPr>
            <p:spPr bwMode="auto">
              <a:xfrm>
                <a:off x="2186" y="3394"/>
                <a:ext cx="39" cy="15"/>
              </a:xfrm>
              <a:custGeom>
                <a:avLst/>
                <a:gdLst>
                  <a:gd name="T0" fmla="*/ 0 w 8"/>
                  <a:gd name="T1" fmla="*/ 3 h 3"/>
                  <a:gd name="T2" fmla="*/ 7 w 8"/>
                  <a:gd name="T3" fmla="*/ 3 h 3"/>
                  <a:gd name="T4" fmla="*/ 8 w 8"/>
                  <a:gd name="T5" fmla="*/ 0 h 3"/>
                  <a:gd name="T6" fmla="*/ 2 w 8"/>
                  <a:gd name="T7" fmla="*/ 0 h 3"/>
                  <a:gd name="T8" fmla="*/ 0 w 8"/>
                  <a:gd name="T9" fmla="*/ 3 h 3"/>
                  <a:gd name="T10" fmla="*/ 0 w 8"/>
                  <a:gd name="T11" fmla="*/ 3 h 3"/>
                  <a:gd name="T12" fmla="*/ 0 60000 65536"/>
                  <a:gd name="T13" fmla="*/ 0 60000 65536"/>
                  <a:gd name="T14" fmla="*/ 0 60000 65536"/>
                  <a:gd name="T15" fmla="*/ 0 60000 65536"/>
                  <a:gd name="T16" fmla="*/ 0 60000 65536"/>
                  <a:gd name="T17" fmla="*/ 0 60000 65536"/>
                  <a:gd name="T18" fmla="*/ 0 w 8"/>
                  <a:gd name="T19" fmla="*/ 0 h 3"/>
                  <a:gd name="T20" fmla="*/ 8 w 8"/>
                  <a:gd name="T21" fmla="*/ 3 h 3"/>
                </a:gdLst>
                <a:ahLst/>
                <a:cxnLst>
                  <a:cxn ang="T12">
                    <a:pos x="T0" y="T1"/>
                  </a:cxn>
                  <a:cxn ang="T13">
                    <a:pos x="T2" y="T3"/>
                  </a:cxn>
                  <a:cxn ang="T14">
                    <a:pos x="T4" y="T5"/>
                  </a:cxn>
                  <a:cxn ang="T15">
                    <a:pos x="T6" y="T7"/>
                  </a:cxn>
                  <a:cxn ang="T16">
                    <a:pos x="T8" y="T9"/>
                  </a:cxn>
                  <a:cxn ang="T17">
                    <a:pos x="T10" y="T11"/>
                  </a:cxn>
                </a:cxnLst>
                <a:rect l="T18" t="T19" r="T20" b="T21"/>
                <a:pathLst>
                  <a:path w="8" h="3">
                    <a:moveTo>
                      <a:pt x="0" y="3"/>
                    </a:moveTo>
                    <a:lnTo>
                      <a:pt x="7" y="3"/>
                    </a:lnTo>
                    <a:lnTo>
                      <a:pt x="8" y="0"/>
                    </a:lnTo>
                    <a:lnTo>
                      <a:pt x="2" y="0"/>
                    </a:lnTo>
                    <a:lnTo>
                      <a:pt x="0" y="3"/>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971" name="Freeform 78"/>
              <p:cNvSpPr>
                <a:spLocks/>
              </p:cNvSpPr>
              <p:nvPr/>
            </p:nvSpPr>
            <p:spPr bwMode="auto">
              <a:xfrm>
                <a:off x="2026" y="3321"/>
                <a:ext cx="38" cy="24"/>
              </a:xfrm>
              <a:custGeom>
                <a:avLst/>
                <a:gdLst>
                  <a:gd name="T0" fmla="*/ 0 w 8"/>
                  <a:gd name="T1" fmla="*/ 4 h 5"/>
                  <a:gd name="T2" fmla="*/ 3 w 8"/>
                  <a:gd name="T3" fmla="*/ 5 h 5"/>
                  <a:gd name="T4" fmla="*/ 6 w 8"/>
                  <a:gd name="T5" fmla="*/ 5 h 5"/>
                  <a:gd name="T6" fmla="*/ 8 w 8"/>
                  <a:gd name="T7" fmla="*/ 2 h 5"/>
                  <a:gd name="T8" fmla="*/ 5 w 8"/>
                  <a:gd name="T9" fmla="*/ 0 h 5"/>
                  <a:gd name="T10" fmla="*/ 1 w 8"/>
                  <a:gd name="T11" fmla="*/ 2 h 5"/>
                  <a:gd name="T12" fmla="*/ 0 w 8"/>
                  <a:gd name="T13" fmla="*/ 4 h 5"/>
                  <a:gd name="T14" fmla="*/ 0 w 8"/>
                  <a:gd name="T15" fmla="*/ 4 h 5"/>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5"/>
                  <a:gd name="T26" fmla="*/ 8 w 8"/>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5">
                    <a:moveTo>
                      <a:pt x="0" y="4"/>
                    </a:moveTo>
                    <a:lnTo>
                      <a:pt x="3" y="5"/>
                    </a:lnTo>
                    <a:lnTo>
                      <a:pt x="6" y="5"/>
                    </a:lnTo>
                    <a:lnTo>
                      <a:pt x="8" y="2"/>
                    </a:lnTo>
                    <a:lnTo>
                      <a:pt x="5" y="0"/>
                    </a:lnTo>
                    <a:lnTo>
                      <a:pt x="1" y="2"/>
                    </a:lnTo>
                    <a:lnTo>
                      <a:pt x="0" y="4"/>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972" name="Freeform 79"/>
              <p:cNvSpPr>
                <a:spLocks/>
              </p:cNvSpPr>
              <p:nvPr/>
            </p:nvSpPr>
            <p:spPr bwMode="auto">
              <a:xfrm>
                <a:off x="1991" y="3321"/>
                <a:ext cx="20" cy="24"/>
              </a:xfrm>
              <a:custGeom>
                <a:avLst/>
                <a:gdLst>
                  <a:gd name="T0" fmla="*/ 0 w 4"/>
                  <a:gd name="T1" fmla="*/ 5 h 5"/>
                  <a:gd name="T2" fmla="*/ 4 w 4"/>
                  <a:gd name="T3" fmla="*/ 2 h 5"/>
                  <a:gd name="T4" fmla="*/ 4 w 4"/>
                  <a:gd name="T5" fmla="*/ 0 h 5"/>
                  <a:gd name="T6" fmla="*/ 0 w 4"/>
                  <a:gd name="T7" fmla="*/ 4 h 5"/>
                  <a:gd name="T8" fmla="*/ 0 w 4"/>
                  <a:gd name="T9" fmla="*/ 5 h 5"/>
                  <a:gd name="T10" fmla="*/ 0 w 4"/>
                  <a:gd name="T11" fmla="*/ 5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5"/>
                    </a:moveTo>
                    <a:lnTo>
                      <a:pt x="4" y="2"/>
                    </a:lnTo>
                    <a:lnTo>
                      <a:pt x="4" y="0"/>
                    </a:lnTo>
                    <a:lnTo>
                      <a:pt x="0" y="4"/>
                    </a:lnTo>
                    <a:lnTo>
                      <a:pt x="0" y="5"/>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973" name="Freeform 80"/>
              <p:cNvSpPr>
                <a:spLocks/>
              </p:cNvSpPr>
              <p:nvPr/>
            </p:nvSpPr>
            <p:spPr bwMode="auto">
              <a:xfrm>
                <a:off x="2128" y="3360"/>
                <a:ext cx="39" cy="34"/>
              </a:xfrm>
              <a:custGeom>
                <a:avLst/>
                <a:gdLst>
                  <a:gd name="T0" fmla="*/ 3 w 8"/>
                  <a:gd name="T1" fmla="*/ 7 h 7"/>
                  <a:gd name="T2" fmla="*/ 8 w 8"/>
                  <a:gd name="T3" fmla="*/ 7 h 7"/>
                  <a:gd name="T4" fmla="*/ 8 w 8"/>
                  <a:gd name="T5" fmla="*/ 4 h 7"/>
                  <a:gd name="T6" fmla="*/ 4 w 8"/>
                  <a:gd name="T7" fmla="*/ 0 h 7"/>
                  <a:gd name="T8" fmla="*/ 0 w 8"/>
                  <a:gd name="T9" fmla="*/ 2 h 7"/>
                  <a:gd name="T10" fmla="*/ 3 w 8"/>
                  <a:gd name="T11" fmla="*/ 7 h 7"/>
                  <a:gd name="T12" fmla="*/ 3 w 8"/>
                  <a:gd name="T13" fmla="*/ 7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3" y="7"/>
                    </a:moveTo>
                    <a:lnTo>
                      <a:pt x="8" y="7"/>
                    </a:lnTo>
                    <a:lnTo>
                      <a:pt x="8" y="4"/>
                    </a:lnTo>
                    <a:lnTo>
                      <a:pt x="4" y="0"/>
                    </a:lnTo>
                    <a:lnTo>
                      <a:pt x="0" y="2"/>
                    </a:lnTo>
                    <a:lnTo>
                      <a:pt x="3" y="7"/>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grpSp>
      </p:grpSp>
      <p:sp>
        <p:nvSpPr>
          <p:cNvPr id="31750" name="Text Box 81"/>
          <p:cNvSpPr txBox="1">
            <a:spLocks noChangeArrowheads="1"/>
          </p:cNvSpPr>
          <p:nvPr/>
        </p:nvSpPr>
        <p:spPr bwMode="auto">
          <a:xfrm>
            <a:off x="1934635" y="1390652"/>
            <a:ext cx="697627" cy="307777"/>
          </a:xfrm>
          <a:prstGeom prst="rect">
            <a:avLst/>
          </a:prstGeom>
          <a:noFill/>
          <a:ln w="9525">
            <a:noFill/>
            <a:miter lim="800000"/>
            <a:headEnd/>
            <a:tailEnd/>
          </a:ln>
        </p:spPr>
        <p:txBody>
          <a:bodyPr wrap="none">
            <a:spAutoFit/>
          </a:bodyPr>
          <a:lstStyle/>
          <a:p>
            <a:pPr eaLnBrk="0" hangingPunct="0"/>
            <a:r>
              <a:rPr lang="en-US" sz="1400" b="1" dirty="0">
                <a:solidFill>
                  <a:schemeClr val="bg2"/>
                </a:solidFill>
                <a:latin typeface="Verdana" pitchFamily="34" charset="0"/>
              </a:rPr>
              <a:t>1990</a:t>
            </a:r>
          </a:p>
        </p:txBody>
      </p:sp>
      <p:sp>
        <p:nvSpPr>
          <p:cNvPr id="31751" name="Text Box 82"/>
          <p:cNvSpPr txBox="1">
            <a:spLocks noChangeArrowheads="1"/>
          </p:cNvSpPr>
          <p:nvPr/>
        </p:nvSpPr>
        <p:spPr bwMode="auto">
          <a:xfrm>
            <a:off x="654757" y="5894388"/>
            <a:ext cx="7239000" cy="304800"/>
          </a:xfrm>
          <a:prstGeom prst="rect">
            <a:avLst/>
          </a:prstGeom>
          <a:noFill/>
          <a:ln w="9525">
            <a:noFill/>
            <a:miter lim="800000"/>
            <a:headEnd/>
            <a:tailEnd/>
          </a:ln>
        </p:spPr>
        <p:txBody>
          <a:bodyPr>
            <a:spAutoFit/>
          </a:bodyPr>
          <a:lstStyle/>
          <a:p>
            <a:pPr eaLnBrk="0" hangingPunct="0"/>
            <a:r>
              <a:rPr lang="en-US" sz="1400" b="1">
                <a:solidFill>
                  <a:schemeClr val="bg2"/>
                </a:solidFill>
                <a:latin typeface="Arial Narrow" pitchFamily="34" charset="0"/>
              </a:rPr>
              <a:t>No Data          &lt;10%           10%–14%	    15%–19%           20%–24%          25%–29%           ≥30%</a:t>
            </a:r>
            <a:r>
              <a:rPr lang="en-US" sz="1400">
                <a:solidFill>
                  <a:schemeClr val="bg2"/>
                </a:solidFill>
                <a:latin typeface="Arial Narrow" pitchFamily="34" charset="0"/>
              </a:rPr>
              <a:t>  </a:t>
            </a:r>
          </a:p>
        </p:txBody>
      </p:sp>
      <p:sp>
        <p:nvSpPr>
          <p:cNvPr id="31752" name="Rectangle 83"/>
          <p:cNvSpPr>
            <a:spLocks noChangeArrowheads="1"/>
          </p:cNvSpPr>
          <p:nvPr/>
        </p:nvSpPr>
        <p:spPr bwMode="auto">
          <a:xfrm>
            <a:off x="489657" y="5956300"/>
            <a:ext cx="207433" cy="234950"/>
          </a:xfrm>
          <a:prstGeom prst="rect">
            <a:avLst/>
          </a:prstGeom>
          <a:solidFill>
            <a:schemeClr val="bg2">
              <a:lumMod val="95000"/>
            </a:schemeClr>
          </a:solidFill>
          <a:ln w="9525">
            <a:solidFill>
              <a:schemeClr val="tx1"/>
            </a:solidFill>
            <a:miter lim="800000"/>
            <a:headEnd/>
            <a:tailEnd/>
          </a:ln>
        </p:spPr>
        <p:txBody>
          <a:bodyPr wrap="none" anchor="ctr"/>
          <a:lstStyle/>
          <a:p>
            <a:pPr eaLnBrk="0" hangingPunct="0"/>
            <a:endParaRPr lang="en-US">
              <a:solidFill>
                <a:srgbClr val="000000"/>
              </a:solidFill>
            </a:endParaRPr>
          </a:p>
        </p:txBody>
      </p:sp>
      <p:sp>
        <p:nvSpPr>
          <p:cNvPr id="31753" name="Rectangle 84"/>
          <p:cNvSpPr>
            <a:spLocks noChangeArrowheads="1"/>
          </p:cNvSpPr>
          <p:nvPr/>
        </p:nvSpPr>
        <p:spPr bwMode="auto">
          <a:xfrm>
            <a:off x="1447800" y="5943600"/>
            <a:ext cx="208844" cy="234950"/>
          </a:xfrm>
          <a:prstGeom prst="rect">
            <a:avLst/>
          </a:prstGeom>
          <a:solidFill>
            <a:srgbClr val="99CCFF"/>
          </a:solidFill>
          <a:ln w="9525">
            <a:solidFill>
              <a:schemeClr val="tx1"/>
            </a:solidFill>
            <a:miter lim="800000"/>
            <a:headEnd/>
            <a:tailEnd/>
          </a:ln>
        </p:spPr>
        <p:txBody>
          <a:bodyPr wrap="none" anchor="ctr"/>
          <a:lstStyle/>
          <a:p>
            <a:pPr eaLnBrk="0" hangingPunct="0"/>
            <a:endParaRPr lang="en-US">
              <a:solidFill>
                <a:srgbClr val="000000"/>
              </a:solidFill>
            </a:endParaRPr>
          </a:p>
        </p:txBody>
      </p:sp>
      <p:sp>
        <p:nvSpPr>
          <p:cNvPr id="31754" name="Rectangle 85"/>
          <p:cNvSpPr>
            <a:spLocks noChangeArrowheads="1"/>
          </p:cNvSpPr>
          <p:nvPr/>
        </p:nvSpPr>
        <p:spPr bwMode="auto">
          <a:xfrm>
            <a:off x="2286000" y="5943600"/>
            <a:ext cx="208844" cy="234950"/>
          </a:xfrm>
          <a:prstGeom prst="rect">
            <a:avLst/>
          </a:prstGeom>
          <a:solidFill>
            <a:srgbClr val="6699FF"/>
          </a:solidFill>
          <a:ln w="9525">
            <a:solidFill>
              <a:schemeClr val="tx1"/>
            </a:solidFill>
            <a:miter lim="800000"/>
            <a:headEnd/>
            <a:tailEnd/>
          </a:ln>
        </p:spPr>
        <p:txBody>
          <a:bodyPr wrap="none" anchor="ctr"/>
          <a:lstStyle/>
          <a:p>
            <a:pPr algn="ctr" eaLnBrk="0" hangingPunct="0"/>
            <a:endParaRPr lang="en-US">
              <a:solidFill>
                <a:srgbClr val="000000"/>
              </a:solidFill>
            </a:endParaRPr>
          </a:p>
        </p:txBody>
      </p:sp>
      <p:sp>
        <p:nvSpPr>
          <p:cNvPr id="31755" name="Rectangle 86"/>
          <p:cNvSpPr>
            <a:spLocks noChangeArrowheads="1"/>
          </p:cNvSpPr>
          <p:nvPr/>
        </p:nvSpPr>
        <p:spPr bwMode="auto">
          <a:xfrm>
            <a:off x="3352800" y="5943600"/>
            <a:ext cx="210255" cy="234950"/>
          </a:xfrm>
          <a:prstGeom prst="rect">
            <a:avLst/>
          </a:prstGeom>
          <a:solidFill>
            <a:srgbClr val="0000A0"/>
          </a:solidFill>
          <a:ln w="9525">
            <a:solidFill>
              <a:schemeClr val="tx1"/>
            </a:solidFill>
            <a:miter lim="800000"/>
            <a:headEnd/>
            <a:tailEnd/>
          </a:ln>
        </p:spPr>
        <p:txBody>
          <a:bodyPr wrap="none" anchor="ctr"/>
          <a:lstStyle/>
          <a:p>
            <a:pPr eaLnBrk="0" hangingPunct="0"/>
            <a:endParaRPr lang="en-US">
              <a:solidFill>
                <a:srgbClr val="000000"/>
              </a:solidFill>
            </a:endParaRPr>
          </a:p>
        </p:txBody>
      </p:sp>
      <p:sp>
        <p:nvSpPr>
          <p:cNvPr id="31756" name="Rectangle 87"/>
          <p:cNvSpPr>
            <a:spLocks noChangeArrowheads="1"/>
          </p:cNvSpPr>
          <p:nvPr/>
        </p:nvSpPr>
        <p:spPr bwMode="auto">
          <a:xfrm>
            <a:off x="5562600" y="5943600"/>
            <a:ext cx="207434" cy="234950"/>
          </a:xfrm>
          <a:prstGeom prst="rect">
            <a:avLst/>
          </a:prstGeom>
          <a:solidFill>
            <a:srgbClr val="ED4213"/>
          </a:solidFill>
          <a:ln w="9525">
            <a:solidFill>
              <a:schemeClr val="tx1"/>
            </a:solidFill>
            <a:miter lim="800000"/>
            <a:headEnd/>
            <a:tailEnd/>
          </a:ln>
        </p:spPr>
        <p:txBody>
          <a:bodyPr wrap="none" anchor="ctr"/>
          <a:lstStyle/>
          <a:p>
            <a:pPr eaLnBrk="0" hangingPunct="0"/>
            <a:endParaRPr lang="en-US">
              <a:solidFill>
                <a:srgbClr val="000000"/>
              </a:solidFill>
            </a:endParaRPr>
          </a:p>
        </p:txBody>
      </p:sp>
      <p:sp>
        <p:nvSpPr>
          <p:cNvPr id="31757" name="Rectangle 88"/>
          <p:cNvSpPr>
            <a:spLocks noChangeArrowheads="1"/>
          </p:cNvSpPr>
          <p:nvPr/>
        </p:nvSpPr>
        <p:spPr bwMode="auto">
          <a:xfrm>
            <a:off x="4495800" y="5943600"/>
            <a:ext cx="208844" cy="234950"/>
          </a:xfrm>
          <a:prstGeom prst="rect">
            <a:avLst/>
          </a:prstGeom>
          <a:solidFill>
            <a:srgbClr val="FFC66D"/>
          </a:solidFill>
          <a:ln w="9525">
            <a:solidFill>
              <a:schemeClr val="tx1"/>
            </a:solidFill>
            <a:miter lim="800000"/>
            <a:headEnd/>
            <a:tailEnd/>
          </a:ln>
        </p:spPr>
        <p:txBody>
          <a:bodyPr wrap="none" anchor="ctr"/>
          <a:lstStyle/>
          <a:p>
            <a:pPr eaLnBrk="0" hangingPunct="0"/>
            <a:endParaRPr lang="en-US">
              <a:solidFill>
                <a:srgbClr val="000000"/>
              </a:solidFill>
            </a:endParaRPr>
          </a:p>
        </p:txBody>
      </p:sp>
      <p:sp>
        <p:nvSpPr>
          <p:cNvPr id="31758" name="Rectangle 89"/>
          <p:cNvSpPr>
            <a:spLocks noChangeArrowheads="1"/>
          </p:cNvSpPr>
          <p:nvPr/>
        </p:nvSpPr>
        <p:spPr bwMode="auto">
          <a:xfrm>
            <a:off x="395112" y="5892800"/>
            <a:ext cx="7224888" cy="350838"/>
          </a:xfrm>
          <a:prstGeom prst="rect">
            <a:avLst/>
          </a:prstGeom>
          <a:noFill/>
          <a:ln w="9525">
            <a:solidFill>
              <a:schemeClr val="tx1"/>
            </a:solidFill>
            <a:miter lim="800000"/>
            <a:headEnd/>
            <a:tailEnd/>
          </a:ln>
        </p:spPr>
        <p:txBody>
          <a:bodyPr wrap="none" anchor="ctr"/>
          <a:lstStyle/>
          <a:p>
            <a:pPr eaLnBrk="0" hangingPunct="0"/>
            <a:endParaRPr lang="en-US">
              <a:solidFill>
                <a:srgbClr val="000000"/>
              </a:solidFill>
            </a:endParaRPr>
          </a:p>
        </p:txBody>
      </p:sp>
      <p:sp>
        <p:nvSpPr>
          <p:cNvPr id="31759" name="Rectangle 90" descr="20%"/>
          <p:cNvSpPr>
            <a:spLocks noChangeArrowheads="1"/>
          </p:cNvSpPr>
          <p:nvPr/>
        </p:nvSpPr>
        <p:spPr bwMode="auto">
          <a:xfrm>
            <a:off x="6705600" y="5943600"/>
            <a:ext cx="208844" cy="234950"/>
          </a:xfrm>
          <a:prstGeom prst="rect">
            <a:avLst/>
          </a:prstGeom>
          <a:pattFill prst="pct20">
            <a:fgClr>
              <a:schemeClr val="tx2"/>
            </a:fgClr>
            <a:bgClr>
              <a:srgbClr val="AA1202"/>
            </a:bgClr>
          </a:pattFill>
          <a:ln w="9525">
            <a:solidFill>
              <a:schemeClr val="tx1"/>
            </a:solidFill>
            <a:miter lim="800000"/>
            <a:headEnd/>
            <a:tailEnd/>
          </a:ln>
        </p:spPr>
        <p:txBody>
          <a:bodyPr wrap="none" anchor="ctr"/>
          <a:lstStyle/>
          <a:p>
            <a:pPr eaLnBrk="0" hangingPunct="0"/>
            <a:endParaRPr lang="en-US">
              <a:solidFill>
                <a:srgbClr val="000000"/>
              </a:solidFill>
            </a:endParaRPr>
          </a:p>
        </p:txBody>
      </p:sp>
      <p:grpSp>
        <p:nvGrpSpPr>
          <p:cNvPr id="5" name="Group 169"/>
          <p:cNvGrpSpPr>
            <a:grpSpLocks/>
          </p:cNvGrpSpPr>
          <p:nvPr/>
        </p:nvGrpSpPr>
        <p:grpSpPr bwMode="auto">
          <a:xfrm>
            <a:off x="5356578" y="1531941"/>
            <a:ext cx="3311878" cy="1908175"/>
            <a:chOff x="728" y="1077"/>
            <a:chExt cx="4371" cy="2247"/>
          </a:xfrm>
        </p:grpSpPr>
        <p:sp>
          <p:nvSpPr>
            <p:cNvPr id="31762" name="Freeform 170"/>
            <p:cNvSpPr>
              <a:spLocks/>
            </p:cNvSpPr>
            <p:nvPr/>
          </p:nvSpPr>
          <p:spPr bwMode="auto">
            <a:xfrm>
              <a:off x="2823" y="1511"/>
              <a:ext cx="483" cy="312"/>
            </a:xfrm>
            <a:custGeom>
              <a:avLst/>
              <a:gdLst>
                <a:gd name="T0" fmla="*/ 0 w 94"/>
                <a:gd name="T1" fmla="*/ 51 h 64"/>
                <a:gd name="T2" fmla="*/ 3 w 94"/>
                <a:gd name="T3" fmla="*/ 17 h 64"/>
                <a:gd name="T4" fmla="*/ 4 w 94"/>
                <a:gd name="T5" fmla="*/ 0 h 64"/>
                <a:gd name="T6" fmla="*/ 93 w 94"/>
                <a:gd name="T7" fmla="*/ 4 h 64"/>
                <a:gd name="T8" fmla="*/ 93 w 94"/>
                <a:gd name="T9" fmla="*/ 6 h 64"/>
                <a:gd name="T10" fmla="*/ 92 w 94"/>
                <a:gd name="T11" fmla="*/ 7 h 64"/>
                <a:gd name="T12" fmla="*/ 90 w 94"/>
                <a:gd name="T13" fmla="*/ 10 h 64"/>
                <a:gd name="T14" fmla="*/ 90 w 94"/>
                <a:gd name="T15" fmla="*/ 11 h 64"/>
                <a:gd name="T16" fmla="*/ 94 w 94"/>
                <a:gd name="T17" fmla="*/ 15 h 64"/>
                <a:gd name="T18" fmla="*/ 94 w 94"/>
                <a:gd name="T19" fmla="*/ 46 h 64"/>
                <a:gd name="T20" fmla="*/ 94 w 94"/>
                <a:gd name="T21" fmla="*/ 46 h 64"/>
                <a:gd name="T22" fmla="*/ 92 w 94"/>
                <a:gd name="T23" fmla="*/ 46 h 64"/>
                <a:gd name="T24" fmla="*/ 93 w 94"/>
                <a:gd name="T25" fmla="*/ 47 h 64"/>
                <a:gd name="T26" fmla="*/ 94 w 94"/>
                <a:gd name="T27" fmla="*/ 48 h 64"/>
                <a:gd name="T28" fmla="*/ 93 w 94"/>
                <a:gd name="T29" fmla="*/ 50 h 64"/>
                <a:gd name="T30" fmla="*/ 94 w 94"/>
                <a:gd name="T31" fmla="*/ 51 h 64"/>
                <a:gd name="T32" fmla="*/ 94 w 94"/>
                <a:gd name="T33" fmla="*/ 54 h 64"/>
                <a:gd name="T34" fmla="*/ 93 w 94"/>
                <a:gd name="T35" fmla="*/ 54 h 64"/>
                <a:gd name="T36" fmla="*/ 94 w 94"/>
                <a:gd name="T37" fmla="*/ 56 h 64"/>
                <a:gd name="T38" fmla="*/ 92 w 94"/>
                <a:gd name="T39" fmla="*/ 59 h 64"/>
                <a:gd name="T40" fmla="*/ 94 w 94"/>
                <a:gd name="T41" fmla="*/ 62 h 64"/>
                <a:gd name="T42" fmla="*/ 94 w 94"/>
                <a:gd name="T43" fmla="*/ 64 h 64"/>
                <a:gd name="T44" fmla="*/ 94 w 94"/>
                <a:gd name="T45" fmla="*/ 64 h 64"/>
                <a:gd name="T46" fmla="*/ 91 w 94"/>
                <a:gd name="T47" fmla="*/ 62 h 64"/>
                <a:gd name="T48" fmla="*/ 86 w 94"/>
                <a:gd name="T49" fmla="*/ 59 h 64"/>
                <a:gd name="T50" fmla="*/ 84 w 94"/>
                <a:gd name="T51" fmla="*/ 58 h 64"/>
                <a:gd name="T52" fmla="*/ 82 w 94"/>
                <a:gd name="T53" fmla="*/ 58 h 64"/>
                <a:gd name="T54" fmla="*/ 80 w 94"/>
                <a:gd name="T55" fmla="*/ 60 h 64"/>
                <a:gd name="T56" fmla="*/ 79 w 94"/>
                <a:gd name="T57" fmla="*/ 60 h 64"/>
                <a:gd name="T58" fmla="*/ 77 w 94"/>
                <a:gd name="T59" fmla="*/ 60 h 64"/>
                <a:gd name="T60" fmla="*/ 76 w 94"/>
                <a:gd name="T61" fmla="*/ 57 h 64"/>
                <a:gd name="T62" fmla="*/ 75 w 94"/>
                <a:gd name="T63" fmla="*/ 56 h 64"/>
                <a:gd name="T64" fmla="*/ 73 w 94"/>
                <a:gd name="T65" fmla="*/ 57 h 64"/>
                <a:gd name="T66" fmla="*/ 71 w 94"/>
                <a:gd name="T67" fmla="*/ 57 h 64"/>
                <a:gd name="T68" fmla="*/ 69 w 94"/>
                <a:gd name="T69" fmla="*/ 54 h 64"/>
                <a:gd name="T70" fmla="*/ 0 w 94"/>
                <a:gd name="T71" fmla="*/ 51 h 64"/>
                <a:gd name="T72" fmla="*/ 0 w 94"/>
                <a:gd name="T73" fmla="*/ 51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
                <a:gd name="T112" fmla="*/ 0 h 64"/>
                <a:gd name="T113" fmla="*/ 94 w 94"/>
                <a:gd name="T114" fmla="*/ 64 h 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 h="64">
                  <a:moveTo>
                    <a:pt x="0" y="51"/>
                  </a:moveTo>
                  <a:lnTo>
                    <a:pt x="3" y="17"/>
                  </a:lnTo>
                  <a:lnTo>
                    <a:pt x="4" y="0"/>
                  </a:lnTo>
                  <a:lnTo>
                    <a:pt x="93" y="4"/>
                  </a:lnTo>
                  <a:lnTo>
                    <a:pt x="93" y="6"/>
                  </a:lnTo>
                  <a:lnTo>
                    <a:pt x="92" y="7"/>
                  </a:lnTo>
                  <a:lnTo>
                    <a:pt x="90" y="10"/>
                  </a:lnTo>
                  <a:lnTo>
                    <a:pt x="90" y="11"/>
                  </a:lnTo>
                  <a:lnTo>
                    <a:pt x="94" y="15"/>
                  </a:lnTo>
                  <a:lnTo>
                    <a:pt x="94" y="46"/>
                  </a:lnTo>
                  <a:lnTo>
                    <a:pt x="92" y="46"/>
                  </a:lnTo>
                  <a:lnTo>
                    <a:pt x="93" y="47"/>
                  </a:lnTo>
                  <a:lnTo>
                    <a:pt x="94" y="48"/>
                  </a:lnTo>
                  <a:lnTo>
                    <a:pt x="93" y="50"/>
                  </a:lnTo>
                  <a:lnTo>
                    <a:pt x="94" y="51"/>
                  </a:lnTo>
                  <a:lnTo>
                    <a:pt x="94" y="54"/>
                  </a:lnTo>
                  <a:lnTo>
                    <a:pt x="93" y="54"/>
                  </a:lnTo>
                  <a:lnTo>
                    <a:pt x="94" y="56"/>
                  </a:lnTo>
                  <a:lnTo>
                    <a:pt x="92" y="59"/>
                  </a:lnTo>
                  <a:lnTo>
                    <a:pt x="94" y="62"/>
                  </a:lnTo>
                  <a:lnTo>
                    <a:pt x="94" y="64"/>
                  </a:lnTo>
                  <a:lnTo>
                    <a:pt x="91" y="62"/>
                  </a:lnTo>
                  <a:lnTo>
                    <a:pt x="86" y="59"/>
                  </a:lnTo>
                  <a:lnTo>
                    <a:pt x="84" y="58"/>
                  </a:lnTo>
                  <a:lnTo>
                    <a:pt x="82" y="58"/>
                  </a:lnTo>
                  <a:lnTo>
                    <a:pt x="80" y="60"/>
                  </a:lnTo>
                  <a:lnTo>
                    <a:pt x="79" y="60"/>
                  </a:lnTo>
                  <a:lnTo>
                    <a:pt x="77" y="60"/>
                  </a:lnTo>
                  <a:lnTo>
                    <a:pt x="76" y="57"/>
                  </a:lnTo>
                  <a:lnTo>
                    <a:pt x="75" y="56"/>
                  </a:lnTo>
                  <a:lnTo>
                    <a:pt x="73" y="57"/>
                  </a:lnTo>
                  <a:lnTo>
                    <a:pt x="71" y="57"/>
                  </a:lnTo>
                  <a:lnTo>
                    <a:pt x="69" y="54"/>
                  </a:lnTo>
                  <a:lnTo>
                    <a:pt x="0" y="51"/>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63" name="Freeform 171"/>
            <p:cNvSpPr>
              <a:spLocks/>
            </p:cNvSpPr>
            <p:nvPr/>
          </p:nvSpPr>
          <p:spPr bwMode="auto">
            <a:xfrm>
              <a:off x="2921" y="2018"/>
              <a:ext cx="512" cy="259"/>
            </a:xfrm>
            <a:custGeom>
              <a:avLst/>
              <a:gdLst>
                <a:gd name="T0" fmla="*/ 3 w 100"/>
                <a:gd name="T1" fmla="*/ 0 h 53"/>
                <a:gd name="T2" fmla="*/ 89 w 100"/>
                <a:gd name="T3" fmla="*/ 2 h 53"/>
                <a:gd name="T4" fmla="*/ 95 w 100"/>
                <a:gd name="T5" fmla="*/ 6 h 53"/>
                <a:gd name="T6" fmla="*/ 93 w 100"/>
                <a:gd name="T7" fmla="*/ 8 h 53"/>
                <a:gd name="T8" fmla="*/ 93 w 100"/>
                <a:gd name="T9" fmla="*/ 10 h 53"/>
                <a:gd name="T10" fmla="*/ 94 w 100"/>
                <a:gd name="T11" fmla="*/ 12 h 53"/>
                <a:gd name="T12" fmla="*/ 95 w 100"/>
                <a:gd name="T13" fmla="*/ 12 h 53"/>
                <a:gd name="T14" fmla="*/ 96 w 100"/>
                <a:gd name="T15" fmla="*/ 15 h 53"/>
                <a:gd name="T16" fmla="*/ 97 w 100"/>
                <a:gd name="T17" fmla="*/ 16 h 53"/>
                <a:gd name="T18" fmla="*/ 99 w 100"/>
                <a:gd name="T19" fmla="*/ 16 h 53"/>
                <a:gd name="T20" fmla="*/ 99 w 100"/>
                <a:gd name="T21" fmla="*/ 17 h 53"/>
                <a:gd name="T22" fmla="*/ 100 w 100"/>
                <a:gd name="T23" fmla="*/ 53 h 53"/>
                <a:gd name="T24" fmla="*/ 0 w 100"/>
                <a:gd name="T25" fmla="*/ 51 h 53"/>
                <a:gd name="T26" fmla="*/ 3 w 100"/>
                <a:gd name="T27" fmla="*/ 0 h 53"/>
                <a:gd name="T28" fmla="*/ 3 w 100"/>
                <a:gd name="T29" fmla="*/ 0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53"/>
                <a:gd name="T47" fmla="*/ 100 w 100"/>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53">
                  <a:moveTo>
                    <a:pt x="3" y="0"/>
                  </a:moveTo>
                  <a:lnTo>
                    <a:pt x="89" y="2"/>
                  </a:lnTo>
                  <a:lnTo>
                    <a:pt x="95" y="6"/>
                  </a:lnTo>
                  <a:lnTo>
                    <a:pt x="93" y="8"/>
                  </a:lnTo>
                  <a:lnTo>
                    <a:pt x="93" y="10"/>
                  </a:lnTo>
                  <a:lnTo>
                    <a:pt x="94" y="12"/>
                  </a:lnTo>
                  <a:lnTo>
                    <a:pt x="95" y="12"/>
                  </a:lnTo>
                  <a:lnTo>
                    <a:pt x="96" y="15"/>
                  </a:lnTo>
                  <a:lnTo>
                    <a:pt x="97" y="16"/>
                  </a:lnTo>
                  <a:lnTo>
                    <a:pt x="99" y="16"/>
                  </a:lnTo>
                  <a:lnTo>
                    <a:pt x="99" y="17"/>
                  </a:lnTo>
                  <a:lnTo>
                    <a:pt x="100" y="53"/>
                  </a:lnTo>
                  <a:lnTo>
                    <a:pt x="0" y="51"/>
                  </a:lnTo>
                  <a:lnTo>
                    <a:pt x="3"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64" name="Freeform 172"/>
            <p:cNvSpPr>
              <a:spLocks/>
            </p:cNvSpPr>
            <p:nvPr/>
          </p:nvSpPr>
          <p:spPr bwMode="auto">
            <a:xfrm>
              <a:off x="3526" y="1438"/>
              <a:ext cx="364" cy="371"/>
            </a:xfrm>
            <a:custGeom>
              <a:avLst/>
              <a:gdLst>
                <a:gd name="T0" fmla="*/ 29 w 71"/>
                <a:gd name="T1" fmla="*/ 75 h 76"/>
                <a:gd name="T2" fmla="*/ 24 w 71"/>
                <a:gd name="T3" fmla="*/ 72 h 76"/>
                <a:gd name="T4" fmla="*/ 22 w 71"/>
                <a:gd name="T5" fmla="*/ 65 h 76"/>
                <a:gd name="T6" fmla="*/ 23 w 71"/>
                <a:gd name="T7" fmla="*/ 63 h 76"/>
                <a:gd name="T8" fmla="*/ 21 w 71"/>
                <a:gd name="T9" fmla="*/ 59 h 76"/>
                <a:gd name="T10" fmla="*/ 21 w 71"/>
                <a:gd name="T11" fmla="*/ 54 h 76"/>
                <a:gd name="T12" fmla="*/ 17 w 71"/>
                <a:gd name="T13" fmla="*/ 50 h 76"/>
                <a:gd name="T14" fmla="*/ 12 w 71"/>
                <a:gd name="T15" fmla="*/ 45 h 76"/>
                <a:gd name="T16" fmla="*/ 8 w 71"/>
                <a:gd name="T17" fmla="*/ 43 h 76"/>
                <a:gd name="T18" fmla="*/ 7 w 71"/>
                <a:gd name="T19" fmla="*/ 42 h 76"/>
                <a:gd name="T20" fmla="*/ 3 w 71"/>
                <a:gd name="T21" fmla="*/ 41 h 76"/>
                <a:gd name="T22" fmla="*/ 1 w 71"/>
                <a:gd name="T23" fmla="*/ 39 h 76"/>
                <a:gd name="T24" fmla="*/ 2 w 71"/>
                <a:gd name="T25" fmla="*/ 31 h 76"/>
                <a:gd name="T26" fmla="*/ 3 w 71"/>
                <a:gd name="T27" fmla="*/ 28 h 76"/>
                <a:gd name="T28" fmla="*/ 0 w 71"/>
                <a:gd name="T29" fmla="*/ 25 h 76"/>
                <a:gd name="T30" fmla="*/ 1 w 71"/>
                <a:gd name="T31" fmla="*/ 22 h 76"/>
                <a:gd name="T32" fmla="*/ 5 w 71"/>
                <a:gd name="T33" fmla="*/ 17 h 76"/>
                <a:gd name="T34" fmla="*/ 7 w 71"/>
                <a:gd name="T35" fmla="*/ 16 h 76"/>
                <a:gd name="T36" fmla="*/ 7 w 71"/>
                <a:gd name="T37" fmla="*/ 6 h 76"/>
                <a:gd name="T38" fmla="*/ 9 w 71"/>
                <a:gd name="T39" fmla="*/ 5 h 76"/>
                <a:gd name="T40" fmla="*/ 13 w 71"/>
                <a:gd name="T41" fmla="*/ 5 h 76"/>
                <a:gd name="T42" fmla="*/ 22 w 71"/>
                <a:gd name="T43" fmla="*/ 1 h 76"/>
                <a:gd name="T44" fmla="*/ 24 w 71"/>
                <a:gd name="T45" fmla="*/ 1 h 76"/>
                <a:gd name="T46" fmla="*/ 23 w 71"/>
                <a:gd name="T47" fmla="*/ 3 h 76"/>
                <a:gd name="T48" fmla="*/ 22 w 71"/>
                <a:gd name="T49" fmla="*/ 6 h 76"/>
                <a:gd name="T50" fmla="*/ 26 w 71"/>
                <a:gd name="T51" fmla="*/ 5 h 76"/>
                <a:gd name="T52" fmla="*/ 28 w 71"/>
                <a:gd name="T53" fmla="*/ 6 h 76"/>
                <a:gd name="T54" fmla="*/ 31 w 71"/>
                <a:gd name="T55" fmla="*/ 8 h 76"/>
                <a:gd name="T56" fmla="*/ 32 w 71"/>
                <a:gd name="T57" fmla="*/ 10 h 76"/>
                <a:gd name="T58" fmla="*/ 44 w 71"/>
                <a:gd name="T59" fmla="*/ 13 h 76"/>
                <a:gd name="T60" fmla="*/ 48 w 71"/>
                <a:gd name="T61" fmla="*/ 15 h 76"/>
                <a:gd name="T62" fmla="*/ 50 w 71"/>
                <a:gd name="T63" fmla="*/ 15 h 76"/>
                <a:gd name="T64" fmla="*/ 51 w 71"/>
                <a:gd name="T65" fmla="*/ 15 h 76"/>
                <a:gd name="T66" fmla="*/ 56 w 71"/>
                <a:gd name="T67" fmla="*/ 16 h 76"/>
                <a:gd name="T68" fmla="*/ 56 w 71"/>
                <a:gd name="T69" fmla="*/ 17 h 76"/>
                <a:gd name="T70" fmla="*/ 58 w 71"/>
                <a:gd name="T71" fmla="*/ 18 h 76"/>
                <a:gd name="T72" fmla="*/ 61 w 71"/>
                <a:gd name="T73" fmla="*/ 21 h 76"/>
                <a:gd name="T74" fmla="*/ 60 w 71"/>
                <a:gd name="T75" fmla="*/ 25 h 76"/>
                <a:gd name="T76" fmla="*/ 63 w 71"/>
                <a:gd name="T77" fmla="*/ 25 h 76"/>
                <a:gd name="T78" fmla="*/ 62 w 71"/>
                <a:gd name="T79" fmla="*/ 27 h 76"/>
                <a:gd name="T80" fmla="*/ 64 w 71"/>
                <a:gd name="T81" fmla="*/ 30 h 76"/>
                <a:gd name="T82" fmla="*/ 61 w 71"/>
                <a:gd name="T83" fmla="*/ 33 h 76"/>
                <a:gd name="T84" fmla="*/ 59 w 71"/>
                <a:gd name="T85" fmla="*/ 38 h 76"/>
                <a:gd name="T86" fmla="*/ 59 w 71"/>
                <a:gd name="T87" fmla="*/ 39 h 76"/>
                <a:gd name="T88" fmla="*/ 63 w 71"/>
                <a:gd name="T89" fmla="*/ 35 h 76"/>
                <a:gd name="T90" fmla="*/ 66 w 71"/>
                <a:gd name="T91" fmla="*/ 33 h 76"/>
                <a:gd name="T92" fmla="*/ 68 w 71"/>
                <a:gd name="T93" fmla="*/ 31 h 76"/>
                <a:gd name="T94" fmla="*/ 68 w 71"/>
                <a:gd name="T95" fmla="*/ 28 h 76"/>
                <a:gd name="T96" fmla="*/ 69 w 71"/>
                <a:gd name="T97" fmla="*/ 27 h 76"/>
                <a:gd name="T98" fmla="*/ 70 w 71"/>
                <a:gd name="T99" fmla="*/ 25 h 76"/>
                <a:gd name="T100" fmla="*/ 71 w 71"/>
                <a:gd name="T101" fmla="*/ 26 h 76"/>
                <a:gd name="T102" fmla="*/ 69 w 71"/>
                <a:gd name="T103" fmla="*/ 33 h 76"/>
                <a:gd name="T104" fmla="*/ 68 w 71"/>
                <a:gd name="T105" fmla="*/ 35 h 76"/>
                <a:gd name="T106" fmla="*/ 66 w 71"/>
                <a:gd name="T107" fmla="*/ 40 h 76"/>
                <a:gd name="T108" fmla="*/ 66 w 71"/>
                <a:gd name="T109" fmla="*/ 45 h 76"/>
                <a:gd name="T110" fmla="*/ 64 w 71"/>
                <a:gd name="T111" fmla="*/ 47 h 76"/>
                <a:gd name="T112" fmla="*/ 65 w 71"/>
                <a:gd name="T113" fmla="*/ 54 h 76"/>
                <a:gd name="T114" fmla="*/ 63 w 71"/>
                <a:gd name="T115" fmla="*/ 59 h 76"/>
                <a:gd name="T116" fmla="*/ 65 w 71"/>
                <a:gd name="T117" fmla="*/ 70 h 76"/>
                <a:gd name="T118" fmla="*/ 65 w 71"/>
                <a:gd name="T119" fmla="*/ 71 h 76"/>
                <a:gd name="T120" fmla="*/ 65 w 71"/>
                <a:gd name="T121" fmla="*/ 74 h 76"/>
                <a:gd name="T122" fmla="*/ 30 w 71"/>
                <a:gd name="T123" fmla="*/ 76 h 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
                <a:gd name="T187" fmla="*/ 0 h 76"/>
                <a:gd name="T188" fmla="*/ 71 w 71"/>
                <a:gd name="T189" fmla="*/ 76 h 7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 h="76">
                  <a:moveTo>
                    <a:pt x="30" y="76"/>
                  </a:moveTo>
                  <a:lnTo>
                    <a:pt x="29" y="75"/>
                  </a:lnTo>
                  <a:lnTo>
                    <a:pt x="28" y="73"/>
                  </a:lnTo>
                  <a:lnTo>
                    <a:pt x="24" y="72"/>
                  </a:lnTo>
                  <a:lnTo>
                    <a:pt x="23" y="67"/>
                  </a:lnTo>
                  <a:lnTo>
                    <a:pt x="22" y="65"/>
                  </a:lnTo>
                  <a:lnTo>
                    <a:pt x="23" y="64"/>
                  </a:lnTo>
                  <a:lnTo>
                    <a:pt x="23" y="63"/>
                  </a:lnTo>
                  <a:lnTo>
                    <a:pt x="22" y="61"/>
                  </a:lnTo>
                  <a:lnTo>
                    <a:pt x="21" y="59"/>
                  </a:lnTo>
                  <a:lnTo>
                    <a:pt x="21" y="56"/>
                  </a:lnTo>
                  <a:lnTo>
                    <a:pt x="21" y="54"/>
                  </a:lnTo>
                  <a:lnTo>
                    <a:pt x="21" y="53"/>
                  </a:lnTo>
                  <a:lnTo>
                    <a:pt x="17" y="50"/>
                  </a:lnTo>
                  <a:lnTo>
                    <a:pt x="13" y="48"/>
                  </a:lnTo>
                  <a:lnTo>
                    <a:pt x="12" y="45"/>
                  </a:lnTo>
                  <a:lnTo>
                    <a:pt x="8" y="44"/>
                  </a:lnTo>
                  <a:lnTo>
                    <a:pt x="8" y="43"/>
                  </a:lnTo>
                  <a:lnTo>
                    <a:pt x="7" y="42"/>
                  </a:lnTo>
                  <a:lnTo>
                    <a:pt x="4" y="41"/>
                  </a:lnTo>
                  <a:lnTo>
                    <a:pt x="3" y="41"/>
                  </a:lnTo>
                  <a:lnTo>
                    <a:pt x="2" y="40"/>
                  </a:lnTo>
                  <a:lnTo>
                    <a:pt x="1" y="39"/>
                  </a:lnTo>
                  <a:lnTo>
                    <a:pt x="1" y="34"/>
                  </a:lnTo>
                  <a:lnTo>
                    <a:pt x="2" y="31"/>
                  </a:lnTo>
                  <a:lnTo>
                    <a:pt x="2" y="30"/>
                  </a:lnTo>
                  <a:lnTo>
                    <a:pt x="3" y="28"/>
                  </a:lnTo>
                  <a:lnTo>
                    <a:pt x="1" y="26"/>
                  </a:lnTo>
                  <a:lnTo>
                    <a:pt x="0" y="25"/>
                  </a:lnTo>
                  <a:lnTo>
                    <a:pt x="1" y="22"/>
                  </a:lnTo>
                  <a:lnTo>
                    <a:pt x="1" y="20"/>
                  </a:lnTo>
                  <a:lnTo>
                    <a:pt x="5" y="17"/>
                  </a:lnTo>
                  <a:lnTo>
                    <a:pt x="6" y="17"/>
                  </a:lnTo>
                  <a:lnTo>
                    <a:pt x="7" y="16"/>
                  </a:lnTo>
                  <a:lnTo>
                    <a:pt x="6" y="7"/>
                  </a:lnTo>
                  <a:lnTo>
                    <a:pt x="7" y="6"/>
                  </a:lnTo>
                  <a:lnTo>
                    <a:pt x="8" y="5"/>
                  </a:lnTo>
                  <a:lnTo>
                    <a:pt x="9" y="5"/>
                  </a:lnTo>
                  <a:lnTo>
                    <a:pt x="11" y="6"/>
                  </a:lnTo>
                  <a:lnTo>
                    <a:pt x="13" y="5"/>
                  </a:lnTo>
                  <a:lnTo>
                    <a:pt x="16" y="4"/>
                  </a:lnTo>
                  <a:lnTo>
                    <a:pt x="22" y="1"/>
                  </a:lnTo>
                  <a:lnTo>
                    <a:pt x="23" y="0"/>
                  </a:lnTo>
                  <a:lnTo>
                    <a:pt x="24" y="1"/>
                  </a:lnTo>
                  <a:lnTo>
                    <a:pt x="24" y="2"/>
                  </a:lnTo>
                  <a:lnTo>
                    <a:pt x="23" y="3"/>
                  </a:lnTo>
                  <a:lnTo>
                    <a:pt x="23" y="4"/>
                  </a:lnTo>
                  <a:lnTo>
                    <a:pt x="22" y="6"/>
                  </a:lnTo>
                  <a:lnTo>
                    <a:pt x="25" y="5"/>
                  </a:lnTo>
                  <a:lnTo>
                    <a:pt x="26" y="5"/>
                  </a:lnTo>
                  <a:lnTo>
                    <a:pt x="27" y="7"/>
                  </a:lnTo>
                  <a:lnTo>
                    <a:pt x="28" y="6"/>
                  </a:lnTo>
                  <a:lnTo>
                    <a:pt x="29" y="7"/>
                  </a:lnTo>
                  <a:lnTo>
                    <a:pt x="31" y="8"/>
                  </a:lnTo>
                  <a:lnTo>
                    <a:pt x="32" y="8"/>
                  </a:lnTo>
                  <a:lnTo>
                    <a:pt x="32" y="10"/>
                  </a:lnTo>
                  <a:lnTo>
                    <a:pt x="33" y="11"/>
                  </a:lnTo>
                  <a:lnTo>
                    <a:pt x="44" y="13"/>
                  </a:lnTo>
                  <a:lnTo>
                    <a:pt x="46" y="13"/>
                  </a:lnTo>
                  <a:lnTo>
                    <a:pt x="48" y="15"/>
                  </a:lnTo>
                  <a:lnTo>
                    <a:pt x="50" y="15"/>
                  </a:lnTo>
                  <a:lnTo>
                    <a:pt x="51" y="15"/>
                  </a:lnTo>
                  <a:lnTo>
                    <a:pt x="54" y="15"/>
                  </a:lnTo>
                  <a:lnTo>
                    <a:pt x="56" y="16"/>
                  </a:lnTo>
                  <a:lnTo>
                    <a:pt x="57" y="17"/>
                  </a:lnTo>
                  <a:lnTo>
                    <a:pt x="56" y="17"/>
                  </a:lnTo>
                  <a:lnTo>
                    <a:pt x="56" y="18"/>
                  </a:lnTo>
                  <a:lnTo>
                    <a:pt x="58" y="18"/>
                  </a:lnTo>
                  <a:lnTo>
                    <a:pt x="60" y="19"/>
                  </a:lnTo>
                  <a:lnTo>
                    <a:pt x="61" y="21"/>
                  </a:lnTo>
                  <a:lnTo>
                    <a:pt x="60" y="25"/>
                  </a:lnTo>
                  <a:lnTo>
                    <a:pt x="62" y="25"/>
                  </a:lnTo>
                  <a:lnTo>
                    <a:pt x="63" y="25"/>
                  </a:lnTo>
                  <a:lnTo>
                    <a:pt x="62" y="26"/>
                  </a:lnTo>
                  <a:lnTo>
                    <a:pt x="62" y="27"/>
                  </a:lnTo>
                  <a:lnTo>
                    <a:pt x="62" y="28"/>
                  </a:lnTo>
                  <a:lnTo>
                    <a:pt x="64" y="30"/>
                  </a:lnTo>
                  <a:lnTo>
                    <a:pt x="61" y="33"/>
                  </a:lnTo>
                  <a:lnTo>
                    <a:pt x="60" y="36"/>
                  </a:lnTo>
                  <a:lnTo>
                    <a:pt x="59" y="38"/>
                  </a:lnTo>
                  <a:lnTo>
                    <a:pt x="59" y="39"/>
                  </a:lnTo>
                  <a:lnTo>
                    <a:pt x="61" y="38"/>
                  </a:lnTo>
                  <a:lnTo>
                    <a:pt x="63" y="35"/>
                  </a:lnTo>
                  <a:lnTo>
                    <a:pt x="65" y="33"/>
                  </a:lnTo>
                  <a:lnTo>
                    <a:pt x="66" y="33"/>
                  </a:lnTo>
                  <a:lnTo>
                    <a:pt x="67" y="32"/>
                  </a:lnTo>
                  <a:lnTo>
                    <a:pt x="68" y="31"/>
                  </a:lnTo>
                  <a:lnTo>
                    <a:pt x="68" y="30"/>
                  </a:lnTo>
                  <a:lnTo>
                    <a:pt x="68" y="28"/>
                  </a:lnTo>
                  <a:lnTo>
                    <a:pt x="68" y="27"/>
                  </a:lnTo>
                  <a:lnTo>
                    <a:pt x="69" y="27"/>
                  </a:lnTo>
                  <a:lnTo>
                    <a:pt x="69" y="26"/>
                  </a:lnTo>
                  <a:lnTo>
                    <a:pt x="70" y="25"/>
                  </a:lnTo>
                  <a:lnTo>
                    <a:pt x="71" y="25"/>
                  </a:lnTo>
                  <a:lnTo>
                    <a:pt x="71" y="26"/>
                  </a:lnTo>
                  <a:lnTo>
                    <a:pt x="71" y="28"/>
                  </a:lnTo>
                  <a:lnTo>
                    <a:pt x="69" y="33"/>
                  </a:lnTo>
                  <a:lnTo>
                    <a:pt x="68" y="34"/>
                  </a:lnTo>
                  <a:lnTo>
                    <a:pt x="68" y="35"/>
                  </a:lnTo>
                  <a:lnTo>
                    <a:pt x="68" y="36"/>
                  </a:lnTo>
                  <a:lnTo>
                    <a:pt x="66" y="40"/>
                  </a:lnTo>
                  <a:lnTo>
                    <a:pt x="66" y="43"/>
                  </a:lnTo>
                  <a:lnTo>
                    <a:pt x="66" y="45"/>
                  </a:lnTo>
                  <a:lnTo>
                    <a:pt x="64" y="46"/>
                  </a:lnTo>
                  <a:lnTo>
                    <a:pt x="64" y="47"/>
                  </a:lnTo>
                  <a:lnTo>
                    <a:pt x="64" y="50"/>
                  </a:lnTo>
                  <a:lnTo>
                    <a:pt x="65" y="54"/>
                  </a:lnTo>
                  <a:lnTo>
                    <a:pt x="64" y="55"/>
                  </a:lnTo>
                  <a:lnTo>
                    <a:pt x="63" y="59"/>
                  </a:lnTo>
                  <a:lnTo>
                    <a:pt x="63" y="65"/>
                  </a:lnTo>
                  <a:lnTo>
                    <a:pt x="65" y="70"/>
                  </a:lnTo>
                  <a:lnTo>
                    <a:pt x="65" y="71"/>
                  </a:lnTo>
                  <a:lnTo>
                    <a:pt x="65" y="72"/>
                  </a:lnTo>
                  <a:lnTo>
                    <a:pt x="65" y="74"/>
                  </a:lnTo>
                  <a:lnTo>
                    <a:pt x="30" y="76"/>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65" name="Freeform 173"/>
            <p:cNvSpPr>
              <a:spLocks/>
            </p:cNvSpPr>
            <p:nvPr/>
          </p:nvSpPr>
          <p:spPr bwMode="auto">
            <a:xfrm>
              <a:off x="4060" y="1789"/>
              <a:ext cx="291" cy="307"/>
            </a:xfrm>
            <a:custGeom>
              <a:avLst/>
              <a:gdLst>
                <a:gd name="T0" fmla="*/ 5 w 57"/>
                <a:gd name="T1" fmla="*/ 55 h 63"/>
                <a:gd name="T2" fmla="*/ 8 w 57"/>
                <a:gd name="T3" fmla="*/ 56 h 63"/>
                <a:gd name="T4" fmla="*/ 10 w 57"/>
                <a:gd name="T5" fmla="*/ 55 h 63"/>
                <a:gd name="T6" fmla="*/ 13 w 57"/>
                <a:gd name="T7" fmla="*/ 59 h 63"/>
                <a:gd name="T8" fmla="*/ 18 w 57"/>
                <a:gd name="T9" fmla="*/ 60 h 63"/>
                <a:gd name="T10" fmla="*/ 22 w 57"/>
                <a:gd name="T11" fmla="*/ 61 h 63"/>
                <a:gd name="T12" fmla="*/ 25 w 57"/>
                <a:gd name="T13" fmla="*/ 61 h 63"/>
                <a:gd name="T14" fmla="*/ 28 w 57"/>
                <a:gd name="T15" fmla="*/ 61 h 63"/>
                <a:gd name="T16" fmla="*/ 29 w 57"/>
                <a:gd name="T17" fmla="*/ 59 h 63"/>
                <a:gd name="T18" fmla="*/ 31 w 57"/>
                <a:gd name="T19" fmla="*/ 59 h 63"/>
                <a:gd name="T20" fmla="*/ 34 w 57"/>
                <a:gd name="T21" fmla="*/ 62 h 63"/>
                <a:gd name="T22" fmla="*/ 36 w 57"/>
                <a:gd name="T23" fmla="*/ 63 h 63"/>
                <a:gd name="T24" fmla="*/ 39 w 57"/>
                <a:gd name="T25" fmla="*/ 61 h 63"/>
                <a:gd name="T26" fmla="*/ 40 w 57"/>
                <a:gd name="T27" fmla="*/ 58 h 63"/>
                <a:gd name="T28" fmla="*/ 41 w 57"/>
                <a:gd name="T29" fmla="*/ 52 h 63"/>
                <a:gd name="T30" fmla="*/ 44 w 57"/>
                <a:gd name="T31" fmla="*/ 54 h 63"/>
                <a:gd name="T32" fmla="*/ 45 w 57"/>
                <a:gd name="T33" fmla="*/ 51 h 63"/>
                <a:gd name="T34" fmla="*/ 47 w 57"/>
                <a:gd name="T35" fmla="*/ 47 h 63"/>
                <a:gd name="T36" fmla="*/ 48 w 57"/>
                <a:gd name="T37" fmla="*/ 45 h 63"/>
                <a:gd name="T38" fmla="*/ 51 w 57"/>
                <a:gd name="T39" fmla="*/ 44 h 63"/>
                <a:gd name="T40" fmla="*/ 53 w 57"/>
                <a:gd name="T41" fmla="*/ 41 h 63"/>
                <a:gd name="T42" fmla="*/ 55 w 57"/>
                <a:gd name="T43" fmla="*/ 39 h 63"/>
                <a:gd name="T44" fmla="*/ 55 w 57"/>
                <a:gd name="T45" fmla="*/ 36 h 63"/>
                <a:gd name="T46" fmla="*/ 56 w 57"/>
                <a:gd name="T47" fmla="*/ 34 h 63"/>
                <a:gd name="T48" fmla="*/ 54 w 57"/>
                <a:gd name="T49" fmla="*/ 26 h 63"/>
                <a:gd name="T50" fmla="*/ 55 w 57"/>
                <a:gd name="T51" fmla="*/ 23 h 63"/>
                <a:gd name="T52" fmla="*/ 57 w 57"/>
                <a:gd name="T53" fmla="*/ 22 h 63"/>
                <a:gd name="T54" fmla="*/ 46 w 57"/>
                <a:gd name="T55" fmla="*/ 3 h 63"/>
                <a:gd name="T56" fmla="*/ 42 w 57"/>
                <a:gd name="T57" fmla="*/ 6 h 63"/>
                <a:gd name="T58" fmla="*/ 37 w 57"/>
                <a:gd name="T59" fmla="*/ 10 h 63"/>
                <a:gd name="T60" fmla="*/ 34 w 57"/>
                <a:gd name="T61" fmla="*/ 10 h 63"/>
                <a:gd name="T62" fmla="*/ 30 w 57"/>
                <a:gd name="T63" fmla="*/ 13 h 63"/>
                <a:gd name="T64" fmla="*/ 27 w 57"/>
                <a:gd name="T65" fmla="*/ 12 h 63"/>
                <a:gd name="T66" fmla="*/ 25 w 57"/>
                <a:gd name="T67" fmla="*/ 12 h 63"/>
                <a:gd name="T68" fmla="*/ 25 w 57"/>
                <a:gd name="T69" fmla="*/ 11 h 63"/>
                <a:gd name="T70" fmla="*/ 19 w 57"/>
                <a:gd name="T71" fmla="*/ 9 h 63"/>
                <a:gd name="T72" fmla="*/ 17 w 57"/>
                <a:gd name="T73" fmla="*/ 10 h 63"/>
                <a:gd name="T74" fmla="*/ 0 w 57"/>
                <a:gd name="T75" fmla="*/ 11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7"/>
                <a:gd name="T115" fmla="*/ 0 h 63"/>
                <a:gd name="T116" fmla="*/ 57 w 57"/>
                <a:gd name="T117" fmla="*/ 63 h 6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7" h="63">
                  <a:moveTo>
                    <a:pt x="0" y="11"/>
                  </a:moveTo>
                  <a:lnTo>
                    <a:pt x="5" y="55"/>
                  </a:lnTo>
                  <a:lnTo>
                    <a:pt x="6" y="55"/>
                  </a:lnTo>
                  <a:lnTo>
                    <a:pt x="8" y="56"/>
                  </a:lnTo>
                  <a:lnTo>
                    <a:pt x="10" y="55"/>
                  </a:lnTo>
                  <a:lnTo>
                    <a:pt x="12" y="57"/>
                  </a:lnTo>
                  <a:lnTo>
                    <a:pt x="13" y="59"/>
                  </a:lnTo>
                  <a:lnTo>
                    <a:pt x="15" y="60"/>
                  </a:lnTo>
                  <a:lnTo>
                    <a:pt x="18" y="60"/>
                  </a:lnTo>
                  <a:lnTo>
                    <a:pt x="21" y="62"/>
                  </a:lnTo>
                  <a:lnTo>
                    <a:pt x="22" y="61"/>
                  </a:lnTo>
                  <a:lnTo>
                    <a:pt x="23" y="60"/>
                  </a:lnTo>
                  <a:lnTo>
                    <a:pt x="25" y="61"/>
                  </a:lnTo>
                  <a:lnTo>
                    <a:pt x="27" y="61"/>
                  </a:lnTo>
                  <a:lnTo>
                    <a:pt x="28" y="61"/>
                  </a:lnTo>
                  <a:lnTo>
                    <a:pt x="29" y="60"/>
                  </a:lnTo>
                  <a:lnTo>
                    <a:pt x="29" y="59"/>
                  </a:lnTo>
                  <a:lnTo>
                    <a:pt x="31" y="58"/>
                  </a:lnTo>
                  <a:lnTo>
                    <a:pt x="31" y="59"/>
                  </a:lnTo>
                  <a:lnTo>
                    <a:pt x="33" y="61"/>
                  </a:lnTo>
                  <a:lnTo>
                    <a:pt x="34" y="62"/>
                  </a:lnTo>
                  <a:lnTo>
                    <a:pt x="36" y="63"/>
                  </a:lnTo>
                  <a:lnTo>
                    <a:pt x="38" y="63"/>
                  </a:lnTo>
                  <a:lnTo>
                    <a:pt x="39" y="61"/>
                  </a:lnTo>
                  <a:lnTo>
                    <a:pt x="40" y="60"/>
                  </a:lnTo>
                  <a:lnTo>
                    <a:pt x="40" y="58"/>
                  </a:lnTo>
                  <a:lnTo>
                    <a:pt x="40" y="56"/>
                  </a:lnTo>
                  <a:lnTo>
                    <a:pt x="41" y="52"/>
                  </a:lnTo>
                  <a:lnTo>
                    <a:pt x="42" y="52"/>
                  </a:lnTo>
                  <a:lnTo>
                    <a:pt x="44" y="54"/>
                  </a:lnTo>
                  <a:lnTo>
                    <a:pt x="45" y="52"/>
                  </a:lnTo>
                  <a:lnTo>
                    <a:pt x="45" y="51"/>
                  </a:lnTo>
                  <a:lnTo>
                    <a:pt x="46" y="48"/>
                  </a:lnTo>
                  <a:lnTo>
                    <a:pt x="47" y="47"/>
                  </a:lnTo>
                  <a:lnTo>
                    <a:pt x="47" y="46"/>
                  </a:lnTo>
                  <a:lnTo>
                    <a:pt x="48" y="45"/>
                  </a:lnTo>
                  <a:lnTo>
                    <a:pt x="49" y="45"/>
                  </a:lnTo>
                  <a:lnTo>
                    <a:pt x="51" y="44"/>
                  </a:lnTo>
                  <a:lnTo>
                    <a:pt x="53" y="41"/>
                  </a:lnTo>
                  <a:lnTo>
                    <a:pt x="54" y="41"/>
                  </a:lnTo>
                  <a:lnTo>
                    <a:pt x="55" y="39"/>
                  </a:lnTo>
                  <a:lnTo>
                    <a:pt x="55" y="37"/>
                  </a:lnTo>
                  <a:lnTo>
                    <a:pt x="55" y="36"/>
                  </a:lnTo>
                  <a:lnTo>
                    <a:pt x="55" y="35"/>
                  </a:lnTo>
                  <a:lnTo>
                    <a:pt x="56" y="34"/>
                  </a:lnTo>
                  <a:lnTo>
                    <a:pt x="57" y="27"/>
                  </a:lnTo>
                  <a:lnTo>
                    <a:pt x="54" y="26"/>
                  </a:lnTo>
                  <a:lnTo>
                    <a:pt x="56" y="25"/>
                  </a:lnTo>
                  <a:lnTo>
                    <a:pt x="55" y="23"/>
                  </a:lnTo>
                  <a:lnTo>
                    <a:pt x="56" y="22"/>
                  </a:lnTo>
                  <a:lnTo>
                    <a:pt x="57" y="22"/>
                  </a:lnTo>
                  <a:lnTo>
                    <a:pt x="53" y="0"/>
                  </a:lnTo>
                  <a:lnTo>
                    <a:pt x="46" y="3"/>
                  </a:lnTo>
                  <a:lnTo>
                    <a:pt x="44" y="5"/>
                  </a:lnTo>
                  <a:lnTo>
                    <a:pt x="42" y="6"/>
                  </a:lnTo>
                  <a:lnTo>
                    <a:pt x="39" y="10"/>
                  </a:lnTo>
                  <a:lnTo>
                    <a:pt x="37" y="10"/>
                  </a:lnTo>
                  <a:lnTo>
                    <a:pt x="36" y="10"/>
                  </a:lnTo>
                  <a:lnTo>
                    <a:pt x="34" y="10"/>
                  </a:lnTo>
                  <a:lnTo>
                    <a:pt x="33" y="11"/>
                  </a:lnTo>
                  <a:lnTo>
                    <a:pt x="30" y="13"/>
                  </a:lnTo>
                  <a:lnTo>
                    <a:pt x="29" y="13"/>
                  </a:lnTo>
                  <a:lnTo>
                    <a:pt x="27" y="12"/>
                  </a:lnTo>
                  <a:lnTo>
                    <a:pt x="26" y="13"/>
                  </a:lnTo>
                  <a:lnTo>
                    <a:pt x="25" y="12"/>
                  </a:lnTo>
                  <a:lnTo>
                    <a:pt x="26" y="11"/>
                  </a:lnTo>
                  <a:lnTo>
                    <a:pt x="25" y="11"/>
                  </a:lnTo>
                  <a:lnTo>
                    <a:pt x="23" y="11"/>
                  </a:lnTo>
                  <a:lnTo>
                    <a:pt x="19" y="9"/>
                  </a:lnTo>
                  <a:lnTo>
                    <a:pt x="18" y="9"/>
                  </a:lnTo>
                  <a:lnTo>
                    <a:pt x="17" y="10"/>
                  </a:lnTo>
                  <a:lnTo>
                    <a:pt x="17" y="9"/>
                  </a:lnTo>
                  <a:lnTo>
                    <a:pt x="0" y="11"/>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66" name="Freeform 174"/>
            <p:cNvSpPr>
              <a:spLocks/>
            </p:cNvSpPr>
            <p:nvPr/>
          </p:nvSpPr>
          <p:spPr bwMode="auto">
            <a:xfrm>
              <a:off x="3962" y="2716"/>
              <a:ext cx="630" cy="453"/>
            </a:xfrm>
            <a:custGeom>
              <a:avLst/>
              <a:gdLst>
                <a:gd name="T0" fmla="*/ 0 w 123"/>
                <a:gd name="T1" fmla="*/ 8 h 93"/>
                <a:gd name="T2" fmla="*/ 0 w 123"/>
                <a:gd name="T3" fmla="*/ 10 h 93"/>
                <a:gd name="T4" fmla="*/ 2 w 123"/>
                <a:gd name="T5" fmla="*/ 12 h 93"/>
                <a:gd name="T6" fmla="*/ 3 w 123"/>
                <a:gd name="T7" fmla="*/ 15 h 93"/>
                <a:gd name="T8" fmla="*/ 4 w 123"/>
                <a:gd name="T9" fmla="*/ 17 h 93"/>
                <a:gd name="T10" fmla="*/ 3 w 123"/>
                <a:gd name="T11" fmla="*/ 19 h 93"/>
                <a:gd name="T12" fmla="*/ 7 w 123"/>
                <a:gd name="T13" fmla="*/ 18 h 93"/>
                <a:gd name="T14" fmla="*/ 9 w 123"/>
                <a:gd name="T15" fmla="*/ 15 h 93"/>
                <a:gd name="T16" fmla="*/ 10 w 123"/>
                <a:gd name="T17" fmla="*/ 15 h 93"/>
                <a:gd name="T18" fmla="*/ 9 w 123"/>
                <a:gd name="T19" fmla="*/ 17 h 93"/>
                <a:gd name="T20" fmla="*/ 19 w 123"/>
                <a:gd name="T21" fmla="*/ 14 h 93"/>
                <a:gd name="T22" fmla="*/ 19 w 123"/>
                <a:gd name="T23" fmla="*/ 16 h 93"/>
                <a:gd name="T24" fmla="*/ 25 w 123"/>
                <a:gd name="T25" fmla="*/ 17 h 93"/>
                <a:gd name="T26" fmla="*/ 29 w 123"/>
                <a:gd name="T27" fmla="*/ 18 h 93"/>
                <a:gd name="T28" fmla="*/ 31 w 123"/>
                <a:gd name="T29" fmla="*/ 19 h 93"/>
                <a:gd name="T30" fmla="*/ 31 w 123"/>
                <a:gd name="T31" fmla="*/ 20 h 93"/>
                <a:gd name="T32" fmla="*/ 36 w 123"/>
                <a:gd name="T33" fmla="*/ 24 h 93"/>
                <a:gd name="T34" fmla="*/ 35 w 123"/>
                <a:gd name="T35" fmla="*/ 25 h 93"/>
                <a:gd name="T36" fmla="*/ 34 w 123"/>
                <a:gd name="T37" fmla="*/ 26 h 93"/>
                <a:gd name="T38" fmla="*/ 41 w 123"/>
                <a:gd name="T39" fmla="*/ 24 h 93"/>
                <a:gd name="T40" fmla="*/ 50 w 123"/>
                <a:gd name="T41" fmla="*/ 21 h 93"/>
                <a:gd name="T42" fmla="*/ 50 w 123"/>
                <a:gd name="T43" fmla="*/ 18 h 93"/>
                <a:gd name="T44" fmla="*/ 61 w 123"/>
                <a:gd name="T45" fmla="*/ 21 h 93"/>
                <a:gd name="T46" fmla="*/ 69 w 123"/>
                <a:gd name="T47" fmla="*/ 28 h 93"/>
                <a:gd name="T48" fmla="*/ 74 w 123"/>
                <a:gd name="T49" fmla="*/ 30 h 93"/>
                <a:gd name="T50" fmla="*/ 77 w 123"/>
                <a:gd name="T51" fmla="*/ 36 h 93"/>
                <a:gd name="T52" fmla="*/ 76 w 123"/>
                <a:gd name="T53" fmla="*/ 48 h 93"/>
                <a:gd name="T54" fmla="*/ 80 w 123"/>
                <a:gd name="T55" fmla="*/ 54 h 93"/>
                <a:gd name="T56" fmla="*/ 79 w 123"/>
                <a:gd name="T57" fmla="*/ 50 h 93"/>
                <a:gd name="T58" fmla="*/ 82 w 123"/>
                <a:gd name="T59" fmla="*/ 51 h 93"/>
                <a:gd name="T60" fmla="*/ 83 w 123"/>
                <a:gd name="T61" fmla="*/ 50 h 93"/>
                <a:gd name="T62" fmla="*/ 83 w 123"/>
                <a:gd name="T63" fmla="*/ 53 h 93"/>
                <a:gd name="T64" fmla="*/ 80 w 123"/>
                <a:gd name="T65" fmla="*/ 57 h 93"/>
                <a:gd name="T66" fmla="*/ 83 w 123"/>
                <a:gd name="T67" fmla="*/ 61 h 93"/>
                <a:gd name="T68" fmla="*/ 89 w 123"/>
                <a:gd name="T69" fmla="*/ 68 h 93"/>
                <a:gd name="T70" fmla="*/ 91 w 123"/>
                <a:gd name="T71" fmla="*/ 69 h 93"/>
                <a:gd name="T72" fmla="*/ 94 w 123"/>
                <a:gd name="T73" fmla="*/ 74 h 93"/>
                <a:gd name="T74" fmla="*/ 99 w 123"/>
                <a:gd name="T75" fmla="*/ 82 h 93"/>
                <a:gd name="T76" fmla="*/ 108 w 123"/>
                <a:gd name="T77" fmla="*/ 88 h 93"/>
                <a:gd name="T78" fmla="*/ 111 w 123"/>
                <a:gd name="T79" fmla="*/ 90 h 93"/>
                <a:gd name="T80" fmla="*/ 110 w 123"/>
                <a:gd name="T81" fmla="*/ 91 h 93"/>
                <a:gd name="T82" fmla="*/ 109 w 123"/>
                <a:gd name="T83" fmla="*/ 92 h 93"/>
                <a:gd name="T84" fmla="*/ 113 w 123"/>
                <a:gd name="T85" fmla="*/ 92 h 93"/>
                <a:gd name="T86" fmla="*/ 121 w 123"/>
                <a:gd name="T87" fmla="*/ 88 h 93"/>
                <a:gd name="T88" fmla="*/ 121 w 123"/>
                <a:gd name="T89" fmla="*/ 82 h 93"/>
                <a:gd name="T90" fmla="*/ 122 w 123"/>
                <a:gd name="T91" fmla="*/ 74 h 93"/>
                <a:gd name="T92" fmla="*/ 121 w 123"/>
                <a:gd name="T93" fmla="*/ 61 h 93"/>
                <a:gd name="T94" fmla="*/ 113 w 123"/>
                <a:gd name="T95" fmla="*/ 48 h 93"/>
                <a:gd name="T96" fmla="*/ 110 w 123"/>
                <a:gd name="T97" fmla="*/ 43 h 93"/>
                <a:gd name="T98" fmla="*/ 110 w 123"/>
                <a:gd name="T99" fmla="*/ 38 h 93"/>
                <a:gd name="T100" fmla="*/ 103 w 123"/>
                <a:gd name="T101" fmla="*/ 29 h 93"/>
                <a:gd name="T102" fmla="*/ 99 w 123"/>
                <a:gd name="T103" fmla="*/ 24 h 93"/>
                <a:gd name="T104" fmla="*/ 92 w 123"/>
                <a:gd name="T105" fmla="*/ 8 h 93"/>
                <a:gd name="T106" fmla="*/ 90 w 123"/>
                <a:gd name="T107" fmla="*/ 6 h 93"/>
                <a:gd name="T108" fmla="*/ 88 w 123"/>
                <a:gd name="T109" fmla="*/ 1 h 93"/>
                <a:gd name="T110" fmla="*/ 82 w 123"/>
                <a:gd name="T111" fmla="*/ 1 h 93"/>
                <a:gd name="T112" fmla="*/ 82 w 123"/>
                <a:gd name="T113" fmla="*/ 7 h 93"/>
                <a:gd name="T114" fmla="*/ 80 w 123"/>
                <a:gd name="T115" fmla="*/ 8 h 93"/>
                <a:gd name="T116" fmla="*/ 39 w 123"/>
                <a:gd name="T117" fmla="*/ 7 h 93"/>
                <a:gd name="T118" fmla="*/ 38 w 123"/>
                <a:gd name="T119" fmla="*/ 3 h 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3"/>
                <a:gd name="T181" fmla="*/ 0 h 93"/>
                <a:gd name="T182" fmla="*/ 123 w 123"/>
                <a:gd name="T183" fmla="*/ 93 h 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3" h="93">
                  <a:moveTo>
                    <a:pt x="38" y="3"/>
                  </a:moveTo>
                  <a:lnTo>
                    <a:pt x="0" y="7"/>
                  </a:lnTo>
                  <a:lnTo>
                    <a:pt x="0" y="8"/>
                  </a:lnTo>
                  <a:lnTo>
                    <a:pt x="0" y="9"/>
                  </a:lnTo>
                  <a:lnTo>
                    <a:pt x="0" y="10"/>
                  </a:lnTo>
                  <a:lnTo>
                    <a:pt x="1" y="12"/>
                  </a:lnTo>
                  <a:lnTo>
                    <a:pt x="2" y="12"/>
                  </a:lnTo>
                  <a:lnTo>
                    <a:pt x="4" y="13"/>
                  </a:lnTo>
                  <a:lnTo>
                    <a:pt x="4" y="14"/>
                  </a:lnTo>
                  <a:lnTo>
                    <a:pt x="3" y="15"/>
                  </a:lnTo>
                  <a:lnTo>
                    <a:pt x="3" y="16"/>
                  </a:lnTo>
                  <a:lnTo>
                    <a:pt x="4" y="16"/>
                  </a:lnTo>
                  <a:lnTo>
                    <a:pt x="4" y="17"/>
                  </a:lnTo>
                  <a:lnTo>
                    <a:pt x="3" y="18"/>
                  </a:lnTo>
                  <a:lnTo>
                    <a:pt x="3" y="19"/>
                  </a:lnTo>
                  <a:lnTo>
                    <a:pt x="4" y="19"/>
                  </a:lnTo>
                  <a:lnTo>
                    <a:pt x="6" y="18"/>
                  </a:lnTo>
                  <a:lnTo>
                    <a:pt x="7" y="18"/>
                  </a:lnTo>
                  <a:lnTo>
                    <a:pt x="7" y="16"/>
                  </a:lnTo>
                  <a:lnTo>
                    <a:pt x="8" y="15"/>
                  </a:lnTo>
                  <a:lnTo>
                    <a:pt x="9" y="15"/>
                  </a:lnTo>
                  <a:lnTo>
                    <a:pt x="10" y="15"/>
                  </a:lnTo>
                  <a:lnTo>
                    <a:pt x="10" y="16"/>
                  </a:lnTo>
                  <a:lnTo>
                    <a:pt x="9" y="17"/>
                  </a:lnTo>
                  <a:lnTo>
                    <a:pt x="10" y="17"/>
                  </a:lnTo>
                  <a:lnTo>
                    <a:pt x="12" y="16"/>
                  </a:lnTo>
                  <a:lnTo>
                    <a:pt x="19" y="14"/>
                  </a:lnTo>
                  <a:lnTo>
                    <a:pt x="20" y="14"/>
                  </a:lnTo>
                  <a:lnTo>
                    <a:pt x="20" y="15"/>
                  </a:lnTo>
                  <a:lnTo>
                    <a:pt x="19" y="16"/>
                  </a:lnTo>
                  <a:lnTo>
                    <a:pt x="22" y="16"/>
                  </a:lnTo>
                  <a:lnTo>
                    <a:pt x="25" y="17"/>
                  </a:lnTo>
                  <a:lnTo>
                    <a:pt x="28" y="19"/>
                  </a:lnTo>
                  <a:lnTo>
                    <a:pt x="29" y="19"/>
                  </a:lnTo>
                  <a:lnTo>
                    <a:pt x="29" y="18"/>
                  </a:lnTo>
                  <a:lnTo>
                    <a:pt x="30" y="18"/>
                  </a:lnTo>
                  <a:lnTo>
                    <a:pt x="31" y="19"/>
                  </a:lnTo>
                  <a:lnTo>
                    <a:pt x="32" y="19"/>
                  </a:lnTo>
                  <a:lnTo>
                    <a:pt x="32" y="20"/>
                  </a:lnTo>
                  <a:lnTo>
                    <a:pt x="31" y="20"/>
                  </a:lnTo>
                  <a:lnTo>
                    <a:pt x="32" y="20"/>
                  </a:lnTo>
                  <a:lnTo>
                    <a:pt x="36" y="23"/>
                  </a:lnTo>
                  <a:lnTo>
                    <a:pt x="36" y="24"/>
                  </a:lnTo>
                  <a:lnTo>
                    <a:pt x="36" y="25"/>
                  </a:lnTo>
                  <a:lnTo>
                    <a:pt x="35" y="26"/>
                  </a:lnTo>
                  <a:lnTo>
                    <a:pt x="35" y="25"/>
                  </a:lnTo>
                  <a:lnTo>
                    <a:pt x="34" y="25"/>
                  </a:lnTo>
                  <a:lnTo>
                    <a:pt x="34" y="26"/>
                  </a:lnTo>
                  <a:lnTo>
                    <a:pt x="35" y="27"/>
                  </a:lnTo>
                  <a:lnTo>
                    <a:pt x="40" y="25"/>
                  </a:lnTo>
                  <a:lnTo>
                    <a:pt x="41" y="24"/>
                  </a:lnTo>
                  <a:lnTo>
                    <a:pt x="43" y="24"/>
                  </a:lnTo>
                  <a:lnTo>
                    <a:pt x="47" y="21"/>
                  </a:lnTo>
                  <a:lnTo>
                    <a:pt x="50" y="21"/>
                  </a:lnTo>
                  <a:lnTo>
                    <a:pt x="50" y="20"/>
                  </a:lnTo>
                  <a:lnTo>
                    <a:pt x="49" y="19"/>
                  </a:lnTo>
                  <a:lnTo>
                    <a:pt x="50" y="18"/>
                  </a:lnTo>
                  <a:lnTo>
                    <a:pt x="55" y="17"/>
                  </a:lnTo>
                  <a:lnTo>
                    <a:pt x="61" y="20"/>
                  </a:lnTo>
                  <a:lnTo>
                    <a:pt x="61" y="21"/>
                  </a:lnTo>
                  <a:lnTo>
                    <a:pt x="63" y="23"/>
                  </a:lnTo>
                  <a:lnTo>
                    <a:pt x="65" y="25"/>
                  </a:lnTo>
                  <a:lnTo>
                    <a:pt x="69" y="28"/>
                  </a:lnTo>
                  <a:lnTo>
                    <a:pt x="69" y="29"/>
                  </a:lnTo>
                  <a:lnTo>
                    <a:pt x="71" y="30"/>
                  </a:lnTo>
                  <a:lnTo>
                    <a:pt x="74" y="30"/>
                  </a:lnTo>
                  <a:lnTo>
                    <a:pt x="76" y="34"/>
                  </a:lnTo>
                  <a:lnTo>
                    <a:pt x="77" y="35"/>
                  </a:lnTo>
                  <a:lnTo>
                    <a:pt x="77" y="36"/>
                  </a:lnTo>
                  <a:lnTo>
                    <a:pt x="78" y="39"/>
                  </a:lnTo>
                  <a:lnTo>
                    <a:pt x="77" y="43"/>
                  </a:lnTo>
                  <a:lnTo>
                    <a:pt x="76" y="48"/>
                  </a:lnTo>
                  <a:lnTo>
                    <a:pt x="76" y="51"/>
                  </a:lnTo>
                  <a:lnTo>
                    <a:pt x="77" y="53"/>
                  </a:lnTo>
                  <a:lnTo>
                    <a:pt x="80" y="54"/>
                  </a:lnTo>
                  <a:lnTo>
                    <a:pt x="80" y="53"/>
                  </a:lnTo>
                  <a:lnTo>
                    <a:pt x="80" y="52"/>
                  </a:lnTo>
                  <a:lnTo>
                    <a:pt x="79" y="50"/>
                  </a:lnTo>
                  <a:lnTo>
                    <a:pt x="79" y="49"/>
                  </a:lnTo>
                  <a:lnTo>
                    <a:pt x="80" y="49"/>
                  </a:lnTo>
                  <a:lnTo>
                    <a:pt x="82" y="51"/>
                  </a:lnTo>
                  <a:lnTo>
                    <a:pt x="82" y="50"/>
                  </a:lnTo>
                  <a:lnTo>
                    <a:pt x="83" y="50"/>
                  </a:lnTo>
                  <a:lnTo>
                    <a:pt x="84" y="51"/>
                  </a:lnTo>
                  <a:lnTo>
                    <a:pt x="83" y="52"/>
                  </a:lnTo>
                  <a:lnTo>
                    <a:pt x="83" y="53"/>
                  </a:lnTo>
                  <a:lnTo>
                    <a:pt x="82" y="54"/>
                  </a:lnTo>
                  <a:lnTo>
                    <a:pt x="81" y="57"/>
                  </a:lnTo>
                  <a:lnTo>
                    <a:pt x="80" y="57"/>
                  </a:lnTo>
                  <a:lnTo>
                    <a:pt x="80" y="59"/>
                  </a:lnTo>
                  <a:lnTo>
                    <a:pt x="81" y="59"/>
                  </a:lnTo>
                  <a:lnTo>
                    <a:pt x="83" y="61"/>
                  </a:lnTo>
                  <a:lnTo>
                    <a:pt x="85" y="66"/>
                  </a:lnTo>
                  <a:lnTo>
                    <a:pt x="89" y="68"/>
                  </a:lnTo>
                  <a:lnTo>
                    <a:pt x="89" y="67"/>
                  </a:lnTo>
                  <a:lnTo>
                    <a:pt x="90" y="67"/>
                  </a:lnTo>
                  <a:lnTo>
                    <a:pt x="91" y="69"/>
                  </a:lnTo>
                  <a:lnTo>
                    <a:pt x="91" y="70"/>
                  </a:lnTo>
                  <a:lnTo>
                    <a:pt x="92" y="73"/>
                  </a:lnTo>
                  <a:lnTo>
                    <a:pt x="94" y="74"/>
                  </a:lnTo>
                  <a:lnTo>
                    <a:pt x="95" y="74"/>
                  </a:lnTo>
                  <a:lnTo>
                    <a:pt x="98" y="81"/>
                  </a:lnTo>
                  <a:lnTo>
                    <a:pt x="99" y="82"/>
                  </a:lnTo>
                  <a:lnTo>
                    <a:pt x="102" y="83"/>
                  </a:lnTo>
                  <a:lnTo>
                    <a:pt x="104" y="83"/>
                  </a:lnTo>
                  <a:lnTo>
                    <a:pt x="108" y="88"/>
                  </a:lnTo>
                  <a:lnTo>
                    <a:pt x="110" y="90"/>
                  </a:lnTo>
                  <a:lnTo>
                    <a:pt x="111" y="90"/>
                  </a:lnTo>
                  <a:lnTo>
                    <a:pt x="111" y="91"/>
                  </a:lnTo>
                  <a:lnTo>
                    <a:pt x="110" y="91"/>
                  </a:lnTo>
                  <a:lnTo>
                    <a:pt x="109" y="91"/>
                  </a:lnTo>
                  <a:lnTo>
                    <a:pt x="109" y="92"/>
                  </a:lnTo>
                  <a:lnTo>
                    <a:pt x="110" y="93"/>
                  </a:lnTo>
                  <a:lnTo>
                    <a:pt x="112" y="93"/>
                  </a:lnTo>
                  <a:lnTo>
                    <a:pt x="113" y="92"/>
                  </a:lnTo>
                  <a:lnTo>
                    <a:pt x="114" y="92"/>
                  </a:lnTo>
                  <a:lnTo>
                    <a:pt x="120" y="90"/>
                  </a:lnTo>
                  <a:lnTo>
                    <a:pt x="121" y="88"/>
                  </a:lnTo>
                  <a:lnTo>
                    <a:pt x="121" y="87"/>
                  </a:lnTo>
                  <a:lnTo>
                    <a:pt x="121" y="84"/>
                  </a:lnTo>
                  <a:lnTo>
                    <a:pt x="121" y="82"/>
                  </a:lnTo>
                  <a:lnTo>
                    <a:pt x="122" y="79"/>
                  </a:lnTo>
                  <a:lnTo>
                    <a:pt x="123" y="80"/>
                  </a:lnTo>
                  <a:lnTo>
                    <a:pt x="122" y="74"/>
                  </a:lnTo>
                  <a:lnTo>
                    <a:pt x="122" y="71"/>
                  </a:lnTo>
                  <a:lnTo>
                    <a:pt x="122" y="66"/>
                  </a:lnTo>
                  <a:lnTo>
                    <a:pt x="121" y="61"/>
                  </a:lnTo>
                  <a:lnTo>
                    <a:pt x="120" y="60"/>
                  </a:lnTo>
                  <a:lnTo>
                    <a:pt x="116" y="54"/>
                  </a:lnTo>
                  <a:lnTo>
                    <a:pt x="113" y="48"/>
                  </a:lnTo>
                  <a:lnTo>
                    <a:pt x="110" y="44"/>
                  </a:lnTo>
                  <a:lnTo>
                    <a:pt x="110" y="43"/>
                  </a:lnTo>
                  <a:lnTo>
                    <a:pt x="109" y="40"/>
                  </a:lnTo>
                  <a:lnTo>
                    <a:pt x="109" y="39"/>
                  </a:lnTo>
                  <a:lnTo>
                    <a:pt x="110" y="38"/>
                  </a:lnTo>
                  <a:lnTo>
                    <a:pt x="110" y="37"/>
                  </a:lnTo>
                  <a:lnTo>
                    <a:pt x="106" y="31"/>
                  </a:lnTo>
                  <a:lnTo>
                    <a:pt x="103" y="29"/>
                  </a:lnTo>
                  <a:lnTo>
                    <a:pt x="102" y="28"/>
                  </a:lnTo>
                  <a:lnTo>
                    <a:pt x="101" y="27"/>
                  </a:lnTo>
                  <a:lnTo>
                    <a:pt x="99" y="24"/>
                  </a:lnTo>
                  <a:lnTo>
                    <a:pt x="95" y="17"/>
                  </a:lnTo>
                  <a:lnTo>
                    <a:pt x="94" y="14"/>
                  </a:lnTo>
                  <a:lnTo>
                    <a:pt x="92" y="8"/>
                  </a:lnTo>
                  <a:lnTo>
                    <a:pt x="92" y="7"/>
                  </a:lnTo>
                  <a:lnTo>
                    <a:pt x="91" y="7"/>
                  </a:lnTo>
                  <a:lnTo>
                    <a:pt x="90" y="6"/>
                  </a:lnTo>
                  <a:lnTo>
                    <a:pt x="90" y="2"/>
                  </a:lnTo>
                  <a:lnTo>
                    <a:pt x="89" y="1"/>
                  </a:lnTo>
                  <a:lnTo>
                    <a:pt x="88" y="1"/>
                  </a:lnTo>
                  <a:lnTo>
                    <a:pt x="86" y="1"/>
                  </a:lnTo>
                  <a:lnTo>
                    <a:pt x="83" y="0"/>
                  </a:lnTo>
                  <a:lnTo>
                    <a:pt x="82" y="1"/>
                  </a:lnTo>
                  <a:lnTo>
                    <a:pt x="82" y="2"/>
                  </a:lnTo>
                  <a:lnTo>
                    <a:pt x="81" y="3"/>
                  </a:lnTo>
                  <a:lnTo>
                    <a:pt x="82" y="7"/>
                  </a:lnTo>
                  <a:lnTo>
                    <a:pt x="82" y="9"/>
                  </a:lnTo>
                  <a:lnTo>
                    <a:pt x="80" y="8"/>
                  </a:lnTo>
                  <a:lnTo>
                    <a:pt x="79" y="6"/>
                  </a:lnTo>
                  <a:lnTo>
                    <a:pt x="40" y="8"/>
                  </a:lnTo>
                  <a:lnTo>
                    <a:pt x="39" y="7"/>
                  </a:lnTo>
                  <a:lnTo>
                    <a:pt x="39" y="6"/>
                  </a:lnTo>
                  <a:lnTo>
                    <a:pt x="38" y="4"/>
                  </a:lnTo>
                  <a:lnTo>
                    <a:pt x="38" y="3"/>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67" name="Freeform 175"/>
            <p:cNvSpPr>
              <a:spLocks/>
            </p:cNvSpPr>
            <p:nvPr/>
          </p:nvSpPr>
          <p:spPr bwMode="auto">
            <a:xfrm>
              <a:off x="1491" y="1614"/>
              <a:ext cx="553" cy="897"/>
            </a:xfrm>
            <a:custGeom>
              <a:avLst/>
              <a:gdLst>
                <a:gd name="T0" fmla="*/ 61 w 108"/>
                <a:gd name="T1" fmla="*/ 179 h 184"/>
                <a:gd name="T2" fmla="*/ 61 w 108"/>
                <a:gd name="T3" fmla="*/ 177 h 184"/>
                <a:gd name="T4" fmla="*/ 60 w 108"/>
                <a:gd name="T5" fmla="*/ 175 h 184"/>
                <a:gd name="T6" fmla="*/ 57 w 108"/>
                <a:gd name="T7" fmla="*/ 163 h 184"/>
                <a:gd name="T8" fmla="*/ 50 w 108"/>
                <a:gd name="T9" fmla="*/ 156 h 184"/>
                <a:gd name="T10" fmla="*/ 48 w 108"/>
                <a:gd name="T11" fmla="*/ 153 h 184"/>
                <a:gd name="T12" fmla="*/ 46 w 108"/>
                <a:gd name="T13" fmla="*/ 150 h 184"/>
                <a:gd name="T14" fmla="*/ 39 w 108"/>
                <a:gd name="T15" fmla="*/ 147 h 184"/>
                <a:gd name="T16" fmla="*/ 33 w 108"/>
                <a:gd name="T17" fmla="*/ 141 h 184"/>
                <a:gd name="T18" fmla="*/ 22 w 108"/>
                <a:gd name="T19" fmla="*/ 136 h 184"/>
                <a:gd name="T20" fmla="*/ 22 w 108"/>
                <a:gd name="T21" fmla="*/ 132 h 184"/>
                <a:gd name="T22" fmla="*/ 23 w 108"/>
                <a:gd name="T23" fmla="*/ 127 h 184"/>
                <a:gd name="T24" fmla="*/ 21 w 108"/>
                <a:gd name="T25" fmla="*/ 122 h 184"/>
                <a:gd name="T26" fmla="*/ 22 w 108"/>
                <a:gd name="T27" fmla="*/ 120 h 184"/>
                <a:gd name="T28" fmla="*/ 16 w 108"/>
                <a:gd name="T29" fmla="*/ 109 h 184"/>
                <a:gd name="T30" fmla="*/ 12 w 108"/>
                <a:gd name="T31" fmla="*/ 102 h 184"/>
                <a:gd name="T32" fmla="*/ 14 w 108"/>
                <a:gd name="T33" fmla="*/ 96 h 184"/>
                <a:gd name="T34" fmla="*/ 14 w 108"/>
                <a:gd name="T35" fmla="*/ 91 h 184"/>
                <a:gd name="T36" fmla="*/ 9 w 108"/>
                <a:gd name="T37" fmla="*/ 86 h 184"/>
                <a:gd name="T38" fmla="*/ 9 w 108"/>
                <a:gd name="T39" fmla="*/ 78 h 184"/>
                <a:gd name="T40" fmla="*/ 11 w 108"/>
                <a:gd name="T41" fmla="*/ 75 h 184"/>
                <a:gd name="T42" fmla="*/ 12 w 108"/>
                <a:gd name="T43" fmla="*/ 79 h 184"/>
                <a:gd name="T44" fmla="*/ 15 w 108"/>
                <a:gd name="T45" fmla="*/ 78 h 184"/>
                <a:gd name="T46" fmla="*/ 14 w 108"/>
                <a:gd name="T47" fmla="*/ 71 h 184"/>
                <a:gd name="T48" fmla="*/ 12 w 108"/>
                <a:gd name="T49" fmla="*/ 73 h 184"/>
                <a:gd name="T50" fmla="*/ 7 w 108"/>
                <a:gd name="T51" fmla="*/ 70 h 184"/>
                <a:gd name="T52" fmla="*/ 6 w 108"/>
                <a:gd name="T53" fmla="*/ 61 h 184"/>
                <a:gd name="T54" fmla="*/ 1 w 108"/>
                <a:gd name="T55" fmla="*/ 51 h 184"/>
                <a:gd name="T56" fmla="*/ 1 w 108"/>
                <a:gd name="T57" fmla="*/ 46 h 184"/>
                <a:gd name="T58" fmla="*/ 4 w 108"/>
                <a:gd name="T59" fmla="*/ 40 h 184"/>
                <a:gd name="T60" fmla="*/ 2 w 108"/>
                <a:gd name="T61" fmla="*/ 32 h 184"/>
                <a:gd name="T62" fmla="*/ 0 w 108"/>
                <a:gd name="T63" fmla="*/ 28 h 184"/>
                <a:gd name="T64" fmla="*/ 0 w 108"/>
                <a:gd name="T65" fmla="*/ 24 h 184"/>
                <a:gd name="T66" fmla="*/ 6 w 108"/>
                <a:gd name="T67" fmla="*/ 15 h 184"/>
                <a:gd name="T68" fmla="*/ 9 w 108"/>
                <a:gd name="T69" fmla="*/ 10 h 184"/>
                <a:gd name="T70" fmla="*/ 9 w 108"/>
                <a:gd name="T71" fmla="*/ 1 h 184"/>
                <a:gd name="T72" fmla="*/ 48 w 108"/>
                <a:gd name="T73" fmla="*/ 64 h 184"/>
                <a:gd name="T74" fmla="*/ 104 w 108"/>
                <a:gd name="T75" fmla="*/ 149 h 184"/>
                <a:gd name="T76" fmla="*/ 105 w 108"/>
                <a:gd name="T77" fmla="*/ 153 h 184"/>
                <a:gd name="T78" fmla="*/ 106 w 108"/>
                <a:gd name="T79" fmla="*/ 157 h 184"/>
                <a:gd name="T80" fmla="*/ 107 w 108"/>
                <a:gd name="T81" fmla="*/ 160 h 184"/>
                <a:gd name="T82" fmla="*/ 103 w 108"/>
                <a:gd name="T83" fmla="*/ 162 h 184"/>
                <a:gd name="T84" fmla="*/ 98 w 108"/>
                <a:gd name="T85" fmla="*/ 172 h 184"/>
                <a:gd name="T86" fmla="*/ 97 w 108"/>
                <a:gd name="T87" fmla="*/ 174 h 184"/>
                <a:gd name="T88" fmla="*/ 96 w 108"/>
                <a:gd name="T89" fmla="*/ 178 h 184"/>
                <a:gd name="T90" fmla="*/ 98 w 108"/>
                <a:gd name="T91" fmla="*/ 181 h 184"/>
                <a:gd name="T92" fmla="*/ 96 w 108"/>
                <a:gd name="T93" fmla="*/ 184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8"/>
                <a:gd name="T142" fmla="*/ 0 h 184"/>
                <a:gd name="T143" fmla="*/ 108 w 108"/>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8" h="184">
                  <a:moveTo>
                    <a:pt x="94" y="183"/>
                  </a:moveTo>
                  <a:lnTo>
                    <a:pt x="61" y="180"/>
                  </a:lnTo>
                  <a:lnTo>
                    <a:pt x="61" y="179"/>
                  </a:lnTo>
                  <a:lnTo>
                    <a:pt x="60" y="178"/>
                  </a:lnTo>
                  <a:lnTo>
                    <a:pt x="60" y="177"/>
                  </a:lnTo>
                  <a:lnTo>
                    <a:pt x="61" y="177"/>
                  </a:lnTo>
                  <a:lnTo>
                    <a:pt x="60" y="176"/>
                  </a:lnTo>
                  <a:lnTo>
                    <a:pt x="60" y="175"/>
                  </a:lnTo>
                  <a:lnTo>
                    <a:pt x="60" y="174"/>
                  </a:lnTo>
                  <a:lnTo>
                    <a:pt x="60" y="169"/>
                  </a:lnTo>
                  <a:lnTo>
                    <a:pt x="57" y="163"/>
                  </a:lnTo>
                  <a:lnTo>
                    <a:pt x="55" y="161"/>
                  </a:lnTo>
                  <a:lnTo>
                    <a:pt x="54" y="159"/>
                  </a:lnTo>
                  <a:lnTo>
                    <a:pt x="50" y="156"/>
                  </a:lnTo>
                  <a:lnTo>
                    <a:pt x="48" y="156"/>
                  </a:lnTo>
                  <a:lnTo>
                    <a:pt x="47" y="155"/>
                  </a:lnTo>
                  <a:lnTo>
                    <a:pt x="48" y="153"/>
                  </a:lnTo>
                  <a:lnTo>
                    <a:pt x="48" y="152"/>
                  </a:lnTo>
                  <a:lnTo>
                    <a:pt x="48" y="151"/>
                  </a:lnTo>
                  <a:lnTo>
                    <a:pt x="46" y="150"/>
                  </a:lnTo>
                  <a:lnTo>
                    <a:pt x="43" y="149"/>
                  </a:lnTo>
                  <a:lnTo>
                    <a:pt x="41" y="149"/>
                  </a:lnTo>
                  <a:lnTo>
                    <a:pt x="39" y="147"/>
                  </a:lnTo>
                  <a:lnTo>
                    <a:pt x="37" y="143"/>
                  </a:lnTo>
                  <a:lnTo>
                    <a:pt x="35" y="141"/>
                  </a:lnTo>
                  <a:lnTo>
                    <a:pt x="33" y="141"/>
                  </a:lnTo>
                  <a:lnTo>
                    <a:pt x="27" y="138"/>
                  </a:lnTo>
                  <a:lnTo>
                    <a:pt x="25" y="138"/>
                  </a:lnTo>
                  <a:lnTo>
                    <a:pt x="22" y="136"/>
                  </a:lnTo>
                  <a:lnTo>
                    <a:pt x="21" y="135"/>
                  </a:lnTo>
                  <a:lnTo>
                    <a:pt x="21" y="133"/>
                  </a:lnTo>
                  <a:lnTo>
                    <a:pt x="22" y="132"/>
                  </a:lnTo>
                  <a:lnTo>
                    <a:pt x="22" y="129"/>
                  </a:lnTo>
                  <a:lnTo>
                    <a:pt x="23" y="128"/>
                  </a:lnTo>
                  <a:lnTo>
                    <a:pt x="23" y="127"/>
                  </a:lnTo>
                  <a:lnTo>
                    <a:pt x="22" y="124"/>
                  </a:lnTo>
                  <a:lnTo>
                    <a:pt x="21" y="124"/>
                  </a:lnTo>
                  <a:lnTo>
                    <a:pt x="21" y="122"/>
                  </a:lnTo>
                  <a:lnTo>
                    <a:pt x="21" y="121"/>
                  </a:lnTo>
                  <a:lnTo>
                    <a:pt x="22" y="120"/>
                  </a:lnTo>
                  <a:lnTo>
                    <a:pt x="20" y="118"/>
                  </a:lnTo>
                  <a:lnTo>
                    <a:pt x="16" y="111"/>
                  </a:lnTo>
                  <a:lnTo>
                    <a:pt x="16" y="109"/>
                  </a:lnTo>
                  <a:lnTo>
                    <a:pt x="15" y="107"/>
                  </a:lnTo>
                  <a:lnTo>
                    <a:pt x="15" y="106"/>
                  </a:lnTo>
                  <a:lnTo>
                    <a:pt x="12" y="102"/>
                  </a:lnTo>
                  <a:lnTo>
                    <a:pt x="12" y="97"/>
                  </a:lnTo>
                  <a:lnTo>
                    <a:pt x="13" y="96"/>
                  </a:lnTo>
                  <a:lnTo>
                    <a:pt x="14" y="96"/>
                  </a:lnTo>
                  <a:lnTo>
                    <a:pt x="15" y="95"/>
                  </a:lnTo>
                  <a:lnTo>
                    <a:pt x="15" y="92"/>
                  </a:lnTo>
                  <a:lnTo>
                    <a:pt x="14" y="91"/>
                  </a:lnTo>
                  <a:lnTo>
                    <a:pt x="12" y="90"/>
                  </a:lnTo>
                  <a:lnTo>
                    <a:pt x="10" y="88"/>
                  </a:lnTo>
                  <a:lnTo>
                    <a:pt x="9" y="86"/>
                  </a:lnTo>
                  <a:lnTo>
                    <a:pt x="9" y="80"/>
                  </a:lnTo>
                  <a:lnTo>
                    <a:pt x="10" y="79"/>
                  </a:lnTo>
                  <a:lnTo>
                    <a:pt x="9" y="78"/>
                  </a:lnTo>
                  <a:lnTo>
                    <a:pt x="10" y="78"/>
                  </a:lnTo>
                  <a:lnTo>
                    <a:pt x="10" y="75"/>
                  </a:lnTo>
                  <a:lnTo>
                    <a:pt x="11" y="75"/>
                  </a:lnTo>
                  <a:lnTo>
                    <a:pt x="12" y="76"/>
                  </a:lnTo>
                  <a:lnTo>
                    <a:pt x="12" y="78"/>
                  </a:lnTo>
                  <a:lnTo>
                    <a:pt x="12" y="79"/>
                  </a:lnTo>
                  <a:lnTo>
                    <a:pt x="14" y="80"/>
                  </a:lnTo>
                  <a:lnTo>
                    <a:pt x="14" y="79"/>
                  </a:lnTo>
                  <a:lnTo>
                    <a:pt x="15" y="78"/>
                  </a:lnTo>
                  <a:lnTo>
                    <a:pt x="14" y="75"/>
                  </a:lnTo>
                  <a:lnTo>
                    <a:pt x="13" y="73"/>
                  </a:lnTo>
                  <a:lnTo>
                    <a:pt x="14" y="71"/>
                  </a:lnTo>
                  <a:lnTo>
                    <a:pt x="13" y="70"/>
                  </a:lnTo>
                  <a:lnTo>
                    <a:pt x="12" y="72"/>
                  </a:lnTo>
                  <a:lnTo>
                    <a:pt x="12" y="73"/>
                  </a:lnTo>
                  <a:lnTo>
                    <a:pt x="11" y="74"/>
                  </a:lnTo>
                  <a:lnTo>
                    <a:pt x="9" y="73"/>
                  </a:lnTo>
                  <a:lnTo>
                    <a:pt x="7" y="70"/>
                  </a:lnTo>
                  <a:lnTo>
                    <a:pt x="5" y="69"/>
                  </a:lnTo>
                  <a:lnTo>
                    <a:pt x="6" y="68"/>
                  </a:lnTo>
                  <a:lnTo>
                    <a:pt x="6" y="61"/>
                  </a:lnTo>
                  <a:lnTo>
                    <a:pt x="4" y="59"/>
                  </a:lnTo>
                  <a:lnTo>
                    <a:pt x="3" y="56"/>
                  </a:lnTo>
                  <a:lnTo>
                    <a:pt x="1" y="51"/>
                  </a:lnTo>
                  <a:lnTo>
                    <a:pt x="2" y="49"/>
                  </a:lnTo>
                  <a:lnTo>
                    <a:pt x="1" y="48"/>
                  </a:lnTo>
                  <a:lnTo>
                    <a:pt x="1" y="46"/>
                  </a:lnTo>
                  <a:lnTo>
                    <a:pt x="2" y="43"/>
                  </a:lnTo>
                  <a:lnTo>
                    <a:pt x="3" y="41"/>
                  </a:lnTo>
                  <a:lnTo>
                    <a:pt x="4" y="40"/>
                  </a:lnTo>
                  <a:lnTo>
                    <a:pt x="3" y="36"/>
                  </a:lnTo>
                  <a:lnTo>
                    <a:pt x="2" y="33"/>
                  </a:lnTo>
                  <a:lnTo>
                    <a:pt x="2" y="32"/>
                  </a:lnTo>
                  <a:lnTo>
                    <a:pt x="1" y="31"/>
                  </a:lnTo>
                  <a:lnTo>
                    <a:pt x="0" y="30"/>
                  </a:lnTo>
                  <a:lnTo>
                    <a:pt x="0" y="28"/>
                  </a:lnTo>
                  <a:lnTo>
                    <a:pt x="0" y="26"/>
                  </a:lnTo>
                  <a:lnTo>
                    <a:pt x="0" y="24"/>
                  </a:lnTo>
                  <a:lnTo>
                    <a:pt x="2" y="21"/>
                  </a:lnTo>
                  <a:lnTo>
                    <a:pt x="6" y="16"/>
                  </a:lnTo>
                  <a:lnTo>
                    <a:pt x="6" y="15"/>
                  </a:lnTo>
                  <a:lnTo>
                    <a:pt x="7" y="13"/>
                  </a:lnTo>
                  <a:lnTo>
                    <a:pt x="8" y="12"/>
                  </a:lnTo>
                  <a:lnTo>
                    <a:pt x="9" y="10"/>
                  </a:lnTo>
                  <a:lnTo>
                    <a:pt x="9" y="5"/>
                  </a:lnTo>
                  <a:lnTo>
                    <a:pt x="8" y="3"/>
                  </a:lnTo>
                  <a:lnTo>
                    <a:pt x="9" y="1"/>
                  </a:lnTo>
                  <a:lnTo>
                    <a:pt x="10" y="0"/>
                  </a:lnTo>
                  <a:lnTo>
                    <a:pt x="61" y="13"/>
                  </a:lnTo>
                  <a:lnTo>
                    <a:pt x="48" y="64"/>
                  </a:lnTo>
                  <a:lnTo>
                    <a:pt x="104" y="146"/>
                  </a:lnTo>
                  <a:lnTo>
                    <a:pt x="104" y="148"/>
                  </a:lnTo>
                  <a:lnTo>
                    <a:pt x="104" y="149"/>
                  </a:lnTo>
                  <a:lnTo>
                    <a:pt x="104" y="150"/>
                  </a:lnTo>
                  <a:lnTo>
                    <a:pt x="105" y="152"/>
                  </a:lnTo>
                  <a:lnTo>
                    <a:pt x="105" y="153"/>
                  </a:lnTo>
                  <a:lnTo>
                    <a:pt x="105" y="155"/>
                  </a:lnTo>
                  <a:lnTo>
                    <a:pt x="106" y="157"/>
                  </a:lnTo>
                  <a:lnTo>
                    <a:pt x="107" y="158"/>
                  </a:lnTo>
                  <a:lnTo>
                    <a:pt x="108" y="160"/>
                  </a:lnTo>
                  <a:lnTo>
                    <a:pt x="107" y="160"/>
                  </a:lnTo>
                  <a:lnTo>
                    <a:pt x="105" y="161"/>
                  </a:lnTo>
                  <a:lnTo>
                    <a:pt x="103" y="162"/>
                  </a:lnTo>
                  <a:lnTo>
                    <a:pt x="102" y="164"/>
                  </a:lnTo>
                  <a:lnTo>
                    <a:pt x="100" y="169"/>
                  </a:lnTo>
                  <a:lnTo>
                    <a:pt x="98" y="172"/>
                  </a:lnTo>
                  <a:lnTo>
                    <a:pt x="96" y="172"/>
                  </a:lnTo>
                  <a:lnTo>
                    <a:pt x="96" y="173"/>
                  </a:lnTo>
                  <a:lnTo>
                    <a:pt x="97" y="174"/>
                  </a:lnTo>
                  <a:lnTo>
                    <a:pt x="96" y="175"/>
                  </a:lnTo>
                  <a:lnTo>
                    <a:pt x="96" y="177"/>
                  </a:lnTo>
                  <a:lnTo>
                    <a:pt x="96" y="178"/>
                  </a:lnTo>
                  <a:lnTo>
                    <a:pt x="98" y="180"/>
                  </a:lnTo>
                  <a:lnTo>
                    <a:pt x="99" y="181"/>
                  </a:lnTo>
                  <a:lnTo>
                    <a:pt x="98" y="181"/>
                  </a:lnTo>
                  <a:lnTo>
                    <a:pt x="98" y="183"/>
                  </a:lnTo>
                  <a:lnTo>
                    <a:pt x="97" y="184"/>
                  </a:lnTo>
                  <a:lnTo>
                    <a:pt x="96" y="184"/>
                  </a:lnTo>
                  <a:lnTo>
                    <a:pt x="94" y="183"/>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68" name="Freeform 176"/>
            <p:cNvSpPr>
              <a:spLocks/>
            </p:cNvSpPr>
            <p:nvPr/>
          </p:nvSpPr>
          <p:spPr bwMode="auto">
            <a:xfrm>
              <a:off x="2356" y="1545"/>
              <a:ext cx="483" cy="381"/>
            </a:xfrm>
            <a:custGeom>
              <a:avLst/>
              <a:gdLst>
                <a:gd name="T0" fmla="*/ 88 w 94"/>
                <a:gd name="T1" fmla="*/ 78 h 78"/>
                <a:gd name="T2" fmla="*/ 91 w 94"/>
                <a:gd name="T3" fmla="*/ 44 h 78"/>
                <a:gd name="T4" fmla="*/ 94 w 94"/>
                <a:gd name="T5" fmla="*/ 10 h 78"/>
                <a:gd name="T6" fmla="*/ 10 w 94"/>
                <a:gd name="T7" fmla="*/ 0 h 78"/>
                <a:gd name="T8" fmla="*/ 9 w 94"/>
                <a:gd name="T9" fmla="*/ 8 h 78"/>
                <a:gd name="T10" fmla="*/ 3 w 94"/>
                <a:gd name="T11" fmla="*/ 50 h 78"/>
                <a:gd name="T12" fmla="*/ 2 w 94"/>
                <a:gd name="T13" fmla="*/ 50 h 78"/>
                <a:gd name="T14" fmla="*/ 0 w 94"/>
                <a:gd name="T15" fmla="*/ 67 h 78"/>
                <a:gd name="T16" fmla="*/ 25 w 94"/>
                <a:gd name="T17" fmla="*/ 71 h 78"/>
                <a:gd name="T18" fmla="*/ 88 w 94"/>
                <a:gd name="T19" fmla="*/ 78 h 78"/>
                <a:gd name="T20" fmla="*/ 88 w 94"/>
                <a:gd name="T21" fmla="*/ 78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78"/>
                <a:gd name="T35" fmla="*/ 94 w 9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78">
                  <a:moveTo>
                    <a:pt x="88" y="78"/>
                  </a:moveTo>
                  <a:lnTo>
                    <a:pt x="91" y="44"/>
                  </a:lnTo>
                  <a:lnTo>
                    <a:pt x="94" y="10"/>
                  </a:lnTo>
                  <a:lnTo>
                    <a:pt x="10" y="0"/>
                  </a:lnTo>
                  <a:lnTo>
                    <a:pt x="9" y="8"/>
                  </a:lnTo>
                  <a:lnTo>
                    <a:pt x="3" y="50"/>
                  </a:lnTo>
                  <a:lnTo>
                    <a:pt x="2" y="50"/>
                  </a:lnTo>
                  <a:lnTo>
                    <a:pt x="0" y="67"/>
                  </a:lnTo>
                  <a:lnTo>
                    <a:pt x="25" y="71"/>
                  </a:lnTo>
                  <a:lnTo>
                    <a:pt x="88" y="78"/>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69" name="Freeform 177"/>
            <p:cNvSpPr>
              <a:spLocks/>
            </p:cNvSpPr>
            <p:nvPr/>
          </p:nvSpPr>
          <p:spPr bwMode="auto">
            <a:xfrm>
              <a:off x="2434" y="1892"/>
              <a:ext cx="508" cy="375"/>
            </a:xfrm>
            <a:custGeom>
              <a:avLst/>
              <a:gdLst>
                <a:gd name="T0" fmla="*/ 0 w 99"/>
                <a:gd name="T1" fmla="*/ 67 h 77"/>
                <a:gd name="T2" fmla="*/ 10 w 99"/>
                <a:gd name="T3" fmla="*/ 0 h 77"/>
                <a:gd name="T4" fmla="*/ 73 w 99"/>
                <a:gd name="T5" fmla="*/ 7 h 77"/>
                <a:gd name="T6" fmla="*/ 99 w 99"/>
                <a:gd name="T7" fmla="*/ 9 h 77"/>
                <a:gd name="T8" fmla="*/ 98 w 99"/>
                <a:gd name="T9" fmla="*/ 26 h 77"/>
                <a:gd name="T10" fmla="*/ 95 w 99"/>
                <a:gd name="T11" fmla="*/ 77 h 77"/>
                <a:gd name="T12" fmla="*/ 82 w 99"/>
                <a:gd name="T13" fmla="*/ 76 h 77"/>
                <a:gd name="T14" fmla="*/ 0 w 99"/>
                <a:gd name="T15" fmla="*/ 67 h 77"/>
                <a:gd name="T16" fmla="*/ 0 w 99"/>
                <a:gd name="T17" fmla="*/ 67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77"/>
                <a:gd name="T29" fmla="*/ 99 w 99"/>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77">
                  <a:moveTo>
                    <a:pt x="0" y="67"/>
                  </a:moveTo>
                  <a:lnTo>
                    <a:pt x="10" y="0"/>
                  </a:lnTo>
                  <a:lnTo>
                    <a:pt x="73" y="7"/>
                  </a:lnTo>
                  <a:lnTo>
                    <a:pt x="99" y="9"/>
                  </a:lnTo>
                  <a:lnTo>
                    <a:pt x="98" y="26"/>
                  </a:lnTo>
                  <a:lnTo>
                    <a:pt x="95" y="77"/>
                  </a:lnTo>
                  <a:lnTo>
                    <a:pt x="82" y="76"/>
                  </a:lnTo>
                  <a:lnTo>
                    <a:pt x="0" y="67"/>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770" name="Freeform 178"/>
            <p:cNvSpPr>
              <a:spLocks/>
            </p:cNvSpPr>
            <p:nvPr/>
          </p:nvSpPr>
          <p:spPr bwMode="auto">
            <a:xfrm>
              <a:off x="2368" y="2218"/>
              <a:ext cx="485" cy="478"/>
            </a:xfrm>
            <a:custGeom>
              <a:avLst/>
              <a:gdLst>
                <a:gd name="T0" fmla="*/ 13 w 95"/>
                <a:gd name="T1" fmla="*/ 0 h 98"/>
                <a:gd name="T2" fmla="*/ 0 w 95"/>
                <a:gd name="T3" fmla="*/ 96 h 98"/>
                <a:gd name="T4" fmla="*/ 0 w 95"/>
                <a:gd name="T5" fmla="*/ 96 h 98"/>
                <a:gd name="T6" fmla="*/ 12 w 95"/>
                <a:gd name="T7" fmla="*/ 98 h 98"/>
                <a:gd name="T8" fmla="*/ 13 w 95"/>
                <a:gd name="T9" fmla="*/ 90 h 98"/>
                <a:gd name="T10" fmla="*/ 37 w 95"/>
                <a:gd name="T11" fmla="*/ 93 h 98"/>
                <a:gd name="T12" fmla="*/ 37 w 95"/>
                <a:gd name="T13" fmla="*/ 93 h 98"/>
                <a:gd name="T14" fmla="*/ 36 w 95"/>
                <a:gd name="T15" fmla="*/ 92 h 98"/>
                <a:gd name="T16" fmla="*/ 37 w 95"/>
                <a:gd name="T17" fmla="*/ 91 h 98"/>
                <a:gd name="T18" fmla="*/ 36 w 95"/>
                <a:gd name="T19" fmla="*/ 90 h 98"/>
                <a:gd name="T20" fmla="*/ 36 w 95"/>
                <a:gd name="T21" fmla="*/ 90 h 98"/>
                <a:gd name="T22" fmla="*/ 36 w 95"/>
                <a:gd name="T23" fmla="*/ 90 h 98"/>
                <a:gd name="T24" fmla="*/ 87 w 95"/>
                <a:gd name="T25" fmla="*/ 94 h 98"/>
                <a:gd name="T26" fmla="*/ 93 w 95"/>
                <a:gd name="T27" fmla="*/ 18 h 98"/>
                <a:gd name="T28" fmla="*/ 94 w 95"/>
                <a:gd name="T29" fmla="*/ 18 h 98"/>
                <a:gd name="T30" fmla="*/ 95 w 95"/>
                <a:gd name="T31" fmla="*/ 9 h 98"/>
                <a:gd name="T32" fmla="*/ 13 w 95"/>
                <a:gd name="T33" fmla="*/ 0 h 98"/>
                <a:gd name="T34" fmla="*/ 13 w 95"/>
                <a:gd name="T35" fmla="*/ 0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
                <a:gd name="T55" fmla="*/ 0 h 98"/>
                <a:gd name="T56" fmla="*/ 95 w 95"/>
                <a:gd name="T57" fmla="*/ 98 h 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 h="98">
                  <a:moveTo>
                    <a:pt x="13" y="0"/>
                  </a:moveTo>
                  <a:lnTo>
                    <a:pt x="0" y="96"/>
                  </a:lnTo>
                  <a:lnTo>
                    <a:pt x="12" y="98"/>
                  </a:lnTo>
                  <a:lnTo>
                    <a:pt x="13" y="90"/>
                  </a:lnTo>
                  <a:lnTo>
                    <a:pt x="37" y="93"/>
                  </a:lnTo>
                  <a:lnTo>
                    <a:pt x="36" y="92"/>
                  </a:lnTo>
                  <a:lnTo>
                    <a:pt x="37" y="91"/>
                  </a:lnTo>
                  <a:lnTo>
                    <a:pt x="36" y="90"/>
                  </a:lnTo>
                  <a:lnTo>
                    <a:pt x="87" y="94"/>
                  </a:lnTo>
                  <a:lnTo>
                    <a:pt x="93" y="18"/>
                  </a:lnTo>
                  <a:lnTo>
                    <a:pt x="94" y="18"/>
                  </a:lnTo>
                  <a:lnTo>
                    <a:pt x="95" y="9"/>
                  </a:lnTo>
                  <a:lnTo>
                    <a:pt x="13"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71" name="Freeform 179"/>
            <p:cNvSpPr>
              <a:spLocks/>
            </p:cNvSpPr>
            <p:nvPr/>
          </p:nvSpPr>
          <p:spPr bwMode="auto">
            <a:xfrm>
              <a:off x="4372" y="1453"/>
              <a:ext cx="522" cy="380"/>
            </a:xfrm>
            <a:custGeom>
              <a:avLst/>
              <a:gdLst>
                <a:gd name="T0" fmla="*/ 78 w 102"/>
                <a:gd name="T1" fmla="*/ 70 h 78"/>
                <a:gd name="T2" fmla="*/ 76 w 102"/>
                <a:gd name="T3" fmla="*/ 73 h 78"/>
                <a:gd name="T4" fmla="*/ 75 w 102"/>
                <a:gd name="T5" fmla="*/ 75 h 78"/>
                <a:gd name="T6" fmla="*/ 75 w 102"/>
                <a:gd name="T7" fmla="*/ 78 h 78"/>
                <a:gd name="T8" fmla="*/ 77 w 102"/>
                <a:gd name="T9" fmla="*/ 76 h 78"/>
                <a:gd name="T10" fmla="*/ 81 w 102"/>
                <a:gd name="T11" fmla="*/ 75 h 78"/>
                <a:gd name="T12" fmla="*/ 87 w 102"/>
                <a:gd name="T13" fmla="*/ 73 h 78"/>
                <a:gd name="T14" fmla="*/ 96 w 102"/>
                <a:gd name="T15" fmla="*/ 66 h 78"/>
                <a:gd name="T16" fmla="*/ 99 w 102"/>
                <a:gd name="T17" fmla="*/ 64 h 78"/>
                <a:gd name="T18" fmla="*/ 102 w 102"/>
                <a:gd name="T19" fmla="*/ 61 h 78"/>
                <a:gd name="T20" fmla="*/ 100 w 102"/>
                <a:gd name="T21" fmla="*/ 62 h 78"/>
                <a:gd name="T22" fmla="*/ 97 w 102"/>
                <a:gd name="T23" fmla="*/ 64 h 78"/>
                <a:gd name="T24" fmla="*/ 94 w 102"/>
                <a:gd name="T25" fmla="*/ 65 h 78"/>
                <a:gd name="T26" fmla="*/ 97 w 102"/>
                <a:gd name="T27" fmla="*/ 61 h 78"/>
                <a:gd name="T28" fmla="*/ 95 w 102"/>
                <a:gd name="T29" fmla="*/ 62 h 78"/>
                <a:gd name="T30" fmla="*/ 86 w 102"/>
                <a:gd name="T31" fmla="*/ 67 h 78"/>
                <a:gd name="T32" fmla="*/ 80 w 102"/>
                <a:gd name="T33" fmla="*/ 72 h 78"/>
                <a:gd name="T34" fmla="*/ 79 w 102"/>
                <a:gd name="T35" fmla="*/ 68 h 78"/>
                <a:gd name="T36" fmla="*/ 81 w 102"/>
                <a:gd name="T37" fmla="*/ 64 h 78"/>
                <a:gd name="T38" fmla="*/ 79 w 102"/>
                <a:gd name="T39" fmla="*/ 49 h 78"/>
                <a:gd name="T40" fmla="*/ 77 w 102"/>
                <a:gd name="T41" fmla="*/ 34 h 78"/>
                <a:gd name="T42" fmla="*/ 75 w 102"/>
                <a:gd name="T43" fmla="*/ 25 h 78"/>
                <a:gd name="T44" fmla="*/ 74 w 102"/>
                <a:gd name="T45" fmla="*/ 24 h 78"/>
                <a:gd name="T46" fmla="*/ 73 w 102"/>
                <a:gd name="T47" fmla="*/ 21 h 78"/>
                <a:gd name="T48" fmla="*/ 72 w 102"/>
                <a:gd name="T49" fmla="*/ 12 h 78"/>
                <a:gd name="T50" fmla="*/ 69 w 102"/>
                <a:gd name="T51" fmla="*/ 3 h 78"/>
                <a:gd name="T52" fmla="*/ 68 w 102"/>
                <a:gd name="T53" fmla="*/ 0 h 78"/>
                <a:gd name="T54" fmla="*/ 51 w 102"/>
                <a:gd name="T55" fmla="*/ 4 h 78"/>
                <a:gd name="T56" fmla="*/ 42 w 102"/>
                <a:gd name="T57" fmla="*/ 14 h 78"/>
                <a:gd name="T58" fmla="*/ 41 w 102"/>
                <a:gd name="T59" fmla="*/ 18 h 78"/>
                <a:gd name="T60" fmla="*/ 36 w 102"/>
                <a:gd name="T61" fmla="*/ 23 h 78"/>
                <a:gd name="T62" fmla="*/ 38 w 102"/>
                <a:gd name="T63" fmla="*/ 25 h 78"/>
                <a:gd name="T64" fmla="*/ 38 w 102"/>
                <a:gd name="T65" fmla="*/ 27 h 78"/>
                <a:gd name="T66" fmla="*/ 39 w 102"/>
                <a:gd name="T67" fmla="*/ 32 h 78"/>
                <a:gd name="T68" fmla="*/ 30 w 102"/>
                <a:gd name="T69" fmla="*/ 39 h 78"/>
                <a:gd name="T70" fmla="*/ 19 w 102"/>
                <a:gd name="T71" fmla="*/ 39 h 78"/>
                <a:gd name="T72" fmla="*/ 9 w 102"/>
                <a:gd name="T73" fmla="*/ 42 h 78"/>
                <a:gd name="T74" fmla="*/ 6 w 102"/>
                <a:gd name="T75" fmla="*/ 46 h 78"/>
                <a:gd name="T76" fmla="*/ 9 w 102"/>
                <a:gd name="T77" fmla="*/ 52 h 78"/>
                <a:gd name="T78" fmla="*/ 2 w 102"/>
                <a:gd name="T79" fmla="*/ 60 h 78"/>
                <a:gd name="T80" fmla="*/ 56 w 102"/>
                <a:gd name="T81" fmla="*/ 55 h 78"/>
                <a:gd name="T82" fmla="*/ 57 w 102"/>
                <a:gd name="T83" fmla="*/ 57 h 78"/>
                <a:gd name="T84" fmla="*/ 59 w 102"/>
                <a:gd name="T85" fmla="*/ 58 h 78"/>
                <a:gd name="T86" fmla="*/ 62 w 102"/>
                <a:gd name="T87" fmla="*/ 63 h 78"/>
                <a:gd name="T88" fmla="*/ 66 w 102"/>
                <a:gd name="T89" fmla="*/ 64 h 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2"/>
                <a:gd name="T136" fmla="*/ 0 h 78"/>
                <a:gd name="T137" fmla="*/ 102 w 102"/>
                <a:gd name="T138" fmla="*/ 78 h 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2" h="78">
                  <a:moveTo>
                    <a:pt x="66" y="64"/>
                  </a:moveTo>
                  <a:lnTo>
                    <a:pt x="77" y="68"/>
                  </a:lnTo>
                  <a:lnTo>
                    <a:pt x="78" y="70"/>
                  </a:lnTo>
                  <a:lnTo>
                    <a:pt x="77" y="71"/>
                  </a:lnTo>
                  <a:lnTo>
                    <a:pt x="77" y="72"/>
                  </a:lnTo>
                  <a:lnTo>
                    <a:pt x="76" y="73"/>
                  </a:lnTo>
                  <a:lnTo>
                    <a:pt x="76" y="75"/>
                  </a:lnTo>
                  <a:lnTo>
                    <a:pt x="75" y="75"/>
                  </a:lnTo>
                  <a:lnTo>
                    <a:pt x="74" y="77"/>
                  </a:lnTo>
                  <a:lnTo>
                    <a:pt x="74" y="78"/>
                  </a:lnTo>
                  <a:lnTo>
                    <a:pt x="75" y="78"/>
                  </a:lnTo>
                  <a:lnTo>
                    <a:pt x="75" y="77"/>
                  </a:lnTo>
                  <a:lnTo>
                    <a:pt x="77" y="76"/>
                  </a:lnTo>
                  <a:lnTo>
                    <a:pt x="78" y="76"/>
                  </a:lnTo>
                  <a:lnTo>
                    <a:pt x="81" y="76"/>
                  </a:lnTo>
                  <a:lnTo>
                    <a:pt x="81" y="75"/>
                  </a:lnTo>
                  <a:lnTo>
                    <a:pt x="84" y="75"/>
                  </a:lnTo>
                  <a:lnTo>
                    <a:pt x="86" y="74"/>
                  </a:lnTo>
                  <a:lnTo>
                    <a:pt x="87" y="73"/>
                  </a:lnTo>
                  <a:lnTo>
                    <a:pt x="88" y="72"/>
                  </a:lnTo>
                  <a:lnTo>
                    <a:pt x="94" y="67"/>
                  </a:lnTo>
                  <a:lnTo>
                    <a:pt x="96" y="66"/>
                  </a:lnTo>
                  <a:lnTo>
                    <a:pt x="97" y="65"/>
                  </a:lnTo>
                  <a:lnTo>
                    <a:pt x="98" y="65"/>
                  </a:lnTo>
                  <a:lnTo>
                    <a:pt x="99" y="64"/>
                  </a:lnTo>
                  <a:lnTo>
                    <a:pt x="100" y="63"/>
                  </a:lnTo>
                  <a:lnTo>
                    <a:pt x="101" y="63"/>
                  </a:lnTo>
                  <a:lnTo>
                    <a:pt x="102" y="61"/>
                  </a:lnTo>
                  <a:lnTo>
                    <a:pt x="100" y="62"/>
                  </a:lnTo>
                  <a:lnTo>
                    <a:pt x="99" y="62"/>
                  </a:lnTo>
                  <a:lnTo>
                    <a:pt x="97" y="63"/>
                  </a:lnTo>
                  <a:lnTo>
                    <a:pt x="97" y="64"/>
                  </a:lnTo>
                  <a:lnTo>
                    <a:pt x="96" y="65"/>
                  </a:lnTo>
                  <a:lnTo>
                    <a:pt x="95" y="66"/>
                  </a:lnTo>
                  <a:lnTo>
                    <a:pt x="94" y="65"/>
                  </a:lnTo>
                  <a:lnTo>
                    <a:pt x="95" y="64"/>
                  </a:lnTo>
                  <a:lnTo>
                    <a:pt x="96" y="63"/>
                  </a:lnTo>
                  <a:lnTo>
                    <a:pt x="97" y="61"/>
                  </a:lnTo>
                  <a:lnTo>
                    <a:pt x="97" y="60"/>
                  </a:lnTo>
                  <a:lnTo>
                    <a:pt x="96" y="61"/>
                  </a:lnTo>
                  <a:lnTo>
                    <a:pt x="95" y="62"/>
                  </a:lnTo>
                  <a:lnTo>
                    <a:pt x="94" y="63"/>
                  </a:lnTo>
                  <a:lnTo>
                    <a:pt x="91" y="65"/>
                  </a:lnTo>
                  <a:lnTo>
                    <a:pt x="86" y="67"/>
                  </a:lnTo>
                  <a:lnTo>
                    <a:pt x="83" y="69"/>
                  </a:lnTo>
                  <a:lnTo>
                    <a:pt x="81" y="70"/>
                  </a:lnTo>
                  <a:lnTo>
                    <a:pt x="80" y="72"/>
                  </a:lnTo>
                  <a:lnTo>
                    <a:pt x="79" y="71"/>
                  </a:lnTo>
                  <a:lnTo>
                    <a:pt x="79" y="70"/>
                  </a:lnTo>
                  <a:lnTo>
                    <a:pt x="79" y="68"/>
                  </a:lnTo>
                  <a:lnTo>
                    <a:pt x="81" y="67"/>
                  </a:lnTo>
                  <a:lnTo>
                    <a:pt x="79" y="66"/>
                  </a:lnTo>
                  <a:lnTo>
                    <a:pt x="81" y="64"/>
                  </a:lnTo>
                  <a:lnTo>
                    <a:pt x="81" y="63"/>
                  </a:lnTo>
                  <a:lnTo>
                    <a:pt x="81" y="62"/>
                  </a:lnTo>
                  <a:lnTo>
                    <a:pt x="79" y="49"/>
                  </a:lnTo>
                  <a:lnTo>
                    <a:pt x="78" y="49"/>
                  </a:lnTo>
                  <a:lnTo>
                    <a:pt x="78" y="37"/>
                  </a:lnTo>
                  <a:lnTo>
                    <a:pt x="77" y="34"/>
                  </a:lnTo>
                  <a:lnTo>
                    <a:pt x="76" y="32"/>
                  </a:lnTo>
                  <a:lnTo>
                    <a:pt x="76" y="29"/>
                  </a:lnTo>
                  <a:lnTo>
                    <a:pt x="75" y="25"/>
                  </a:lnTo>
                  <a:lnTo>
                    <a:pt x="74" y="23"/>
                  </a:lnTo>
                  <a:lnTo>
                    <a:pt x="73" y="23"/>
                  </a:lnTo>
                  <a:lnTo>
                    <a:pt x="74" y="24"/>
                  </a:lnTo>
                  <a:lnTo>
                    <a:pt x="73" y="24"/>
                  </a:lnTo>
                  <a:lnTo>
                    <a:pt x="73" y="23"/>
                  </a:lnTo>
                  <a:lnTo>
                    <a:pt x="73" y="21"/>
                  </a:lnTo>
                  <a:lnTo>
                    <a:pt x="71" y="16"/>
                  </a:lnTo>
                  <a:lnTo>
                    <a:pt x="71" y="14"/>
                  </a:lnTo>
                  <a:lnTo>
                    <a:pt x="72" y="12"/>
                  </a:lnTo>
                  <a:lnTo>
                    <a:pt x="71" y="9"/>
                  </a:lnTo>
                  <a:lnTo>
                    <a:pt x="69" y="4"/>
                  </a:lnTo>
                  <a:lnTo>
                    <a:pt x="69" y="3"/>
                  </a:lnTo>
                  <a:lnTo>
                    <a:pt x="68" y="3"/>
                  </a:lnTo>
                  <a:lnTo>
                    <a:pt x="69" y="2"/>
                  </a:lnTo>
                  <a:lnTo>
                    <a:pt x="68" y="0"/>
                  </a:lnTo>
                  <a:lnTo>
                    <a:pt x="52" y="4"/>
                  </a:lnTo>
                  <a:lnTo>
                    <a:pt x="51" y="4"/>
                  </a:lnTo>
                  <a:lnTo>
                    <a:pt x="50" y="5"/>
                  </a:lnTo>
                  <a:lnTo>
                    <a:pt x="46" y="9"/>
                  </a:lnTo>
                  <a:lnTo>
                    <a:pt x="42" y="14"/>
                  </a:lnTo>
                  <a:lnTo>
                    <a:pt x="41" y="15"/>
                  </a:lnTo>
                  <a:lnTo>
                    <a:pt x="42" y="16"/>
                  </a:lnTo>
                  <a:lnTo>
                    <a:pt x="41" y="18"/>
                  </a:lnTo>
                  <a:lnTo>
                    <a:pt x="40" y="19"/>
                  </a:lnTo>
                  <a:lnTo>
                    <a:pt x="36" y="22"/>
                  </a:lnTo>
                  <a:lnTo>
                    <a:pt x="36" y="23"/>
                  </a:lnTo>
                  <a:lnTo>
                    <a:pt x="36" y="25"/>
                  </a:lnTo>
                  <a:lnTo>
                    <a:pt x="37" y="25"/>
                  </a:lnTo>
                  <a:lnTo>
                    <a:pt x="38" y="25"/>
                  </a:lnTo>
                  <a:lnTo>
                    <a:pt x="39" y="26"/>
                  </a:lnTo>
                  <a:lnTo>
                    <a:pt x="38" y="27"/>
                  </a:lnTo>
                  <a:lnTo>
                    <a:pt x="38" y="29"/>
                  </a:lnTo>
                  <a:lnTo>
                    <a:pt x="39" y="30"/>
                  </a:lnTo>
                  <a:lnTo>
                    <a:pt x="39" y="32"/>
                  </a:lnTo>
                  <a:lnTo>
                    <a:pt x="36" y="34"/>
                  </a:lnTo>
                  <a:lnTo>
                    <a:pt x="33" y="38"/>
                  </a:lnTo>
                  <a:lnTo>
                    <a:pt x="30" y="39"/>
                  </a:lnTo>
                  <a:lnTo>
                    <a:pt x="23" y="40"/>
                  </a:lnTo>
                  <a:lnTo>
                    <a:pt x="21" y="39"/>
                  </a:lnTo>
                  <a:lnTo>
                    <a:pt x="19" y="39"/>
                  </a:lnTo>
                  <a:lnTo>
                    <a:pt x="16" y="39"/>
                  </a:lnTo>
                  <a:lnTo>
                    <a:pt x="13" y="40"/>
                  </a:lnTo>
                  <a:lnTo>
                    <a:pt x="9" y="42"/>
                  </a:lnTo>
                  <a:lnTo>
                    <a:pt x="7" y="43"/>
                  </a:lnTo>
                  <a:lnTo>
                    <a:pt x="6" y="45"/>
                  </a:lnTo>
                  <a:lnTo>
                    <a:pt x="6" y="46"/>
                  </a:lnTo>
                  <a:lnTo>
                    <a:pt x="9" y="50"/>
                  </a:lnTo>
                  <a:lnTo>
                    <a:pt x="10" y="51"/>
                  </a:lnTo>
                  <a:lnTo>
                    <a:pt x="9" y="52"/>
                  </a:lnTo>
                  <a:lnTo>
                    <a:pt x="8" y="53"/>
                  </a:lnTo>
                  <a:lnTo>
                    <a:pt x="7" y="55"/>
                  </a:lnTo>
                  <a:lnTo>
                    <a:pt x="2" y="60"/>
                  </a:lnTo>
                  <a:lnTo>
                    <a:pt x="0" y="62"/>
                  </a:lnTo>
                  <a:lnTo>
                    <a:pt x="1" y="66"/>
                  </a:lnTo>
                  <a:lnTo>
                    <a:pt x="56" y="55"/>
                  </a:lnTo>
                  <a:lnTo>
                    <a:pt x="57" y="56"/>
                  </a:lnTo>
                  <a:lnTo>
                    <a:pt x="57" y="57"/>
                  </a:lnTo>
                  <a:lnTo>
                    <a:pt x="58" y="57"/>
                  </a:lnTo>
                  <a:lnTo>
                    <a:pt x="58" y="58"/>
                  </a:lnTo>
                  <a:lnTo>
                    <a:pt x="59" y="58"/>
                  </a:lnTo>
                  <a:lnTo>
                    <a:pt x="61" y="61"/>
                  </a:lnTo>
                  <a:lnTo>
                    <a:pt x="61" y="62"/>
                  </a:lnTo>
                  <a:lnTo>
                    <a:pt x="62" y="63"/>
                  </a:lnTo>
                  <a:lnTo>
                    <a:pt x="65" y="64"/>
                  </a:lnTo>
                  <a:lnTo>
                    <a:pt x="66" y="64"/>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72" name="Freeform 180"/>
            <p:cNvSpPr>
              <a:spLocks/>
            </p:cNvSpPr>
            <p:nvPr/>
          </p:nvSpPr>
          <p:spPr bwMode="auto">
            <a:xfrm>
              <a:off x="4720" y="1428"/>
              <a:ext cx="118" cy="205"/>
            </a:xfrm>
            <a:custGeom>
              <a:avLst/>
              <a:gdLst>
                <a:gd name="T0" fmla="*/ 0 w 23"/>
                <a:gd name="T1" fmla="*/ 5 h 42"/>
                <a:gd name="T2" fmla="*/ 1 w 23"/>
                <a:gd name="T3" fmla="*/ 7 h 42"/>
                <a:gd name="T4" fmla="*/ 0 w 23"/>
                <a:gd name="T5" fmla="*/ 8 h 42"/>
                <a:gd name="T6" fmla="*/ 1 w 23"/>
                <a:gd name="T7" fmla="*/ 8 h 42"/>
                <a:gd name="T8" fmla="*/ 1 w 23"/>
                <a:gd name="T9" fmla="*/ 9 h 42"/>
                <a:gd name="T10" fmla="*/ 3 w 23"/>
                <a:gd name="T11" fmla="*/ 14 h 42"/>
                <a:gd name="T12" fmla="*/ 4 w 23"/>
                <a:gd name="T13" fmla="*/ 17 h 42"/>
                <a:gd name="T14" fmla="*/ 3 w 23"/>
                <a:gd name="T15" fmla="*/ 19 h 42"/>
                <a:gd name="T16" fmla="*/ 3 w 23"/>
                <a:gd name="T17" fmla="*/ 21 h 42"/>
                <a:gd name="T18" fmla="*/ 5 w 23"/>
                <a:gd name="T19" fmla="*/ 26 h 42"/>
                <a:gd name="T20" fmla="*/ 5 w 23"/>
                <a:gd name="T21" fmla="*/ 28 h 42"/>
                <a:gd name="T22" fmla="*/ 5 w 23"/>
                <a:gd name="T23" fmla="*/ 29 h 42"/>
                <a:gd name="T24" fmla="*/ 6 w 23"/>
                <a:gd name="T25" fmla="*/ 29 h 42"/>
                <a:gd name="T26" fmla="*/ 5 w 23"/>
                <a:gd name="T27" fmla="*/ 28 h 42"/>
                <a:gd name="T28" fmla="*/ 6 w 23"/>
                <a:gd name="T29" fmla="*/ 28 h 42"/>
                <a:gd name="T30" fmla="*/ 7 w 23"/>
                <a:gd name="T31" fmla="*/ 30 h 42"/>
                <a:gd name="T32" fmla="*/ 8 w 23"/>
                <a:gd name="T33" fmla="*/ 34 h 42"/>
                <a:gd name="T34" fmla="*/ 8 w 23"/>
                <a:gd name="T35" fmla="*/ 37 h 42"/>
                <a:gd name="T36" fmla="*/ 9 w 23"/>
                <a:gd name="T37" fmla="*/ 39 h 42"/>
                <a:gd name="T38" fmla="*/ 10 w 23"/>
                <a:gd name="T39" fmla="*/ 42 h 42"/>
                <a:gd name="T40" fmla="*/ 20 w 23"/>
                <a:gd name="T41" fmla="*/ 40 h 42"/>
                <a:gd name="T42" fmla="*/ 19 w 23"/>
                <a:gd name="T43" fmla="*/ 39 h 42"/>
                <a:gd name="T44" fmla="*/ 18 w 23"/>
                <a:gd name="T45" fmla="*/ 38 h 42"/>
                <a:gd name="T46" fmla="*/ 18 w 23"/>
                <a:gd name="T47" fmla="*/ 37 h 42"/>
                <a:gd name="T48" fmla="*/ 19 w 23"/>
                <a:gd name="T49" fmla="*/ 36 h 42"/>
                <a:gd name="T50" fmla="*/ 18 w 23"/>
                <a:gd name="T51" fmla="*/ 34 h 42"/>
                <a:gd name="T52" fmla="*/ 18 w 23"/>
                <a:gd name="T53" fmla="*/ 27 h 42"/>
                <a:gd name="T54" fmla="*/ 18 w 23"/>
                <a:gd name="T55" fmla="*/ 25 h 42"/>
                <a:gd name="T56" fmla="*/ 19 w 23"/>
                <a:gd name="T57" fmla="*/ 21 h 42"/>
                <a:gd name="T58" fmla="*/ 19 w 23"/>
                <a:gd name="T59" fmla="*/ 19 h 42"/>
                <a:gd name="T60" fmla="*/ 19 w 23"/>
                <a:gd name="T61" fmla="*/ 17 h 42"/>
                <a:gd name="T62" fmla="*/ 19 w 23"/>
                <a:gd name="T63" fmla="*/ 15 h 42"/>
                <a:gd name="T64" fmla="*/ 19 w 23"/>
                <a:gd name="T65" fmla="*/ 14 h 42"/>
                <a:gd name="T66" fmla="*/ 19 w 23"/>
                <a:gd name="T67" fmla="*/ 13 h 42"/>
                <a:gd name="T68" fmla="*/ 22 w 23"/>
                <a:gd name="T69" fmla="*/ 11 h 42"/>
                <a:gd name="T70" fmla="*/ 23 w 23"/>
                <a:gd name="T71" fmla="*/ 7 h 42"/>
                <a:gd name="T72" fmla="*/ 22 w 23"/>
                <a:gd name="T73" fmla="*/ 5 h 42"/>
                <a:gd name="T74" fmla="*/ 22 w 23"/>
                <a:gd name="T75" fmla="*/ 3 h 42"/>
                <a:gd name="T76" fmla="*/ 22 w 23"/>
                <a:gd name="T77" fmla="*/ 3 h 42"/>
                <a:gd name="T78" fmla="*/ 22 w 23"/>
                <a:gd name="T79" fmla="*/ 2 h 42"/>
                <a:gd name="T80" fmla="*/ 21 w 23"/>
                <a:gd name="T81" fmla="*/ 0 h 42"/>
                <a:gd name="T82" fmla="*/ 0 w 23"/>
                <a:gd name="T83" fmla="*/ 5 h 42"/>
                <a:gd name="T84" fmla="*/ 0 w 23"/>
                <a:gd name="T85" fmla="*/ 5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
                <a:gd name="T130" fmla="*/ 0 h 42"/>
                <a:gd name="T131" fmla="*/ 23 w 23"/>
                <a:gd name="T132" fmla="*/ 42 h 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 h="42">
                  <a:moveTo>
                    <a:pt x="0" y="5"/>
                  </a:moveTo>
                  <a:lnTo>
                    <a:pt x="1" y="7"/>
                  </a:lnTo>
                  <a:lnTo>
                    <a:pt x="0" y="8"/>
                  </a:lnTo>
                  <a:lnTo>
                    <a:pt x="1" y="8"/>
                  </a:lnTo>
                  <a:lnTo>
                    <a:pt x="1" y="9"/>
                  </a:lnTo>
                  <a:lnTo>
                    <a:pt x="3" y="14"/>
                  </a:lnTo>
                  <a:lnTo>
                    <a:pt x="4" y="17"/>
                  </a:lnTo>
                  <a:lnTo>
                    <a:pt x="3" y="19"/>
                  </a:lnTo>
                  <a:lnTo>
                    <a:pt x="3" y="21"/>
                  </a:lnTo>
                  <a:lnTo>
                    <a:pt x="5" y="26"/>
                  </a:lnTo>
                  <a:lnTo>
                    <a:pt x="5" y="28"/>
                  </a:lnTo>
                  <a:lnTo>
                    <a:pt x="5" y="29"/>
                  </a:lnTo>
                  <a:lnTo>
                    <a:pt x="6" y="29"/>
                  </a:lnTo>
                  <a:lnTo>
                    <a:pt x="5" y="28"/>
                  </a:lnTo>
                  <a:lnTo>
                    <a:pt x="6" y="28"/>
                  </a:lnTo>
                  <a:lnTo>
                    <a:pt x="7" y="30"/>
                  </a:lnTo>
                  <a:lnTo>
                    <a:pt x="8" y="34"/>
                  </a:lnTo>
                  <a:lnTo>
                    <a:pt x="8" y="37"/>
                  </a:lnTo>
                  <a:lnTo>
                    <a:pt x="9" y="39"/>
                  </a:lnTo>
                  <a:lnTo>
                    <a:pt x="10" y="42"/>
                  </a:lnTo>
                  <a:lnTo>
                    <a:pt x="20" y="40"/>
                  </a:lnTo>
                  <a:lnTo>
                    <a:pt x="19" y="39"/>
                  </a:lnTo>
                  <a:lnTo>
                    <a:pt x="18" y="38"/>
                  </a:lnTo>
                  <a:lnTo>
                    <a:pt x="18" y="37"/>
                  </a:lnTo>
                  <a:lnTo>
                    <a:pt x="19" y="36"/>
                  </a:lnTo>
                  <a:lnTo>
                    <a:pt x="18" y="34"/>
                  </a:lnTo>
                  <a:lnTo>
                    <a:pt x="18" y="27"/>
                  </a:lnTo>
                  <a:lnTo>
                    <a:pt x="18" y="25"/>
                  </a:lnTo>
                  <a:lnTo>
                    <a:pt x="19" y="21"/>
                  </a:lnTo>
                  <a:lnTo>
                    <a:pt x="19" y="19"/>
                  </a:lnTo>
                  <a:lnTo>
                    <a:pt x="19" y="17"/>
                  </a:lnTo>
                  <a:lnTo>
                    <a:pt x="19" y="15"/>
                  </a:lnTo>
                  <a:lnTo>
                    <a:pt x="19" y="14"/>
                  </a:lnTo>
                  <a:lnTo>
                    <a:pt x="19" y="13"/>
                  </a:lnTo>
                  <a:lnTo>
                    <a:pt x="22" y="11"/>
                  </a:lnTo>
                  <a:lnTo>
                    <a:pt x="23" y="7"/>
                  </a:lnTo>
                  <a:lnTo>
                    <a:pt x="22" y="5"/>
                  </a:lnTo>
                  <a:lnTo>
                    <a:pt x="22" y="3"/>
                  </a:lnTo>
                  <a:lnTo>
                    <a:pt x="22" y="2"/>
                  </a:lnTo>
                  <a:lnTo>
                    <a:pt x="21" y="0"/>
                  </a:lnTo>
                  <a:lnTo>
                    <a:pt x="0" y="5"/>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grpSp>
          <p:nvGrpSpPr>
            <p:cNvPr id="6" name="Group 181"/>
            <p:cNvGrpSpPr>
              <a:grpSpLocks/>
            </p:cNvGrpSpPr>
            <p:nvPr/>
          </p:nvGrpSpPr>
          <p:grpSpPr bwMode="auto">
            <a:xfrm>
              <a:off x="728" y="2448"/>
              <a:ext cx="1266" cy="876"/>
              <a:chOff x="768" y="2832"/>
              <a:chExt cx="1203" cy="876"/>
            </a:xfrm>
          </p:grpSpPr>
          <p:sp>
            <p:nvSpPr>
              <p:cNvPr id="31823" name="Freeform 182"/>
              <p:cNvSpPr>
                <a:spLocks/>
              </p:cNvSpPr>
              <p:nvPr/>
            </p:nvSpPr>
            <p:spPr bwMode="auto">
              <a:xfrm>
                <a:off x="1056" y="2832"/>
                <a:ext cx="915" cy="780"/>
              </a:xfrm>
              <a:custGeom>
                <a:avLst/>
                <a:gdLst>
                  <a:gd name="T0" fmla="*/ 14 w 188"/>
                  <a:gd name="T1" fmla="*/ 31 h 160"/>
                  <a:gd name="T2" fmla="*/ 26 w 188"/>
                  <a:gd name="T3" fmla="*/ 40 h 160"/>
                  <a:gd name="T4" fmla="*/ 18 w 188"/>
                  <a:gd name="T5" fmla="*/ 50 h 160"/>
                  <a:gd name="T6" fmla="*/ 16 w 188"/>
                  <a:gd name="T7" fmla="*/ 43 h 160"/>
                  <a:gd name="T8" fmla="*/ 5 w 188"/>
                  <a:gd name="T9" fmla="*/ 55 h 160"/>
                  <a:gd name="T10" fmla="*/ 11 w 188"/>
                  <a:gd name="T11" fmla="*/ 64 h 160"/>
                  <a:gd name="T12" fmla="*/ 27 w 188"/>
                  <a:gd name="T13" fmla="*/ 61 h 160"/>
                  <a:gd name="T14" fmla="*/ 22 w 188"/>
                  <a:gd name="T15" fmla="*/ 74 h 160"/>
                  <a:gd name="T16" fmla="*/ 18 w 188"/>
                  <a:gd name="T17" fmla="*/ 79 h 160"/>
                  <a:gd name="T18" fmla="*/ 10 w 188"/>
                  <a:gd name="T19" fmla="*/ 82 h 160"/>
                  <a:gd name="T20" fmla="*/ 6 w 188"/>
                  <a:gd name="T21" fmla="*/ 98 h 160"/>
                  <a:gd name="T22" fmla="*/ 11 w 188"/>
                  <a:gd name="T23" fmla="*/ 107 h 160"/>
                  <a:gd name="T24" fmla="*/ 22 w 188"/>
                  <a:gd name="T25" fmla="*/ 112 h 160"/>
                  <a:gd name="T26" fmla="*/ 22 w 188"/>
                  <a:gd name="T27" fmla="*/ 120 h 160"/>
                  <a:gd name="T28" fmla="*/ 35 w 188"/>
                  <a:gd name="T29" fmla="*/ 123 h 160"/>
                  <a:gd name="T30" fmla="*/ 42 w 188"/>
                  <a:gd name="T31" fmla="*/ 125 h 160"/>
                  <a:gd name="T32" fmla="*/ 29 w 188"/>
                  <a:gd name="T33" fmla="*/ 141 h 160"/>
                  <a:gd name="T34" fmla="*/ 19 w 188"/>
                  <a:gd name="T35" fmla="*/ 147 h 160"/>
                  <a:gd name="T36" fmla="*/ 3 w 188"/>
                  <a:gd name="T37" fmla="*/ 155 h 160"/>
                  <a:gd name="T38" fmla="*/ 3 w 188"/>
                  <a:gd name="T39" fmla="*/ 160 h 160"/>
                  <a:gd name="T40" fmla="*/ 29 w 188"/>
                  <a:gd name="T41" fmla="*/ 149 h 160"/>
                  <a:gd name="T42" fmla="*/ 62 w 188"/>
                  <a:gd name="T43" fmla="*/ 120 h 160"/>
                  <a:gd name="T44" fmla="*/ 59 w 188"/>
                  <a:gd name="T45" fmla="*/ 117 h 160"/>
                  <a:gd name="T46" fmla="*/ 77 w 188"/>
                  <a:gd name="T47" fmla="*/ 95 h 160"/>
                  <a:gd name="T48" fmla="*/ 72 w 188"/>
                  <a:gd name="T49" fmla="*/ 101 h 160"/>
                  <a:gd name="T50" fmla="*/ 73 w 188"/>
                  <a:gd name="T51" fmla="*/ 109 h 160"/>
                  <a:gd name="T52" fmla="*/ 72 w 188"/>
                  <a:gd name="T53" fmla="*/ 114 h 160"/>
                  <a:gd name="T54" fmla="*/ 86 w 188"/>
                  <a:gd name="T55" fmla="*/ 106 h 160"/>
                  <a:gd name="T56" fmla="*/ 86 w 188"/>
                  <a:gd name="T57" fmla="*/ 98 h 160"/>
                  <a:gd name="T58" fmla="*/ 107 w 188"/>
                  <a:gd name="T59" fmla="*/ 103 h 160"/>
                  <a:gd name="T60" fmla="*/ 121 w 188"/>
                  <a:gd name="T61" fmla="*/ 101 h 160"/>
                  <a:gd name="T62" fmla="*/ 145 w 188"/>
                  <a:gd name="T63" fmla="*/ 109 h 160"/>
                  <a:gd name="T64" fmla="*/ 153 w 188"/>
                  <a:gd name="T65" fmla="*/ 119 h 160"/>
                  <a:gd name="T66" fmla="*/ 166 w 188"/>
                  <a:gd name="T67" fmla="*/ 128 h 160"/>
                  <a:gd name="T68" fmla="*/ 188 w 188"/>
                  <a:gd name="T69" fmla="*/ 130 h 160"/>
                  <a:gd name="T70" fmla="*/ 185 w 188"/>
                  <a:gd name="T71" fmla="*/ 117 h 160"/>
                  <a:gd name="T72" fmla="*/ 176 w 188"/>
                  <a:gd name="T73" fmla="*/ 115 h 160"/>
                  <a:gd name="T74" fmla="*/ 163 w 188"/>
                  <a:gd name="T75" fmla="*/ 106 h 160"/>
                  <a:gd name="T76" fmla="*/ 147 w 188"/>
                  <a:gd name="T77" fmla="*/ 95 h 160"/>
                  <a:gd name="T78" fmla="*/ 141 w 188"/>
                  <a:gd name="T79" fmla="*/ 103 h 160"/>
                  <a:gd name="T80" fmla="*/ 129 w 188"/>
                  <a:gd name="T81" fmla="*/ 93 h 160"/>
                  <a:gd name="T82" fmla="*/ 117 w 188"/>
                  <a:gd name="T83" fmla="*/ 80 h 160"/>
                  <a:gd name="T84" fmla="*/ 102 w 188"/>
                  <a:gd name="T85" fmla="*/ 21 h 160"/>
                  <a:gd name="T86" fmla="*/ 90 w 188"/>
                  <a:gd name="T87" fmla="*/ 5 h 160"/>
                  <a:gd name="T88" fmla="*/ 69 w 188"/>
                  <a:gd name="T89" fmla="*/ 5 h 160"/>
                  <a:gd name="T90" fmla="*/ 59 w 188"/>
                  <a:gd name="T91" fmla="*/ 5 h 160"/>
                  <a:gd name="T92" fmla="*/ 45 w 188"/>
                  <a:gd name="T93" fmla="*/ 0 h 160"/>
                  <a:gd name="T94" fmla="*/ 35 w 188"/>
                  <a:gd name="T95" fmla="*/ 4 h 160"/>
                  <a:gd name="T96" fmla="*/ 24 w 188"/>
                  <a:gd name="T97" fmla="*/ 13 h 160"/>
                  <a:gd name="T98" fmla="*/ 19 w 188"/>
                  <a:gd name="T99" fmla="*/ 21 h 160"/>
                  <a:gd name="T100" fmla="*/ 10 w 188"/>
                  <a:gd name="T101" fmla="*/ 2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8"/>
                  <a:gd name="T154" fmla="*/ 0 h 160"/>
                  <a:gd name="T155" fmla="*/ 188 w 188"/>
                  <a:gd name="T156" fmla="*/ 160 h 16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8" h="160">
                    <a:moveTo>
                      <a:pt x="10" y="26"/>
                    </a:moveTo>
                    <a:lnTo>
                      <a:pt x="14" y="31"/>
                    </a:lnTo>
                    <a:lnTo>
                      <a:pt x="19" y="39"/>
                    </a:lnTo>
                    <a:lnTo>
                      <a:pt x="26" y="40"/>
                    </a:lnTo>
                    <a:lnTo>
                      <a:pt x="26" y="50"/>
                    </a:lnTo>
                    <a:lnTo>
                      <a:pt x="18" y="50"/>
                    </a:lnTo>
                    <a:lnTo>
                      <a:pt x="18" y="43"/>
                    </a:lnTo>
                    <a:lnTo>
                      <a:pt x="16" y="43"/>
                    </a:lnTo>
                    <a:lnTo>
                      <a:pt x="0" y="50"/>
                    </a:lnTo>
                    <a:lnTo>
                      <a:pt x="5" y="55"/>
                    </a:lnTo>
                    <a:lnTo>
                      <a:pt x="5" y="61"/>
                    </a:lnTo>
                    <a:lnTo>
                      <a:pt x="11" y="64"/>
                    </a:lnTo>
                    <a:lnTo>
                      <a:pt x="21" y="66"/>
                    </a:lnTo>
                    <a:lnTo>
                      <a:pt x="27" y="61"/>
                    </a:lnTo>
                    <a:lnTo>
                      <a:pt x="29" y="72"/>
                    </a:lnTo>
                    <a:lnTo>
                      <a:pt x="22" y="74"/>
                    </a:lnTo>
                    <a:lnTo>
                      <a:pt x="21" y="77"/>
                    </a:lnTo>
                    <a:lnTo>
                      <a:pt x="18" y="79"/>
                    </a:lnTo>
                    <a:lnTo>
                      <a:pt x="13" y="75"/>
                    </a:lnTo>
                    <a:lnTo>
                      <a:pt x="10" y="82"/>
                    </a:lnTo>
                    <a:lnTo>
                      <a:pt x="2" y="90"/>
                    </a:lnTo>
                    <a:lnTo>
                      <a:pt x="6" y="98"/>
                    </a:lnTo>
                    <a:lnTo>
                      <a:pt x="5" y="101"/>
                    </a:lnTo>
                    <a:lnTo>
                      <a:pt x="11" y="107"/>
                    </a:lnTo>
                    <a:lnTo>
                      <a:pt x="19" y="107"/>
                    </a:lnTo>
                    <a:lnTo>
                      <a:pt x="22" y="112"/>
                    </a:lnTo>
                    <a:lnTo>
                      <a:pt x="21" y="115"/>
                    </a:lnTo>
                    <a:lnTo>
                      <a:pt x="22" y="120"/>
                    </a:lnTo>
                    <a:lnTo>
                      <a:pt x="29" y="117"/>
                    </a:lnTo>
                    <a:lnTo>
                      <a:pt x="35" y="123"/>
                    </a:lnTo>
                    <a:lnTo>
                      <a:pt x="45" y="119"/>
                    </a:lnTo>
                    <a:lnTo>
                      <a:pt x="42" y="125"/>
                    </a:lnTo>
                    <a:lnTo>
                      <a:pt x="42" y="131"/>
                    </a:lnTo>
                    <a:lnTo>
                      <a:pt x="29" y="141"/>
                    </a:lnTo>
                    <a:lnTo>
                      <a:pt x="24" y="147"/>
                    </a:lnTo>
                    <a:lnTo>
                      <a:pt x="19" y="147"/>
                    </a:lnTo>
                    <a:lnTo>
                      <a:pt x="11" y="154"/>
                    </a:lnTo>
                    <a:lnTo>
                      <a:pt x="3" y="155"/>
                    </a:lnTo>
                    <a:lnTo>
                      <a:pt x="0" y="159"/>
                    </a:lnTo>
                    <a:lnTo>
                      <a:pt x="3" y="160"/>
                    </a:lnTo>
                    <a:lnTo>
                      <a:pt x="19" y="154"/>
                    </a:lnTo>
                    <a:lnTo>
                      <a:pt x="29" y="149"/>
                    </a:lnTo>
                    <a:lnTo>
                      <a:pt x="48" y="136"/>
                    </a:lnTo>
                    <a:lnTo>
                      <a:pt x="62" y="120"/>
                    </a:lnTo>
                    <a:lnTo>
                      <a:pt x="64" y="117"/>
                    </a:lnTo>
                    <a:lnTo>
                      <a:pt x="59" y="117"/>
                    </a:lnTo>
                    <a:lnTo>
                      <a:pt x="73" y="96"/>
                    </a:lnTo>
                    <a:lnTo>
                      <a:pt x="77" y="95"/>
                    </a:lnTo>
                    <a:lnTo>
                      <a:pt x="77" y="98"/>
                    </a:lnTo>
                    <a:lnTo>
                      <a:pt x="72" y="101"/>
                    </a:lnTo>
                    <a:lnTo>
                      <a:pt x="70" y="111"/>
                    </a:lnTo>
                    <a:lnTo>
                      <a:pt x="73" y="109"/>
                    </a:lnTo>
                    <a:lnTo>
                      <a:pt x="70" y="112"/>
                    </a:lnTo>
                    <a:lnTo>
                      <a:pt x="72" y="114"/>
                    </a:lnTo>
                    <a:lnTo>
                      <a:pt x="82" y="107"/>
                    </a:lnTo>
                    <a:lnTo>
                      <a:pt x="86" y="106"/>
                    </a:lnTo>
                    <a:lnTo>
                      <a:pt x="88" y="101"/>
                    </a:lnTo>
                    <a:lnTo>
                      <a:pt x="86" y="98"/>
                    </a:lnTo>
                    <a:lnTo>
                      <a:pt x="96" y="96"/>
                    </a:lnTo>
                    <a:lnTo>
                      <a:pt x="107" y="103"/>
                    </a:lnTo>
                    <a:lnTo>
                      <a:pt x="117" y="99"/>
                    </a:lnTo>
                    <a:lnTo>
                      <a:pt x="121" y="101"/>
                    </a:lnTo>
                    <a:lnTo>
                      <a:pt x="128" y="101"/>
                    </a:lnTo>
                    <a:lnTo>
                      <a:pt x="145" y="109"/>
                    </a:lnTo>
                    <a:lnTo>
                      <a:pt x="149" y="112"/>
                    </a:lnTo>
                    <a:lnTo>
                      <a:pt x="153" y="119"/>
                    </a:lnTo>
                    <a:lnTo>
                      <a:pt x="163" y="125"/>
                    </a:lnTo>
                    <a:lnTo>
                      <a:pt x="166" y="128"/>
                    </a:lnTo>
                    <a:lnTo>
                      <a:pt x="177" y="135"/>
                    </a:lnTo>
                    <a:lnTo>
                      <a:pt x="188" y="130"/>
                    </a:lnTo>
                    <a:lnTo>
                      <a:pt x="188" y="123"/>
                    </a:lnTo>
                    <a:lnTo>
                      <a:pt x="185" y="117"/>
                    </a:lnTo>
                    <a:lnTo>
                      <a:pt x="180" y="115"/>
                    </a:lnTo>
                    <a:lnTo>
                      <a:pt x="176" y="115"/>
                    </a:lnTo>
                    <a:lnTo>
                      <a:pt x="169" y="111"/>
                    </a:lnTo>
                    <a:lnTo>
                      <a:pt x="163" y="106"/>
                    </a:lnTo>
                    <a:lnTo>
                      <a:pt x="150" y="93"/>
                    </a:lnTo>
                    <a:lnTo>
                      <a:pt x="147" y="95"/>
                    </a:lnTo>
                    <a:lnTo>
                      <a:pt x="144" y="99"/>
                    </a:lnTo>
                    <a:lnTo>
                      <a:pt x="141" y="103"/>
                    </a:lnTo>
                    <a:lnTo>
                      <a:pt x="129" y="96"/>
                    </a:lnTo>
                    <a:lnTo>
                      <a:pt x="129" y="93"/>
                    </a:lnTo>
                    <a:lnTo>
                      <a:pt x="120" y="96"/>
                    </a:lnTo>
                    <a:lnTo>
                      <a:pt x="117" y="80"/>
                    </a:lnTo>
                    <a:lnTo>
                      <a:pt x="109" y="45"/>
                    </a:lnTo>
                    <a:lnTo>
                      <a:pt x="102" y="21"/>
                    </a:lnTo>
                    <a:lnTo>
                      <a:pt x="99" y="10"/>
                    </a:lnTo>
                    <a:lnTo>
                      <a:pt x="90" y="5"/>
                    </a:lnTo>
                    <a:lnTo>
                      <a:pt x="85" y="8"/>
                    </a:lnTo>
                    <a:lnTo>
                      <a:pt x="69" y="5"/>
                    </a:lnTo>
                    <a:lnTo>
                      <a:pt x="64" y="7"/>
                    </a:lnTo>
                    <a:lnTo>
                      <a:pt x="59" y="5"/>
                    </a:lnTo>
                    <a:lnTo>
                      <a:pt x="59" y="4"/>
                    </a:lnTo>
                    <a:lnTo>
                      <a:pt x="45" y="0"/>
                    </a:lnTo>
                    <a:lnTo>
                      <a:pt x="43" y="4"/>
                    </a:lnTo>
                    <a:lnTo>
                      <a:pt x="35" y="4"/>
                    </a:lnTo>
                    <a:lnTo>
                      <a:pt x="29" y="8"/>
                    </a:lnTo>
                    <a:lnTo>
                      <a:pt x="24" y="13"/>
                    </a:lnTo>
                    <a:lnTo>
                      <a:pt x="22" y="18"/>
                    </a:lnTo>
                    <a:lnTo>
                      <a:pt x="19" y="21"/>
                    </a:lnTo>
                    <a:lnTo>
                      <a:pt x="13" y="21"/>
                    </a:lnTo>
                    <a:lnTo>
                      <a:pt x="10" y="26"/>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24" name="Freeform 183"/>
              <p:cNvSpPr>
                <a:spLocks/>
              </p:cNvSpPr>
              <p:nvPr/>
            </p:nvSpPr>
            <p:spPr bwMode="auto">
              <a:xfrm>
                <a:off x="1021" y="3608"/>
                <a:ext cx="20" cy="14"/>
              </a:xfrm>
              <a:custGeom>
                <a:avLst/>
                <a:gdLst>
                  <a:gd name="T0" fmla="*/ 2 w 4"/>
                  <a:gd name="T1" fmla="*/ 2 h 3"/>
                  <a:gd name="T2" fmla="*/ 2 w 4"/>
                  <a:gd name="T3" fmla="*/ 1 h 3"/>
                  <a:gd name="T4" fmla="*/ 2 w 4"/>
                  <a:gd name="T5" fmla="*/ 1 h 3"/>
                  <a:gd name="T6" fmla="*/ 2 w 4"/>
                  <a:gd name="T7" fmla="*/ 1 h 3"/>
                  <a:gd name="T8" fmla="*/ 2 w 4"/>
                  <a:gd name="T9" fmla="*/ 1 h 3"/>
                  <a:gd name="T10" fmla="*/ 2 w 4"/>
                  <a:gd name="T11" fmla="*/ 1 h 3"/>
                  <a:gd name="T12" fmla="*/ 2 w 4"/>
                  <a:gd name="T13" fmla="*/ 1 h 3"/>
                  <a:gd name="T14" fmla="*/ 1 w 4"/>
                  <a:gd name="T15" fmla="*/ 0 h 3"/>
                  <a:gd name="T16" fmla="*/ 1 w 4"/>
                  <a:gd name="T17" fmla="*/ 0 h 3"/>
                  <a:gd name="T18" fmla="*/ 0 w 4"/>
                  <a:gd name="T19" fmla="*/ 1 h 3"/>
                  <a:gd name="T20" fmla="*/ 0 w 4"/>
                  <a:gd name="T21" fmla="*/ 1 h 3"/>
                  <a:gd name="T22" fmla="*/ 0 w 4"/>
                  <a:gd name="T23" fmla="*/ 1 h 3"/>
                  <a:gd name="T24" fmla="*/ 0 w 4"/>
                  <a:gd name="T25" fmla="*/ 1 h 3"/>
                  <a:gd name="T26" fmla="*/ 0 w 4"/>
                  <a:gd name="T27" fmla="*/ 1 h 3"/>
                  <a:gd name="T28" fmla="*/ 0 w 4"/>
                  <a:gd name="T29" fmla="*/ 1 h 3"/>
                  <a:gd name="T30" fmla="*/ 0 w 4"/>
                  <a:gd name="T31" fmla="*/ 2 h 3"/>
                  <a:gd name="T32" fmla="*/ 0 w 4"/>
                  <a:gd name="T33" fmla="*/ 2 h 3"/>
                  <a:gd name="T34" fmla="*/ 1 w 4"/>
                  <a:gd name="T35" fmla="*/ 2 h 3"/>
                  <a:gd name="T36" fmla="*/ 1 w 4"/>
                  <a:gd name="T37" fmla="*/ 2 h 3"/>
                  <a:gd name="T38" fmla="*/ 1 w 4"/>
                  <a:gd name="T39" fmla="*/ 3 h 3"/>
                  <a:gd name="T40" fmla="*/ 2 w 4"/>
                  <a:gd name="T41" fmla="*/ 3 h 3"/>
                  <a:gd name="T42" fmla="*/ 2 w 4"/>
                  <a:gd name="T43" fmla="*/ 3 h 3"/>
                  <a:gd name="T44" fmla="*/ 3 w 4"/>
                  <a:gd name="T45" fmla="*/ 3 h 3"/>
                  <a:gd name="T46" fmla="*/ 3 w 4"/>
                  <a:gd name="T47" fmla="*/ 3 h 3"/>
                  <a:gd name="T48" fmla="*/ 4 w 4"/>
                  <a:gd name="T49" fmla="*/ 2 h 3"/>
                  <a:gd name="T50" fmla="*/ 4 w 4"/>
                  <a:gd name="T51" fmla="*/ 2 h 3"/>
                  <a:gd name="T52" fmla="*/ 4 w 4"/>
                  <a:gd name="T53" fmla="*/ 2 h 3"/>
                  <a:gd name="T54" fmla="*/ 4 w 4"/>
                  <a:gd name="T55" fmla="*/ 1 h 3"/>
                  <a:gd name="T56" fmla="*/ 4 w 4"/>
                  <a:gd name="T57" fmla="*/ 1 h 3"/>
                  <a:gd name="T58" fmla="*/ 4 w 4"/>
                  <a:gd name="T59" fmla="*/ 1 h 3"/>
                  <a:gd name="T60" fmla="*/ 4 w 4"/>
                  <a:gd name="T61" fmla="*/ 1 h 3"/>
                  <a:gd name="T62" fmla="*/ 4 w 4"/>
                  <a:gd name="T63" fmla="*/ 1 h 3"/>
                  <a:gd name="T64" fmla="*/ 4 w 4"/>
                  <a:gd name="T65" fmla="*/ 0 h 3"/>
                  <a:gd name="T66" fmla="*/ 4 w 4"/>
                  <a:gd name="T67" fmla="*/ 0 h 3"/>
                  <a:gd name="T68" fmla="*/ 4 w 4"/>
                  <a:gd name="T69" fmla="*/ 0 h 3"/>
                  <a:gd name="T70" fmla="*/ 4 w 4"/>
                  <a:gd name="T71" fmla="*/ 0 h 3"/>
                  <a:gd name="T72" fmla="*/ 4 w 4"/>
                  <a:gd name="T73" fmla="*/ 1 h 3"/>
                  <a:gd name="T74" fmla="*/ 3 w 4"/>
                  <a:gd name="T75" fmla="*/ 1 h 3"/>
                  <a:gd name="T76" fmla="*/ 3 w 4"/>
                  <a:gd name="T77" fmla="*/ 1 h 3"/>
                  <a:gd name="T78" fmla="*/ 2 w 4"/>
                  <a:gd name="T79" fmla="*/ 2 h 3"/>
                  <a:gd name="T80" fmla="*/ 2 w 4"/>
                  <a:gd name="T81" fmla="*/ 2 h 3"/>
                  <a:gd name="T82" fmla="*/ 2 w 4"/>
                  <a:gd name="T83" fmla="*/ 2 h 3"/>
                  <a:gd name="T84" fmla="*/ 2 w 4"/>
                  <a:gd name="T85" fmla="*/ 2 h 3"/>
                  <a:gd name="T86" fmla="*/ 2 w 4"/>
                  <a:gd name="T87" fmla="*/ 3 h 3"/>
                  <a:gd name="T88" fmla="*/ 3 w 4"/>
                  <a:gd name="T89" fmla="*/ 3 h 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
                  <a:gd name="T136" fmla="*/ 0 h 3"/>
                  <a:gd name="T137" fmla="*/ 4 w 4"/>
                  <a:gd name="T138" fmla="*/ 3 h 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 h="3">
                    <a:moveTo>
                      <a:pt x="2" y="2"/>
                    </a:moveTo>
                    <a:lnTo>
                      <a:pt x="2" y="1"/>
                    </a:lnTo>
                    <a:lnTo>
                      <a:pt x="1" y="0"/>
                    </a:lnTo>
                    <a:lnTo>
                      <a:pt x="0" y="1"/>
                    </a:lnTo>
                    <a:lnTo>
                      <a:pt x="0" y="2"/>
                    </a:lnTo>
                    <a:lnTo>
                      <a:pt x="1" y="2"/>
                    </a:lnTo>
                    <a:lnTo>
                      <a:pt x="1" y="3"/>
                    </a:lnTo>
                    <a:lnTo>
                      <a:pt x="2" y="3"/>
                    </a:lnTo>
                    <a:lnTo>
                      <a:pt x="3" y="3"/>
                    </a:lnTo>
                    <a:lnTo>
                      <a:pt x="4" y="2"/>
                    </a:lnTo>
                    <a:lnTo>
                      <a:pt x="4" y="1"/>
                    </a:lnTo>
                    <a:lnTo>
                      <a:pt x="4" y="0"/>
                    </a:lnTo>
                    <a:lnTo>
                      <a:pt x="4" y="1"/>
                    </a:lnTo>
                    <a:lnTo>
                      <a:pt x="3" y="1"/>
                    </a:lnTo>
                    <a:lnTo>
                      <a:pt x="2" y="2"/>
                    </a:lnTo>
                    <a:lnTo>
                      <a:pt x="2" y="3"/>
                    </a:lnTo>
                    <a:lnTo>
                      <a:pt x="3" y="3"/>
                    </a:lnTo>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25" name="Freeform 184"/>
              <p:cNvSpPr>
                <a:spLocks/>
              </p:cNvSpPr>
              <p:nvPr/>
            </p:nvSpPr>
            <p:spPr bwMode="auto">
              <a:xfrm>
                <a:off x="978" y="3610"/>
                <a:ext cx="43" cy="30"/>
              </a:xfrm>
              <a:custGeom>
                <a:avLst/>
                <a:gdLst>
                  <a:gd name="T0" fmla="*/ 7 w 9"/>
                  <a:gd name="T1" fmla="*/ 0 h 6"/>
                  <a:gd name="T2" fmla="*/ 4 w 9"/>
                  <a:gd name="T3" fmla="*/ 0 h 6"/>
                  <a:gd name="T4" fmla="*/ 3 w 9"/>
                  <a:gd name="T5" fmla="*/ 1 h 6"/>
                  <a:gd name="T6" fmla="*/ 3 w 9"/>
                  <a:gd name="T7" fmla="*/ 1 h 6"/>
                  <a:gd name="T8" fmla="*/ 3 w 9"/>
                  <a:gd name="T9" fmla="*/ 2 h 6"/>
                  <a:gd name="T10" fmla="*/ 3 w 9"/>
                  <a:gd name="T11" fmla="*/ 3 h 6"/>
                  <a:gd name="T12" fmla="*/ 2 w 9"/>
                  <a:gd name="T13" fmla="*/ 3 h 6"/>
                  <a:gd name="T14" fmla="*/ 2 w 9"/>
                  <a:gd name="T15" fmla="*/ 3 h 6"/>
                  <a:gd name="T16" fmla="*/ 1 w 9"/>
                  <a:gd name="T17" fmla="*/ 3 h 6"/>
                  <a:gd name="T18" fmla="*/ 1 w 9"/>
                  <a:gd name="T19" fmla="*/ 4 h 6"/>
                  <a:gd name="T20" fmla="*/ 1 w 9"/>
                  <a:gd name="T21" fmla="*/ 5 h 6"/>
                  <a:gd name="T22" fmla="*/ 0 w 9"/>
                  <a:gd name="T23" fmla="*/ 5 h 6"/>
                  <a:gd name="T24" fmla="*/ 0 w 9"/>
                  <a:gd name="T25" fmla="*/ 6 h 6"/>
                  <a:gd name="T26" fmla="*/ 0 w 9"/>
                  <a:gd name="T27" fmla="*/ 6 h 6"/>
                  <a:gd name="T28" fmla="*/ 0 w 9"/>
                  <a:gd name="T29" fmla="*/ 6 h 6"/>
                  <a:gd name="T30" fmla="*/ 0 w 9"/>
                  <a:gd name="T31" fmla="*/ 6 h 6"/>
                  <a:gd name="T32" fmla="*/ 0 w 9"/>
                  <a:gd name="T33" fmla="*/ 6 h 6"/>
                  <a:gd name="T34" fmla="*/ 0 w 9"/>
                  <a:gd name="T35" fmla="*/ 6 h 6"/>
                  <a:gd name="T36" fmla="*/ 0 w 9"/>
                  <a:gd name="T37" fmla="*/ 6 h 6"/>
                  <a:gd name="T38" fmla="*/ 1 w 9"/>
                  <a:gd name="T39" fmla="*/ 6 h 6"/>
                  <a:gd name="T40" fmla="*/ 2 w 9"/>
                  <a:gd name="T41" fmla="*/ 6 h 6"/>
                  <a:gd name="T42" fmla="*/ 3 w 9"/>
                  <a:gd name="T43" fmla="*/ 5 h 6"/>
                  <a:gd name="T44" fmla="*/ 6 w 9"/>
                  <a:gd name="T45" fmla="*/ 3 h 6"/>
                  <a:gd name="T46" fmla="*/ 7 w 9"/>
                  <a:gd name="T47" fmla="*/ 2 h 6"/>
                  <a:gd name="T48" fmla="*/ 8 w 9"/>
                  <a:gd name="T49" fmla="*/ 2 h 6"/>
                  <a:gd name="T50" fmla="*/ 9 w 9"/>
                  <a:gd name="T51" fmla="*/ 1 h 6"/>
                  <a:gd name="T52" fmla="*/ 9 w 9"/>
                  <a:gd name="T53" fmla="*/ 1 h 6"/>
                  <a:gd name="T54" fmla="*/ 9 w 9"/>
                  <a:gd name="T55" fmla="*/ 1 h 6"/>
                  <a:gd name="T56" fmla="*/ 8 w 9"/>
                  <a:gd name="T57" fmla="*/ 0 h 6"/>
                  <a:gd name="T58" fmla="*/ 8 w 9"/>
                  <a:gd name="T59" fmla="*/ 0 h 6"/>
                  <a:gd name="T60" fmla="*/ 8 w 9"/>
                  <a:gd name="T61" fmla="*/ 0 h 6"/>
                  <a:gd name="T62" fmla="*/ 8 w 9"/>
                  <a:gd name="T63" fmla="*/ 0 h 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
                  <a:gd name="T97" fmla="*/ 0 h 6"/>
                  <a:gd name="T98" fmla="*/ 9 w 9"/>
                  <a:gd name="T99" fmla="*/ 6 h 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 h="6">
                    <a:moveTo>
                      <a:pt x="8" y="0"/>
                    </a:moveTo>
                    <a:lnTo>
                      <a:pt x="7" y="0"/>
                    </a:lnTo>
                    <a:lnTo>
                      <a:pt x="6" y="0"/>
                    </a:lnTo>
                    <a:lnTo>
                      <a:pt x="4" y="0"/>
                    </a:lnTo>
                    <a:lnTo>
                      <a:pt x="4" y="1"/>
                    </a:lnTo>
                    <a:lnTo>
                      <a:pt x="3" y="1"/>
                    </a:lnTo>
                    <a:lnTo>
                      <a:pt x="3" y="2"/>
                    </a:lnTo>
                    <a:lnTo>
                      <a:pt x="3" y="3"/>
                    </a:lnTo>
                    <a:lnTo>
                      <a:pt x="2" y="3"/>
                    </a:lnTo>
                    <a:lnTo>
                      <a:pt x="1" y="3"/>
                    </a:lnTo>
                    <a:lnTo>
                      <a:pt x="1" y="4"/>
                    </a:lnTo>
                    <a:lnTo>
                      <a:pt x="1" y="5"/>
                    </a:lnTo>
                    <a:lnTo>
                      <a:pt x="0" y="5"/>
                    </a:lnTo>
                    <a:lnTo>
                      <a:pt x="0" y="6"/>
                    </a:lnTo>
                    <a:lnTo>
                      <a:pt x="1" y="6"/>
                    </a:lnTo>
                    <a:lnTo>
                      <a:pt x="2" y="6"/>
                    </a:lnTo>
                    <a:lnTo>
                      <a:pt x="2" y="5"/>
                    </a:lnTo>
                    <a:lnTo>
                      <a:pt x="3" y="5"/>
                    </a:lnTo>
                    <a:lnTo>
                      <a:pt x="5" y="4"/>
                    </a:lnTo>
                    <a:lnTo>
                      <a:pt x="6" y="3"/>
                    </a:lnTo>
                    <a:lnTo>
                      <a:pt x="7" y="2"/>
                    </a:lnTo>
                    <a:lnTo>
                      <a:pt x="8" y="2"/>
                    </a:lnTo>
                    <a:lnTo>
                      <a:pt x="9" y="1"/>
                    </a:lnTo>
                    <a:lnTo>
                      <a:pt x="8"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26" name="Freeform 185"/>
              <p:cNvSpPr>
                <a:spLocks/>
              </p:cNvSpPr>
              <p:nvPr/>
            </p:nvSpPr>
            <p:spPr bwMode="auto">
              <a:xfrm>
                <a:off x="934" y="3632"/>
                <a:ext cx="44" cy="34"/>
              </a:xfrm>
              <a:custGeom>
                <a:avLst/>
                <a:gdLst>
                  <a:gd name="T0" fmla="*/ 8 w 9"/>
                  <a:gd name="T1" fmla="*/ 3 h 7"/>
                  <a:gd name="T2" fmla="*/ 8 w 9"/>
                  <a:gd name="T3" fmla="*/ 1 h 7"/>
                  <a:gd name="T4" fmla="*/ 5 w 9"/>
                  <a:gd name="T5" fmla="*/ 3 h 7"/>
                  <a:gd name="T6" fmla="*/ 4 w 9"/>
                  <a:gd name="T7" fmla="*/ 4 h 7"/>
                  <a:gd name="T8" fmla="*/ 4 w 9"/>
                  <a:gd name="T9" fmla="*/ 4 h 7"/>
                  <a:gd name="T10" fmla="*/ 2 w 9"/>
                  <a:gd name="T11" fmla="*/ 5 h 7"/>
                  <a:gd name="T12" fmla="*/ 1 w 9"/>
                  <a:gd name="T13" fmla="*/ 6 h 7"/>
                  <a:gd name="T14" fmla="*/ 0 w 9"/>
                  <a:gd name="T15" fmla="*/ 6 h 7"/>
                  <a:gd name="T16" fmla="*/ 2 w 9"/>
                  <a:gd name="T17" fmla="*/ 6 h 7"/>
                  <a:gd name="T18" fmla="*/ 3 w 9"/>
                  <a:gd name="T19" fmla="*/ 5 h 7"/>
                  <a:gd name="T20" fmla="*/ 6 w 9"/>
                  <a:gd name="T21" fmla="*/ 4 h 7"/>
                  <a:gd name="T22" fmla="*/ 8 w 9"/>
                  <a:gd name="T23" fmla="*/ 3 h 7"/>
                  <a:gd name="T24" fmla="*/ 8 w 9"/>
                  <a:gd name="T25" fmla="*/ 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7"/>
                  <a:gd name="T41" fmla="*/ 9 w 9"/>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7">
                    <a:moveTo>
                      <a:pt x="8" y="3"/>
                    </a:moveTo>
                    <a:cubicBezTo>
                      <a:pt x="8" y="2"/>
                      <a:pt x="9" y="1"/>
                      <a:pt x="8" y="1"/>
                    </a:cubicBezTo>
                    <a:cubicBezTo>
                      <a:pt x="7" y="0"/>
                      <a:pt x="5" y="2"/>
                      <a:pt x="5" y="3"/>
                    </a:cubicBezTo>
                    <a:cubicBezTo>
                      <a:pt x="4" y="3"/>
                      <a:pt x="4" y="3"/>
                      <a:pt x="4" y="4"/>
                    </a:cubicBezTo>
                    <a:cubicBezTo>
                      <a:pt x="4" y="4"/>
                      <a:pt x="4" y="4"/>
                      <a:pt x="4" y="4"/>
                    </a:cubicBezTo>
                    <a:cubicBezTo>
                      <a:pt x="3" y="5"/>
                      <a:pt x="3" y="5"/>
                      <a:pt x="2" y="5"/>
                    </a:cubicBezTo>
                    <a:cubicBezTo>
                      <a:pt x="2" y="5"/>
                      <a:pt x="2" y="5"/>
                      <a:pt x="1" y="6"/>
                    </a:cubicBezTo>
                    <a:cubicBezTo>
                      <a:pt x="1" y="6"/>
                      <a:pt x="0" y="6"/>
                      <a:pt x="0" y="6"/>
                    </a:cubicBezTo>
                    <a:cubicBezTo>
                      <a:pt x="1" y="7"/>
                      <a:pt x="1" y="7"/>
                      <a:pt x="2" y="6"/>
                    </a:cubicBezTo>
                    <a:cubicBezTo>
                      <a:pt x="2" y="6"/>
                      <a:pt x="3" y="5"/>
                      <a:pt x="3" y="5"/>
                    </a:cubicBezTo>
                    <a:cubicBezTo>
                      <a:pt x="4" y="5"/>
                      <a:pt x="5" y="5"/>
                      <a:pt x="6" y="4"/>
                    </a:cubicBezTo>
                    <a:cubicBezTo>
                      <a:pt x="7" y="4"/>
                      <a:pt x="7" y="3"/>
                      <a:pt x="8" y="3"/>
                    </a:cubicBezTo>
                    <a:cubicBezTo>
                      <a:pt x="8" y="3"/>
                      <a:pt x="8" y="3"/>
                      <a:pt x="8" y="3"/>
                    </a:cubicBez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27" name="Freeform 186"/>
              <p:cNvSpPr>
                <a:spLocks/>
              </p:cNvSpPr>
              <p:nvPr/>
            </p:nvSpPr>
            <p:spPr bwMode="auto">
              <a:xfrm>
                <a:off x="934" y="3637"/>
                <a:ext cx="39" cy="29"/>
              </a:xfrm>
              <a:custGeom>
                <a:avLst/>
                <a:gdLst>
                  <a:gd name="T0" fmla="*/ 8 w 8"/>
                  <a:gd name="T1" fmla="*/ 2 h 6"/>
                  <a:gd name="T2" fmla="*/ 8 w 8"/>
                  <a:gd name="T3" fmla="*/ 1 h 6"/>
                  <a:gd name="T4" fmla="*/ 8 w 8"/>
                  <a:gd name="T5" fmla="*/ 1 h 6"/>
                  <a:gd name="T6" fmla="*/ 8 w 8"/>
                  <a:gd name="T7" fmla="*/ 0 h 6"/>
                  <a:gd name="T8" fmla="*/ 8 w 8"/>
                  <a:gd name="T9" fmla="*/ 0 h 6"/>
                  <a:gd name="T10" fmla="*/ 8 w 8"/>
                  <a:gd name="T11" fmla="*/ 0 h 6"/>
                  <a:gd name="T12" fmla="*/ 8 w 8"/>
                  <a:gd name="T13" fmla="*/ 0 h 6"/>
                  <a:gd name="T14" fmla="*/ 8 w 8"/>
                  <a:gd name="T15" fmla="*/ 0 h 6"/>
                  <a:gd name="T16" fmla="*/ 8 w 8"/>
                  <a:gd name="T17" fmla="*/ 0 h 6"/>
                  <a:gd name="T18" fmla="*/ 8 w 8"/>
                  <a:gd name="T19" fmla="*/ 0 h 6"/>
                  <a:gd name="T20" fmla="*/ 7 w 8"/>
                  <a:gd name="T21" fmla="*/ 0 h 6"/>
                  <a:gd name="T22" fmla="*/ 7 w 8"/>
                  <a:gd name="T23" fmla="*/ 0 h 6"/>
                  <a:gd name="T24" fmla="*/ 6 w 8"/>
                  <a:gd name="T25" fmla="*/ 0 h 6"/>
                  <a:gd name="T26" fmla="*/ 5 w 8"/>
                  <a:gd name="T27" fmla="*/ 1 h 6"/>
                  <a:gd name="T28" fmla="*/ 5 w 8"/>
                  <a:gd name="T29" fmla="*/ 2 h 6"/>
                  <a:gd name="T30" fmla="*/ 5 w 8"/>
                  <a:gd name="T31" fmla="*/ 2 h 6"/>
                  <a:gd name="T32" fmla="*/ 4 w 8"/>
                  <a:gd name="T33" fmla="*/ 2 h 6"/>
                  <a:gd name="T34" fmla="*/ 4 w 8"/>
                  <a:gd name="T35" fmla="*/ 2 h 6"/>
                  <a:gd name="T36" fmla="*/ 4 w 8"/>
                  <a:gd name="T37" fmla="*/ 2 h 6"/>
                  <a:gd name="T38" fmla="*/ 4 w 8"/>
                  <a:gd name="T39" fmla="*/ 3 h 6"/>
                  <a:gd name="T40" fmla="*/ 4 w 8"/>
                  <a:gd name="T41" fmla="*/ 3 h 6"/>
                  <a:gd name="T42" fmla="*/ 4 w 8"/>
                  <a:gd name="T43" fmla="*/ 3 h 6"/>
                  <a:gd name="T44" fmla="*/ 4 w 8"/>
                  <a:gd name="T45" fmla="*/ 3 h 6"/>
                  <a:gd name="T46" fmla="*/ 2 w 8"/>
                  <a:gd name="T47" fmla="*/ 4 h 6"/>
                  <a:gd name="T48" fmla="*/ 2 w 8"/>
                  <a:gd name="T49" fmla="*/ 4 h 6"/>
                  <a:gd name="T50" fmla="*/ 2 w 8"/>
                  <a:gd name="T51" fmla="*/ 4 h 6"/>
                  <a:gd name="T52" fmla="*/ 2 w 8"/>
                  <a:gd name="T53" fmla="*/ 4 h 6"/>
                  <a:gd name="T54" fmla="*/ 1 w 8"/>
                  <a:gd name="T55" fmla="*/ 4 h 6"/>
                  <a:gd name="T56" fmla="*/ 1 w 8"/>
                  <a:gd name="T57" fmla="*/ 5 h 6"/>
                  <a:gd name="T58" fmla="*/ 1 w 8"/>
                  <a:gd name="T59" fmla="*/ 5 h 6"/>
                  <a:gd name="T60" fmla="*/ 0 w 8"/>
                  <a:gd name="T61" fmla="*/ 5 h 6"/>
                  <a:gd name="T62" fmla="*/ 0 w 8"/>
                  <a:gd name="T63" fmla="*/ 5 h 6"/>
                  <a:gd name="T64" fmla="*/ 0 w 8"/>
                  <a:gd name="T65" fmla="*/ 5 h 6"/>
                  <a:gd name="T66" fmla="*/ 1 w 8"/>
                  <a:gd name="T67" fmla="*/ 6 h 6"/>
                  <a:gd name="T68" fmla="*/ 1 w 8"/>
                  <a:gd name="T69" fmla="*/ 6 h 6"/>
                  <a:gd name="T70" fmla="*/ 1 w 8"/>
                  <a:gd name="T71" fmla="*/ 6 h 6"/>
                  <a:gd name="T72" fmla="*/ 1 w 8"/>
                  <a:gd name="T73" fmla="*/ 6 h 6"/>
                  <a:gd name="T74" fmla="*/ 2 w 8"/>
                  <a:gd name="T75" fmla="*/ 5 h 6"/>
                  <a:gd name="T76" fmla="*/ 2 w 8"/>
                  <a:gd name="T77" fmla="*/ 5 h 6"/>
                  <a:gd name="T78" fmla="*/ 3 w 8"/>
                  <a:gd name="T79" fmla="*/ 5 h 6"/>
                  <a:gd name="T80" fmla="*/ 3 w 8"/>
                  <a:gd name="T81" fmla="*/ 4 h 6"/>
                  <a:gd name="T82" fmla="*/ 3 w 8"/>
                  <a:gd name="T83" fmla="*/ 4 h 6"/>
                  <a:gd name="T84" fmla="*/ 5 w 8"/>
                  <a:gd name="T85" fmla="*/ 4 h 6"/>
                  <a:gd name="T86" fmla="*/ 5 w 8"/>
                  <a:gd name="T87" fmla="*/ 3 h 6"/>
                  <a:gd name="T88" fmla="*/ 6 w 8"/>
                  <a:gd name="T89" fmla="*/ 3 h 6"/>
                  <a:gd name="T90" fmla="*/ 7 w 8"/>
                  <a:gd name="T91" fmla="*/ 3 h 6"/>
                  <a:gd name="T92" fmla="*/ 7 w 8"/>
                  <a:gd name="T93" fmla="*/ 2 h 6"/>
                  <a:gd name="T94" fmla="*/ 7 w 8"/>
                  <a:gd name="T95" fmla="*/ 2 h 6"/>
                  <a:gd name="T96" fmla="*/ 8 w 8"/>
                  <a:gd name="T97" fmla="*/ 2 h 6"/>
                  <a:gd name="T98" fmla="*/ 8 w 8"/>
                  <a:gd name="T99" fmla="*/ 2 h 6"/>
                  <a:gd name="T100" fmla="*/ 8 w 8"/>
                  <a:gd name="T101" fmla="*/ 2 h 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
                  <a:gd name="T154" fmla="*/ 0 h 6"/>
                  <a:gd name="T155" fmla="*/ 8 w 8"/>
                  <a:gd name="T156" fmla="*/ 6 h 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 h="6">
                    <a:moveTo>
                      <a:pt x="8" y="2"/>
                    </a:moveTo>
                    <a:lnTo>
                      <a:pt x="8" y="1"/>
                    </a:lnTo>
                    <a:lnTo>
                      <a:pt x="8" y="0"/>
                    </a:lnTo>
                    <a:lnTo>
                      <a:pt x="7" y="0"/>
                    </a:lnTo>
                    <a:lnTo>
                      <a:pt x="6" y="0"/>
                    </a:lnTo>
                    <a:lnTo>
                      <a:pt x="5" y="1"/>
                    </a:lnTo>
                    <a:lnTo>
                      <a:pt x="5" y="2"/>
                    </a:lnTo>
                    <a:lnTo>
                      <a:pt x="4" y="2"/>
                    </a:lnTo>
                    <a:lnTo>
                      <a:pt x="4" y="3"/>
                    </a:lnTo>
                    <a:lnTo>
                      <a:pt x="2" y="4"/>
                    </a:lnTo>
                    <a:lnTo>
                      <a:pt x="1" y="4"/>
                    </a:lnTo>
                    <a:lnTo>
                      <a:pt x="1" y="5"/>
                    </a:lnTo>
                    <a:lnTo>
                      <a:pt x="0" y="5"/>
                    </a:lnTo>
                    <a:lnTo>
                      <a:pt x="1" y="6"/>
                    </a:lnTo>
                    <a:lnTo>
                      <a:pt x="2" y="5"/>
                    </a:lnTo>
                    <a:lnTo>
                      <a:pt x="3" y="5"/>
                    </a:lnTo>
                    <a:lnTo>
                      <a:pt x="3" y="4"/>
                    </a:lnTo>
                    <a:lnTo>
                      <a:pt x="5" y="4"/>
                    </a:lnTo>
                    <a:lnTo>
                      <a:pt x="5" y="3"/>
                    </a:lnTo>
                    <a:lnTo>
                      <a:pt x="6" y="3"/>
                    </a:lnTo>
                    <a:lnTo>
                      <a:pt x="7" y="3"/>
                    </a:lnTo>
                    <a:lnTo>
                      <a:pt x="7" y="2"/>
                    </a:lnTo>
                    <a:lnTo>
                      <a:pt x="8" y="2"/>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28" name="Freeform 187"/>
              <p:cNvSpPr>
                <a:spLocks/>
              </p:cNvSpPr>
              <p:nvPr/>
            </p:nvSpPr>
            <p:spPr bwMode="auto">
              <a:xfrm>
                <a:off x="909" y="3676"/>
                <a:ext cx="5" cy="5"/>
              </a:xfrm>
              <a:custGeom>
                <a:avLst/>
                <a:gdLst>
                  <a:gd name="T0" fmla="*/ 1 w 1"/>
                  <a:gd name="T1" fmla="*/ 0 h 1"/>
                  <a:gd name="T2" fmla="*/ 0 w 1"/>
                  <a:gd name="T3" fmla="*/ 0 h 1"/>
                  <a:gd name="T4" fmla="*/ 0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1"/>
                      <a:pt x="0" y="1"/>
                    </a:cubicBezTo>
                    <a:cubicBezTo>
                      <a:pt x="1" y="1"/>
                      <a:pt x="1" y="1"/>
                      <a:pt x="1" y="0"/>
                    </a:cubicBez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29" name="Freeform 188"/>
              <p:cNvSpPr>
                <a:spLocks/>
              </p:cNvSpPr>
              <p:nvPr/>
            </p:nvSpPr>
            <p:spPr bwMode="auto">
              <a:xfrm>
                <a:off x="909" y="3676"/>
                <a:ext cx="5" cy="5"/>
              </a:xfrm>
              <a:custGeom>
                <a:avLst/>
                <a:gdLst>
                  <a:gd name="T0" fmla="*/ 1 w 1"/>
                  <a:gd name="T1" fmla="*/ 0 h 1"/>
                  <a:gd name="T2" fmla="*/ 1 w 1"/>
                  <a:gd name="T3" fmla="*/ 0 h 1"/>
                  <a:gd name="T4" fmla="*/ 1 w 1"/>
                  <a:gd name="T5" fmla="*/ 0 h 1"/>
                  <a:gd name="T6" fmla="*/ 1 w 1"/>
                  <a:gd name="T7" fmla="*/ 0 h 1"/>
                  <a:gd name="T8" fmla="*/ 0 w 1"/>
                  <a:gd name="T9" fmla="*/ 0 h 1"/>
                  <a:gd name="T10" fmla="*/ 0 w 1"/>
                  <a:gd name="T11" fmla="*/ 0 h 1"/>
                  <a:gd name="T12" fmla="*/ 0 w 1"/>
                  <a:gd name="T13" fmla="*/ 0 h 1"/>
                  <a:gd name="T14" fmla="*/ 0 w 1"/>
                  <a:gd name="T15" fmla="*/ 0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0 h 1"/>
                  <a:gd name="T30" fmla="*/ 1 w 1"/>
                  <a:gd name="T31" fmla="*/ 0 h 1"/>
                  <a:gd name="T32" fmla="*/ 1 w 1"/>
                  <a:gd name="T33" fmla="*/ 0 h 1"/>
                  <a:gd name="T34" fmla="*/ 1 w 1"/>
                  <a:gd name="T35" fmla="*/ 0 h 1"/>
                  <a:gd name="T36" fmla="*/ 1 w 1"/>
                  <a:gd name="T37" fmla="*/ 0 h 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
                  <a:gd name="T58" fmla="*/ 0 h 1"/>
                  <a:gd name="T59" fmla="*/ 1 w 1"/>
                  <a:gd name="T60" fmla="*/ 1 h 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 h="1">
                    <a:moveTo>
                      <a:pt x="1" y="0"/>
                    </a:moveTo>
                    <a:lnTo>
                      <a:pt x="1" y="0"/>
                    </a:lnTo>
                    <a:lnTo>
                      <a:pt x="0" y="0"/>
                    </a:lnTo>
                    <a:lnTo>
                      <a:pt x="0" y="1"/>
                    </a:lnTo>
                    <a:lnTo>
                      <a:pt x="1" y="1"/>
                    </a:lnTo>
                    <a:lnTo>
                      <a:pt x="1"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0" name="Freeform 189"/>
              <p:cNvSpPr>
                <a:spLocks/>
              </p:cNvSpPr>
              <p:nvPr/>
            </p:nvSpPr>
            <p:spPr bwMode="auto">
              <a:xfrm>
                <a:off x="870" y="3682"/>
                <a:ext cx="14" cy="14"/>
              </a:xfrm>
              <a:custGeom>
                <a:avLst/>
                <a:gdLst>
                  <a:gd name="T0" fmla="*/ 2 w 3"/>
                  <a:gd name="T1" fmla="*/ 1 h 3"/>
                  <a:gd name="T2" fmla="*/ 3 w 3"/>
                  <a:gd name="T3" fmla="*/ 1 h 3"/>
                  <a:gd name="T4" fmla="*/ 2 w 3"/>
                  <a:gd name="T5" fmla="*/ 1 h 3"/>
                  <a:gd name="T6" fmla="*/ 3 w 3"/>
                  <a:gd name="T7" fmla="*/ 2 h 3"/>
                  <a:gd name="T8" fmla="*/ 2 w 3"/>
                  <a:gd name="T9" fmla="*/ 2 h 3"/>
                  <a:gd name="T10" fmla="*/ 1 w 3"/>
                  <a:gd name="T11" fmla="*/ 3 h 3"/>
                  <a:gd name="T12" fmla="*/ 0 w 3"/>
                  <a:gd name="T13" fmla="*/ 3 h 3"/>
                  <a:gd name="T14" fmla="*/ 1 w 3"/>
                  <a:gd name="T15" fmla="*/ 1 h 3"/>
                  <a:gd name="T16" fmla="*/ 2 w 3"/>
                  <a:gd name="T17" fmla="*/ 1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2" y="1"/>
                    </a:moveTo>
                    <a:cubicBezTo>
                      <a:pt x="2" y="0"/>
                      <a:pt x="3" y="0"/>
                      <a:pt x="3" y="1"/>
                    </a:cubicBezTo>
                    <a:cubicBezTo>
                      <a:pt x="3" y="1"/>
                      <a:pt x="3" y="1"/>
                      <a:pt x="2" y="1"/>
                    </a:cubicBezTo>
                    <a:cubicBezTo>
                      <a:pt x="2" y="2"/>
                      <a:pt x="3" y="2"/>
                      <a:pt x="3" y="2"/>
                    </a:cubicBezTo>
                    <a:cubicBezTo>
                      <a:pt x="3" y="2"/>
                      <a:pt x="2" y="2"/>
                      <a:pt x="2" y="2"/>
                    </a:cubicBezTo>
                    <a:cubicBezTo>
                      <a:pt x="2" y="2"/>
                      <a:pt x="2" y="2"/>
                      <a:pt x="1" y="3"/>
                    </a:cubicBezTo>
                    <a:cubicBezTo>
                      <a:pt x="1" y="3"/>
                      <a:pt x="0" y="3"/>
                      <a:pt x="0" y="3"/>
                    </a:cubicBezTo>
                    <a:cubicBezTo>
                      <a:pt x="0" y="2"/>
                      <a:pt x="1" y="2"/>
                      <a:pt x="1" y="1"/>
                    </a:cubicBezTo>
                    <a:cubicBezTo>
                      <a:pt x="2" y="1"/>
                      <a:pt x="2" y="1"/>
                      <a:pt x="2" y="1"/>
                    </a:cubicBez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1" name="Freeform 190"/>
              <p:cNvSpPr>
                <a:spLocks/>
              </p:cNvSpPr>
              <p:nvPr/>
            </p:nvSpPr>
            <p:spPr bwMode="auto">
              <a:xfrm>
                <a:off x="875" y="3684"/>
                <a:ext cx="14" cy="9"/>
              </a:xfrm>
              <a:custGeom>
                <a:avLst/>
                <a:gdLst>
                  <a:gd name="T0" fmla="*/ 2 w 3"/>
                  <a:gd name="T1" fmla="*/ 0 h 2"/>
                  <a:gd name="T2" fmla="*/ 2 w 3"/>
                  <a:gd name="T3" fmla="*/ 0 h 2"/>
                  <a:gd name="T4" fmla="*/ 2 w 3"/>
                  <a:gd name="T5" fmla="*/ 0 h 2"/>
                  <a:gd name="T6" fmla="*/ 2 w 3"/>
                  <a:gd name="T7" fmla="*/ 0 h 2"/>
                  <a:gd name="T8" fmla="*/ 3 w 3"/>
                  <a:gd name="T9" fmla="*/ 0 h 2"/>
                  <a:gd name="T10" fmla="*/ 3 w 3"/>
                  <a:gd name="T11" fmla="*/ 0 h 2"/>
                  <a:gd name="T12" fmla="*/ 3 w 3"/>
                  <a:gd name="T13" fmla="*/ 0 h 2"/>
                  <a:gd name="T14" fmla="*/ 3 w 3"/>
                  <a:gd name="T15" fmla="*/ 0 h 2"/>
                  <a:gd name="T16" fmla="*/ 3 w 3"/>
                  <a:gd name="T17" fmla="*/ 0 h 2"/>
                  <a:gd name="T18" fmla="*/ 3 w 3"/>
                  <a:gd name="T19" fmla="*/ 0 h 2"/>
                  <a:gd name="T20" fmla="*/ 3 w 3"/>
                  <a:gd name="T21" fmla="*/ 0 h 2"/>
                  <a:gd name="T22" fmla="*/ 2 w 3"/>
                  <a:gd name="T23" fmla="*/ 0 h 2"/>
                  <a:gd name="T24" fmla="*/ 2 w 3"/>
                  <a:gd name="T25" fmla="*/ 1 h 2"/>
                  <a:gd name="T26" fmla="*/ 3 w 3"/>
                  <a:gd name="T27" fmla="*/ 1 h 2"/>
                  <a:gd name="T28" fmla="*/ 3 w 3"/>
                  <a:gd name="T29" fmla="*/ 1 h 2"/>
                  <a:gd name="T30" fmla="*/ 3 w 3"/>
                  <a:gd name="T31" fmla="*/ 1 h 2"/>
                  <a:gd name="T32" fmla="*/ 2 w 3"/>
                  <a:gd name="T33" fmla="*/ 1 h 2"/>
                  <a:gd name="T34" fmla="*/ 2 w 3"/>
                  <a:gd name="T35" fmla="*/ 1 h 2"/>
                  <a:gd name="T36" fmla="*/ 2 w 3"/>
                  <a:gd name="T37" fmla="*/ 1 h 2"/>
                  <a:gd name="T38" fmla="*/ 2 w 3"/>
                  <a:gd name="T39" fmla="*/ 1 h 2"/>
                  <a:gd name="T40" fmla="*/ 2 w 3"/>
                  <a:gd name="T41" fmla="*/ 1 h 2"/>
                  <a:gd name="T42" fmla="*/ 1 w 3"/>
                  <a:gd name="T43" fmla="*/ 2 h 2"/>
                  <a:gd name="T44" fmla="*/ 1 w 3"/>
                  <a:gd name="T45" fmla="*/ 2 h 2"/>
                  <a:gd name="T46" fmla="*/ 1 w 3"/>
                  <a:gd name="T47" fmla="*/ 2 h 2"/>
                  <a:gd name="T48" fmla="*/ 0 w 3"/>
                  <a:gd name="T49" fmla="*/ 2 h 2"/>
                  <a:gd name="T50" fmla="*/ 0 w 3"/>
                  <a:gd name="T51" fmla="*/ 2 h 2"/>
                  <a:gd name="T52" fmla="*/ 0 w 3"/>
                  <a:gd name="T53" fmla="*/ 1 h 2"/>
                  <a:gd name="T54" fmla="*/ 1 w 3"/>
                  <a:gd name="T55" fmla="*/ 1 h 2"/>
                  <a:gd name="T56" fmla="*/ 1 w 3"/>
                  <a:gd name="T57" fmla="*/ 1 h 2"/>
                  <a:gd name="T58" fmla="*/ 1 w 3"/>
                  <a:gd name="T59" fmla="*/ 1 h 2"/>
                  <a:gd name="T60" fmla="*/ 1 w 3"/>
                  <a:gd name="T61" fmla="*/ 0 h 2"/>
                  <a:gd name="T62" fmla="*/ 2 w 3"/>
                  <a:gd name="T63" fmla="*/ 0 h 2"/>
                  <a:gd name="T64" fmla="*/ 2 w 3"/>
                  <a:gd name="T65" fmla="*/ 0 h 2"/>
                  <a:gd name="T66" fmla="*/ 2 w 3"/>
                  <a:gd name="T67" fmla="*/ 0 h 2"/>
                  <a:gd name="T68" fmla="*/ 2 w 3"/>
                  <a:gd name="T69" fmla="*/ 0 h 2"/>
                  <a:gd name="T70" fmla="*/ 2 w 3"/>
                  <a:gd name="T71" fmla="*/ 0 h 2"/>
                  <a:gd name="T72" fmla="*/ 2 w 3"/>
                  <a:gd name="T73" fmla="*/ 0 h 2"/>
                  <a:gd name="T74" fmla="*/ 2 w 3"/>
                  <a:gd name="T75" fmla="*/ 0 h 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
                  <a:gd name="T115" fmla="*/ 0 h 2"/>
                  <a:gd name="T116" fmla="*/ 3 w 3"/>
                  <a:gd name="T117" fmla="*/ 2 h 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 h="2">
                    <a:moveTo>
                      <a:pt x="2" y="0"/>
                    </a:moveTo>
                    <a:lnTo>
                      <a:pt x="2" y="0"/>
                    </a:lnTo>
                    <a:lnTo>
                      <a:pt x="3" y="0"/>
                    </a:lnTo>
                    <a:lnTo>
                      <a:pt x="2" y="0"/>
                    </a:lnTo>
                    <a:lnTo>
                      <a:pt x="2" y="1"/>
                    </a:lnTo>
                    <a:lnTo>
                      <a:pt x="3" y="1"/>
                    </a:lnTo>
                    <a:lnTo>
                      <a:pt x="2" y="1"/>
                    </a:lnTo>
                    <a:lnTo>
                      <a:pt x="1" y="2"/>
                    </a:lnTo>
                    <a:lnTo>
                      <a:pt x="0" y="2"/>
                    </a:lnTo>
                    <a:lnTo>
                      <a:pt x="0" y="1"/>
                    </a:lnTo>
                    <a:lnTo>
                      <a:pt x="1" y="1"/>
                    </a:lnTo>
                    <a:lnTo>
                      <a:pt x="1" y="0"/>
                    </a:lnTo>
                    <a:lnTo>
                      <a:pt x="2"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2" name="Freeform 191"/>
              <p:cNvSpPr>
                <a:spLocks/>
              </p:cNvSpPr>
              <p:nvPr/>
            </p:nvSpPr>
            <p:spPr bwMode="auto">
              <a:xfrm>
                <a:off x="833" y="3690"/>
                <a:ext cx="19" cy="10"/>
              </a:xfrm>
              <a:custGeom>
                <a:avLst/>
                <a:gdLst>
                  <a:gd name="T0" fmla="*/ 3 w 4"/>
                  <a:gd name="T1" fmla="*/ 1 h 2"/>
                  <a:gd name="T2" fmla="*/ 3 w 4"/>
                  <a:gd name="T3" fmla="*/ 0 h 2"/>
                  <a:gd name="T4" fmla="*/ 4 w 4"/>
                  <a:gd name="T5" fmla="*/ 0 h 2"/>
                  <a:gd name="T6" fmla="*/ 4 w 4"/>
                  <a:gd name="T7" fmla="*/ 1 h 2"/>
                  <a:gd name="T8" fmla="*/ 1 w 4"/>
                  <a:gd name="T9" fmla="*/ 2 h 2"/>
                  <a:gd name="T10" fmla="*/ 3 w 4"/>
                  <a:gd name="T11" fmla="*/ 1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3" y="1"/>
                    </a:moveTo>
                    <a:cubicBezTo>
                      <a:pt x="3" y="1"/>
                      <a:pt x="3" y="0"/>
                      <a:pt x="3" y="0"/>
                    </a:cubicBezTo>
                    <a:cubicBezTo>
                      <a:pt x="4" y="0"/>
                      <a:pt x="4" y="0"/>
                      <a:pt x="4" y="0"/>
                    </a:cubicBezTo>
                    <a:cubicBezTo>
                      <a:pt x="4" y="1"/>
                      <a:pt x="4" y="1"/>
                      <a:pt x="4" y="1"/>
                    </a:cubicBezTo>
                    <a:cubicBezTo>
                      <a:pt x="3" y="2"/>
                      <a:pt x="2" y="2"/>
                      <a:pt x="1" y="2"/>
                    </a:cubicBezTo>
                    <a:cubicBezTo>
                      <a:pt x="0" y="1"/>
                      <a:pt x="3" y="2"/>
                      <a:pt x="3" y="1"/>
                    </a:cubicBez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3" name="Freeform 192"/>
              <p:cNvSpPr>
                <a:spLocks/>
              </p:cNvSpPr>
              <p:nvPr/>
            </p:nvSpPr>
            <p:spPr bwMode="auto">
              <a:xfrm>
                <a:off x="838" y="3690"/>
                <a:ext cx="14" cy="10"/>
              </a:xfrm>
              <a:custGeom>
                <a:avLst/>
                <a:gdLst>
                  <a:gd name="T0" fmla="*/ 2 w 3"/>
                  <a:gd name="T1" fmla="*/ 1 h 2"/>
                  <a:gd name="T2" fmla="*/ 2 w 3"/>
                  <a:gd name="T3" fmla="*/ 1 h 2"/>
                  <a:gd name="T4" fmla="*/ 2 w 3"/>
                  <a:gd name="T5" fmla="*/ 0 h 2"/>
                  <a:gd name="T6" fmla="*/ 2 w 3"/>
                  <a:gd name="T7" fmla="*/ 0 h 2"/>
                  <a:gd name="T8" fmla="*/ 2 w 3"/>
                  <a:gd name="T9" fmla="*/ 0 h 2"/>
                  <a:gd name="T10" fmla="*/ 2 w 3"/>
                  <a:gd name="T11" fmla="*/ 0 h 2"/>
                  <a:gd name="T12" fmla="*/ 2 w 3"/>
                  <a:gd name="T13" fmla="*/ 0 h 2"/>
                  <a:gd name="T14" fmla="*/ 3 w 3"/>
                  <a:gd name="T15" fmla="*/ 0 h 2"/>
                  <a:gd name="T16" fmla="*/ 3 w 3"/>
                  <a:gd name="T17" fmla="*/ 0 h 2"/>
                  <a:gd name="T18" fmla="*/ 3 w 3"/>
                  <a:gd name="T19" fmla="*/ 0 h 2"/>
                  <a:gd name="T20" fmla="*/ 3 w 3"/>
                  <a:gd name="T21" fmla="*/ 1 h 2"/>
                  <a:gd name="T22" fmla="*/ 3 w 3"/>
                  <a:gd name="T23" fmla="*/ 1 h 2"/>
                  <a:gd name="T24" fmla="*/ 3 w 3"/>
                  <a:gd name="T25" fmla="*/ 1 h 2"/>
                  <a:gd name="T26" fmla="*/ 3 w 3"/>
                  <a:gd name="T27" fmla="*/ 1 h 2"/>
                  <a:gd name="T28" fmla="*/ 2 w 3"/>
                  <a:gd name="T29" fmla="*/ 2 h 2"/>
                  <a:gd name="T30" fmla="*/ 1 w 3"/>
                  <a:gd name="T31" fmla="*/ 2 h 2"/>
                  <a:gd name="T32" fmla="*/ 0 w 3"/>
                  <a:gd name="T33" fmla="*/ 2 h 2"/>
                  <a:gd name="T34" fmla="*/ 0 w 3"/>
                  <a:gd name="T35" fmla="*/ 2 h 2"/>
                  <a:gd name="T36" fmla="*/ 0 w 3"/>
                  <a:gd name="T37" fmla="*/ 2 h 2"/>
                  <a:gd name="T38" fmla="*/ 0 w 3"/>
                  <a:gd name="T39" fmla="*/ 2 h 2"/>
                  <a:gd name="T40" fmla="*/ 0 w 3"/>
                  <a:gd name="T41" fmla="*/ 2 h 2"/>
                  <a:gd name="T42" fmla="*/ 0 w 3"/>
                  <a:gd name="T43" fmla="*/ 2 h 2"/>
                  <a:gd name="T44" fmla="*/ 1 w 3"/>
                  <a:gd name="T45" fmla="*/ 2 h 2"/>
                  <a:gd name="T46" fmla="*/ 2 w 3"/>
                  <a:gd name="T47" fmla="*/ 1 h 2"/>
                  <a:gd name="T48" fmla="*/ 2 w 3"/>
                  <a:gd name="T49" fmla="*/ 1 h 2"/>
                  <a:gd name="T50" fmla="*/ 2 w 3"/>
                  <a:gd name="T51" fmla="*/ 1 h 2"/>
                  <a:gd name="T52" fmla="*/ 2 w 3"/>
                  <a:gd name="T53" fmla="*/ 1 h 2"/>
                  <a:gd name="T54" fmla="*/ 2 w 3"/>
                  <a:gd name="T55" fmla="*/ 1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
                  <a:gd name="T85" fmla="*/ 0 h 2"/>
                  <a:gd name="T86" fmla="*/ 3 w 3"/>
                  <a:gd name="T87" fmla="*/ 2 h 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 h="2">
                    <a:moveTo>
                      <a:pt x="2" y="1"/>
                    </a:moveTo>
                    <a:lnTo>
                      <a:pt x="2" y="1"/>
                    </a:lnTo>
                    <a:lnTo>
                      <a:pt x="2" y="0"/>
                    </a:lnTo>
                    <a:lnTo>
                      <a:pt x="3" y="0"/>
                    </a:lnTo>
                    <a:lnTo>
                      <a:pt x="3" y="1"/>
                    </a:lnTo>
                    <a:lnTo>
                      <a:pt x="2" y="2"/>
                    </a:lnTo>
                    <a:lnTo>
                      <a:pt x="1" y="2"/>
                    </a:lnTo>
                    <a:lnTo>
                      <a:pt x="0" y="2"/>
                    </a:lnTo>
                    <a:lnTo>
                      <a:pt x="1" y="2"/>
                    </a:lnTo>
                    <a:lnTo>
                      <a:pt x="2" y="1"/>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4" name="Freeform 193"/>
              <p:cNvSpPr>
                <a:spLocks/>
              </p:cNvSpPr>
              <p:nvPr/>
            </p:nvSpPr>
            <p:spPr bwMode="auto">
              <a:xfrm>
                <a:off x="814" y="3691"/>
                <a:ext cx="10" cy="15"/>
              </a:xfrm>
              <a:custGeom>
                <a:avLst/>
                <a:gdLst>
                  <a:gd name="T0" fmla="*/ 1 w 2"/>
                  <a:gd name="T1" fmla="*/ 1 h 3"/>
                  <a:gd name="T2" fmla="*/ 0 w 2"/>
                  <a:gd name="T3" fmla="*/ 0 h 3"/>
                  <a:gd name="T4" fmla="*/ 0 w 2"/>
                  <a:gd name="T5" fmla="*/ 0 h 3"/>
                  <a:gd name="T6" fmla="*/ 1 w 2"/>
                  <a:gd name="T7" fmla="*/ 2 h 3"/>
                  <a:gd name="T8" fmla="*/ 0 w 2"/>
                  <a:gd name="T9" fmla="*/ 2 h 3"/>
                  <a:gd name="T10" fmla="*/ 0 w 2"/>
                  <a:gd name="T11" fmla="*/ 2 h 3"/>
                  <a:gd name="T12" fmla="*/ 0 w 2"/>
                  <a:gd name="T13" fmla="*/ 3 h 3"/>
                  <a:gd name="T14" fmla="*/ 1 w 2"/>
                  <a:gd name="T15" fmla="*/ 3 h 3"/>
                  <a:gd name="T16" fmla="*/ 1 w 2"/>
                  <a:gd name="T17" fmla="*/ 3 h 3"/>
                  <a:gd name="T18" fmla="*/ 2 w 2"/>
                  <a:gd name="T19" fmla="*/ 3 h 3"/>
                  <a:gd name="T20" fmla="*/ 2 w 2"/>
                  <a:gd name="T21" fmla="*/ 1 h 3"/>
                  <a:gd name="T22" fmla="*/ 2 w 2"/>
                  <a:gd name="T23" fmla="*/ 0 h 3"/>
                  <a:gd name="T24" fmla="*/ 1 w 2"/>
                  <a:gd name="T25" fmla="*/ 0 h 3"/>
                  <a:gd name="T26" fmla="*/ 1 w 2"/>
                  <a:gd name="T27" fmla="*/ 1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
                  <a:gd name="T43" fmla="*/ 0 h 3"/>
                  <a:gd name="T44" fmla="*/ 2 w 2"/>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 h="3">
                    <a:moveTo>
                      <a:pt x="1" y="1"/>
                    </a:moveTo>
                    <a:cubicBezTo>
                      <a:pt x="2" y="0"/>
                      <a:pt x="1" y="0"/>
                      <a:pt x="0" y="0"/>
                    </a:cubicBezTo>
                    <a:cubicBezTo>
                      <a:pt x="0" y="0"/>
                      <a:pt x="0" y="0"/>
                      <a:pt x="0" y="0"/>
                    </a:cubicBezTo>
                    <a:cubicBezTo>
                      <a:pt x="1" y="1"/>
                      <a:pt x="1" y="1"/>
                      <a:pt x="1" y="2"/>
                    </a:cubicBezTo>
                    <a:cubicBezTo>
                      <a:pt x="1" y="2"/>
                      <a:pt x="0" y="2"/>
                      <a:pt x="0" y="2"/>
                    </a:cubicBezTo>
                    <a:cubicBezTo>
                      <a:pt x="0" y="2"/>
                      <a:pt x="0" y="2"/>
                      <a:pt x="0" y="2"/>
                    </a:cubicBezTo>
                    <a:cubicBezTo>
                      <a:pt x="0" y="2"/>
                      <a:pt x="0" y="3"/>
                      <a:pt x="0" y="3"/>
                    </a:cubicBezTo>
                    <a:cubicBezTo>
                      <a:pt x="1" y="3"/>
                      <a:pt x="1" y="3"/>
                      <a:pt x="1" y="3"/>
                    </a:cubicBezTo>
                    <a:cubicBezTo>
                      <a:pt x="1" y="3"/>
                      <a:pt x="1" y="3"/>
                      <a:pt x="1" y="3"/>
                    </a:cubicBezTo>
                    <a:cubicBezTo>
                      <a:pt x="1" y="3"/>
                      <a:pt x="2" y="3"/>
                      <a:pt x="2" y="3"/>
                    </a:cubicBezTo>
                    <a:cubicBezTo>
                      <a:pt x="2" y="2"/>
                      <a:pt x="2" y="2"/>
                      <a:pt x="2" y="1"/>
                    </a:cubicBezTo>
                    <a:cubicBezTo>
                      <a:pt x="2" y="1"/>
                      <a:pt x="2" y="1"/>
                      <a:pt x="2" y="0"/>
                    </a:cubicBezTo>
                    <a:cubicBezTo>
                      <a:pt x="2" y="0"/>
                      <a:pt x="2" y="0"/>
                      <a:pt x="1" y="0"/>
                    </a:cubicBezTo>
                    <a:cubicBezTo>
                      <a:pt x="1" y="0"/>
                      <a:pt x="1" y="1"/>
                      <a:pt x="1" y="1"/>
                    </a:cubicBez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5" name="Freeform 194"/>
              <p:cNvSpPr>
                <a:spLocks/>
              </p:cNvSpPr>
              <p:nvPr/>
            </p:nvSpPr>
            <p:spPr bwMode="auto">
              <a:xfrm>
                <a:off x="814" y="3691"/>
                <a:ext cx="10" cy="15"/>
              </a:xfrm>
              <a:custGeom>
                <a:avLst/>
                <a:gdLst>
                  <a:gd name="T0" fmla="*/ 1 w 2"/>
                  <a:gd name="T1" fmla="*/ 1 h 3"/>
                  <a:gd name="T2" fmla="*/ 1 w 2"/>
                  <a:gd name="T3" fmla="*/ 0 h 3"/>
                  <a:gd name="T4" fmla="*/ 1 w 2"/>
                  <a:gd name="T5" fmla="*/ 0 h 3"/>
                  <a:gd name="T6" fmla="*/ 1 w 2"/>
                  <a:gd name="T7" fmla="*/ 0 h 3"/>
                  <a:gd name="T8" fmla="*/ 0 w 2"/>
                  <a:gd name="T9" fmla="*/ 0 h 3"/>
                  <a:gd name="T10" fmla="*/ 0 w 2"/>
                  <a:gd name="T11" fmla="*/ 0 h 3"/>
                  <a:gd name="T12" fmla="*/ 0 w 2"/>
                  <a:gd name="T13" fmla="*/ 1 h 3"/>
                  <a:gd name="T14" fmla="*/ 1 w 2"/>
                  <a:gd name="T15" fmla="*/ 1 h 3"/>
                  <a:gd name="T16" fmla="*/ 1 w 2"/>
                  <a:gd name="T17" fmla="*/ 1 h 3"/>
                  <a:gd name="T18" fmla="*/ 1 w 2"/>
                  <a:gd name="T19" fmla="*/ 2 h 3"/>
                  <a:gd name="T20" fmla="*/ 0 w 2"/>
                  <a:gd name="T21" fmla="*/ 2 h 3"/>
                  <a:gd name="T22" fmla="*/ 0 w 2"/>
                  <a:gd name="T23" fmla="*/ 2 h 3"/>
                  <a:gd name="T24" fmla="*/ 0 w 2"/>
                  <a:gd name="T25" fmla="*/ 2 h 3"/>
                  <a:gd name="T26" fmla="*/ 0 w 2"/>
                  <a:gd name="T27" fmla="*/ 2 h 3"/>
                  <a:gd name="T28" fmla="*/ 0 w 2"/>
                  <a:gd name="T29" fmla="*/ 2 h 3"/>
                  <a:gd name="T30" fmla="*/ 0 w 2"/>
                  <a:gd name="T31" fmla="*/ 2 h 3"/>
                  <a:gd name="T32" fmla="*/ 0 w 2"/>
                  <a:gd name="T33" fmla="*/ 3 h 3"/>
                  <a:gd name="T34" fmla="*/ 1 w 2"/>
                  <a:gd name="T35" fmla="*/ 3 h 3"/>
                  <a:gd name="T36" fmla="*/ 1 w 2"/>
                  <a:gd name="T37" fmla="*/ 3 h 3"/>
                  <a:gd name="T38" fmla="*/ 1 w 2"/>
                  <a:gd name="T39" fmla="*/ 3 h 3"/>
                  <a:gd name="T40" fmla="*/ 1 w 2"/>
                  <a:gd name="T41" fmla="*/ 3 h 3"/>
                  <a:gd name="T42" fmla="*/ 1 w 2"/>
                  <a:gd name="T43" fmla="*/ 3 h 3"/>
                  <a:gd name="T44" fmla="*/ 2 w 2"/>
                  <a:gd name="T45" fmla="*/ 3 h 3"/>
                  <a:gd name="T46" fmla="*/ 2 w 2"/>
                  <a:gd name="T47" fmla="*/ 2 h 3"/>
                  <a:gd name="T48" fmla="*/ 2 w 2"/>
                  <a:gd name="T49" fmla="*/ 1 h 3"/>
                  <a:gd name="T50" fmla="*/ 2 w 2"/>
                  <a:gd name="T51" fmla="*/ 1 h 3"/>
                  <a:gd name="T52" fmla="*/ 2 w 2"/>
                  <a:gd name="T53" fmla="*/ 1 h 3"/>
                  <a:gd name="T54" fmla="*/ 2 w 2"/>
                  <a:gd name="T55" fmla="*/ 0 h 3"/>
                  <a:gd name="T56" fmla="*/ 2 w 2"/>
                  <a:gd name="T57" fmla="*/ 0 h 3"/>
                  <a:gd name="T58" fmla="*/ 2 w 2"/>
                  <a:gd name="T59" fmla="*/ 0 h 3"/>
                  <a:gd name="T60" fmla="*/ 1 w 2"/>
                  <a:gd name="T61" fmla="*/ 0 h 3"/>
                  <a:gd name="T62" fmla="*/ 1 w 2"/>
                  <a:gd name="T63" fmla="*/ 0 h 3"/>
                  <a:gd name="T64" fmla="*/ 1 w 2"/>
                  <a:gd name="T65" fmla="*/ 1 h 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
                  <a:gd name="T100" fmla="*/ 0 h 3"/>
                  <a:gd name="T101" fmla="*/ 2 w 2"/>
                  <a:gd name="T102" fmla="*/ 3 h 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 h="3">
                    <a:moveTo>
                      <a:pt x="1" y="1"/>
                    </a:moveTo>
                    <a:lnTo>
                      <a:pt x="1" y="1"/>
                    </a:lnTo>
                    <a:lnTo>
                      <a:pt x="1" y="0"/>
                    </a:lnTo>
                    <a:lnTo>
                      <a:pt x="0" y="0"/>
                    </a:lnTo>
                    <a:lnTo>
                      <a:pt x="0" y="1"/>
                    </a:lnTo>
                    <a:lnTo>
                      <a:pt x="1" y="1"/>
                    </a:lnTo>
                    <a:lnTo>
                      <a:pt x="1" y="2"/>
                    </a:lnTo>
                    <a:lnTo>
                      <a:pt x="0" y="2"/>
                    </a:lnTo>
                    <a:lnTo>
                      <a:pt x="0" y="3"/>
                    </a:lnTo>
                    <a:lnTo>
                      <a:pt x="1" y="3"/>
                    </a:lnTo>
                    <a:lnTo>
                      <a:pt x="2" y="3"/>
                    </a:lnTo>
                    <a:lnTo>
                      <a:pt x="2" y="2"/>
                    </a:lnTo>
                    <a:lnTo>
                      <a:pt x="2" y="1"/>
                    </a:lnTo>
                    <a:lnTo>
                      <a:pt x="2" y="0"/>
                    </a:lnTo>
                    <a:lnTo>
                      <a:pt x="1" y="0"/>
                    </a:lnTo>
                    <a:lnTo>
                      <a:pt x="1" y="1"/>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6" name="Freeform 195"/>
              <p:cNvSpPr>
                <a:spLocks/>
              </p:cNvSpPr>
              <p:nvPr/>
            </p:nvSpPr>
            <p:spPr bwMode="auto">
              <a:xfrm>
                <a:off x="795" y="3693"/>
                <a:ext cx="15" cy="15"/>
              </a:xfrm>
              <a:custGeom>
                <a:avLst/>
                <a:gdLst>
                  <a:gd name="T0" fmla="*/ 3 w 3"/>
                  <a:gd name="T1" fmla="*/ 3 h 3"/>
                  <a:gd name="T2" fmla="*/ 3 w 3"/>
                  <a:gd name="T3" fmla="*/ 3 h 3"/>
                  <a:gd name="T4" fmla="*/ 3 w 3"/>
                  <a:gd name="T5" fmla="*/ 3 h 3"/>
                  <a:gd name="T6" fmla="*/ 3 w 3"/>
                  <a:gd name="T7" fmla="*/ 3 h 3"/>
                  <a:gd name="T8" fmla="*/ 3 w 3"/>
                  <a:gd name="T9" fmla="*/ 3 h 3"/>
                  <a:gd name="T10" fmla="*/ 3 w 3"/>
                  <a:gd name="T11" fmla="*/ 3 h 3"/>
                  <a:gd name="T12" fmla="*/ 2 w 3"/>
                  <a:gd name="T13" fmla="*/ 2 h 3"/>
                  <a:gd name="T14" fmla="*/ 1 w 3"/>
                  <a:gd name="T15" fmla="*/ 1 h 3"/>
                  <a:gd name="T16" fmla="*/ 1 w 3"/>
                  <a:gd name="T17" fmla="*/ 1 h 3"/>
                  <a:gd name="T18" fmla="*/ 1 w 3"/>
                  <a:gd name="T19" fmla="*/ 1 h 3"/>
                  <a:gd name="T20" fmla="*/ 1 w 3"/>
                  <a:gd name="T21" fmla="*/ 1 h 3"/>
                  <a:gd name="T22" fmla="*/ 1 w 3"/>
                  <a:gd name="T23" fmla="*/ 1 h 3"/>
                  <a:gd name="T24" fmla="*/ 1 w 3"/>
                  <a:gd name="T25" fmla="*/ 0 h 3"/>
                  <a:gd name="T26" fmla="*/ 0 w 3"/>
                  <a:gd name="T27" fmla="*/ 0 h 3"/>
                  <a:gd name="T28" fmla="*/ 0 w 3"/>
                  <a:gd name="T29" fmla="*/ 0 h 3"/>
                  <a:gd name="T30" fmla="*/ 0 w 3"/>
                  <a:gd name="T31" fmla="*/ 0 h 3"/>
                  <a:gd name="T32" fmla="*/ 0 w 3"/>
                  <a:gd name="T33" fmla="*/ 0 h 3"/>
                  <a:gd name="T34" fmla="*/ 0 w 3"/>
                  <a:gd name="T35" fmla="*/ 0 h 3"/>
                  <a:gd name="T36" fmla="*/ 0 w 3"/>
                  <a:gd name="T37" fmla="*/ 0 h 3"/>
                  <a:gd name="T38" fmla="*/ 0 w 3"/>
                  <a:gd name="T39" fmla="*/ 0 h 3"/>
                  <a:gd name="T40" fmla="*/ 0 w 3"/>
                  <a:gd name="T41" fmla="*/ 1 h 3"/>
                  <a:gd name="T42" fmla="*/ 0 w 3"/>
                  <a:gd name="T43" fmla="*/ 1 h 3"/>
                  <a:gd name="T44" fmla="*/ 0 w 3"/>
                  <a:gd name="T45" fmla="*/ 1 h 3"/>
                  <a:gd name="T46" fmla="*/ 0 w 3"/>
                  <a:gd name="T47" fmla="*/ 1 h 3"/>
                  <a:gd name="T48" fmla="*/ 1 w 3"/>
                  <a:gd name="T49" fmla="*/ 1 h 3"/>
                  <a:gd name="T50" fmla="*/ 1 w 3"/>
                  <a:gd name="T51" fmla="*/ 2 h 3"/>
                  <a:gd name="T52" fmla="*/ 1 w 3"/>
                  <a:gd name="T53" fmla="*/ 2 h 3"/>
                  <a:gd name="T54" fmla="*/ 2 w 3"/>
                  <a:gd name="T55" fmla="*/ 3 h 3"/>
                  <a:gd name="T56" fmla="*/ 2 w 3"/>
                  <a:gd name="T57" fmla="*/ 3 h 3"/>
                  <a:gd name="T58" fmla="*/ 3 w 3"/>
                  <a:gd name="T59" fmla="*/ 3 h 3"/>
                  <a:gd name="T60" fmla="*/ 3 w 3"/>
                  <a:gd name="T61" fmla="*/ 3 h 3"/>
                  <a:gd name="T62" fmla="*/ 3 w 3"/>
                  <a:gd name="T63" fmla="*/ 3 h 3"/>
                  <a:gd name="T64" fmla="*/ 3 w 3"/>
                  <a:gd name="T65" fmla="*/ 3 h 3"/>
                  <a:gd name="T66" fmla="*/ 3 w 3"/>
                  <a:gd name="T67" fmla="*/ 3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
                  <a:gd name="T103" fmla="*/ 0 h 3"/>
                  <a:gd name="T104" fmla="*/ 3 w 3"/>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 h="3">
                    <a:moveTo>
                      <a:pt x="3" y="3"/>
                    </a:moveTo>
                    <a:lnTo>
                      <a:pt x="3" y="3"/>
                    </a:lnTo>
                    <a:lnTo>
                      <a:pt x="2" y="2"/>
                    </a:lnTo>
                    <a:lnTo>
                      <a:pt x="1" y="1"/>
                    </a:lnTo>
                    <a:lnTo>
                      <a:pt x="1" y="0"/>
                    </a:lnTo>
                    <a:lnTo>
                      <a:pt x="0" y="0"/>
                    </a:lnTo>
                    <a:lnTo>
                      <a:pt x="0" y="1"/>
                    </a:lnTo>
                    <a:lnTo>
                      <a:pt x="1" y="1"/>
                    </a:lnTo>
                    <a:lnTo>
                      <a:pt x="1" y="2"/>
                    </a:lnTo>
                    <a:lnTo>
                      <a:pt x="2" y="3"/>
                    </a:lnTo>
                    <a:lnTo>
                      <a:pt x="3" y="3"/>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37" name="Freeform 196"/>
              <p:cNvSpPr>
                <a:spLocks/>
              </p:cNvSpPr>
              <p:nvPr/>
            </p:nvSpPr>
            <p:spPr bwMode="auto">
              <a:xfrm>
                <a:off x="768" y="3683"/>
                <a:ext cx="19" cy="10"/>
              </a:xfrm>
              <a:custGeom>
                <a:avLst/>
                <a:gdLst>
                  <a:gd name="T0" fmla="*/ 0 w 4"/>
                  <a:gd name="T1" fmla="*/ 1 h 2"/>
                  <a:gd name="T2" fmla="*/ 0 w 4"/>
                  <a:gd name="T3" fmla="*/ 1 h 2"/>
                  <a:gd name="T4" fmla="*/ 1 w 4"/>
                  <a:gd name="T5" fmla="*/ 0 h 2"/>
                  <a:gd name="T6" fmla="*/ 1 w 4"/>
                  <a:gd name="T7" fmla="*/ 0 h 2"/>
                  <a:gd name="T8" fmla="*/ 2 w 4"/>
                  <a:gd name="T9" fmla="*/ 0 h 2"/>
                  <a:gd name="T10" fmla="*/ 3 w 4"/>
                  <a:gd name="T11" fmla="*/ 0 h 2"/>
                  <a:gd name="T12" fmla="*/ 3 w 4"/>
                  <a:gd name="T13" fmla="*/ 0 h 2"/>
                  <a:gd name="T14" fmla="*/ 3 w 4"/>
                  <a:gd name="T15" fmla="*/ 0 h 2"/>
                  <a:gd name="T16" fmla="*/ 3 w 4"/>
                  <a:gd name="T17" fmla="*/ 1 h 2"/>
                  <a:gd name="T18" fmla="*/ 4 w 4"/>
                  <a:gd name="T19" fmla="*/ 1 h 2"/>
                  <a:gd name="T20" fmla="*/ 4 w 4"/>
                  <a:gd name="T21" fmla="*/ 1 h 2"/>
                  <a:gd name="T22" fmla="*/ 4 w 4"/>
                  <a:gd name="T23" fmla="*/ 1 h 2"/>
                  <a:gd name="T24" fmla="*/ 4 w 4"/>
                  <a:gd name="T25" fmla="*/ 1 h 2"/>
                  <a:gd name="T26" fmla="*/ 4 w 4"/>
                  <a:gd name="T27" fmla="*/ 1 h 2"/>
                  <a:gd name="T28" fmla="*/ 4 w 4"/>
                  <a:gd name="T29" fmla="*/ 1 h 2"/>
                  <a:gd name="T30" fmla="*/ 4 w 4"/>
                  <a:gd name="T31" fmla="*/ 1 h 2"/>
                  <a:gd name="T32" fmla="*/ 4 w 4"/>
                  <a:gd name="T33" fmla="*/ 2 h 2"/>
                  <a:gd name="T34" fmla="*/ 4 w 4"/>
                  <a:gd name="T35" fmla="*/ 2 h 2"/>
                  <a:gd name="T36" fmla="*/ 4 w 4"/>
                  <a:gd name="T37" fmla="*/ 2 h 2"/>
                  <a:gd name="T38" fmla="*/ 4 w 4"/>
                  <a:gd name="T39" fmla="*/ 2 h 2"/>
                  <a:gd name="T40" fmla="*/ 3 w 4"/>
                  <a:gd name="T41" fmla="*/ 1 h 2"/>
                  <a:gd name="T42" fmla="*/ 3 w 4"/>
                  <a:gd name="T43" fmla="*/ 1 h 2"/>
                  <a:gd name="T44" fmla="*/ 3 w 4"/>
                  <a:gd name="T45" fmla="*/ 2 h 2"/>
                  <a:gd name="T46" fmla="*/ 3 w 4"/>
                  <a:gd name="T47" fmla="*/ 2 h 2"/>
                  <a:gd name="T48" fmla="*/ 3 w 4"/>
                  <a:gd name="T49" fmla="*/ 2 h 2"/>
                  <a:gd name="T50" fmla="*/ 2 w 4"/>
                  <a:gd name="T51" fmla="*/ 2 h 2"/>
                  <a:gd name="T52" fmla="*/ 2 w 4"/>
                  <a:gd name="T53" fmla="*/ 2 h 2"/>
                  <a:gd name="T54" fmla="*/ 2 w 4"/>
                  <a:gd name="T55" fmla="*/ 2 h 2"/>
                  <a:gd name="T56" fmla="*/ 2 w 4"/>
                  <a:gd name="T57" fmla="*/ 2 h 2"/>
                  <a:gd name="T58" fmla="*/ 2 w 4"/>
                  <a:gd name="T59" fmla="*/ 2 h 2"/>
                  <a:gd name="T60" fmla="*/ 2 w 4"/>
                  <a:gd name="T61" fmla="*/ 2 h 2"/>
                  <a:gd name="T62" fmla="*/ 2 w 4"/>
                  <a:gd name="T63" fmla="*/ 2 h 2"/>
                  <a:gd name="T64" fmla="*/ 1 w 4"/>
                  <a:gd name="T65" fmla="*/ 2 h 2"/>
                  <a:gd name="T66" fmla="*/ 1 w 4"/>
                  <a:gd name="T67" fmla="*/ 2 h 2"/>
                  <a:gd name="T68" fmla="*/ 1 w 4"/>
                  <a:gd name="T69" fmla="*/ 1 h 2"/>
                  <a:gd name="T70" fmla="*/ 1 w 4"/>
                  <a:gd name="T71" fmla="*/ 1 h 2"/>
                  <a:gd name="T72" fmla="*/ 1 w 4"/>
                  <a:gd name="T73" fmla="*/ 1 h 2"/>
                  <a:gd name="T74" fmla="*/ 1 w 4"/>
                  <a:gd name="T75" fmla="*/ 1 h 2"/>
                  <a:gd name="T76" fmla="*/ 1 w 4"/>
                  <a:gd name="T77" fmla="*/ 1 h 2"/>
                  <a:gd name="T78" fmla="*/ 1 w 4"/>
                  <a:gd name="T79" fmla="*/ 1 h 2"/>
                  <a:gd name="T80" fmla="*/ 1 w 4"/>
                  <a:gd name="T81" fmla="*/ 1 h 2"/>
                  <a:gd name="T82" fmla="*/ 1 w 4"/>
                  <a:gd name="T83" fmla="*/ 1 h 2"/>
                  <a:gd name="T84" fmla="*/ 1 w 4"/>
                  <a:gd name="T85" fmla="*/ 1 h 2"/>
                  <a:gd name="T86" fmla="*/ 1 w 4"/>
                  <a:gd name="T87" fmla="*/ 1 h 2"/>
                  <a:gd name="T88" fmla="*/ 1 w 4"/>
                  <a:gd name="T89" fmla="*/ 1 h 2"/>
                  <a:gd name="T90" fmla="*/ 1 w 4"/>
                  <a:gd name="T91" fmla="*/ 1 h 2"/>
                  <a:gd name="T92" fmla="*/ 1 w 4"/>
                  <a:gd name="T93" fmla="*/ 1 h 2"/>
                  <a:gd name="T94" fmla="*/ 0 w 4"/>
                  <a:gd name="T95" fmla="*/ 1 h 2"/>
                  <a:gd name="T96" fmla="*/ 0 w 4"/>
                  <a:gd name="T97" fmla="*/ 1 h 2"/>
                  <a:gd name="T98" fmla="*/ 0 w 4"/>
                  <a:gd name="T99" fmla="*/ 1 h 2"/>
                  <a:gd name="T100" fmla="*/ 0 w 4"/>
                  <a:gd name="T101" fmla="*/ 1 h 2"/>
                  <a:gd name="T102" fmla="*/ 0 w 4"/>
                  <a:gd name="T103" fmla="*/ 1 h 2"/>
                  <a:gd name="T104" fmla="*/ 0 w 4"/>
                  <a:gd name="T105" fmla="*/ 1 h 2"/>
                  <a:gd name="T106" fmla="*/ 0 w 4"/>
                  <a:gd name="T107" fmla="*/ 1 h 2"/>
                  <a:gd name="T108" fmla="*/ 0 w 4"/>
                  <a:gd name="T109" fmla="*/ 1 h 2"/>
                  <a:gd name="T110" fmla="*/ 0 w 4"/>
                  <a:gd name="T111" fmla="*/ 1 h 2"/>
                  <a:gd name="T112" fmla="*/ 0 w 4"/>
                  <a:gd name="T113" fmla="*/ 1 h 2"/>
                  <a:gd name="T114" fmla="*/ 0 w 4"/>
                  <a:gd name="T115" fmla="*/ 1 h 2"/>
                  <a:gd name="T116" fmla="*/ 0 w 4"/>
                  <a:gd name="T117" fmla="*/ 1 h 2"/>
                  <a:gd name="T118" fmla="*/ 0 w 4"/>
                  <a:gd name="T119" fmla="*/ 1 h 2"/>
                  <a:gd name="T120" fmla="*/ 0 w 4"/>
                  <a:gd name="T121" fmla="*/ 1 h 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
                  <a:gd name="T184" fmla="*/ 0 h 2"/>
                  <a:gd name="T185" fmla="*/ 4 w 4"/>
                  <a:gd name="T186" fmla="*/ 2 h 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 h="2">
                    <a:moveTo>
                      <a:pt x="0" y="1"/>
                    </a:moveTo>
                    <a:lnTo>
                      <a:pt x="0" y="1"/>
                    </a:lnTo>
                    <a:lnTo>
                      <a:pt x="1" y="0"/>
                    </a:lnTo>
                    <a:lnTo>
                      <a:pt x="2" y="0"/>
                    </a:lnTo>
                    <a:lnTo>
                      <a:pt x="3" y="0"/>
                    </a:lnTo>
                    <a:lnTo>
                      <a:pt x="3" y="1"/>
                    </a:lnTo>
                    <a:lnTo>
                      <a:pt x="4" y="1"/>
                    </a:lnTo>
                    <a:lnTo>
                      <a:pt x="4" y="2"/>
                    </a:lnTo>
                    <a:lnTo>
                      <a:pt x="3" y="1"/>
                    </a:lnTo>
                    <a:lnTo>
                      <a:pt x="3" y="2"/>
                    </a:lnTo>
                    <a:lnTo>
                      <a:pt x="2" y="2"/>
                    </a:lnTo>
                    <a:lnTo>
                      <a:pt x="1" y="2"/>
                    </a:lnTo>
                    <a:lnTo>
                      <a:pt x="1" y="1"/>
                    </a:lnTo>
                    <a:lnTo>
                      <a:pt x="0" y="1"/>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grpSp>
        <p:sp>
          <p:nvSpPr>
            <p:cNvPr id="31774" name="Freeform 197"/>
            <p:cNvSpPr>
              <a:spLocks/>
            </p:cNvSpPr>
            <p:nvPr/>
          </p:nvSpPr>
          <p:spPr bwMode="auto">
            <a:xfrm>
              <a:off x="2095" y="1760"/>
              <a:ext cx="391" cy="458"/>
            </a:xfrm>
            <a:custGeom>
              <a:avLst/>
              <a:gdLst>
                <a:gd name="T0" fmla="*/ 66 w 76"/>
                <a:gd name="T1" fmla="*/ 94 h 94"/>
                <a:gd name="T2" fmla="*/ 76 w 76"/>
                <a:gd name="T3" fmla="*/ 27 h 94"/>
                <a:gd name="T4" fmla="*/ 51 w 76"/>
                <a:gd name="T5" fmla="*/ 23 h 94"/>
                <a:gd name="T6" fmla="*/ 53 w 76"/>
                <a:gd name="T7" fmla="*/ 6 h 94"/>
                <a:gd name="T8" fmla="*/ 16 w 76"/>
                <a:gd name="T9" fmla="*/ 0 h 94"/>
                <a:gd name="T10" fmla="*/ 0 w 76"/>
                <a:gd name="T11" fmla="*/ 84 h 94"/>
                <a:gd name="T12" fmla="*/ 0 w 76"/>
                <a:gd name="T13" fmla="*/ 84 h 94"/>
                <a:gd name="T14" fmla="*/ 66 w 76"/>
                <a:gd name="T15" fmla="*/ 94 h 94"/>
                <a:gd name="T16" fmla="*/ 66 w 76"/>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94"/>
                <a:gd name="T29" fmla="*/ 76 w 76"/>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94">
                  <a:moveTo>
                    <a:pt x="66" y="94"/>
                  </a:moveTo>
                  <a:lnTo>
                    <a:pt x="76" y="27"/>
                  </a:lnTo>
                  <a:lnTo>
                    <a:pt x="51" y="23"/>
                  </a:lnTo>
                  <a:lnTo>
                    <a:pt x="53" y="6"/>
                  </a:lnTo>
                  <a:lnTo>
                    <a:pt x="16" y="0"/>
                  </a:lnTo>
                  <a:lnTo>
                    <a:pt x="0" y="84"/>
                  </a:lnTo>
                  <a:lnTo>
                    <a:pt x="66" y="94"/>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75" name="Freeform 198"/>
            <p:cNvSpPr>
              <a:spLocks/>
            </p:cNvSpPr>
            <p:nvPr/>
          </p:nvSpPr>
          <p:spPr bwMode="auto">
            <a:xfrm>
              <a:off x="1661" y="1077"/>
              <a:ext cx="460" cy="322"/>
            </a:xfrm>
            <a:custGeom>
              <a:avLst/>
              <a:gdLst>
                <a:gd name="T0" fmla="*/ 1 w 90"/>
                <a:gd name="T1" fmla="*/ 40 h 66"/>
                <a:gd name="T2" fmla="*/ 0 w 90"/>
                <a:gd name="T3" fmla="*/ 40 h 66"/>
                <a:gd name="T4" fmla="*/ 1 w 90"/>
                <a:gd name="T5" fmla="*/ 37 h 66"/>
                <a:gd name="T6" fmla="*/ 1 w 90"/>
                <a:gd name="T7" fmla="*/ 35 h 66"/>
                <a:gd name="T8" fmla="*/ 1 w 90"/>
                <a:gd name="T9" fmla="*/ 35 h 66"/>
                <a:gd name="T10" fmla="*/ 2 w 90"/>
                <a:gd name="T11" fmla="*/ 36 h 66"/>
                <a:gd name="T12" fmla="*/ 1 w 90"/>
                <a:gd name="T13" fmla="*/ 37 h 66"/>
                <a:gd name="T14" fmla="*/ 3 w 90"/>
                <a:gd name="T15" fmla="*/ 36 h 66"/>
                <a:gd name="T16" fmla="*/ 3 w 90"/>
                <a:gd name="T17" fmla="*/ 35 h 66"/>
                <a:gd name="T18" fmla="*/ 3 w 90"/>
                <a:gd name="T19" fmla="*/ 33 h 66"/>
                <a:gd name="T20" fmla="*/ 2 w 90"/>
                <a:gd name="T21" fmla="*/ 30 h 66"/>
                <a:gd name="T22" fmla="*/ 3 w 90"/>
                <a:gd name="T23" fmla="*/ 30 h 66"/>
                <a:gd name="T24" fmla="*/ 5 w 90"/>
                <a:gd name="T25" fmla="*/ 29 h 66"/>
                <a:gd name="T26" fmla="*/ 4 w 90"/>
                <a:gd name="T27" fmla="*/ 28 h 66"/>
                <a:gd name="T28" fmla="*/ 3 w 90"/>
                <a:gd name="T29" fmla="*/ 29 h 66"/>
                <a:gd name="T30" fmla="*/ 3 w 90"/>
                <a:gd name="T31" fmla="*/ 25 h 66"/>
                <a:gd name="T32" fmla="*/ 3 w 90"/>
                <a:gd name="T33" fmla="*/ 22 h 66"/>
                <a:gd name="T34" fmla="*/ 3 w 90"/>
                <a:gd name="T35" fmla="*/ 17 h 66"/>
                <a:gd name="T36" fmla="*/ 2 w 90"/>
                <a:gd name="T37" fmla="*/ 11 h 66"/>
                <a:gd name="T38" fmla="*/ 2 w 90"/>
                <a:gd name="T39" fmla="*/ 6 h 66"/>
                <a:gd name="T40" fmla="*/ 11 w 90"/>
                <a:gd name="T41" fmla="*/ 9 h 66"/>
                <a:gd name="T42" fmla="*/ 19 w 90"/>
                <a:gd name="T43" fmla="*/ 13 h 66"/>
                <a:gd name="T44" fmla="*/ 23 w 90"/>
                <a:gd name="T45" fmla="*/ 14 h 66"/>
                <a:gd name="T46" fmla="*/ 24 w 90"/>
                <a:gd name="T47" fmla="*/ 15 h 66"/>
                <a:gd name="T48" fmla="*/ 24 w 90"/>
                <a:gd name="T49" fmla="*/ 20 h 66"/>
                <a:gd name="T50" fmla="*/ 22 w 90"/>
                <a:gd name="T51" fmla="*/ 23 h 66"/>
                <a:gd name="T52" fmla="*/ 22 w 90"/>
                <a:gd name="T53" fmla="*/ 25 h 66"/>
                <a:gd name="T54" fmla="*/ 22 w 90"/>
                <a:gd name="T55" fmla="*/ 27 h 66"/>
                <a:gd name="T56" fmla="*/ 23 w 90"/>
                <a:gd name="T57" fmla="*/ 28 h 66"/>
                <a:gd name="T58" fmla="*/ 25 w 90"/>
                <a:gd name="T59" fmla="*/ 24 h 66"/>
                <a:gd name="T60" fmla="*/ 27 w 90"/>
                <a:gd name="T61" fmla="*/ 21 h 66"/>
                <a:gd name="T62" fmla="*/ 29 w 90"/>
                <a:gd name="T63" fmla="*/ 18 h 66"/>
                <a:gd name="T64" fmla="*/ 26 w 90"/>
                <a:gd name="T65" fmla="*/ 10 h 66"/>
                <a:gd name="T66" fmla="*/ 27 w 90"/>
                <a:gd name="T67" fmla="*/ 9 h 66"/>
                <a:gd name="T68" fmla="*/ 29 w 90"/>
                <a:gd name="T69" fmla="*/ 7 h 66"/>
                <a:gd name="T70" fmla="*/ 27 w 90"/>
                <a:gd name="T71" fmla="*/ 5 h 66"/>
                <a:gd name="T72" fmla="*/ 27 w 90"/>
                <a:gd name="T73" fmla="*/ 0 h 66"/>
                <a:gd name="T74" fmla="*/ 62 w 90"/>
                <a:gd name="T75" fmla="*/ 9 h 66"/>
                <a:gd name="T76" fmla="*/ 90 w 90"/>
                <a:gd name="T77" fmla="*/ 16 h 66"/>
                <a:gd name="T78" fmla="*/ 80 w 90"/>
                <a:gd name="T79" fmla="*/ 59 h 66"/>
                <a:gd name="T80" fmla="*/ 80 w 90"/>
                <a:gd name="T81" fmla="*/ 60 h 66"/>
                <a:gd name="T82" fmla="*/ 80 w 90"/>
                <a:gd name="T83" fmla="*/ 61 h 66"/>
                <a:gd name="T84" fmla="*/ 81 w 90"/>
                <a:gd name="T85" fmla="*/ 63 h 66"/>
                <a:gd name="T86" fmla="*/ 80 w 90"/>
                <a:gd name="T87" fmla="*/ 64 h 66"/>
                <a:gd name="T88" fmla="*/ 80 w 90"/>
                <a:gd name="T89" fmla="*/ 66 h 66"/>
                <a:gd name="T90" fmla="*/ 55 w 90"/>
                <a:gd name="T91" fmla="*/ 61 h 66"/>
                <a:gd name="T92" fmla="*/ 52 w 90"/>
                <a:gd name="T93" fmla="*/ 61 h 66"/>
                <a:gd name="T94" fmla="*/ 50 w 90"/>
                <a:gd name="T95" fmla="*/ 60 h 66"/>
                <a:gd name="T96" fmla="*/ 47 w 90"/>
                <a:gd name="T97" fmla="*/ 61 h 66"/>
                <a:gd name="T98" fmla="*/ 44 w 90"/>
                <a:gd name="T99" fmla="*/ 60 h 66"/>
                <a:gd name="T100" fmla="*/ 41 w 90"/>
                <a:gd name="T101" fmla="*/ 61 h 66"/>
                <a:gd name="T102" fmla="*/ 37 w 90"/>
                <a:gd name="T103" fmla="*/ 60 h 66"/>
                <a:gd name="T104" fmla="*/ 30 w 90"/>
                <a:gd name="T105" fmla="*/ 60 h 66"/>
                <a:gd name="T106" fmla="*/ 24 w 90"/>
                <a:gd name="T107" fmla="*/ 58 h 66"/>
                <a:gd name="T108" fmla="*/ 19 w 90"/>
                <a:gd name="T109" fmla="*/ 58 h 66"/>
                <a:gd name="T110" fmla="*/ 12 w 90"/>
                <a:gd name="T111" fmla="*/ 56 h 66"/>
                <a:gd name="T112" fmla="*/ 11 w 90"/>
                <a:gd name="T113" fmla="*/ 50 h 66"/>
                <a:gd name="T114" fmla="*/ 11 w 90"/>
                <a:gd name="T115" fmla="*/ 47 h 66"/>
                <a:gd name="T116" fmla="*/ 7 w 90"/>
                <a:gd name="T117" fmla="*/ 44 h 66"/>
                <a:gd name="T118" fmla="*/ 6 w 90"/>
                <a:gd name="T119" fmla="*/ 43 h 66"/>
                <a:gd name="T120" fmla="*/ 3 w 90"/>
                <a:gd name="T121" fmla="*/ 42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66"/>
                <a:gd name="T185" fmla="*/ 90 w 90"/>
                <a:gd name="T186" fmla="*/ 66 h 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66">
                  <a:moveTo>
                    <a:pt x="3" y="42"/>
                  </a:moveTo>
                  <a:lnTo>
                    <a:pt x="1" y="40"/>
                  </a:lnTo>
                  <a:lnTo>
                    <a:pt x="0" y="40"/>
                  </a:lnTo>
                  <a:lnTo>
                    <a:pt x="0" y="39"/>
                  </a:lnTo>
                  <a:lnTo>
                    <a:pt x="1" y="37"/>
                  </a:lnTo>
                  <a:lnTo>
                    <a:pt x="1" y="36"/>
                  </a:lnTo>
                  <a:lnTo>
                    <a:pt x="1" y="35"/>
                  </a:lnTo>
                  <a:lnTo>
                    <a:pt x="2" y="35"/>
                  </a:lnTo>
                  <a:lnTo>
                    <a:pt x="2" y="36"/>
                  </a:lnTo>
                  <a:lnTo>
                    <a:pt x="2" y="37"/>
                  </a:lnTo>
                  <a:lnTo>
                    <a:pt x="1" y="37"/>
                  </a:lnTo>
                  <a:lnTo>
                    <a:pt x="2" y="38"/>
                  </a:lnTo>
                  <a:lnTo>
                    <a:pt x="3" y="36"/>
                  </a:lnTo>
                  <a:lnTo>
                    <a:pt x="3" y="35"/>
                  </a:lnTo>
                  <a:lnTo>
                    <a:pt x="4" y="34"/>
                  </a:lnTo>
                  <a:lnTo>
                    <a:pt x="3" y="33"/>
                  </a:lnTo>
                  <a:lnTo>
                    <a:pt x="2" y="33"/>
                  </a:lnTo>
                  <a:lnTo>
                    <a:pt x="2" y="30"/>
                  </a:lnTo>
                  <a:lnTo>
                    <a:pt x="3" y="30"/>
                  </a:lnTo>
                  <a:lnTo>
                    <a:pt x="4" y="30"/>
                  </a:lnTo>
                  <a:lnTo>
                    <a:pt x="5" y="29"/>
                  </a:lnTo>
                  <a:lnTo>
                    <a:pt x="4" y="28"/>
                  </a:lnTo>
                  <a:lnTo>
                    <a:pt x="3" y="29"/>
                  </a:lnTo>
                  <a:lnTo>
                    <a:pt x="3" y="27"/>
                  </a:lnTo>
                  <a:lnTo>
                    <a:pt x="3" y="25"/>
                  </a:lnTo>
                  <a:lnTo>
                    <a:pt x="3" y="24"/>
                  </a:lnTo>
                  <a:lnTo>
                    <a:pt x="3" y="22"/>
                  </a:lnTo>
                  <a:lnTo>
                    <a:pt x="3" y="20"/>
                  </a:lnTo>
                  <a:lnTo>
                    <a:pt x="3" y="17"/>
                  </a:lnTo>
                  <a:lnTo>
                    <a:pt x="3" y="15"/>
                  </a:lnTo>
                  <a:lnTo>
                    <a:pt x="2" y="11"/>
                  </a:lnTo>
                  <a:lnTo>
                    <a:pt x="2" y="8"/>
                  </a:lnTo>
                  <a:lnTo>
                    <a:pt x="2" y="6"/>
                  </a:lnTo>
                  <a:lnTo>
                    <a:pt x="3" y="3"/>
                  </a:lnTo>
                  <a:lnTo>
                    <a:pt x="11" y="9"/>
                  </a:lnTo>
                  <a:lnTo>
                    <a:pt x="16" y="12"/>
                  </a:lnTo>
                  <a:lnTo>
                    <a:pt x="19" y="13"/>
                  </a:lnTo>
                  <a:lnTo>
                    <a:pt x="21" y="14"/>
                  </a:lnTo>
                  <a:lnTo>
                    <a:pt x="23" y="14"/>
                  </a:lnTo>
                  <a:lnTo>
                    <a:pt x="24" y="14"/>
                  </a:lnTo>
                  <a:lnTo>
                    <a:pt x="24" y="15"/>
                  </a:lnTo>
                  <a:lnTo>
                    <a:pt x="25" y="20"/>
                  </a:lnTo>
                  <a:lnTo>
                    <a:pt x="24" y="20"/>
                  </a:lnTo>
                  <a:lnTo>
                    <a:pt x="23" y="21"/>
                  </a:lnTo>
                  <a:lnTo>
                    <a:pt x="22" y="23"/>
                  </a:lnTo>
                  <a:lnTo>
                    <a:pt x="22" y="25"/>
                  </a:lnTo>
                  <a:lnTo>
                    <a:pt x="22" y="26"/>
                  </a:lnTo>
                  <a:lnTo>
                    <a:pt x="22" y="27"/>
                  </a:lnTo>
                  <a:lnTo>
                    <a:pt x="22" y="28"/>
                  </a:lnTo>
                  <a:lnTo>
                    <a:pt x="23" y="28"/>
                  </a:lnTo>
                  <a:lnTo>
                    <a:pt x="24" y="27"/>
                  </a:lnTo>
                  <a:lnTo>
                    <a:pt x="25" y="24"/>
                  </a:lnTo>
                  <a:lnTo>
                    <a:pt x="26" y="23"/>
                  </a:lnTo>
                  <a:lnTo>
                    <a:pt x="27" y="21"/>
                  </a:lnTo>
                  <a:lnTo>
                    <a:pt x="29" y="19"/>
                  </a:lnTo>
                  <a:lnTo>
                    <a:pt x="29" y="18"/>
                  </a:lnTo>
                  <a:lnTo>
                    <a:pt x="28" y="15"/>
                  </a:lnTo>
                  <a:lnTo>
                    <a:pt x="26" y="10"/>
                  </a:lnTo>
                  <a:lnTo>
                    <a:pt x="26" y="9"/>
                  </a:lnTo>
                  <a:lnTo>
                    <a:pt x="27" y="9"/>
                  </a:lnTo>
                  <a:lnTo>
                    <a:pt x="28" y="9"/>
                  </a:lnTo>
                  <a:lnTo>
                    <a:pt x="29" y="7"/>
                  </a:lnTo>
                  <a:lnTo>
                    <a:pt x="29" y="5"/>
                  </a:lnTo>
                  <a:lnTo>
                    <a:pt x="27" y="5"/>
                  </a:lnTo>
                  <a:lnTo>
                    <a:pt x="27" y="3"/>
                  </a:lnTo>
                  <a:lnTo>
                    <a:pt x="27" y="0"/>
                  </a:lnTo>
                  <a:lnTo>
                    <a:pt x="45" y="5"/>
                  </a:lnTo>
                  <a:lnTo>
                    <a:pt x="62" y="9"/>
                  </a:lnTo>
                  <a:lnTo>
                    <a:pt x="90" y="16"/>
                  </a:lnTo>
                  <a:lnTo>
                    <a:pt x="80" y="59"/>
                  </a:lnTo>
                  <a:lnTo>
                    <a:pt x="80" y="60"/>
                  </a:lnTo>
                  <a:lnTo>
                    <a:pt x="80" y="61"/>
                  </a:lnTo>
                  <a:lnTo>
                    <a:pt x="81" y="62"/>
                  </a:lnTo>
                  <a:lnTo>
                    <a:pt x="81" y="63"/>
                  </a:lnTo>
                  <a:lnTo>
                    <a:pt x="80" y="63"/>
                  </a:lnTo>
                  <a:lnTo>
                    <a:pt x="80" y="64"/>
                  </a:lnTo>
                  <a:lnTo>
                    <a:pt x="80" y="65"/>
                  </a:lnTo>
                  <a:lnTo>
                    <a:pt x="80" y="66"/>
                  </a:lnTo>
                  <a:lnTo>
                    <a:pt x="56" y="60"/>
                  </a:lnTo>
                  <a:lnTo>
                    <a:pt x="55" y="61"/>
                  </a:lnTo>
                  <a:lnTo>
                    <a:pt x="53" y="61"/>
                  </a:lnTo>
                  <a:lnTo>
                    <a:pt x="52" y="61"/>
                  </a:lnTo>
                  <a:lnTo>
                    <a:pt x="51" y="61"/>
                  </a:lnTo>
                  <a:lnTo>
                    <a:pt x="50" y="60"/>
                  </a:lnTo>
                  <a:lnTo>
                    <a:pt x="48" y="60"/>
                  </a:lnTo>
                  <a:lnTo>
                    <a:pt x="47" y="61"/>
                  </a:lnTo>
                  <a:lnTo>
                    <a:pt x="45" y="60"/>
                  </a:lnTo>
                  <a:lnTo>
                    <a:pt x="44" y="60"/>
                  </a:lnTo>
                  <a:lnTo>
                    <a:pt x="42" y="61"/>
                  </a:lnTo>
                  <a:lnTo>
                    <a:pt x="41" y="61"/>
                  </a:lnTo>
                  <a:lnTo>
                    <a:pt x="38" y="61"/>
                  </a:lnTo>
                  <a:lnTo>
                    <a:pt x="37" y="60"/>
                  </a:lnTo>
                  <a:lnTo>
                    <a:pt x="35" y="60"/>
                  </a:lnTo>
                  <a:lnTo>
                    <a:pt x="30" y="60"/>
                  </a:lnTo>
                  <a:lnTo>
                    <a:pt x="29" y="59"/>
                  </a:lnTo>
                  <a:lnTo>
                    <a:pt x="24" y="58"/>
                  </a:lnTo>
                  <a:lnTo>
                    <a:pt x="22" y="57"/>
                  </a:lnTo>
                  <a:lnTo>
                    <a:pt x="19" y="58"/>
                  </a:lnTo>
                  <a:lnTo>
                    <a:pt x="15" y="57"/>
                  </a:lnTo>
                  <a:lnTo>
                    <a:pt x="12" y="56"/>
                  </a:lnTo>
                  <a:lnTo>
                    <a:pt x="11" y="54"/>
                  </a:lnTo>
                  <a:lnTo>
                    <a:pt x="11" y="50"/>
                  </a:lnTo>
                  <a:lnTo>
                    <a:pt x="12" y="49"/>
                  </a:lnTo>
                  <a:lnTo>
                    <a:pt x="11" y="47"/>
                  </a:lnTo>
                  <a:lnTo>
                    <a:pt x="9" y="44"/>
                  </a:lnTo>
                  <a:lnTo>
                    <a:pt x="7" y="44"/>
                  </a:lnTo>
                  <a:lnTo>
                    <a:pt x="6" y="43"/>
                  </a:lnTo>
                  <a:lnTo>
                    <a:pt x="3" y="42"/>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76" name="Freeform 199"/>
            <p:cNvSpPr>
              <a:spLocks/>
            </p:cNvSpPr>
            <p:nvPr/>
          </p:nvSpPr>
          <p:spPr bwMode="auto">
            <a:xfrm>
              <a:off x="1537" y="1282"/>
              <a:ext cx="554" cy="439"/>
            </a:xfrm>
            <a:custGeom>
              <a:avLst/>
              <a:gdLst>
                <a:gd name="T0" fmla="*/ 0 w 108"/>
                <a:gd name="T1" fmla="*/ 67 h 90"/>
                <a:gd name="T2" fmla="*/ 0 w 108"/>
                <a:gd name="T3" fmla="*/ 62 h 90"/>
                <a:gd name="T4" fmla="*/ 1 w 108"/>
                <a:gd name="T5" fmla="*/ 57 h 90"/>
                <a:gd name="T6" fmla="*/ 2 w 108"/>
                <a:gd name="T7" fmla="*/ 51 h 90"/>
                <a:gd name="T8" fmla="*/ 3 w 108"/>
                <a:gd name="T9" fmla="*/ 49 h 90"/>
                <a:gd name="T10" fmla="*/ 5 w 108"/>
                <a:gd name="T11" fmla="*/ 47 h 90"/>
                <a:gd name="T12" fmla="*/ 5 w 108"/>
                <a:gd name="T13" fmla="*/ 45 h 90"/>
                <a:gd name="T14" fmla="*/ 10 w 108"/>
                <a:gd name="T15" fmla="*/ 37 h 90"/>
                <a:gd name="T16" fmla="*/ 16 w 108"/>
                <a:gd name="T17" fmla="*/ 23 h 90"/>
                <a:gd name="T18" fmla="*/ 20 w 108"/>
                <a:gd name="T19" fmla="*/ 13 h 90"/>
                <a:gd name="T20" fmla="*/ 24 w 108"/>
                <a:gd name="T21" fmla="*/ 3 h 90"/>
                <a:gd name="T22" fmla="*/ 24 w 108"/>
                <a:gd name="T23" fmla="*/ 0 h 90"/>
                <a:gd name="T24" fmla="*/ 27 w 108"/>
                <a:gd name="T25" fmla="*/ 0 h 90"/>
                <a:gd name="T26" fmla="*/ 30 w 108"/>
                <a:gd name="T27" fmla="*/ 1 h 90"/>
                <a:gd name="T28" fmla="*/ 31 w 108"/>
                <a:gd name="T29" fmla="*/ 2 h 90"/>
                <a:gd name="T30" fmla="*/ 35 w 108"/>
                <a:gd name="T31" fmla="*/ 5 h 90"/>
                <a:gd name="T32" fmla="*/ 35 w 108"/>
                <a:gd name="T33" fmla="*/ 8 h 90"/>
                <a:gd name="T34" fmla="*/ 36 w 108"/>
                <a:gd name="T35" fmla="*/ 14 h 90"/>
                <a:gd name="T36" fmla="*/ 43 w 108"/>
                <a:gd name="T37" fmla="*/ 16 h 90"/>
                <a:gd name="T38" fmla="*/ 48 w 108"/>
                <a:gd name="T39" fmla="*/ 16 h 90"/>
                <a:gd name="T40" fmla="*/ 54 w 108"/>
                <a:gd name="T41" fmla="*/ 18 h 90"/>
                <a:gd name="T42" fmla="*/ 61 w 108"/>
                <a:gd name="T43" fmla="*/ 18 h 90"/>
                <a:gd name="T44" fmla="*/ 65 w 108"/>
                <a:gd name="T45" fmla="*/ 19 h 90"/>
                <a:gd name="T46" fmla="*/ 68 w 108"/>
                <a:gd name="T47" fmla="*/ 18 h 90"/>
                <a:gd name="T48" fmla="*/ 71 w 108"/>
                <a:gd name="T49" fmla="*/ 19 h 90"/>
                <a:gd name="T50" fmla="*/ 74 w 108"/>
                <a:gd name="T51" fmla="*/ 18 h 90"/>
                <a:gd name="T52" fmla="*/ 76 w 108"/>
                <a:gd name="T53" fmla="*/ 19 h 90"/>
                <a:gd name="T54" fmla="*/ 79 w 108"/>
                <a:gd name="T55" fmla="*/ 19 h 90"/>
                <a:gd name="T56" fmla="*/ 104 w 108"/>
                <a:gd name="T57" fmla="*/ 24 h 90"/>
                <a:gd name="T58" fmla="*/ 105 w 108"/>
                <a:gd name="T59" fmla="*/ 27 h 90"/>
                <a:gd name="T60" fmla="*/ 108 w 108"/>
                <a:gd name="T61" fmla="*/ 28 h 90"/>
                <a:gd name="T62" fmla="*/ 102 w 108"/>
                <a:gd name="T63" fmla="*/ 40 h 90"/>
                <a:gd name="T64" fmla="*/ 101 w 108"/>
                <a:gd name="T65" fmla="*/ 42 h 90"/>
                <a:gd name="T66" fmla="*/ 98 w 108"/>
                <a:gd name="T67" fmla="*/ 44 h 90"/>
                <a:gd name="T68" fmla="*/ 94 w 108"/>
                <a:gd name="T69" fmla="*/ 51 h 90"/>
                <a:gd name="T70" fmla="*/ 97 w 108"/>
                <a:gd name="T71" fmla="*/ 53 h 90"/>
                <a:gd name="T72" fmla="*/ 97 w 108"/>
                <a:gd name="T73" fmla="*/ 55 h 90"/>
                <a:gd name="T74" fmla="*/ 96 w 108"/>
                <a:gd name="T75" fmla="*/ 56 h 90"/>
                <a:gd name="T76" fmla="*/ 95 w 108"/>
                <a:gd name="T77" fmla="*/ 60 h 90"/>
                <a:gd name="T78" fmla="*/ 52 w 108"/>
                <a:gd name="T79" fmla="*/ 81 h 90"/>
                <a:gd name="T80" fmla="*/ 1 w 108"/>
                <a:gd name="T81" fmla="*/ 68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8"/>
                <a:gd name="T124" fmla="*/ 0 h 90"/>
                <a:gd name="T125" fmla="*/ 108 w 108"/>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8" h="90">
                  <a:moveTo>
                    <a:pt x="1" y="68"/>
                  </a:moveTo>
                  <a:lnTo>
                    <a:pt x="0" y="67"/>
                  </a:lnTo>
                  <a:lnTo>
                    <a:pt x="0" y="63"/>
                  </a:lnTo>
                  <a:lnTo>
                    <a:pt x="0" y="62"/>
                  </a:lnTo>
                  <a:lnTo>
                    <a:pt x="0" y="60"/>
                  </a:lnTo>
                  <a:lnTo>
                    <a:pt x="1" y="57"/>
                  </a:lnTo>
                  <a:lnTo>
                    <a:pt x="1" y="52"/>
                  </a:lnTo>
                  <a:lnTo>
                    <a:pt x="2" y="51"/>
                  </a:lnTo>
                  <a:lnTo>
                    <a:pt x="3" y="50"/>
                  </a:lnTo>
                  <a:lnTo>
                    <a:pt x="3" y="49"/>
                  </a:lnTo>
                  <a:lnTo>
                    <a:pt x="4" y="48"/>
                  </a:lnTo>
                  <a:lnTo>
                    <a:pt x="5" y="47"/>
                  </a:lnTo>
                  <a:lnTo>
                    <a:pt x="5" y="45"/>
                  </a:lnTo>
                  <a:lnTo>
                    <a:pt x="9" y="41"/>
                  </a:lnTo>
                  <a:lnTo>
                    <a:pt x="10" y="37"/>
                  </a:lnTo>
                  <a:lnTo>
                    <a:pt x="13" y="32"/>
                  </a:lnTo>
                  <a:lnTo>
                    <a:pt x="16" y="23"/>
                  </a:lnTo>
                  <a:lnTo>
                    <a:pt x="18" y="19"/>
                  </a:lnTo>
                  <a:lnTo>
                    <a:pt x="20" y="13"/>
                  </a:lnTo>
                  <a:lnTo>
                    <a:pt x="23" y="5"/>
                  </a:lnTo>
                  <a:lnTo>
                    <a:pt x="24" y="3"/>
                  </a:lnTo>
                  <a:lnTo>
                    <a:pt x="24" y="1"/>
                  </a:lnTo>
                  <a:lnTo>
                    <a:pt x="24" y="0"/>
                  </a:lnTo>
                  <a:lnTo>
                    <a:pt x="25" y="0"/>
                  </a:lnTo>
                  <a:lnTo>
                    <a:pt x="27" y="0"/>
                  </a:lnTo>
                  <a:lnTo>
                    <a:pt x="30" y="1"/>
                  </a:lnTo>
                  <a:lnTo>
                    <a:pt x="31" y="2"/>
                  </a:lnTo>
                  <a:lnTo>
                    <a:pt x="33" y="2"/>
                  </a:lnTo>
                  <a:lnTo>
                    <a:pt x="35" y="5"/>
                  </a:lnTo>
                  <a:lnTo>
                    <a:pt x="36" y="7"/>
                  </a:lnTo>
                  <a:lnTo>
                    <a:pt x="35" y="8"/>
                  </a:lnTo>
                  <a:lnTo>
                    <a:pt x="35" y="12"/>
                  </a:lnTo>
                  <a:lnTo>
                    <a:pt x="36" y="14"/>
                  </a:lnTo>
                  <a:lnTo>
                    <a:pt x="39" y="15"/>
                  </a:lnTo>
                  <a:lnTo>
                    <a:pt x="43" y="16"/>
                  </a:lnTo>
                  <a:lnTo>
                    <a:pt x="46" y="15"/>
                  </a:lnTo>
                  <a:lnTo>
                    <a:pt x="48" y="16"/>
                  </a:lnTo>
                  <a:lnTo>
                    <a:pt x="53" y="17"/>
                  </a:lnTo>
                  <a:lnTo>
                    <a:pt x="54" y="18"/>
                  </a:lnTo>
                  <a:lnTo>
                    <a:pt x="59" y="18"/>
                  </a:lnTo>
                  <a:lnTo>
                    <a:pt x="61" y="18"/>
                  </a:lnTo>
                  <a:lnTo>
                    <a:pt x="62" y="19"/>
                  </a:lnTo>
                  <a:lnTo>
                    <a:pt x="65" y="19"/>
                  </a:lnTo>
                  <a:lnTo>
                    <a:pt x="66" y="19"/>
                  </a:lnTo>
                  <a:lnTo>
                    <a:pt x="68" y="18"/>
                  </a:lnTo>
                  <a:lnTo>
                    <a:pt x="69" y="18"/>
                  </a:lnTo>
                  <a:lnTo>
                    <a:pt x="71" y="19"/>
                  </a:lnTo>
                  <a:lnTo>
                    <a:pt x="72" y="18"/>
                  </a:lnTo>
                  <a:lnTo>
                    <a:pt x="74" y="18"/>
                  </a:lnTo>
                  <a:lnTo>
                    <a:pt x="75" y="19"/>
                  </a:lnTo>
                  <a:lnTo>
                    <a:pt x="76" y="19"/>
                  </a:lnTo>
                  <a:lnTo>
                    <a:pt x="77" y="19"/>
                  </a:lnTo>
                  <a:lnTo>
                    <a:pt x="79" y="19"/>
                  </a:lnTo>
                  <a:lnTo>
                    <a:pt x="80" y="18"/>
                  </a:lnTo>
                  <a:lnTo>
                    <a:pt x="104" y="24"/>
                  </a:lnTo>
                  <a:lnTo>
                    <a:pt x="104" y="25"/>
                  </a:lnTo>
                  <a:lnTo>
                    <a:pt x="105" y="27"/>
                  </a:lnTo>
                  <a:lnTo>
                    <a:pt x="107" y="27"/>
                  </a:lnTo>
                  <a:lnTo>
                    <a:pt x="108" y="28"/>
                  </a:lnTo>
                  <a:lnTo>
                    <a:pt x="108" y="31"/>
                  </a:lnTo>
                  <a:lnTo>
                    <a:pt x="102" y="40"/>
                  </a:lnTo>
                  <a:lnTo>
                    <a:pt x="101" y="41"/>
                  </a:lnTo>
                  <a:lnTo>
                    <a:pt x="101" y="42"/>
                  </a:lnTo>
                  <a:lnTo>
                    <a:pt x="100" y="43"/>
                  </a:lnTo>
                  <a:lnTo>
                    <a:pt x="98" y="44"/>
                  </a:lnTo>
                  <a:lnTo>
                    <a:pt x="95" y="49"/>
                  </a:lnTo>
                  <a:lnTo>
                    <a:pt x="94" y="51"/>
                  </a:lnTo>
                  <a:lnTo>
                    <a:pt x="95" y="52"/>
                  </a:lnTo>
                  <a:lnTo>
                    <a:pt x="97" y="53"/>
                  </a:lnTo>
                  <a:lnTo>
                    <a:pt x="98" y="54"/>
                  </a:lnTo>
                  <a:lnTo>
                    <a:pt x="97" y="55"/>
                  </a:lnTo>
                  <a:lnTo>
                    <a:pt x="97" y="56"/>
                  </a:lnTo>
                  <a:lnTo>
                    <a:pt x="96" y="56"/>
                  </a:lnTo>
                  <a:lnTo>
                    <a:pt x="96" y="58"/>
                  </a:lnTo>
                  <a:lnTo>
                    <a:pt x="95" y="60"/>
                  </a:lnTo>
                  <a:lnTo>
                    <a:pt x="88" y="90"/>
                  </a:lnTo>
                  <a:lnTo>
                    <a:pt x="52" y="81"/>
                  </a:lnTo>
                  <a:lnTo>
                    <a:pt x="1" y="68"/>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77" name="Freeform 200"/>
            <p:cNvSpPr>
              <a:spLocks/>
            </p:cNvSpPr>
            <p:nvPr/>
          </p:nvSpPr>
          <p:spPr bwMode="auto">
            <a:xfrm>
              <a:off x="1988" y="1155"/>
              <a:ext cx="415" cy="634"/>
            </a:xfrm>
            <a:custGeom>
              <a:avLst/>
              <a:gdLst>
                <a:gd name="T0" fmla="*/ 7 w 81"/>
                <a:gd name="T1" fmla="*/ 86 h 130"/>
                <a:gd name="T2" fmla="*/ 8 w 81"/>
                <a:gd name="T3" fmla="*/ 82 h 130"/>
                <a:gd name="T4" fmla="*/ 9 w 81"/>
                <a:gd name="T5" fmla="*/ 81 h 130"/>
                <a:gd name="T6" fmla="*/ 9 w 81"/>
                <a:gd name="T7" fmla="*/ 79 h 130"/>
                <a:gd name="T8" fmla="*/ 6 w 81"/>
                <a:gd name="T9" fmla="*/ 77 h 130"/>
                <a:gd name="T10" fmla="*/ 10 w 81"/>
                <a:gd name="T11" fmla="*/ 70 h 130"/>
                <a:gd name="T12" fmla="*/ 13 w 81"/>
                <a:gd name="T13" fmla="*/ 68 h 130"/>
                <a:gd name="T14" fmla="*/ 14 w 81"/>
                <a:gd name="T15" fmla="*/ 66 h 130"/>
                <a:gd name="T16" fmla="*/ 20 w 81"/>
                <a:gd name="T17" fmla="*/ 54 h 130"/>
                <a:gd name="T18" fmla="*/ 17 w 81"/>
                <a:gd name="T19" fmla="*/ 53 h 130"/>
                <a:gd name="T20" fmla="*/ 16 w 81"/>
                <a:gd name="T21" fmla="*/ 50 h 130"/>
                <a:gd name="T22" fmla="*/ 16 w 81"/>
                <a:gd name="T23" fmla="*/ 47 h 130"/>
                <a:gd name="T24" fmla="*/ 16 w 81"/>
                <a:gd name="T25" fmla="*/ 45 h 130"/>
                <a:gd name="T26" fmla="*/ 16 w 81"/>
                <a:gd name="T27" fmla="*/ 43 h 130"/>
                <a:gd name="T28" fmla="*/ 26 w 81"/>
                <a:gd name="T29" fmla="*/ 0 h 130"/>
                <a:gd name="T30" fmla="*/ 34 w 81"/>
                <a:gd name="T31" fmla="*/ 19 h 130"/>
                <a:gd name="T32" fmla="*/ 36 w 81"/>
                <a:gd name="T33" fmla="*/ 26 h 130"/>
                <a:gd name="T34" fmla="*/ 35 w 81"/>
                <a:gd name="T35" fmla="*/ 29 h 130"/>
                <a:gd name="T36" fmla="*/ 37 w 81"/>
                <a:gd name="T37" fmla="*/ 31 h 130"/>
                <a:gd name="T38" fmla="*/ 42 w 81"/>
                <a:gd name="T39" fmla="*/ 39 h 130"/>
                <a:gd name="T40" fmla="*/ 43 w 81"/>
                <a:gd name="T41" fmla="*/ 43 h 130"/>
                <a:gd name="T42" fmla="*/ 45 w 81"/>
                <a:gd name="T43" fmla="*/ 45 h 130"/>
                <a:gd name="T44" fmla="*/ 49 w 81"/>
                <a:gd name="T45" fmla="*/ 46 h 130"/>
                <a:gd name="T46" fmla="*/ 46 w 81"/>
                <a:gd name="T47" fmla="*/ 52 h 130"/>
                <a:gd name="T48" fmla="*/ 45 w 81"/>
                <a:gd name="T49" fmla="*/ 56 h 130"/>
                <a:gd name="T50" fmla="*/ 45 w 81"/>
                <a:gd name="T51" fmla="*/ 57 h 130"/>
                <a:gd name="T52" fmla="*/ 43 w 81"/>
                <a:gd name="T53" fmla="*/ 60 h 130"/>
                <a:gd name="T54" fmla="*/ 43 w 81"/>
                <a:gd name="T55" fmla="*/ 62 h 130"/>
                <a:gd name="T56" fmla="*/ 46 w 81"/>
                <a:gd name="T57" fmla="*/ 65 h 130"/>
                <a:gd name="T58" fmla="*/ 50 w 81"/>
                <a:gd name="T59" fmla="*/ 61 h 130"/>
                <a:gd name="T60" fmla="*/ 51 w 81"/>
                <a:gd name="T61" fmla="*/ 63 h 130"/>
                <a:gd name="T62" fmla="*/ 52 w 81"/>
                <a:gd name="T63" fmla="*/ 64 h 130"/>
                <a:gd name="T64" fmla="*/ 52 w 81"/>
                <a:gd name="T65" fmla="*/ 69 h 130"/>
                <a:gd name="T66" fmla="*/ 54 w 81"/>
                <a:gd name="T67" fmla="*/ 74 h 130"/>
                <a:gd name="T68" fmla="*/ 53 w 81"/>
                <a:gd name="T69" fmla="*/ 76 h 130"/>
                <a:gd name="T70" fmla="*/ 56 w 81"/>
                <a:gd name="T71" fmla="*/ 78 h 130"/>
                <a:gd name="T72" fmla="*/ 57 w 81"/>
                <a:gd name="T73" fmla="*/ 81 h 130"/>
                <a:gd name="T74" fmla="*/ 57 w 81"/>
                <a:gd name="T75" fmla="*/ 84 h 130"/>
                <a:gd name="T76" fmla="*/ 59 w 81"/>
                <a:gd name="T77" fmla="*/ 87 h 130"/>
                <a:gd name="T78" fmla="*/ 61 w 81"/>
                <a:gd name="T79" fmla="*/ 84 h 130"/>
                <a:gd name="T80" fmla="*/ 65 w 81"/>
                <a:gd name="T81" fmla="*/ 86 h 130"/>
                <a:gd name="T82" fmla="*/ 67 w 81"/>
                <a:gd name="T83" fmla="*/ 84 h 130"/>
                <a:gd name="T84" fmla="*/ 71 w 81"/>
                <a:gd name="T85" fmla="*/ 85 h 130"/>
                <a:gd name="T86" fmla="*/ 73 w 81"/>
                <a:gd name="T87" fmla="*/ 86 h 130"/>
                <a:gd name="T88" fmla="*/ 76 w 81"/>
                <a:gd name="T89" fmla="*/ 84 h 130"/>
                <a:gd name="T90" fmla="*/ 79 w 81"/>
                <a:gd name="T91" fmla="*/ 85 h 130"/>
                <a:gd name="T92" fmla="*/ 81 w 81"/>
                <a:gd name="T93" fmla="*/ 88 h 130"/>
                <a:gd name="T94" fmla="*/ 74 w 81"/>
                <a:gd name="T95" fmla="*/ 130 h 130"/>
                <a:gd name="T96" fmla="*/ 0 w 81"/>
                <a:gd name="T97" fmla="*/ 116 h 1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130"/>
                <a:gd name="T149" fmla="*/ 81 w 81"/>
                <a:gd name="T150" fmla="*/ 130 h 13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130">
                  <a:moveTo>
                    <a:pt x="0" y="116"/>
                  </a:moveTo>
                  <a:lnTo>
                    <a:pt x="7" y="86"/>
                  </a:lnTo>
                  <a:lnTo>
                    <a:pt x="8" y="84"/>
                  </a:lnTo>
                  <a:lnTo>
                    <a:pt x="8" y="82"/>
                  </a:lnTo>
                  <a:lnTo>
                    <a:pt x="9" y="82"/>
                  </a:lnTo>
                  <a:lnTo>
                    <a:pt x="9" y="81"/>
                  </a:lnTo>
                  <a:lnTo>
                    <a:pt x="10" y="80"/>
                  </a:lnTo>
                  <a:lnTo>
                    <a:pt x="9" y="79"/>
                  </a:lnTo>
                  <a:lnTo>
                    <a:pt x="7" y="78"/>
                  </a:lnTo>
                  <a:lnTo>
                    <a:pt x="6" y="77"/>
                  </a:lnTo>
                  <a:lnTo>
                    <a:pt x="7" y="75"/>
                  </a:lnTo>
                  <a:lnTo>
                    <a:pt x="10" y="70"/>
                  </a:lnTo>
                  <a:lnTo>
                    <a:pt x="12" y="69"/>
                  </a:lnTo>
                  <a:lnTo>
                    <a:pt x="13" y="68"/>
                  </a:lnTo>
                  <a:lnTo>
                    <a:pt x="13" y="67"/>
                  </a:lnTo>
                  <a:lnTo>
                    <a:pt x="14" y="66"/>
                  </a:lnTo>
                  <a:lnTo>
                    <a:pt x="20" y="57"/>
                  </a:lnTo>
                  <a:lnTo>
                    <a:pt x="20" y="54"/>
                  </a:lnTo>
                  <a:lnTo>
                    <a:pt x="19" y="53"/>
                  </a:lnTo>
                  <a:lnTo>
                    <a:pt x="17" y="53"/>
                  </a:lnTo>
                  <a:lnTo>
                    <a:pt x="16" y="51"/>
                  </a:lnTo>
                  <a:lnTo>
                    <a:pt x="16" y="50"/>
                  </a:lnTo>
                  <a:lnTo>
                    <a:pt x="16" y="48"/>
                  </a:lnTo>
                  <a:lnTo>
                    <a:pt x="16" y="47"/>
                  </a:lnTo>
                  <a:lnTo>
                    <a:pt x="17" y="46"/>
                  </a:lnTo>
                  <a:lnTo>
                    <a:pt x="16" y="45"/>
                  </a:lnTo>
                  <a:lnTo>
                    <a:pt x="16" y="43"/>
                  </a:lnTo>
                  <a:lnTo>
                    <a:pt x="26" y="0"/>
                  </a:lnTo>
                  <a:lnTo>
                    <a:pt x="37" y="3"/>
                  </a:lnTo>
                  <a:lnTo>
                    <a:pt x="34" y="19"/>
                  </a:lnTo>
                  <a:lnTo>
                    <a:pt x="36" y="23"/>
                  </a:lnTo>
                  <a:lnTo>
                    <a:pt x="36" y="26"/>
                  </a:lnTo>
                  <a:lnTo>
                    <a:pt x="36" y="28"/>
                  </a:lnTo>
                  <a:lnTo>
                    <a:pt x="35" y="29"/>
                  </a:lnTo>
                  <a:lnTo>
                    <a:pt x="36" y="30"/>
                  </a:lnTo>
                  <a:lnTo>
                    <a:pt x="37" y="31"/>
                  </a:lnTo>
                  <a:lnTo>
                    <a:pt x="40" y="34"/>
                  </a:lnTo>
                  <a:lnTo>
                    <a:pt x="42" y="39"/>
                  </a:lnTo>
                  <a:lnTo>
                    <a:pt x="42" y="41"/>
                  </a:lnTo>
                  <a:lnTo>
                    <a:pt x="43" y="43"/>
                  </a:lnTo>
                  <a:lnTo>
                    <a:pt x="45" y="43"/>
                  </a:lnTo>
                  <a:lnTo>
                    <a:pt x="45" y="45"/>
                  </a:lnTo>
                  <a:lnTo>
                    <a:pt x="48" y="45"/>
                  </a:lnTo>
                  <a:lnTo>
                    <a:pt x="49" y="46"/>
                  </a:lnTo>
                  <a:lnTo>
                    <a:pt x="46" y="51"/>
                  </a:lnTo>
                  <a:lnTo>
                    <a:pt x="46" y="52"/>
                  </a:lnTo>
                  <a:lnTo>
                    <a:pt x="45" y="53"/>
                  </a:lnTo>
                  <a:lnTo>
                    <a:pt x="45" y="56"/>
                  </a:lnTo>
                  <a:lnTo>
                    <a:pt x="45" y="57"/>
                  </a:lnTo>
                  <a:lnTo>
                    <a:pt x="43" y="59"/>
                  </a:lnTo>
                  <a:lnTo>
                    <a:pt x="43" y="60"/>
                  </a:lnTo>
                  <a:lnTo>
                    <a:pt x="43" y="61"/>
                  </a:lnTo>
                  <a:lnTo>
                    <a:pt x="43" y="62"/>
                  </a:lnTo>
                  <a:lnTo>
                    <a:pt x="45" y="65"/>
                  </a:lnTo>
                  <a:lnTo>
                    <a:pt x="46" y="65"/>
                  </a:lnTo>
                  <a:lnTo>
                    <a:pt x="49" y="62"/>
                  </a:lnTo>
                  <a:lnTo>
                    <a:pt x="50" y="61"/>
                  </a:lnTo>
                  <a:lnTo>
                    <a:pt x="50" y="62"/>
                  </a:lnTo>
                  <a:lnTo>
                    <a:pt x="51" y="63"/>
                  </a:lnTo>
                  <a:lnTo>
                    <a:pt x="52" y="64"/>
                  </a:lnTo>
                  <a:lnTo>
                    <a:pt x="52" y="66"/>
                  </a:lnTo>
                  <a:lnTo>
                    <a:pt x="52" y="69"/>
                  </a:lnTo>
                  <a:lnTo>
                    <a:pt x="52" y="72"/>
                  </a:lnTo>
                  <a:lnTo>
                    <a:pt x="54" y="74"/>
                  </a:lnTo>
                  <a:lnTo>
                    <a:pt x="54" y="75"/>
                  </a:lnTo>
                  <a:lnTo>
                    <a:pt x="53" y="76"/>
                  </a:lnTo>
                  <a:lnTo>
                    <a:pt x="54" y="78"/>
                  </a:lnTo>
                  <a:lnTo>
                    <a:pt x="56" y="78"/>
                  </a:lnTo>
                  <a:lnTo>
                    <a:pt x="57" y="80"/>
                  </a:lnTo>
                  <a:lnTo>
                    <a:pt x="57" y="81"/>
                  </a:lnTo>
                  <a:lnTo>
                    <a:pt x="57" y="83"/>
                  </a:lnTo>
                  <a:lnTo>
                    <a:pt x="57" y="84"/>
                  </a:lnTo>
                  <a:lnTo>
                    <a:pt x="58" y="86"/>
                  </a:lnTo>
                  <a:lnTo>
                    <a:pt x="59" y="87"/>
                  </a:lnTo>
                  <a:lnTo>
                    <a:pt x="60" y="85"/>
                  </a:lnTo>
                  <a:lnTo>
                    <a:pt x="61" y="84"/>
                  </a:lnTo>
                  <a:lnTo>
                    <a:pt x="63" y="85"/>
                  </a:lnTo>
                  <a:lnTo>
                    <a:pt x="65" y="86"/>
                  </a:lnTo>
                  <a:lnTo>
                    <a:pt x="66" y="85"/>
                  </a:lnTo>
                  <a:lnTo>
                    <a:pt x="67" y="84"/>
                  </a:lnTo>
                  <a:lnTo>
                    <a:pt x="67" y="85"/>
                  </a:lnTo>
                  <a:lnTo>
                    <a:pt x="71" y="85"/>
                  </a:lnTo>
                  <a:lnTo>
                    <a:pt x="72" y="86"/>
                  </a:lnTo>
                  <a:lnTo>
                    <a:pt x="73" y="86"/>
                  </a:lnTo>
                  <a:lnTo>
                    <a:pt x="76" y="86"/>
                  </a:lnTo>
                  <a:lnTo>
                    <a:pt x="76" y="84"/>
                  </a:lnTo>
                  <a:lnTo>
                    <a:pt x="77" y="83"/>
                  </a:lnTo>
                  <a:lnTo>
                    <a:pt x="79" y="85"/>
                  </a:lnTo>
                  <a:lnTo>
                    <a:pt x="79" y="87"/>
                  </a:lnTo>
                  <a:lnTo>
                    <a:pt x="81" y="88"/>
                  </a:lnTo>
                  <a:lnTo>
                    <a:pt x="75" y="130"/>
                  </a:lnTo>
                  <a:lnTo>
                    <a:pt x="74" y="130"/>
                  </a:lnTo>
                  <a:lnTo>
                    <a:pt x="37" y="124"/>
                  </a:lnTo>
                  <a:lnTo>
                    <a:pt x="0" y="116"/>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78" name="Freeform 201"/>
            <p:cNvSpPr>
              <a:spLocks/>
            </p:cNvSpPr>
            <p:nvPr/>
          </p:nvSpPr>
          <p:spPr bwMode="auto">
            <a:xfrm>
              <a:off x="2162" y="1170"/>
              <a:ext cx="707" cy="424"/>
            </a:xfrm>
            <a:custGeom>
              <a:avLst/>
              <a:gdLst>
                <a:gd name="T0" fmla="*/ 48 w 138"/>
                <a:gd name="T1" fmla="*/ 77 h 87"/>
                <a:gd name="T2" fmla="*/ 45 w 138"/>
                <a:gd name="T3" fmla="*/ 84 h 87"/>
                <a:gd name="T4" fmla="*/ 43 w 138"/>
                <a:gd name="T5" fmla="*/ 80 h 87"/>
                <a:gd name="T6" fmla="*/ 42 w 138"/>
                <a:gd name="T7" fmla="*/ 83 h 87"/>
                <a:gd name="T8" fmla="*/ 38 w 138"/>
                <a:gd name="T9" fmla="*/ 83 h 87"/>
                <a:gd name="T10" fmla="*/ 33 w 138"/>
                <a:gd name="T11" fmla="*/ 82 h 87"/>
                <a:gd name="T12" fmla="*/ 32 w 138"/>
                <a:gd name="T13" fmla="*/ 82 h 87"/>
                <a:gd name="T14" fmla="*/ 29 w 138"/>
                <a:gd name="T15" fmla="*/ 82 h 87"/>
                <a:gd name="T16" fmla="*/ 26 w 138"/>
                <a:gd name="T17" fmla="*/ 82 h 87"/>
                <a:gd name="T18" fmla="*/ 24 w 138"/>
                <a:gd name="T19" fmla="*/ 83 h 87"/>
                <a:gd name="T20" fmla="*/ 23 w 138"/>
                <a:gd name="T21" fmla="*/ 80 h 87"/>
                <a:gd name="T22" fmla="*/ 23 w 138"/>
                <a:gd name="T23" fmla="*/ 77 h 87"/>
                <a:gd name="T24" fmla="*/ 20 w 138"/>
                <a:gd name="T25" fmla="*/ 75 h 87"/>
                <a:gd name="T26" fmla="*/ 20 w 138"/>
                <a:gd name="T27" fmla="*/ 72 h 87"/>
                <a:gd name="T28" fmla="*/ 18 w 138"/>
                <a:gd name="T29" fmla="*/ 69 h 87"/>
                <a:gd name="T30" fmla="*/ 18 w 138"/>
                <a:gd name="T31" fmla="*/ 63 h 87"/>
                <a:gd name="T32" fmla="*/ 17 w 138"/>
                <a:gd name="T33" fmla="*/ 60 h 87"/>
                <a:gd name="T34" fmla="*/ 16 w 138"/>
                <a:gd name="T35" fmla="*/ 59 h 87"/>
                <a:gd name="T36" fmla="*/ 15 w 138"/>
                <a:gd name="T37" fmla="*/ 59 h 87"/>
                <a:gd name="T38" fmla="*/ 11 w 138"/>
                <a:gd name="T39" fmla="*/ 62 h 87"/>
                <a:gd name="T40" fmla="*/ 9 w 138"/>
                <a:gd name="T41" fmla="*/ 58 h 87"/>
                <a:gd name="T42" fmla="*/ 9 w 138"/>
                <a:gd name="T43" fmla="*/ 56 h 87"/>
                <a:gd name="T44" fmla="*/ 11 w 138"/>
                <a:gd name="T45" fmla="*/ 53 h 87"/>
                <a:gd name="T46" fmla="*/ 11 w 138"/>
                <a:gd name="T47" fmla="*/ 50 h 87"/>
                <a:gd name="T48" fmla="*/ 12 w 138"/>
                <a:gd name="T49" fmla="*/ 48 h 87"/>
                <a:gd name="T50" fmla="*/ 14 w 138"/>
                <a:gd name="T51" fmla="*/ 42 h 87"/>
                <a:gd name="T52" fmla="*/ 11 w 138"/>
                <a:gd name="T53" fmla="*/ 40 h 87"/>
                <a:gd name="T54" fmla="*/ 8 w 138"/>
                <a:gd name="T55" fmla="*/ 38 h 87"/>
                <a:gd name="T56" fmla="*/ 6 w 138"/>
                <a:gd name="T57" fmla="*/ 31 h 87"/>
                <a:gd name="T58" fmla="*/ 2 w 138"/>
                <a:gd name="T59" fmla="*/ 27 h 87"/>
                <a:gd name="T60" fmla="*/ 2 w 138"/>
                <a:gd name="T61" fmla="*/ 25 h 87"/>
                <a:gd name="T62" fmla="*/ 2 w 138"/>
                <a:gd name="T63" fmla="*/ 20 h 87"/>
                <a:gd name="T64" fmla="*/ 3 w 138"/>
                <a:gd name="T65" fmla="*/ 0 h 87"/>
                <a:gd name="T66" fmla="*/ 49 w 138"/>
                <a:gd name="T67" fmla="*/ 8 h 87"/>
                <a:gd name="T68" fmla="*/ 138 w 138"/>
                <a:gd name="T69" fmla="*/ 19 h 87"/>
                <a:gd name="T70" fmla="*/ 132 w 138"/>
                <a:gd name="T71" fmla="*/ 8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8"/>
                <a:gd name="T109" fmla="*/ 0 h 87"/>
                <a:gd name="T110" fmla="*/ 138 w 138"/>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8" h="87">
                  <a:moveTo>
                    <a:pt x="132" y="87"/>
                  </a:moveTo>
                  <a:lnTo>
                    <a:pt x="48" y="77"/>
                  </a:lnTo>
                  <a:lnTo>
                    <a:pt x="47" y="85"/>
                  </a:lnTo>
                  <a:lnTo>
                    <a:pt x="45" y="84"/>
                  </a:lnTo>
                  <a:lnTo>
                    <a:pt x="45" y="82"/>
                  </a:lnTo>
                  <a:lnTo>
                    <a:pt x="43" y="80"/>
                  </a:lnTo>
                  <a:lnTo>
                    <a:pt x="42" y="81"/>
                  </a:lnTo>
                  <a:lnTo>
                    <a:pt x="42" y="83"/>
                  </a:lnTo>
                  <a:lnTo>
                    <a:pt x="39" y="83"/>
                  </a:lnTo>
                  <a:lnTo>
                    <a:pt x="38" y="83"/>
                  </a:lnTo>
                  <a:lnTo>
                    <a:pt x="37" y="82"/>
                  </a:lnTo>
                  <a:lnTo>
                    <a:pt x="33" y="82"/>
                  </a:lnTo>
                  <a:lnTo>
                    <a:pt x="33" y="81"/>
                  </a:lnTo>
                  <a:lnTo>
                    <a:pt x="32" y="82"/>
                  </a:lnTo>
                  <a:lnTo>
                    <a:pt x="31" y="83"/>
                  </a:lnTo>
                  <a:lnTo>
                    <a:pt x="29" y="82"/>
                  </a:lnTo>
                  <a:lnTo>
                    <a:pt x="27" y="81"/>
                  </a:lnTo>
                  <a:lnTo>
                    <a:pt x="26" y="82"/>
                  </a:lnTo>
                  <a:lnTo>
                    <a:pt x="25" y="84"/>
                  </a:lnTo>
                  <a:lnTo>
                    <a:pt x="24" y="83"/>
                  </a:lnTo>
                  <a:lnTo>
                    <a:pt x="23" y="81"/>
                  </a:lnTo>
                  <a:lnTo>
                    <a:pt x="23" y="80"/>
                  </a:lnTo>
                  <a:lnTo>
                    <a:pt x="23" y="78"/>
                  </a:lnTo>
                  <a:lnTo>
                    <a:pt x="23" y="77"/>
                  </a:lnTo>
                  <a:lnTo>
                    <a:pt x="22" y="75"/>
                  </a:lnTo>
                  <a:lnTo>
                    <a:pt x="20" y="75"/>
                  </a:lnTo>
                  <a:lnTo>
                    <a:pt x="19" y="73"/>
                  </a:lnTo>
                  <a:lnTo>
                    <a:pt x="20" y="72"/>
                  </a:lnTo>
                  <a:lnTo>
                    <a:pt x="20" y="71"/>
                  </a:lnTo>
                  <a:lnTo>
                    <a:pt x="18" y="69"/>
                  </a:lnTo>
                  <a:lnTo>
                    <a:pt x="18" y="66"/>
                  </a:lnTo>
                  <a:lnTo>
                    <a:pt x="18" y="63"/>
                  </a:lnTo>
                  <a:lnTo>
                    <a:pt x="18" y="61"/>
                  </a:lnTo>
                  <a:lnTo>
                    <a:pt x="17" y="60"/>
                  </a:lnTo>
                  <a:lnTo>
                    <a:pt x="16" y="59"/>
                  </a:lnTo>
                  <a:lnTo>
                    <a:pt x="16" y="58"/>
                  </a:lnTo>
                  <a:lnTo>
                    <a:pt x="15" y="59"/>
                  </a:lnTo>
                  <a:lnTo>
                    <a:pt x="12" y="62"/>
                  </a:lnTo>
                  <a:lnTo>
                    <a:pt x="11" y="62"/>
                  </a:lnTo>
                  <a:lnTo>
                    <a:pt x="9" y="59"/>
                  </a:lnTo>
                  <a:lnTo>
                    <a:pt x="9" y="58"/>
                  </a:lnTo>
                  <a:lnTo>
                    <a:pt x="9" y="57"/>
                  </a:lnTo>
                  <a:lnTo>
                    <a:pt x="9" y="56"/>
                  </a:lnTo>
                  <a:lnTo>
                    <a:pt x="11" y="54"/>
                  </a:lnTo>
                  <a:lnTo>
                    <a:pt x="11" y="53"/>
                  </a:lnTo>
                  <a:lnTo>
                    <a:pt x="11" y="50"/>
                  </a:lnTo>
                  <a:lnTo>
                    <a:pt x="12" y="49"/>
                  </a:lnTo>
                  <a:lnTo>
                    <a:pt x="12" y="48"/>
                  </a:lnTo>
                  <a:lnTo>
                    <a:pt x="15" y="43"/>
                  </a:lnTo>
                  <a:lnTo>
                    <a:pt x="14" y="42"/>
                  </a:lnTo>
                  <a:lnTo>
                    <a:pt x="11" y="42"/>
                  </a:lnTo>
                  <a:lnTo>
                    <a:pt x="11" y="40"/>
                  </a:lnTo>
                  <a:lnTo>
                    <a:pt x="9" y="40"/>
                  </a:lnTo>
                  <a:lnTo>
                    <a:pt x="8" y="38"/>
                  </a:lnTo>
                  <a:lnTo>
                    <a:pt x="8" y="36"/>
                  </a:lnTo>
                  <a:lnTo>
                    <a:pt x="6" y="31"/>
                  </a:lnTo>
                  <a:lnTo>
                    <a:pt x="3" y="28"/>
                  </a:lnTo>
                  <a:lnTo>
                    <a:pt x="2" y="27"/>
                  </a:lnTo>
                  <a:lnTo>
                    <a:pt x="1" y="26"/>
                  </a:lnTo>
                  <a:lnTo>
                    <a:pt x="2" y="25"/>
                  </a:lnTo>
                  <a:lnTo>
                    <a:pt x="2" y="23"/>
                  </a:lnTo>
                  <a:lnTo>
                    <a:pt x="2" y="20"/>
                  </a:lnTo>
                  <a:lnTo>
                    <a:pt x="0" y="16"/>
                  </a:lnTo>
                  <a:lnTo>
                    <a:pt x="3" y="0"/>
                  </a:lnTo>
                  <a:lnTo>
                    <a:pt x="15" y="2"/>
                  </a:lnTo>
                  <a:lnTo>
                    <a:pt x="49" y="8"/>
                  </a:lnTo>
                  <a:lnTo>
                    <a:pt x="84" y="13"/>
                  </a:lnTo>
                  <a:lnTo>
                    <a:pt x="138" y="19"/>
                  </a:lnTo>
                  <a:lnTo>
                    <a:pt x="133" y="70"/>
                  </a:lnTo>
                  <a:lnTo>
                    <a:pt x="132" y="87"/>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779" name="Freeform 202"/>
            <p:cNvSpPr>
              <a:spLocks/>
            </p:cNvSpPr>
            <p:nvPr/>
          </p:nvSpPr>
          <p:spPr bwMode="auto">
            <a:xfrm>
              <a:off x="1737" y="1677"/>
              <a:ext cx="440" cy="649"/>
            </a:xfrm>
            <a:custGeom>
              <a:avLst/>
              <a:gdLst>
                <a:gd name="T0" fmla="*/ 13 w 86"/>
                <a:gd name="T1" fmla="*/ 0 h 133"/>
                <a:gd name="T2" fmla="*/ 0 w 86"/>
                <a:gd name="T3" fmla="*/ 51 h 133"/>
                <a:gd name="T4" fmla="*/ 56 w 86"/>
                <a:gd name="T5" fmla="*/ 133 h 133"/>
                <a:gd name="T6" fmla="*/ 56 w 86"/>
                <a:gd name="T7" fmla="*/ 132 h 133"/>
                <a:gd name="T8" fmla="*/ 56 w 86"/>
                <a:gd name="T9" fmla="*/ 131 h 133"/>
                <a:gd name="T10" fmla="*/ 57 w 86"/>
                <a:gd name="T11" fmla="*/ 127 h 133"/>
                <a:gd name="T12" fmla="*/ 57 w 86"/>
                <a:gd name="T13" fmla="*/ 126 h 133"/>
                <a:gd name="T14" fmla="*/ 57 w 86"/>
                <a:gd name="T15" fmla="*/ 118 h 133"/>
                <a:gd name="T16" fmla="*/ 57 w 86"/>
                <a:gd name="T17" fmla="*/ 115 h 133"/>
                <a:gd name="T18" fmla="*/ 57 w 86"/>
                <a:gd name="T19" fmla="*/ 114 h 133"/>
                <a:gd name="T20" fmla="*/ 60 w 86"/>
                <a:gd name="T21" fmla="*/ 114 h 133"/>
                <a:gd name="T22" fmla="*/ 62 w 86"/>
                <a:gd name="T23" fmla="*/ 114 h 133"/>
                <a:gd name="T24" fmla="*/ 63 w 86"/>
                <a:gd name="T25" fmla="*/ 115 h 133"/>
                <a:gd name="T26" fmla="*/ 63 w 86"/>
                <a:gd name="T27" fmla="*/ 116 h 133"/>
                <a:gd name="T28" fmla="*/ 64 w 86"/>
                <a:gd name="T29" fmla="*/ 117 h 133"/>
                <a:gd name="T30" fmla="*/ 66 w 86"/>
                <a:gd name="T31" fmla="*/ 117 h 133"/>
                <a:gd name="T32" fmla="*/ 68 w 86"/>
                <a:gd name="T33" fmla="*/ 110 h 133"/>
                <a:gd name="T34" fmla="*/ 70 w 86"/>
                <a:gd name="T35" fmla="*/ 101 h 133"/>
                <a:gd name="T36" fmla="*/ 86 w 86"/>
                <a:gd name="T37" fmla="*/ 17 h 133"/>
                <a:gd name="T38" fmla="*/ 49 w 86"/>
                <a:gd name="T39" fmla="*/ 9 h 133"/>
                <a:gd name="T40" fmla="*/ 13 w 86"/>
                <a:gd name="T41" fmla="*/ 0 h 133"/>
                <a:gd name="T42" fmla="*/ 13 w 86"/>
                <a:gd name="T43" fmla="*/ 0 h 1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133"/>
                <a:gd name="T68" fmla="*/ 86 w 86"/>
                <a:gd name="T69" fmla="*/ 133 h 1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133">
                  <a:moveTo>
                    <a:pt x="13" y="0"/>
                  </a:moveTo>
                  <a:lnTo>
                    <a:pt x="0" y="51"/>
                  </a:lnTo>
                  <a:lnTo>
                    <a:pt x="56" y="133"/>
                  </a:lnTo>
                  <a:lnTo>
                    <a:pt x="56" y="132"/>
                  </a:lnTo>
                  <a:lnTo>
                    <a:pt x="56" y="131"/>
                  </a:lnTo>
                  <a:lnTo>
                    <a:pt x="57" y="127"/>
                  </a:lnTo>
                  <a:lnTo>
                    <a:pt x="57" y="126"/>
                  </a:lnTo>
                  <a:lnTo>
                    <a:pt x="57" y="118"/>
                  </a:lnTo>
                  <a:lnTo>
                    <a:pt x="57" y="115"/>
                  </a:lnTo>
                  <a:lnTo>
                    <a:pt x="57" y="114"/>
                  </a:lnTo>
                  <a:lnTo>
                    <a:pt x="60" y="114"/>
                  </a:lnTo>
                  <a:lnTo>
                    <a:pt x="62" y="114"/>
                  </a:lnTo>
                  <a:lnTo>
                    <a:pt x="63" y="115"/>
                  </a:lnTo>
                  <a:lnTo>
                    <a:pt x="63" y="116"/>
                  </a:lnTo>
                  <a:lnTo>
                    <a:pt x="64" y="117"/>
                  </a:lnTo>
                  <a:lnTo>
                    <a:pt x="66" y="117"/>
                  </a:lnTo>
                  <a:lnTo>
                    <a:pt x="68" y="110"/>
                  </a:lnTo>
                  <a:lnTo>
                    <a:pt x="70" y="101"/>
                  </a:lnTo>
                  <a:lnTo>
                    <a:pt x="86" y="17"/>
                  </a:lnTo>
                  <a:lnTo>
                    <a:pt x="49" y="9"/>
                  </a:lnTo>
                  <a:lnTo>
                    <a:pt x="13"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80" name="Freeform 203"/>
            <p:cNvSpPr>
              <a:spLocks/>
            </p:cNvSpPr>
            <p:nvPr/>
          </p:nvSpPr>
          <p:spPr bwMode="auto">
            <a:xfrm>
              <a:off x="1967" y="2170"/>
              <a:ext cx="467" cy="517"/>
            </a:xfrm>
            <a:custGeom>
              <a:avLst/>
              <a:gdLst>
                <a:gd name="T0" fmla="*/ 78 w 91"/>
                <a:gd name="T1" fmla="*/ 106 h 106"/>
                <a:gd name="T2" fmla="*/ 91 w 91"/>
                <a:gd name="T3" fmla="*/ 10 h 106"/>
                <a:gd name="T4" fmla="*/ 25 w 91"/>
                <a:gd name="T5" fmla="*/ 0 h 106"/>
                <a:gd name="T6" fmla="*/ 25 w 91"/>
                <a:gd name="T7" fmla="*/ 0 h 106"/>
                <a:gd name="T8" fmla="*/ 23 w 91"/>
                <a:gd name="T9" fmla="*/ 9 h 106"/>
                <a:gd name="T10" fmla="*/ 21 w 91"/>
                <a:gd name="T11" fmla="*/ 16 h 106"/>
                <a:gd name="T12" fmla="*/ 19 w 91"/>
                <a:gd name="T13" fmla="*/ 16 h 106"/>
                <a:gd name="T14" fmla="*/ 18 w 91"/>
                <a:gd name="T15" fmla="*/ 15 h 106"/>
                <a:gd name="T16" fmla="*/ 18 w 91"/>
                <a:gd name="T17" fmla="*/ 14 h 106"/>
                <a:gd name="T18" fmla="*/ 17 w 91"/>
                <a:gd name="T19" fmla="*/ 13 h 106"/>
                <a:gd name="T20" fmla="*/ 15 w 91"/>
                <a:gd name="T21" fmla="*/ 13 h 106"/>
                <a:gd name="T22" fmla="*/ 12 w 91"/>
                <a:gd name="T23" fmla="*/ 13 h 106"/>
                <a:gd name="T24" fmla="*/ 12 w 91"/>
                <a:gd name="T25" fmla="*/ 14 h 106"/>
                <a:gd name="T26" fmla="*/ 12 w 91"/>
                <a:gd name="T27" fmla="*/ 17 h 106"/>
                <a:gd name="T28" fmla="*/ 12 w 91"/>
                <a:gd name="T29" fmla="*/ 25 h 106"/>
                <a:gd name="T30" fmla="*/ 12 w 91"/>
                <a:gd name="T31" fmla="*/ 26 h 106"/>
                <a:gd name="T32" fmla="*/ 11 w 91"/>
                <a:gd name="T33" fmla="*/ 30 h 106"/>
                <a:gd name="T34" fmla="*/ 11 w 91"/>
                <a:gd name="T35" fmla="*/ 31 h 106"/>
                <a:gd name="T36" fmla="*/ 11 w 91"/>
                <a:gd name="T37" fmla="*/ 32 h 106"/>
                <a:gd name="T38" fmla="*/ 11 w 91"/>
                <a:gd name="T39" fmla="*/ 34 h 106"/>
                <a:gd name="T40" fmla="*/ 11 w 91"/>
                <a:gd name="T41" fmla="*/ 35 h 106"/>
                <a:gd name="T42" fmla="*/ 11 w 91"/>
                <a:gd name="T43" fmla="*/ 36 h 106"/>
                <a:gd name="T44" fmla="*/ 12 w 91"/>
                <a:gd name="T45" fmla="*/ 38 h 106"/>
                <a:gd name="T46" fmla="*/ 12 w 91"/>
                <a:gd name="T47" fmla="*/ 39 h 106"/>
                <a:gd name="T48" fmla="*/ 12 w 91"/>
                <a:gd name="T49" fmla="*/ 41 h 106"/>
                <a:gd name="T50" fmla="*/ 13 w 91"/>
                <a:gd name="T51" fmla="*/ 43 h 106"/>
                <a:gd name="T52" fmla="*/ 13 w 91"/>
                <a:gd name="T53" fmla="*/ 43 h 106"/>
                <a:gd name="T54" fmla="*/ 14 w 91"/>
                <a:gd name="T55" fmla="*/ 44 h 106"/>
                <a:gd name="T56" fmla="*/ 15 w 91"/>
                <a:gd name="T57" fmla="*/ 46 h 106"/>
                <a:gd name="T58" fmla="*/ 14 w 91"/>
                <a:gd name="T59" fmla="*/ 46 h 106"/>
                <a:gd name="T60" fmla="*/ 14 w 91"/>
                <a:gd name="T61" fmla="*/ 46 h 106"/>
                <a:gd name="T62" fmla="*/ 12 w 91"/>
                <a:gd name="T63" fmla="*/ 47 h 106"/>
                <a:gd name="T64" fmla="*/ 10 w 91"/>
                <a:gd name="T65" fmla="*/ 48 h 106"/>
                <a:gd name="T66" fmla="*/ 9 w 91"/>
                <a:gd name="T67" fmla="*/ 50 h 106"/>
                <a:gd name="T68" fmla="*/ 7 w 91"/>
                <a:gd name="T69" fmla="*/ 55 h 106"/>
                <a:gd name="T70" fmla="*/ 5 w 91"/>
                <a:gd name="T71" fmla="*/ 58 h 106"/>
                <a:gd name="T72" fmla="*/ 3 w 91"/>
                <a:gd name="T73" fmla="*/ 58 h 106"/>
                <a:gd name="T74" fmla="*/ 3 w 91"/>
                <a:gd name="T75" fmla="*/ 59 h 106"/>
                <a:gd name="T76" fmla="*/ 4 w 91"/>
                <a:gd name="T77" fmla="*/ 60 h 106"/>
                <a:gd name="T78" fmla="*/ 3 w 91"/>
                <a:gd name="T79" fmla="*/ 61 h 106"/>
                <a:gd name="T80" fmla="*/ 3 w 91"/>
                <a:gd name="T81" fmla="*/ 63 h 106"/>
                <a:gd name="T82" fmla="*/ 3 w 91"/>
                <a:gd name="T83" fmla="*/ 64 h 106"/>
                <a:gd name="T84" fmla="*/ 5 w 91"/>
                <a:gd name="T85" fmla="*/ 66 h 106"/>
                <a:gd name="T86" fmla="*/ 6 w 91"/>
                <a:gd name="T87" fmla="*/ 67 h 106"/>
                <a:gd name="T88" fmla="*/ 5 w 91"/>
                <a:gd name="T89" fmla="*/ 67 h 106"/>
                <a:gd name="T90" fmla="*/ 5 w 91"/>
                <a:gd name="T91" fmla="*/ 69 h 106"/>
                <a:gd name="T92" fmla="*/ 4 w 91"/>
                <a:gd name="T93" fmla="*/ 70 h 106"/>
                <a:gd name="T94" fmla="*/ 3 w 91"/>
                <a:gd name="T95" fmla="*/ 70 h 106"/>
                <a:gd name="T96" fmla="*/ 1 w 91"/>
                <a:gd name="T97" fmla="*/ 69 h 106"/>
                <a:gd name="T98" fmla="*/ 0 w 91"/>
                <a:gd name="T99" fmla="*/ 73 h 106"/>
                <a:gd name="T100" fmla="*/ 49 w 91"/>
                <a:gd name="T101" fmla="*/ 102 h 106"/>
                <a:gd name="T102" fmla="*/ 78 w 91"/>
                <a:gd name="T103" fmla="*/ 106 h 106"/>
                <a:gd name="T104" fmla="*/ 78 w 91"/>
                <a:gd name="T105" fmla="*/ 106 h 106"/>
                <a:gd name="T106" fmla="*/ 78 w 91"/>
                <a:gd name="T107" fmla="*/ 106 h 1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1"/>
                <a:gd name="T163" fmla="*/ 0 h 106"/>
                <a:gd name="T164" fmla="*/ 91 w 91"/>
                <a:gd name="T165" fmla="*/ 106 h 1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1" h="106">
                  <a:moveTo>
                    <a:pt x="78" y="106"/>
                  </a:moveTo>
                  <a:lnTo>
                    <a:pt x="91" y="10"/>
                  </a:lnTo>
                  <a:lnTo>
                    <a:pt x="25" y="0"/>
                  </a:lnTo>
                  <a:lnTo>
                    <a:pt x="23" y="9"/>
                  </a:lnTo>
                  <a:lnTo>
                    <a:pt x="21" y="16"/>
                  </a:lnTo>
                  <a:lnTo>
                    <a:pt x="19" y="16"/>
                  </a:lnTo>
                  <a:lnTo>
                    <a:pt x="18" y="15"/>
                  </a:lnTo>
                  <a:lnTo>
                    <a:pt x="18" y="14"/>
                  </a:lnTo>
                  <a:lnTo>
                    <a:pt x="17" y="13"/>
                  </a:lnTo>
                  <a:lnTo>
                    <a:pt x="15" y="13"/>
                  </a:lnTo>
                  <a:lnTo>
                    <a:pt x="12" y="13"/>
                  </a:lnTo>
                  <a:lnTo>
                    <a:pt x="12" y="14"/>
                  </a:lnTo>
                  <a:lnTo>
                    <a:pt x="12" y="17"/>
                  </a:lnTo>
                  <a:lnTo>
                    <a:pt x="12" y="25"/>
                  </a:lnTo>
                  <a:lnTo>
                    <a:pt x="12" y="26"/>
                  </a:lnTo>
                  <a:lnTo>
                    <a:pt x="11" y="30"/>
                  </a:lnTo>
                  <a:lnTo>
                    <a:pt x="11" y="31"/>
                  </a:lnTo>
                  <a:lnTo>
                    <a:pt x="11" y="32"/>
                  </a:lnTo>
                  <a:lnTo>
                    <a:pt x="11" y="34"/>
                  </a:lnTo>
                  <a:lnTo>
                    <a:pt x="11" y="35"/>
                  </a:lnTo>
                  <a:lnTo>
                    <a:pt x="11" y="36"/>
                  </a:lnTo>
                  <a:lnTo>
                    <a:pt x="12" y="38"/>
                  </a:lnTo>
                  <a:lnTo>
                    <a:pt x="12" y="39"/>
                  </a:lnTo>
                  <a:lnTo>
                    <a:pt x="12" y="41"/>
                  </a:lnTo>
                  <a:lnTo>
                    <a:pt x="13" y="43"/>
                  </a:lnTo>
                  <a:lnTo>
                    <a:pt x="14" y="44"/>
                  </a:lnTo>
                  <a:lnTo>
                    <a:pt x="15" y="46"/>
                  </a:lnTo>
                  <a:lnTo>
                    <a:pt x="14" y="46"/>
                  </a:lnTo>
                  <a:lnTo>
                    <a:pt x="12" y="47"/>
                  </a:lnTo>
                  <a:lnTo>
                    <a:pt x="10" y="48"/>
                  </a:lnTo>
                  <a:lnTo>
                    <a:pt x="9" y="50"/>
                  </a:lnTo>
                  <a:lnTo>
                    <a:pt x="7" y="55"/>
                  </a:lnTo>
                  <a:lnTo>
                    <a:pt x="5" y="58"/>
                  </a:lnTo>
                  <a:lnTo>
                    <a:pt x="3" y="58"/>
                  </a:lnTo>
                  <a:lnTo>
                    <a:pt x="3" y="59"/>
                  </a:lnTo>
                  <a:lnTo>
                    <a:pt x="4" y="60"/>
                  </a:lnTo>
                  <a:lnTo>
                    <a:pt x="3" y="61"/>
                  </a:lnTo>
                  <a:lnTo>
                    <a:pt x="3" y="63"/>
                  </a:lnTo>
                  <a:lnTo>
                    <a:pt x="3" y="64"/>
                  </a:lnTo>
                  <a:lnTo>
                    <a:pt x="5" y="66"/>
                  </a:lnTo>
                  <a:lnTo>
                    <a:pt x="6" y="67"/>
                  </a:lnTo>
                  <a:lnTo>
                    <a:pt x="5" y="67"/>
                  </a:lnTo>
                  <a:lnTo>
                    <a:pt x="5" y="69"/>
                  </a:lnTo>
                  <a:lnTo>
                    <a:pt x="4" y="70"/>
                  </a:lnTo>
                  <a:lnTo>
                    <a:pt x="3" y="70"/>
                  </a:lnTo>
                  <a:lnTo>
                    <a:pt x="1" y="69"/>
                  </a:lnTo>
                  <a:lnTo>
                    <a:pt x="0" y="73"/>
                  </a:lnTo>
                  <a:lnTo>
                    <a:pt x="49" y="102"/>
                  </a:lnTo>
                  <a:lnTo>
                    <a:pt x="78" y="106"/>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781" name="Freeform 204"/>
            <p:cNvSpPr>
              <a:spLocks/>
            </p:cNvSpPr>
            <p:nvPr/>
          </p:nvSpPr>
          <p:spPr bwMode="auto">
            <a:xfrm>
              <a:off x="3265" y="1248"/>
              <a:ext cx="455" cy="487"/>
            </a:xfrm>
            <a:custGeom>
              <a:avLst/>
              <a:gdLst>
                <a:gd name="T0" fmla="*/ 8 w 89"/>
                <a:gd name="T1" fmla="*/ 69 h 100"/>
                <a:gd name="T2" fmla="*/ 4 w 89"/>
                <a:gd name="T3" fmla="*/ 64 h 100"/>
                <a:gd name="T4" fmla="*/ 7 w 89"/>
                <a:gd name="T5" fmla="*/ 60 h 100"/>
                <a:gd name="T6" fmla="*/ 7 w 89"/>
                <a:gd name="T7" fmla="*/ 56 h 100"/>
                <a:gd name="T8" fmla="*/ 5 w 89"/>
                <a:gd name="T9" fmla="*/ 47 h 100"/>
                <a:gd name="T10" fmla="*/ 5 w 89"/>
                <a:gd name="T11" fmla="*/ 43 h 100"/>
                <a:gd name="T12" fmla="*/ 4 w 89"/>
                <a:gd name="T13" fmla="*/ 33 h 100"/>
                <a:gd name="T14" fmla="*/ 2 w 89"/>
                <a:gd name="T15" fmla="*/ 26 h 100"/>
                <a:gd name="T16" fmla="*/ 0 w 89"/>
                <a:gd name="T17" fmla="*/ 16 h 100"/>
                <a:gd name="T18" fmla="*/ 1 w 89"/>
                <a:gd name="T19" fmla="*/ 12 h 100"/>
                <a:gd name="T20" fmla="*/ 0 w 89"/>
                <a:gd name="T21" fmla="*/ 7 h 100"/>
                <a:gd name="T22" fmla="*/ 23 w 89"/>
                <a:gd name="T23" fmla="*/ 3 h 100"/>
                <a:gd name="T24" fmla="*/ 25 w 89"/>
                <a:gd name="T25" fmla="*/ 1 h 100"/>
                <a:gd name="T26" fmla="*/ 28 w 89"/>
                <a:gd name="T27" fmla="*/ 5 h 100"/>
                <a:gd name="T28" fmla="*/ 28 w 89"/>
                <a:gd name="T29" fmla="*/ 10 h 100"/>
                <a:gd name="T30" fmla="*/ 32 w 89"/>
                <a:gd name="T31" fmla="*/ 12 h 100"/>
                <a:gd name="T32" fmla="*/ 34 w 89"/>
                <a:gd name="T33" fmla="*/ 13 h 100"/>
                <a:gd name="T34" fmla="*/ 38 w 89"/>
                <a:gd name="T35" fmla="*/ 13 h 100"/>
                <a:gd name="T36" fmla="*/ 39 w 89"/>
                <a:gd name="T37" fmla="*/ 14 h 100"/>
                <a:gd name="T38" fmla="*/ 43 w 89"/>
                <a:gd name="T39" fmla="*/ 13 h 100"/>
                <a:gd name="T40" fmla="*/ 51 w 89"/>
                <a:gd name="T41" fmla="*/ 14 h 100"/>
                <a:gd name="T42" fmla="*/ 52 w 89"/>
                <a:gd name="T43" fmla="*/ 15 h 100"/>
                <a:gd name="T44" fmla="*/ 53 w 89"/>
                <a:gd name="T45" fmla="*/ 15 h 100"/>
                <a:gd name="T46" fmla="*/ 54 w 89"/>
                <a:gd name="T47" fmla="*/ 18 h 100"/>
                <a:gd name="T48" fmla="*/ 57 w 89"/>
                <a:gd name="T49" fmla="*/ 17 h 100"/>
                <a:gd name="T50" fmla="*/ 59 w 89"/>
                <a:gd name="T51" fmla="*/ 17 h 100"/>
                <a:gd name="T52" fmla="*/ 62 w 89"/>
                <a:gd name="T53" fmla="*/ 19 h 100"/>
                <a:gd name="T54" fmla="*/ 64 w 89"/>
                <a:gd name="T55" fmla="*/ 21 h 100"/>
                <a:gd name="T56" fmla="*/ 68 w 89"/>
                <a:gd name="T57" fmla="*/ 21 h 100"/>
                <a:gd name="T58" fmla="*/ 73 w 89"/>
                <a:gd name="T59" fmla="*/ 18 h 100"/>
                <a:gd name="T60" fmla="*/ 81 w 89"/>
                <a:gd name="T61" fmla="*/ 20 h 100"/>
                <a:gd name="T62" fmla="*/ 83 w 89"/>
                <a:gd name="T63" fmla="*/ 20 h 100"/>
                <a:gd name="T64" fmla="*/ 86 w 89"/>
                <a:gd name="T65" fmla="*/ 21 h 100"/>
                <a:gd name="T66" fmla="*/ 87 w 89"/>
                <a:gd name="T67" fmla="*/ 22 h 100"/>
                <a:gd name="T68" fmla="*/ 81 w 89"/>
                <a:gd name="T69" fmla="*/ 25 h 100"/>
                <a:gd name="T70" fmla="*/ 78 w 89"/>
                <a:gd name="T71" fmla="*/ 28 h 100"/>
                <a:gd name="T72" fmla="*/ 73 w 89"/>
                <a:gd name="T73" fmla="*/ 30 h 100"/>
                <a:gd name="T74" fmla="*/ 59 w 89"/>
                <a:gd name="T75" fmla="*/ 44 h 100"/>
                <a:gd name="T76" fmla="*/ 57 w 89"/>
                <a:gd name="T77" fmla="*/ 46 h 100"/>
                <a:gd name="T78" fmla="*/ 57 w 89"/>
                <a:gd name="T79" fmla="*/ 56 h 100"/>
                <a:gd name="T80" fmla="*/ 52 w 89"/>
                <a:gd name="T81" fmla="*/ 59 h 100"/>
                <a:gd name="T82" fmla="*/ 52 w 89"/>
                <a:gd name="T83" fmla="*/ 61 h 100"/>
                <a:gd name="T84" fmla="*/ 52 w 89"/>
                <a:gd name="T85" fmla="*/ 65 h 100"/>
                <a:gd name="T86" fmla="*/ 53 w 89"/>
                <a:gd name="T87" fmla="*/ 69 h 100"/>
                <a:gd name="T88" fmla="*/ 52 w 89"/>
                <a:gd name="T89" fmla="*/ 73 h 100"/>
                <a:gd name="T90" fmla="*/ 53 w 89"/>
                <a:gd name="T91" fmla="*/ 79 h 100"/>
                <a:gd name="T92" fmla="*/ 55 w 89"/>
                <a:gd name="T93" fmla="*/ 80 h 100"/>
                <a:gd name="T94" fmla="*/ 58 w 89"/>
                <a:gd name="T95" fmla="*/ 81 h 100"/>
                <a:gd name="T96" fmla="*/ 59 w 89"/>
                <a:gd name="T97" fmla="*/ 83 h 100"/>
                <a:gd name="T98" fmla="*/ 64 w 89"/>
                <a:gd name="T99" fmla="*/ 87 h 100"/>
                <a:gd name="T100" fmla="*/ 72 w 89"/>
                <a:gd name="T101" fmla="*/ 92 h 100"/>
                <a:gd name="T102" fmla="*/ 72 w 89"/>
                <a:gd name="T103" fmla="*/ 95 h 100"/>
                <a:gd name="T104" fmla="*/ 8 w 89"/>
                <a:gd name="T105" fmla="*/ 10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9"/>
                <a:gd name="T160" fmla="*/ 0 h 100"/>
                <a:gd name="T161" fmla="*/ 89 w 89"/>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9" h="100">
                  <a:moveTo>
                    <a:pt x="8" y="100"/>
                  </a:moveTo>
                  <a:lnTo>
                    <a:pt x="8" y="69"/>
                  </a:lnTo>
                  <a:lnTo>
                    <a:pt x="4" y="65"/>
                  </a:lnTo>
                  <a:lnTo>
                    <a:pt x="4" y="64"/>
                  </a:lnTo>
                  <a:lnTo>
                    <a:pt x="6" y="61"/>
                  </a:lnTo>
                  <a:lnTo>
                    <a:pt x="7" y="60"/>
                  </a:lnTo>
                  <a:lnTo>
                    <a:pt x="7" y="58"/>
                  </a:lnTo>
                  <a:lnTo>
                    <a:pt x="7" y="56"/>
                  </a:lnTo>
                  <a:lnTo>
                    <a:pt x="7" y="54"/>
                  </a:lnTo>
                  <a:lnTo>
                    <a:pt x="5" y="47"/>
                  </a:lnTo>
                  <a:lnTo>
                    <a:pt x="5" y="46"/>
                  </a:lnTo>
                  <a:lnTo>
                    <a:pt x="5" y="43"/>
                  </a:lnTo>
                  <a:lnTo>
                    <a:pt x="4" y="41"/>
                  </a:lnTo>
                  <a:lnTo>
                    <a:pt x="4" y="33"/>
                  </a:lnTo>
                  <a:lnTo>
                    <a:pt x="3" y="28"/>
                  </a:lnTo>
                  <a:lnTo>
                    <a:pt x="2" y="26"/>
                  </a:lnTo>
                  <a:lnTo>
                    <a:pt x="0" y="21"/>
                  </a:lnTo>
                  <a:lnTo>
                    <a:pt x="0" y="16"/>
                  </a:lnTo>
                  <a:lnTo>
                    <a:pt x="1" y="13"/>
                  </a:lnTo>
                  <a:lnTo>
                    <a:pt x="1" y="12"/>
                  </a:lnTo>
                  <a:lnTo>
                    <a:pt x="0" y="8"/>
                  </a:lnTo>
                  <a:lnTo>
                    <a:pt x="0" y="7"/>
                  </a:lnTo>
                  <a:lnTo>
                    <a:pt x="23" y="7"/>
                  </a:lnTo>
                  <a:lnTo>
                    <a:pt x="23" y="3"/>
                  </a:lnTo>
                  <a:lnTo>
                    <a:pt x="23" y="0"/>
                  </a:lnTo>
                  <a:lnTo>
                    <a:pt x="25" y="1"/>
                  </a:lnTo>
                  <a:lnTo>
                    <a:pt x="27" y="2"/>
                  </a:lnTo>
                  <a:lnTo>
                    <a:pt x="28" y="5"/>
                  </a:lnTo>
                  <a:lnTo>
                    <a:pt x="28" y="8"/>
                  </a:lnTo>
                  <a:lnTo>
                    <a:pt x="28" y="10"/>
                  </a:lnTo>
                  <a:lnTo>
                    <a:pt x="31" y="12"/>
                  </a:lnTo>
                  <a:lnTo>
                    <a:pt x="32" y="12"/>
                  </a:lnTo>
                  <a:lnTo>
                    <a:pt x="33" y="12"/>
                  </a:lnTo>
                  <a:lnTo>
                    <a:pt x="34" y="13"/>
                  </a:lnTo>
                  <a:lnTo>
                    <a:pt x="36" y="13"/>
                  </a:lnTo>
                  <a:lnTo>
                    <a:pt x="38" y="13"/>
                  </a:lnTo>
                  <a:lnTo>
                    <a:pt x="39" y="14"/>
                  </a:lnTo>
                  <a:lnTo>
                    <a:pt x="42" y="14"/>
                  </a:lnTo>
                  <a:lnTo>
                    <a:pt x="43" y="13"/>
                  </a:lnTo>
                  <a:lnTo>
                    <a:pt x="48" y="13"/>
                  </a:lnTo>
                  <a:lnTo>
                    <a:pt x="51" y="14"/>
                  </a:lnTo>
                  <a:lnTo>
                    <a:pt x="52" y="14"/>
                  </a:lnTo>
                  <a:lnTo>
                    <a:pt x="52" y="15"/>
                  </a:lnTo>
                  <a:lnTo>
                    <a:pt x="53" y="15"/>
                  </a:lnTo>
                  <a:lnTo>
                    <a:pt x="54" y="16"/>
                  </a:lnTo>
                  <a:lnTo>
                    <a:pt x="54" y="18"/>
                  </a:lnTo>
                  <a:lnTo>
                    <a:pt x="55" y="19"/>
                  </a:lnTo>
                  <a:lnTo>
                    <a:pt x="57" y="17"/>
                  </a:lnTo>
                  <a:lnTo>
                    <a:pt x="59" y="17"/>
                  </a:lnTo>
                  <a:lnTo>
                    <a:pt x="60" y="19"/>
                  </a:lnTo>
                  <a:lnTo>
                    <a:pt x="62" y="19"/>
                  </a:lnTo>
                  <a:lnTo>
                    <a:pt x="63" y="20"/>
                  </a:lnTo>
                  <a:lnTo>
                    <a:pt x="64" y="21"/>
                  </a:lnTo>
                  <a:lnTo>
                    <a:pt x="66" y="21"/>
                  </a:lnTo>
                  <a:lnTo>
                    <a:pt x="68" y="21"/>
                  </a:lnTo>
                  <a:lnTo>
                    <a:pt x="72" y="18"/>
                  </a:lnTo>
                  <a:lnTo>
                    <a:pt x="73" y="18"/>
                  </a:lnTo>
                  <a:lnTo>
                    <a:pt x="74" y="20"/>
                  </a:lnTo>
                  <a:lnTo>
                    <a:pt x="81" y="20"/>
                  </a:lnTo>
                  <a:lnTo>
                    <a:pt x="82" y="20"/>
                  </a:lnTo>
                  <a:lnTo>
                    <a:pt x="83" y="20"/>
                  </a:lnTo>
                  <a:lnTo>
                    <a:pt x="84" y="22"/>
                  </a:lnTo>
                  <a:lnTo>
                    <a:pt x="86" y="21"/>
                  </a:lnTo>
                  <a:lnTo>
                    <a:pt x="89" y="21"/>
                  </a:lnTo>
                  <a:lnTo>
                    <a:pt x="87" y="22"/>
                  </a:lnTo>
                  <a:lnTo>
                    <a:pt x="83" y="25"/>
                  </a:lnTo>
                  <a:lnTo>
                    <a:pt x="81" y="25"/>
                  </a:lnTo>
                  <a:lnTo>
                    <a:pt x="79" y="26"/>
                  </a:lnTo>
                  <a:lnTo>
                    <a:pt x="78" y="28"/>
                  </a:lnTo>
                  <a:lnTo>
                    <a:pt x="74" y="29"/>
                  </a:lnTo>
                  <a:lnTo>
                    <a:pt x="73" y="30"/>
                  </a:lnTo>
                  <a:lnTo>
                    <a:pt x="67" y="36"/>
                  </a:lnTo>
                  <a:lnTo>
                    <a:pt x="59" y="44"/>
                  </a:lnTo>
                  <a:lnTo>
                    <a:pt x="58" y="45"/>
                  </a:lnTo>
                  <a:lnTo>
                    <a:pt x="57" y="46"/>
                  </a:lnTo>
                  <a:lnTo>
                    <a:pt x="58" y="55"/>
                  </a:lnTo>
                  <a:lnTo>
                    <a:pt x="57" y="56"/>
                  </a:lnTo>
                  <a:lnTo>
                    <a:pt x="56" y="56"/>
                  </a:lnTo>
                  <a:lnTo>
                    <a:pt x="52" y="59"/>
                  </a:lnTo>
                  <a:lnTo>
                    <a:pt x="52" y="61"/>
                  </a:lnTo>
                  <a:lnTo>
                    <a:pt x="51" y="64"/>
                  </a:lnTo>
                  <a:lnTo>
                    <a:pt x="52" y="65"/>
                  </a:lnTo>
                  <a:lnTo>
                    <a:pt x="54" y="67"/>
                  </a:lnTo>
                  <a:lnTo>
                    <a:pt x="53" y="69"/>
                  </a:lnTo>
                  <a:lnTo>
                    <a:pt x="53" y="70"/>
                  </a:lnTo>
                  <a:lnTo>
                    <a:pt x="52" y="73"/>
                  </a:lnTo>
                  <a:lnTo>
                    <a:pt x="52" y="78"/>
                  </a:lnTo>
                  <a:lnTo>
                    <a:pt x="53" y="79"/>
                  </a:lnTo>
                  <a:lnTo>
                    <a:pt x="54" y="80"/>
                  </a:lnTo>
                  <a:lnTo>
                    <a:pt x="55" y="80"/>
                  </a:lnTo>
                  <a:lnTo>
                    <a:pt x="58" y="81"/>
                  </a:lnTo>
                  <a:lnTo>
                    <a:pt x="59" y="82"/>
                  </a:lnTo>
                  <a:lnTo>
                    <a:pt x="59" y="83"/>
                  </a:lnTo>
                  <a:lnTo>
                    <a:pt x="63" y="84"/>
                  </a:lnTo>
                  <a:lnTo>
                    <a:pt x="64" y="87"/>
                  </a:lnTo>
                  <a:lnTo>
                    <a:pt x="68" y="89"/>
                  </a:lnTo>
                  <a:lnTo>
                    <a:pt x="72" y="92"/>
                  </a:lnTo>
                  <a:lnTo>
                    <a:pt x="72" y="93"/>
                  </a:lnTo>
                  <a:lnTo>
                    <a:pt x="72" y="95"/>
                  </a:lnTo>
                  <a:lnTo>
                    <a:pt x="72" y="98"/>
                  </a:lnTo>
                  <a:lnTo>
                    <a:pt x="8" y="10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82" name="Freeform 205"/>
            <p:cNvSpPr>
              <a:spLocks/>
            </p:cNvSpPr>
            <p:nvPr/>
          </p:nvSpPr>
          <p:spPr bwMode="auto">
            <a:xfrm>
              <a:off x="3879" y="1838"/>
              <a:ext cx="206" cy="351"/>
            </a:xfrm>
            <a:custGeom>
              <a:avLst/>
              <a:gdLst>
                <a:gd name="T0" fmla="*/ 1 w 40"/>
                <a:gd name="T1" fmla="*/ 5 h 72"/>
                <a:gd name="T2" fmla="*/ 4 w 40"/>
                <a:gd name="T3" fmla="*/ 45 h 72"/>
                <a:gd name="T4" fmla="*/ 4 w 40"/>
                <a:gd name="T5" fmla="*/ 46 h 72"/>
                <a:gd name="T6" fmla="*/ 4 w 40"/>
                <a:gd name="T7" fmla="*/ 47 h 72"/>
                <a:gd name="T8" fmla="*/ 4 w 40"/>
                <a:gd name="T9" fmla="*/ 49 h 72"/>
                <a:gd name="T10" fmla="*/ 5 w 40"/>
                <a:gd name="T11" fmla="*/ 52 h 72"/>
                <a:gd name="T12" fmla="*/ 6 w 40"/>
                <a:gd name="T13" fmla="*/ 56 h 72"/>
                <a:gd name="T14" fmla="*/ 4 w 40"/>
                <a:gd name="T15" fmla="*/ 59 h 72"/>
                <a:gd name="T16" fmla="*/ 4 w 40"/>
                <a:gd name="T17" fmla="*/ 60 h 72"/>
                <a:gd name="T18" fmla="*/ 2 w 40"/>
                <a:gd name="T19" fmla="*/ 63 h 72"/>
                <a:gd name="T20" fmla="*/ 0 w 40"/>
                <a:gd name="T21" fmla="*/ 65 h 72"/>
                <a:gd name="T22" fmla="*/ 0 w 40"/>
                <a:gd name="T23" fmla="*/ 68 h 72"/>
                <a:gd name="T24" fmla="*/ 0 w 40"/>
                <a:gd name="T25" fmla="*/ 71 h 72"/>
                <a:gd name="T26" fmla="*/ 0 w 40"/>
                <a:gd name="T27" fmla="*/ 71 h 72"/>
                <a:gd name="T28" fmla="*/ 0 w 40"/>
                <a:gd name="T29" fmla="*/ 72 h 72"/>
                <a:gd name="T30" fmla="*/ 0 w 40"/>
                <a:gd name="T31" fmla="*/ 72 h 72"/>
                <a:gd name="T32" fmla="*/ 1 w 40"/>
                <a:gd name="T33" fmla="*/ 72 h 72"/>
                <a:gd name="T34" fmla="*/ 2 w 40"/>
                <a:gd name="T35" fmla="*/ 72 h 72"/>
                <a:gd name="T36" fmla="*/ 2 w 40"/>
                <a:gd name="T37" fmla="*/ 71 h 72"/>
                <a:gd name="T38" fmla="*/ 2 w 40"/>
                <a:gd name="T39" fmla="*/ 70 h 72"/>
                <a:gd name="T40" fmla="*/ 5 w 40"/>
                <a:gd name="T41" fmla="*/ 70 h 72"/>
                <a:gd name="T42" fmla="*/ 8 w 40"/>
                <a:gd name="T43" fmla="*/ 69 h 72"/>
                <a:gd name="T44" fmla="*/ 12 w 40"/>
                <a:gd name="T45" fmla="*/ 71 h 72"/>
                <a:gd name="T46" fmla="*/ 12 w 40"/>
                <a:gd name="T47" fmla="*/ 71 h 72"/>
                <a:gd name="T48" fmla="*/ 13 w 40"/>
                <a:gd name="T49" fmla="*/ 71 h 72"/>
                <a:gd name="T50" fmla="*/ 14 w 40"/>
                <a:gd name="T51" fmla="*/ 68 h 72"/>
                <a:gd name="T52" fmla="*/ 16 w 40"/>
                <a:gd name="T53" fmla="*/ 68 h 72"/>
                <a:gd name="T54" fmla="*/ 17 w 40"/>
                <a:gd name="T55" fmla="*/ 69 h 72"/>
                <a:gd name="T56" fmla="*/ 18 w 40"/>
                <a:gd name="T57" fmla="*/ 70 h 72"/>
                <a:gd name="T58" fmla="*/ 19 w 40"/>
                <a:gd name="T59" fmla="*/ 69 h 72"/>
                <a:gd name="T60" fmla="*/ 20 w 40"/>
                <a:gd name="T61" fmla="*/ 65 h 72"/>
                <a:gd name="T62" fmla="*/ 21 w 40"/>
                <a:gd name="T63" fmla="*/ 64 h 72"/>
                <a:gd name="T64" fmla="*/ 22 w 40"/>
                <a:gd name="T65" fmla="*/ 64 h 72"/>
                <a:gd name="T66" fmla="*/ 24 w 40"/>
                <a:gd name="T67" fmla="*/ 66 h 72"/>
                <a:gd name="T68" fmla="*/ 27 w 40"/>
                <a:gd name="T69" fmla="*/ 66 h 72"/>
                <a:gd name="T70" fmla="*/ 28 w 40"/>
                <a:gd name="T71" fmla="*/ 63 h 72"/>
                <a:gd name="T72" fmla="*/ 33 w 40"/>
                <a:gd name="T73" fmla="*/ 56 h 72"/>
                <a:gd name="T74" fmla="*/ 33 w 40"/>
                <a:gd name="T75" fmla="*/ 53 h 72"/>
                <a:gd name="T76" fmla="*/ 34 w 40"/>
                <a:gd name="T77" fmla="*/ 53 h 72"/>
                <a:gd name="T78" fmla="*/ 37 w 40"/>
                <a:gd name="T79" fmla="*/ 53 h 72"/>
                <a:gd name="T80" fmla="*/ 38 w 40"/>
                <a:gd name="T81" fmla="*/ 52 h 72"/>
                <a:gd name="T82" fmla="*/ 40 w 40"/>
                <a:gd name="T83" fmla="*/ 51 h 72"/>
                <a:gd name="T84" fmla="*/ 40 w 40"/>
                <a:gd name="T85" fmla="*/ 50 h 72"/>
                <a:gd name="T86" fmla="*/ 40 w 40"/>
                <a:gd name="T87" fmla="*/ 47 h 72"/>
                <a:gd name="T88" fmla="*/ 40 w 40"/>
                <a:gd name="T89" fmla="*/ 47 h 72"/>
                <a:gd name="T90" fmla="*/ 40 w 40"/>
                <a:gd name="T91" fmla="*/ 45 h 72"/>
                <a:gd name="T92" fmla="*/ 35 w 40"/>
                <a:gd name="T93" fmla="*/ 1 h 72"/>
                <a:gd name="T94" fmla="*/ 35 w 40"/>
                <a:gd name="T95" fmla="*/ 0 h 72"/>
                <a:gd name="T96" fmla="*/ 9 w 40"/>
                <a:gd name="T97" fmla="*/ 3 h 72"/>
                <a:gd name="T98" fmla="*/ 8 w 40"/>
                <a:gd name="T99" fmla="*/ 4 h 72"/>
                <a:gd name="T100" fmla="*/ 6 w 40"/>
                <a:gd name="T101" fmla="*/ 5 h 72"/>
                <a:gd name="T102" fmla="*/ 5 w 40"/>
                <a:gd name="T103" fmla="*/ 6 h 72"/>
                <a:gd name="T104" fmla="*/ 3 w 40"/>
                <a:gd name="T105" fmla="*/ 6 h 72"/>
                <a:gd name="T106" fmla="*/ 1 w 40"/>
                <a:gd name="T107" fmla="*/ 5 h 72"/>
                <a:gd name="T108" fmla="*/ 1 w 40"/>
                <a:gd name="T109" fmla="*/ 5 h 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72"/>
                <a:gd name="T167" fmla="*/ 40 w 40"/>
                <a:gd name="T168" fmla="*/ 72 h 7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72">
                  <a:moveTo>
                    <a:pt x="1" y="5"/>
                  </a:moveTo>
                  <a:lnTo>
                    <a:pt x="4" y="45"/>
                  </a:lnTo>
                  <a:lnTo>
                    <a:pt x="4" y="46"/>
                  </a:lnTo>
                  <a:lnTo>
                    <a:pt x="4" y="47"/>
                  </a:lnTo>
                  <a:lnTo>
                    <a:pt x="4" y="49"/>
                  </a:lnTo>
                  <a:lnTo>
                    <a:pt x="5" y="52"/>
                  </a:lnTo>
                  <a:lnTo>
                    <a:pt x="6" y="56"/>
                  </a:lnTo>
                  <a:lnTo>
                    <a:pt x="4" y="59"/>
                  </a:lnTo>
                  <a:lnTo>
                    <a:pt x="4" y="60"/>
                  </a:lnTo>
                  <a:lnTo>
                    <a:pt x="2" y="63"/>
                  </a:lnTo>
                  <a:lnTo>
                    <a:pt x="0" y="65"/>
                  </a:lnTo>
                  <a:lnTo>
                    <a:pt x="0" y="68"/>
                  </a:lnTo>
                  <a:lnTo>
                    <a:pt x="0" y="71"/>
                  </a:lnTo>
                  <a:lnTo>
                    <a:pt x="0" y="72"/>
                  </a:lnTo>
                  <a:lnTo>
                    <a:pt x="1" y="72"/>
                  </a:lnTo>
                  <a:lnTo>
                    <a:pt x="2" y="72"/>
                  </a:lnTo>
                  <a:lnTo>
                    <a:pt x="2" y="71"/>
                  </a:lnTo>
                  <a:lnTo>
                    <a:pt x="2" y="70"/>
                  </a:lnTo>
                  <a:lnTo>
                    <a:pt x="5" y="70"/>
                  </a:lnTo>
                  <a:lnTo>
                    <a:pt x="8" y="69"/>
                  </a:lnTo>
                  <a:lnTo>
                    <a:pt x="12" y="71"/>
                  </a:lnTo>
                  <a:lnTo>
                    <a:pt x="13" y="71"/>
                  </a:lnTo>
                  <a:lnTo>
                    <a:pt x="14" y="68"/>
                  </a:lnTo>
                  <a:lnTo>
                    <a:pt x="16" y="68"/>
                  </a:lnTo>
                  <a:lnTo>
                    <a:pt x="17" y="69"/>
                  </a:lnTo>
                  <a:lnTo>
                    <a:pt x="18" y="70"/>
                  </a:lnTo>
                  <a:lnTo>
                    <a:pt x="19" y="69"/>
                  </a:lnTo>
                  <a:lnTo>
                    <a:pt x="20" y="65"/>
                  </a:lnTo>
                  <a:lnTo>
                    <a:pt x="21" y="64"/>
                  </a:lnTo>
                  <a:lnTo>
                    <a:pt x="22" y="64"/>
                  </a:lnTo>
                  <a:lnTo>
                    <a:pt x="24" y="66"/>
                  </a:lnTo>
                  <a:lnTo>
                    <a:pt x="27" y="66"/>
                  </a:lnTo>
                  <a:lnTo>
                    <a:pt x="28" y="63"/>
                  </a:lnTo>
                  <a:lnTo>
                    <a:pt x="33" y="56"/>
                  </a:lnTo>
                  <a:lnTo>
                    <a:pt x="33" y="53"/>
                  </a:lnTo>
                  <a:lnTo>
                    <a:pt x="34" y="53"/>
                  </a:lnTo>
                  <a:lnTo>
                    <a:pt x="37" y="53"/>
                  </a:lnTo>
                  <a:lnTo>
                    <a:pt x="38" y="52"/>
                  </a:lnTo>
                  <a:lnTo>
                    <a:pt x="40" y="51"/>
                  </a:lnTo>
                  <a:lnTo>
                    <a:pt x="40" y="50"/>
                  </a:lnTo>
                  <a:lnTo>
                    <a:pt x="40" y="47"/>
                  </a:lnTo>
                  <a:lnTo>
                    <a:pt x="40" y="45"/>
                  </a:lnTo>
                  <a:lnTo>
                    <a:pt x="35" y="1"/>
                  </a:lnTo>
                  <a:lnTo>
                    <a:pt x="35" y="0"/>
                  </a:lnTo>
                  <a:lnTo>
                    <a:pt x="9" y="3"/>
                  </a:lnTo>
                  <a:lnTo>
                    <a:pt x="8" y="4"/>
                  </a:lnTo>
                  <a:lnTo>
                    <a:pt x="6" y="5"/>
                  </a:lnTo>
                  <a:lnTo>
                    <a:pt x="5" y="6"/>
                  </a:lnTo>
                  <a:lnTo>
                    <a:pt x="3" y="6"/>
                  </a:lnTo>
                  <a:lnTo>
                    <a:pt x="1" y="5"/>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83" name="Freeform 206"/>
            <p:cNvSpPr>
              <a:spLocks/>
            </p:cNvSpPr>
            <p:nvPr/>
          </p:nvSpPr>
          <p:spPr bwMode="auto">
            <a:xfrm>
              <a:off x="4331" y="1721"/>
              <a:ext cx="404" cy="249"/>
            </a:xfrm>
            <a:custGeom>
              <a:avLst/>
              <a:gdLst>
                <a:gd name="T0" fmla="*/ 19 w 79"/>
                <a:gd name="T1" fmla="*/ 49 h 51"/>
                <a:gd name="T2" fmla="*/ 55 w 79"/>
                <a:gd name="T3" fmla="*/ 42 h 51"/>
                <a:gd name="T4" fmla="*/ 66 w 79"/>
                <a:gd name="T5" fmla="*/ 40 h 51"/>
                <a:gd name="T6" fmla="*/ 67 w 79"/>
                <a:gd name="T7" fmla="*/ 40 h 51"/>
                <a:gd name="T8" fmla="*/ 67 w 79"/>
                <a:gd name="T9" fmla="*/ 39 h 51"/>
                <a:gd name="T10" fmla="*/ 67 w 79"/>
                <a:gd name="T11" fmla="*/ 38 h 51"/>
                <a:gd name="T12" fmla="*/ 68 w 79"/>
                <a:gd name="T13" fmla="*/ 37 h 51"/>
                <a:gd name="T14" fmla="*/ 70 w 79"/>
                <a:gd name="T15" fmla="*/ 37 h 51"/>
                <a:gd name="T16" fmla="*/ 71 w 79"/>
                <a:gd name="T17" fmla="*/ 37 h 51"/>
                <a:gd name="T18" fmla="*/ 74 w 79"/>
                <a:gd name="T19" fmla="*/ 35 h 51"/>
                <a:gd name="T20" fmla="*/ 74 w 79"/>
                <a:gd name="T21" fmla="*/ 33 h 51"/>
                <a:gd name="T22" fmla="*/ 77 w 79"/>
                <a:gd name="T23" fmla="*/ 31 h 51"/>
                <a:gd name="T24" fmla="*/ 79 w 79"/>
                <a:gd name="T25" fmla="*/ 30 h 51"/>
                <a:gd name="T26" fmla="*/ 79 w 79"/>
                <a:gd name="T27" fmla="*/ 29 h 51"/>
                <a:gd name="T28" fmla="*/ 77 w 79"/>
                <a:gd name="T29" fmla="*/ 28 h 51"/>
                <a:gd name="T30" fmla="*/ 76 w 79"/>
                <a:gd name="T31" fmla="*/ 27 h 51"/>
                <a:gd name="T32" fmla="*/ 75 w 79"/>
                <a:gd name="T33" fmla="*/ 27 h 51"/>
                <a:gd name="T34" fmla="*/ 75 w 79"/>
                <a:gd name="T35" fmla="*/ 26 h 51"/>
                <a:gd name="T36" fmla="*/ 73 w 79"/>
                <a:gd name="T37" fmla="*/ 26 h 51"/>
                <a:gd name="T38" fmla="*/ 73 w 79"/>
                <a:gd name="T39" fmla="*/ 24 h 51"/>
                <a:gd name="T40" fmla="*/ 71 w 79"/>
                <a:gd name="T41" fmla="*/ 24 h 51"/>
                <a:gd name="T42" fmla="*/ 71 w 79"/>
                <a:gd name="T43" fmla="*/ 23 h 51"/>
                <a:gd name="T44" fmla="*/ 71 w 79"/>
                <a:gd name="T45" fmla="*/ 20 h 51"/>
                <a:gd name="T46" fmla="*/ 72 w 79"/>
                <a:gd name="T47" fmla="*/ 20 h 51"/>
                <a:gd name="T48" fmla="*/ 71 w 79"/>
                <a:gd name="T49" fmla="*/ 18 h 51"/>
                <a:gd name="T50" fmla="*/ 70 w 79"/>
                <a:gd name="T51" fmla="*/ 17 h 51"/>
                <a:gd name="T52" fmla="*/ 70 w 79"/>
                <a:gd name="T53" fmla="*/ 17 h 51"/>
                <a:gd name="T54" fmla="*/ 71 w 79"/>
                <a:gd name="T55" fmla="*/ 16 h 51"/>
                <a:gd name="T56" fmla="*/ 72 w 79"/>
                <a:gd name="T57" fmla="*/ 15 h 51"/>
                <a:gd name="T58" fmla="*/ 73 w 79"/>
                <a:gd name="T59" fmla="*/ 12 h 51"/>
                <a:gd name="T60" fmla="*/ 73 w 79"/>
                <a:gd name="T61" fmla="*/ 11 h 51"/>
                <a:gd name="T62" fmla="*/ 74 w 79"/>
                <a:gd name="T63" fmla="*/ 10 h 51"/>
                <a:gd name="T64" fmla="*/ 74 w 79"/>
                <a:gd name="T65" fmla="*/ 9 h 51"/>
                <a:gd name="T66" fmla="*/ 73 w 79"/>
                <a:gd name="T67" fmla="*/ 9 h 51"/>
                <a:gd name="T68" fmla="*/ 70 w 79"/>
                <a:gd name="T69" fmla="*/ 8 h 51"/>
                <a:gd name="T70" fmla="*/ 70 w 79"/>
                <a:gd name="T71" fmla="*/ 8 h 51"/>
                <a:gd name="T72" fmla="*/ 69 w 79"/>
                <a:gd name="T73" fmla="*/ 7 h 51"/>
                <a:gd name="T74" fmla="*/ 69 w 79"/>
                <a:gd name="T75" fmla="*/ 6 h 51"/>
                <a:gd name="T76" fmla="*/ 67 w 79"/>
                <a:gd name="T77" fmla="*/ 3 h 51"/>
                <a:gd name="T78" fmla="*/ 66 w 79"/>
                <a:gd name="T79" fmla="*/ 3 h 51"/>
                <a:gd name="T80" fmla="*/ 66 w 79"/>
                <a:gd name="T81" fmla="*/ 2 h 51"/>
                <a:gd name="T82" fmla="*/ 65 w 79"/>
                <a:gd name="T83" fmla="*/ 2 h 51"/>
                <a:gd name="T84" fmla="*/ 65 w 79"/>
                <a:gd name="T85" fmla="*/ 2 h 51"/>
                <a:gd name="T86" fmla="*/ 65 w 79"/>
                <a:gd name="T87" fmla="*/ 1 h 51"/>
                <a:gd name="T88" fmla="*/ 64 w 79"/>
                <a:gd name="T89" fmla="*/ 0 h 51"/>
                <a:gd name="T90" fmla="*/ 9 w 79"/>
                <a:gd name="T91" fmla="*/ 11 h 51"/>
                <a:gd name="T92" fmla="*/ 8 w 79"/>
                <a:gd name="T93" fmla="*/ 7 h 51"/>
                <a:gd name="T94" fmla="*/ 5 w 79"/>
                <a:gd name="T95" fmla="*/ 10 h 51"/>
                <a:gd name="T96" fmla="*/ 5 w 79"/>
                <a:gd name="T97" fmla="*/ 10 h 51"/>
                <a:gd name="T98" fmla="*/ 4 w 79"/>
                <a:gd name="T99" fmla="*/ 9 h 51"/>
                <a:gd name="T100" fmla="*/ 4 w 79"/>
                <a:gd name="T101" fmla="*/ 9 h 51"/>
                <a:gd name="T102" fmla="*/ 3 w 79"/>
                <a:gd name="T103" fmla="*/ 11 h 51"/>
                <a:gd name="T104" fmla="*/ 1 w 79"/>
                <a:gd name="T105" fmla="*/ 13 h 51"/>
                <a:gd name="T106" fmla="*/ 0 w 79"/>
                <a:gd name="T107" fmla="*/ 14 h 51"/>
                <a:gd name="T108" fmla="*/ 4 w 79"/>
                <a:gd name="T109" fmla="*/ 36 h 51"/>
                <a:gd name="T110" fmla="*/ 6 w 79"/>
                <a:gd name="T111" fmla="*/ 51 h 51"/>
                <a:gd name="T112" fmla="*/ 19 w 79"/>
                <a:gd name="T113" fmla="*/ 49 h 51"/>
                <a:gd name="T114" fmla="*/ 19 w 79"/>
                <a:gd name="T115" fmla="*/ 49 h 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9"/>
                <a:gd name="T175" fmla="*/ 0 h 51"/>
                <a:gd name="T176" fmla="*/ 79 w 79"/>
                <a:gd name="T177" fmla="*/ 51 h 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9" h="51">
                  <a:moveTo>
                    <a:pt x="19" y="49"/>
                  </a:moveTo>
                  <a:lnTo>
                    <a:pt x="55" y="42"/>
                  </a:lnTo>
                  <a:lnTo>
                    <a:pt x="66" y="40"/>
                  </a:lnTo>
                  <a:lnTo>
                    <a:pt x="67" y="40"/>
                  </a:lnTo>
                  <a:lnTo>
                    <a:pt x="67" y="39"/>
                  </a:lnTo>
                  <a:lnTo>
                    <a:pt x="67" y="38"/>
                  </a:lnTo>
                  <a:lnTo>
                    <a:pt x="68" y="37"/>
                  </a:lnTo>
                  <a:lnTo>
                    <a:pt x="70" y="37"/>
                  </a:lnTo>
                  <a:lnTo>
                    <a:pt x="71" y="37"/>
                  </a:lnTo>
                  <a:lnTo>
                    <a:pt x="74" y="35"/>
                  </a:lnTo>
                  <a:lnTo>
                    <a:pt x="74" y="33"/>
                  </a:lnTo>
                  <a:lnTo>
                    <a:pt x="77" y="31"/>
                  </a:lnTo>
                  <a:lnTo>
                    <a:pt x="79" y="30"/>
                  </a:lnTo>
                  <a:lnTo>
                    <a:pt x="79" y="29"/>
                  </a:lnTo>
                  <a:lnTo>
                    <a:pt x="77" y="28"/>
                  </a:lnTo>
                  <a:lnTo>
                    <a:pt x="76" y="27"/>
                  </a:lnTo>
                  <a:lnTo>
                    <a:pt x="75" y="27"/>
                  </a:lnTo>
                  <a:lnTo>
                    <a:pt x="75" y="26"/>
                  </a:lnTo>
                  <a:lnTo>
                    <a:pt x="73" y="26"/>
                  </a:lnTo>
                  <a:lnTo>
                    <a:pt x="73" y="24"/>
                  </a:lnTo>
                  <a:lnTo>
                    <a:pt x="71" y="24"/>
                  </a:lnTo>
                  <a:lnTo>
                    <a:pt x="71" y="23"/>
                  </a:lnTo>
                  <a:lnTo>
                    <a:pt x="71" y="20"/>
                  </a:lnTo>
                  <a:lnTo>
                    <a:pt x="72" y="20"/>
                  </a:lnTo>
                  <a:lnTo>
                    <a:pt x="71" y="18"/>
                  </a:lnTo>
                  <a:lnTo>
                    <a:pt x="70" y="17"/>
                  </a:lnTo>
                  <a:lnTo>
                    <a:pt x="71" y="16"/>
                  </a:lnTo>
                  <a:lnTo>
                    <a:pt x="72" y="15"/>
                  </a:lnTo>
                  <a:lnTo>
                    <a:pt x="73" y="12"/>
                  </a:lnTo>
                  <a:lnTo>
                    <a:pt x="73" y="11"/>
                  </a:lnTo>
                  <a:lnTo>
                    <a:pt x="74" y="10"/>
                  </a:lnTo>
                  <a:lnTo>
                    <a:pt x="74" y="9"/>
                  </a:lnTo>
                  <a:lnTo>
                    <a:pt x="73" y="9"/>
                  </a:lnTo>
                  <a:lnTo>
                    <a:pt x="70" y="8"/>
                  </a:lnTo>
                  <a:lnTo>
                    <a:pt x="69" y="7"/>
                  </a:lnTo>
                  <a:lnTo>
                    <a:pt x="69" y="6"/>
                  </a:lnTo>
                  <a:lnTo>
                    <a:pt x="67" y="3"/>
                  </a:lnTo>
                  <a:lnTo>
                    <a:pt x="66" y="3"/>
                  </a:lnTo>
                  <a:lnTo>
                    <a:pt x="66" y="2"/>
                  </a:lnTo>
                  <a:lnTo>
                    <a:pt x="65" y="2"/>
                  </a:lnTo>
                  <a:lnTo>
                    <a:pt x="65" y="1"/>
                  </a:lnTo>
                  <a:lnTo>
                    <a:pt x="64" y="0"/>
                  </a:lnTo>
                  <a:lnTo>
                    <a:pt x="9" y="11"/>
                  </a:lnTo>
                  <a:lnTo>
                    <a:pt x="8" y="7"/>
                  </a:lnTo>
                  <a:lnTo>
                    <a:pt x="5" y="10"/>
                  </a:lnTo>
                  <a:lnTo>
                    <a:pt x="4" y="9"/>
                  </a:lnTo>
                  <a:lnTo>
                    <a:pt x="3" y="11"/>
                  </a:lnTo>
                  <a:lnTo>
                    <a:pt x="1" y="13"/>
                  </a:lnTo>
                  <a:lnTo>
                    <a:pt x="0" y="14"/>
                  </a:lnTo>
                  <a:lnTo>
                    <a:pt x="4" y="36"/>
                  </a:lnTo>
                  <a:lnTo>
                    <a:pt x="6" y="51"/>
                  </a:lnTo>
                  <a:lnTo>
                    <a:pt x="19" y="49"/>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84" name="Freeform 207"/>
            <p:cNvSpPr>
              <a:spLocks/>
            </p:cNvSpPr>
            <p:nvPr/>
          </p:nvSpPr>
          <p:spPr bwMode="auto">
            <a:xfrm>
              <a:off x="4197" y="1970"/>
              <a:ext cx="523" cy="287"/>
            </a:xfrm>
            <a:custGeom>
              <a:avLst/>
              <a:gdLst>
                <a:gd name="T0" fmla="*/ 31 w 102"/>
                <a:gd name="T1" fmla="*/ 55 h 59"/>
                <a:gd name="T2" fmla="*/ 26 w 102"/>
                <a:gd name="T3" fmla="*/ 56 h 59"/>
                <a:gd name="T4" fmla="*/ 22 w 102"/>
                <a:gd name="T5" fmla="*/ 56 h 59"/>
                <a:gd name="T6" fmla="*/ 5 w 102"/>
                <a:gd name="T7" fmla="*/ 56 h 59"/>
                <a:gd name="T8" fmla="*/ 9 w 102"/>
                <a:gd name="T9" fmla="*/ 52 h 59"/>
                <a:gd name="T10" fmla="*/ 10 w 102"/>
                <a:gd name="T11" fmla="*/ 49 h 59"/>
                <a:gd name="T12" fmla="*/ 19 w 102"/>
                <a:gd name="T13" fmla="*/ 40 h 59"/>
                <a:gd name="T14" fmla="*/ 21 w 102"/>
                <a:gd name="T15" fmla="*/ 44 h 59"/>
                <a:gd name="T16" fmla="*/ 27 w 102"/>
                <a:gd name="T17" fmla="*/ 44 h 59"/>
                <a:gd name="T18" fmla="*/ 29 w 102"/>
                <a:gd name="T19" fmla="*/ 43 h 59"/>
                <a:gd name="T20" fmla="*/ 34 w 102"/>
                <a:gd name="T21" fmla="*/ 42 h 59"/>
                <a:gd name="T22" fmla="*/ 36 w 102"/>
                <a:gd name="T23" fmla="*/ 41 h 59"/>
                <a:gd name="T24" fmla="*/ 42 w 102"/>
                <a:gd name="T25" fmla="*/ 36 h 59"/>
                <a:gd name="T26" fmla="*/ 44 w 102"/>
                <a:gd name="T27" fmla="*/ 28 h 59"/>
                <a:gd name="T28" fmla="*/ 49 w 102"/>
                <a:gd name="T29" fmla="*/ 18 h 59"/>
                <a:gd name="T30" fmla="*/ 52 w 102"/>
                <a:gd name="T31" fmla="*/ 19 h 59"/>
                <a:gd name="T32" fmla="*/ 55 w 102"/>
                <a:gd name="T33" fmla="*/ 12 h 59"/>
                <a:gd name="T34" fmla="*/ 59 w 102"/>
                <a:gd name="T35" fmla="*/ 10 h 59"/>
                <a:gd name="T36" fmla="*/ 61 w 102"/>
                <a:gd name="T37" fmla="*/ 5 h 59"/>
                <a:gd name="T38" fmla="*/ 61 w 102"/>
                <a:gd name="T39" fmla="*/ 1 h 59"/>
                <a:gd name="T40" fmla="*/ 68 w 102"/>
                <a:gd name="T41" fmla="*/ 4 h 59"/>
                <a:gd name="T42" fmla="*/ 70 w 102"/>
                <a:gd name="T43" fmla="*/ 1 h 59"/>
                <a:gd name="T44" fmla="*/ 73 w 102"/>
                <a:gd name="T45" fmla="*/ 2 h 59"/>
                <a:gd name="T46" fmla="*/ 76 w 102"/>
                <a:gd name="T47" fmla="*/ 4 h 59"/>
                <a:gd name="T48" fmla="*/ 80 w 102"/>
                <a:gd name="T49" fmla="*/ 8 h 59"/>
                <a:gd name="T50" fmla="*/ 77 w 102"/>
                <a:gd name="T51" fmla="*/ 14 h 59"/>
                <a:gd name="T52" fmla="*/ 81 w 102"/>
                <a:gd name="T53" fmla="*/ 15 h 59"/>
                <a:gd name="T54" fmla="*/ 84 w 102"/>
                <a:gd name="T55" fmla="*/ 17 h 59"/>
                <a:gd name="T56" fmla="*/ 87 w 102"/>
                <a:gd name="T57" fmla="*/ 18 h 59"/>
                <a:gd name="T58" fmla="*/ 93 w 102"/>
                <a:gd name="T59" fmla="*/ 20 h 59"/>
                <a:gd name="T60" fmla="*/ 93 w 102"/>
                <a:gd name="T61" fmla="*/ 23 h 59"/>
                <a:gd name="T62" fmla="*/ 92 w 102"/>
                <a:gd name="T63" fmla="*/ 26 h 59"/>
                <a:gd name="T64" fmla="*/ 95 w 102"/>
                <a:gd name="T65" fmla="*/ 29 h 59"/>
                <a:gd name="T66" fmla="*/ 93 w 102"/>
                <a:gd name="T67" fmla="*/ 30 h 59"/>
                <a:gd name="T68" fmla="*/ 94 w 102"/>
                <a:gd name="T69" fmla="*/ 31 h 59"/>
                <a:gd name="T70" fmla="*/ 92 w 102"/>
                <a:gd name="T71" fmla="*/ 32 h 59"/>
                <a:gd name="T72" fmla="*/ 94 w 102"/>
                <a:gd name="T73" fmla="*/ 33 h 59"/>
                <a:gd name="T74" fmla="*/ 94 w 102"/>
                <a:gd name="T75" fmla="*/ 36 h 59"/>
                <a:gd name="T76" fmla="*/ 92 w 102"/>
                <a:gd name="T77" fmla="*/ 36 h 59"/>
                <a:gd name="T78" fmla="*/ 96 w 102"/>
                <a:gd name="T79" fmla="*/ 37 h 59"/>
                <a:gd name="T80" fmla="*/ 100 w 102"/>
                <a:gd name="T81" fmla="*/ 36 h 59"/>
                <a:gd name="T82" fmla="*/ 101 w 102"/>
                <a:gd name="T83" fmla="*/ 42 h 59"/>
                <a:gd name="T84" fmla="*/ 101 w 102"/>
                <a:gd name="T85" fmla="*/ 43 h 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2"/>
                <a:gd name="T130" fmla="*/ 0 h 59"/>
                <a:gd name="T131" fmla="*/ 102 w 102"/>
                <a:gd name="T132" fmla="*/ 59 h 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2" h="59">
                  <a:moveTo>
                    <a:pt x="101" y="43"/>
                  </a:moveTo>
                  <a:lnTo>
                    <a:pt x="67" y="50"/>
                  </a:lnTo>
                  <a:lnTo>
                    <a:pt x="31" y="55"/>
                  </a:lnTo>
                  <a:lnTo>
                    <a:pt x="29" y="56"/>
                  </a:lnTo>
                  <a:lnTo>
                    <a:pt x="26" y="56"/>
                  </a:lnTo>
                  <a:lnTo>
                    <a:pt x="26" y="55"/>
                  </a:lnTo>
                  <a:lnTo>
                    <a:pt x="22" y="56"/>
                  </a:lnTo>
                  <a:lnTo>
                    <a:pt x="0" y="59"/>
                  </a:lnTo>
                  <a:lnTo>
                    <a:pt x="0" y="58"/>
                  </a:lnTo>
                  <a:lnTo>
                    <a:pt x="5" y="56"/>
                  </a:lnTo>
                  <a:lnTo>
                    <a:pt x="6" y="55"/>
                  </a:lnTo>
                  <a:lnTo>
                    <a:pt x="9" y="53"/>
                  </a:lnTo>
                  <a:lnTo>
                    <a:pt x="9" y="52"/>
                  </a:lnTo>
                  <a:lnTo>
                    <a:pt x="9" y="51"/>
                  </a:lnTo>
                  <a:lnTo>
                    <a:pt x="10" y="50"/>
                  </a:lnTo>
                  <a:lnTo>
                    <a:pt x="10" y="49"/>
                  </a:lnTo>
                  <a:lnTo>
                    <a:pt x="12" y="47"/>
                  </a:lnTo>
                  <a:lnTo>
                    <a:pt x="19" y="41"/>
                  </a:lnTo>
                  <a:lnTo>
                    <a:pt x="19" y="40"/>
                  </a:lnTo>
                  <a:lnTo>
                    <a:pt x="20" y="41"/>
                  </a:lnTo>
                  <a:lnTo>
                    <a:pt x="19" y="42"/>
                  </a:lnTo>
                  <a:lnTo>
                    <a:pt x="21" y="44"/>
                  </a:lnTo>
                  <a:lnTo>
                    <a:pt x="24" y="45"/>
                  </a:lnTo>
                  <a:lnTo>
                    <a:pt x="26" y="45"/>
                  </a:lnTo>
                  <a:lnTo>
                    <a:pt x="27" y="44"/>
                  </a:lnTo>
                  <a:lnTo>
                    <a:pt x="27" y="43"/>
                  </a:lnTo>
                  <a:lnTo>
                    <a:pt x="28" y="42"/>
                  </a:lnTo>
                  <a:lnTo>
                    <a:pt x="29" y="43"/>
                  </a:lnTo>
                  <a:lnTo>
                    <a:pt x="30" y="44"/>
                  </a:lnTo>
                  <a:lnTo>
                    <a:pt x="31" y="43"/>
                  </a:lnTo>
                  <a:lnTo>
                    <a:pt x="34" y="42"/>
                  </a:lnTo>
                  <a:lnTo>
                    <a:pt x="35" y="40"/>
                  </a:lnTo>
                  <a:lnTo>
                    <a:pt x="36" y="41"/>
                  </a:lnTo>
                  <a:lnTo>
                    <a:pt x="39" y="38"/>
                  </a:lnTo>
                  <a:lnTo>
                    <a:pt x="40" y="39"/>
                  </a:lnTo>
                  <a:lnTo>
                    <a:pt x="42" y="36"/>
                  </a:lnTo>
                  <a:lnTo>
                    <a:pt x="41" y="35"/>
                  </a:lnTo>
                  <a:lnTo>
                    <a:pt x="42" y="33"/>
                  </a:lnTo>
                  <a:lnTo>
                    <a:pt x="44" y="28"/>
                  </a:lnTo>
                  <a:lnTo>
                    <a:pt x="47" y="17"/>
                  </a:lnTo>
                  <a:lnTo>
                    <a:pt x="49" y="18"/>
                  </a:lnTo>
                  <a:lnTo>
                    <a:pt x="49" y="19"/>
                  </a:lnTo>
                  <a:lnTo>
                    <a:pt x="50" y="20"/>
                  </a:lnTo>
                  <a:lnTo>
                    <a:pt x="52" y="19"/>
                  </a:lnTo>
                  <a:lnTo>
                    <a:pt x="53" y="17"/>
                  </a:lnTo>
                  <a:lnTo>
                    <a:pt x="54" y="13"/>
                  </a:lnTo>
                  <a:lnTo>
                    <a:pt x="55" y="12"/>
                  </a:lnTo>
                  <a:lnTo>
                    <a:pt x="57" y="12"/>
                  </a:lnTo>
                  <a:lnTo>
                    <a:pt x="58" y="10"/>
                  </a:lnTo>
                  <a:lnTo>
                    <a:pt x="59" y="10"/>
                  </a:lnTo>
                  <a:lnTo>
                    <a:pt x="60" y="8"/>
                  </a:lnTo>
                  <a:lnTo>
                    <a:pt x="60" y="6"/>
                  </a:lnTo>
                  <a:lnTo>
                    <a:pt x="61" y="5"/>
                  </a:lnTo>
                  <a:lnTo>
                    <a:pt x="61" y="4"/>
                  </a:lnTo>
                  <a:lnTo>
                    <a:pt x="61" y="1"/>
                  </a:lnTo>
                  <a:lnTo>
                    <a:pt x="61" y="0"/>
                  </a:lnTo>
                  <a:lnTo>
                    <a:pt x="62" y="0"/>
                  </a:lnTo>
                  <a:lnTo>
                    <a:pt x="68" y="4"/>
                  </a:lnTo>
                  <a:lnTo>
                    <a:pt x="69" y="4"/>
                  </a:lnTo>
                  <a:lnTo>
                    <a:pt x="70" y="1"/>
                  </a:lnTo>
                  <a:lnTo>
                    <a:pt x="71" y="1"/>
                  </a:lnTo>
                  <a:lnTo>
                    <a:pt x="72" y="1"/>
                  </a:lnTo>
                  <a:lnTo>
                    <a:pt x="73" y="2"/>
                  </a:lnTo>
                  <a:lnTo>
                    <a:pt x="72" y="3"/>
                  </a:lnTo>
                  <a:lnTo>
                    <a:pt x="74" y="4"/>
                  </a:lnTo>
                  <a:lnTo>
                    <a:pt x="76" y="4"/>
                  </a:lnTo>
                  <a:lnTo>
                    <a:pt x="78" y="6"/>
                  </a:lnTo>
                  <a:lnTo>
                    <a:pt x="79" y="6"/>
                  </a:lnTo>
                  <a:lnTo>
                    <a:pt x="80" y="8"/>
                  </a:lnTo>
                  <a:lnTo>
                    <a:pt x="78" y="12"/>
                  </a:lnTo>
                  <a:lnTo>
                    <a:pt x="77" y="14"/>
                  </a:lnTo>
                  <a:lnTo>
                    <a:pt x="78" y="16"/>
                  </a:lnTo>
                  <a:lnTo>
                    <a:pt x="80" y="16"/>
                  </a:lnTo>
                  <a:lnTo>
                    <a:pt x="81" y="15"/>
                  </a:lnTo>
                  <a:lnTo>
                    <a:pt x="83" y="17"/>
                  </a:lnTo>
                  <a:lnTo>
                    <a:pt x="84" y="17"/>
                  </a:lnTo>
                  <a:lnTo>
                    <a:pt x="85" y="18"/>
                  </a:lnTo>
                  <a:lnTo>
                    <a:pt x="86" y="18"/>
                  </a:lnTo>
                  <a:lnTo>
                    <a:pt x="87" y="18"/>
                  </a:lnTo>
                  <a:lnTo>
                    <a:pt x="90" y="20"/>
                  </a:lnTo>
                  <a:lnTo>
                    <a:pt x="93" y="20"/>
                  </a:lnTo>
                  <a:lnTo>
                    <a:pt x="94" y="22"/>
                  </a:lnTo>
                  <a:lnTo>
                    <a:pt x="93" y="22"/>
                  </a:lnTo>
                  <a:lnTo>
                    <a:pt x="93" y="23"/>
                  </a:lnTo>
                  <a:lnTo>
                    <a:pt x="93" y="25"/>
                  </a:lnTo>
                  <a:lnTo>
                    <a:pt x="92" y="26"/>
                  </a:lnTo>
                  <a:lnTo>
                    <a:pt x="94" y="27"/>
                  </a:lnTo>
                  <a:lnTo>
                    <a:pt x="95" y="29"/>
                  </a:lnTo>
                  <a:lnTo>
                    <a:pt x="95" y="30"/>
                  </a:lnTo>
                  <a:lnTo>
                    <a:pt x="93" y="30"/>
                  </a:lnTo>
                  <a:lnTo>
                    <a:pt x="93" y="31"/>
                  </a:lnTo>
                  <a:lnTo>
                    <a:pt x="94" y="31"/>
                  </a:lnTo>
                  <a:lnTo>
                    <a:pt x="94" y="32"/>
                  </a:lnTo>
                  <a:lnTo>
                    <a:pt x="93" y="32"/>
                  </a:lnTo>
                  <a:lnTo>
                    <a:pt x="92" y="32"/>
                  </a:lnTo>
                  <a:lnTo>
                    <a:pt x="93" y="33"/>
                  </a:lnTo>
                  <a:lnTo>
                    <a:pt x="94" y="33"/>
                  </a:lnTo>
                  <a:lnTo>
                    <a:pt x="96" y="34"/>
                  </a:lnTo>
                  <a:lnTo>
                    <a:pt x="94" y="36"/>
                  </a:lnTo>
                  <a:lnTo>
                    <a:pt x="92" y="35"/>
                  </a:lnTo>
                  <a:lnTo>
                    <a:pt x="92" y="36"/>
                  </a:lnTo>
                  <a:lnTo>
                    <a:pt x="93" y="37"/>
                  </a:lnTo>
                  <a:lnTo>
                    <a:pt x="94" y="38"/>
                  </a:lnTo>
                  <a:lnTo>
                    <a:pt x="96" y="37"/>
                  </a:lnTo>
                  <a:lnTo>
                    <a:pt x="97" y="36"/>
                  </a:lnTo>
                  <a:lnTo>
                    <a:pt x="99" y="36"/>
                  </a:lnTo>
                  <a:lnTo>
                    <a:pt x="100" y="36"/>
                  </a:lnTo>
                  <a:lnTo>
                    <a:pt x="101" y="37"/>
                  </a:lnTo>
                  <a:lnTo>
                    <a:pt x="102" y="41"/>
                  </a:lnTo>
                  <a:lnTo>
                    <a:pt x="101" y="42"/>
                  </a:lnTo>
                  <a:lnTo>
                    <a:pt x="101" y="43"/>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grpSp>
          <p:nvGrpSpPr>
            <p:cNvPr id="7" name="Group 208"/>
            <p:cNvGrpSpPr>
              <a:grpSpLocks/>
            </p:cNvGrpSpPr>
            <p:nvPr/>
          </p:nvGrpSpPr>
          <p:grpSpPr bwMode="auto">
            <a:xfrm>
              <a:off x="2552" y="1262"/>
              <a:ext cx="2199" cy="1942"/>
              <a:chOff x="2552" y="1262"/>
              <a:chExt cx="2199" cy="1942"/>
            </a:xfrm>
          </p:grpSpPr>
          <p:sp>
            <p:nvSpPr>
              <p:cNvPr id="31803" name="Freeform 209"/>
              <p:cNvSpPr>
                <a:spLocks/>
              </p:cNvSpPr>
              <p:nvPr/>
            </p:nvSpPr>
            <p:spPr bwMode="auto">
              <a:xfrm>
                <a:off x="2843" y="1262"/>
                <a:ext cx="457" cy="269"/>
              </a:xfrm>
              <a:custGeom>
                <a:avLst/>
                <a:gdLst>
                  <a:gd name="T0" fmla="*/ 0 w 89"/>
                  <a:gd name="T1" fmla="*/ 51 h 55"/>
                  <a:gd name="T2" fmla="*/ 5 w 89"/>
                  <a:gd name="T3" fmla="*/ 0 h 55"/>
                  <a:gd name="T4" fmla="*/ 44 w 89"/>
                  <a:gd name="T5" fmla="*/ 3 h 55"/>
                  <a:gd name="T6" fmla="*/ 82 w 89"/>
                  <a:gd name="T7" fmla="*/ 4 h 55"/>
                  <a:gd name="T8" fmla="*/ 82 w 89"/>
                  <a:gd name="T9" fmla="*/ 5 h 55"/>
                  <a:gd name="T10" fmla="*/ 83 w 89"/>
                  <a:gd name="T11" fmla="*/ 9 h 55"/>
                  <a:gd name="T12" fmla="*/ 83 w 89"/>
                  <a:gd name="T13" fmla="*/ 10 h 55"/>
                  <a:gd name="T14" fmla="*/ 82 w 89"/>
                  <a:gd name="T15" fmla="*/ 13 h 55"/>
                  <a:gd name="T16" fmla="*/ 82 w 89"/>
                  <a:gd name="T17" fmla="*/ 18 h 55"/>
                  <a:gd name="T18" fmla="*/ 84 w 89"/>
                  <a:gd name="T19" fmla="*/ 23 h 55"/>
                  <a:gd name="T20" fmla="*/ 85 w 89"/>
                  <a:gd name="T21" fmla="*/ 25 h 55"/>
                  <a:gd name="T22" fmla="*/ 86 w 89"/>
                  <a:gd name="T23" fmla="*/ 30 h 55"/>
                  <a:gd name="T24" fmla="*/ 86 w 89"/>
                  <a:gd name="T25" fmla="*/ 38 h 55"/>
                  <a:gd name="T26" fmla="*/ 87 w 89"/>
                  <a:gd name="T27" fmla="*/ 40 h 55"/>
                  <a:gd name="T28" fmla="*/ 87 w 89"/>
                  <a:gd name="T29" fmla="*/ 43 h 55"/>
                  <a:gd name="T30" fmla="*/ 87 w 89"/>
                  <a:gd name="T31" fmla="*/ 44 h 55"/>
                  <a:gd name="T32" fmla="*/ 89 w 89"/>
                  <a:gd name="T33" fmla="*/ 51 h 55"/>
                  <a:gd name="T34" fmla="*/ 89 w 89"/>
                  <a:gd name="T35" fmla="*/ 53 h 55"/>
                  <a:gd name="T36" fmla="*/ 89 w 89"/>
                  <a:gd name="T37" fmla="*/ 55 h 55"/>
                  <a:gd name="T38" fmla="*/ 0 w 89"/>
                  <a:gd name="T39" fmla="*/ 51 h 55"/>
                  <a:gd name="T40" fmla="*/ 0 w 89"/>
                  <a:gd name="T41" fmla="*/ 51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
                  <a:gd name="T64" fmla="*/ 0 h 55"/>
                  <a:gd name="T65" fmla="*/ 89 w 89"/>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 h="55">
                    <a:moveTo>
                      <a:pt x="0" y="51"/>
                    </a:moveTo>
                    <a:lnTo>
                      <a:pt x="5" y="0"/>
                    </a:lnTo>
                    <a:lnTo>
                      <a:pt x="44" y="3"/>
                    </a:lnTo>
                    <a:lnTo>
                      <a:pt x="82" y="4"/>
                    </a:lnTo>
                    <a:lnTo>
                      <a:pt x="82" y="5"/>
                    </a:lnTo>
                    <a:lnTo>
                      <a:pt x="83" y="9"/>
                    </a:lnTo>
                    <a:lnTo>
                      <a:pt x="83" y="10"/>
                    </a:lnTo>
                    <a:lnTo>
                      <a:pt x="82" y="13"/>
                    </a:lnTo>
                    <a:lnTo>
                      <a:pt x="82" y="18"/>
                    </a:lnTo>
                    <a:lnTo>
                      <a:pt x="84" y="23"/>
                    </a:lnTo>
                    <a:lnTo>
                      <a:pt x="85" y="25"/>
                    </a:lnTo>
                    <a:lnTo>
                      <a:pt x="86" y="30"/>
                    </a:lnTo>
                    <a:lnTo>
                      <a:pt x="86" y="38"/>
                    </a:lnTo>
                    <a:lnTo>
                      <a:pt x="87" y="40"/>
                    </a:lnTo>
                    <a:lnTo>
                      <a:pt x="87" y="43"/>
                    </a:lnTo>
                    <a:lnTo>
                      <a:pt x="87" y="44"/>
                    </a:lnTo>
                    <a:lnTo>
                      <a:pt x="89" y="51"/>
                    </a:lnTo>
                    <a:lnTo>
                      <a:pt x="89" y="53"/>
                    </a:lnTo>
                    <a:lnTo>
                      <a:pt x="89" y="55"/>
                    </a:lnTo>
                    <a:lnTo>
                      <a:pt x="0" y="51"/>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04" name="Freeform 210"/>
              <p:cNvSpPr>
                <a:spLocks/>
              </p:cNvSpPr>
              <p:nvPr/>
            </p:nvSpPr>
            <p:spPr bwMode="auto">
              <a:xfrm>
                <a:off x="2807" y="1760"/>
                <a:ext cx="571" cy="268"/>
              </a:xfrm>
              <a:custGeom>
                <a:avLst/>
                <a:gdLst>
                  <a:gd name="T0" fmla="*/ 0 w 111"/>
                  <a:gd name="T1" fmla="*/ 34 h 55"/>
                  <a:gd name="T2" fmla="*/ 3 w 111"/>
                  <a:gd name="T3" fmla="*/ 0 h 55"/>
                  <a:gd name="T4" fmla="*/ 72 w 111"/>
                  <a:gd name="T5" fmla="*/ 3 h 55"/>
                  <a:gd name="T6" fmla="*/ 74 w 111"/>
                  <a:gd name="T7" fmla="*/ 6 h 55"/>
                  <a:gd name="T8" fmla="*/ 76 w 111"/>
                  <a:gd name="T9" fmla="*/ 6 h 55"/>
                  <a:gd name="T10" fmla="*/ 78 w 111"/>
                  <a:gd name="T11" fmla="*/ 5 h 55"/>
                  <a:gd name="T12" fmla="*/ 79 w 111"/>
                  <a:gd name="T13" fmla="*/ 6 h 55"/>
                  <a:gd name="T14" fmla="*/ 80 w 111"/>
                  <a:gd name="T15" fmla="*/ 9 h 55"/>
                  <a:gd name="T16" fmla="*/ 82 w 111"/>
                  <a:gd name="T17" fmla="*/ 9 h 55"/>
                  <a:gd name="T18" fmla="*/ 83 w 111"/>
                  <a:gd name="T19" fmla="*/ 9 h 55"/>
                  <a:gd name="T20" fmla="*/ 85 w 111"/>
                  <a:gd name="T21" fmla="*/ 7 h 55"/>
                  <a:gd name="T22" fmla="*/ 87 w 111"/>
                  <a:gd name="T23" fmla="*/ 7 h 55"/>
                  <a:gd name="T24" fmla="*/ 89 w 111"/>
                  <a:gd name="T25" fmla="*/ 8 h 55"/>
                  <a:gd name="T26" fmla="*/ 94 w 111"/>
                  <a:gd name="T27" fmla="*/ 11 h 55"/>
                  <a:gd name="T28" fmla="*/ 97 w 111"/>
                  <a:gd name="T29" fmla="*/ 13 h 55"/>
                  <a:gd name="T30" fmla="*/ 97 w 111"/>
                  <a:gd name="T31" fmla="*/ 15 h 55"/>
                  <a:gd name="T32" fmla="*/ 99 w 111"/>
                  <a:gd name="T33" fmla="*/ 16 h 55"/>
                  <a:gd name="T34" fmla="*/ 99 w 111"/>
                  <a:gd name="T35" fmla="*/ 17 h 55"/>
                  <a:gd name="T36" fmla="*/ 98 w 111"/>
                  <a:gd name="T37" fmla="*/ 19 h 55"/>
                  <a:gd name="T38" fmla="*/ 99 w 111"/>
                  <a:gd name="T39" fmla="*/ 21 h 55"/>
                  <a:gd name="T40" fmla="*/ 100 w 111"/>
                  <a:gd name="T41" fmla="*/ 24 h 55"/>
                  <a:gd name="T42" fmla="*/ 101 w 111"/>
                  <a:gd name="T43" fmla="*/ 25 h 55"/>
                  <a:gd name="T44" fmla="*/ 101 w 111"/>
                  <a:gd name="T45" fmla="*/ 26 h 55"/>
                  <a:gd name="T46" fmla="*/ 101 w 111"/>
                  <a:gd name="T47" fmla="*/ 28 h 55"/>
                  <a:gd name="T48" fmla="*/ 103 w 111"/>
                  <a:gd name="T49" fmla="*/ 29 h 55"/>
                  <a:gd name="T50" fmla="*/ 104 w 111"/>
                  <a:gd name="T51" fmla="*/ 30 h 55"/>
                  <a:gd name="T52" fmla="*/ 103 w 111"/>
                  <a:gd name="T53" fmla="*/ 32 h 55"/>
                  <a:gd name="T54" fmla="*/ 103 w 111"/>
                  <a:gd name="T55" fmla="*/ 34 h 55"/>
                  <a:gd name="T56" fmla="*/ 105 w 111"/>
                  <a:gd name="T57" fmla="*/ 35 h 55"/>
                  <a:gd name="T58" fmla="*/ 105 w 111"/>
                  <a:gd name="T59" fmla="*/ 37 h 55"/>
                  <a:gd name="T60" fmla="*/ 104 w 111"/>
                  <a:gd name="T61" fmla="*/ 38 h 55"/>
                  <a:gd name="T62" fmla="*/ 105 w 111"/>
                  <a:gd name="T63" fmla="*/ 39 h 55"/>
                  <a:gd name="T64" fmla="*/ 106 w 111"/>
                  <a:gd name="T65" fmla="*/ 41 h 55"/>
                  <a:gd name="T66" fmla="*/ 105 w 111"/>
                  <a:gd name="T67" fmla="*/ 42 h 55"/>
                  <a:gd name="T68" fmla="*/ 106 w 111"/>
                  <a:gd name="T69" fmla="*/ 44 h 55"/>
                  <a:gd name="T70" fmla="*/ 106 w 111"/>
                  <a:gd name="T71" fmla="*/ 45 h 55"/>
                  <a:gd name="T72" fmla="*/ 107 w 111"/>
                  <a:gd name="T73" fmla="*/ 46 h 55"/>
                  <a:gd name="T74" fmla="*/ 108 w 111"/>
                  <a:gd name="T75" fmla="*/ 48 h 55"/>
                  <a:gd name="T76" fmla="*/ 109 w 111"/>
                  <a:gd name="T77" fmla="*/ 50 h 55"/>
                  <a:gd name="T78" fmla="*/ 111 w 111"/>
                  <a:gd name="T79" fmla="*/ 52 h 55"/>
                  <a:gd name="T80" fmla="*/ 111 w 111"/>
                  <a:gd name="T81" fmla="*/ 53 h 55"/>
                  <a:gd name="T82" fmla="*/ 111 w 111"/>
                  <a:gd name="T83" fmla="*/ 54 h 55"/>
                  <a:gd name="T84" fmla="*/ 111 w 111"/>
                  <a:gd name="T85" fmla="*/ 55 h 55"/>
                  <a:gd name="T86" fmla="*/ 25 w 111"/>
                  <a:gd name="T87" fmla="*/ 53 h 55"/>
                  <a:gd name="T88" fmla="*/ 26 w 111"/>
                  <a:gd name="T89" fmla="*/ 36 h 55"/>
                  <a:gd name="T90" fmla="*/ 0 w 111"/>
                  <a:gd name="T91" fmla="*/ 34 h 55"/>
                  <a:gd name="T92" fmla="*/ 0 w 111"/>
                  <a:gd name="T93" fmla="*/ 34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1"/>
                  <a:gd name="T142" fmla="*/ 0 h 55"/>
                  <a:gd name="T143" fmla="*/ 111 w 111"/>
                  <a:gd name="T144" fmla="*/ 55 h 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1" h="55">
                    <a:moveTo>
                      <a:pt x="0" y="34"/>
                    </a:moveTo>
                    <a:lnTo>
                      <a:pt x="3" y="0"/>
                    </a:lnTo>
                    <a:lnTo>
                      <a:pt x="72" y="3"/>
                    </a:lnTo>
                    <a:lnTo>
                      <a:pt x="74" y="6"/>
                    </a:lnTo>
                    <a:lnTo>
                      <a:pt x="76" y="6"/>
                    </a:lnTo>
                    <a:lnTo>
                      <a:pt x="78" y="5"/>
                    </a:lnTo>
                    <a:lnTo>
                      <a:pt x="79" y="6"/>
                    </a:lnTo>
                    <a:lnTo>
                      <a:pt x="80" y="9"/>
                    </a:lnTo>
                    <a:lnTo>
                      <a:pt x="82" y="9"/>
                    </a:lnTo>
                    <a:lnTo>
                      <a:pt x="83" y="9"/>
                    </a:lnTo>
                    <a:lnTo>
                      <a:pt x="85" y="7"/>
                    </a:lnTo>
                    <a:lnTo>
                      <a:pt x="87" y="7"/>
                    </a:lnTo>
                    <a:lnTo>
                      <a:pt x="89" y="8"/>
                    </a:lnTo>
                    <a:lnTo>
                      <a:pt x="94" y="11"/>
                    </a:lnTo>
                    <a:lnTo>
                      <a:pt x="97" y="13"/>
                    </a:lnTo>
                    <a:lnTo>
                      <a:pt x="97" y="15"/>
                    </a:lnTo>
                    <a:lnTo>
                      <a:pt x="99" y="16"/>
                    </a:lnTo>
                    <a:lnTo>
                      <a:pt x="99" y="17"/>
                    </a:lnTo>
                    <a:lnTo>
                      <a:pt x="98" y="19"/>
                    </a:lnTo>
                    <a:lnTo>
                      <a:pt x="99" y="21"/>
                    </a:lnTo>
                    <a:lnTo>
                      <a:pt x="100" y="24"/>
                    </a:lnTo>
                    <a:lnTo>
                      <a:pt x="101" y="25"/>
                    </a:lnTo>
                    <a:lnTo>
                      <a:pt x="101" y="26"/>
                    </a:lnTo>
                    <a:lnTo>
                      <a:pt x="101" y="28"/>
                    </a:lnTo>
                    <a:lnTo>
                      <a:pt x="103" y="29"/>
                    </a:lnTo>
                    <a:lnTo>
                      <a:pt x="104" y="30"/>
                    </a:lnTo>
                    <a:lnTo>
                      <a:pt x="103" y="32"/>
                    </a:lnTo>
                    <a:lnTo>
                      <a:pt x="103" y="34"/>
                    </a:lnTo>
                    <a:lnTo>
                      <a:pt x="105" y="35"/>
                    </a:lnTo>
                    <a:lnTo>
                      <a:pt x="105" y="37"/>
                    </a:lnTo>
                    <a:lnTo>
                      <a:pt x="104" y="38"/>
                    </a:lnTo>
                    <a:lnTo>
                      <a:pt x="105" y="39"/>
                    </a:lnTo>
                    <a:lnTo>
                      <a:pt x="106" y="41"/>
                    </a:lnTo>
                    <a:lnTo>
                      <a:pt x="105" y="42"/>
                    </a:lnTo>
                    <a:lnTo>
                      <a:pt x="106" y="44"/>
                    </a:lnTo>
                    <a:lnTo>
                      <a:pt x="106" y="45"/>
                    </a:lnTo>
                    <a:lnTo>
                      <a:pt x="107" y="46"/>
                    </a:lnTo>
                    <a:lnTo>
                      <a:pt x="108" y="48"/>
                    </a:lnTo>
                    <a:lnTo>
                      <a:pt x="109" y="50"/>
                    </a:lnTo>
                    <a:lnTo>
                      <a:pt x="111" y="52"/>
                    </a:lnTo>
                    <a:lnTo>
                      <a:pt x="111" y="53"/>
                    </a:lnTo>
                    <a:lnTo>
                      <a:pt x="111" y="54"/>
                    </a:lnTo>
                    <a:lnTo>
                      <a:pt x="111" y="55"/>
                    </a:lnTo>
                    <a:lnTo>
                      <a:pt x="25" y="53"/>
                    </a:lnTo>
                    <a:lnTo>
                      <a:pt x="26" y="36"/>
                    </a:lnTo>
                    <a:lnTo>
                      <a:pt x="0" y="34"/>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05" name="Freeform 211"/>
              <p:cNvSpPr>
                <a:spLocks/>
              </p:cNvSpPr>
              <p:nvPr/>
            </p:nvSpPr>
            <p:spPr bwMode="auto">
              <a:xfrm>
                <a:off x="2848" y="2262"/>
                <a:ext cx="595" cy="293"/>
              </a:xfrm>
              <a:custGeom>
                <a:avLst/>
                <a:gdLst>
                  <a:gd name="T0" fmla="*/ 14 w 116"/>
                  <a:gd name="T1" fmla="*/ 1 h 60"/>
                  <a:gd name="T2" fmla="*/ 0 w 116"/>
                  <a:gd name="T3" fmla="*/ 9 h 60"/>
                  <a:gd name="T4" fmla="*/ 40 w 116"/>
                  <a:gd name="T5" fmla="*/ 44 h 60"/>
                  <a:gd name="T6" fmla="*/ 42 w 116"/>
                  <a:gd name="T7" fmla="*/ 45 h 60"/>
                  <a:gd name="T8" fmla="*/ 45 w 116"/>
                  <a:gd name="T9" fmla="*/ 48 h 60"/>
                  <a:gd name="T10" fmla="*/ 48 w 116"/>
                  <a:gd name="T11" fmla="*/ 47 h 60"/>
                  <a:gd name="T12" fmla="*/ 50 w 116"/>
                  <a:gd name="T13" fmla="*/ 48 h 60"/>
                  <a:gd name="T14" fmla="*/ 51 w 116"/>
                  <a:gd name="T15" fmla="*/ 50 h 60"/>
                  <a:gd name="T16" fmla="*/ 55 w 116"/>
                  <a:gd name="T17" fmla="*/ 51 h 60"/>
                  <a:gd name="T18" fmla="*/ 57 w 116"/>
                  <a:gd name="T19" fmla="*/ 52 h 60"/>
                  <a:gd name="T20" fmla="*/ 59 w 116"/>
                  <a:gd name="T21" fmla="*/ 51 h 60"/>
                  <a:gd name="T22" fmla="*/ 61 w 116"/>
                  <a:gd name="T23" fmla="*/ 53 h 60"/>
                  <a:gd name="T24" fmla="*/ 65 w 116"/>
                  <a:gd name="T25" fmla="*/ 53 h 60"/>
                  <a:gd name="T26" fmla="*/ 67 w 116"/>
                  <a:gd name="T27" fmla="*/ 55 h 60"/>
                  <a:gd name="T28" fmla="*/ 68 w 116"/>
                  <a:gd name="T29" fmla="*/ 57 h 60"/>
                  <a:gd name="T30" fmla="*/ 71 w 116"/>
                  <a:gd name="T31" fmla="*/ 56 h 60"/>
                  <a:gd name="T32" fmla="*/ 75 w 116"/>
                  <a:gd name="T33" fmla="*/ 58 h 60"/>
                  <a:gd name="T34" fmla="*/ 77 w 116"/>
                  <a:gd name="T35" fmla="*/ 57 h 60"/>
                  <a:gd name="T36" fmla="*/ 79 w 116"/>
                  <a:gd name="T37" fmla="*/ 57 h 60"/>
                  <a:gd name="T38" fmla="*/ 79 w 116"/>
                  <a:gd name="T39" fmla="*/ 60 h 60"/>
                  <a:gd name="T40" fmla="*/ 80 w 116"/>
                  <a:gd name="T41" fmla="*/ 58 h 60"/>
                  <a:gd name="T42" fmla="*/ 82 w 116"/>
                  <a:gd name="T43" fmla="*/ 56 h 60"/>
                  <a:gd name="T44" fmla="*/ 83 w 116"/>
                  <a:gd name="T45" fmla="*/ 57 h 60"/>
                  <a:gd name="T46" fmla="*/ 85 w 116"/>
                  <a:gd name="T47" fmla="*/ 58 h 60"/>
                  <a:gd name="T48" fmla="*/ 87 w 116"/>
                  <a:gd name="T49" fmla="*/ 57 h 60"/>
                  <a:gd name="T50" fmla="*/ 87 w 116"/>
                  <a:gd name="T51" fmla="*/ 58 h 60"/>
                  <a:gd name="T52" fmla="*/ 90 w 116"/>
                  <a:gd name="T53" fmla="*/ 60 h 60"/>
                  <a:gd name="T54" fmla="*/ 93 w 116"/>
                  <a:gd name="T55" fmla="*/ 58 h 60"/>
                  <a:gd name="T56" fmla="*/ 99 w 116"/>
                  <a:gd name="T57" fmla="*/ 56 h 60"/>
                  <a:gd name="T58" fmla="*/ 101 w 116"/>
                  <a:gd name="T59" fmla="*/ 56 h 60"/>
                  <a:gd name="T60" fmla="*/ 106 w 116"/>
                  <a:gd name="T61" fmla="*/ 56 h 60"/>
                  <a:gd name="T62" fmla="*/ 113 w 116"/>
                  <a:gd name="T63" fmla="*/ 59 h 60"/>
                  <a:gd name="T64" fmla="*/ 115 w 116"/>
                  <a:gd name="T65" fmla="*/ 60 h 60"/>
                  <a:gd name="T66" fmla="*/ 116 w 116"/>
                  <a:gd name="T67" fmla="*/ 31 h 60"/>
                  <a:gd name="T68" fmla="*/ 114 w 116"/>
                  <a:gd name="T69" fmla="*/ 3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
                  <a:gd name="T106" fmla="*/ 0 h 60"/>
                  <a:gd name="T107" fmla="*/ 116 w 116"/>
                  <a:gd name="T108" fmla="*/ 60 h 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 h="60">
                    <a:moveTo>
                      <a:pt x="114" y="3"/>
                    </a:moveTo>
                    <a:lnTo>
                      <a:pt x="14" y="1"/>
                    </a:lnTo>
                    <a:lnTo>
                      <a:pt x="1" y="0"/>
                    </a:lnTo>
                    <a:lnTo>
                      <a:pt x="0" y="9"/>
                    </a:lnTo>
                    <a:lnTo>
                      <a:pt x="41" y="11"/>
                    </a:lnTo>
                    <a:lnTo>
                      <a:pt x="40" y="44"/>
                    </a:lnTo>
                    <a:lnTo>
                      <a:pt x="41" y="44"/>
                    </a:lnTo>
                    <a:lnTo>
                      <a:pt x="42" y="45"/>
                    </a:lnTo>
                    <a:lnTo>
                      <a:pt x="44" y="47"/>
                    </a:lnTo>
                    <a:lnTo>
                      <a:pt x="45" y="48"/>
                    </a:lnTo>
                    <a:lnTo>
                      <a:pt x="47" y="48"/>
                    </a:lnTo>
                    <a:lnTo>
                      <a:pt x="48" y="47"/>
                    </a:lnTo>
                    <a:lnTo>
                      <a:pt x="50" y="48"/>
                    </a:lnTo>
                    <a:lnTo>
                      <a:pt x="50" y="49"/>
                    </a:lnTo>
                    <a:lnTo>
                      <a:pt x="51" y="50"/>
                    </a:lnTo>
                    <a:lnTo>
                      <a:pt x="51" y="51"/>
                    </a:lnTo>
                    <a:lnTo>
                      <a:pt x="55" y="51"/>
                    </a:lnTo>
                    <a:lnTo>
                      <a:pt x="57" y="52"/>
                    </a:lnTo>
                    <a:lnTo>
                      <a:pt x="58" y="52"/>
                    </a:lnTo>
                    <a:lnTo>
                      <a:pt x="59" y="51"/>
                    </a:lnTo>
                    <a:lnTo>
                      <a:pt x="59" y="53"/>
                    </a:lnTo>
                    <a:lnTo>
                      <a:pt x="61" y="53"/>
                    </a:lnTo>
                    <a:lnTo>
                      <a:pt x="62" y="52"/>
                    </a:lnTo>
                    <a:lnTo>
                      <a:pt x="65" y="53"/>
                    </a:lnTo>
                    <a:lnTo>
                      <a:pt x="66" y="53"/>
                    </a:lnTo>
                    <a:lnTo>
                      <a:pt x="67" y="55"/>
                    </a:lnTo>
                    <a:lnTo>
                      <a:pt x="68" y="55"/>
                    </a:lnTo>
                    <a:lnTo>
                      <a:pt x="68" y="57"/>
                    </a:lnTo>
                    <a:lnTo>
                      <a:pt x="70" y="57"/>
                    </a:lnTo>
                    <a:lnTo>
                      <a:pt x="71" y="56"/>
                    </a:lnTo>
                    <a:lnTo>
                      <a:pt x="72" y="55"/>
                    </a:lnTo>
                    <a:lnTo>
                      <a:pt x="75" y="58"/>
                    </a:lnTo>
                    <a:lnTo>
                      <a:pt x="76" y="58"/>
                    </a:lnTo>
                    <a:lnTo>
                      <a:pt x="77" y="57"/>
                    </a:lnTo>
                    <a:lnTo>
                      <a:pt x="78" y="57"/>
                    </a:lnTo>
                    <a:lnTo>
                      <a:pt x="79" y="57"/>
                    </a:lnTo>
                    <a:lnTo>
                      <a:pt x="78" y="59"/>
                    </a:lnTo>
                    <a:lnTo>
                      <a:pt x="79" y="60"/>
                    </a:lnTo>
                    <a:lnTo>
                      <a:pt x="80" y="59"/>
                    </a:lnTo>
                    <a:lnTo>
                      <a:pt x="80" y="58"/>
                    </a:lnTo>
                    <a:lnTo>
                      <a:pt x="81" y="57"/>
                    </a:lnTo>
                    <a:lnTo>
                      <a:pt x="82" y="56"/>
                    </a:lnTo>
                    <a:lnTo>
                      <a:pt x="83" y="57"/>
                    </a:lnTo>
                    <a:lnTo>
                      <a:pt x="84" y="58"/>
                    </a:lnTo>
                    <a:lnTo>
                      <a:pt x="85" y="58"/>
                    </a:lnTo>
                    <a:lnTo>
                      <a:pt x="85" y="57"/>
                    </a:lnTo>
                    <a:lnTo>
                      <a:pt x="87" y="57"/>
                    </a:lnTo>
                    <a:lnTo>
                      <a:pt x="87" y="58"/>
                    </a:lnTo>
                    <a:lnTo>
                      <a:pt x="88" y="58"/>
                    </a:lnTo>
                    <a:lnTo>
                      <a:pt x="90" y="60"/>
                    </a:lnTo>
                    <a:lnTo>
                      <a:pt x="92" y="58"/>
                    </a:lnTo>
                    <a:lnTo>
                      <a:pt x="93" y="58"/>
                    </a:lnTo>
                    <a:lnTo>
                      <a:pt x="96" y="57"/>
                    </a:lnTo>
                    <a:lnTo>
                      <a:pt x="99" y="56"/>
                    </a:lnTo>
                    <a:lnTo>
                      <a:pt x="100" y="56"/>
                    </a:lnTo>
                    <a:lnTo>
                      <a:pt x="101" y="56"/>
                    </a:lnTo>
                    <a:lnTo>
                      <a:pt x="104" y="57"/>
                    </a:lnTo>
                    <a:lnTo>
                      <a:pt x="106" y="56"/>
                    </a:lnTo>
                    <a:lnTo>
                      <a:pt x="107" y="56"/>
                    </a:lnTo>
                    <a:lnTo>
                      <a:pt x="113" y="59"/>
                    </a:lnTo>
                    <a:lnTo>
                      <a:pt x="114" y="60"/>
                    </a:lnTo>
                    <a:lnTo>
                      <a:pt x="115" y="60"/>
                    </a:lnTo>
                    <a:lnTo>
                      <a:pt x="116" y="60"/>
                    </a:lnTo>
                    <a:lnTo>
                      <a:pt x="116" y="31"/>
                    </a:lnTo>
                    <a:lnTo>
                      <a:pt x="114" y="12"/>
                    </a:lnTo>
                    <a:lnTo>
                      <a:pt x="114" y="3"/>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06" name="Freeform 212"/>
              <p:cNvSpPr>
                <a:spLocks/>
              </p:cNvSpPr>
              <p:nvPr/>
            </p:nvSpPr>
            <p:spPr bwMode="auto">
              <a:xfrm>
                <a:off x="3296" y="1726"/>
                <a:ext cx="420" cy="263"/>
              </a:xfrm>
              <a:custGeom>
                <a:avLst/>
                <a:gdLst>
                  <a:gd name="T0" fmla="*/ 66 w 82"/>
                  <a:gd name="T1" fmla="*/ 0 h 54"/>
                  <a:gd name="T2" fmla="*/ 68 w 82"/>
                  <a:gd name="T3" fmla="*/ 4 h 54"/>
                  <a:gd name="T4" fmla="*/ 67 w 82"/>
                  <a:gd name="T5" fmla="*/ 6 h 54"/>
                  <a:gd name="T6" fmla="*/ 69 w 82"/>
                  <a:gd name="T7" fmla="*/ 13 h 54"/>
                  <a:gd name="T8" fmla="*/ 74 w 82"/>
                  <a:gd name="T9" fmla="*/ 16 h 54"/>
                  <a:gd name="T10" fmla="*/ 75 w 82"/>
                  <a:gd name="T11" fmla="*/ 18 h 54"/>
                  <a:gd name="T12" fmla="*/ 78 w 82"/>
                  <a:gd name="T13" fmla="*/ 21 h 54"/>
                  <a:gd name="T14" fmla="*/ 82 w 82"/>
                  <a:gd name="T15" fmla="*/ 26 h 54"/>
                  <a:gd name="T16" fmla="*/ 80 w 82"/>
                  <a:gd name="T17" fmla="*/ 29 h 54"/>
                  <a:gd name="T18" fmla="*/ 80 w 82"/>
                  <a:gd name="T19" fmla="*/ 31 h 54"/>
                  <a:gd name="T20" fmla="*/ 75 w 82"/>
                  <a:gd name="T21" fmla="*/ 34 h 54"/>
                  <a:gd name="T22" fmla="*/ 72 w 82"/>
                  <a:gd name="T23" fmla="*/ 35 h 54"/>
                  <a:gd name="T24" fmla="*/ 70 w 82"/>
                  <a:gd name="T25" fmla="*/ 38 h 54"/>
                  <a:gd name="T26" fmla="*/ 72 w 82"/>
                  <a:gd name="T27" fmla="*/ 41 h 54"/>
                  <a:gd name="T28" fmla="*/ 72 w 82"/>
                  <a:gd name="T29" fmla="*/ 44 h 54"/>
                  <a:gd name="T30" fmla="*/ 68 w 82"/>
                  <a:gd name="T31" fmla="*/ 50 h 54"/>
                  <a:gd name="T32" fmla="*/ 67 w 82"/>
                  <a:gd name="T33" fmla="*/ 53 h 54"/>
                  <a:gd name="T34" fmla="*/ 63 w 82"/>
                  <a:gd name="T35" fmla="*/ 50 h 54"/>
                  <a:gd name="T36" fmla="*/ 11 w 82"/>
                  <a:gd name="T37" fmla="*/ 51 h 54"/>
                  <a:gd name="T38" fmla="*/ 11 w 82"/>
                  <a:gd name="T39" fmla="*/ 48 h 54"/>
                  <a:gd name="T40" fmla="*/ 9 w 82"/>
                  <a:gd name="T41" fmla="*/ 45 h 54"/>
                  <a:gd name="T42" fmla="*/ 10 w 82"/>
                  <a:gd name="T43" fmla="*/ 42 h 54"/>
                  <a:gd name="T44" fmla="*/ 8 w 82"/>
                  <a:gd name="T45" fmla="*/ 39 h 54"/>
                  <a:gd name="T46" fmla="*/ 8 w 82"/>
                  <a:gd name="T47" fmla="*/ 36 h 54"/>
                  <a:gd name="T48" fmla="*/ 6 w 82"/>
                  <a:gd name="T49" fmla="*/ 33 h 54"/>
                  <a:gd name="T50" fmla="*/ 5 w 82"/>
                  <a:gd name="T51" fmla="*/ 31 h 54"/>
                  <a:gd name="T52" fmla="*/ 3 w 82"/>
                  <a:gd name="T53" fmla="*/ 26 h 54"/>
                  <a:gd name="T54" fmla="*/ 4 w 82"/>
                  <a:gd name="T55" fmla="*/ 23 h 54"/>
                  <a:gd name="T56" fmla="*/ 2 w 82"/>
                  <a:gd name="T57" fmla="*/ 20 h 54"/>
                  <a:gd name="T58" fmla="*/ 2 w 82"/>
                  <a:gd name="T59" fmla="*/ 18 h 54"/>
                  <a:gd name="T60" fmla="*/ 2 w 82"/>
                  <a:gd name="T61" fmla="*/ 12 h 54"/>
                  <a:gd name="T62" fmla="*/ 2 w 82"/>
                  <a:gd name="T63" fmla="*/ 10 h 54"/>
                  <a:gd name="T64" fmla="*/ 1 w 82"/>
                  <a:gd name="T65" fmla="*/ 6 h 54"/>
                  <a:gd name="T66" fmla="*/ 1 w 82"/>
                  <a:gd name="T67" fmla="*/ 3 h 54"/>
                  <a:gd name="T68" fmla="*/ 2 w 82"/>
                  <a:gd name="T69" fmla="*/ 2 h 54"/>
                  <a:gd name="T70" fmla="*/ 2 w 82"/>
                  <a:gd name="T71" fmla="*/ 2 h 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54"/>
                  <a:gd name="T110" fmla="*/ 82 w 82"/>
                  <a:gd name="T111" fmla="*/ 54 h 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54">
                    <a:moveTo>
                      <a:pt x="2" y="2"/>
                    </a:moveTo>
                    <a:lnTo>
                      <a:pt x="66" y="0"/>
                    </a:lnTo>
                    <a:lnTo>
                      <a:pt x="67" y="2"/>
                    </a:lnTo>
                    <a:lnTo>
                      <a:pt x="68" y="4"/>
                    </a:lnTo>
                    <a:lnTo>
                      <a:pt x="68" y="5"/>
                    </a:lnTo>
                    <a:lnTo>
                      <a:pt x="67" y="6"/>
                    </a:lnTo>
                    <a:lnTo>
                      <a:pt x="68" y="8"/>
                    </a:lnTo>
                    <a:lnTo>
                      <a:pt x="69" y="13"/>
                    </a:lnTo>
                    <a:lnTo>
                      <a:pt x="73" y="14"/>
                    </a:lnTo>
                    <a:lnTo>
                      <a:pt x="74" y="16"/>
                    </a:lnTo>
                    <a:lnTo>
                      <a:pt x="75" y="17"/>
                    </a:lnTo>
                    <a:lnTo>
                      <a:pt x="75" y="18"/>
                    </a:lnTo>
                    <a:lnTo>
                      <a:pt x="78" y="20"/>
                    </a:lnTo>
                    <a:lnTo>
                      <a:pt x="78" y="21"/>
                    </a:lnTo>
                    <a:lnTo>
                      <a:pt x="81" y="23"/>
                    </a:lnTo>
                    <a:lnTo>
                      <a:pt x="82" y="26"/>
                    </a:lnTo>
                    <a:lnTo>
                      <a:pt x="81" y="27"/>
                    </a:lnTo>
                    <a:lnTo>
                      <a:pt x="80" y="29"/>
                    </a:lnTo>
                    <a:lnTo>
                      <a:pt x="80" y="30"/>
                    </a:lnTo>
                    <a:lnTo>
                      <a:pt x="80" y="31"/>
                    </a:lnTo>
                    <a:lnTo>
                      <a:pt x="77" y="34"/>
                    </a:lnTo>
                    <a:lnTo>
                      <a:pt x="75" y="34"/>
                    </a:lnTo>
                    <a:lnTo>
                      <a:pt x="75" y="35"/>
                    </a:lnTo>
                    <a:lnTo>
                      <a:pt x="72" y="35"/>
                    </a:lnTo>
                    <a:lnTo>
                      <a:pt x="71" y="36"/>
                    </a:lnTo>
                    <a:lnTo>
                      <a:pt x="70" y="38"/>
                    </a:lnTo>
                    <a:lnTo>
                      <a:pt x="70" y="39"/>
                    </a:lnTo>
                    <a:lnTo>
                      <a:pt x="72" y="41"/>
                    </a:lnTo>
                    <a:lnTo>
                      <a:pt x="72" y="42"/>
                    </a:lnTo>
                    <a:lnTo>
                      <a:pt x="72" y="44"/>
                    </a:lnTo>
                    <a:lnTo>
                      <a:pt x="70" y="49"/>
                    </a:lnTo>
                    <a:lnTo>
                      <a:pt x="68" y="50"/>
                    </a:lnTo>
                    <a:lnTo>
                      <a:pt x="67" y="51"/>
                    </a:lnTo>
                    <a:lnTo>
                      <a:pt x="67" y="53"/>
                    </a:lnTo>
                    <a:lnTo>
                      <a:pt x="66" y="54"/>
                    </a:lnTo>
                    <a:lnTo>
                      <a:pt x="63" y="50"/>
                    </a:lnTo>
                    <a:lnTo>
                      <a:pt x="11" y="52"/>
                    </a:lnTo>
                    <a:lnTo>
                      <a:pt x="11" y="51"/>
                    </a:lnTo>
                    <a:lnTo>
                      <a:pt x="10" y="49"/>
                    </a:lnTo>
                    <a:lnTo>
                      <a:pt x="11" y="48"/>
                    </a:lnTo>
                    <a:lnTo>
                      <a:pt x="10" y="46"/>
                    </a:lnTo>
                    <a:lnTo>
                      <a:pt x="9" y="45"/>
                    </a:lnTo>
                    <a:lnTo>
                      <a:pt x="10" y="44"/>
                    </a:lnTo>
                    <a:lnTo>
                      <a:pt x="10" y="42"/>
                    </a:lnTo>
                    <a:lnTo>
                      <a:pt x="8" y="41"/>
                    </a:lnTo>
                    <a:lnTo>
                      <a:pt x="8" y="39"/>
                    </a:lnTo>
                    <a:lnTo>
                      <a:pt x="9" y="37"/>
                    </a:lnTo>
                    <a:lnTo>
                      <a:pt x="8" y="36"/>
                    </a:lnTo>
                    <a:lnTo>
                      <a:pt x="6" y="35"/>
                    </a:lnTo>
                    <a:lnTo>
                      <a:pt x="6" y="33"/>
                    </a:lnTo>
                    <a:lnTo>
                      <a:pt x="6" y="32"/>
                    </a:lnTo>
                    <a:lnTo>
                      <a:pt x="5" y="31"/>
                    </a:lnTo>
                    <a:lnTo>
                      <a:pt x="4" y="28"/>
                    </a:lnTo>
                    <a:lnTo>
                      <a:pt x="3" y="26"/>
                    </a:lnTo>
                    <a:lnTo>
                      <a:pt x="4" y="24"/>
                    </a:lnTo>
                    <a:lnTo>
                      <a:pt x="4" y="23"/>
                    </a:lnTo>
                    <a:lnTo>
                      <a:pt x="2" y="22"/>
                    </a:lnTo>
                    <a:lnTo>
                      <a:pt x="2" y="20"/>
                    </a:lnTo>
                    <a:lnTo>
                      <a:pt x="2" y="18"/>
                    </a:lnTo>
                    <a:lnTo>
                      <a:pt x="0" y="15"/>
                    </a:lnTo>
                    <a:lnTo>
                      <a:pt x="2" y="12"/>
                    </a:lnTo>
                    <a:lnTo>
                      <a:pt x="1" y="10"/>
                    </a:lnTo>
                    <a:lnTo>
                      <a:pt x="2" y="10"/>
                    </a:lnTo>
                    <a:lnTo>
                      <a:pt x="2" y="7"/>
                    </a:lnTo>
                    <a:lnTo>
                      <a:pt x="1" y="6"/>
                    </a:lnTo>
                    <a:lnTo>
                      <a:pt x="2" y="4"/>
                    </a:lnTo>
                    <a:lnTo>
                      <a:pt x="1" y="3"/>
                    </a:lnTo>
                    <a:lnTo>
                      <a:pt x="0" y="2"/>
                    </a:lnTo>
                    <a:lnTo>
                      <a:pt x="2" y="2"/>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07" name="Freeform 213"/>
              <p:cNvSpPr>
                <a:spLocks/>
              </p:cNvSpPr>
              <p:nvPr/>
            </p:nvSpPr>
            <p:spPr bwMode="auto">
              <a:xfrm>
                <a:off x="3353" y="1970"/>
                <a:ext cx="460" cy="380"/>
              </a:xfrm>
              <a:custGeom>
                <a:avLst/>
                <a:gdLst>
                  <a:gd name="T0" fmla="*/ 76 w 90"/>
                  <a:gd name="T1" fmla="*/ 69 h 78"/>
                  <a:gd name="T2" fmla="*/ 77 w 90"/>
                  <a:gd name="T3" fmla="*/ 71 h 78"/>
                  <a:gd name="T4" fmla="*/ 77 w 90"/>
                  <a:gd name="T5" fmla="*/ 74 h 78"/>
                  <a:gd name="T6" fmla="*/ 74 w 90"/>
                  <a:gd name="T7" fmla="*/ 77 h 78"/>
                  <a:gd name="T8" fmla="*/ 83 w 90"/>
                  <a:gd name="T9" fmla="*/ 78 h 78"/>
                  <a:gd name="T10" fmla="*/ 83 w 90"/>
                  <a:gd name="T11" fmla="*/ 74 h 78"/>
                  <a:gd name="T12" fmla="*/ 85 w 90"/>
                  <a:gd name="T13" fmla="*/ 69 h 78"/>
                  <a:gd name="T14" fmla="*/ 88 w 90"/>
                  <a:gd name="T15" fmla="*/ 67 h 78"/>
                  <a:gd name="T16" fmla="*/ 89 w 90"/>
                  <a:gd name="T17" fmla="*/ 67 h 78"/>
                  <a:gd name="T18" fmla="*/ 90 w 90"/>
                  <a:gd name="T19" fmla="*/ 61 h 78"/>
                  <a:gd name="T20" fmla="*/ 89 w 90"/>
                  <a:gd name="T21" fmla="*/ 60 h 78"/>
                  <a:gd name="T22" fmla="*/ 88 w 90"/>
                  <a:gd name="T23" fmla="*/ 59 h 78"/>
                  <a:gd name="T24" fmla="*/ 87 w 90"/>
                  <a:gd name="T25" fmla="*/ 60 h 78"/>
                  <a:gd name="T26" fmla="*/ 84 w 90"/>
                  <a:gd name="T27" fmla="*/ 56 h 78"/>
                  <a:gd name="T28" fmla="*/ 85 w 90"/>
                  <a:gd name="T29" fmla="*/ 54 h 78"/>
                  <a:gd name="T30" fmla="*/ 84 w 90"/>
                  <a:gd name="T31" fmla="*/ 52 h 78"/>
                  <a:gd name="T32" fmla="*/ 79 w 90"/>
                  <a:gd name="T33" fmla="*/ 46 h 78"/>
                  <a:gd name="T34" fmla="*/ 74 w 90"/>
                  <a:gd name="T35" fmla="*/ 43 h 78"/>
                  <a:gd name="T36" fmla="*/ 71 w 90"/>
                  <a:gd name="T37" fmla="*/ 38 h 78"/>
                  <a:gd name="T38" fmla="*/ 74 w 90"/>
                  <a:gd name="T39" fmla="*/ 34 h 78"/>
                  <a:gd name="T40" fmla="*/ 74 w 90"/>
                  <a:gd name="T41" fmla="*/ 30 h 78"/>
                  <a:gd name="T42" fmla="*/ 70 w 90"/>
                  <a:gd name="T43" fmla="*/ 27 h 78"/>
                  <a:gd name="T44" fmla="*/ 68 w 90"/>
                  <a:gd name="T45" fmla="*/ 29 h 78"/>
                  <a:gd name="T46" fmla="*/ 65 w 90"/>
                  <a:gd name="T47" fmla="*/ 22 h 78"/>
                  <a:gd name="T48" fmla="*/ 60 w 90"/>
                  <a:gd name="T49" fmla="*/ 18 h 78"/>
                  <a:gd name="T50" fmla="*/ 56 w 90"/>
                  <a:gd name="T51" fmla="*/ 13 h 78"/>
                  <a:gd name="T52" fmla="*/ 55 w 90"/>
                  <a:gd name="T53" fmla="*/ 6 h 78"/>
                  <a:gd name="T54" fmla="*/ 55 w 90"/>
                  <a:gd name="T55" fmla="*/ 4 h 78"/>
                  <a:gd name="T56" fmla="*/ 0 w 90"/>
                  <a:gd name="T57" fmla="*/ 2 h 78"/>
                  <a:gd name="T58" fmla="*/ 2 w 90"/>
                  <a:gd name="T59" fmla="*/ 5 h 78"/>
                  <a:gd name="T60" fmla="*/ 5 w 90"/>
                  <a:gd name="T61" fmla="*/ 9 h 78"/>
                  <a:gd name="T62" fmla="*/ 5 w 90"/>
                  <a:gd name="T63" fmla="*/ 11 h 78"/>
                  <a:gd name="T64" fmla="*/ 11 w 90"/>
                  <a:gd name="T65" fmla="*/ 16 h 78"/>
                  <a:gd name="T66" fmla="*/ 9 w 90"/>
                  <a:gd name="T67" fmla="*/ 20 h 78"/>
                  <a:gd name="T68" fmla="*/ 11 w 90"/>
                  <a:gd name="T69" fmla="*/ 22 h 78"/>
                  <a:gd name="T70" fmla="*/ 13 w 90"/>
                  <a:gd name="T71" fmla="*/ 26 h 78"/>
                  <a:gd name="T72" fmla="*/ 15 w 90"/>
                  <a:gd name="T73" fmla="*/ 27 h 78"/>
                  <a:gd name="T74" fmla="*/ 16 w 90"/>
                  <a:gd name="T75" fmla="*/ 72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78"/>
                  <a:gd name="T116" fmla="*/ 90 w 90"/>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78">
                    <a:moveTo>
                      <a:pt x="16" y="72"/>
                    </a:moveTo>
                    <a:lnTo>
                      <a:pt x="76" y="69"/>
                    </a:lnTo>
                    <a:lnTo>
                      <a:pt x="76" y="70"/>
                    </a:lnTo>
                    <a:lnTo>
                      <a:pt x="77" y="71"/>
                    </a:lnTo>
                    <a:lnTo>
                      <a:pt x="78" y="72"/>
                    </a:lnTo>
                    <a:lnTo>
                      <a:pt x="77" y="74"/>
                    </a:lnTo>
                    <a:lnTo>
                      <a:pt x="76" y="75"/>
                    </a:lnTo>
                    <a:lnTo>
                      <a:pt x="74" y="77"/>
                    </a:lnTo>
                    <a:lnTo>
                      <a:pt x="74" y="78"/>
                    </a:lnTo>
                    <a:lnTo>
                      <a:pt x="83" y="78"/>
                    </a:lnTo>
                    <a:lnTo>
                      <a:pt x="84" y="75"/>
                    </a:lnTo>
                    <a:lnTo>
                      <a:pt x="83" y="74"/>
                    </a:lnTo>
                    <a:lnTo>
                      <a:pt x="84" y="71"/>
                    </a:lnTo>
                    <a:lnTo>
                      <a:pt x="85" y="69"/>
                    </a:lnTo>
                    <a:lnTo>
                      <a:pt x="86" y="67"/>
                    </a:lnTo>
                    <a:lnTo>
                      <a:pt x="88" y="67"/>
                    </a:lnTo>
                    <a:lnTo>
                      <a:pt x="89" y="67"/>
                    </a:lnTo>
                    <a:lnTo>
                      <a:pt x="90" y="62"/>
                    </a:lnTo>
                    <a:lnTo>
                      <a:pt x="90" y="61"/>
                    </a:lnTo>
                    <a:lnTo>
                      <a:pt x="89" y="60"/>
                    </a:lnTo>
                    <a:lnTo>
                      <a:pt x="88" y="59"/>
                    </a:lnTo>
                    <a:lnTo>
                      <a:pt x="87" y="59"/>
                    </a:lnTo>
                    <a:lnTo>
                      <a:pt x="87" y="60"/>
                    </a:lnTo>
                    <a:lnTo>
                      <a:pt x="84" y="56"/>
                    </a:lnTo>
                    <a:lnTo>
                      <a:pt x="84" y="55"/>
                    </a:lnTo>
                    <a:lnTo>
                      <a:pt x="85" y="54"/>
                    </a:lnTo>
                    <a:lnTo>
                      <a:pt x="85" y="53"/>
                    </a:lnTo>
                    <a:lnTo>
                      <a:pt x="84" y="52"/>
                    </a:lnTo>
                    <a:lnTo>
                      <a:pt x="83" y="49"/>
                    </a:lnTo>
                    <a:lnTo>
                      <a:pt x="79" y="46"/>
                    </a:lnTo>
                    <a:lnTo>
                      <a:pt x="78" y="45"/>
                    </a:lnTo>
                    <a:lnTo>
                      <a:pt x="74" y="43"/>
                    </a:lnTo>
                    <a:lnTo>
                      <a:pt x="72" y="40"/>
                    </a:lnTo>
                    <a:lnTo>
                      <a:pt x="71" y="38"/>
                    </a:lnTo>
                    <a:lnTo>
                      <a:pt x="71" y="37"/>
                    </a:lnTo>
                    <a:lnTo>
                      <a:pt x="74" y="34"/>
                    </a:lnTo>
                    <a:lnTo>
                      <a:pt x="73" y="32"/>
                    </a:lnTo>
                    <a:lnTo>
                      <a:pt x="74" y="30"/>
                    </a:lnTo>
                    <a:lnTo>
                      <a:pt x="73" y="29"/>
                    </a:lnTo>
                    <a:lnTo>
                      <a:pt x="70" y="27"/>
                    </a:lnTo>
                    <a:lnTo>
                      <a:pt x="69" y="28"/>
                    </a:lnTo>
                    <a:lnTo>
                      <a:pt x="68" y="29"/>
                    </a:lnTo>
                    <a:lnTo>
                      <a:pt x="67" y="29"/>
                    </a:lnTo>
                    <a:lnTo>
                      <a:pt x="65" y="22"/>
                    </a:lnTo>
                    <a:lnTo>
                      <a:pt x="64" y="21"/>
                    </a:lnTo>
                    <a:lnTo>
                      <a:pt x="60" y="18"/>
                    </a:lnTo>
                    <a:lnTo>
                      <a:pt x="56" y="14"/>
                    </a:lnTo>
                    <a:lnTo>
                      <a:pt x="56" y="13"/>
                    </a:lnTo>
                    <a:lnTo>
                      <a:pt x="55" y="10"/>
                    </a:lnTo>
                    <a:lnTo>
                      <a:pt x="55" y="6"/>
                    </a:lnTo>
                    <a:lnTo>
                      <a:pt x="55" y="5"/>
                    </a:lnTo>
                    <a:lnTo>
                      <a:pt x="55" y="4"/>
                    </a:lnTo>
                    <a:lnTo>
                      <a:pt x="52" y="0"/>
                    </a:lnTo>
                    <a:lnTo>
                      <a:pt x="0" y="2"/>
                    </a:lnTo>
                    <a:lnTo>
                      <a:pt x="1" y="3"/>
                    </a:lnTo>
                    <a:lnTo>
                      <a:pt x="2" y="5"/>
                    </a:lnTo>
                    <a:lnTo>
                      <a:pt x="3" y="7"/>
                    </a:lnTo>
                    <a:lnTo>
                      <a:pt x="5" y="9"/>
                    </a:lnTo>
                    <a:lnTo>
                      <a:pt x="5" y="10"/>
                    </a:lnTo>
                    <a:lnTo>
                      <a:pt x="5" y="11"/>
                    </a:lnTo>
                    <a:lnTo>
                      <a:pt x="5" y="12"/>
                    </a:lnTo>
                    <a:lnTo>
                      <a:pt x="11" y="16"/>
                    </a:lnTo>
                    <a:lnTo>
                      <a:pt x="9" y="18"/>
                    </a:lnTo>
                    <a:lnTo>
                      <a:pt x="9" y="20"/>
                    </a:lnTo>
                    <a:lnTo>
                      <a:pt x="10" y="22"/>
                    </a:lnTo>
                    <a:lnTo>
                      <a:pt x="11" y="22"/>
                    </a:lnTo>
                    <a:lnTo>
                      <a:pt x="12" y="25"/>
                    </a:lnTo>
                    <a:lnTo>
                      <a:pt x="13" y="26"/>
                    </a:lnTo>
                    <a:lnTo>
                      <a:pt x="15" y="26"/>
                    </a:lnTo>
                    <a:lnTo>
                      <a:pt x="15" y="27"/>
                    </a:lnTo>
                    <a:lnTo>
                      <a:pt x="16" y="63"/>
                    </a:lnTo>
                    <a:lnTo>
                      <a:pt x="16" y="72"/>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08" name="Freeform 214"/>
              <p:cNvSpPr>
                <a:spLocks/>
              </p:cNvSpPr>
              <p:nvPr/>
            </p:nvSpPr>
            <p:spPr bwMode="auto">
              <a:xfrm>
                <a:off x="3787" y="2057"/>
                <a:ext cx="509" cy="249"/>
              </a:xfrm>
              <a:custGeom>
                <a:avLst/>
                <a:gdLst>
                  <a:gd name="T0" fmla="*/ 20 w 99"/>
                  <a:gd name="T1" fmla="*/ 49 h 51"/>
                  <a:gd name="T2" fmla="*/ 19 w 99"/>
                  <a:gd name="T3" fmla="*/ 47 h 51"/>
                  <a:gd name="T4" fmla="*/ 22 w 99"/>
                  <a:gd name="T5" fmla="*/ 47 h 51"/>
                  <a:gd name="T6" fmla="*/ 80 w 99"/>
                  <a:gd name="T7" fmla="*/ 41 h 51"/>
                  <a:gd name="T8" fmla="*/ 85 w 99"/>
                  <a:gd name="T9" fmla="*/ 38 h 51"/>
                  <a:gd name="T10" fmla="*/ 89 w 99"/>
                  <a:gd name="T11" fmla="*/ 35 h 51"/>
                  <a:gd name="T12" fmla="*/ 89 w 99"/>
                  <a:gd name="T13" fmla="*/ 33 h 51"/>
                  <a:gd name="T14" fmla="*/ 90 w 99"/>
                  <a:gd name="T15" fmla="*/ 31 h 51"/>
                  <a:gd name="T16" fmla="*/ 99 w 99"/>
                  <a:gd name="T17" fmla="*/ 23 h 51"/>
                  <a:gd name="T18" fmla="*/ 98 w 99"/>
                  <a:gd name="T19" fmla="*/ 22 h 51"/>
                  <a:gd name="T20" fmla="*/ 97 w 99"/>
                  <a:gd name="T21" fmla="*/ 21 h 51"/>
                  <a:gd name="T22" fmla="*/ 95 w 99"/>
                  <a:gd name="T23" fmla="*/ 20 h 51"/>
                  <a:gd name="T24" fmla="*/ 94 w 99"/>
                  <a:gd name="T25" fmla="*/ 20 h 51"/>
                  <a:gd name="T26" fmla="*/ 90 w 99"/>
                  <a:gd name="T27" fmla="*/ 14 h 51"/>
                  <a:gd name="T28" fmla="*/ 89 w 99"/>
                  <a:gd name="T29" fmla="*/ 12 h 51"/>
                  <a:gd name="T30" fmla="*/ 89 w 99"/>
                  <a:gd name="T31" fmla="*/ 8 h 51"/>
                  <a:gd name="T32" fmla="*/ 87 w 99"/>
                  <a:gd name="T33" fmla="*/ 7 h 51"/>
                  <a:gd name="T34" fmla="*/ 84 w 99"/>
                  <a:gd name="T35" fmla="*/ 4 h 51"/>
                  <a:gd name="T36" fmla="*/ 82 w 99"/>
                  <a:gd name="T37" fmla="*/ 4 h 51"/>
                  <a:gd name="T38" fmla="*/ 81 w 99"/>
                  <a:gd name="T39" fmla="*/ 6 h 51"/>
                  <a:gd name="T40" fmla="*/ 78 w 99"/>
                  <a:gd name="T41" fmla="*/ 6 h 51"/>
                  <a:gd name="T42" fmla="*/ 75 w 99"/>
                  <a:gd name="T43" fmla="*/ 6 h 51"/>
                  <a:gd name="T44" fmla="*/ 71 w 99"/>
                  <a:gd name="T45" fmla="*/ 5 h 51"/>
                  <a:gd name="T46" fmla="*/ 66 w 99"/>
                  <a:gd name="T47" fmla="*/ 4 h 51"/>
                  <a:gd name="T48" fmla="*/ 63 w 99"/>
                  <a:gd name="T49" fmla="*/ 0 h 51"/>
                  <a:gd name="T50" fmla="*/ 61 w 99"/>
                  <a:gd name="T51" fmla="*/ 1 h 51"/>
                  <a:gd name="T52" fmla="*/ 58 w 99"/>
                  <a:gd name="T53" fmla="*/ 0 h 51"/>
                  <a:gd name="T54" fmla="*/ 58 w 99"/>
                  <a:gd name="T55" fmla="*/ 2 h 51"/>
                  <a:gd name="T56" fmla="*/ 58 w 99"/>
                  <a:gd name="T57" fmla="*/ 6 h 51"/>
                  <a:gd name="T58" fmla="*/ 55 w 99"/>
                  <a:gd name="T59" fmla="*/ 8 h 51"/>
                  <a:gd name="T60" fmla="*/ 51 w 99"/>
                  <a:gd name="T61" fmla="*/ 8 h 51"/>
                  <a:gd name="T62" fmla="*/ 46 w 99"/>
                  <a:gd name="T63" fmla="*/ 18 h 51"/>
                  <a:gd name="T64" fmla="*/ 42 w 99"/>
                  <a:gd name="T65" fmla="*/ 21 h 51"/>
                  <a:gd name="T66" fmla="*/ 39 w 99"/>
                  <a:gd name="T67" fmla="*/ 19 h 51"/>
                  <a:gd name="T68" fmla="*/ 37 w 99"/>
                  <a:gd name="T69" fmla="*/ 24 h 51"/>
                  <a:gd name="T70" fmla="*/ 35 w 99"/>
                  <a:gd name="T71" fmla="*/ 24 h 51"/>
                  <a:gd name="T72" fmla="*/ 32 w 99"/>
                  <a:gd name="T73" fmla="*/ 23 h 51"/>
                  <a:gd name="T74" fmla="*/ 30 w 99"/>
                  <a:gd name="T75" fmla="*/ 26 h 51"/>
                  <a:gd name="T76" fmla="*/ 26 w 99"/>
                  <a:gd name="T77" fmla="*/ 24 h 51"/>
                  <a:gd name="T78" fmla="*/ 20 w 99"/>
                  <a:gd name="T79" fmla="*/ 25 h 51"/>
                  <a:gd name="T80" fmla="*/ 20 w 99"/>
                  <a:gd name="T81" fmla="*/ 27 h 51"/>
                  <a:gd name="T82" fmla="*/ 18 w 99"/>
                  <a:gd name="T83" fmla="*/ 27 h 51"/>
                  <a:gd name="T84" fmla="*/ 18 w 99"/>
                  <a:gd name="T85" fmla="*/ 27 h 51"/>
                  <a:gd name="T86" fmla="*/ 17 w 99"/>
                  <a:gd name="T87" fmla="*/ 30 h 51"/>
                  <a:gd name="T88" fmla="*/ 17 w 99"/>
                  <a:gd name="T89" fmla="*/ 30 h 51"/>
                  <a:gd name="T90" fmla="*/ 18 w 99"/>
                  <a:gd name="T91" fmla="*/ 33 h 51"/>
                  <a:gd name="T92" fmla="*/ 12 w 99"/>
                  <a:gd name="T93" fmla="*/ 34 h 51"/>
                  <a:gd name="T94" fmla="*/ 13 w 99"/>
                  <a:gd name="T95" fmla="*/ 40 h 51"/>
                  <a:gd name="T96" fmla="*/ 10 w 99"/>
                  <a:gd name="T97" fmla="*/ 39 h 51"/>
                  <a:gd name="T98" fmla="*/ 6 w 99"/>
                  <a:gd name="T99" fmla="*/ 38 h 51"/>
                  <a:gd name="T100" fmla="*/ 4 w 99"/>
                  <a:gd name="T101" fmla="*/ 42 h 51"/>
                  <a:gd name="T102" fmla="*/ 4 w 99"/>
                  <a:gd name="T103" fmla="*/ 42 h 51"/>
                  <a:gd name="T104" fmla="*/ 5 w 99"/>
                  <a:gd name="T105" fmla="*/ 44 h 51"/>
                  <a:gd name="T106" fmla="*/ 3 w 99"/>
                  <a:gd name="T107" fmla="*/ 49 h 51"/>
                  <a:gd name="T108" fmla="*/ 1 w 99"/>
                  <a:gd name="T109" fmla="*/ 49 h 51"/>
                  <a:gd name="T110" fmla="*/ 0 w 99"/>
                  <a:gd name="T111" fmla="*/ 51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9"/>
                  <a:gd name="T169" fmla="*/ 0 h 51"/>
                  <a:gd name="T170" fmla="*/ 99 w 99"/>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9" h="51">
                    <a:moveTo>
                      <a:pt x="0" y="51"/>
                    </a:moveTo>
                    <a:lnTo>
                      <a:pt x="20" y="49"/>
                    </a:lnTo>
                    <a:lnTo>
                      <a:pt x="20" y="48"/>
                    </a:lnTo>
                    <a:lnTo>
                      <a:pt x="19" y="47"/>
                    </a:lnTo>
                    <a:lnTo>
                      <a:pt x="22" y="46"/>
                    </a:lnTo>
                    <a:lnTo>
                      <a:pt x="22" y="47"/>
                    </a:lnTo>
                    <a:lnTo>
                      <a:pt x="78" y="42"/>
                    </a:lnTo>
                    <a:lnTo>
                      <a:pt x="80" y="41"/>
                    </a:lnTo>
                    <a:lnTo>
                      <a:pt x="80" y="40"/>
                    </a:lnTo>
                    <a:lnTo>
                      <a:pt x="85" y="38"/>
                    </a:lnTo>
                    <a:lnTo>
                      <a:pt x="86" y="37"/>
                    </a:lnTo>
                    <a:lnTo>
                      <a:pt x="89" y="35"/>
                    </a:lnTo>
                    <a:lnTo>
                      <a:pt x="89" y="34"/>
                    </a:lnTo>
                    <a:lnTo>
                      <a:pt x="89" y="33"/>
                    </a:lnTo>
                    <a:lnTo>
                      <a:pt x="90" y="32"/>
                    </a:lnTo>
                    <a:lnTo>
                      <a:pt x="90" y="31"/>
                    </a:lnTo>
                    <a:lnTo>
                      <a:pt x="92" y="29"/>
                    </a:lnTo>
                    <a:lnTo>
                      <a:pt x="99" y="23"/>
                    </a:lnTo>
                    <a:lnTo>
                      <a:pt x="99" y="22"/>
                    </a:lnTo>
                    <a:lnTo>
                      <a:pt x="98" y="22"/>
                    </a:lnTo>
                    <a:lnTo>
                      <a:pt x="97" y="22"/>
                    </a:lnTo>
                    <a:lnTo>
                      <a:pt x="97" y="21"/>
                    </a:lnTo>
                    <a:lnTo>
                      <a:pt x="95" y="20"/>
                    </a:lnTo>
                    <a:lnTo>
                      <a:pt x="95" y="21"/>
                    </a:lnTo>
                    <a:lnTo>
                      <a:pt x="94" y="20"/>
                    </a:lnTo>
                    <a:lnTo>
                      <a:pt x="92" y="18"/>
                    </a:lnTo>
                    <a:lnTo>
                      <a:pt x="90" y="14"/>
                    </a:lnTo>
                    <a:lnTo>
                      <a:pt x="89" y="13"/>
                    </a:lnTo>
                    <a:lnTo>
                      <a:pt x="89" y="12"/>
                    </a:lnTo>
                    <a:lnTo>
                      <a:pt x="89" y="10"/>
                    </a:lnTo>
                    <a:lnTo>
                      <a:pt x="89" y="8"/>
                    </a:lnTo>
                    <a:lnTo>
                      <a:pt x="87" y="7"/>
                    </a:lnTo>
                    <a:lnTo>
                      <a:pt x="86" y="6"/>
                    </a:lnTo>
                    <a:lnTo>
                      <a:pt x="84" y="4"/>
                    </a:lnTo>
                    <a:lnTo>
                      <a:pt x="84" y="3"/>
                    </a:lnTo>
                    <a:lnTo>
                      <a:pt x="82" y="4"/>
                    </a:lnTo>
                    <a:lnTo>
                      <a:pt x="82" y="5"/>
                    </a:lnTo>
                    <a:lnTo>
                      <a:pt x="81" y="6"/>
                    </a:lnTo>
                    <a:lnTo>
                      <a:pt x="80" y="6"/>
                    </a:lnTo>
                    <a:lnTo>
                      <a:pt x="78" y="6"/>
                    </a:lnTo>
                    <a:lnTo>
                      <a:pt x="76" y="5"/>
                    </a:lnTo>
                    <a:lnTo>
                      <a:pt x="75" y="6"/>
                    </a:lnTo>
                    <a:lnTo>
                      <a:pt x="74" y="7"/>
                    </a:lnTo>
                    <a:lnTo>
                      <a:pt x="71" y="5"/>
                    </a:lnTo>
                    <a:lnTo>
                      <a:pt x="68" y="5"/>
                    </a:lnTo>
                    <a:lnTo>
                      <a:pt x="66" y="4"/>
                    </a:lnTo>
                    <a:lnTo>
                      <a:pt x="65" y="2"/>
                    </a:lnTo>
                    <a:lnTo>
                      <a:pt x="63" y="0"/>
                    </a:lnTo>
                    <a:lnTo>
                      <a:pt x="61" y="1"/>
                    </a:lnTo>
                    <a:lnTo>
                      <a:pt x="59" y="0"/>
                    </a:lnTo>
                    <a:lnTo>
                      <a:pt x="58" y="0"/>
                    </a:lnTo>
                    <a:lnTo>
                      <a:pt x="58" y="2"/>
                    </a:lnTo>
                    <a:lnTo>
                      <a:pt x="58" y="5"/>
                    </a:lnTo>
                    <a:lnTo>
                      <a:pt x="58" y="6"/>
                    </a:lnTo>
                    <a:lnTo>
                      <a:pt x="56" y="7"/>
                    </a:lnTo>
                    <a:lnTo>
                      <a:pt x="55" y="8"/>
                    </a:lnTo>
                    <a:lnTo>
                      <a:pt x="52" y="8"/>
                    </a:lnTo>
                    <a:lnTo>
                      <a:pt x="51" y="8"/>
                    </a:lnTo>
                    <a:lnTo>
                      <a:pt x="51" y="11"/>
                    </a:lnTo>
                    <a:lnTo>
                      <a:pt x="46" y="18"/>
                    </a:lnTo>
                    <a:lnTo>
                      <a:pt x="45" y="21"/>
                    </a:lnTo>
                    <a:lnTo>
                      <a:pt x="42" y="21"/>
                    </a:lnTo>
                    <a:lnTo>
                      <a:pt x="40" y="19"/>
                    </a:lnTo>
                    <a:lnTo>
                      <a:pt x="39" y="19"/>
                    </a:lnTo>
                    <a:lnTo>
                      <a:pt x="38" y="20"/>
                    </a:lnTo>
                    <a:lnTo>
                      <a:pt x="37" y="24"/>
                    </a:lnTo>
                    <a:lnTo>
                      <a:pt x="36" y="25"/>
                    </a:lnTo>
                    <a:lnTo>
                      <a:pt x="35" y="24"/>
                    </a:lnTo>
                    <a:lnTo>
                      <a:pt x="34" y="23"/>
                    </a:lnTo>
                    <a:lnTo>
                      <a:pt x="32" y="23"/>
                    </a:lnTo>
                    <a:lnTo>
                      <a:pt x="31" y="26"/>
                    </a:lnTo>
                    <a:lnTo>
                      <a:pt x="30" y="26"/>
                    </a:lnTo>
                    <a:lnTo>
                      <a:pt x="26" y="24"/>
                    </a:lnTo>
                    <a:lnTo>
                      <a:pt x="23" y="25"/>
                    </a:lnTo>
                    <a:lnTo>
                      <a:pt x="20" y="25"/>
                    </a:lnTo>
                    <a:lnTo>
                      <a:pt x="20" y="26"/>
                    </a:lnTo>
                    <a:lnTo>
                      <a:pt x="20" y="27"/>
                    </a:lnTo>
                    <a:lnTo>
                      <a:pt x="19" y="27"/>
                    </a:lnTo>
                    <a:lnTo>
                      <a:pt x="18" y="27"/>
                    </a:lnTo>
                    <a:lnTo>
                      <a:pt x="17" y="28"/>
                    </a:lnTo>
                    <a:lnTo>
                      <a:pt x="17" y="30"/>
                    </a:lnTo>
                    <a:lnTo>
                      <a:pt x="18" y="32"/>
                    </a:lnTo>
                    <a:lnTo>
                      <a:pt x="18" y="33"/>
                    </a:lnTo>
                    <a:lnTo>
                      <a:pt x="14" y="34"/>
                    </a:lnTo>
                    <a:lnTo>
                      <a:pt x="12" y="34"/>
                    </a:lnTo>
                    <a:lnTo>
                      <a:pt x="13" y="36"/>
                    </a:lnTo>
                    <a:lnTo>
                      <a:pt x="13" y="40"/>
                    </a:lnTo>
                    <a:lnTo>
                      <a:pt x="12" y="40"/>
                    </a:lnTo>
                    <a:lnTo>
                      <a:pt x="10" y="39"/>
                    </a:lnTo>
                    <a:lnTo>
                      <a:pt x="8" y="38"/>
                    </a:lnTo>
                    <a:lnTo>
                      <a:pt x="6" y="38"/>
                    </a:lnTo>
                    <a:lnTo>
                      <a:pt x="4" y="39"/>
                    </a:lnTo>
                    <a:lnTo>
                      <a:pt x="4" y="42"/>
                    </a:lnTo>
                    <a:lnTo>
                      <a:pt x="5" y="43"/>
                    </a:lnTo>
                    <a:lnTo>
                      <a:pt x="5" y="44"/>
                    </a:lnTo>
                    <a:lnTo>
                      <a:pt x="4" y="49"/>
                    </a:lnTo>
                    <a:lnTo>
                      <a:pt x="3" y="49"/>
                    </a:lnTo>
                    <a:lnTo>
                      <a:pt x="1" y="49"/>
                    </a:lnTo>
                    <a:lnTo>
                      <a:pt x="0" y="51"/>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09" name="Freeform 215"/>
              <p:cNvSpPr>
                <a:spLocks/>
              </p:cNvSpPr>
              <p:nvPr/>
            </p:nvSpPr>
            <p:spPr bwMode="auto">
              <a:xfrm>
                <a:off x="3742" y="2243"/>
                <a:ext cx="568" cy="190"/>
              </a:xfrm>
              <a:custGeom>
                <a:avLst/>
                <a:gdLst>
                  <a:gd name="T0" fmla="*/ 111 w 111"/>
                  <a:gd name="T1" fmla="*/ 0 h 39"/>
                  <a:gd name="T2" fmla="*/ 89 w 111"/>
                  <a:gd name="T3" fmla="*/ 3 h 39"/>
                  <a:gd name="T4" fmla="*/ 87 w 111"/>
                  <a:gd name="T5" fmla="*/ 4 h 39"/>
                  <a:gd name="T6" fmla="*/ 31 w 111"/>
                  <a:gd name="T7" fmla="*/ 9 h 39"/>
                  <a:gd name="T8" fmla="*/ 31 w 111"/>
                  <a:gd name="T9" fmla="*/ 8 h 39"/>
                  <a:gd name="T10" fmla="*/ 28 w 111"/>
                  <a:gd name="T11" fmla="*/ 9 h 39"/>
                  <a:gd name="T12" fmla="*/ 29 w 111"/>
                  <a:gd name="T13" fmla="*/ 10 h 39"/>
                  <a:gd name="T14" fmla="*/ 29 w 111"/>
                  <a:gd name="T15" fmla="*/ 11 h 39"/>
                  <a:gd name="T16" fmla="*/ 9 w 111"/>
                  <a:gd name="T17" fmla="*/ 13 h 39"/>
                  <a:gd name="T18" fmla="*/ 8 w 111"/>
                  <a:gd name="T19" fmla="*/ 15 h 39"/>
                  <a:gd name="T20" fmla="*/ 7 w 111"/>
                  <a:gd name="T21" fmla="*/ 18 h 39"/>
                  <a:gd name="T22" fmla="*/ 8 w 111"/>
                  <a:gd name="T23" fmla="*/ 19 h 39"/>
                  <a:gd name="T24" fmla="*/ 7 w 111"/>
                  <a:gd name="T25" fmla="*/ 22 h 39"/>
                  <a:gd name="T26" fmla="*/ 7 w 111"/>
                  <a:gd name="T27" fmla="*/ 22 h 39"/>
                  <a:gd name="T28" fmla="*/ 7 w 111"/>
                  <a:gd name="T29" fmla="*/ 23 h 39"/>
                  <a:gd name="T30" fmla="*/ 6 w 111"/>
                  <a:gd name="T31" fmla="*/ 25 h 39"/>
                  <a:gd name="T32" fmla="*/ 5 w 111"/>
                  <a:gd name="T33" fmla="*/ 26 h 39"/>
                  <a:gd name="T34" fmla="*/ 4 w 111"/>
                  <a:gd name="T35" fmla="*/ 30 h 39"/>
                  <a:gd name="T36" fmla="*/ 2 w 111"/>
                  <a:gd name="T37" fmla="*/ 32 h 39"/>
                  <a:gd name="T38" fmla="*/ 2 w 111"/>
                  <a:gd name="T39" fmla="*/ 35 h 39"/>
                  <a:gd name="T40" fmla="*/ 2 w 111"/>
                  <a:gd name="T41" fmla="*/ 38 h 39"/>
                  <a:gd name="T42" fmla="*/ 2 w 111"/>
                  <a:gd name="T43" fmla="*/ 38 h 39"/>
                  <a:gd name="T44" fmla="*/ 0 w 111"/>
                  <a:gd name="T45" fmla="*/ 39 h 39"/>
                  <a:gd name="T46" fmla="*/ 29 w 111"/>
                  <a:gd name="T47" fmla="*/ 37 h 39"/>
                  <a:gd name="T48" fmla="*/ 65 w 111"/>
                  <a:gd name="T49" fmla="*/ 34 h 39"/>
                  <a:gd name="T50" fmla="*/ 78 w 111"/>
                  <a:gd name="T51" fmla="*/ 32 h 39"/>
                  <a:gd name="T52" fmla="*/ 79 w 111"/>
                  <a:gd name="T53" fmla="*/ 28 h 39"/>
                  <a:gd name="T54" fmla="*/ 80 w 111"/>
                  <a:gd name="T55" fmla="*/ 28 h 39"/>
                  <a:gd name="T56" fmla="*/ 80 w 111"/>
                  <a:gd name="T57" fmla="*/ 28 h 39"/>
                  <a:gd name="T58" fmla="*/ 81 w 111"/>
                  <a:gd name="T59" fmla="*/ 27 h 39"/>
                  <a:gd name="T60" fmla="*/ 82 w 111"/>
                  <a:gd name="T61" fmla="*/ 26 h 39"/>
                  <a:gd name="T62" fmla="*/ 81 w 111"/>
                  <a:gd name="T63" fmla="*/ 25 h 39"/>
                  <a:gd name="T64" fmla="*/ 82 w 111"/>
                  <a:gd name="T65" fmla="*/ 24 h 39"/>
                  <a:gd name="T66" fmla="*/ 83 w 111"/>
                  <a:gd name="T67" fmla="*/ 23 h 39"/>
                  <a:gd name="T68" fmla="*/ 86 w 111"/>
                  <a:gd name="T69" fmla="*/ 22 h 39"/>
                  <a:gd name="T70" fmla="*/ 89 w 111"/>
                  <a:gd name="T71" fmla="*/ 21 h 39"/>
                  <a:gd name="T72" fmla="*/ 92 w 111"/>
                  <a:gd name="T73" fmla="*/ 18 h 39"/>
                  <a:gd name="T74" fmla="*/ 93 w 111"/>
                  <a:gd name="T75" fmla="*/ 18 h 39"/>
                  <a:gd name="T76" fmla="*/ 95 w 111"/>
                  <a:gd name="T77" fmla="*/ 16 h 39"/>
                  <a:gd name="T78" fmla="*/ 96 w 111"/>
                  <a:gd name="T79" fmla="*/ 14 h 39"/>
                  <a:gd name="T80" fmla="*/ 96 w 111"/>
                  <a:gd name="T81" fmla="*/ 14 h 39"/>
                  <a:gd name="T82" fmla="*/ 97 w 111"/>
                  <a:gd name="T83" fmla="*/ 14 h 39"/>
                  <a:gd name="T84" fmla="*/ 98 w 111"/>
                  <a:gd name="T85" fmla="*/ 14 h 39"/>
                  <a:gd name="T86" fmla="*/ 98 w 111"/>
                  <a:gd name="T87" fmla="*/ 13 h 39"/>
                  <a:gd name="T88" fmla="*/ 99 w 111"/>
                  <a:gd name="T89" fmla="*/ 12 h 39"/>
                  <a:gd name="T90" fmla="*/ 99 w 111"/>
                  <a:gd name="T91" fmla="*/ 12 h 39"/>
                  <a:gd name="T92" fmla="*/ 100 w 111"/>
                  <a:gd name="T93" fmla="*/ 13 h 39"/>
                  <a:gd name="T94" fmla="*/ 101 w 111"/>
                  <a:gd name="T95" fmla="*/ 12 h 39"/>
                  <a:gd name="T96" fmla="*/ 101 w 111"/>
                  <a:gd name="T97" fmla="*/ 12 h 39"/>
                  <a:gd name="T98" fmla="*/ 103 w 111"/>
                  <a:gd name="T99" fmla="*/ 10 h 39"/>
                  <a:gd name="T100" fmla="*/ 104 w 111"/>
                  <a:gd name="T101" fmla="*/ 10 h 39"/>
                  <a:gd name="T102" fmla="*/ 106 w 111"/>
                  <a:gd name="T103" fmla="*/ 10 h 39"/>
                  <a:gd name="T104" fmla="*/ 109 w 111"/>
                  <a:gd name="T105" fmla="*/ 6 h 39"/>
                  <a:gd name="T106" fmla="*/ 110 w 111"/>
                  <a:gd name="T107" fmla="*/ 5 h 39"/>
                  <a:gd name="T108" fmla="*/ 111 w 111"/>
                  <a:gd name="T109" fmla="*/ 4 h 39"/>
                  <a:gd name="T110" fmla="*/ 111 w 111"/>
                  <a:gd name="T111" fmla="*/ 3 h 39"/>
                  <a:gd name="T112" fmla="*/ 111 w 111"/>
                  <a:gd name="T113" fmla="*/ 1 h 39"/>
                  <a:gd name="T114" fmla="*/ 111 w 111"/>
                  <a:gd name="T115" fmla="*/ 0 h 39"/>
                  <a:gd name="T116" fmla="*/ 111 w 111"/>
                  <a:gd name="T117" fmla="*/ 0 h 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39"/>
                  <a:gd name="T179" fmla="*/ 111 w 111"/>
                  <a:gd name="T180" fmla="*/ 39 h 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39">
                    <a:moveTo>
                      <a:pt x="111" y="0"/>
                    </a:moveTo>
                    <a:lnTo>
                      <a:pt x="89" y="3"/>
                    </a:lnTo>
                    <a:lnTo>
                      <a:pt x="87" y="4"/>
                    </a:lnTo>
                    <a:lnTo>
                      <a:pt x="31" y="9"/>
                    </a:lnTo>
                    <a:lnTo>
                      <a:pt x="31" y="8"/>
                    </a:lnTo>
                    <a:lnTo>
                      <a:pt x="28" y="9"/>
                    </a:lnTo>
                    <a:lnTo>
                      <a:pt x="29" y="10"/>
                    </a:lnTo>
                    <a:lnTo>
                      <a:pt x="29" y="11"/>
                    </a:lnTo>
                    <a:lnTo>
                      <a:pt x="9" y="13"/>
                    </a:lnTo>
                    <a:lnTo>
                      <a:pt x="8" y="15"/>
                    </a:lnTo>
                    <a:lnTo>
                      <a:pt x="7" y="18"/>
                    </a:lnTo>
                    <a:lnTo>
                      <a:pt x="8" y="19"/>
                    </a:lnTo>
                    <a:lnTo>
                      <a:pt x="7" y="22"/>
                    </a:lnTo>
                    <a:lnTo>
                      <a:pt x="7" y="23"/>
                    </a:lnTo>
                    <a:lnTo>
                      <a:pt x="6" y="25"/>
                    </a:lnTo>
                    <a:lnTo>
                      <a:pt x="5" y="26"/>
                    </a:lnTo>
                    <a:lnTo>
                      <a:pt x="4" y="30"/>
                    </a:lnTo>
                    <a:lnTo>
                      <a:pt x="2" y="32"/>
                    </a:lnTo>
                    <a:lnTo>
                      <a:pt x="2" y="35"/>
                    </a:lnTo>
                    <a:lnTo>
                      <a:pt x="2" y="38"/>
                    </a:lnTo>
                    <a:lnTo>
                      <a:pt x="0" y="39"/>
                    </a:lnTo>
                    <a:lnTo>
                      <a:pt x="29" y="37"/>
                    </a:lnTo>
                    <a:lnTo>
                      <a:pt x="65" y="34"/>
                    </a:lnTo>
                    <a:lnTo>
                      <a:pt x="78" y="32"/>
                    </a:lnTo>
                    <a:lnTo>
                      <a:pt x="79" y="28"/>
                    </a:lnTo>
                    <a:lnTo>
                      <a:pt x="80" y="28"/>
                    </a:lnTo>
                    <a:lnTo>
                      <a:pt x="81" y="27"/>
                    </a:lnTo>
                    <a:lnTo>
                      <a:pt x="82" y="26"/>
                    </a:lnTo>
                    <a:lnTo>
                      <a:pt x="81" y="25"/>
                    </a:lnTo>
                    <a:lnTo>
                      <a:pt x="82" y="24"/>
                    </a:lnTo>
                    <a:lnTo>
                      <a:pt x="83" y="23"/>
                    </a:lnTo>
                    <a:lnTo>
                      <a:pt x="86" y="22"/>
                    </a:lnTo>
                    <a:lnTo>
                      <a:pt x="89" y="21"/>
                    </a:lnTo>
                    <a:lnTo>
                      <a:pt x="92" y="18"/>
                    </a:lnTo>
                    <a:lnTo>
                      <a:pt x="93" y="18"/>
                    </a:lnTo>
                    <a:lnTo>
                      <a:pt x="95" y="16"/>
                    </a:lnTo>
                    <a:lnTo>
                      <a:pt x="96" y="14"/>
                    </a:lnTo>
                    <a:lnTo>
                      <a:pt x="97" y="14"/>
                    </a:lnTo>
                    <a:lnTo>
                      <a:pt x="98" y="14"/>
                    </a:lnTo>
                    <a:lnTo>
                      <a:pt x="98" y="13"/>
                    </a:lnTo>
                    <a:lnTo>
                      <a:pt x="99" y="12"/>
                    </a:lnTo>
                    <a:lnTo>
                      <a:pt x="100" y="13"/>
                    </a:lnTo>
                    <a:lnTo>
                      <a:pt x="101" y="12"/>
                    </a:lnTo>
                    <a:lnTo>
                      <a:pt x="103" y="10"/>
                    </a:lnTo>
                    <a:lnTo>
                      <a:pt x="104" y="10"/>
                    </a:lnTo>
                    <a:lnTo>
                      <a:pt x="106" y="10"/>
                    </a:lnTo>
                    <a:lnTo>
                      <a:pt x="109" y="6"/>
                    </a:lnTo>
                    <a:lnTo>
                      <a:pt x="110" y="5"/>
                    </a:lnTo>
                    <a:lnTo>
                      <a:pt x="111" y="4"/>
                    </a:lnTo>
                    <a:lnTo>
                      <a:pt x="111" y="3"/>
                    </a:lnTo>
                    <a:lnTo>
                      <a:pt x="111" y="1"/>
                    </a:lnTo>
                    <a:lnTo>
                      <a:pt x="111" y="0"/>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0" name="Freeform 216"/>
              <p:cNvSpPr>
                <a:spLocks/>
              </p:cNvSpPr>
              <p:nvPr/>
            </p:nvSpPr>
            <p:spPr bwMode="auto">
              <a:xfrm>
                <a:off x="3890" y="2409"/>
                <a:ext cx="266" cy="404"/>
              </a:xfrm>
              <a:custGeom>
                <a:avLst/>
                <a:gdLst>
                  <a:gd name="T0" fmla="*/ 0 w 52"/>
                  <a:gd name="T1" fmla="*/ 3 h 83"/>
                  <a:gd name="T2" fmla="*/ 1 w 52"/>
                  <a:gd name="T3" fmla="*/ 5 h 83"/>
                  <a:gd name="T4" fmla="*/ 0 w 52"/>
                  <a:gd name="T5" fmla="*/ 55 h 83"/>
                  <a:gd name="T6" fmla="*/ 0 w 52"/>
                  <a:gd name="T7" fmla="*/ 57 h 83"/>
                  <a:gd name="T8" fmla="*/ 3 w 52"/>
                  <a:gd name="T9" fmla="*/ 82 h 83"/>
                  <a:gd name="T10" fmla="*/ 4 w 52"/>
                  <a:gd name="T11" fmla="*/ 82 h 83"/>
                  <a:gd name="T12" fmla="*/ 5 w 52"/>
                  <a:gd name="T13" fmla="*/ 81 h 83"/>
                  <a:gd name="T14" fmla="*/ 7 w 52"/>
                  <a:gd name="T15" fmla="*/ 82 h 83"/>
                  <a:gd name="T16" fmla="*/ 8 w 52"/>
                  <a:gd name="T17" fmla="*/ 81 h 83"/>
                  <a:gd name="T18" fmla="*/ 8 w 52"/>
                  <a:gd name="T19" fmla="*/ 77 h 83"/>
                  <a:gd name="T20" fmla="*/ 9 w 52"/>
                  <a:gd name="T21" fmla="*/ 75 h 83"/>
                  <a:gd name="T22" fmla="*/ 10 w 52"/>
                  <a:gd name="T23" fmla="*/ 77 h 83"/>
                  <a:gd name="T24" fmla="*/ 10 w 52"/>
                  <a:gd name="T25" fmla="*/ 78 h 83"/>
                  <a:gd name="T26" fmla="*/ 11 w 52"/>
                  <a:gd name="T27" fmla="*/ 80 h 83"/>
                  <a:gd name="T28" fmla="*/ 13 w 52"/>
                  <a:gd name="T29" fmla="*/ 83 h 83"/>
                  <a:gd name="T30" fmla="*/ 14 w 52"/>
                  <a:gd name="T31" fmla="*/ 83 h 83"/>
                  <a:gd name="T32" fmla="*/ 15 w 52"/>
                  <a:gd name="T33" fmla="*/ 83 h 83"/>
                  <a:gd name="T34" fmla="*/ 17 w 52"/>
                  <a:gd name="T35" fmla="*/ 81 h 83"/>
                  <a:gd name="T36" fmla="*/ 17 w 52"/>
                  <a:gd name="T37" fmla="*/ 81 h 83"/>
                  <a:gd name="T38" fmla="*/ 18 w 52"/>
                  <a:gd name="T39" fmla="*/ 80 h 83"/>
                  <a:gd name="T40" fmla="*/ 18 w 52"/>
                  <a:gd name="T41" fmla="*/ 80 h 83"/>
                  <a:gd name="T42" fmla="*/ 18 w 52"/>
                  <a:gd name="T43" fmla="*/ 79 h 83"/>
                  <a:gd name="T44" fmla="*/ 17 w 52"/>
                  <a:gd name="T45" fmla="*/ 79 h 83"/>
                  <a:gd name="T46" fmla="*/ 17 w 52"/>
                  <a:gd name="T47" fmla="*/ 78 h 83"/>
                  <a:gd name="T48" fmla="*/ 18 w 52"/>
                  <a:gd name="T49" fmla="*/ 77 h 83"/>
                  <a:gd name="T50" fmla="*/ 18 w 52"/>
                  <a:gd name="T51" fmla="*/ 76 h 83"/>
                  <a:gd name="T52" fmla="*/ 16 w 52"/>
                  <a:gd name="T53" fmla="*/ 75 h 83"/>
                  <a:gd name="T54" fmla="*/ 16 w 52"/>
                  <a:gd name="T55" fmla="*/ 75 h 83"/>
                  <a:gd name="T56" fmla="*/ 15 w 52"/>
                  <a:gd name="T57" fmla="*/ 75 h 83"/>
                  <a:gd name="T58" fmla="*/ 14 w 52"/>
                  <a:gd name="T59" fmla="*/ 73 h 83"/>
                  <a:gd name="T60" fmla="*/ 14 w 52"/>
                  <a:gd name="T61" fmla="*/ 72 h 83"/>
                  <a:gd name="T62" fmla="*/ 14 w 52"/>
                  <a:gd name="T63" fmla="*/ 71 h 83"/>
                  <a:gd name="T64" fmla="*/ 14 w 52"/>
                  <a:gd name="T65" fmla="*/ 71 h 83"/>
                  <a:gd name="T66" fmla="*/ 14 w 52"/>
                  <a:gd name="T67" fmla="*/ 70 h 83"/>
                  <a:gd name="T68" fmla="*/ 52 w 52"/>
                  <a:gd name="T69" fmla="*/ 66 h 83"/>
                  <a:gd name="T70" fmla="*/ 52 w 52"/>
                  <a:gd name="T71" fmla="*/ 65 h 83"/>
                  <a:gd name="T72" fmla="*/ 50 w 52"/>
                  <a:gd name="T73" fmla="*/ 63 h 83"/>
                  <a:gd name="T74" fmla="*/ 50 w 52"/>
                  <a:gd name="T75" fmla="*/ 58 h 83"/>
                  <a:gd name="T76" fmla="*/ 48 w 52"/>
                  <a:gd name="T77" fmla="*/ 55 h 83"/>
                  <a:gd name="T78" fmla="*/ 48 w 52"/>
                  <a:gd name="T79" fmla="*/ 52 h 83"/>
                  <a:gd name="T80" fmla="*/ 49 w 52"/>
                  <a:gd name="T81" fmla="*/ 50 h 83"/>
                  <a:gd name="T82" fmla="*/ 49 w 52"/>
                  <a:gd name="T83" fmla="*/ 47 h 83"/>
                  <a:gd name="T84" fmla="*/ 50 w 52"/>
                  <a:gd name="T85" fmla="*/ 45 h 83"/>
                  <a:gd name="T86" fmla="*/ 51 w 52"/>
                  <a:gd name="T87" fmla="*/ 45 h 83"/>
                  <a:gd name="T88" fmla="*/ 49 w 52"/>
                  <a:gd name="T89" fmla="*/ 44 h 83"/>
                  <a:gd name="T90" fmla="*/ 50 w 52"/>
                  <a:gd name="T91" fmla="*/ 42 h 83"/>
                  <a:gd name="T92" fmla="*/ 49 w 52"/>
                  <a:gd name="T93" fmla="*/ 41 h 83"/>
                  <a:gd name="T94" fmla="*/ 48 w 52"/>
                  <a:gd name="T95" fmla="*/ 40 h 83"/>
                  <a:gd name="T96" fmla="*/ 47 w 52"/>
                  <a:gd name="T97" fmla="*/ 39 h 83"/>
                  <a:gd name="T98" fmla="*/ 46 w 52"/>
                  <a:gd name="T99" fmla="*/ 37 h 83"/>
                  <a:gd name="T100" fmla="*/ 45 w 52"/>
                  <a:gd name="T101" fmla="*/ 36 h 83"/>
                  <a:gd name="T102" fmla="*/ 36 w 52"/>
                  <a:gd name="T103" fmla="*/ 0 h 83"/>
                  <a:gd name="T104" fmla="*/ 0 w 52"/>
                  <a:gd name="T105" fmla="*/ 3 h 83"/>
                  <a:gd name="T106" fmla="*/ 0 w 52"/>
                  <a:gd name="T107" fmla="*/ 3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83"/>
                  <a:gd name="T164" fmla="*/ 52 w 52"/>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83">
                    <a:moveTo>
                      <a:pt x="0" y="3"/>
                    </a:moveTo>
                    <a:lnTo>
                      <a:pt x="1" y="5"/>
                    </a:lnTo>
                    <a:lnTo>
                      <a:pt x="0" y="55"/>
                    </a:lnTo>
                    <a:lnTo>
                      <a:pt x="0" y="57"/>
                    </a:lnTo>
                    <a:lnTo>
                      <a:pt x="3" y="82"/>
                    </a:lnTo>
                    <a:lnTo>
                      <a:pt x="4" y="82"/>
                    </a:lnTo>
                    <a:lnTo>
                      <a:pt x="5" y="81"/>
                    </a:lnTo>
                    <a:lnTo>
                      <a:pt x="7" y="82"/>
                    </a:lnTo>
                    <a:lnTo>
                      <a:pt x="8" y="81"/>
                    </a:lnTo>
                    <a:lnTo>
                      <a:pt x="8" y="77"/>
                    </a:lnTo>
                    <a:lnTo>
                      <a:pt x="9" y="75"/>
                    </a:lnTo>
                    <a:lnTo>
                      <a:pt x="10" y="77"/>
                    </a:lnTo>
                    <a:lnTo>
                      <a:pt x="10" y="78"/>
                    </a:lnTo>
                    <a:lnTo>
                      <a:pt x="11" y="80"/>
                    </a:lnTo>
                    <a:lnTo>
                      <a:pt x="13" y="83"/>
                    </a:lnTo>
                    <a:lnTo>
                      <a:pt x="14" y="83"/>
                    </a:lnTo>
                    <a:lnTo>
                      <a:pt x="15" y="83"/>
                    </a:lnTo>
                    <a:lnTo>
                      <a:pt x="17" y="81"/>
                    </a:lnTo>
                    <a:lnTo>
                      <a:pt x="18" y="80"/>
                    </a:lnTo>
                    <a:lnTo>
                      <a:pt x="18" y="79"/>
                    </a:lnTo>
                    <a:lnTo>
                      <a:pt x="17" y="79"/>
                    </a:lnTo>
                    <a:lnTo>
                      <a:pt x="17" y="78"/>
                    </a:lnTo>
                    <a:lnTo>
                      <a:pt x="18" y="77"/>
                    </a:lnTo>
                    <a:lnTo>
                      <a:pt x="18" y="76"/>
                    </a:lnTo>
                    <a:lnTo>
                      <a:pt x="16" y="75"/>
                    </a:lnTo>
                    <a:lnTo>
                      <a:pt x="15" y="75"/>
                    </a:lnTo>
                    <a:lnTo>
                      <a:pt x="14" y="73"/>
                    </a:lnTo>
                    <a:lnTo>
                      <a:pt x="14" y="72"/>
                    </a:lnTo>
                    <a:lnTo>
                      <a:pt x="14" y="71"/>
                    </a:lnTo>
                    <a:lnTo>
                      <a:pt x="14" y="70"/>
                    </a:lnTo>
                    <a:lnTo>
                      <a:pt x="52" y="66"/>
                    </a:lnTo>
                    <a:lnTo>
                      <a:pt x="52" y="65"/>
                    </a:lnTo>
                    <a:lnTo>
                      <a:pt x="50" y="63"/>
                    </a:lnTo>
                    <a:lnTo>
                      <a:pt x="50" y="58"/>
                    </a:lnTo>
                    <a:lnTo>
                      <a:pt x="48" y="55"/>
                    </a:lnTo>
                    <a:lnTo>
                      <a:pt x="48" y="52"/>
                    </a:lnTo>
                    <a:lnTo>
                      <a:pt x="49" y="50"/>
                    </a:lnTo>
                    <a:lnTo>
                      <a:pt x="49" y="47"/>
                    </a:lnTo>
                    <a:lnTo>
                      <a:pt x="50" y="45"/>
                    </a:lnTo>
                    <a:lnTo>
                      <a:pt x="51" y="45"/>
                    </a:lnTo>
                    <a:lnTo>
                      <a:pt x="49" y="44"/>
                    </a:lnTo>
                    <a:lnTo>
                      <a:pt x="50" y="42"/>
                    </a:lnTo>
                    <a:lnTo>
                      <a:pt x="49" y="41"/>
                    </a:lnTo>
                    <a:lnTo>
                      <a:pt x="48" y="40"/>
                    </a:lnTo>
                    <a:lnTo>
                      <a:pt x="47" y="39"/>
                    </a:lnTo>
                    <a:lnTo>
                      <a:pt x="46" y="37"/>
                    </a:lnTo>
                    <a:lnTo>
                      <a:pt x="45" y="36"/>
                    </a:lnTo>
                    <a:lnTo>
                      <a:pt x="36" y="0"/>
                    </a:lnTo>
                    <a:lnTo>
                      <a:pt x="0" y="3"/>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1" name="Freeform 217"/>
              <p:cNvSpPr>
                <a:spLocks/>
              </p:cNvSpPr>
              <p:nvPr/>
            </p:nvSpPr>
            <p:spPr bwMode="auto">
              <a:xfrm>
                <a:off x="4141" y="2179"/>
                <a:ext cx="610" cy="249"/>
              </a:xfrm>
              <a:custGeom>
                <a:avLst/>
                <a:gdLst>
                  <a:gd name="T0" fmla="*/ 2 w 119"/>
                  <a:gd name="T1" fmla="*/ 41 h 51"/>
                  <a:gd name="T2" fmla="*/ 4 w 119"/>
                  <a:gd name="T3" fmla="*/ 39 h 51"/>
                  <a:gd name="T4" fmla="*/ 5 w 119"/>
                  <a:gd name="T5" fmla="*/ 36 h 51"/>
                  <a:gd name="T6" fmla="*/ 14 w 119"/>
                  <a:gd name="T7" fmla="*/ 31 h 51"/>
                  <a:gd name="T8" fmla="*/ 18 w 119"/>
                  <a:gd name="T9" fmla="*/ 27 h 51"/>
                  <a:gd name="T10" fmla="*/ 20 w 119"/>
                  <a:gd name="T11" fmla="*/ 27 h 51"/>
                  <a:gd name="T12" fmla="*/ 21 w 119"/>
                  <a:gd name="T13" fmla="*/ 25 h 51"/>
                  <a:gd name="T14" fmla="*/ 23 w 119"/>
                  <a:gd name="T15" fmla="*/ 25 h 51"/>
                  <a:gd name="T16" fmla="*/ 28 w 119"/>
                  <a:gd name="T17" fmla="*/ 23 h 51"/>
                  <a:gd name="T18" fmla="*/ 33 w 119"/>
                  <a:gd name="T19" fmla="*/ 17 h 51"/>
                  <a:gd name="T20" fmla="*/ 33 w 119"/>
                  <a:gd name="T21" fmla="*/ 13 h 51"/>
                  <a:gd name="T22" fmla="*/ 37 w 119"/>
                  <a:gd name="T23" fmla="*/ 13 h 51"/>
                  <a:gd name="T24" fmla="*/ 42 w 119"/>
                  <a:gd name="T25" fmla="*/ 12 h 51"/>
                  <a:gd name="T26" fmla="*/ 113 w 119"/>
                  <a:gd name="T27" fmla="*/ 1 h 51"/>
                  <a:gd name="T28" fmla="*/ 114 w 119"/>
                  <a:gd name="T29" fmla="*/ 2 h 51"/>
                  <a:gd name="T30" fmla="*/ 116 w 119"/>
                  <a:gd name="T31" fmla="*/ 5 h 51"/>
                  <a:gd name="T32" fmla="*/ 116 w 119"/>
                  <a:gd name="T33" fmla="*/ 6 h 51"/>
                  <a:gd name="T34" fmla="*/ 114 w 119"/>
                  <a:gd name="T35" fmla="*/ 5 h 51"/>
                  <a:gd name="T36" fmla="*/ 113 w 119"/>
                  <a:gd name="T37" fmla="*/ 6 h 51"/>
                  <a:gd name="T38" fmla="*/ 109 w 119"/>
                  <a:gd name="T39" fmla="*/ 8 h 51"/>
                  <a:gd name="T40" fmla="*/ 105 w 119"/>
                  <a:gd name="T41" fmla="*/ 11 h 51"/>
                  <a:gd name="T42" fmla="*/ 106 w 119"/>
                  <a:gd name="T43" fmla="*/ 12 h 51"/>
                  <a:gd name="T44" fmla="*/ 112 w 119"/>
                  <a:gd name="T45" fmla="*/ 9 h 51"/>
                  <a:gd name="T46" fmla="*/ 114 w 119"/>
                  <a:gd name="T47" fmla="*/ 11 h 51"/>
                  <a:gd name="T48" fmla="*/ 115 w 119"/>
                  <a:gd name="T49" fmla="*/ 11 h 51"/>
                  <a:gd name="T50" fmla="*/ 118 w 119"/>
                  <a:gd name="T51" fmla="*/ 9 h 51"/>
                  <a:gd name="T52" fmla="*/ 119 w 119"/>
                  <a:gd name="T53" fmla="*/ 14 h 51"/>
                  <a:gd name="T54" fmla="*/ 117 w 119"/>
                  <a:gd name="T55" fmla="*/ 17 h 51"/>
                  <a:gd name="T56" fmla="*/ 114 w 119"/>
                  <a:gd name="T57" fmla="*/ 19 h 51"/>
                  <a:gd name="T58" fmla="*/ 110 w 119"/>
                  <a:gd name="T59" fmla="*/ 20 h 51"/>
                  <a:gd name="T60" fmla="*/ 109 w 119"/>
                  <a:gd name="T61" fmla="*/ 19 h 51"/>
                  <a:gd name="T62" fmla="*/ 108 w 119"/>
                  <a:gd name="T63" fmla="*/ 18 h 51"/>
                  <a:gd name="T64" fmla="*/ 108 w 119"/>
                  <a:gd name="T65" fmla="*/ 21 h 51"/>
                  <a:gd name="T66" fmla="*/ 109 w 119"/>
                  <a:gd name="T67" fmla="*/ 22 h 51"/>
                  <a:gd name="T68" fmla="*/ 110 w 119"/>
                  <a:gd name="T69" fmla="*/ 24 h 51"/>
                  <a:gd name="T70" fmla="*/ 105 w 119"/>
                  <a:gd name="T71" fmla="*/ 27 h 51"/>
                  <a:gd name="T72" fmla="*/ 105 w 119"/>
                  <a:gd name="T73" fmla="*/ 29 h 51"/>
                  <a:gd name="T74" fmla="*/ 112 w 119"/>
                  <a:gd name="T75" fmla="*/ 27 h 51"/>
                  <a:gd name="T76" fmla="*/ 114 w 119"/>
                  <a:gd name="T77" fmla="*/ 27 h 51"/>
                  <a:gd name="T78" fmla="*/ 109 w 119"/>
                  <a:gd name="T79" fmla="*/ 32 h 51"/>
                  <a:gd name="T80" fmla="*/ 103 w 119"/>
                  <a:gd name="T81" fmla="*/ 36 h 51"/>
                  <a:gd name="T82" fmla="*/ 102 w 119"/>
                  <a:gd name="T83" fmla="*/ 37 h 51"/>
                  <a:gd name="T84" fmla="*/ 96 w 119"/>
                  <a:gd name="T85" fmla="*/ 44 h 51"/>
                  <a:gd name="T86" fmla="*/ 93 w 119"/>
                  <a:gd name="T87" fmla="*/ 50 h 51"/>
                  <a:gd name="T88" fmla="*/ 69 w 119"/>
                  <a:gd name="T89" fmla="*/ 39 h 51"/>
                  <a:gd name="T90" fmla="*/ 50 w 119"/>
                  <a:gd name="T91" fmla="*/ 36 h 51"/>
                  <a:gd name="T92" fmla="*/ 49 w 119"/>
                  <a:gd name="T93" fmla="*/ 36 h 51"/>
                  <a:gd name="T94" fmla="*/ 30 w 119"/>
                  <a:gd name="T95" fmla="*/ 37 h 51"/>
                  <a:gd name="T96" fmla="*/ 26 w 119"/>
                  <a:gd name="T97" fmla="*/ 40 h 51"/>
                  <a:gd name="T98" fmla="*/ 0 w 119"/>
                  <a:gd name="T99" fmla="*/ 45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
                  <a:gd name="T151" fmla="*/ 0 h 51"/>
                  <a:gd name="T152" fmla="*/ 119 w 119"/>
                  <a:gd name="T153" fmla="*/ 51 h 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 h="51">
                    <a:moveTo>
                      <a:pt x="0" y="45"/>
                    </a:moveTo>
                    <a:lnTo>
                      <a:pt x="1" y="41"/>
                    </a:lnTo>
                    <a:lnTo>
                      <a:pt x="2" y="41"/>
                    </a:lnTo>
                    <a:lnTo>
                      <a:pt x="3" y="40"/>
                    </a:lnTo>
                    <a:lnTo>
                      <a:pt x="4" y="39"/>
                    </a:lnTo>
                    <a:lnTo>
                      <a:pt x="3" y="38"/>
                    </a:lnTo>
                    <a:lnTo>
                      <a:pt x="4" y="37"/>
                    </a:lnTo>
                    <a:lnTo>
                      <a:pt x="5" y="36"/>
                    </a:lnTo>
                    <a:lnTo>
                      <a:pt x="8" y="35"/>
                    </a:lnTo>
                    <a:lnTo>
                      <a:pt x="11" y="34"/>
                    </a:lnTo>
                    <a:lnTo>
                      <a:pt x="14" y="31"/>
                    </a:lnTo>
                    <a:lnTo>
                      <a:pt x="15" y="31"/>
                    </a:lnTo>
                    <a:lnTo>
                      <a:pt x="17" y="29"/>
                    </a:lnTo>
                    <a:lnTo>
                      <a:pt x="18" y="27"/>
                    </a:lnTo>
                    <a:lnTo>
                      <a:pt x="19" y="27"/>
                    </a:lnTo>
                    <a:lnTo>
                      <a:pt x="20" y="27"/>
                    </a:lnTo>
                    <a:lnTo>
                      <a:pt x="20" y="26"/>
                    </a:lnTo>
                    <a:lnTo>
                      <a:pt x="21" y="25"/>
                    </a:lnTo>
                    <a:lnTo>
                      <a:pt x="22" y="26"/>
                    </a:lnTo>
                    <a:lnTo>
                      <a:pt x="23" y="25"/>
                    </a:lnTo>
                    <a:lnTo>
                      <a:pt x="25" y="23"/>
                    </a:lnTo>
                    <a:lnTo>
                      <a:pt x="26" y="23"/>
                    </a:lnTo>
                    <a:lnTo>
                      <a:pt x="28" y="23"/>
                    </a:lnTo>
                    <a:lnTo>
                      <a:pt x="31" y="19"/>
                    </a:lnTo>
                    <a:lnTo>
                      <a:pt x="32" y="18"/>
                    </a:lnTo>
                    <a:lnTo>
                      <a:pt x="33" y="17"/>
                    </a:lnTo>
                    <a:lnTo>
                      <a:pt x="33" y="16"/>
                    </a:lnTo>
                    <a:lnTo>
                      <a:pt x="33" y="14"/>
                    </a:lnTo>
                    <a:lnTo>
                      <a:pt x="33" y="13"/>
                    </a:lnTo>
                    <a:lnTo>
                      <a:pt x="37" y="12"/>
                    </a:lnTo>
                    <a:lnTo>
                      <a:pt x="37" y="13"/>
                    </a:lnTo>
                    <a:lnTo>
                      <a:pt x="40" y="13"/>
                    </a:lnTo>
                    <a:lnTo>
                      <a:pt x="42" y="12"/>
                    </a:lnTo>
                    <a:lnTo>
                      <a:pt x="78" y="7"/>
                    </a:lnTo>
                    <a:lnTo>
                      <a:pt x="112" y="0"/>
                    </a:lnTo>
                    <a:lnTo>
                      <a:pt x="113" y="1"/>
                    </a:lnTo>
                    <a:lnTo>
                      <a:pt x="114" y="2"/>
                    </a:lnTo>
                    <a:lnTo>
                      <a:pt x="115" y="3"/>
                    </a:lnTo>
                    <a:lnTo>
                      <a:pt x="116" y="5"/>
                    </a:lnTo>
                    <a:lnTo>
                      <a:pt x="116" y="6"/>
                    </a:lnTo>
                    <a:lnTo>
                      <a:pt x="115" y="5"/>
                    </a:lnTo>
                    <a:lnTo>
                      <a:pt x="114" y="5"/>
                    </a:lnTo>
                    <a:lnTo>
                      <a:pt x="113" y="5"/>
                    </a:lnTo>
                    <a:lnTo>
                      <a:pt x="112" y="5"/>
                    </a:lnTo>
                    <a:lnTo>
                      <a:pt x="113" y="6"/>
                    </a:lnTo>
                    <a:lnTo>
                      <a:pt x="110" y="8"/>
                    </a:lnTo>
                    <a:lnTo>
                      <a:pt x="109" y="8"/>
                    </a:lnTo>
                    <a:lnTo>
                      <a:pt x="108" y="10"/>
                    </a:lnTo>
                    <a:lnTo>
                      <a:pt x="106" y="10"/>
                    </a:lnTo>
                    <a:lnTo>
                      <a:pt x="105" y="11"/>
                    </a:lnTo>
                    <a:lnTo>
                      <a:pt x="105" y="12"/>
                    </a:lnTo>
                    <a:lnTo>
                      <a:pt x="106" y="12"/>
                    </a:lnTo>
                    <a:lnTo>
                      <a:pt x="108" y="11"/>
                    </a:lnTo>
                    <a:lnTo>
                      <a:pt x="111" y="10"/>
                    </a:lnTo>
                    <a:lnTo>
                      <a:pt x="112" y="9"/>
                    </a:lnTo>
                    <a:lnTo>
                      <a:pt x="114" y="9"/>
                    </a:lnTo>
                    <a:lnTo>
                      <a:pt x="114" y="10"/>
                    </a:lnTo>
                    <a:lnTo>
                      <a:pt x="114" y="11"/>
                    </a:lnTo>
                    <a:lnTo>
                      <a:pt x="115" y="12"/>
                    </a:lnTo>
                    <a:lnTo>
                      <a:pt x="115" y="11"/>
                    </a:lnTo>
                    <a:lnTo>
                      <a:pt x="116" y="11"/>
                    </a:lnTo>
                    <a:lnTo>
                      <a:pt x="117" y="9"/>
                    </a:lnTo>
                    <a:lnTo>
                      <a:pt x="118" y="9"/>
                    </a:lnTo>
                    <a:lnTo>
                      <a:pt x="119" y="11"/>
                    </a:lnTo>
                    <a:lnTo>
                      <a:pt x="119" y="14"/>
                    </a:lnTo>
                    <a:lnTo>
                      <a:pt x="119" y="15"/>
                    </a:lnTo>
                    <a:lnTo>
                      <a:pt x="117" y="16"/>
                    </a:lnTo>
                    <a:lnTo>
                      <a:pt x="117" y="17"/>
                    </a:lnTo>
                    <a:lnTo>
                      <a:pt x="117" y="18"/>
                    </a:lnTo>
                    <a:lnTo>
                      <a:pt x="115" y="19"/>
                    </a:lnTo>
                    <a:lnTo>
                      <a:pt x="114" y="19"/>
                    </a:lnTo>
                    <a:lnTo>
                      <a:pt x="113" y="20"/>
                    </a:lnTo>
                    <a:lnTo>
                      <a:pt x="111" y="20"/>
                    </a:lnTo>
                    <a:lnTo>
                      <a:pt x="110" y="20"/>
                    </a:lnTo>
                    <a:lnTo>
                      <a:pt x="109" y="19"/>
                    </a:lnTo>
                    <a:lnTo>
                      <a:pt x="109" y="18"/>
                    </a:lnTo>
                    <a:lnTo>
                      <a:pt x="108" y="18"/>
                    </a:lnTo>
                    <a:lnTo>
                      <a:pt x="108" y="20"/>
                    </a:lnTo>
                    <a:lnTo>
                      <a:pt x="108" y="21"/>
                    </a:lnTo>
                    <a:lnTo>
                      <a:pt x="108" y="22"/>
                    </a:lnTo>
                    <a:lnTo>
                      <a:pt x="109" y="22"/>
                    </a:lnTo>
                    <a:lnTo>
                      <a:pt x="110" y="23"/>
                    </a:lnTo>
                    <a:lnTo>
                      <a:pt x="110" y="24"/>
                    </a:lnTo>
                    <a:lnTo>
                      <a:pt x="107" y="28"/>
                    </a:lnTo>
                    <a:lnTo>
                      <a:pt x="105" y="27"/>
                    </a:lnTo>
                    <a:lnTo>
                      <a:pt x="104" y="27"/>
                    </a:lnTo>
                    <a:lnTo>
                      <a:pt x="104" y="28"/>
                    </a:lnTo>
                    <a:lnTo>
                      <a:pt x="105" y="29"/>
                    </a:lnTo>
                    <a:lnTo>
                      <a:pt x="108" y="28"/>
                    </a:lnTo>
                    <a:lnTo>
                      <a:pt x="110" y="28"/>
                    </a:lnTo>
                    <a:lnTo>
                      <a:pt x="112" y="27"/>
                    </a:lnTo>
                    <a:lnTo>
                      <a:pt x="112" y="26"/>
                    </a:lnTo>
                    <a:lnTo>
                      <a:pt x="113" y="26"/>
                    </a:lnTo>
                    <a:lnTo>
                      <a:pt x="114" y="27"/>
                    </a:lnTo>
                    <a:lnTo>
                      <a:pt x="113" y="29"/>
                    </a:lnTo>
                    <a:lnTo>
                      <a:pt x="111" y="31"/>
                    </a:lnTo>
                    <a:lnTo>
                      <a:pt x="109" y="32"/>
                    </a:lnTo>
                    <a:lnTo>
                      <a:pt x="108" y="32"/>
                    </a:lnTo>
                    <a:lnTo>
                      <a:pt x="105" y="32"/>
                    </a:lnTo>
                    <a:lnTo>
                      <a:pt x="103" y="36"/>
                    </a:lnTo>
                    <a:lnTo>
                      <a:pt x="102" y="37"/>
                    </a:lnTo>
                    <a:lnTo>
                      <a:pt x="99" y="39"/>
                    </a:lnTo>
                    <a:lnTo>
                      <a:pt x="97" y="41"/>
                    </a:lnTo>
                    <a:lnTo>
                      <a:pt x="96" y="44"/>
                    </a:lnTo>
                    <a:lnTo>
                      <a:pt x="95" y="48"/>
                    </a:lnTo>
                    <a:lnTo>
                      <a:pt x="95" y="49"/>
                    </a:lnTo>
                    <a:lnTo>
                      <a:pt x="93" y="50"/>
                    </a:lnTo>
                    <a:lnTo>
                      <a:pt x="88" y="51"/>
                    </a:lnTo>
                    <a:lnTo>
                      <a:pt x="87" y="51"/>
                    </a:lnTo>
                    <a:lnTo>
                      <a:pt x="69" y="39"/>
                    </a:lnTo>
                    <a:lnTo>
                      <a:pt x="54" y="41"/>
                    </a:lnTo>
                    <a:lnTo>
                      <a:pt x="53" y="39"/>
                    </a:lnTo>
                    <a:lnTo>
                      <a:pt x="50" y="36"/>
                    </a:lnTo>
                    <a:lnTo>
                      <a:pt x="49" y="37"/>
                    </a:lnTo>
                    <a:lnTo>
                      <a:pt x="49" y="36"/>
                    </a:lnTo>
                    <a:lnTo>
                      <a:pt x="49" y="35"/>
                    </a:lnTo>
                    <a:lnTo>
                      <a:pt x="31" y="37"/>
                    </a:lnTo>
                    <a:lnTo>
                      <a:pt x="30" y="37"/>
                    </a:lnTo>
                    <a:lnTo>
                      <a:pt x="30" y="38"/>
                    </a:lnTo>
                    <a:lnTo>
                      <a:pt x="26" y="40"/>
                    </a:lnTo>
                    <a:lnTo>
                      <a:pt x="25" y="40"/>
                    </a:lnTo>
                    <a:lnTo>
                      <a:pt x="21" y="42"/>
                    </a:lnTo>
                    <a:lnTo>
                      <a:pt x="0" y="45"/>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2" name="Freeform 218"/>
              <p:cNvSpPr>
                <a:spLocks/>
              </p:cNvSpPr>
              <p:nvPr/>
            </p:nvSpPr>
            <p:spPr bwMode="auto">
              <a:xfrm>
                <a:off x="4243" y="1896"/>
                <a:ext cx="313" cy="293"/>
              </a:xfrm>
              <a:custGeom>
                <a:avLst/>
                <a:gdLst>
                  <a:gd name="T0" fmla="*/ 20 w 61"/>
                  <a:gd name="T1" fmla="*/ 0 h 60"/>
                  <a:gd name="T2" fmla="*/ 20 w 61"/>
                  <a:gd name="T3" fmla="*/ 3 h 60"/>
                  <a:gd name="T4" fmla="*/ 21 w 61"/>
                  <a:gd name="T5" fmla="*/ 5 h 60"/>
                  <a:gd name="T6" fmla="*/ 19 w 61"/>
                  <a:gd name="T7" fmla="*/ 13 h 60"/>
                  <a:gd name="T8" fmla="*/ 19 w 61"/>
                  <a:gd name="T9" fmla="*/ 15 h 60"/>
                  <a:gd name="T10" fmla="*/ 18 w 61"/>
                  <a:gd name="T11" fmla="*/ 19 h 60"/>
                  <a:gd name="T12" fmla="*/ 15 w 61"/>
                  <a:gd name="T13" fmla="*/ 22 h 60"/>
                  <a:gd name="T14" fmla="*/ 13 w 61"/>
                  <a:gd name="T15" fmla="*/ 23 h 60"/>
                  <a:gd name="T16" fmla="*/ 11 w 61"/>
                  <a:gd name="T17" fmla="*/ 24 h 60"/>
                  <a:gd name="T18" fmla="*/ 10 w 61"/>
                  <a:gd name="T19" fmla="*/ 26 h 60"/>
                  <a:gd name="T20" fmla="*/ 9 w 61"/>
                  <a:gd name="T21" fmla="*/ 30 h 60"/>
                  <a:gd name="T22" fmla="*/ 6 w 61"/>
                  <a:gd name="T23" fmla="*/ 30 h 60"/>
                  <a:gd name="T24" fmla="*/ 4 w 61"/>
                  <a:gd name="T25" fmla="*/ 34 h 60"/>
                  <a:gd name="T26" fmla="*/ 4 w 61"/>
                  <a:gd name="T27" fmla="*/ 38 h 60"/>
                  <a:gd name="T28" fmla="*/ 2 w 61"/>
                  <a:gd name="T29" fmla="*/ 41 h 60"/>
                  <a:gd name="T30" fmla="*/ 0 w 61"/>
                  <a:gd name="T31" fmla="*/ 43 h 60"/>
                  <a:gd name="T32" fmla="*/ 0 w 61"/>
                  <a:gd name="T33" fmla="*/ 46 h 60"/>
                  <a:gd name="T34" fmla="*/ 3 w 61"/>
                  <a:gd name="T35" fmla="*/ 51 h 60"/>
                  <a:gd name="T36" fmla="*/ 6 w 61"/>
                  <a:gd name="T37" fmla="*/ 54 h 60"/>
                  <a:gd name="T38" fmla="*/ 8 w 61"/>
                  <a:gd name="T39" fmla="*/ 54 h 60"/>
                  <a:gd name="T40" fmla="*/ 8 w 61"/>
                  <a:gd name="T41" fmla="*/ 55 h 60"/>
                  <a:gd name="T42" fmla="*/ 10 w 61"/>
                  <a:gd name="T43" fmla="*/ 55 h 60"/>
                  <a:gd name="T44" fmla="*/ 10 w 61"/>
                  <a:gd name="T45" fmla="*/ 57 h 60"/>
                  <a:gd name="T46" fmla="*/ 15 w 61"/>
                  <a:gd name="T47" fmla="*/ 60 h 60"/>
                  <a:gd name="T48" fmla="*/ 18 w 61"/>
                  <a:gd name="T49" fmla="*/ 59 h 60"/>
                  <a:gd name="T50" fmla="*/ 19 w 61"/>
                  <a:gd name="T51" fmla="*/ 57 h 60"/>
                  <a:gd name="T52" fmla="*/ 21 w 61"/>
                  <a:gd name="T53" fmla="*/ 59 h 60"/>
                  <a:gd name="T54" fmla="*/ 25 w 61"/>
                  <a:gd name="T55" fmla="*/ 57 h 60"/>
                  <a:gd name="T56" fmla="*/ 26 w 61"/>
                  <a:gd name="T57" fmla="*/ 55 h 60"/>
                  <a:gd name="T58" fmla="*/ 30 w 61"/>
                  <a:gd name="T59" fmla="*/ 53 h 60"/>
                  <a:gd name="T60" fmla="*/ 33 w 61"/>
                  <a:gd name="T61" fmla="*/ 51 h 60"/>
                  <a:gd name="T62" fmla="*/ 33 w 61"/>
                  <a:gd name="T63" fmla="*/ 48 h 60"/>
                  <a:gd name="T64" fmla="*/ 38 w 61"/>
                  <a:gd name="T65" fmla="*/ 32 h 60"/>
                  <a:gd name="T66" fmla="*/ 40 w 61"/>
                  <a:gd name="T67" fmla="*/ 33 h 60"/>
                  <a:gd name="T68" fmla="*/ 41 w 61"/>
                  <a:gd name="T69" fmla="*/ 35 h 60"/>
                  <a:gd name="T70" fmla="*/ 44 w 61"/>
                  <a:gd name="T71" fmla="*/ 32 h 60"/>
                  <a:gd name="T72" fmla="*/ 46 w 61"/>
                  <a:gd name="T73" fmla="*/ 27 h 60"/>
                  <a:gd name="T74" fmla="*/ 49 w 61"/>
                  <a:gd name="T75" fmla="*/ 25 h 60"/>
                  <a:gd name="T76" fmla="*/ 51 w 61"/>
                  <a:gd name="T77" fmla="*/ 23 h 60"/>
                  <a:gd name="T78" fmla="*/ 52 w 61"/>
                  <a:gd name="T79" fmla="*/ 20 h 60"/>
                  <a:gd name="T80" fmla="*/ 52 w 61"/>
                  <a:gd name="T81" fmla="*/ 19 h 60"/>
                  <a:gd name="T82" fmla="*/ 52 w 61"/>
                  <a:gd name="T83" fmla="*/ 15 h 60"/>
                  <a:gd name="T84" fmla="*/ 59 w 61"/>
                  <a:gd name="T85" fmla="*/ 19 h 60"/>
                  <a:gd name="T86" fmla="*/ 60 w 61"/>
                  <a:gd name="T87" fmla="*/ 19 h 60"/>
                  <a:gd name="T88" fmla="*/ 59 w 61"/>
                  <a:gd name="T89" fmla="*/ 13 h 60"/>
                  <a:gd name="T90" fmla="*/ 58 w 61"/>
                  <a:gd name="T91" fmla="*/ 11 h 60"/>
                  <a:gd name="T92" fmla="*/ 56 w 61"/>
                  <a:gd name="T93" fmla="*/ 11 h 60"/>
                  <a:gd name="T94" fmla="*/ 51 w 61"/>
                  <a:gd name="T95" fmla="*/ 12 h 60"/>
                  <a:gd name="T96" fmla="*/ 49 w 61"/>
                  <a:gd name="T97" fmla="*/ 14 h 60"/>
                  <a:gd name="T98" fmla="*/ 46 w 61"/>
                  <a:gd name="T99" fmla="*/ 13 h 60"/>
                  <a:gd name="T100" fmla="*/ 45 w 61"/>
                  <a:gd name="T101" fmla="*/ 15 h 60"/>
                  <a:gd name="T102" fmla="*/ 42 w 61"/>
                  <a:gd name="T103" fmla="*/ 17 h 60"/>
                  <a:gd name="T104" fmla="*/ 39 w 61"/>
                  <a:gd name="T105" fmla="*/ 20 h 60"/>
                  <a:gd name="T106" fmla="*/ 36 w 61"/>
                  <a:gd name="T107" fmla="*/ 13 h 60"/>
                  <a:gd name="T108" fmla="*/ 21 w 61"/>
                  <a:gd name="T109" fmla="*/ 0 h 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1"/>
                  <a:gd name="T166" fmla="*/ 0 h 60"/>
                  <a:gd name="T167" fmla="*/ 61 w 61"/>
                  <a:gd name="T168" fmla="*/ 60 h 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1" h="60">
                    <a:moveTo>
                      <a:pt x="21" y="0"/>
                    </a:moveTo>
                    <a:lnTo>
                      <a:pt x="20" y="0"/>
                    </a:lnTo>
                    <a:lnTo>
                      <a:pt x="19" y="1"/>
                    </a:lnTo>
                    <a:lnTo>
                      <a:pt x="20" y="3"/>
                    </a:lnTo>
                    <a:lnTo>
                      <a:pt x="18" y="4"/>
                    </a:lnTo>
                    <a:lnTo>
                      <a:pt x="21" y="5"/>
                    </a:lnTo>
                    <a:lnTo>
                      <a:pt x="20" y="12"/>
                    </a:lnTo>
                    <a:lnTo>
                      <a:pt x="19" y="13"/>
                    </a:lnTo>
                    <a:lnTo>
                      <a:pt x="19" y="14"/>
                    </a:lnTo>
                    <a:lnTo>
                      <a:pt x="19" y="15"/>
                    </a:lnTo>
                    <a:lnTo>
                      <a:pt x="19" y="17"/>
                    </a:lnTo>
                    <a:lnTo>
                      <a:pt x="18" y="19"/>
                    </a:lnTo>
                    <a:lnTo>
                      <a:pt x="17" y="19"/>
                    </a:lnTo>
                    <a:lnTo>
                      <a:pt x="15" y="22"/>
                    </a:lnTo>
                    <a:lnTo>
                      <a:pt x="13" y="23"/>
                    </a:lnTo>
                    <a:lnTo>
                      <a:pt x="12" y="23"/>
                    </a:lnTo>
                    <a:lnTo>
                      <a:pt x="11" y="24"/>
                    </a:lnTo>
                    <a:lnTo>
                      <a:pt x="11" y="25"/>
                    </a:lnTo>
                    <a:lnTo>
                      <a:pt x="10" y="26"/>
                    </a:lnTo>
                    <a:lnTo>
                      <a:pt x="9" y="29"/>
                    </a:lnTo>
                    <a:lnTo>
                      <a:pt x="9" y="30"/>
                    </a:lnTo>
                    <a:lnTo>
                      <a:pt x="8" y="32"/>
                    </a:lnTo>
                    <a:lnTo>
                      <a:pt x="6" y="30"/>
                    </a:lnTo>
                    <a:lnTo>
                      <a:pt x="5" y="30"/>
                    </a:lnTo>
                    <a:lnTo>
                      <a:pt x="4" y="34"/>
                    </a:lnTo>
                    <a:lnTo>
                      <a:pt x="4" y="36"/>
                    </a:lnTo>
                    <a:lnTo>
                      <a:pt x="4" y="38"/>
                    </a:lnTo>
                    <a:lnTo>
                      <a:pt x="3" y="39"/>
                    </a:lnTo>
                    <a:lnTo>
                      <a:pt x="2" y="41"/>
                    </a:lnTo>
                    <a:lnTo>
                      <a:pt x="0" y="41"/>
                    </a:lnTo>
                    <a:lnTo>
                      <a:pt x="0" y="43"/>
                    </a:lnTo>
                    <a:lnTo>
                      <a:pt x="0" y="45"/>
                    </a:lnTo>
                    <a:lnTo>
                      <a:pt x="0" y="46"/>
                    </a:lnTo>
                    <a:lnTo>
                      <a:pt x="1" y="47"/>
                    </a:lnTo>
                    <a:lnTo>
                      <a:pt x="3" y="51"/>
                    </a:lnTo>
                    <a:lnTo>
                      <a:pt x="5" y="53"/>
                    </a:lnTo>
                    <a:lnTo>
                      <a:pt x="6" y="54"/>
                    </a:lnTo>
                    <a:lnTo>
                      <a:pt x="6" y="53"/>
                    </a:lnTo>
                    <a:lnTo>
                      <a:pt x="8" y="54"/>
                    </a:lnTo>
                    <a:lnTo>
                      <a:pt x="8" y="55"/>
                    </a:lnTo>
                    <a:lnTo>
                      <a:pt x="9" y="55"/>
                    </a:lnTo>
                    <a:lnTo>
                      <a:pt x="10" y="55"/>
                    </a:lnTo>
                    <a:lnTo>
                      <a:pt x="11" y="56"/>
                    </a:lnTo>
                    <a:lnTo>
                      <a:pt x="10" y="57"/>
                    </a:lnTo>
                    <a:lnTo>
                      <a:pt x="12" y="59"/>
                    </a:lnTo>
                    <a:lnTo>
                      <a:pt x="15" y="60"/>
                    </a:lnTo>
                    <a:lnTo>
                      <a:pt x="17" y="60"/>
                    </a:lnTo>
                    <a:lnTo>
                      <a:pt x="18" y="59"/>
                    </a:lnTo>
                    <a:lnTo>
                      <a:pt x="18" y="58"/>
                    </a:lnTo>
                    <a:lnTo>
                      <a:pt x="19" y="57"/>
                    </a:lnTo>
                    <a:lnTo>
                      <a:pt x="20" y="58"/>
                    </a:lnTo>
                    <a:lnTo>
                      <a:pt x="21" y="59"/>
                    </a:lnTo>
                    <a:lnTo>
                      <a:pt x="22" y="58"/>
                    </a:lnTo>
                    <a:lnTo>
                      <a:pt x="25" y="57"/>
                    </a:lnTo>
                    <a:lnTo>
                      <a:pt x="26" y="55"/>
                    </a:lnTo>
                    <a:lnTo>
                      <a:pt x="27" y="56"/>
                    </a:lnTo>
                    <a:lnTo>
                      <a:pt x="30" y="53"/>
                    </a:lnTo>
                    <a:lnTo>
                      <a:pt x="31" y="54"/>
                    </a:lnTo>
                    <a:lnTo>
                      <a:pt x="33" y="51"/>
                    </a:lnTo>
                    <a:lnTo>
                      <a:pt x="32" y="50"/>
                    </a:lnTo>
                    <a:lnTo>
                      <a:pt x="33" y="48"/>
                    </a:lnTo>
                    <a:lnTo>
                      <a:pt x="35" y="43"/>
                    </a:lnTo>
                    <a:lnTo>
                      <a:pt x="38" y="32"/>
                    </a:lnTo>
                    <a:lnTo>
                      <a:pt x="40" y="33"/>
                    </a:lnTo>
                    <a:lnTo>
                      <a:pt x="40" y="34"/>
                    </a:lnTo>
                    <a:lnTo>
                      <a:pt x="41" y="35"/>
                    </a:lnTo>
                    <a:lnTo>
                      <a:pt x="43" y="34"/>
                    </a:lnTo>
                    <a:lnTo>
                      <a:pt x="44" y="32"/>
                    </a:lnTo>
                    <a:lnTo>
                      <a:pt x="45" y="28"/>
                    </a:lnTo>
                    <a:lnTo>
                      <a:pt x="46" y="27"/>
                    </a:lnTo>
                    <a:lnTo>
                      <a:pt x="48" y="27"/>
                    </a:lnTo>
                    <a:lnTo>
                      <a:pt x="49" y="25"/>
                    </a:lnTo>
                    <a:lnTo>
                      <a:pt x="50" y="25"/>
                    </a:lnTo>
                    <a:lnTo>
                      <a:pt x="51" y="23"/>
                    </a:lnTo>
                    <a:lnTo>
                      <a:pt x="51" y="21"/>
                    </a:lnTo>
                    <a:lnTo>
                      <a:pt x="52" y="20"/>
                    </a:lnTo>
                    <a:lnTo>
                      <a:pt x="52" y="19"/>
                    </a:lnTo>
                    <a:lnTo>
                      <a:pt x="52" y="16"/>
                    </a:lnTo>
                    <a:lnTo>
                      <a:pt x="52" y="15"/>
                    </a:lnTo>
                    <a:lnTo>
                      <a:pt x="53" y="15"/>
                    </a:lnTo>
                    <a:lnTo>
                      <a:pt x="59" y="19"/>
                    </a:lnTo>
                    <a:lnTo>
                      <a:pt x="60" y="19"/>
                    </a:lnTo>
                    <a:lnTo>
                      <a:pt x="61" y="16"/>
                    </a:lnTo>
                    <a:lnTo>
                      <a:pt x="59" y="13"/>
                    </a:lnTo>
                    <a:lnTo>
                      <a:pt x="59" y="12"/>
                    </a:lnTo>
                    <a:lnTo>
                      <a:pt x="58" y="11"/>
                    </a:lnTo>
                    <a:lnTo>
                      <a:pt x="57" y="12"/>
                    </a:lnTo>
                    <a:lnTo>
                      <a:pt x="56" y="11"/>
                    </a:lnTo>
                    <a:lnTo>
                      <a:pt x="55" y="11"/>
                    </a:lnTo>
                    <a:lnTo>
                      <a:pt x="51" y="12"/>
                    </a:lnTo>
                    <a:lnTo>
                      <a:pt x="50" y="13"/>
                    </a:lnTo>
                    <a:lnTo>
                      <a:pt x="49" y="14"/>
                    </a:lnTo>
                    <a:lnTo>
                      <a:pt x="47" y="14"/>
                    </a:lnTo>
                    <a:lnTo>
                      <a:pt x="46" y="13"/>
                    </a:lnTo>
                    <a:lnTo>
                      <a:pt x="46" y="15"/>
                    </a:lnTo>
                    <a:lnTo>
                      <a:pt x="45" y="15"/>
                    </a:lnTo>
                    <a:lnTo>
                      <a:pt x="44" y="17"/>
                    </a:lnTo>
                    <a:lnTo>
                      <a:pt x="42" y="17"/>
                    </a:lnTo>
                    <a:lnTo>
                      <a:pt x="40" y="20"/>
                    </a:lnTo>
                    <a:lnTo>
                      <a:pt x="39" y="20"/>
                    </a:lnTo>
                    <a:lnTo>
                      <a:pt x="38" y="21"/>
                    </a:lnTo>
                    <a:lnTo>
                      <a:pt x="36" y="13"/>
                    </a:lnTo>
                    <a:lnTo>
                      <a:pt x="23" y="15"/>
                    </a:lnTo>
                    <a:lnTo>
                      <a:pt x="21" y="0"/>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3" name="Freeform 219"/>
              <p:cNvSpPr>
                <a:spLocks/>
              </p:cNvSpPr>
              <p:nvPr/>
            </p:nvSpPr>
            <p:spPr bwMode="auto">
              <a:xfrm>
                <a:off x="3433" y="2306"/>
                <a:ext cx="344" cy="302"/>
              </a:xfrm>
              <a:custGeom>
                <a:avLst/>
                <a:gdLst>
                  <a:gd name="T0" fmla="*/ 0 w 67"/>
                  <a:gd name="T1" fmla="*/ 3 h 62"/>
                  <a:gd name="T2" fmla="*/ 60 w 67"/>
                  <a:gd name="T3" fmla="*/ 0 h 62"/>
                  <a:gd name="T4" fmla="*/ 60 w 67"/>
                  <a:gd name="T5" fmla="*/ 1 h 62"/>
                  <a:gd name="T6" fmla="*/ 61 w 67"/>
                  <a:gd name="T7" fmla="*/ 2 h 62"/>
                  <a:gd name="T8" fmla="*/ 62 w 67"/>
                  <a:gd name="T9" fmla="*/ 3 h 62"/>
                  <a:gd name="T10" fmla="*/ 61 w 67"/>
                  <a:gd name="T11" fmla="*/ 5 h 62"/>
                  <a:gd name="T12" fmla="*/ 60 w 67"/>
                  <a:gd name="T13" fmla="*/ 6 h 62"/>
                  <a:gd name="T14" fmla="*/ 58 w 67"/>
                  <a:gd name="T15" fmla="*/ 8 h 62"/>
                  <a:gd name="T16" fmla="*/ 58 w 67"/>
                  <a:gd name="T17" fmla="*/ 9 h 62"/>
                  <a:gd name="T18" fmla="*/ 67 w 67"/>
                  <a:gd name="T19" fmla="*/ 9 h 62"/>
                  <a:gd name="T20" fmla="*/ 67 w 67"/>
                  <a:gd name="T21" fmla="*/ 9 h 62"/>
                  <a:gd name="T22" fmla="*/ 67 w 67"/>
                  <a:gd name="T23" fmla="*/ 10 h 62"/>
                  <a:gd name="T24" fmla="*/ 66 w 67"/>
                  <a:gd name="T25" fmla="*/ 12 h 62"/>
                  <a:gd name="T26" fmla="*/ 65 w 67"/>
                  <a:gd name="T27" fmla="*/ 13 h 62"/>
                  <a:gd name="T28" fmla="*/ 64 w 67"/>
                  <a:gd name="T29" fmla="*/ 17 h 62"/>
                  <a:gd name="T30" fmla="*/ 62 w 67"/>
                  <a:gd name="T31" fmla="*/ 19 h 62"/>
                  <a:gd name="T32" fmla="*/ 62 w 67"/>
                  <a:gd name="T33" fmla="*/ 22 h 62"/>
                  <a:gd name="T34" fmla="*/ 62 w 67"/>
                  <a:gd name="T35" fmla="*/ 25 h 62"/>
                  <a:gd name="T36" fmla="*/ 62 w 67"/>
                  <a:gd name="T37" fmla="*/ 25 h 62"/>
                  <a:gd name="T38" fmla="*/ 60 w 67"/>
                  <a:gd name="T39" fmla="*/ 26 h 62"/>
                  <a:gd name="T40" fmla="*/ 60 w 67"/>
                  <a:gd name="T41" fmla="*/ 27 h 62"/>
                  <a:gd name="T42" fmla="*/ 57 w 67"/>
                  <a:gd name="T43" fmla="*/ 29 h 62"/>
                  <a:gd name="T44" fmla="*/ 57 w 67"/>
                  <a:gd name="T45" fmla="*/ 32 h 62"/>
                  <a:gd name="T46" fmla="*/ 57 w 67"/>
                  <a:gd name="T47" fmla="*/ 35 h 62"/>
                  <a:gd name="T48" fmla="*/ 56 w 67"/>
                  <a:gd name="T49" fmla="*/ 36 h 62"/>
                  <a:gd name="T50" fmla="*/ 54 w 67"/>
                  <a:gd name="T51" fmla="*/ 38 h 62"/>
                  <a:gd name="T52" fmla="*/ 52 w 67"/>
                  <a:gd name="T53" fmla="*/ 40 h 62"/>
                  <a:gd name="T54" fmla="*/ 51 w 67"/>
                  <a:gd name="T55" fmla="*/ 41 h 62"/>
                  <a:gd name="T56" fmla="*/ 51 w 67"/>
                  <a:gd name="T57" fmla="*/ 43 h 62"/>
                  <a:gd name="T58" fmla="*/ 50 w 67"/>
                  <a:gd name="T59" fmla="*/ 45 h 62"/>
                  <a:gd name="T60" fmla="*/ 50 w 67"/>
                  <a:gd name="T61" fmla="*/ 46 h 62"/>
                  <a:gd name="T62" fmla="*/ 49 w 67"/>
                  <a:gd name="T63" fmla="*/ 49 h 62"/>
                  <a:gd name="T64" fmla="*/ 48 w 67"/>
                  <a:gd name="T65" fmla="*/ 51 h 62"/>
                  <a:gd name="T66" fmla="*/ 49 w 67"/>
                  <a:gd name="T67" fmla="*/ 54 h 62"/>
                  <a:gd name="T68" fmla="*/ 50 w 67"/>
                  <a:gd name="T69" fmla="*/ 55 h 62"/>
                  <a:gd name="T70" fmla="*/ 50 w 67"/>
                  <a:gd name="T71" fmla="*/ 57 h 62"/>
                  <a:gd name="T72" fmla="*/ 50 w 67"/>
                  <a:gd name="T73" fmla="*/ 57 h 62"/>
                  <a:gd name="T74" fmla="*/ 50 w 67"/>
                  <a:gd name="T75" fmla="*/ 58 h 62"/>
                  <a:gd name="T76" fmla="*/ 50 w 67"/>
                  <a:gd name="T77" fmla="*/ 58 h 62"/>
                  <a:gd name="T78" fmla="*/ 49 w 67"/>
                  <a:gd name="T79" fmla="*/ 60 h 62"/>
                  <a:gd name="T80" fmla="*/ 50 w 67"/>
                  <a:gd name="T81" fmla="*/ 61 h 62"/>
                  <a:gd name="T82" fmla="*/ 8 w 67"/>
                  <a:gd name="T83" fmla="*/ 62 h 62"/>
                  <a:gd name="T84" fmla="*/ 8 w 67"/>
                  <a:gd name="T85" fmla="*/ 53 h 62"/>
                  <a:gd name="T86" fmla="*/ 6 w 67"/>
                  <a:gd name="T87" fmla="*/ 52 h 62"/>
                  <a:gd name="T88" fmla="*/ 4 w 67"/>
                  <a:gd name="T89" fmla="*/ 53 h 62"/>
                  <a:gd name="T90" fmla="*/ 4 w 67"/>
                  <a:gd name="T91" fmla="*/ 53 h 62"/>
                  <a:gd name="T92" fmla="*/ 2 w 67"/>
                  <a:gd name="T93" fmla="*/ 51 h 62"/>
                  <a:gd name="T94" fmla="*/ 2 w 67"/>
                  <a:gd name="T95" fmla="*/ 22 h 62"/>
                  <a:gd name="T96" fmla="*/ 0 w 67"/>
                  <a:gd name="T97" fmla="*/ 3 h 62"/>
                  <a:gd name="T98" fmla="*/ 0 w 67"/>
                  <a:gd name="T99" fmla="*/ 3 h 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62"/>
                  <a:gd name="T152" fmla="*/ 67 w 67"/>
                  <a:gd name="T153" fmla="*/ 62 h 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62">
                    <a:moveTo>
                      <a:pt x="0" y="3"/>
                    </a:moveTo>
                    <a:lnTo>
                      <a:pt x="60" y="0"/>
                    </a:lnTo>
                    <a:lnTo>
                      <a:pt x="60" y="1"/>
                    </a:lnTo>
                    <a:lnTo>
                      <a:pt x="61" y="2"/>
                    </a:lnTo>
                    <a:lnTo>
                      <a:pt x="62" y="3"/>
                    </a:lnTo>
                    <a:lnTo>
                      <a:pt x="61" y="5"/>
                    </a:lnTo>
                    <a:lnTo>
                      <a:pt x="60" y="6"/>
                    </a:lnTo>
                    <a:lnTo>
                      <a:pt x="58" y="8"/>
                    </a:lnTo>
                    <a:lnTo>
                      <a:pt x="58" y="9"/>
                    </a:lnTo>
                    <a:lnTo>
                      <a:pt x="67" y="9"/>
                    </a:lnTo>
                    <a:lnTo>
                      <a:pt x="67" y="10"/>
                    </a:lnTo>
                    <a:lnTo>
                      <a:pt x="66" y="12"/>
                    </a:lnTo>
                    <a:lnTo>
                      <a:pt x="65" y="13"/>
                    </a:lnTo>
                    <a:lnTo>
                      <a:pt x="64" y="17"/>
                    </a:lnTo>
                    <a:lnTo>
                      <a:pt x="62" y="19"/>
                    </a:lnTo>
                    <a:lnTo>
                      <a:pt x="62" y="22"/>
                    </a:lnTo>
                    <a:lnTo>
                      <a:pt x="62" y="25"/>
                    </a:lnTo>
                    <a:lnTo>
                      <a:pt x="60" y="26"/>
                    </a:lnTo>
                    <a:lnTo>
                      <a:pt x="60" y="27"/>
                    </a:lnTo>
                    <a:lnTo>
                      <a:pt x="57" y="29"/>
                    </a:lnTo>
                    <a:lnTo>
                      <a:pt x="57" y="32"/>
                    </a:lnTo>
                    <a:lnTo>
                      <a:pt x="57" y="35"/>
                    </a:lnTo>
                    <a:lnTo>
                      <a:pt x="56" y="36"/>
                    </a:lnTo>
                    <a:lnTo>
                      <a:pt x="54" y="38"/>
                    </a:lnTo>
                    <a:lnTo>
                      <a:pt x="52" y="40"/>
                    </a:lnTo>
                    <a:lnTo>
                      <a:pt x="51" y="41"/>
                    </a:lnTo>
                    <a:lnTo>
                      <a:pt x="51" y="43"/>
                    </a:lnTo>
                    <a:lnTo>
                      <a:pt x="50" y="45"/>
                    </a:lnTo>
                    <a:lnTo>
                      <a:pt x="50" y="46"/>
                    </a:lnTo>
                    <a:lnTo>
                      <a:pt x="49" y="49"/>
                    </a:lnTo>
                    <a:lnTo>
                      <a:pt x="48" y="51"/>
                    </a:lnTo>
                    <a:lnTo>
                      <a:pt x="49" y="54"/>
                    </a:lnTo>
                    <a:lnTo>
                      <a:pt x="50" y="55"/>
                    </a:lnTo>
                    <a:lnTo>
                      <a:pt x="50" y="57"/>
                    </a:lnTo>
                    <a:lnTo>
                      <a:pt x="50" y="58"/>
                    </a:lnTo>
                    <a:lnTo>
                      <a:pt x="49" y="60"/>
                    </a:lnTo>
                    <a:lnTo>
                      <a:pt x="50" y="61"/>
                    </a:lnTo>
                    <a:lnTo>
                      <a:pt x="8" y="62"/>
                    </a:lnTo>
                    <a:lnTo>
                      <a:pt x="8" y="53"/>
                    </a:lnTo>
                    <a:lnTo>
                      <a:pt x="6" y="52"/>
                    </a:lnTo>
                    <a:lnTo>
                      <a:pt x="4" y="53"/>
                    </a:lnTo>
                    <a:lnTo>
                      <a:pt x="2" y="51"/>
                    </a:lnTo>
                    <a:lnTo>
                      <a:pt x="2" y="22"/>
                    </a:lnTo>
                    <a:lnTo>
                      <a:pt x="0" y="3"/>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4" name="Freeform 220"/>
              <p:cNvSpPr>
                <a:spLocks/>
              </p:cNvSpPr>
              <p:nvPr/>
            </p:nvSpPr>
            <p:spPr bwMode="auto">
              <a:xfrm>
                <a:off x="2552" y="2306"/>
                <a:ext cx="969" cy="898"/>
              </a:xfrm>
              <a:custGeom>
                <a:avLst/>
                <a:gdLst>
                  <a:gd name="T0" fmla="*/ 171 w 189"/>
                  <a:gd name="T1" fmla="*/ 50 h 184"/>
                  <a:gd name="T2" fmla="*/ 159 w 189"/>
                  <a:gd name="T3" fmla="*/ 47 h 184"/>
                  <a:gd name="T4" fmla="*/ 151 w 189"/>
                  <a:gd name="T5" fmla="*/ 49 h 184"/>
                  <a:gd name="T6" fmla="*/ 145 w 189"/>
                  <a:gd name="T7" fmla="*/ 49 h 184"/>
                  <a:gd name="T8" fmla="*/ 143 w 189"/>
                  <a:gd name="T9" fmla="*/ 49 h 184"/>
                  <a:gd name="T10" fmla="*/ 140 w 189"/>
                  <a:gd name="T11" fmla="*/ 47 h 184"/>
                  <a:gd name="T12" fmla="*/ 137 w 189"/>
                  <a:gd name="T13" fmla="*/ 51 h 184"/>
                  <a:gd name="T14" fmla="*/ 135 w 189"/>
                  <a:gd name="T15" fmla="*/ 48 h 184"/>
                  <a:gd name="T16" fmla="*/ 129 w 189"/>
                  <a:gd name="T17" fmla="*/ 47 h 184"/>
                  <a:gd name="T18" fmla="*/ 125 w 189"/>
                  <a:gd name="T19" fmla="*/ 46 h 184"/>
                  <a:gd name="T20" fmla="*/ 119 w 189"/>
                  <a:gd name="T21" fmla="*/ 44 h 184"/>
                  <a:gd name="T22" fmla="*/ 115 w 189"/>
                  <a:gd name="T23" fmla="*/ 43 h 184"/>
                  <a:gd name="T24" fmla="*/ 109 w 189"/>
                  <a:gd name="T25" fmla="*/ 41 h 184"/>
                  <a:gd name="T26" fmla="*/ 106 w 189"/>
                  <a:gd name="T27" fmla="*/ 38 h 184"/>
                  <a:gd name="T28" fmla="*/ 100 w 189"/>
                  <a:gd name="T29" fmla="*/ 36 h 184"/>
                  <a:gd name="T30" fmla="*/ 58 w 189"/>
                  <a:gd name="T31" fmla="*/ 0 h 184"/>
                  <a:gd name="T32" fmla="*/ 0 w 189"/>
                  <a:gd name="T33" fmla="*/ 72 h 184"/>
                  <a:gd name="T34" fmla="*/ 1 w 189"/>
                  <a:gd name="T35" fmla="*/ 75 h 184"/>
                  <a:gd name="T36" fmla="*/ 5 w 189"/>
                  <a:gd name="T37" fmla="*/ 81 h 184"/>
                  <a:gd name="T38" fmla="*/ 23 w 189"/>
                  <a:gd name="T39" fmla="*/ 99 h 184"/>
                  <a:gd name="T40" fmla="*/ 25 w 189"/>
                  <a:gd name="T41" fmla="*/ 104 h 184"/>
                  <a:gd name="T42" fmla="*/ 38 w 189"/>
                  <a:gd name="T43" fmla="*/ 123 h 184"/>
                  <a:gd name="T44" fmla="*/ 49 w 189"/>
                  <a:gd name="T45" fmla="*/ 125 h 184"/>
                  <a:gd name="T46" fmla="*/ 56 w 189"/>
                  <a:gd name="T47" fmla="*/ 114 h 184"/>
                  <a:gd name="T48" fmla="*/ 60 w 189"/>
                  <a:gd name="T49" fmla="*/ 113 h 184"/>
                  <a:gd name="T50" fmla="*/ 67 w 189"/>
                  <a:gd name="T51" fmla="*/ 115 h 184"/>
                  <a:gd name="T52" fmla="*/ 75 w 189"/>
                  <a:gd name="T53" fmla="*/ 119 h 184"/>
                  <a:gd name="T54" fmla="*/ 77 w 189"/>
                  <a:gd name="T55" fmla="*/ 121 h 184"/>
                  <a:gd name="T56" fmla="*/ 83 w 189"/>
                  <a:gd name="T57" fmla="*/ 129 h 184"/>
                  <a:gd name="T58" fmla="*/ 94 w 189"/>
                  <a:gd name="T59" fmla="*/ 149 h 184"/>
                  <a:gd name="T60" fmla="*/ 100 w 189"/>
                  <a:gd name="T61" fmla="*/ 155 h 184"/>
                  <a:gd name="T62" fmla="*/ 102 w 189"/>
                  <a:gd name="T63" fmla="*/ 165 h 184"/>
                  <a:gd name="T64" fmla="*/ 111 w 189"/>
                  <a:gd name="T65" fmla="*/ 176 h 184"/>
                  <a:gd name="T66" fmla="*/ 126 w 189"/>
                  <a:gd name="T67" fmla="*/ 181 h 184"/>
                  <a:gd name="T68" fmla="*/ 135 w 189"/>
                  <a:gd name="T69" fmla="*/ 182 h 184"/>
                  <a:gd name="T70" fmla="*/ 134 w 189"/>
                  <a:gd name="T71" fmla="*/ 180 h 184"/>
                  <a:gd name="T72" fmla="*/ 131 w 189"/>
                  <a:gd name="T73" fmla="*/ 162 h 184"/>
                  <a:gd name="T74" fmla="*/ 130 w 189"/>
                  <a:gd name="T75" fmla="*/ 160 h 184"/>
                  <a:gd name="T76" fmla="*/ 133 w 189"/>
                  <a:gd name="T77" fmla="*/ 153 h 184"/>
                  <a:gd name="T78" fmla="*/ 134 w 189"/>
                  <a:gd name="T79" fmla="*/ 151 h 184"/>
                  <a:gd name="T80" fmla="*/ 137 w 189"/>
                  <a:gd name="T81" fmla="*/ 145 h 184"/>
                  <a:gd name="T82" fmla="*/ 139 w 189"/>
                  <a:gd name="T83" fmla="*/ 145 h 184"/>
                  <a:gd name="T84" fmla="*/ 141 w 189"/>
                  <a:gd name="T85" fmla="*/ 142 h 184"/>
                  <a:gd name="T86" fmla="*/ 143 w 189"/>
                  <a:gd name="T87" fmla="*/ 142 h 184"/>
                  <a:gd name="T88" fmla="*/ 147 w 189"/>
                  <a:gd name="T89" fmla="*/ 140 h 184"/>
                  <a:gd name="T90" fmla="*/ 149 w 189"/>
                  <a:gd name="T91" fmla="*/ 136 h 184"/>
                  <a:gd name="T92" fmla="*/ 150 w 189"/>
                  <a:gd name="T93" fmla="*/ 138 h 184"/>
                  <a:gd name="T94" fmla="*/ 165 w 189"/>
                  <a:gd name="T95" fmla="*/ 130 h 184"/>
                  <a:gd name="T96" fmla="*/ 168 w 189"/>
                  <a:gd name="T97" fmla="*/ 121 h 184"/>
                  <a:gd name="T98" fmla="*/ 171 w 189"/>
                  <a:gd name="T99" fmla="*/ 120 h 184"/>
                  <a:gd name="T100" fmla="*/ 181 w 189"/>
                  <a:gd name="T101" fmla="*/ 119 h 184"/>
                  <a:gd name="T102" fmla="*/ 184 w 189"/>
                  <a:gd name="T103" fmla="*/ 117 h 184"/>
                  <a:gd name="T104" fmla="*/ 185 w 189"/>
                  <a:gd name="T105" fmla="*/ 114 h 184"/>
                  <a:gd name="T106" fmla="*/ 186 w 189"/>
                  <a:gd name="T107" fmla="*/ 106 h 184"/>
                  <a:gd name="T108" fmla="*/ 188 w 189"/>
                  <a:gd name="T109" fmla="*/ 101 h 184"/>
                  <a:gd name="T110" fmla="*/ 187 w 189"/>
                  <a:gd name="T111" fmla="*/ 91 h 184"/>
                  <a:gd name="T112" fmla="*/ 185 w 189"/>
                  <a:gd name="T113" fmla="*/ 88 h 184"/>
                  <a:gd name="T114" fmla="*/ 184 w 189"/>
                  <a:gd name="T115" fmla="*/ 82 h 184"/>
                  <a:gd name="T116" fmla="*/ 180 w 189"/>
                  <a:gd name="T117" fmla="*/ 53 h 184"/>
                  <a:gd name="T118" fmla="*/ 174 w 189"/>
                  <a:gd name="T119" fmla="*/ 51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9"/>
                  <a:gd name="T181" fmla="*/ 0 h 184"/>
                  <a:gd name="T182" fmla="*/ 189 w 189"/>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9" h="184">
                    <a:moveTo>
                      <a:pt x="174" y="51"/>
                    </a:moveTo>
                    <a:lnTo>
                      <a:pt x="173" y="51"/>
                    </a:lnTo>
                    <a:lnTo>
                      <a:pt x="172" y="51"/>
                    </a:lnTo>
                    <a:lnTo>
                      <a:pt x="171" y="50"/>
                    </a:lnTo>
                    <a:lnTo>
                      <a:pt x="165" y="47"/>
                    </a:lnTo>
                    <a:lnTo>
                      <a:pt x="164" y="47"/>
                    </a:lnTo>
                    <a:lnTo>
                      <a:pt x="162" y="48"/>
                    </a:lnTo>
                    <a:lnTo>
                      <a:pt x="159" y="47"/>
                    </a:lnTo>
                    <a:lnTo>
                      <a:pt x="158" y="47"/>
                    </a:lnTo>
                    <a:lnTo>
                      <a:pt x="157" y="47"/>
                    </a:lnTo>
                    <a:lnTo>
                      <a:pt x="154" y="48"/>
                    </a:lnTo>
                    <a:lnTo>
                      <a:pt x="151" y="49"/>
                    </a:lnTo>
                    <a:lnTo>
                      <a:pt x="150" y="49"/>
                    </a:lnTo>
                    <a:lnTo>
                      <a:pt x="148" y="51"/>
                    </a:lnTo>
                    <a:lnTo>
                      <a:pt x="146" y="49"/>
                    </a:lnTo>
                    <a:lnTo>
                      <a:pt x="145" y="49"/>
                    </a:lnTo>
                    <a:lnTo>
                      <a:pt x="145" y="48"/>
                    </a:lnTo>
                    <a:lnTo>
                      <a:pt x="143" y="48"/>
                    </a:lnTo>
                    <a:lnTo>
                      <a:pt x="143" y="49"/>
                    </a:lnTo>
                    <a:lnTo>
                      <a:pt x="142" y="49"/>
                    </a:lnTo>
                    <a:lnTo>
                      <a:pt x="141" y="48"/>
                    </a:lnTo>
                    <a:lnTo>
                      <a:pt x="140" y="47"/>
                    </a:lnTo>
                    <a:lnTo>
                      <a:pt x="139" y="48"/>
                    </a:lnTo>
                    <a:lnTo>
                      <a:pt x="138" y="49"/>
                    </a:lnTo>
                    <a:lnTo>
                      <a:pt x="138" y="50"/>
                    </a:lnTo>
                    <a:lnTo>
                      <a:pt x="137" y="51"/>
                    </a:lnTo>
                    <a:lnTo>
                      <a:pt x="136" y="50"/>
                    </a:lnTo>
                    <a:lnTo>
                      <a:pt x="137" y="48"/>
                    </a:lnTo>
                    <a:lnTo>
                      <a:pt x="136" y="48"/>
                    </a:lnTo>
                    <a:lnTo>
                      <a:pt x="135" y="48"/>
                    </a:lnTo>
                    <a:lnTo>
                      <a:pt x="134" y="49"/>
                    </a:lnTo>
                    <a:lnTo>
                      <a:pt x="133" y="49"/>
                    </a:lnTo>
                    <a:lnTo>
                      <a:pt x="130" y="46"/>
                    </a:lnTo>
                    <a:lnTo>
                      <a:pt x="129" y="47"/>
                    </a:lnTo>
                    <a:lnTo>
                      <a:pt x="128" y="48"/>
                    </a:lnTo>
                    <a:lnTo>
                      <a:pt x="126" y="48"/>
                    </a:lnTo>
                    <a:lnTo>
                      <a:pt x="126" y="46"/>
                    </a:lnTo>
                    <a:lnTo>
                      <a:pt x="125" y="46"/>
                    </a:lnTo>
                    <a:lnTo>
                      <a:pt x="124" y="44"/>
                    </a:lnTo>
                    <a:lnTo>
                      <a:pt x="123" y="44"/>
                    </a:lnTo>
                    <a:lnTo>
                      <a:pt x="120" y="43"/>
                    </a:lnTo>
                    <a:lnTo>
                      <a:pt x="119" y="44"/>
                    </a:lnTo>
                    <a:lnTo>
                      <a:pt x="117" y="44"/>
                    </a:lnTo>
                    <a:lnTo>
                      <a:pt x="117" y="42"/>
                    </a:lnTo>
                    <a:lnTo>
                      <a:pt x="116" y="43"/>
                    </a:lnTo>
                    <a:lnTo>
                      <a:pt x="115" y="43"/>
                    </a:lnTo>
                    <a:lnTo>
                      <a:pt x="113" y="42"/>
                    </a:lnTo>
                    <a:lnTo>
                      <a:pt x="109" y="42"/>
                    </a:lnTo>
                    <a:lnTo>
                      <a:pt x="109" y="41"/>
                    </a:lnTo>
                    <a:lnTo>
                      <a:pt x="108" y="40"/>
                    </a:lnTo>
                    <a:lnTo>
                      <a:pt x="108" y="39"/>
                    </a:lnTo>
                    <a:lnTo>
                      <a:pt x="106" y="38"/>
                    </a:lnTo>
                    <a:lnTo>
                      <a:pt x="105" y="39"/>
                    </a:lnTo>
                    <a:lnTo>
                      <a:pt x="103" y="39"/>
                    </a:lnTo>
                    <a:lnTo>
                      <a:pt x="102" y="38"/>
                    </a:lnTo>
                    <a:lnTo>
                      <a:pt x="100" y="36"/>
                    </a:lnTo>
                    <a:lnTo>
                      <a:pt x="99" y="35"/>
                    </a:lnTo>
                    <a:lnTo>
                      <a:pt x="98" y="35"/>
                    </a:lnTo>
                    <a:lnTo>
                      <a:pt x="99" y="2"/>
                    </a:lnTo>
                    <a:lnTo>
                      <a:pt x="58" y="0"/>
                    </a:lnTo>
                    <a:lnTo>
                      <a:pt x="57" y="0"/>
                    </a:lnTo>
                    <a:lnTo>
                      <a:pt x="51" y="76"/>
                    </a:lnTo>
                    <a:lnTo>
                      <a:pt x="0" y="72"/>
                    </a:lnTo>
                    <a:lnTo>
                      <a:pt x="1" y="73"/>
                    </a:lnTo>
                    <a:lnTo>
                      <a:pt x="0" y="74"/>
                    </a:lnTo>
                    <a:lnTo>
                      <a:pt x="1" y="75"/>
                    </a:lnTo>
                    <a:lnTo>
                      <a:pt x="3" y="77"/>
                    </a:lnTo>
                    <a:lnTo>
                      <a:pt x="4" y="79"/>
                    </a:lnTo>
                    <a:lnTo>
                      <a:pt x="5" y="81"/>
                    </a:lnTo>
                    <a:lnTo>
                      <a:pt x="8" y="83"/>
                    </a:lnTo>
                    <a:lnTo>
                      <a:pt x="16" y="92"/>
                    </a:lnTo>
                    <a:lnTo>
                      <a:pt x="22" y="98"/>
                    </a:lnTo>
                    <a:lnTo>
                      <a:pt x="23" y="99"/>
                    </a:lnTo>
                    <a:lnTo>
                      <a:pt x="23" y="100"/>
                    </a:lnTo>
                    <a:lnTo>
                      <a:pt x="23" y="101"/>
                    </a:lnTo>
                    <a:lnTo>
                      <a:pt x="24" y="102"/>
                    </a:lnTo>
                    <a:lnTo>
                      <a:pt x="25" y="104"/>
                    </a:lnTo>
                    <a:lnTo>
                      <a:pt x="25" y="110"/>
                    </a:lnTo>
                    <a:lnTo>
                      <a:pt x="25" y="112"/>
                    </a:lnTo>
                    <a:lnTo>
                      <a:pt x="28" y="115"/>
                    </a:lnTo>
                    <a:lnTo>
                      <a:pt x="38" y="123"/>
                    </a:lnTo>
                    <a:lnTo>
                      <a:pt x="45" y="127"/>
                    </a:lnTo>
                    <a:lnTo>
                      <a:pt x="46" y="127"/>
                    </a:lnTo>
                    <a:lnTo>
                      <a:pt x="48" y="127"/>
                    </a:lnTo>
                    <a:lnTo>
                      <a:pt x="49" y="125"/>
                    </a:lnTo>
                    <a:lnTo>
                      <a:pt x="50" y="124"/>
                    </a:lnTo>
                    <a:lnTo>
                      <a:pt x="53" y="117"/>
                    </a:lnTo>
                    <a:lnTo>
                      <a:pt x="55" y="115"/>
                    </a:lnTo>
                    <a:lnTo>
                      <a:pt x="56" y="114"/>
                    </a:lnTo>
                    <a:lnTo>
                      <a:pt x="58" y="115"/>
                    </a:lnTo>
                    <a:lnTo>
                      <a:pt x="59" y="115"/>
                    </a:lnTo>
                    <a:lnTo>
                      <a:pt x="59" y="114"/>
                    </a:lnTo>
                    <a:lnTo>
                      <a:pt x="60" y="113"/>
                    </a:lnTo>
                    <a:lnTo>
                      <a:pt x="61" y="114"/>
                    </a:lnTo>
                    <a:lnTo>
                      <a:pt x="62" y="114"/>
                    </a:lnTo>
                    <a:lnTo>
                      <a:pt x="66" y="115"/>
                    </a:lnTo>
                    <a:lnTo>
                      <a:pt x="67" y="115"/>
                    </a:lnTo>
                    <a:lnTo>
                      <a:pt x="70" y="116"/>
                    </a:lnTo>
                    <a:lnTo>
                      <a:pt x="71" y="116"/>
                    </a:lnTo>
                    <a:lnTo>
                      <a:pt x="74" y="117"/>
                    </a:lnTo>
                    <a:lnTo>
                      <a:pt x="75" y="119"/>
                    </a:lnTo>
                    <a:lnTo>
                      <a:pt x="75" y="120"/>
                    </a:lnTo>
                    <a:lnTo>
                      <a:pt x="76" y="120"/>
                    </a:lnTo>
                    <a:lnTo>
                      <a:pt x="77" y="121"/>
                    </a:lnTo>
                    <a:lnTo>
                      <a:pt x="79" y="123"/>
                    </a:lnTo>
                    <a:lnTo>
                      <a:pt x="82" y="126"/>
                    </a:lnTo>
                    <a:lnTo>
                      <a:pt x="83" y="128"/>
                    </a:lnTo>
                    <a:lnTo>
                      <a:pt x="83" y="129"/>
                    </a:lnTo>
                    <a:lnTo>
                      <a:pt x="88" y="140"/>
                    </a:lnTo>
                    <a:lnTo>
                      <a:pt x="89" y="142"/>
                    </a:lnTo>
                    <a:lnTo>
                      <a:pt x="93" y="147"/>
                    </a:lnTo>
                    <a:lnTo>
                      <a:pt x="94" y="149"/>
                    </a:lnTo>
                    <a:lnTo>
                      <a:pt x="97" y="152"/>
                    </a:lnTo>
                    <a:lnTo>
                      <a:pt x="98" y="153"/>
                    </a:lnTo>
                    <a:lnTo>
                      <a:pt x="99" y="154"/>
                    </a:lnTo>
                    <a:lnTo>
                      <a:pt x="100" y="155"/>
                    </a:lnTo>
                    <a:lnTo>
                      <a:pt x="100" y="159"/>
                    </a:lnTo>
                    <a:lnTo>
                      <a:pt x="101" y="160"/>
                    </a:lnTo>
                    <a:lnTo>
                      <a:pt x="101" y="164"/>
                    </a:lnTo>
                    <a:lnTo>
                      <a:pt x="102" y="165"/>
                    </a:lnTo>
                    <a:lnTo>
                      <a:pt x="105" y="172"/>
                    </a:lnTo>
                    <a:lnTo>
                      <a:pt x="106" y="174"/>
                    </a:lnTo>
                    <a:lnTo>
                      <a:pt x="108" y="174"/>
                    </a:lnTo>
                    <a:lnTo>
                      <a:pt x="111" y="176"/>
                    </a:lnTo>
                    <a:lnTo>
                      <a:pt x="114" y="177"/>
                    </a:lnTo>
                    <a:lnTo>
                      <a:pt x="119" y="180"/>
                    </a:lnTo>
                    <a:lnTo>
                      <a:pt x="125" y="181"/>
                    </a:lnTo>
                    <a:lnTo>
                      <a:pt x="126" y="181"/>
                    </a:lnTo>
                    <a:lnTo>
                      <a:pt x="130" y="183"/>
                    </a:lnTo>
                    <a:lnTo>
                      <a:pt x="132" y="184"/>
                    </a:lnTo>
                    <a:lnTo>
                      <a:pt x="133" y="182"/>
                    </a:lnTo>
                    <a:lnTo>
                      <a:pt x="135" y="182"/>
                    </a:lnTo>
                    <a:lnTo>
                      <a:pt x="135" y="181"/>
                    </a:lnTo>
                    <a:lnTo>
                      <a:pt x="134" y="180"/>
                    </a:lnTo>
                    <a:lnTo>
                      <a:pt x="133" y="178"/>
                    </a:lnTo>
                    <a:lnTo>
                      <a:pt x="130" y="170"/>
                    </a:lnTo>
                    <a:lnTo>
                      <a:pt x="129" y="167"/>
                    </a:lnTo>
                    <a:lnTo>
                      <a:pt x="131" y="162"/>
                    </a:lnTo>
                    <a:lnTo>
                      <a:pt x="131" y="160"/>
                    </a:lnTo>
                    <a:lnTo>
                      <a:pt x="130" y="160"/>
                    </a:lnTo>
                    <a:lnTo>
                      <a:pt x="130" y="159"/>
                    </a:lnTo>
                    <a:lnTo>
                      <a:pt x="132" y="158"/>
                    </a:lnTo>
                    <a:lnTo>
                      <a:pt x="133" y="153"/>
                    </a:lnTo>
                    <a:lnTo>
                      <a:pt x="132" y="153"/>
                    </a:lnTo>
                    <a:lnTo>
                      <a:pt x="132" y="151"/>
                    </a:lnTo>
                    <a:lnTo>
                      <a:pt x="133" y="150"/>
                    </a:lnTo>
                    <a:lnTo>
                      <a:pt x="134" y="151"/>
                    </a:lnTo>
                    <a:lnTo>
                      <a:pt x="137" y="149"/>
                    </a:lnTo>
                    <a:lnTo>
                      <a:pt x="137" y="147"/>
                    </a:lnTo>
                    <a:lnTo>
                      <a:pt x="136" y="146"/>
                    </a:lnTo>
                    <a:lnTo>
                      <a:pt x="137" y="145"/>
                    </a:lnTo>
                    <a:lnTo>
                      <a:pt x="138" y="145"/>
                    </a:lnTo>
                    <a:lnTo>
                      <a:pt x="138" y="144"/>
                    </a:lnTo>
                    <a:lnTo>
                      <a:pt x="139" y="145"/>
                    </a:lnTo>
                    <a:lnTo>
                      <a:pt x="140" y="145"/>
                    </a:lnTo>
                    <a:lnTo>
                      <a:pt x="141" y="144"/>
                    </a:lnTo>
                    <a:lnTo>
                      <a:pt x="141" y="142"/>
                    </a:lnTo>
                    <a:lnTo>
                      <a:pt x="142" y="141"/>
                    </a:lnTo>
                    <a:lnTo>
                      <a:pt x="142" y="142"/>
                    </a:lnTo>
                    <a:lnTo>
                      <a:pt x="143" y="142"/>
                    </a:lnTo>
                    <a:lnTo>
                      <a:pt x="146" y="141"/>
                    </a:lnTo>
                    <a:lnTo>
                      <a:pt x="147" y="141"/>
                    </a:lnTo>
                    <a:lnTo>
                      <a:pt x="147" y="140"/>
                    </a:lnTo>
                    <a:lnTo>
                      <a:pt x="145" y="139"/>
                    </a:lnTo>
                    <a:lnTo>
                      <a:pt x="145" y="138"/>
                    </a:lnTo>
                    <a:lnTo>
                      <a:pt x="148" y="137"/>
                    </a:lnTo>
                    <a:lnTo>
                      <a:pt x="149" y="136"/>
                    </a:lnTo>
                    <a:lnTo>
                      <a:pt x="150" y="136"/>
                    </a:lnTo>
                    <a:lnTo>
                      <a:pt x="149" y="137"/>
                    </a:lnTo>
                    <a:lnTo>
                      <a:pt x="150" y="138"/>
                    </a:lnTo>
                    <a:lnTo>
                      <a:pt x="151" y="137"/>
                    </a:lnTo>
                    <a:lnTo>
                      <a:pt x="156" y="135"/>
                    </a:lnTo>
                    <a:lnTo>
                      <a:pt x="165" y="130"/>
                    </a:lnTo>
                    <a:lnTo>
                      <a:pt x="165" y="128"/>
                    </a:lnTo>
                    <a:lnTo>
                      <a:pt x="169" y="124"/>
                    </a:lnTo>
                    <a:lnTo>
                      <a:pt x="168" y="121"/>
                    </a:lnTo>
                    <a:lnTo>
                      <a:pt x="168" y="119"/>
                    </a:lnTo>
                    <a:lnTo>
                      <a:pt x="171" y="118"/>
                    </a:lnTo>
                    <a:lnTo>
                      <a:pt x="171" y="120"/>
                    </a:lnTo>
                    <a:lnTo>
                      <a:pt x="171" y="121"/>
                    </a:lnTo>
                    <a:lnTo>
                      <a:pt x="174" y="121"/>
                    </a:lnTo>
                    <a:lnTo>
                      <a:pt x="175" y="122"/>
                    </a:lnTo>
                    <a:lnTo>
                      <a:pt x="181" y="119"/>
                    </a:lnTo>
                    <a:lnTo>
                      <a:pt x="185" y="119"/>
                    </a:lnTo>
                    <a:lnTo>
                      <a:pt x="184" y="118"/>
                    </a:lnTo>
                    <a:lnTo>
                      <a:pt x="184" y="117"/>
                    </a:lnTo>
                    <a:lnTo>
                      <a:pt x="184" y="116"/>
                    </a:lnTo>
                    <a:lnTo>
                      <a:pt x="184" y="115"/>
                    </a:lnTo>
                    <a:lnTo>
                      <a:pt x="185" y="114"/>
                    </a:lnTo>
                    <a:lnTo>
                      <a:pt x="187" y="110"/>
                    </a:lnTo>
                    <a:lnTo>
                      <a:pt x="186" y="108"/>
                    </a:lnTo>
                    <a:lnTo>
                      <a:pt x="186" y="107"/>
                    </a:lnTo>
                    <a:lnTo>
                      <a:pt x="186" y="106"/>
                    </a:lnTo>
                    <a:lnTo>
                      <a:pt x="186" y="105"/>
                    </a:lnTo>
                    <a:lnTo>
                      <a:pt x="186" y="103"/>
                    </a:lnTo>
                    <a:lnTo>
                      <a:pt x="187" y="102"/>
                    </a:lnTo>
                    <a:lnTo>
                      <a:pt x="188" y="101"/>
                    </a:lnTo>
                    <a:lnTo>
                      <a:pt x="189" y="98"/>
                    </a:lnTo>
                    <a:lnTo>
                      <a:pt x="189" y="96"/>
                    </a:lnTo>
                    <a:lnTo>
                      <a:pt x="188" y="93"/>
                    </a:lnTo>
                    <a:lnTo>
                      <a:pt x="187" y="91"/>
                    </a:lnTo>
                    <a:lnTo>
                      <a:pt x="186" y="91"/>
                    </a:lnTo>
                    <a:lnTo>
                      <a:pt x="187" y="90"/>
                    </a:lnTo>
                    <a:lnTo>
                      <a:pt x="186" y="89"/>
                    </a:lnTo>
                    <a:lnTo>
                      <a:pt x="185" y="88"/>
                    </a:lnTo>
                    <a:lnTo>
                      <a:pt x="184" y="87"/>
                    </a:lnTo>
                    <a:lnTo>
                      <a:pt x="184" y="86"/>
                    </a:lnTo>
                    <a:lnTo>
                      <a:pt x="185" y="85"/>
                    </a:lnTo>
                    <a:lnTo>
                      <a:pt x="184" y="82"/>
                    </a:lnTo>
                    <a:lnTo>
                      <a:pt x="181" y="80"/>
                    </a:lnTo>
                    <a:lnTo>
                      <a:pt x="181" y="79"/>
                    </a:lnTo>
                    <a:lnTo>
                      <a:pt x="180" y="62"/>
                    </a:lnTo>
                    <a:lnTo>
                      <a:pt x="180" y="53"/>
                    </a:lnTo>
                    <a:lnTo>
                      <a:pt x="178" y="52"/>
                    </a:lnTo>
                    <a:lnTo>
                      <a:pt x="176" y="53"/>
                    </a:lnTo>
                    <a:lnTo>
                      <a:pt x="174" y="51"/>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5" name="Freeform 221"/>
              <p:cNvSpPr>
                <a:spLocks/>
              </p:cNvSpPr>
              <p:nvPr/>
            </p:nvSpPr>
            <p:spPr bwMode="auto">
              <a:xfrm>
                <a:off x="3474" y="2604"/>
                <a:ext cx="395" cy="322"/>
              </a:xfrm>
              <a:custGeom>
                <a:avLst/>
                <a:gdLst>
                  <a:gd name="T0" fmla="*/ 41 w 77"/>
                  <a:gd name="T1" fmla="*/ 1 h 66"/>
                  <a:gd name="T2" fmla="*/ 44 w 77"/>
                  <a:gd name="T3" fmla="*/ 10 h 66"/>
                  <a:gd name="T4" fmla="*/ 43 w 77"/>
                  <a:gd name="T5" fmla="*/ 13 h 66"/>
                  <a:gd name="T6" fmla="*/ 40 w 77"/>
                  <a:gd name="T7" fmla="*/ 22 h 66"/>
                  <a:gd name="T8" fmla="*/ 64 w 77"/>
                  <a:gd name="T9" fmla="*/ 33 h 66"/>
                  <a:gd name="T10" fmla="*/ 64 w 77"/>
                  <a:gd name="T11" fmla="*/ 40 h 66"/>
                  <a:gd name="T12" fmla="*/ 63 w 77"/>
                  <a:gd name="T13" fmla="*/ 45 h 66"/>
                  <a:gd name="T14" fmla="*/ 58 w 77"/>
                  <a:gd name="T15" fmla="*/ 44 h 66"/>
                  <a:gd name="T16" fmla="*/ 56 w 77"/>
                  <a:gd name="T17" fmla="*/ 49 h 66"/>
                  <a:gd name="T18" fmla="*/ 62 w 77"/>
                  <a:gd name="T19" fmla="*/ 48 h 66"/>
                  <a:gd name="T20" fmla="*/ 66 w 77"/>
                  <a:gd name="T21" fmla="*/ 47 h 66"/>
                  <a:gd name="T22" fmla="*/ 64 w 77"/>
                  <a:gd name="T23" fmla="*/ 49 h 66"/>
                  <a:gd name="T24" fmla="*/ 66 w 77"/>
                  <a:gd name="T25" fmla="*/ 51 h 66"/>
                  <a:gd name="T26" fmla="*/ 71 w 77"/>
                  <a:gd name="T27" fmla="*/ 47 h 66"/>
                  <a:gd name="T28" fmla="*/ 74 w 77"/>
                  <a:gd name="T29" fmla="*/ 48 h 66"/>
                  <a:gd name="T30" fmla="*/ 73 w 77"/>
                  <a:gd name="T31" fmla="*/ 51 h 66"/>
                  <a:gd name="T32" fmla="*/ 68 w 77"/>
                  <a:gd name="T33" fmla="*/ 56 h 66"/>
                  <a:gd name="T34" fmla="*/ 71 w 77"/>
                  <a:gd name="T35" fmla="*/ 60 h 66"/>
                  <a:gd name="T36" fmla="*/ 77 w 77"/>
                  <a:gd name="T37" fmla="*/ 65 h 66"/>
                  <a:gd name="T38" fmla="*/ 71 w 77"/>
                  <a:gd name="T39" fmla="*/ 63 h 66"/>
                  <a:gd name="T40" fmla="*/ 64 w 77"/>
                  <a:gd name="T41" fmla="*/ 59 h 66"/>
                  <a:gd name="T42" fmla="*/ 61 w 77"/>
                  <a:gd name="T43" fmla="*/ 62 h 66"/>
                  <a:gd name="T44" fmla="*/ 60 w 77"/>
                  <a:gd name="T45" fmla="*/ 65 h 66"/>
                  <a:gd name="T46" fmla="*/ 57 w 77"/>
                  <a:gd name="T47" fmla="*/ 63 h 66"/>
                  <a:gd name="T48" fmla="*/ 54 w 77"/>
                  <a:gd name="T49" fmla="*/ 63 h 66"/>
                  <a:gd name="T50" fmla="*/ 49 w 77"/>
                  <a:gd name="T51" fmla="*/ 64 h 66"/>
                  <a:gd name="T52" fmla="*/ 41 w 77"/>
                  <a:gd name="T53" fmla="*/ 59 h 66"/>
                  <a:gd name="T54" fmla="*/ 38 w 77"/>
                  <a:gd name="T55" fmla="*/ 57 h 66"/>
                  <a:gd name="T56" fmla="*/ 37 w 77"/>
                  <a:gd name="T57" fmla="*/ 56 h 66"/>
                  <a:gd name="T58" fmla="*/ 34 w 77"/>
                  <a:gd name="T59" fmla="*/ 55 h 66"/>
                  <a:gd name="T60" fmla="*/ 33 w 77"/>
                  <a:gd name="T61" fmla="*/ 54 h 66"/>
                  <a:gd name="T62" fmla="*/ 31 w 77"/>
                  <a:gd name="T63" fmla="*/ 58 h 66"/>
                  <a:gd name="T64" fmla="*/ 15 w 77"/>
                  <a:gd name="T65" fmla="*/ 56 h 66"/>
                  <a:gd name="T66" fmla="*/ 4 w 77"/>
                  <a:gd name="T67" fmla="*/ 55 h 66"/>
                  <a:gd name="T68" fmla="*/ 5 w 77"/>
                  <a:gd name="T69" fmla="*/ 53 h 66"/>
                  <a:gd name="T70" fmla="*/ 6 w 77"/>
                  <a:gd name="T71" fmla="*/ 46 h 66"/>
                  <a:gd name="T72" fmla="*/ 6 w 77"/>
                  <a:gd name="T73" fmla="*/ 42 h 66"/>
                  <a:gd name="T74" fmla="*/ 9 w 77"/>
                  <a:gd name="T75" fmla="*/ 37 h 66"/>
                  <a:gd name="T76" fmla="*/ 7 w 77"/>
                  <a:gd name="T77" fmla="*/ 30 h 66"/>
                  <a:gd name="T78" fmla="*/ 6 w 77"/>
                  <a:gd name="T79" fmla="*/ 28 h 66"/>
                  <a:gd name="T80" fmla="*/ 4 w 77"/>
                  <a:gd name="T81" fmla="*/ 25 h 66"/>
                  <a:gd name="T82" fmla="*/ 1 w 77"/>
                  <a:gd name="T83" fmla="*/ 19 h 66"/>
                  <a:gd name="T84" fmla="*/ 0 w 77"/>
                  <a:gd name="T85" fmla="*/ 1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7"/>
                  <a:gd name="T130" fmla="*/ 0 h 66"/>
                  <a:gd name="T131" fmla="*/ 77 w 77"/>
                  <a:gd name="T132" fmla="*/ 66 h 6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7" h="66">
                    <a:moveTo>
                      <a:pt x="0" y="1"/>
                    </a:moveTo>
                    <a:lnTo>
                      <a:pt x="42" y="0"/>
                    </a:lnTo>
                    <a:lnTo>
                      <a:pt x="41" y="1"/>
                    </a:lnTo>
                    <a:lnTo>
                      <a:pt x="43" y="5"/>
                    </a:lnTo>
                    <a:lnTo>
                      <a:pt x="43" y="8"/>
                    </a:lnTo>
                    <a:lnTo>
                      <a:pt x="44" y="10"/>
                    </a:lnTo>
                    <a:lnTo>
                      <a:pt x="45" y="11"/>
                    </a:lnTo>
                    <a:lnTo>
                      <a:pt x="45" y="12"/>
                    </a:lnTo>
                    <a:lnTo>
                      <a:pt x="43" y="13"/>
                    </a:lnTo>
                    <a:lnTo>
                      <a:pt x="43" y="14"/>
                    </a:lnTo>
                    <a:lnTo>
                      <a:pt x="42" y="17"/>
                    </a:lnTo>
                    <a:lnTo>
                      <a:pt x="40" y="22"/>
                    </a:lnTo>
                    <a:lnTo>
                      <a:pt x="37" y="29"/>
                    </a:lnTo>
                    <a:lnTo>
                      <a:pt x="37" y="34"/>
                    </a:lnTo>
                    <a:lnTo>
                      <a:pt x="64" y="33"/>
                    </a:lnTo>
                    <a:lnTo>
                      <a:pt x="64" y="34"/>
                    </a:lnTo>
                    <a:lnTo>
                      <a:pt x="63" y="36"/>
                    </a:lnTo>
                    <a:lnTo>
                      <a:pt x="64" y="40"/>
                    </a:lnTo>
                    <a:lnTo>
                      <a:pt x="66" y="43"/>
                    </a:lnTo>
                    <a:lnTo>
                      <a:pt x="67" y="46"/>
                    </a:lnTo>
                    <a:lnTo>
                      <a:pt x="63" y="45"/>
                    </a:lnTo>
                    <a:lnTo>
                      <a:pt x="60" y="44"/>
                    </a:lnTo>
                    <a:lnTo>
                      <a:pt x="59" y="43"/>
                    </a:lnTo>
                    <a:lnTo>
                      <a:pt x="58" y="44"/>
                    </a:lnTo>
                    <a:lnTo>
                      <a:pt x="55" y="46"/>
                    </a:lnTo>
                    <a:lnTo>
                      <a:pt x="55" y="48"/>
                    </a:lnTo>
                    <a:lnTo>
                      <a:pt x="56" y="49"/>
                    </a:lnTo>
                    <a:lnTo>
                      <a:pt x="58" y="49"/>
                    </a:lnTo>
                    <a:lnTo>
                      <a:pt x="60" y="49"/>
                    </a:lnTo>
                    <a:lnTo>
                      <a:pt x="62" y="48"/>
                    </a:lnTo>
                    <a:lnTo>
                      <a:pt x="63" y="47"/>
                    </a:lnTo>
                    <a:lnTo>
                      <a:pt x="65" y="47"/>
                    </a:lnTo>
                    <a:lnTo>
                      <a:pt x="66" y="47"/>
                    </a:lnTo>
                    <a:lnTo>
                      <a:pt x="66" y="48"/>
                    </a:lnTo>
                    <a:lnTo>
                      <a:pt x="65" y="48"/>
                    </a:lnTo>
                    <a:lnTo>
                      <a:pt x="64" y="49"/>
                    </a:lnTo>
                    <a:lnTo>
                      <a:pt x="65" y="50"/>
                    </a:lnTo>
                    <a:lnTo>
                      <a:pt x="66" y="51"/>
                    </a:lnTo>
                    <a:lnTo>
                      <a:pt x="67" y="51"/>
                    </a:lnTo>
                    <a:lnTo>
                      <a:pt x="68" y="49"/>
                    </a:lnTo>
                    <a:lnTo>
                      <a:pt x="71" y="47"/>
                    </a:lnTo>
                    <a:lnTo>
                      <a:pt x="72" y="47"/>
                    </a:lnTo>
                    <a:lnTo>
                      <a:pt x="73" y="47"/>
                    </a:lnTo>
                    <a:lnTo>
                      <a:pt x="74" y="48"/>
                    </a:lnTo>
                    <a:lnTo>
                      <a:pt x="73" y="49"/>
                    </a:lnTo>
                    <a:lnTo>
                      <a:pt x="74" y="50"/>
                    </a:lnTo>
                    <a:lnTo>
                      <a:pt x="73" y="51"/>
                    </a:lnTo>
                    <a:lnTo>
                      <a:pt x="72" y="51"/>
                    </a:lnTo>
                    <a:lnTo>
                      <a:pt x="70" y="54"/>
                    </a:lnTo>
                    <a:lnTo>
                      <a:pt x="68" y="56"/>
                    </a:lnTo>
                    <a:lnTo>
                      <a:pt x="68" y="57"/>
                    </a:lnTo>
                    <a:lnTo>
                      <a:pt x="68" y="59"/>
                    </a:lnTo>
                    <a:lnTo>
                      <a:pt x="71" y="60"/>
                    </a:lnTo>
                    <a:lnTo>
                      <a:pt x="76" y="62"/>
                    </a:lnTo>
                    <a:lnTo>
                      <a:pt x="77" y="63"/>
                    </a:lnTo>
                    <a:lnTo>
                      <a:pt x="77" y="65"/>
                    </a:lnTo>
                    <a:lnTo>
                      <a:pt x="76" y="65"/>
                    </a:lnTo>
                    <a:lnTo>
                      <a:pt x="72" y="66"/>
                    </a:lnTo>
                    <a:lnTo>
                      <a:pt x="71" y="63"/>
                    </a:lnTo>
                    <a:lnTo>
                      <a:pt x="69" y="62"/>
                    </a:lnTo>
                    <a:lnTo>
                      <a:pt x="65" y="61"/>
                    </a:lnTo>
                    <a:lnTo>
                      <a:pt x="64" y="59"/>
                    </a:lnTo>
                    <a:lnTo>
                      <a:pt x="63" y="59"/>
                    </a:lnTo>
                    <a:lnTo>
                      <a:pt x="62" y="59"/>
                    </a:lnTo>
                    <a:lnTo>
                      <a:pt x="61" y="62"/>
                    </a:lnTo>
                    <a:lnTo>
                      <a:pt x="62" y="63"/>
                    </a:lnTo>
                    <a:lnTo>
                      <a:pt x="60" y="65"/>
                    </a:lnTo>
                    <a:lnTo>
                      <a:pt x="59" y="65"/>
                    </a:lnTo>
                    <a:lnTo>
                      <a:pt x="58" y="63"/>
                    </a:lnTo>
                    <a:lnTo>
                      <a:pt x="57" y="63"/>
                    </a:lnTo>
                    <a:lnTo>
                      <a:pt x="55" y="63"/>
                    </a:lnTo>
                    <a:lnTo>
                      <a:pt x="54" y="63"/>
                    </a:lnTo>
                    <a:lnTo>
                      <a:pt x="52" y="65"/>
                    </a:lnTo>
                    <a:lnTo>
                      <a:pt x="50" y="65"/>
                    </a:lnTo>
                    <a:lnTo>
                      <a:pt x="49" y="64"/>
                    </a:lnTo>
                    <a:lnTo>
                      <a:pt x="47" y="64"/>
                    </a:lnTo>
                    <a:lnTo>
                      <a:pt x="43" y="60"/>
                    </a:lnTo>
                    <a:lnTo>
                      <a:pt x="41" y="59"/>
                    </a:lnTo>
                    <a:lnTo>
                      <a:pt x="39" y="58"/>
                    </a:lnTo>
                    <a:lnTo>
                      <a:pt x="38" y="57"/>
                    </a:lnTo>
                    <a:lnTo>
                      <a:pt x="37" y="57"/>
                    </a:lnTo>
                    <a:lnTo>
                      <a:pt x="37" y="56"/>
                    </a:lnTo>
                    <a:lnTo>
                      <a:pt x="37" y="55"/>
                    </a:lnTo>
                    <a:lnTo>
                      <a:pt x="36" y="56"/>
                    </a:lnTo>
                    <a:lnTo>
                      <a:pt x="34" y="55"/>
                    </a:lnTo>
                    <a:lnTo>
                      <a:pt x="34" y="54"/>
                    </a:lnTo>
                    <a:lnTo>
                      <a:pt x="33" y="54"/>
                    </a:lnTo>
                    <a:lnTo>
                      <a:pt x="30" y="57"/>
                    </a:lnTo>
                    <a:lnTo>
                      <a:pt x="31" y="58"/>
                    </a:lnTo>
                    <a:lnTo>
                      <a:pt x="27" y="59"/>
                    </a:lnTo>
                    <a:lnTo>
                      <a:pt x="19" y="57"/>
                    </a:lnTo>
                    <a:lnTo>
                      <a:pt x="15" y="56"/>
                    </a:lnTo>
                    <a:lnTo>
                      <a:pt x="4" y="57"/>
                    </a:lnTo>
                    <a:lnTo>
                      <a:pt x="4" y="56"/>
                    </a:lnTo>
                    <a:lnTo>
                      <a:pt x="4" y="55"/>
                    </a:lnTo>
                    <a:lnTo>
                      <a:pt x="4" y="54"/>
                    </a:lnTo>
                    <a:lnTo>
                      <a:pt x="5" y="53"/>
                    </a:lnTo>
                    <a:lnTo>
                      <a:pt x="7" y="49"/>
                    </a:lnTo>
                    <a:lnTo>
                      <a:pt x="6" y="47"/>
                    </a:lnTo>
                    <a:lnTo>
                      <a:pt x="6" y="46"/>
                    </a:lnTo>
                    <a:lnTo>
                      <a:pt x="6" y="45"/>
                    </a:lnTo>
                    <a:lnTo>
                      <a:pt x="6" y="44"/>
                    </a:lnTo>
                    <a:lnTo>
                      <a:pt x="6" y="42"/>
                    </a:lnTo>
                    <a:lnTo>
                      <a:pt x="7" y="41"/>
                    </a:lnTo>
                    <a:lnTo>
                      <a:pt x="8" y="40"/>
                    </a:lnTo>
                    <a:lnTo>
                      <a:pt x="9" y="37"/>
                    </a:lnTo>
                    <a:lnTo>
                      <a:pt x="9" y="35"/>
                    </a:lnTo>
                    <a:lnTo>
                      <a:pt x="8" y="32"/>
                    </a:lnTo>
                    <a:lnTo>
                      <a:pt x="7" y="30"/>
                    </a:lnTo>
                    <a:lnTo>
                      <a:pt x="6" y="30"/>
                    </a:lnTo>
                    <a:lnTo>
                      <a:pt x="7" y="29"/>
                    </a:lnTo>
                    <a:lnTo>
                      <a:pt x="6" y="28"/>
                    </a:lnTo>
                    <a:lnTo>
                      <a:pt x="5" y="27"/>
                    </a:lnTo>
                    <a:lnTo>
                      <a:pt x="4" y="26"/>
                    </a:lnTo>
                    <a:lnTo>
                      <a:pt x="4" y="25"/>
                    </a:lnTo>
                    <a:lnTo>
                      <a:pt x="5" y="24"/>
                    </a:lnTo>
                    <a:lnTo>
                      <a:pt x="4" y="21"/>
                    </a:lnTo>
                    <a:lnTo>
                      <a:pt x="1" y="19"/>
                    </a:lnTo>
                    <a:lnTo>
                      <a:pt x="1" y="18"/>
                    </a:lnTo>
                    <a:lnTo>
                      <a:pt x="0" y="1"/>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6" name="Freeform 222"/>
              <p:cNvSpPr>
                <a:spLocks/>
              </p:cNvSpPr>
              <p:nvPr/>
            </p:nvSpPr>
            <p:spPr bwMode="auto">
              <a:xfrm>
                <a:off x="3633" y="1799"/>
                <a:ext cx="277" cy="463"/>
              </a:xfrm>
              <a:custGeom>
                <a:avLst/>
                <a:gdLst>
                  <a:gd name="T0" fmla="*/ 9 w 54"/>
                  <a:gd name="T1" fmla="*/ 2 h 95"/>
                  <a:gd name="T2" fmla="*/ 12 w 54"/>
                  <a:gd name="T3" fmla="*/ 5 h 95"/>
                  <a:gd name="T4" fmla="*/ 15 w 54"/>
                  <a:gd name="T5" fmla="*/ 8 h 95"/>
                  <a:gd name="T6" fmla="*/ 15 w 54"/>
                  <a:gd name="T7" fmla="*/ 12 h 95"/>
                  <a:gd name="T8" fmla="*/ 14 w 54"/>
                  <a:gd name="T9" fmla="*/ 15 h 95"/>
                  <a:gd name="T10" fmla="*/ 11 w 54"/>
                  <a:gd name="T11" fmla="*/ 19 h 95"/>
                  <a:gd name="T12" fmla="*/ 9 w 54"/>
                  <a:gd name="T13" fmla="*/ 20 h 95"/>
                  <a:gd name="T14" fmla="*/ 5 w 54"/>
                  <a:gd name="T15" fmla="*/ 21 h 95"/>
                  <a:gd name="T16" fmla="*/ 4 w 54"/>
                  <a:gd name="T17" fmla="*/ 24 h 95"/>
                  <a:gd name="T18" fmla="*/ 6 w 54"/>
                  <a:gd name="T19" fmla="*/ 27 h 95"/>
                  <a:gd name="T20" fmla="*/ 4 w 54"/>
                  <a:gd name="T21" fmla="*/ 34 h 95"/>
                  <a:gd name="T22" fmla="*/ 1 w 54"/>
                  <a:gd name="T23" fmla="*/ 36 h 95"/>
                  <a:gd name="T24" fmla="*/ 0 w 54"/>
                  <a:gd name="T25" fmla="*/ 39 h 95"/>
                  <a:gd name="T26" fmla="*/ 0 w 54"/>
                  <a:gd name="T27" fmla="*/ 41 h 95"/>
                  <a:gd name="T28" fmla="*/ 1 w 54"/>
                  <a:gd name="T29" fmla="*/ 48 h 95"/>
                  <a:gd name="T30" fmla="*/ 5 w 54"/>
                  <a:gd name="T31" fmla="*/ 53 h 95"/>
                  <a:gd name="T32" fmla="*/ 10 w 54"/>
                  <a:gd name="T33" fmla="*/ 57 h 95"/>
                  <a:gd name="T34" fmla="*/ 13 w 54"/>
                  <a:gd name="T35" fmla="*/ 64 h 95"/>
                  <a:gd name="T36" fmla="*/ 15 w 54"/>
                  <a:gd name="T37" fmla="*/ 62 h 95"/>
                  <a:gd name="T38" fmla="*/ 19 w 54"/>
                  <a:gd name="T39" fmla="*/ 65 h 95"/>
                  <a:gd name="T40" fmla="*/ 19 w 54"/>
                  <a:gd name="T41" fmla="*/ 69 h 95"/>
                  <a:gd name="T42" fmla="*/ 16 w 54"/>
                  <a:gd name="T43" fmla="*/ 73 h 95"/>
                  <a:gd name="T44" fmla="*/ 19 w 54"/>
                  <a:gd name="T45" fmla="*/ 78 h 95"/>
                  <a:gd name="T46" fmla="*/ 24 w 54"/>
                  <a:gd name="T47" fmla="*/ 81 h 95"/>
                  <a:gd name="T48" fmla="*/ 29 w 54"/>
                  <a:gd name="T49" fmla="*/ 87 h 95"/>
                  <a:gd name="T50" fmla="*/ 30 w 54"/>
                  <a:gd name="T51" fmla="*/ 89 h 95"/>
                  <a:gd name="T52" fmla="*/ 29 w 54"/>
                  <a:gd name="T53" fmla="*/ 91 h 95"/>
                  <a:gd name="T54" fmla="*/ 32 w 54"/>
                  <a:gd name="T55" fmla="*/ 95 h 95"/>
                  <a:gd name="T56" fmla="*/ 33 w 54"/>
                  <a:gd name="T57" fmla="*/ 94 h 95"/>
                  <a:gd name="T58" fmla="*/ 34 w 54"/>
                  <a:gd name="T59" fmla="*/ 92 h 95"/>
                  <a:gd name="T60" fmla="*/ 38 w 54"/>
                  <a:gd name="T61" fmla="*/ 91 h 95"/>
                  <a:gd name="T62" fmla="*/ 42 w 54"/>
                  <a:gd name="T63" fmla="*/ 93 h 95"/>
                  <a:gd name="T64" fmla="*/ 43 w 54"/>
                  <a:gd name="T65" fmla="*/ 89 h 95"/>
                  <a:gd name="T66" fmla="*/ 44 w 54"/>
                  <a:gd name="T67" fmla="*/ 87 h 95"/>
                  <a:gd name="T68" fmla="*/ 48 w 54"/>
                  <a:gd name="T69" fmla="*/ 85 h 95"/>
                  <a:gd name="T70" fmla="*/ 47 w 54"/>
                  <a:gd name="T71" fmla="*/ 83 h 95"/>
                  <a:gd name="T72" fmla="*/ 47 w 54"/>
                  <a:gd name="T73" fmla="*/ 81 h 95"/>
                  <a:gd name="T74" fmla="*/ 48 w 54"/>
                  <a:gd name="T75" fmla="*/ 80 h 95"/>
                  <a:gd name="T76" fmla="*/ 48 w 54"/>
                  <a:gd name="T77" fmla="*/ 79 h 95"/>
                  <a:gd name="T78" fmla="*/ 48 w 54"/>
                  <a:gd name="T79" fmla="*/ 73 h 95"/>
                  <a:gd name="T80" fmla="*/ 52 w 54"/>
                  <a:gd name="T81" fmla="*/ 68 h 95"/>
                  <a:gd name="T82" fmla="*/ 54 w 54"/>
                  <a:gd name="T83" fmla="*/ 64 h 95"/>
                  <a:gd name="T84" fmla="*/ 52 w 54"/>
                  <a:gd name="T85" fmla="*/ 57 h 95"/>
                  <a:gd name="T86" fmla="*/ 52 w 54"/>
                  <a:gd name="T87" fmla="*/ 54 h 95"/>
                  <a:gd name="T88" fmla="*/ 49 w 54"/>
                  <a:gd name="T89" fmla="*/ 13 h 95"/>
                  <a:gd name="T90" fmla="*/ 48 w 54"/>
                  <a:gd name="T91" fmla="*/ 11 h 95"/>
                  <a:gd name="T92" fmla="*/ 46 w 54"/>
                  <a:gd name="T93" fmla="*/ 6 h 95"/>
                  <a:gd name="T94" fmla="*/ 44 w 54"/>
                  <a:gd name="T95" fmla="*/ 3 h 95"/>
                  <a:gd name="T96" fmla="*/ 44 w 54"/>
                  <a:gd name="T97" fmla="*/ 0 h 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95"/>
                  <a:gd name="T149" fmla="*/ 54 w 54"/>
                  <a:gd name="T150" fmla="*/ 95 h 9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95">
                    <a:moveTo>
                      <a:pt x="44" y="0"/>
                    </a:moveTo>
                    <a:lnTo>
                      <a:pt x="9" y="2"/>
                    </a:lnTo>
                    <a:lnTo>
                      <a:pt x="9" y="3"/>
                    </a:lnTo>
                    <a:lnTo>
                      <a:pt x="12" y="5"/>
                    </a:lnTo>
                    <a:lnTo>
                      <a:pt x="12" y="6"/>
                    </a:lnTo>
                    <a:lnTo>
                      <a:pt x="15" y="8"/>
                    </a:lnTo>
                    <a:lnTo>
                      <a:pt x="16" y="11"/>
                    </a:lnTo>
                    <a:lnTo>
                      <a:pt x="15" y="12"/>
                    </a:lnTo>
                    <a:lnTo>
                      <a:pt x="14" y="14"/>
                    </a:lnTo>
                    <a:lnTo>
                      <a:pt x="14" y="15"/>
                    </a:lnTo>
                    <a:lnTo>
                      <a:pt x="14" y="16"/>
                    </a:lnTo>
                    <a:lnTo>
                      <a:pt x="11" y="19"/>
                    </a:lnTo>
                    <a:lnTo>
                      <a:pt x="9" y="19"/>
                    </a:lnTo>
                    <a:lnTo>
                      <a:pt x="9" y="20"/>
                    </a:lnTo>
                    <a:lnTo>
                      <a:pt x="6" y="20"/>
                    </a:lnTo>
                    <a:lnTo>
                      <a:pt x="5" y="21"/>
                    </a:lnTo>
                    <a:lnTo>
                      <a:pt x="4" y="23"/>
                    </a:lnTo>
                    <a:lnTo>
                      <a:pt x="4" y="24"/>
                    </a:lnTo>
                    <a:lnTo>
                      <a:pt x="6" y="26"/>
                    </a:lnTo>
                    <a:lnTo>
                      <a:pt x="6" y="27"/>
                    </a:lnTo>
                    <a:lnTo>
                      <a:pt x="6" y="29"/>
                    </a:lnTo>
                    <a:lnTo>
                      <a:pt x="4" y="34"/>
                    </a:lnTo>
                    <a:lnTo>
                      <a:pt x="2" y="35"/>
                    </a:lnTo>
                    <a:lnTo>
                      <a:pt x="1" y="36"/>
                    </a:lnTo>
                    <a:lnTo>
                      <a:pt x="1" y="38"/>
                    </a:lnTo>
                    <a:lnTo>
                      <a:pt x="0" y="39"/>
                    </a:lnTo>
                    <a:lnTo>
                      <a:pt x="0" y="40"/>
                    </a:lnTo>
                    <a:lnTo>
                      <a:pt x="0" y="41"/>
                    </a:lnTo>
                    <a:lnTo>
                      <a:pt x="0" y="45"/>
                    </a:lnTo>
                    <a:lnTo>
                      <a:pt x="1" y="48"/>
                    </a:lnTo>
                    <a:lnTo>
                      <a:pt x="1" y="49"/>
                    </a:lnTo>
                    <a:lnTo>
                      <a:pt x="5" y="53"/>
                    </a:lnTo>
                    <a:lnTo>
                      <a:pt x="9" y="56"/>
                    </a:lnTo>
                    <a:lnTo>
                      <a:pt x="10" y="57"/>
                    </a:lnTo>
                    <a:lnTo>
                      <a:pt x="12" y="64"/>
                    </a:lnTo>
                    <a:lnTo>
                      <a:pt x="13" y="64"/>
                    </a:lnTo>
                    <a:lnTo>
                      <a:pt x="14" y="63"/>
                    </a:lnTo>
                    <a:lnTo>
                      <a:pt x="15" y="62"/>
                    </a:lnTo>
                    <a:lnTo>
                      <a:pt x="18" y="64"/>
                    </a:lnTo>
                    <a:lnTo>
                      <a:pt x="19" y="65"/>
                    </a:lnTo>
                    <a:lnTo>
                      <a:pt x="18" y="67"/>
                    </a:lnTo>
                    <a:lnTo>
                      <a:pt x="19" y="69"/>
                    </a:lnTo>
                    <a:lnTo>
                      <a:pt x="16" y="72"/>
                    </a:lnTo>
                    <a:lnTo>
                      <a:pt x="16" y="73"/>
                    </a:lnTo>
                    <a:lnTo>
                      <a:pt x="17" y="75"/>
                    </a:lnTo>
                    <a:lnTo>
                      <a:pt x="19" y="78"/>
                    </a:lnTo>
                    <a:lnTo>
                      <a:pt x="23" y="80"/>
                    </a:lnTo>
                    <a:lnTo>
                      <a:pt x="24" y="81"/>
                    </a:lnTo>
                    <a:lnTo>
                      <a:pt x="28" y="84"/>
                    </a:lnTo>
                    <a:lnTo>
                      <a:pt x="29" y="87"/>
                    </a:lnTo>
                    <a:lnTo>
                      <a:pt x="30" y="88"/>
                    </a:lnTo>
                    <a:lnTo>
                      <a:pt x="30" y="89"/>
                    </a:lnTo>
                    <a:lnTo>
                      <a:pt x="29" y="90"/>
                    </a:lnTo>
                    <a:lnTo>
                      <a:pt x="29" y="91"/>
                    </a:lnTo>
                    <a:lnTo>
                      <a:pt x="32" y="95"/>
                    </a:lnTo>
                    <a:lnTo>
                      <a:pt x="32" y="94"/>
                    </a:lnTo>
                    <a:lnTo>
                      <a:pt x="33" y="94"/>
                    </a:lnTo>
                    <a:lnTo>
                      <a:pt x="34" y="95"/>
                    </a:lnTo>
                    <a:lnTo>
                      <a:pt x="34" y="92"/>
                    </a:lnTo>
                    <a:lnTo>
                      <a:pt x="36" y="91"/>
                    </a:lnTo>
                    <a:lnTo>
                      <a:pt x="38" y="91"/>
                    </a:lnTo>
                    <a:lnTo>
                      <a:pt x="40" y="92"/>
                    </a:lnTo>
                    <a:lnTo>
                      <a:pt x="42" y="93"/>
                    </a:lnTo>
                    <a:lnTo>
                      <a:pt x="43" y="93"/>
                    </a:lnTo>
                    <a:lnTo>
                      <a:pt x="43" y="89"/>
                    </a:lnTo>
                    <a:lnTo>
                      <a:pt x="42" y="87"/>
                    </a:lnTo>
                    <a:lnTo>
                      <a:pt x="44" y="87"/>
                    </a:lnTo>
                    <a:lnTo>
                      <a:pt x="48" y="86"/>
                    </a:lnTo>
                    <a:lnTo>
                      <a:pt x="48" y="85"/>
                    </a:lnTo>
                    <a:lnTo>
                      <a:pt x="47" y="83"/>
                    </a:lnTo>
                    <a:lnTo>
                      <a:pt x="47" y="81"/>
                    </a:lnTo>
                    <a:lnTo>
                      <a:pt x="48" y="80"/>
                    </a:lnTo>
                    <a:lnTo>
                      <a:pt x="48" y="79"/>
                    </a:lnTo>
                    <a:lnTo>
                      <a:pt x="48" y="76"/>
                    </a:lnTo>
                    <a:lnTo>
                      <a:pt x="48" y="73"/>
                    </a:lnTo>
                    <a:lnTo>
                      <a:pt x="50" y="71"/>
                    </a:lnTo>
                    <a:lnTo>
                      <a:pt x="52" y="68"/>
                    </a:lnTo>
                    <a:lnTo>
                      <a:pt x="52" y="67"/>
                    </a:lnTo>
                    <a:lnTo>
                      <a:pt x="54" y="64"/>
                    </a:lnTo>
                    <a:lnTo>
                      <a:pt x="53" y="60"/>
                    </a:lnTo>
                    <a:lnTo>
                      <a:pt x="52" y="57"/>
                    </a:lnTo>
                    <a:lnTo>
                      <a:pt x="52" y="55"/>
                    </a:lnTo>
                    <a:lnTo>
                      <a:pt x="52" y="54"/>
                    </a:lnTo>
                    <a:lnTo>
                      <a:pt x="52" y="53"/>
                    </a:lnTo>
                    <a:lnTo>
                      <a:pt x="49" y="13"/>
                    </a:lnTo>
                    <a:lnTo>
                      <a:pt x="48" y="12"/>
                    </a:lnTo>
                    <a:lnTo>
                      <a:pt x="48" y="11"/>
                    </a:lnTo>
                    <a:lnTo>
                      <a:pt x="47" y="8"/>
                    </a:lnTo>
                    <a:lnTo>
                      <a:pt x="46" y="6"/>
                    </a:lnTo>
                    <a:lnTo>
                      <a:pt x="45" y="5"/>
                    </a:lnTo>
                    <a:lnTo>
                      <a:pt x="44" y="3"/>
                    </a:lnTo>
                    <a:lnTo>
                      <a:pt x="44" y="0"/>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grpSp>
            <p:nvGrpSpPr>
              <p:cNvPr id="8" name="Group 223"/>
              <p:cNvGrpSpPr>
                <a:grpSpLocks/>
              </p:cNvGrpSpPr>
              <p:nvPr/>
            </p:nvGrpSpPr>
            <p:grpSpPr bwMode="auto">
              <a:xfrm>
                <a:off x="3669" y="1384"/>
                <a:ext cx="523" cy="468"/>
                <a:chOff x="3562" y="1636"/>
                <a:chExt cx="497" cy="468"/>
              </a:xfrm>
            </p:grpSpPr>
            <p:sp>
              <p:nvSpPr>
                <p:cNvPr id="31821" name="Freeform 224"/>
                <p:cNvSpPr>
                  <a:spLocks/>
                </p:cNvSpPr>
                <p:nvPr/>
              </p:nvSpPr>
              <p:spPr bwMode="auto">
                <a:xfrm>
                  <a:off x="3806" y="1758"/>
                  <a:ext cx="253" cy="346"/>
                </a:xfrm>
                <a:custGeom>
                  <a:avLst/>
                  <a:gdLst>
                    <a:gd name="T0" fmla="*/ 26 w 52"/>
                    <a:gd name="T1" fmla="*/ 68 h 71"/>
                    <a:gd name="T2" fmla="*/ 43 w 52"/>
                    <a:gd name="T3" fmla="*/ 67 h 71"/>
                    <a:gd name="T4" fmla="*/ 45 w 52"/>
                    <a:gd name="T5" fmla="*/ 62 h 71"/>
                    <a:gd name="T6" fmla="*/ 45 w 52"/>
                    <a:gd name="T7" fmla="*/ 58 h 71"/>
                    <a:gd name="T8" fmla="*/ 48 w 52"/>
                    <a:gd name="T9" fmla="*/ 55 h 71"/>
                    <a:gd name="T10" fmla="*/ 49 w 52"/>
                    <a:gd name="T11" fmla="*/ 52 h 71"/>
                    <a:gd name="T12" fmla="*/ 50 w 52"/>
                    <a:gd name="T13" fmla="*/ 50 h 71"/>
                    <a:gd name="T14" fmla="*/ 51 w 52"/>
                    <a:gd name="T15" fmla="*/ 51 h 71"/>
                    <a:gd name="T16" fmla="*/ 52 w 52"/>
                    <a:gd name="T17" fmla="*/ 50 h 71"/>
                    <a:gd name="T18" fmla="*/ 52 w 52"/>
                    <a:gd name="T19" fmla="*/ 46 h 71"/>
                    <a:gd name="T20" fmla="*/ 51 w 52"/>
                    <a:gd name="T21" fmla="*/ 42 h 71"/>
                    <a:gd name="T22" fmla="*/ 47 w 52"/>
                    <a:gd name="T23" fmla="*/ 28 h 71"/>
                    <a:gd name="T24" fmla="*/ 42 w 52"/>
                    <a:gd name="T25" fmla="*/ 28 h 71"/>
                    <a:gd name="T26" fmla="*/ 36 w 52"/>
                    <a:gd name="T27" fmla="*/ 36 h 71"/>
                    <a:gd name="T28" fmla="*/ 35 w 52"/>
                    <a:gd name="T29" fmla="*/ 35 h 71"/>
                    <a:gd name="T30" fmla="*/ 33 w 52"/>
                    <a:gd name="T31" fmla="*/ 34 h 71"/>
                    <a:gd name="T32" fmla="*/ 33 w 52"/>
                    <a:gd name="T33" fmla="*/ 30 h 71"/>
                    <a:gd name="T34" fmla="*/ 36 w 52"/>
                    <a:gd name="T35" fmla="*/ 28 h 71"/>
                    <a:gd name="T36" fmla="*/ 36 w 52"/>
                    <a:gd name="T37" fmla="*/ 26 h 71"/>
                    <a:gd name="T38" fmla="*/ 38 w 52"/>
                    <a:gd name="T39" fmla="*/ 24 h 71"/>
                    <a:gd name="T40" fmla="*/ 38 w 52"/>
                    <a:gd name="T41" fmla="*/ 17 h 71"/>
                    <a:gd name="T42" fmla="*/ 37 w 52"/>
                    <a:gd name="T43" fmla="*/ 14 h 71"/>
                    <a:gd name="T44" fmla="*/ 35 w 52"/>
                    <a:gd name="T45" fmla="*/ 12 h 71"/>
                    <a:gd name="T46" fmla="*/ 37 w 52"/>
                    <a:gd name="T47" fmla="*/ 10 h 71"/>
                    <a:gd name="T48" fmla="*/ 36 w 52"/>
                    <a:gd name="T49" fmla="*/ 7 h 71"/>
                    <a:gd name="T50" fmla="*/ 30 w 52"/>
                    <a:gd name="T51" fmla="*/ 4 h 71"/>
                    <a:gd name="T52" fmla="*/ 26 w 52"/>
                    <a:gd name="T53" fmla="*/ 2 h 71"/>
                    <a:gd name="T54" fmla="*/ 21 w 52"/>
                    <a:gd name="T55" fmla="*/ 1 h 71"/>
                    <a:gd name="T56" fmla="*/ 18 w 52"/>
                    <a:gd name="T57" fmla="*/ 1 h 71"/>
                    <a:gd name="T58" fmla="*/ 15 w 52"/>
                    <a:gd name="T59" fmla="*/ 3 h 71"/>
                    <a:gd name="T60" fmla="*/ 15 w 52"/>
                    <a:gd name="T61" fmla="*/ 6 h 71"/>
                    <a:gd name="T62" fmla="*/ 16 w 52"/>
                    <a:gd name="T63" fmla="*/ 7 h 71"/>
                    <a:gd name="T64" fmla="*/ 15 w 52"/>
                    <a:gd name="T65" fmla="*/ 8 h 71"/>
                    <a:gd name="T66" fmla="*/ 13 w 52"/>
                    <a:gd name="T67" fmla="*/ 10 h 71"/>
                    <a:gd name="T68" fmla="*/ 12 w 52"/>
                    <a:gd name="T69" fmla="*/ 13 h 71"/>
                    <a:gd name="T70" fmla="*/ 12 w 52"/>
                    <a:gd name="T71" fmla="*/ 17 h 71"/>
                    <a:gd name="T72" fmla="*/ 10 w 52"/>
                    <a:gd name="T73" fmla="*/ 16 h 71"/>
                    <a:gd name="T74" fmla="*/ 10 w 52"/>
                    <a:gd name="T75" fmla="*/ 13 h 71"/>
                    <a:gd name="T76" fmla="*/ 10 w 52"/>
                    <a:gd name="T77" fmla="*/ 11 h 71"/>
                    <a:gd name="T78" fmla="*/ 8 w 52"/>
                    <a:gd name="T79" fmla="*/ 13 h 71"/>
                    <a:gd name="T80" fmla="*/ 8 w 52"/>
                    <a:gd name="T81" fmla="*/ 16 h 71"/>
                    <a:gd name="T82" fmla="*/ 5 w 52"/>
                    <a:gd name="T83" fmla="*/ 17 h 71"/>
                    <a:gd name="T84" fmla="*/ 4 w 52"/>
                    <a:gd name="T85" fmla="*/ 19 h 71"/>
                    <a:gd name="T86" fmla="*/ 3 w 52"/>
                    <a:gd name="T87" fmla="*/ 23 h 71"/>
                    <a:gd name="T88" fmla="*/ 2 w 52"/>
                    <a:gd name="T89" fmla="*/ 28 h 71"/>
                    <a:gd name="T90" fmla="*/ 1 w 52"/>
                    <a:gd name="T91" fmla="*/ 32 h 71"/>
                    <a:gd name="T92" fmla="*/ 2 w 52"/>
                    <a:gd name="T93" fmla="*/ 37 h 71"/>
                    <a:gd name="T94" fmla="*/ 2 w 52"/>
                    <a:gd name="T95" fmla="*/ 41 h 71"/>
                    <a:gd name="T96" fmla="*/ 6 w 52"/>
                    <a:gd name="T97" fmla="*/ 50 h 71"/>
                    <a:gd name="T98" fmla="*/ 7 w 52"/>
                    <a:gd name="T99" fmla="*/ 55 h 71"/>
                    <a:gd name="T100" fmla="*/ 7 w 52"/>
                    <a:gd name="T101" fmla="*/ 56 h 71"/>
                    <a:gd name="T102" fmla="*/ 6 w 52"/>
                    <a:gd name="T103" fmla="*/ 62 h 71"/>
                    <a:gd name="T104" fmla="*/ 2 w 52"/>
                    <a:gd name="T105" fmla="*/ 69 h 71"/>
                    <a:gd name="T106" fmla="*/ 0 w 52"/>
                    <a:gd name="T107" fmla="*/ 71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71"/>
                    <a:gd name="T164" fmla="*/ 52 w 52"/>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71">
                      <a:moveTo>
                        <a:pt x="0" y="71"/>
                      </a:moveTo>
                      <a:lnTo>
                        <a:pt x="26" y="68"/>
                      </a:lnTo>
                      <a:lnTo>
                        <a:pt x="26" y="69"/>
                      </a:lnTo>
                      <a:lnTo>
                        <a:pt x="43" y="67"/>
                      </a:lnTo>
                      <a:lnTo>
                        <a:pt x="43" y="66"/>
                      </a:lnTo>
                      <a:lnTo>
                        <a:pt x="45" y="62"/>
                      </a:lnTo>
                      <a:lnTo>
                        <a:pt x="45" y="61"/>
                      </a:lnTo>
                      <a:lnTo>
                        <a:pt x="45" y="58"/>
                      </a:lnTo>
                      <a:lnTo>
                        <a:pt x="46" y="56"/>
                      </a:lnTo>
                      <a:lnTo>
                        <a:pt x="48" y="55"/>
                      </a:lnTo>
                      <a:lnTo>
                        <a:pt x="48" y="52"/>
                      </a:lnTo>
                      <a:lnTo>
                        <a:pt x="49" y="52"/>
                      </a:lnTo>
                      <a:lnTo>
                        <a:pt x="49" y="51"/>
                      </a:lnTo>
                      <a:lnTo>
                        <a:pt x="50" y="50"/>
                      </a:lnTo>
                      <a:lnTo>
                        <a:pt x="50" y="51"/>
                      </a:lnTo>
                      <a:lnTo>
                        <a:pt x="51" y="51"/>
                      </a:lnTo>
                      <a:lnTo>
                        <a:pt x="52" y="50"/>
                      </a:lnTo>
                      <a:lnTo>
                        <a:pt x="52" y="49"/>
                      </a:lnTo>
                      <a:lnTo>
                        <a:pt x="52" y="46"/>
                      </a:lnTo>
                      <a:lnTo>
                        <a:pt x="52" y="43"/>
                      </a:lnTo>
                      <a:lnTo>
                        <a:pt x="51" y="42"/>
                      </a:lnTo>
                      <a:lnTo>
                        <a:pt x="51" y="37"/>
                      </a:lnTo>
                      <a:lnTo>
                        <a:pt x="47" y="28"/>
                      </a:lnTo>
                      <a:lnTo>
                        <a:pt x="43" y="27"/>
                      </a:lnTo>
                      <a:lnTo>
                        <a:pt x="42" y="28"/>
                      </a:lnTo>
                      <a:lnTo>
                        <a:pt x="40" y="29"/>
                      </a:lnTo>
                      <a:lnTo>
                        <a:pt x="36" y="36"/>
                      </a:lnTo>
                      <a:lnTo>
                        <a:pt x="35" y="36"/>
                      </a:lnTo>
                      <a:lnTo>
                        <a:pt x="35" y="35"/>
                      </a:lnTo>
                      <a:lnTo>
                        <a:pt x="33" y="35"/>
                      </a:lnTo>
                      <a:lnTo>
                        <a:pt x="33" y="34"/>
                      </a:lnTo>
                      <a:lnTo>
                        <a:pt x="32" y="33"/>
                      </a:lnTo>
                      <a:lnTo>
                        <a:pt x="33" y="30"/>
                      </a:lnTo>
                      <a:lnTo>
                        <a:pt x="33" y="29"/>
                      </a:lnTo>
                      <a:lnTo>
                        <a:pt x="36" y="28"/>
                      </a:lnTo>
                      <a:lnTo>
                        <a:pt x="36" y="26"/>
                      </a:lnTo>
                      <a:lnTo>
                        <a:pt x="37" y="24"/>
                      </a:lnTo>
                      <a:lnTo>
                        <a:pt x="38" y="24"/>
                      </a:lnTo>
                      <a:lnTo>
                        <a:pt x="38" y="22"/>
                      </a:lnTo>
                      <a:lnTo>
                        <a:pt x="38" y="17"/>
                      </a:lnTo>
                      <a:lnTo>
                        <a:pt x="38" y="15"/>
                      </a:lnTo>
                      <a:lnTo>
                        <a:pt x="37" y="14"/>
                      </a:lnTo>
                      <a:lnTo>
                        <a:pt x="36" y="12"/>
                      </a:lnTo>
                      <a:lnTo>
                        <a:pt x="35" y="12"/>
                      </a:lnTo>
                      <a:lnTo>
                        <a:pt x="36" y="11"/>
                      </a:lnTo>
                      <a:lnTo>
                        <a:pt x="37" y="10"/>
                      </a:lnTo>
                      <a:lnTo>
                        <a:pt x="36" y="7"/>
                      </a:lnTo>
                      <a:lnTo>
                        <a:pt x="34" y="6"/>
                      </a:lnTo>
                      <a:lnTo>
                        <a:pt x="30" y="4"/>
                      </a:lnTo>
                      <a:lnTo>
                        <a:pt x="27" y="3"/>
                      </a:lnTo>
                      <a:lnTo>
                        <a:pt x="26" y="2"/>
                      </a:lnTo>
                      <a:lnTo>
                        <a:pt x="23" y="2"/>
                      </a:lnTo>
                      <a:lnTo>
                        <a:pt x="21" y="1"/>
                      </a:lnTo>
                      <a:lnTo>
                        <a:pt x="19" y="0"/>
                      </a:lnTo>
                      <a:lnTo>
                        <a:pt x="18" y="1"/>
                      </a:lnTo>
                      <a:lnTo>
                        <a:pt x="17" y="1"/>
                      </a:lnTo>
                      <a:lnTo>
                        <a:pt x="15" y="3"/>
                      </a:lnTo>
                      <a:lnTo>
                        <a:pt x="15" y="5"/>
                      </a:lnTo>
                      <a:lnTo>
                        <a:pt x="15" y="6"/>
                      </a:lnTo>
                      <a:lnTo>
                        <a:pt x="16" y="6"/>
                      </a:lnTo>
                      <a:lnTo>
                        <a:pt x="16" y="7"/>
                      </a:lnTo>
                      <a:lnTo>
                        <a:pt x="15" y="8"/>
                      </a:lnTo>
                      <a:lnTo>
                        <a:pt x="14" y="8"/>
                      </a:lnTo>
                      <a:lnTo>
                        <a:pt x="13" y="10"/>
                      </a:lnTo>
                      <a:lnTo>
                        <a:pt x="12" y="11"/>
                      </a:lnTo>
                      <a:lnTo>
                        <a:pt x="12" y="13"/>
                      </a:lnTo>
                      <a:lnTo>
                        <a:pt x="13" y="15"/>
                      </a:lnTo>
                      <a:lnTo>
                        <a:pt x="12" y="17"/>
                      </a:lnTo>
                      <a:lnTo>
                        <a:pt x="10" y="18"/>
                      </a:lnTo>
                      <a:lnTo>
                        <a:pt x="10" y="16"/>
                      </a:lnTo>
                      <a:lnTo>
                        <a:pt x="10" y="14"/>
                      </a:lnTo>
                      <a:lnTo>
                        <a:pt x="10" y="13"/>
                      </a:lnTo>
                      <a:lnTo>
                        <a:pt x="10" y="12"/>
                      </a:lnTo>
                      <a:lnTo>
                        <a:pt x="10" y="11"/>
                      </a:lnTo>
                      <a:lnTo>
                        <a:pt x="9" y="12"/>
                      </a:lnTo>
                      <a:lnTo>
                        <a:pt x="8" y="13"/>
                      </a:lnTo>
                      <a:lnTo>
                        <a:pt x="8" y="15"/>
                      </a:lnTo>
                      <a:lnTo>
                        <a:pt x="8" y="16"/>
                      </a:lnTo>
                      <a:lnTo>
                        <a:pt x="7" y="16"/>
                      </a:lnTo>
                      <a:lnTo>
                        <a:pt x="5" y="17"/>
                      </a:lnTo>
                      <a:lnTo>
                        <a:pt x="5" y="18"/>
                      </a:lnTo>
                      <a:lnTo>
                        <a:pt x="4" y="19"/>
                      </a:lnTo>
                      <a:lnTo>
                        <a:pt x="3" y="21"/>
                      </a:lnTo>
                      <a:lnTo>
                        <a:pt x="3" y="23"/>
                      </a:lnTo>
                      <a:lnTo>
                        <a:pt x="3" y="26"/>
                      </a:lnTo>
                      <a:lnTo>
                        <a:pt x="2" y="28"/>
                      </a:lnTo>
                      <a:lnTo>
                        <a:pt x="1" y="31"/>
                      </a:lnTo>
                      <a:lnTo>
                        <a:pt x="1" y="32"/>
                      </a:lnTo>
                      <a:lnTo>
                        <a:pt x="1" y="33"/>
                      </a:lnTo>
                      <a:lnTo>
                        <a:pt x="2" y="37"/>
                      </a:lnTo>
                      <a:lnTo>
                        <a:pt x="1" y="39"/>
                      </a:lnTo>
                      <a:lnTo>
                        <a:pt x="2" y="41"/>
                      </a:lnTo>
                      <a:lnTo>
                        <a:pt x="5" y="46"/>
                      </a:lnTo>
                      <a:lnTo>
                        <a:pt x="6" y="50"/>
                      </a:lnTo>
                      <a:lnTo>
                        <a:pt x="6" y="54"/>
                      </a:lnTo>
                      <a:lnTo>
                        <a:pt x="7" y="55"/>
                      </a:lnTo>
                      <a:lnTo>
                        <a:pt x="7" y="56"/>
                      </a:lnTo>
                      <a:lnTo>
                        <a:pt x="6" y="59"/>
                      </a:lnTo>
                      <a:lnTo>
                        <a:pt x="6" y="62"/>
                      </a:lnTo>
                      <a:lnTo>
                        <a:pt x="5" y="64"/>
                      </a:lnTo>
                      <a:lnTo>
                        <a:pt x="2" y="69"/>
                      </a:lnTo>
                      <a:lnTo>
                        <a:pt x="1" y="71"/>
                      </a:lnTo>
                      <a:lnTo>
                        <a:pt x="0" y="71"/>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22" name="Freeform 225"/>
                <p:cNvSpPr>
                  <a:spLocks/>
                </p:cNvSpPr>
                <p:nvPr/>
              </p:nvSpPr>
              <p:spPr bwMode="auto">
                <a:xfrm>
                  <a:off x="3562" y="1636"/>
                  <a:ext cx="405" cy="200"/>
                </a:xfrm>
                <a:custGeom>
                  <a:avLst/>
                  <a:gdLst>
                    <a:gd name="T0" fmla="*/ 4 w 83"/>
                    <a:gd name="T1" fmla="*/ 16 h 41"/>
                    <a:gd name="T2" fmla="*/ 8 w 83"/>
                    <a:gd name="T3" fmla="*/ 13 h 41"/>
                    <a:gd name="T4" fmla="*/ 20 w 83"/>
                    <a:gd name="T5" fmla="*/ 6 h 41"/>
                    <a:gd name="T6" fmla="*/ 26 w 83"/>
                    <a:gd name="T7" fmla="*/ 1 h 41"/>
                    <a:gd name="T8" fmla="*/ 31 w 83"/>
                    <a:gd name="T9" fmla="*/ 1 h 41"/>
                    <a:gd name="T10" fmla="*/ 28 w 83"/>
                    <a:gd name="T11" fmla="*/ 4 h 41"/>
                    <a:gd name="T12" fmla="*/ 23 w 83"/>
                    <a:gd name="T13" fmla="*/ 9 h 41"/>
                    <a:gd name="T14" fmla="*/ 23 w 83"/>
                    <a:gd name="T15" fmla="*/ 12 h 41"/>
                    <a:gd name="T16" fmla="*/ 28 w 83"/>
                    <a:gd name="T17" fmla="*/ 10 h 41"/>
                    <a:gd name="T18" fmla="*/ 39 w 83"/>
                    <a:gd name="T19" fmla="*/ 15 h 41"/>
                    <a:gd name="T20" fmla="*/ 43 w 83"/>
                    <a:gd name="T21" fmla="*/ 16 h 41"/>
                    <a:gd name="T22" fmla="*/ 44 w 83"/>
                    <a:gd name="T23" fmla="*/ 17 h 41"/>
                    <a:gd name="T24" fmla="*/ 49 w 83"/>
                    <a:gd name="T25" fmla="*/ 13 h 41"/>
                    <a:gd name="T26" fmla="*/ 64 w 83"/>
                    <a:gd name="T27" fmla="*/ 8 h 41"/>
                    <a:gd name="T28" fmla="*/ 63 w 83"/>
                    <a:gd name="T29" fmla="*/ 11 h 41"/>
                    <a:gd name="T30" fmla="*/ 66 w 83"/>
                    <a:gd name="T31" fmla="*/ 14 h 41"/>
                    <a:gd name="T32" fmla="*/ 72 w 83"/>
                    <a:gd name="T33" fmla="*/ 13 h 41"/>
                    <a:gd name="T34" fmla="*/ 76 w 83"/>
                    <a:gd name="T35" fmla="*/ 18 h 41"/>
                    <a:gd name="T36" fmla="*/ 82 w 83"/>
                    <a:gd name="T37" fmla="*/ 19 h 41"/>
                    <a:gd name="T38" fmla="*/ 82 w 83"/>
                    <a:gd name="T39" fmla="*/ 21 h 41"/>
                    <a:gd name="T40" fmla="*/ 79 w 83"/>
                    <a:gd name="T41" fmla="*/ 21 h 41"/>
                    <a:gd name="T42" fmla="*/ 75 w 83"/>
                    <a:gd name="T43" fmla="*/ 21 h 41"/>
                    <a:gd name="T44" fmla="*/ 69 w 83"/>
                    <a:gd name="T45" fmla="*/ 21 h 41"/>
                    <a:gd name="T46" fmla="*/ 69 w 83"/>
                    <a:gd name="T47" fmla="*/ 24 h 41"/>
                    <a:gd name="T48" fmla="*/ 62 w 83"/>
                    <a:gd name="T49" fmla="*/ 21 h 41"/>
                    <a:gd name="T50" fmla="*/ 57 w 83"/>
                    <a:gd name="T51" fmla="*/ 23 h 41"/>
                    <a:gd name="T52" fmla="*/ 55 w 83"/>
                    <a:gd name="T53" fmla="*/ 25 h 41"/>
                    <a:gd name="T54" fmla="*/ 50 w 83"/>
                    <a:gd name="T55" fmla="*/ 25 h 41"/>
                    <a:gd name="T56" fmla="*/ 46 w 83"/>
                    <a:gd name="T57" fmla="*/ 30 h 41"/>
                    <a:gd name="T58" fmla="*/ 47 w 83"/>
                    <a:gd name="T59" fmla="*/ 28 h 41"/>
                    <a:gd name="T60" fmla="*/ 44 w 83"/>
                    <a:gd name="T61" fmla="*/ 28 h 41"/>
                    <a:gd name="T62" fmla="*/ 42 w 83"/>
                    <a:gd name="T63" fmla="*/ 27 h 41"/>
                    <a:gd name="T64" fmla="*/ 40 w 83"/>
                    <a:gd name="T65" fmla="*/ 32 h 41"/>
                    <a:gd name="T66" fmla="*/ 36 w 83"/>
                    <a:gd name="T67" fmla="*/ 38 h 41"/>
                    <a:gd name="T68" fmla="*/ 34 w 83"/>
                    <a:gd name="T69" fmla="*/ 39 h 41"/>
                    <a:gd name="T70" fmla="*/ 35 w 83"/>
                    <a:gd name="T71" fmla="*/ 36 h 41"/>
                    <a:gd name="T72" fmla="*/ 32 w 83"/>
                    <a:gd name="T73" fmla="*/ 36 h 41"/>
                    <a:gd name="T74" fmla="*/ 30 w 83"/>
                    <a:gd name="T75" fmla="*/ 29 h 41"/>
                    <a:gd name="T76" fmla="*/ 29 w 83"/>
                    <a:gd name="T77" fmla="*/ 28 h 41"/>
                    <a:gd name="T78" fmla="*/ 23 w 83"/>
                    <a:gd name="T79" fmla="*/ 26 h 41"/>
                    <a:gd name="T80" fmla="*/ 22 w 83"/>
                    <a:gd name="T81" fmla="*/ 26 h 41"/>
                    <a:gd name="T82" fmla="*/ 16 w 83"/>
                    <a:gd name="T83" fmla="*/ 24 h 41"/>
                    <a:gd name="T84" fmla="*/ 4 w 83"/>
                    <a:gd name="T85" fmla="*/ 19 h 41"/>
                    <a:gd name="T86" fmla="*/ 0 w 83"/>
                    <a:gd name="T87" fmla="*/ 17 h 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3"/>
                    <a:gd name="T133" fmla="*/ 0 h 41"/>
                    <a:gd name="T134" fmla="*/ 83 w 83"/>
                    <a:gd name="T135" fmla="*/ 41 h 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3" h="41">
                      <a:moveTo>
                        <a:pt x="0" y="17"/>
                      </a:moveTo>
                      <a:lnTo>
                        <a:pt x="3" y="17"/>
                      </a:lnTo>
                      <a:lnTo>
                        <a:pt x="4" y="16"/>
                      </a:lnTo>
                      <a:lnTo>
                        <a:pt x="7" y="14"/>
                      </a:lnTo>
                      <a:lnTo>
                        <a:pt x="7" y="13"/>
                      </a:lnTo>
                      <a:lnTo>
                        <a:pt x="8" y="13"/>
                      </a:lnTo>
                      <a:lnTo>
                        <a:pt x="13" y="11"/>
                      </a:lnTo>
                      <a:lnTo>
                        <a:pt x="16" y="10"/>
                      </a:lnTo>
                      <a:lnTo>
                        <a:pt x="20" y="6"/>
                      </a:lnTo>
                      <a:lnTo>
                        <a:pt x="21" y="5"/>
                      </a:lnTo>
                      <a:lnTo>
                        <a:pt x="24" y="2"/>
                      </a:lnTo>
                      <a:lnTo>
                        <a:pt x="26" y="1"/>
                      </a:lnTo>
                      <a:lnTo>
                        <a:pt x="30" y="0"/>
                      </a:lnTo>
                      <a:lnTo>
                        <a:pt x="31" y="1"/>
                      </a:lnTo>
                      <a:lnTo>
                        <a:pt x="29" y="2"/>
                      </a:lnTo>
                      <a:lnTo>
                        <a:pt x="28" y="2"/>
                      </a:lnTo>
                      <a:lnTo>
                        <a:pt x="28" y="4"/>
                      </a:lnTo>
                      <a:lnTo>
                        <a:pt x="25" y="7"/>
                      </a:lnTo>
                      <a:lnTo>
                        <a:pt x="24" y="8"/>
                      </a:lnTo>
                      <a:lnTo>
                        <a:pt x="23" y="9"/>
                      </a:lnTo>
                      <a:lnTo>
                        <a:pt x="23" y="11"/>
                      </a:lnTo>
                      <a:lnTo>
                        <a:pt x="23" y="13"/>
                      </a:lnTo>
                      <a:lnTo>
                        <a:pt x="23" y="12"/>
                      </a:lnTo>
                      <a:lnTo>
                        <a:pt x="26" y="10"/>
                      </a:lnTo>
                      <a:lnTo>
                        <a:pt x="27" y="10"/>
                      </a:lnTo>
                      <a:lnTo>
                        <a:pt x="28" y="10"/>
                      </a:lnTo>
                      <a:lnTo>
                        <a:pt x="33" y="12"/>
                      </a:lnTo>
                      <a:lnTo>
                        <a:pt x="36" y="16"/>
                      </a:lnTo>
                      <a:lnTo>
                        <a:pt x="39" y="15"/>
                      </a:lnTo>
                      <a:lnTo>
                        <a:pt x="41" y="16"/>
                      </a:lnTo>
                      <a:lnTo>
                        <a:pt x="42" y="16"/>
                      </a:lnTo>
                      <a:lnTo>
                        <a:pt x="43" y="16"/>
                      </a:lnTo>
                      <a:lnTo>
                        <a:pt x="44" y="17"/>
                      </a:lnTo>
                      <a:lnTo>
                        <a:pt x="45" y="17"/>
                      </a:lnTo>
                      <a:lnTo>
                        <a:pt x="46" y="15"/>
                      </a:lnTo>
                      <a:lnTo>
                        <a:pt x="49" y="13"/>
                      </a:lnTo>
                      <a:lnTo>
                        <a:pt x="59" y="10"/>
                      </a:lnTo>
                      <a:lnTo>
                        <a:pt x="62" y="9"/>
                      </a:lnTo>
                      <a:lnTo>
                        <a:pt x="64" y="8"/>
                      </a:lnTo>
                      <a:lnTo>
                        <a:pt x="64" y="9"/>
                      </a:lnTo>
                      <a:lnTo>
                        <a:pt x="63" y="10"/>
                      </a:lnTo>
                      <a:lnTo>
                        <a:pt x="63" y="11"/>
                      </a:lnTo>
                      <a:lnTo>
                        <a:pt x="65" y="14"/>
                      </a:lnTo>
                      <a:lnTo>
                        <a:pt x="66" y="14"/>
                      </a:lnTo>
                      <a:lnTo>
                        <a:pt x="68" y="14"/>
                      </a:lnTo>
                      <a:lnTo>
                        <a:pt x="69" y="14"/>
                      </a:lnTo>
                      <a:lnTo>
                        <a:pt x="72" y="13"/>
                      </a:lnTo>
                      <a:lnTo>
                        <a:pt x="73" y="14"/>
                      </a:lnTo>
                      <a:lnTo>
                        <a:pt x="75" y="17"/>
                      </a:lnTo>
                      <a:lnTo>
                        <a:pt x="76" y="18"/>
                      </a:lnTo>
                      <a:lnTo>
                        <a:pt x="79" y="19"/>
                      </a:lnTo>
                      <a:lnTo>
                        <a:pt x="81" y="18"/>
                      </a:lnTo>
                      <a:lnTo>
                        <a:pt x="82" y="19"/>
                      </a:lnTo>
                      <a:lnTo>
                        <a:pt x="83" y="19"/>
                      </a:lnTo>
                      <a:lnTo>
                        <a:pt x="83" y="20"/>
                      </a:lnTo>
                      <a:lnTo>
                        <a:pt x="82" y="21"/>
                      </a:lnTo>
                      <a:lnTo>
                        <a:pt x="80" y="21"/>
                      </a:lnTo>
                      <a:lnTo>
                        <a:pt x="79" y="21"/>
                      </a:lnTo>
                      <a:lnTo>
                        <a:pt x="78" y="21"/>
                      </a:lnTo>
                      <a:lnTo>
                        <a:pt x="76" y="21"/>
                      </a:lnTo>
                      <a:lnTo>
                        <a:pt x="75" y="21"/>
                      </a:lnTo>
                      <a:lnTo>
                        <a:pt x="74" y="21"/>
                      </a:lnTo>
                      <a:lnTo>
                        <a:pt x="71" y="22"/>
                      </a:lnTo>
                      <a:lnTo>
                        <a:pt x="69" y="21"/>
                      </a:lnTo>
                      <a:lnTo>
                        <a:pt x="69" y="22"/>
                      </a:lnTo>
                      <a:lnTo>
                        <a:pt x="69" y="23"/>
                      </a:lnTo>
                      <a:lnTo>
                        <a:pt x="69" y="24"/>
                      </a:lnTo>
                      <a:lnTo>
                        <a:pt x="68" y="23"/>
                      </a:lnTo>
                      <a:lnTo>
                        <a:pt x="66" y="22"/>
                      </a:lnTo>
                      <a:lnTo>
                        <a:pt x="62" y="21"/>
                      </a:lnTo>
                      <a:lnTo>
                        <a:pt x="61" y="22"/>
                      </a:lnTo>
                      <a:lnTo>
                        <a:pt x="60" y="21"/>
                      </a:lnTo>
                      <a:lnTo>
                        <a:pt x="57" y="23"/>
                      </a:lnTo>
                      <a:lnTo>
                        <a:pt x="56" y="23"/>
                      </a:lnTo>
                      <a:lnTo>
                        <a:pt x="55" y="24"/>
                      </a:lnTo>
                      <a:lnTo>
                        <a:pt x="55" y="25"/>
                      </a:lnTo>
                      <a:lnTo>
                        <a:pt x="54" y="25"/>
                      </a:lnTo>
                      <a:lnTo>
                        <a:pt x="52" y="24"/>
                      </a:lnTo>
                      <a:lnTo>
                        <a:pt x="50" y="25"/>
                      </a:lnTo>
                      <a:lnTo>
                        <a:pt x="50" y="26"/>
                      </a:lnTo>
                      <a:lnTo>
                        <a:pt x="50" y="27"/>
                      </a:lnTo>
                      <a:lnTo>
                        <a:pt x="46" y="30"/>
                      </a:lnTo>
                      <a:lnTo>
                        <a:pt x="45" y="30"/>
                      </a:lnTo>
                      <a:lnTo>
                        <a:pt x="47" y="28"/>
                      </a:lnTo>
                      <a:lnTo>
                        <a:pt x="47" y="27"/>
                      </a:lnTo>
                      <a:lnTo>
                        <a:pt x="45" y="27"/>
                      </a:lnTo>
                      <a:lnTo>
                        <a:pt x="44" y="28"/>
                      </a:lnTo>
                      <a:lnTo>
                        <a:pt x="43" y="29"/>
                      </a:lnTo>
                      <a:lnTo>
                        <a:pt x="42" y="28"/>
                      </a:lnTo>
                      <a:lnTo>
                        <a:pt x="42" y="27"/>
                      </a:lnTo>
                      <a:lnTo>
                        <a:pt x="41" y="27"/>
                      </a:lnTo>
                      <a:lnTo>
                        <a:pt x="41" y="29"/>
                      </a:lnTo>
                      <a:lnTo>
                        <a:pt x="40" y="32"/>
                      </a:lnTo>
                      <a:lnTo>
                        <a:pt x="39" y="34"/>
                      </a:lnTo>
                      <a:lnTo>
                        <a:pt x="38" y="36"/>
                      </a:lnTo>
                      <a:lnTo>
                        <a:pt x="36" y="38"/>
                      </a:lnTo>
                      <a:lnTo>
                        <a:pt x="36" y="40"/>
                      </a:lnTo>
                      <a:lnTo>
                        <a:pt x="36" y="41"/>
                      </a:lnTo>
                      <a:lnTo>
                        <a:pt x="34" y="39"/>
                      </a:lnTo>
                      <a:lnTo>
                        <a:pt x="34" y="38"/>
                      </a:lnTo>
                      <a:lnTo>
                        <a:pt x="34" y="37"/>
                      </a:lnTo>
                      <a:lnTo>
                        <a:pt x="35" y="36"/>
                      </a:lnTo>
                      <a:lnTo>
                        <a:pt x="34" y="36"/>
                      </a:lnTo>
                      <a:lnTo>
                        <a:pt x="32" y="36"/>
                      </a:lnTo>
                      <a:lnTo>
                        <a:pt x="33" y="32"/>
                      </a:lnTo>
                      <a:lnTo>
                        <a:pt x="32" y="30"/>
                      </a:lnTo>
                      <a:lnTo>
                        <a:pt x="30" y="29"/>
                      </a:lnTo>
                      <a:lnTo>
                        <a:pt x="28" y="29"/>
                      </a:lnTo>
                      <a:lnTo>
                        <a:pt x="28" y="28"/>
                      </a:lnTo>
                      <a:lnTo>
                        <a:pt x="29" y="28"/>
                      </a:lnTo>
                      <a:lnTo>
                        <a:pt x="28" y="27"/>
                      </a:lnTo>
                      <a:lnTo>
                        <a:pt x="26" y="26"/>
                      </a:lnTo>
                      <a:lnTo>
                        <a:pt x="23" y="26"/>
                      </a:lnTo>
                      <a:lnTo>
                        <a:pt x="22" y="26"/>
                      </a:lnTo>
                      <a:lnTo>
                        <a:pt x="20" y="26"/>
                      </a:lnTo>
                      <a:lnTo>
                        <a:pt x="18" y="24"/>
                      </a:lnTo>
                      <a:lnTo>
                        <a:pt x="16" y="24"/>
                      </a:lnTo>
                      <a:lnTo>
                        <a:pt x="5" y="22"/>
                      </a:lnTo>
                      <a:lnTo>
                        <a:pt x="4" y="21"/>
                      </a:lnTo>
                      <a:lnTo>
                        <a:pt x="4" y="19"/>
                      </a:lnTo>
                      <a:lnTo>
                        <a:pt x="3" y="19"/>
                      </a:lnTo>
                      <a:lnTo>
                        <a:pt x="1" y="18"/>
                      </a:lnTo>
                      <a:lnTo>
                        <a:pt x="0" y="17"/>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grpSp>
          <p:sp>
            <p:nvSpPr>
              <p:cNvPr id="31818" name="Freeform 226"/>
              <p:cNvSpPr>
                <a:spLocks/>
              </p:cNvSpPr>
              <p:nvPr/>
            </p:nvSpPr>
            <p:spPr bwMode="auto">
              <a:xfrm>
                <a:off x="3665" y="2423"/>
                <a:ext cx="240" cy="405"/>
              </a:xfrm>
              <a:custGeom>
                <a:avLst/>
                <a:gdLst>
                  <a:gd name="T0" fmla="*/ 44 w 47"/>
                  <a:gd name="T1" fmla="*/ 0 h 83"/>
                  <a:gd name="T2" fmla="*/ 15 w 47"/>
                  <a:gd name="T3" fmla="*/ 2 h 83"/>
                  <a:gd name="T4" fmla="*/ 15 w 47"/>
                  <a:gd name="T5" fmla="*/ 3 h 83"/>
                  <a:gd name="T6" fmla="*/ 12 w 47"/>
                  <a:gd name="T7" fmla="*/ 5 h 83"/>
                  <a:gd name="T8" fmla="*/ 12 w 47"/>
                  <a:gd name="T9" fmla="*/ 8 h 83"/>
                  <a:gd name="T10" fmla="*/ 12 w 47"/>
                  <a:gd name="T11" fmla="*/ 11 h 83"/>
                  <a:gd name="T12" fmla="*/ 11 w 47"/>
                  <a:gd name="T13" fmla="*/ 12 h 83"/>
                  <a:gd name="T14" fmla="*/ 9 w 47"/>
                  <a:gd name="T15" fmla="*/ 14 h 83"/>
                  <a:gd name="T16" fmla="*/ 7 w 47"/>
                  <a:gd name="T17" fmla="*/ 16 h 83"/>
                  <a:gd name="T18" fmla="*/ 6 w 47"/>
                  <a:gd name="T19" fmla="*/ 17 h 83"/>
                  <a:gd name="T20" fmla="*/ 6 w 47"/>
                  <a:gd name="T21" fmla="*/ 19 h 83"/>
                  <a:gd name="T22" fmla="*/ 5 w 47"/>
                  <a:gd name="T23" fmla="*/ 21 h 83"/>
                  <a:gd name="T24" fmla="*/ 5 w 47"/>
                  <a:gd name="T25" fmla="*/ 22 h 83"/>
                  <a:gd name="T26" fmla="*/ 4 w 47"/>
                  <a:gd name="T27" fmla="*/ 25 h 83"/>
                  <a:gd name="T28" fmla="*/ 3 w 47"/>
                  <a:gd name="T29" fmla="*/ 27 h 83"/>
                  <a:gd name="T30" fmla="*/ 4 w 47"/>
                  <a:gd name="T31" fmla="*/ 30 h 83"/>
                  <a:gd name="T32" fmla="*/ 5 w 47"/>
                  <a:gd name="T33" fmla="*/ 31 h 83"/>
                  <a:gd name="T34" fmla="*/ 5 w 47"/>
                  <a:gd name="T35" fmla="*/ 33 h 83"/>
                  <a:gd name="T36" fmla="*/ 5 w 47"/>
                  <a:gd name="T37" fmla="*/ 33 h 83"/>
                  <a:gd name="T38" fmla="*/ 5 w 47"/>
                  <a:gd name="T39" fmla="*/ 34 h 83"/>
                  <a:gd name="T40" fmla="*/ 5 w 47"/>
                  <a:gd name="T41" fmla="*/ 34 h 83"/>
                  <a:gd name="T42" fmla="*/ 4 w 47"/>
                  <a:gd name="T43" fmla="*/ 36 h 83"/>
                  <a:gd name="T44" fmla="*/ 5 w 47"/>
                  <a:gd name="T45" fmla="*/ 37 h 83"/>
                  <a:gd name="T46" fmla="*/ 4 w 47"/>
                  <a:gd name="T47" fmla="*/ 38 h 83"/>
                  <a:gd name="T48" fmla="*/ 6 w 47"/>
                  <a:gd name="T49" fmla="*/ 42 h 83"/>
                  <a:gd name="T50" fmla="*/ 6 w 47"/>
                  <a:gd name="T51" fmla="*/ 45 h 83"/>
                  <a:gd name="T52" fmla="*/ 7 w 47"/>
                  <a:gd name="T53" fmla="*/ 47 h 83"/>
                  <a:gd name="T54" fmla="*/ 8 w 47"/>
                  <a:gd name="T55" fmla="*/ 48 h 83"/>
                  <a:gd name="T56" fmla="*/ 8 w 47"/>
                  <a:gd name="T57" fmla="*/ 49 h 83"/>
                  <a:gd name="T58" fmla="*/ 6 w 47"/>
                  <a:gd name="T59" fmla="*/ 50 h 83"/>
                  <a:gd name="T60" fmla="*/ 6 w 47"/>
                  <a:gd name="T61" fmla="*/ 51 h 83"/>
                  <a:gd name="T62" fmla="*/ 5 w 47"/>
                  <a:gd name="T63" fmla="*/ 54 h 83"/>
                  <a:gd name="T64" fmla="*/ 3 w 47"/>
                  <a:gd name="T65" fmla="*/ 59 h 83"/>
                  <a:gd name="T66" fmla="*/ 0 w 47"/>
                  <a:gd name="T67" fmla="*/ 66 h 83"/>
                  <a:gd name="T68" fmla="*/ 0 w 47"/>
                  <a:gd name="T69" fmla="*/ 71 h 83"/>
                  <a:gd name="T70" fmla="*/ 27 w 47"/>
                  <a:gd name="T71" fmla="*/ 70 h 83"/>
                  <a:gd name="T72" fmla="*/ 27 w 47"/>
                  <a:gd name="T73" fmla="*/ 71 h 83"/>
                  <a:gd name="T74" fmla="*/ 26 w 47"/>
                  <a:gd name="T75" fmla="*/ 73 h 83"/>
                  <a:gd name="T76" fmla="*/ 27 w 47"/>
                  <a:gd name="T77" fmla="*/ 77 h 83"/>
                  <a:gd name="T78" fmla="*/ 29 w 47"/>
                  <a:gd name="T79" fmla="*/ 80 h 83"/>
                  <a:gd name="T80" fmla="*/ 30 w 47"/>
                  <a:gd name="T81" fmla="*/ 83 h 83"/>
                  <a:gd name="T82" fmla="*/ 32 w 47"/>
                  <a:gd name="T83" fmla="*/ 83 h 83"/>
                  <a:gd name="T84" fmla="*/ 35 w 47"/>
                  <a:gd name="T85" fmla="*/ 81 h 83"/>
                  <a:gd name="T86" fmla="*/ 41 w 47"/>
                  <a:gd name="T87" fmla="*/ 79 h 83"/>
                  <a:gd name="T88" fmla="*/ 43 w 47"/>
                  <a:gd name="T89" fmla="*/ 79 h 83"/>
                  <a:gd name="T90" fmla="*/ 45 w 47"/>
                  <a:gd name="T91" fmla="*/ 78 h 83"/>
                  <a:gd name="T92" fmla="*/ 46 w 47"/>
                  <a:gd name="T93" fmla="*/ 79 h 83"/>
                  <a:gd name="T94" fmla="*/ 47 w 47"/>
                  <a:gd name="T95" fmla="*/ 80 h 83"/>
                  <a:gd name="T96" fmla="*/ 47 w 47"/>
                  <a:gd name="T97" fmla="*/ 79 h 83"/>
                  <a:gd name="T98" fmla="*/ 44 w 47"/>
                  <a:gd name="T99" fmla="*/ 54 h 83"/>
                  <a:gd name="T100" fmla="*/ 44 w 47"/>
                  <a:gd name="T101" fmla="*/ 52 h 83"/>
                  <a:gd name="T102" fmla="*/ 45 w 47"/>
                  <a:gd name="T103" fmla="*/ 2 h 83"/>
                  <a:gd name="T104" fmla="*/ 44 w 47"/>
                  <a:gd name="T105" fmla="*/ 0 h 83"/>
                  <a:gd name="T106" fmla="*/ 44 w 47"/>
                  <a:gd name="T107" fmla="*/ 0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83"/>
                  <a:gd name="T164" fmla="*/ 47 w 47"/>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83">
                    <a:moveTo>
                      <a:pt x="44" y="0"/>
                    </a:moveTo>
                    <a:lnTo>
                      <a:pt x="15" y="2"/>
                    </a:lnTo>
                    <a:lnTo>
                      <a:pt x="15" y="3"/>
                    </a:lnTo>
                    <a:lnTo>
                      <a:pt x="12" y="5"/>
                    </a:lnTo>
                    <a:lnTo>
                      <a:pt x="12" y="8"/>
                    </a:lnTo>
                    <a:lnTo>
                      <a:pt x="12" y="11"/>
                    </a:lnTo>
                    <a:lnTo>
                      <a:pt x="11" y="12"/>
                    </a:lnTo>
                    <a:lnTo>
                      <a:pt x="9" y="14"/>
                    </a:lnTo>
                    <a:lnTo>
                      <a:pt x="7" y="16"/>
                    </a:lnTo>
                    <a:lnTo>
                      <a:pt x="6" y="17"/>
                    </a:lnTo>
                    <a:lnTo>
                      <a:pt x="6" y="19"/>
                    </a:lnTo>
                    <a:lnTo>
                      <a:pt x="5" y="21"/>
                    </a:lnTo>
                    <a:lnTo>
                      <a:pt x="5" y="22"/>
                    </a:lnTo>
                    <a:lnTo>
                      <a:pt x="4" y="25"/>
                    </a:lnTo>
                    <a:lnTo>
                      <a:pt x="3" y="27"/>
                    </a:lnTo>
                    <a:lnTo>
                      <a:pt x="4" y="30"/>
                    </a:lnTo>
                    <a:lnTo>
                      <a:pt x="5" y="31"/>
                    </a:lnTo>
                    <a:lnTo>
                      <a:pt x="5" y="33"/>
                    </a:lnTo>
                    <a:lnTo>
                      <a:pt x="5" y="34"/>
                    </a:lnTo>
                    <a:lnTo>
                      <a:pt x="4" y="36"/>
                    </a:lnTo>
                    <a:lnTo>
                      <a:pt x="5" y="37"/>
                    </a:lnTo>
                    <a:lnTo>
                      <a:pt x="4" y="38"/>
                    </a:lnTo>
                    <a:lnTo>
                      <a:pt x="6" y="42"/>
                    </a:lnTo>
                    <a:lnTo>
                      <a:pt x="6" y="45"/>
                    </a:lnTo>
                    <a:lnTo>
                      <a:pt x="7" y="47"/>
                    </a:lnTo>
                    <a:lnTo>
                      <a:pt x="8" y="48"/>
                    </a:lnTo>
                    <a:lnTo>
                      <a:pt x="8" y="49"/>
                    </a:lnTo>
                    <a:lnTo>
                      <a:pt x="6" y="50"/>
                    </a:lnTo>
                    <a:lnTo>
                      <a:pt x="6" y="51"/>
                    </a:lnTo>
                    <a:lnTo>
                      <a:pt x="5" y="54"/>
                    </a:lnTo>
                    <a:lnTo>
                      <a:pt x="3" y="59"/>
                    </a:lnTo>
                    <a:lnTo>
                      <a:pt x="0" y="66"/>
                    </a:lnTo>
                    <a:lnTo>
                      <a:pt x="0" y="71"/>
                    </a:lnTo>
                    <a:lnTo>
                      <a:pt x="27" y="70"/>
                    </a:lnTo>
                    <a:lnTo>
                      <a:pt x="27" y="71"/>
                    </a:lnTo>
                    <a:lnTo>
                      <a:pt x="26" y="73"/>
                    </a:lnTo>
                    <a:lnTo>
                      <a:pt x="27" y="77"/>
                    </a:lnTo>
                    <a:lnTo>
                      <a:pt x="29" y="80"/>
                    </a:lnTo>
                    <a:lnTo>
                      <a:pt x="30" y="83"/>
                    </a:lnTo>
                    <a:lnTo>
                      <a:pt x="32" y="83"/>
                    </a:lnTo>
                    <a:lnTo>
                      <a:pt x="35" y="81"/>
                    </a:lnTo>
                    <a:lnTo>
                      <a:pt x="41" y="79"/>
                    </a:lnTo>
                    <a:lnTo>
                      <a:pt x="43" y="79"/>
                    </a:lnTo>
                    <a:lnTo>
                      <a:pt x="45" y="78"/>
                    </a:lnTo>
                    <a:lnTo>
                      <a:pt x="46" y="79"/>
                    </a:lnTo>
                    <a:lnTo>
                      <a:pt x="47" y="80"/>
                    </a:lnTo>
                    <a:lnTo>
                      <a:pt x="47" y="79"/>
                    </a:lnTo>
                    <a:lnTo>
                      <a:pt x="44" y="54"/>
                    </a:lnTo>
                    <a:lnTo>
                      <a:pt x="44" y="52"/>
                    </a:lnTo>
                    <a:lnTo>
                      <a:pt x="45" y="2"/>
                    </a:lnTo>
                    <a:lnTo>
                      <a:pt x="44" y="0"/>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19" name="Freeform 227"/>
              <p:cNvSpPr>
                <a:spLocks/>
              </p:cNvSpPr>
              <p:nvPr/>
            </p:nvSpPr>
            <p:spPr bwMode="auto">
              <a:xfrm>
                <a:off x="4233" y="2350"/>
                <a:ext cx="353" cy="258"/>
              </a:xfrm>
              <a:custGeom>
                <a:avLst/>
                <a:gdLst>
                  <a:gd name="T0" fmla="*/ 41 w 69"/>
                  <a:gd name="T1" fmla="*/ 53 h 53"/>
                  <a:gd name="T2" fmla="*/ 38 w 69"/>
                  <a:gd name="T3" fmla="*/ 52 h 53"/>
                  <a:gd name="T4" fmla="*/ 37 w 69"/>
                  <a:gd name="T5" fmla="*/ 48 h 53"/>
                  <a:gd name="T6" fmla="*/ 33 w 69"/>
                  <a:gd name="T7" fmla="*/ 44 h 53"/>
                  <a:gd name="T8" fmla="*/ 31 w 69"/>
                  <a:gd name="T9" fmla="*/ 39 h 53"/>
                  <a:gd name="T10" fmla="*/ 29 w 69"/>
                  <a:gd name="T11" fmla="*/ 37 h 53"/>
                  <a:gd name="T12" fmla="*/ 25 w 69"/>
                  <a:gd name="T13" fmla="*/ 34 h 53"/>
                  <a:gd name="T14" fmla="*/ 23 w 69"/>
                  <a:gd name="T15" fmla="*/ 32 h 53"/>
                  <a:gd name="T16" fmla="*/ 22 w 69"/>
                  <a:gd name="T17" fmla="*/ 30 h 53"/>
                  <a:gd name="T18" fmla="*/ 15 w 69"/>
                  <a:gd name="T19" fmla="*/ 25 h 53"/>
                  <a:gd name="T20" fmla="*/ 13 w 69"/>
                  <a:gd name="T21" fmla="*/ 23 h 53"/>
                  <a:gd name="T22" fmla="*/ 10 w 69"/>
                  <a:gd name="T23" fmla="*/ 19 h 53"/>
                  <a:gd name="T24" fmla="*/ 8 w 69"/>
                  <a:gd name="T25" fmla="*/ 16 h 53"/>
                  <a:gd name="T26" fmla="*/ 1 w 69"/>
                  <a:gd name="T27" fmla="*/ 14 h 53"/>
                  <a:gd name="T28" fmla="*/ 1 w 69"/>
                  <a:gd name="T29" fmla="*/ 10 h 53"/>
                  <a:gd name="T30" fmla="*/ 3 w 69"/>
                  <a:gd name="T31" fmla="*/ 8 h 53"/>
                  <a:gd name="T32" fmla="*/ 3 w 69"/>
                  <a:gd name="T33" fmla="*/ 7 h 53"/>
                  <a:gd name="T34" fmla="*/ 8 w 69"/>
                  <a:gd name="T35" fmla="*/ 5 h 53"/>
                  <a:gd name="T36" fmla="*/ 12 w 69"/>
                  <a:gd name="T37" fmla="*/ 3 h 53"/>
                  <a:gd name="T38" fmla="*/ 13 w 69"/>
                  <a:gd name="T39" fmla="*/ 2 h 53"/>
                  <a:gd name="T40" fmla="*/ 31 w 69"/>
                  <a:gd name="T41" fmla="*/ 1 h 53"/>
                  <a:gd name="T42" fmla="*/ 31 w 69"/>
                  <a:gd name="T43" fmla="*/ 2 h 53"/>
                  <a:gd name="T44" fmla="*/ 35 w 69"/>
                  <a:gd name="T45" fmla="*/ 4 h 53"/>
                  <a:gd name="T46" fmla="*/ 51 w 69"/>
                  <a:gd name="T47" fmla="*/ 4 h 53"/>
                  <a:gd name="T48" fmla="*/ 68 w 69"/>
                  <a:gd name="T49" fmla="*/ 17 h 53"/>
                  <a:gd name="T50" fmla="*/ 66 w 69"/>
                  <a:gd name="T51" fmla="*/ 19 h 53"/>
                  <a:gd name="T52" fmla="*/ 63 w 69"/>
                  <a:gd name="T53" fmla="*/ 24 h 53"/>
                  <a:gd name="T54" fmla="*/ 62 w 69"/>
                  <a:gd name="T55" fmla="*/ 28 h 53"/>
                  <a:gd name="T56" fmla="*/ 62 w 69"/>
                  <a:gd name="T57" fmla="*/ 30 h 53"/>
                  <a:gd name="T58" fmla="*/ 60 w 69"/>
                  <a:gd name="T59" fmla="*/ 31 h 53"/>
                  <a:gd name="T60" fmla="*/ 59 w 69"/>
                  <a:gd name="T61" fmla="*/ 33 h 53"/>
                  <a:gd name="T62" fmla="*/ 57 w 69"/>
                  <a:gd name="T63" fmla="*/ 35 h 53"/>
                  <a:gd name="T64" fmla="*/ 53 w 69"/>
                  <a:gd name="T65" fmla="*/ 39 h 53"/>
                  <a:gd name="T66" fmla="*/ 50 w 69"/>
                  <a:gd name="T67" fmla="*/ 41 h 53"/>
                  <a:gd name="T68" fmla="*/ 49 w 69"/>
                  <a:gd name="T69" fmla="*/ 43 h 53"/>
                  <a:gd name="T70" fmla="*/ 46 w 69"/>
                  <a:gd name="T71" fmla="*/ 44 h 53"/>
                  <a:gd name="T72" fmla="*/ 46 w 69"/>
                  <a:gd name="T73" fmla="*/ 45 h 53"/>
                  <a:gd name="T74" fmla="*/ 45 w 69"/>
                  <a:gd name="T75" fmla="*/ 47 h 53"/>
                  <a:gd name="T76" fmla="*/ 43 w 69"/>
                  <a:gd name="T77" fmla="*/ 48 h 53"/>
                  <a:gd name="T78" fmla="*/ 43 w 69"/>
                  <a:gd name="T79" fmla="*/ 48 h 53"/>
                  <a:gd name="T80" fmla="*/ 43 w 69"/>
                  <a:gd name="T81" fmla="*/ 49 h 53"/>
                  <a:gd name="T82" fmla="*/ 44 w 69"/>
                  <a:gd name="T83" fmla="*/ 50 h 53"/>
                  <a:gd name="T84" fmla="*/ 42 w 69"/>
                  <a:gd name="T85" fmla="*/ 51 h 53"/>
                  <a:gd name="T86" fmla="*/ 41 w 69"/>
                  <a:gd name="T87" fmla="*/ 52 h 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
                  <a:gd name="T133" fmla="*/ 0 h 53"/>
                  <a:gd name="T134" fmla="*/ 69 w 69"/>
                  <a:gd name="T135" fmla="*/ 53 h 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 h="53">
                    <a:moveTo>
                      <a:pt x="41" y="52"/>
                    </a:moveTo>
                    <a:lnTo>
                      <a:pt x="41" y="53"/>
                    </a:lnTo>
                    <a:lnTo>
                      <a:pt x="39" y="52"/>
                    </a:lnTo>
                    <a:lnTo>
                      <a:pt x="38" y="52"/>
                    </a:lnTo>
                    <a:lnTo>
                      <a:pt x="38" y="51"/>
                    </a:lnTo>
                    <a:lnTo>
                      <a:pt x="37" y="48"/>
                    </a:lnTo>
                    <a:lnTo>
                      <a:pt x="35" y="45"/>
                    </a:lnTo>
                    <a:lnTo>
                      <a:pt x="33" y="44"/>
                    </a:lnTo>
                    <a:lnTo>
                      <a:pt x="32" y="41"/>
                    </a:lnTo>
                    <a:lnTo>
                      <a:pt x="31" y="39"/>
                    </a:lnTo>
                    <a:lnTo>
                      <a:pt x="30" y="37"/>
                    </a:lnTo>
                    <a:lnTo>
                      <a:pt x="29" y="37"/>
                    </a:lnTo>
                    <a:lnTo>
                      <a:pt x="26" y="36"/>
                    </a:lnTo>
                    <a:lnTo>
                      <a:pt x="25" y="34"/>
                    </a:lnTo>
                    <a:lnTo>
                      <a:pt x="23" y="33"/>
                    </a:lnTo>
                    <a:lnTo>
                      <a:pt x="23" y="32"/>
                    </a:lnTo>
                    <a:lnTo>
                      <a:pt x="22" y="30"/>
                    </a:lnTo>
                    <a:lnTo>
                      <a:pt x="19" y="29"/>
                    </a:lnTo>
                    <a:lnTo>
                      <a:pt x="15" y="25"/>
                    </a:lnTo>
                    <a:lnTo>
                      <a:pt x="13" y="24"/>
                    </a:lnTo>
                    <a:lnTo>
                      <a:pt x="13" y="23"/>
                    </a:lnTo>
                    <a:lnTo>
                      <a:pt x="11" y="21"/>
                    </a:lnTo>
                    <a:lnTo>
                      <a:pt x="10" y="19"/>
                    </a:lnTo>
                    <a:lnTo>
                      <a:pt x="8" y="17"/>
                    </a:lnTo>
                    <a:lnTo>
                      <a:pt x="8" y="16"/>
                    </a:lnTo>
                    <a:lnTo>
                      <a:pt x="5" y="16"/>
                    </a:lnTo>
                    <a:lnTo>
                      <a:pt x="1" y="14"/>
                    </a:lnTo>
                    <a:lnTo>
                      <a:pt x="0" y="13"/>
                    </a:lnTo>
                    <a:lnTo>
                      <a:pt x="1" y="10"/>
                    </a:lnTo>
                    <a:lnTo>
                      <a:pt x="2" y="9"/>
                    </a:lnTo>
                    <a:lnTo>
                      <a:pt x="3" y="8"/>
                    </a:lnTo>
                    <a:lnTo>
                      <a:pt x="3" y="7"/>
                    </a:lnTo>
                    <a:lnTo>
                      <a:pt x="7" y="5"/>
                    </a:lnTo>
                    <a:lnTo>
                      <a:pt x="8" y="5"/>
                    </a:lnTo>
                    <a:lnTo>
                      <a:pt x="12" y="3"/>
                    </a:lnTo>
                    <a:lnTo>
                      <a:pt x="12" y="2"/>
                    </a:lnTo>
                    <a:lnTo>
                      <a:pt x="13" y="2"/>
                    </a:lnTo>
                    <a:lnTo>
                      <a:pt x="31" y="0"/>
                    </a:lnTo>
                    <a:lnTo>
                      <a:pt x="31" y="1"/>
                    </a:lnTo>
                    <a:lnTo>
                      <a:pt x="31" y="2"/>
                    </a:lnTo>
                    <a:lnTo>
                      <a:pt x="32" y="1"/>
                    </a:lnTo>
                    <a:lnTo>
                      <a:pt x="35" y="4"/>
                    </a:lnTo>
                    <a:lnTo>
                      <a:pt x="36" y="6"/>
                    </a:lnTo>
                    <a:lnTo>
                      <a:pt x="51" y="4"/>
                    </a:lnTo>
                    <a:lnTo>
                      <a:pt x="69" y="16"/>
                    </a:lnTo>
                    <a:lnTo>
                      <a:pt x="68" y="17"/>
                    </a:lnTo>
                    <a:lnTo>
                      <a:pt x="67" y="18"/>
                    </a:lnTo>
                    <a:lnTo>
                      <a:pt x="66" y="19"/>
                    </a:lnTo>
                    <a:lnTo>
                      <a:pt x="63" y="23"/>
                    </a:lnTo>
                    <a:lnTo>
                      <a:pt x="63" y="24"/>
                    </a:lnTo>
                    <a:lnTo>
                      <a:pt x="62" y="26"/>
                    </a:lnTo>
                    <a:lnTo>
                      <a:pt x="62" y="28"/>
                    </a:lnTo>
                    <a:lnTo>
                      <a:pt x="62" y="29"/>
                    </a:lnTo>
                    <a:lnTo>
                      <a:pt x="62" y="30"/>
                    </a:lnTo>
                    <a:lnTo>
                      <a:pt x="61" y="31"/>
                    </a:lnTo>
                    <a:lnTo>
                      <a:pt x="60" y="31"/>
                    </a:lnTo>
                    <a:lnTo>
                      <a:pt x="59" y="32"/>
                    </a:lnTo>
                    <a:lnTo>
                      <a:pt x="59" y="33"/>
                    </a:lnTo>
                    <a:lnTo>
                      <a:pt x="58" y="34"/>
                    </a:lnTo>
                    <a:lnTo>
                      <a:pt x="57" y="35"/>
                    </a:lnTo>
                    <a:lnTo>
                      <a:pt x="55" y="37"/>
                    </a:lnTo>
                    <a:lnTo>
                      <a:pt x="53" y="39"/>
                    </a:lnTo>
                    <a:lnTo>
                      <a:pt x="52" y="40"/>
                    </a:lnTo>
                    <a:lnTo>
                      <a:pt x="50" y="41"/>
                    </a:lnTo>
                    <a:lnTo>
                      <a:pt x="50" y="42"/>
                    </a:lnTo>
                    <a:lnTo>
                      <a:pt x="49" y="43"/>
                    </a:lnTo>
                    <a:lnTo>
                      <a:pt x="47" y="44"/>
                    </a:lnTo>
                    <a:lnTo>
                      <a:pt x="46" y="44"/>
                    </a:lnTo>
                    <a:lnTo>
                      <a:pt x="46" y="45"/>
                    </a:lnTo>
                    <a:lnTo>
                      <a:pt x="45" y="47"/>
                    </a:lnTo>
                    <a:lnTo>
                      <a:pt x="44" y="48"/>
                    </a:lnTo>
                    <a:lnTo>
                      <a:pt x="43" y="48"/>
                    </a:lnTo>
                    <a:lnTo>
                      <a:pt x="43" y="49"/>
                    </a:lnTo>
                    <a:lnTo>
                      <a:pt x="44" y="49"/>
                    </a:lnTo>
                    <a:lnTo>
                      <a:pt x="44" y="50"/>
                    </a:lnTo>
                    <a:lnTo>
                      <a:pt x="43" y="50"/>
                    </a:lnTo>
                    <a:lnTo>
                      <a:pt x="42" y="51"/>
                    </a:lnTo>
                    <a:lnTo>
                      <a:pt x="41" y="52"/>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sp>
            <p:nvSpPr>
              <p:cNvPr id="31820" name="Freeform 228"/>
              <p:cNvSpPr>
                <a:spLocks/>
              </p:cNvSpPr>
              <p:nvPr/>
            </p:nvSpPr>
            <p:spPr bwMode="auto">
              <a:xfrm>
                <a:off x="4074" y="2384"/>
                <a:ext cx="375" cy="376"/>
              </a:xfrm>
              <a:custGeom>
                <a:avLst/>
                <a:gdLst>
                  <a:gd name="T0" fmla="*/ 9 w 73"/>
                  <a:gd name="T1" fmla="*/ 41 h 77"/>
                  <a:gd name="T2" fmla="*/ 11 w 73"/>
                  <a:gd name="T3" fmla="*/ 44 h 77"/>
                  <a:gd name="T4" fmla="*/ 13 w 73"/>
                  <a:gd name="T5" fmla="*/ 46 h 77"/>
                  <a:gd name="T6" fmla="*/ 13 w 73"/>
                  <a:gd name="T7" fmla="*/ 49 h 77"/>
                  <a:gd name="T8" fmla="*/ 14 w 73"/>
                  <a:gd name="T9" fmla="*/ 50 h 77"/>
                  <a:gd name="T10" fmla="*/ 13 w 73"/>
                  <a:gd name="T11" fmla="*/ 55 h 77"/>
                  <a:gd name="T12" fmla="*/ 12 w 73"/>
                  <a:gd name="T13" fmla="*/ 60 h 77"/>
                  <a:gd name="T14" fmla="*/ 14 w 73"/>
                  <a:gd name="T15" fmla="*/ 68 h 77"/>
                  <a:gd name="T16" fmla="*/ 16 w 73"/>
                  <a:gd name="T17" fmla="*/ 71 h 77"/>
                  <a:gd name="T18" fmla="*/ 17 w 73"/>
                  <a:gd name="T19" fmla="*/ 74 h 77"/>
                  <a:gd name="T20" fmla="*/ 18 w 73"/>
                  <a:gd name="T21" fmla="*/ 76 h 77"/>
                  <a:gd name="T22" fmla="*/ 58 w 73"/>
                  <a:gd name="T23" fmla="*/ 76 h 77"/>
                  <a:gd name="T24" fmla="*/ 60 w 73"/>
                  <a:gd name="T25" fmla="*/ 77 h 77"/>
                  <a:gd name="T26" fmla="*/ 59 w 73"/>
                  <a:gd name="T27" fmla="*/ 71 h 77"/>
                  <a:gd name="T28" fmla="*/ 60 w 73"/>
                  <a:gd name="T29" fmla="*/ 69 h 77"/>
                  <a:gd name="T30" fmla="*/ 64 w 73"/>
                  <a:gd name="T31" fmla="*/ 69 h 77"/>
                  <a:gd name="T32" fmla="*/ 67 w 73"/>
                  <a:gd name="T33" fmla="*/ 69 h 77"/>
                  <a:gd name="T34" fmla="*/ 67 w 73"/>
                  <a:gd name="T35" fmla="*/ 65 h 77"/>
                  <a:gd name="T36" fmla="*/ 67 w 73"/>
                  <a:gd name="T37" fmla="*/ 62 h 77"/>
                  <a:gd name="T38" fmla="*/ 69 w 73"/>
                  <a:gd name="T39" fmla="*/ 53 h 77"/>
                  <a:gd name="T40" fmla="*/ 71 w 73"/>
                  <a:gd name="T41" fmla="*/ 48 h 77"/>
                  <a:gd name="T42" fmla="*/ 73 w 73"/>
                  <a:gd name="T43" fmla="*/ 47 h 77"/>
                  <a:gd name="T44" fmla="*/ 73 w 73"/>
                  <a:gd name="T45" fmla="*/ 46 h 77"/>
                  <a:gd name="T46" fmla="*/ 72 w 73"/>
                  <a:gd name="T47" fmla="*/ 46 h 77"/>
                  <a:gd name="T48" fmla="*/ 69 w 73"/>
                  <a:gd name="T49" fmla="*/ 45 h 77"/>
                  <a:gd name="T50" fmla="*/ 68 w 73"/>
                  <a:gd name="T51" fmla="*/ 41 h 77"/>
                  <a:gd name="T52" fmla="*/ 64 w 73"/>
                  <a:gd name="T53" fmla="*/ 37 h 77"/>
                  <a:gd name="T54" fmla="*/ 62 w 73"/>
                  <a:gd name="T55" fmla="*/ 32 h 77"/>
                  <a:gd name="T56" fmla="*/ 60 w 73"/>
                  <a:gd name="T57" fmla="*/ 30 h 77"/>
                  <a:gd name="T58" fmla="*/ 56 w 73"/>
                  <a:gd name="T59" fmla="*/ 27 h 77"/>
                  <a:gd name="T60" fmla="*/ 54 w 73"/>
                  <a:gd name="T61" fmla="*/ 25 h 77"/>
                  <a:gd name="T62" fmla="*/ 53 w 73"/>
                  <a:gd name="T63" fmla="*/ 23 h 77"/>
                  <a:gd name="T64" fmla="*/ 46 w 73"/>
                  <a:gd name="T65" fmla="*/ 18 h 77"/>
                  <a:gd name="T66" fmla="*/ 44 w 73"/>
                  <a:gd name="T67" fmla="*/ 16 h 77"/>
                  <a:gd name="T68" fmla="*/ 41 w 73"/>
                  <a:gd name="T69" fmla="*/ 12 h 77"/>
                  <a:gd name="T70" fmla="*/ 39 w 73"/>
                  <a:gd name="T71" fmla="*/ 9 h 77"/>
                  <a:gd name="T72" fmla="*/ 32 w 73"/>
                  <a:gd name="T73" fmla="*/ 7 h 77"/>
                  <a:gd name="T74" fmla="*/ 32 w 73"/>
                  <a:gd name="T75" fmla="*/ 3 h 77"/>
                  <a:gd name="T76" fmla="*/ 34 w 73"/>
                  <a:gd name="T77" fmla="*/ 1 h 77"/>
                  <a:gd name="T78" fmla="*/ 34 w 73"/>
                  <a:gd name="T79" fmla="*/ 0 h 77"/>
                  <a:gd name="T80" fmla="*/ 0 w 73"/>
                  <a:gd name="T81" fmla="*/ 5 h 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77"/>
                  <a:gd name="T125" fmla="*/ 73 w 73"/>
                  <a:gd name="T126" fmla="*/ 77 h 7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77">
                    <a:moveTo>
                      <a:pt x="0" y="5"/>
                    </a:moveTo>
                    <a:lnTo>
                      <a:pt x="9" y="41"/>
                    </a:lnTo>
                    <a:lnTo>
                      <a:pt x="10" y="42"/>
                    </a:lnTo>
                    <a:lnTo>
                      <a:pt x="11" y="44"/>
                    </a:lnTo>
                    <a:lnTo>
                      <a:pt x="12" y="45"/>
                    </a:lnTo>
                    <a:lnTo>
                      <a:pt x="13" y="46"/>
                    </a:lnTo>
                    <a:lnTo>
                      <a:pt x="14" y="47"/>
                    </a:lnTo>
                    <a:lnTo>
                      <a:pt x="13" y="49"/>
                    </a:lnTo>
                    <a:lnTo>
                      <a:pt x="15" y="50"/>
                    </a:lnTo>
                    <a:lnTo>
                      <a:pt x="14" y="50"/>
                    </a:lnTo>
                    <a:lnTo>
                      <a:pt x="13" y="52"/>
                    </a:lnTo>
                    <a:lnTo>
                      <a:pt x="13" y="55"/>
                    </a:lnTo>
                    <a:lnTo>
                      <a:pt x="12" y="57"/>
                    </a:lnTo>
                    <a:lnTo>
                      <a:pt x="12" y="60"/>
                    </a:lnTo>
                    <a:lnTo>
                      <a:pt x="14" y="63"/>
                    </a:lnTo>
                    <a:lnTo>
                      <a:pt x="14" y="68"/>
                    </a:lnTo>
                    <a:lnTo>
                      <a:pt x="16" y="70"/>
                    </a:lnTo>
                    <a:lnTo>
                      <a:pt x="16" y="71"/>
                    </a:lnTo>
                    <a:lnTo>
                      <a:pt x="16" y="72"/>
                    </a:lnTo>
                    <a:lnTo>
                      <a:pt x="17" y="74"/>
                    </a:lnTo>
                    <a:lnTo>
                      <a:pt x="17" y="75"/>
                    </a:lnTo>
                    <a:lnTo>
                      <a:pt x="18" y="76"/>
                    </a:lnTo>
                    <a:lnTo>
                      <a:pt x="57" y="74"/>
                    </a:lnTo>
                    <a:lnTo>
                      <a:pt x="58" y="76"/>
                    </a:lnTo>
                    <a:lnTo>
                      <a:pt x="60" y="77"/>
                    </a:lnTo>
                    <a:lnTo>
                      <a:pt x="60" y="75"/>
                    </a:lnTo>
                    <a:lnTo>
                      <a:pt x="59" y="71"/>
                    </a:lnTo>
                    <a:lnTo>
                      <a:pt x="60" y="70"/>
                    </a:lnTo>
                    <a:lnTo>
                      <a:pt x="60" y="69"/>
                    </a:lnTo>
                    <a:lnTo>
                      <a:pt x="61" y="68"/>
                    </a:lnTo>
                    <a:lnTo>
                      <a:pt x="64" y="69"/>
                    </a:lnTo>
                    <a:lnTo>
                      <a:pt x="66" y="69"/>
                    </a:lnTo>
                    <a:lnTo>
                      <a:pt x="67" y="69"/>
                    </a:lnTo>
                    <a:lnTo>
                      <a:pt x="67" y="66"/>
                    </a:lnTo>
                    <a:lnTo>
                      <a:pt x="67" y="65"/>
                    </a:lnTo>
                    <a:lnTo>
                      <a:pt x="67" y="63"/>
                    </a:lnTo>
                    <a:lnTo>
                      <a:pt x="67" y="62"/>
                    </a:lnTo>
                    <a:lnTo>
                      <a:pt x="69" y="56"/>
                    </a:lnTo>
                    <a:lnTo>
                      <a:pt x="69" y="53"/>
                    </a:lnTo>
                    <a:lnTo>
                      <a:pt x="70" y="51"/>
                    </a:lnTo>
                    <a:lnTo>
                      <a:pt x="71" y="48"/>
                    </a:lnTo>
                    <a:lnTo>
                      <a:pt x="73" y="47"/>
                    </a:lnTo>
                    <a:lnTo>
                      <a:pt x="73" y="46"/>
                    </a:lnTo>
                    <a:lnTo>
                      <a:pt x="72" y="45"/>
                    </a:lnTo>
                    <a:lnTo>
                      <a:pt x="72" y="46"/>
                    </a:lnTo>
                    <a:lnTo>
                      <a:pt x="70" y="45"/>
                    </a:lnTo>
                    <a:lnTo>
                      <a:pt x="69" y="45"/>
                    </a:lnTo>
                    <a:lnTo>
                      <a:pt x="69" y="44"/>
                    </a:lnTo>
                    <a:lnTo>
                      <a:pt x="68" y="41"/>
                    </a:lnTo>
                    <a:lnTo>
                      <a:pt x="66" y="38"/>
                    </a:lnTo>
                    <a:lnTo>
                      <a:pt x="64" y="37"/>
                    </a:lnTo>
                    <a:lnTo>
                      <a:pt x="63" y="34"/>
                    </a:lnTo>
                    <a:lnTo>
                      <a:pt x="62" y="32"/>
                    </a:lnTo>
                    <a:lnTo>
                      <a:pt x="61" y="30"/>
                    </a:lnTo>
                    <a:lnTo>
                      <a:pt x="60" y="30"/>
                    </a:lnTo>
                    <a:lnTo>
                      <a:pt x="57" y="29"/>
                    </a:lnTo>
                    <a:lnTo>
                      <a:pt x="56" y="27"/>
                    </a:lnTo>
                    <a:lnTo>
                      <a:pt x="54" y="26"/>
                    </a:lnTo>
                    <a:lnTo>
                      <a:pt x="54" y="25"/>
                    </a:lnTo>
                    <a:lnTo>
                      <a:pt x="53" y="23"/>
                    </a:lnTo>
                    <a:lnTo>
                      <a:pt x="50" y="22"/>
                    </a:lnTo>
                    <a:lnTo>
                      <a:pt x="46" y="18"/>
                    </a:lnTo>
                    <a:lnTo>
                      <a:pt x="44" y="17"/>
                    </a:lnTo>
                    <a:lnTo>
                      <a:pt x="44" y="16"/>
                    </a:lnTo>
                    <a:lnTo>
                      <a:pt x="42" y="14"/>
                    </a:lnTo>
                    <a:lnTo>
                      <a:pt x="41" y="12"/>
                    </a:lnTo>
                    <a:lnTo>
                      <a:pt x="39" y="10"/>
                    </a:lnTo>
                    <a:lnTo>
                      <a:pt x="39" y="9"/>
                    </a:lnTo>
                    <a:lnTo>
                      <a:pt x="36" y="9"/>
                    </a:lnTo>
                    <a:lnTo>
                      <a:pt x="32" y="7"/>
                    </a:lnTo>
                    <a:lnTo>
                      <a:pt x="31" y="6"/>
                    </a:lnTo>
                    <a:lnTo>
                      <a:pt x="32" y="3"/>
                    </a:lnTo>
                    <a:lnTo>
                      <a:pt x="33" y="2"/>
                    </a:lnTo>
                    <a:lnTo>
                      <a:pt x="34" y="1"/>
                    </a:lnTo>
                    <a:lnTo>
                      <a:pt x="34" y="0"/>
                    </a:lnTo>
                    <a:lnTo>
                      <a:pt x="13" y="3"/>
                    </a:lnTo>
                    <a:lnTo>
                      <a:pt x="0" y="5"/>
                    </a:lnTo>
                    <a:close/>
                  </a:path>
                </a:pathLst>
              </a:custGeom>
              <a:solidFill>
                <a:srgbClr val="FFCE85"/>
              </a:solidFill>
              <a:ln w="12700" cmpd="sng">
                <a:solidFill>
                  <a:schemeClr val="tx1"/>
                </a:solidFill>
                <a:prstDash val="solid"/>
                <a:round/>
                <a:headEnd/>
                <a:tailEnd/>
              </a:ln>
            </p:spPr>
            <p:txBody>
              <a:bodyPr/>
              <a:lstStyle/>
              <a:p>
                <a:endParaRPr lang="en-US">
                  <a:solidFill>
                    <a:srgbClr val="000000"/>
                  </a:solidFill>
                </a:endParaRPr>
              </a:p>
            </p:txBody>
          </p:sp>
        </p:grpSp>
        <p:sp>
          <p:nvSpPr>
            <p:cNvPr id="31786" name="Freeform 229"/>
            <p:cNvSpPr>
              <a:spLocks/>
            </p:cNvSpPr>
            <p:nvPr/>
          </p:nvSpPr>
          <p:spPr bwMode="auto">
            <a:xfrm>
              <a:off x="4427" y="1916"/>
              <a:ext cx="318" cy="141"/>
            </a:xfrm>
            <a:custGeom>
              <a:avLst/>
              <a:gdLst>
                <a:gd name="T0" fmla="*/ 36 w 62"/>
                <a:gd name="T1" fmla="*/ 2 h 29"/>
                <a:gd name="T2" fmla="*/ 2 w 62"/>
                <a:gd name="T3" fmla="*/ 17 h 29"/>
                <a:gd name="T4" fmla="*/ 4 w 62"/>
                <a:gd name="T5" fmla="*/ 16 h 29"/>
                <a:gd name="T6" fmla="*/ 8 w 62"/>
                <a:gd name="T7" fmla="*/ 13 h 29"/>
                <a:gd name="T8" fmla="*/ 10 w 62"/>
                <a:gd name="T9" fmla="*/ 11 h 29"/>
                <a:gd name="T10" fmla="*/ 11 w 62"/>
                <a:gd name="T11" fmla="*/ 10 h 29"/>
                <a:gd name="T12" fmla="*/ 14 w 62"/>
                <a:gd name="T13" fmla="*/ 9 h 29"/>
                <a:gd name="T14" fmla="*/ 19 w 62"/>
                <a:gd name="T15" fmla="*/ 7 h 29"/>
                <a:gd name="T16" fmla="*/ 21 w 62"/>
                <a:gd name="T17" fmla="*/ 8 h 29"/>
                <a:gd name="T18" fmla="*/ 23 w 62"/>
                <a:gd name="T19" fmla="*/ 8 h 29"/>
                <a:gd name="T20" fmla="*/ 25 w 62"/>
                <a:gd name="T21" fmla="*/ 12 h 29"/>
                <a:gd name="T22" fmla="*/ 27 w 62"/>
                <a:gd name="T23" fmla="*/ 12 h 29"/>
                <a:gd name="T24" fmla="*/ 27 w 62"/>
                <a:gd name="T25" fmla="*/ 14 h 29"/>
                <a:gd name="T26" fmla="*/ 31 w 62"/>
                <a:gd name="T27" fmla="*/ 15 h 29"/>
                <a:gd name="T28" fmla="*/ 34 w 62"/>
                <a:gd name="T29" fmla="*/ 17 h 29"/>
                <a:gd name="T30" fmla="*/ 35 w 62"/>
                <a:gd name="T31" fmla="*/ 19 h 29"/>
                <a:gd name="T32" fmla="*/ 32 w 62"/>
                <a:gd name="T33" fmla="*/ 25 h 29"/>
                <a:gd name="T34" fmla="*/ 35 w 62"/>
                <a:gd name="T35" fmla="*/ 27 h 29"/>
                <a:gd name="T36" fmla="*/ 38 w 62"/>
                <a:gd name="T37" fmla="*/ 28 h 29"/>
                <a:gd name="T38" fmla="*/ 39 w 62"/>
                <a:gd name="T39" fmla="*/ 28 h 29"/>
                <a:gd name="T40" fmla="*/ 42 w 62"/>
                <a:gd name="T41" fmla="*/ 27 h 29"/>
                <a:gd name="T42" fmla="*/ 46 w 62"/>
                <a:gd name="T43" fmla="*/ 29 h 29"/>
                <a:gd name="T44" fmla="*/ 47 w 62"/>
                <a:gd name="T45" fmla="*/ 28 h 29"/>
                <a:gd name="T46" fmla="*/ 45 w 62"/>
                <a:gd name="T47" fmla="*/ 26 h 29"/>
                <a:gd name="T48" fmla="*/ 44 w 62"/>
                <a:gd name="T49" fmla="*/ 25 h 29"/>
                <a:gd name="T50" fmla="*/ 45 w 62"/>
                <a:gd name="T51" fmla="*/ 24 h 29"/>
                <a:gd name="T52" fmla="*/ 44 w 62"/>
                <a:gd name="T53" fmla="*/ 23 h 29"/>
                <a:gd name="T54" fmla="*/ 41 w 62"/>
                <a:gd name="T55" fmla="*/ 19 h 29"/>
                <a:gd name="T56" fmla="*/ 41 w 62"/>
                <a:gd name="T57" fmla="*/ 16 h 29"/>
                <a:gd name="T58" fmla="*/ 41 w 62"/>
                <a:gd name="T59" fmla="*/ 12 h 29"/>
                <a:gd name="T60" fmla="*/ 41 w 62"/>
                <a:gd name="T61" fmla="*/ 10 h 29"/>
                <a:gd name="T62" fmla="*/ 41 w 62"/>
                <a:gd name="T63" fmla="*/ 9 h 29"/>
                <a:gd name="T64" fmla="*/ 44 w 62"/>
                <a:gd name="T65" fmla="*/ 6 h 29"/>
                <a:gd name="T66" fmla="*/ 45 w 62"/>
                <a:gd name="T67" fmla="*/ 4 h 29"/>
                <a:gd name="T68" fmla="*/ 47 w 62"/>
                <a:gd name="T69" fmla="*/ 4 h 29"/>
                <a:gd name="T70" fmla="*/ 45 w 62"/>
                <a:gd name="T71" fmla="*/ 8 h 29"/>
                <a:gd name="T72" fmla="*/ 44 w 62"/>
                <a:gd name="T73" fmla="*/ 10 h 29"/>
                <a:gd name="T74" fmla="*/ 46 w 62"/>
                <a:gd name="T75" fmla="*/ 12 h 29"/>
                <a:gd name="T76" fmla="*/ 46 w 62"/>
                <a:gd name="T77" fmla="*/ 16 h 29"/>
                <a:gd name="T78" fmla="*/ 45 w 62"/>
                <a:gd name="T79" fmla="*/ 18 h 29"/>
                <a:gd name="T80" fmla="*/ 46 w 62"/>
                <a:gd name="T81" fmla="*/ 19 h 29"/>
                <a:gd name="T82" fmla="*/ 46 w 62"/>
                <a:gd name="T83" fmla="*/ 21 h 29"/>
                <a:gd name="T84" fmla="*/ 47 w 62"/>
                <a:gd name="T85" fmla="*/ 24 h 29"/>
                <a:gd name="T86" fmla="*/ 50 w 62"/>
                <a:gd name="T87" fmla="*/ 25 h 29"/>
                <a:gd name="T88" fmla="*/ 52 w 62"/>
                <a:gd name="T89" fmla="*/ 24 h 29"/>
                <a:gd name="T90" fmla="*/ 52 w 62"/>
                <a:gd name="T91" fmla="*/ 26 h 29"/>
                <a:gd name="T92" fmla="*/ 53 w 62"/>
                <a:gd name="T93" fmla="*/ 28 h 29"/>
                <a:gd name="T94" fmla="*/ 55 w 62"/>
                <a:gd name="T95" fmla="*/ 29 h 29"/>
                <a:gd name="T96" fmla="*/ 56 w 62"/>
                <a:gd name="T97" fmla="*/ 28 h 29"/>
                <a:gd name="T98" fmla="*/ 61 w 62"/>
                <a:gd name="T99" fmla="*/ 26 h 29"/>
                <a:gd name="T100" fmla="*/ 62 w 62"/>
                <a:gd name="T101" fmla="*/ 19 h 29"/>
                <a:gd name="T102" fmla="*/ 54 w 62"/>
                <a:gd name="T103" fmla="*/ 21 h 29"/>
                <a:gd name="T104" fmla="*/ 47 w 62"/>
                <a:gd name="T105" fmla="*/ 0 h 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
                <a:gd name="T160" fmla="*/ 0 h 29"/>
                <a:gd name="T161" fmla="*/ 62 w 62"/>
                <a:gd name="T162" fmla="*/ 29 h 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 h="29">
                  <a:moveTo>
                    <a:pt x="47" y="0"/>
                  </a:moveTo>
                  <a:lnTo>
                    <a:pt x="36" y="2"/>
                  </a:lnTo>
                  <a:lnTo>
                    <a:pt x="0" y="9"/>
                  </a:lnTo>
                  <a:lnTo>
                    <a:pt x="2" y="17"/>
                  </a:lnTo>
                  <a:lnTo>
                    <a:pt x="3" y="16"/>
                  </a:lnTo>
                  <a:lnTo>
                    <a:pt x="4" y="16"/>
                  </a:lnTo>
                  <a:lnTo>
                    <a:pt x="6" y="13"/>
                  </a:lnTo>
                  <a:lnTo>
                    <a:pt x="8" y="13"/>
                  </a:lnTo>
                  <a:lnTo>
                    <a:pt x="9" y="11"/>
                  </a:lnTo>
                  <a:lnTo>
                    <a:pt x="10" y="11"/>
                  </a:lnTo>
                  <a:lnTo>
                    <a:pt x="10" y="9"/>
                  </a:lnTo>
                  <a:lnTo>
                    <a:pt x="11" y="10"/>
                  </a:lnTo>
                  <a:lnTo>
                    <a:pt x="13" y="10"/>
                  </a:lnTo>
                  <a:lnTo>
                    <a:pt x="14" y="9"/>
                  </a:lnTo>
                  <a:lnTo>
                    <a:pt x="15" y="8"/>
                  </a:lnTo>
                  <a:lnTo>
                    <a:pt x="19" y="7"/>
                  </a:lnTo>
                  <a:lnTo>
                    <a:pt x="20" y="7"/>
                  </a:lnTo>
                  <a:lnTo>
                    <a:pt x="21" y="8"/>
                  </a:lnTo>
                  <a:lnTo>
                    <a:pt x="22" y="7"/>
                  </a:lnTo>
                  <a:lnTo>
                    <a:pt x="23" y="8"/>
                  </a:lnTo>
                  <a:lnTo>
                    <a:pt x="23" y="9"/>
                  </a:lnTo>
                  <a:lnTo>
                    <a:pt x="25" y="12"/>
                  </a:lnTo>
                  <a:lnTo>
                    <a:pt x="26" y="12"/>
                  </a:lnTo>
                  <a:lnTo>
                    <a:pt x="27" y="12"/>
                  </a:lnTo>
                  <a:lnTo>
                    <a:pt x="28" y="13"/>
                  </a:lnTo>
                  <a:lnTo>
                    <a:pt x="27" y="14"/>
                  </a:lnTo>
                  <a:lnTo>
                    <a:pt x="29" y="15"/>
                  </a:lnTo>
                  <a:lnTo>
                    <a:pt x="31" y="15"/>
                  </a:lnTo>
                  <a:lnTo>
                    <a:pt x="33" y="17"/>
                  </a:lnTo>
                  <a:lnTo>
                    <a:pt x="34" y="17"/>
                  </a:lnTo>
                  <a:lnTo>
                    <a:pt x="35" y="19"/>
                  </a:lnTo>
                  <a:lnTo>
                    <a:pt x="33" y="23"/>
                  </a:lnTo>
                  <a:lnTo>
                    <a:pt x="32" y="25"/>
                  </a:lnTo>
                  <a:lnTo>
                    <a:pt x="33" y="27"/>
                  </a:lnTo>
                  <a:lnTo>
                    <a:pt x="35" y="27"/>
                  </a:lnTo>
                  <a:lnTo>
                    <a:pt x="36" y="26"/>
                  </a:lnTo>
                  <a:lnTo>
                    <a:pt x="38" y="28"/>
                  </a:lnTo>
                  <a:lnTo>
                    <a:pt x="39" y="28"/>
                  </a:lnTo>
                  <a:lnTo>
                    <a:pt x="40" y="27"/>
                  </a:lnTo>
                  <a:lnTo>
                    <a:pt x="42" y="27"/>
                  </a:lnTo>
                  <a:lnTo>
                    <a:pt x="45" y="28"/>
                  </a:lnTo>
                  <a:lnTo>
                    <a:pt x="46" y="29"/>
                  </a:lnTo>
                  <a:lnTo>
                    <a:pt x="47" y="29"/>
                  </a:lnTo>
                  <a:lnTo>
                    <a:pt x="47" y="28"/>
                  </a:lnTo>
                  <a:lnTo>
                    <a:pt x="46" y="28"/>
                  </a:lnTo>
                  <a:lnTo>
                    <a:pt x="45" y="26"/>
                  </a:lnTo>
                  <a:lnTo>
                    <a:pt x="44" y="25"/>
                  </a:lnTo>
                  <a:lnTo>
                    <a:pt x="44" y="24"/>
                  </a:lnTo>
                  <a:lnTo>
                    <a:pt x="45" y="24"/>
                  </a:lnTo>
                  <a:lnTo>
                    <a:pt x="44" y="23"/>
                  </a:lnTo>
                  <a:lnTo>
                    <a:pt x="43" y="21"/>
                  </a:lnTo>
                  <a:lnTo>
                    <a:pt x="41" y="19"/>
                  </a:lnTo>
                  <a:lnTo>
                    <a:pt x="41" y="17"/>
                  </a:lnTo>
                  <a:lnTo>
                    <a:pt x="41" y="16"/>
                  </a:lnTo>
                  <a:lnTo>
                    <a:pt x="41" y="13"/>
                  </a:lnTo>
                  <a:lnTo>
                    <a:pt x="41" y="12"/>
                  </a:lnTo>
                  <a:lnTo>
                    <a:pt x="41" y="11"/>
                  </a:lnTo>
                  <a:lnTo>
                    <a:pt x="41" y="10"/>
                  </a:lnTo>
                  <a:lnTo>
                    <a:pt x="41" y="9"/>
                  </a:lnTo>
                  <a:lnTo>
                    <a:pt x="42" y="8"/>
                  </a:lnTo>
                  <a:lnTo>
                    <a:pt x="44" y="6"/>
                  </a:lnTo>
                  <a:lnTo>
                    <a:pt x="45" y="6"/>
                  </a:lnTo>
                  <a:lnTo>
                    <a:pt x="45" y="4"/>
                  </a:lnTo>
                  <a:lnTo>
                    <a:pt x="46" y="4"/>
                  </a:lnTo>
                  <a:lnTo>
                    <a:pt x="47" y="4"/>
                  </a:lnTo>
                  <a:lnTo>
                    <a:pt x="46" y="6"/>
                  </a:lnTo>
                  <a:lnTo>
                    <a:pt x="45" y="8"/>
                  </a:lnTo>
                  <a:lnTo>
                    <a:pt x="44" y="9"/>
                  </a:lnTo>
                  <a:lnTo>
                    <a:pt x="44" y="10"/>
                  </a:lnTo>
                  <a:lnTo>
                    <a:pt x="44" y="12"/>
                  </a:lnTo>
                  <a:lnTo>
                    <a:pt x="46" y="12"/>
                  </a:lnTo>
                  <a:lnTo>
                    <a:pt x="46" y="15"/>
                  </a:lnTo>
                  <a:lnTo>
                    <a:pt x="46" y="16"/>
                  </a:lnTo>
                  <a:lnTo>
                    <a:pt x="44" y="17"/>
                  </a:lnTo>
                  <a:lnTo>
                    <a:pt x="45" y="18"/>
                  </a:lnTo>
                  <a:lnTo>
                    <a:pt x="46" y="18"/>
                  </a:lnTo>
                  <a:lnTo>
                    <a:pt x="46" y="19"/>
                  </a:lnTo>
                  <a:lnTo>
                    <a:pt x="46" y="20"/>
                  </a:lnTo>
                  <a:lnTo>
                    <a:pt x="46" y="21"/>
                  </a:lnTo>
                  <a:lnTo>
                    <a:pt x="46" y="22"/>
                  </a:lnTo>
                  <a:lnTo>
                    <a:pt x="47" y="24"/>
                  </a:lnTo>
                  <a:lnTo>
                    <a:pt x="49" y="25"/>
                  </a:lnTo>
                  <a:lnTo>
                    <a:pt x="50" y="25"/>
                  </a:lnTo>
                  <a:lnTo>
                    <a:pt x="51" y="24"/>
                  </a:lnTo>
                  <a:lnTo>
                    <a:pt x="52" y="24"/>
                  </a:lnTo>
                  <a:lnTo>
                    <a:pt x="52" y="25"/>
                  </a:lnTo>
                  <a:lnTo>
                    <a:pt x="52" y="26"/>
                  </a:lnTo>
                  <a:lnTo>
                    <a:pt x="53" y="28"/>
                  </a:lnTo>
                  <a:lnTo>
                    <a:pt x="54" y="29"/>
                  </a:lnTo>
                  <a:lnTo>
                    <a:pt x="55" y="29"/>
                  </a:lnTo>
                  <a:lnTo>
                    <a:pt x="56" y="28"/>
                  </a:lnTo>
                  <a:lnTo>
                    <a:pt x="61" y="27"/>
                  </a:lnTo>
                  <a:lnTo>
                    <a:pt x="61" y="26"/>
                  </a:lnTo>
                  <a:lnTo>
                    <a:pt x="61" y="25"/>
                  </a:lnTo>
                  <a:lnTo>
                    <a:pt x="62" y="19"/>
                  </a:lnTo>
                  <a:lnTo>
                    <a:pt x="54" y="21"/>
                  </a:lnTo>
                  <a:lnTo>
                    <a:pt x="47"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87" name="Freeform 230"/>
            <p:cNvSpPr>
              <a:spLocks/>
            </p:cNvSpPr>
            <p:nvPr/>
          </p:nvSpPr>
          <p:spPr bwMode="auto">
            <a:xfrm>
              <a:off x="4669" y="1901"/>
              <a:ext cx="76" cy="117"/>
            </a:xfrm>
            <a:custGeom>
              <a:avLst/>
              <a:gdLst>
                <a:gd name="T0" fmla="*/ 15 w 15"/>
                <a:gd name="T1" fmla="*/ 22 h 24"/>
                <a:gd name="T2" fmla="*/ 15 w 15"/>
                <a:gd name="T3" fmla="*/ 20 h 24"/>
                <a:gd name="T4" fmla="*/ 14 w 15"/>
                <a:gd name="T5" fmla="*/ 18 h 24"/>
                <a:gd name="T6" fmla="*/ 12 w 15"/>
                <a:gd name="T7" fmla="*/ 16 h 24"/>
                <a:gd name="T8" fmla="*/ 10 w 15"/>
                <a:gd name="T9" fmla="*/ 15 h 24"/>
                <a:gd name="T10" fmla="*/ 9 w 15"/>
                <a:gd name="T11" fmla="*/ 14 h 24"/>
                <a:gd name="T12" fmla="*/ 9 w 15"/>
                <a:gd name="T13" fmla="*/ 12 h 24"/>
                <a:gd name="T14" fmla="*/ 7 w 15"/>
                <a:gd name="T15" fmla="*/ 9 h 24"/>
                <a:gd name="T16" fmla="*/ 6 w 15"/>
                <a:gd name="T17" fmla="*/ 8 h 24"/>
                <a:gd name="T18" fmla="*/ 5 w 15"/>
                <a:gd name="T19" fmla="*/ 6 h 24"/>
                <a:gd name="T20" fmla="*/ 4 w 15"/>
                <a:gd name="T21" fmla="*/ 5 h 24"/>
                <a:gd name="T22" fmla="*/ 4 w 15"/>
                <a:gd name="T23" fmla="*/ 4 h 24"/>
                <a:gd name="T24" fmla="*/ 4 w 15"/>
                <a:gd name="T25" fmla="*/ 4 h 24"/>
                <a:gd name="T26" fmla="*/ 4 w 15"/>
                <a:gd name="T27" fmla="*/ 3 h 24"/>
                <a:gd name="T28" fmla="*/ 5 w 15"/>
                <a:gd name="T29" fmla="*/ 0 h 24"/>
                <a:gd name="T30" fmla="*/ 4 w 15"/>
                <a:gd name="T31" fmla="*/ 0 h 24"/>
                <a:gd name="T32" fmla="*/ 2 w 15"/>
                <a:gd name="T33" fmla="*/ 0 h 24"/>
                <a:gd name="T34" fmla="*/ 1 w 15"/>
                <a:gd name="T35" fmla="*/ 1 h 24"/>
                <a:gd name="T36" fmla="*/ 1 w 15"/>
                <a:gd name="T37" fmla="*/ 2 h 24"/>
                <a:gd name="T38" fmla="*/ 1 w 15"/>
                <a:gd name="T39" fmla="*/ 3 h 24"/>
                <a:gd name="T40" fmla="*/ 0 w 15"/>
                <a:gd name="T41" fmla="*/ 3 h 24"/>
                <a:gd name="T42" fmla="*/ 7 w 15"/>
                <a:gd name="T43" fmla="*/ 24 h 24"/>
                <a:gd name="T44" fmla="*/ 15 w 15"/>
                <a:gd name="T45" fmla="*/ 22 h 24"/>
                <a:gd name="T46" fmla="*/ 15 w 15"/>
                <a:gd name="T47" fmla="*/ 22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24"/>
                <a:gd name="T74" fmla="*/ 15 w 15"/>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24">
                  <a:moveTo>
                    <a:pt x="15" y="22"/>
                  </a:moveTo>
                  <a:lnTo>
                    <a:pt x="15" y="20"/>
                  </a:lnTo>
                  <a:lnTo>
                    <a:pt x="14" y="18"/>
                  </a:lnTo>
                  <a:lnTo>
                    <a:pt x="12" y="16"/>
                  </a:lnTo>
                  <a:lnTo>
                    <a:pt x="10" y="15"/>
                  </a:lnTo>
                  <a:lnTo>
                    <a:pt x="9" y="14"/>
                  </a:lnTo>
                  <a:lnTo>
                    <a:pt x="9" y="12"/>
                  </a:lnTo>
                  <a:lnTo>
                    <a:pt x="7" y="9"/>
                  </a:lnTo>
                  <a:lnTo>
                    <a:pt x="6" y="8"/>
                  </a:lnTo>
                  <a:lnTo>
                    <a:pt x="5" y="6"/>
                  </a:lnTo>
                  <a:lnTo>
                    <a:pt x="4" y="5"/>
                  </a:lnTo>
                  <a:lnTo>
                    <a:pt x="4" y="4"/>
                  </a:lnTo>
                  <a:lnTo>
                    <a:pt x="4" y="3"/>
                  </a:lnTo>
                  <a:lnTo>
                    <a:pt x="5" y="0"/>
                  </a:lnTo>
                  <a:lnTo>
                    <a:pt x="4" y="0"/>
                  </a:lnTo>
                  <a:lnTo>
                    <a:pt x="2" y="0"/>
                  </a:lnTo>
                  <a:lnTo>
                    <a:pt x="1" y="1"/>
                  </a:lnTo>
                  <a:lnTo>
                    <a:pt x="1" y="2"/>
                  </a:lnTo>
                  <a:lnTo>
                    <a:pt x="1" y="3"/>
                  </a:lnTo>
                  <a:lnTo>
                    <a:pt x="0" y="3"/>
                  </a:lnTo>
                  <a:lnTo>
                    <a:pt x="7" y="24"/>
                  </a:lnTo>
                  <a:lnTo>
                    <a:pt x="15" y="22"/>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88" name="Freeform 231"/>
            <p:cNvSpPr>
              <a:spLocks/>
            </p:cNvSpPr>
            <p:nvPr/>
          </p:nvSpPr>
          <p:spPr bwMode="auto">
            <a:xfrm>
              <a:off x="4689" y="1765"/>
              <a:ext cx="98" cy="205"/>
            </a:xfrm>
            <a:custGeom>
              <a:avLst/>
              <a:gdLst>
                <a:gd name="T0" fmla="*/ 0 w 19"/>
                <a:gd name="T1" fmla="*/ 31 h 42"/>
                <a:gd name="T2" fmla="*/ 0 w 19"/>
                <a:gd name="T3" fmla="*/ 32 h 42"/>
                <a:gd name="T4" fmla="*/ 2 w 19"/>
                <a:gd name="T5" fmla="*/ 34 h 42"/>
                <a:gd name="T6" fmla="*/ 6 w 19"/>
                <a:gd name="T7" fmla="*/ 37 h 42"/>
                <a:gd name="T8" fmla="*/ 9 w 19"/>
                <a:gd name="T9" fmla="*/ 38 h 42"/>
                <a:gd name="T10" fmla="*/ 10 w 19"/>
                <a:gd name="T11" fmla="*/ 40 h 42"/>
                <a:gd name="T12" fmla="*/ 11 w 19"/>
                <a:gd name="T13" fmla="*/ 42 h 42"/>
                <a:gd name="T14" fmla="*/ 13 w 19"/>
                <a:gd name="T15" fmla="*/ 39 h 42"/>
                <a:gd name="T16" fmla="*/ 14 w 19"/>
                <a:gd name="T17" fmla="*/ 35 h 42"/>
                <a:gd name="T18" fmla="*/ 17 w 19"/>
                <a:gd name="T19" fmla="*/ 30 h 42"/>
                <a:gd name="T20" fmla="*/ 19 w 19"/>
                <a:gd name="T21" fmla="*/ 26 h 42"/>
                <a:gd name="T22" fmla="*/ 18 w 19"/>
                <a:gd name="T23" fmla="*/ 19 h 42"/>
                <a:gd name="T24" fmla="*/ 17 w 19"/>
                <a:gd name="T25" fmla="*/ 13 h 42"/>
                <a:gd name="T26" fmla="*/ 14 w 19"/>
                <a:gd name="T27" fmla="*/ 14 h 42"/>
                <a:gd name="T28" fmla="*/ 13 w 19"/>
                <a:gd name="T29" fmla="*/ 14 h 42"/>
                <a:gd name="T30" fmla="*/ 12 w 19"/>
                <a:gd name="T31" fmla="*/ 14 h 42"/>
                <a:gd name="T32" fmla="*/ 13 w 19"/>
                <a:gd name="T33" fmla="*/ 11 h 42"/>
                <a:gd name="T34" fmla="*/ 14 w 19"/>
                <a:gd name="T35" fmla="*/ 11 h 42"/>
                <a:gd name="T36" fmla="*/ 15 w 19"/>
                <a:gd name="T37" fmla="*/ 8 h 42"/>
                <a:gd name="T38" fmla="*/ 16 w 19"/>
                <a:gd name="T39" fmla="*/ 6 h 42"/>
                <a:gd name="T40" fmla="*/ 4 w 19"/>
                <a:gd name="T41" fmla="*/ 0 h 42"/>
                <a:gd name="T42" fmla="*/ 3 w 19"/>
                <a:gd name="T43" fmla="*/ 2 h 42"/>
                <a:gd name="T44" fmla="*/ 2 w 19"/>
                <a:gd name="T45" fmla="*/ 6 h 42"/>
                <a:gd name="T46" fmla="*/ 0 w 19"/>
                <a:gd name="T47" fmla="*/ 8 h 42"/>
                <a:gd name="T48" fmla="*/ 1 w 19"/>
                <a:gd name="T49" fmla="*/ 9 h 42"/>
                <a:gd name="T50" fmla="*/ 1 w 19"/>
                <a:gd name="T51" fmla="*/ 11 h 42"/>
                <a:gd name="T52" fmla="*/ 1 w 19"/>
                <a:gd name="T53" fmla="*/ 15 h 42"/>
                <a:gd name="T54" fmla="*/ 3 w 19"/>
                <a:gd name="T55" fmla="*/ 17 h 42"/>
                <a:gd name="T56" fmla="*/ 5 w 19"/>
                <a:gd name="T57" fmla="*/ 18 h 42"/>
                <a:gd name="T58" fmla="*/ 7 w 19"/>
                <a:gd name="T59" fmla="*/ 19 h 42"/>
                <a:gd name="T60" fmla="*/ 9 w 19"/>
                <a:gd name="T61" fmla="*/ 21 h 42"/>
                <a:gd name="T62" fmla="*/ 4 w 19"/>
                <a:gd name="T63" fmla="*/ 24 h 42"/>
                <a:gd name="T64" fmla="*/ 1 w 19"/>
                <a:gd name="T65" fmla="*/ 28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
                <a:gd name="T100" fmla="*/ 0 h 42"/>
                <a:gd name="T101" fmla="*/ 19 w 19"/>
                <a:gd name="T102" fmla="*/ 42 h 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 h="42">
                  <a:moveTo>
                    <a:pt x="1" y="28"/>
                  </a:moveTo>
                  <a:lnTo>
                    <a:pt x="0" y="31"/>
                  </a:lnTo>
                  <a:lnTo>
                    <a:pt x="0" y="32"/>
                  </a:lnTo>
                  <a:lnTo>
                    <a:pt x="1" y="33"/>
                  </a:lnTo>
                  <a:lnTo>
                    <a:pt x="2" y="34"/>
                  </a:lnTo>
                  <a:lnTo>
                    <a:pt x="3" y="35"/>
                  </a:lnTo>
                  <a:lnTo>
                    <a:pt x="6" y="37"/>
                  </a:lnTo>
                  <a:lnTo>
                    <a:pt x="7" y="37"/>
                  </a:lnTo>
                  <a:lnTo>
                    <a:pt x="9" y="38"/>
                  </a:lnTo>
                  <a:lnTo>
                    <a:pt x="10" y="38"/>
                  </a:lnTo>
                  <a:lnTo>
                    <a:pt x="10" y="40"/>
                  </a:lnTo>
                  <a:lnTo>
                    <a:pt x="10" y="41"/>
                  </a:lnTo>
                  <a:lnTo>
                    <a:pt x="11" y="42"/>
                  </a:lnTo>
                  <a:lnTo>
                    <a:pt x="12" y="41"/>
                  </a:lnTo>
                  <a:lnTo>
                    <a:pt x="13" y="39"/>
                  </a:lnTo>
                  <a:lnTo>
                    <a:pt x="13" y="37"/>
                  </a:lnTo>
                  <a:lnTo>
                    <a:pt x="14" y="35"/>
                  </a:lnTo>
                  <a:lnTo>
                    <a:pt x="15" y="33"/>
                  </a:lnTo>
                  <a:lnTo>
                    <a:pt x="17" y="30"/>
                  </a:lnTo>
                  <a:lnTo>
                    <a:pt x="18" y="28"/>
                  </a:lnTo>
                  <a:lnTo>
                    <a:pt x="19" y="26"/>
                  </a:lnTo>
                  <a:lnTo>
                    <a:pt x="18" y="25"/>
                  </a:lnTo>
                  <a:lnTo>
                    <a:pt x="18" y="19"/>
                  </a:lnTo>
                  <a:lnTo>
                    <a:pt x="18" y="15"/>
                  </a:lnTo>
                  <a:lnTo>
                    <a:pt x="17" y="13"/>
                  </a:lnTo>
                  <a:lnTo>
                    <a:pt x="15" y="14"/>
                  </a:lnTo>
                  <a:lnTo>
                    <a:pt x="14" y="14"/>
                  </a:lnTo>
                  <a:lnTo>
                    <a:pt x="13" y="14"/>
                  </a:lnTo>
                  <a:lnTo>
                    <a:pt x="12" y="14"/>
                  </a:lnTo>
                  <a:lnTo>
                    <a:pt x="12" y="13"/>
                  </a:lnTo>
                  <a:lnTo>
                    <a:pt x="13" y="11"/>
                  </a:lnTo>
                  <a:lnTo>
                    <a:pt x="14" y="11"/>
                  </a:lnTo>
                  <a:lnTo>
                    <a:pt x="14" y="9"/>
                  </a:lnTo>
                  <a:lnTo>
                    <a:pt x="15" y="8"/>
                  </a:lnTo>
                  <a:lnTo>
                    <a:pt x="15" y="7"/>
                  </a:lnTo>
                  <a:lnTo>
                    <a:pt x="16" y="6"/>
                  </a:lnTo>
                  <a:lnTo>
                    <a:pt x="15" y="4"/>
                  </a:lnTo>
                  <a:lnTo>
                    <a:pt x="4" y="0"/>
                  </a:lnTo>
                  <a:lnTo>
                    <a:pt x="4" y="1"/>
                  </a:lnTo>
                  <a:lnTo>
                    <a:pt x="3" y="2"/>
                  </a:lnTo>
                  <a:lnTo>
                    <a:pt x="3" y="3"/>
                  </a:lnTo>
                  <a:lnTo>
                    <a:pt x="2" y="6"/>
                  </a:lnTo>
                  <a:lnTo>
                    <a:pt x="1" y="7"/>
                  </a:lnTo>
                  <a:lnTo>
                    <a:pt x="0" y="8"/>
                  </a:lnTo>
                  <a:lnTo>
                    <a:pt x="1" y="9"/>
                  </a:lnTo>
                  <a:lnTo>
                    <a:pt x="2" y="11"/>
                  </a:lnTo>
                  <a:lnTo>
                    <a:pt x="1" y="11"/>
                  </a:lnTo>
                  <a:lnTo>
                    <a:pt x="1" y="14"/>
                  </a:lnTo>
                  <a:lnTo>
                    <a:pt x="1" y="15"/>
                  </a:lnTo>
                  <a:lnTo>
                    <a:pt x="3" y="15"/>
                  </a:lnTo>
                  <a:lnTo>
                    <a:pt x="3" y="17"/>
                  </a:lnTo>
                  <a:lnTo>
                    <a:pt x="5" y="17"/>
                  </a:lnTo>
                  <a:lnTo>
                    <a:pt x="5" y="18"/>
                  </a:lnTo>
                  <a:lnTo>
                    <a:pt x="6" y="18"/>
                  </a:lnTo>
                  <a:lnTo>
                    <a:pt x="7" y="19"/>
                  </a:lnTo>
                  <a:lnTo>
                    <a:pt x="9" y="20"/>
                  </a:lnTo>
                  <a:lnTo>
                    <a:pt x="9" y="21"/>
                  </a:lnTo>
                  <a:lnTo>
                    <a:pt x="7" y="22"/>
                  </a:lnTo>
                  <a:lnTo>
                    <a:pt x="4" y="24"/>
                  </a:lnTo>
                  <a:lnTo>
                    <a:pt x="4" y="26"/>
                  </a:lnTo>
                  <a:lnTo>
                    <a:pt x="1" y="28"/>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89" name="Freeform 232"/>
            <p:cNvSpPr>
              <a:spLocks/>
            </p:cNvSpPr>
            <p:nvPr/>
          </p:nvSpPr>
          <p:spPr bwMode="auto">
            <a:xfrm>
              <a:off x="4776" y="1672"/>
              <a:ext cx="118" cy="107"/>
            </a:xfrm>
            <a:custGeom>
              <a:avLst/>
              <a:gdLst>
                <a:gd name="T0" fmla="*/ 0 w 23"/>
                <a:gd name="T1" fmla="*/ 4 h 22"/>
                <a:gd name="T2" fmla="*/ 8 w 23"/>
                <a:gd name="T3" fmla="*/ 2 h 22"/>
                <a:gd name="T4" fmla="*/ 8 w 23"/>
                <a:gd name="T5" fmla="*/ 3 h 22"/>
                <a:gd name="T6" fmla="*/ 9 w 23"/>
                <a:gd name="T7" fmla="*/ 3 h 22"/>
                <a:gd name="T8" fmla="*/ 9 w 23"/>
                <a:gd name="T9" fmla="*/ 3 h 22"/>
                <a:gd name="T10" fmla="*/ 20 w 23"/>
                <a:gd name="T11" fmla="*/ 0 h 22"/>
                <a:gd name="T12" fmla="*/ 23 w 23"/>
                <a:gd name="T13" fmla="*/ 9 h 22"/>
                <a:gd name="T14" fmla="*/ 23 w 23"/>
                <a:gd name="T15" fmla="*/ 10 h 22"/>
                <a:gd name="T16" fmla="*/ 22 w 23"/>
                <a:gd name="T17" fmla="*/ 10 h 22"/>
                <a:gd name="T18" fmla="*/ 23 w 23"/>
                <a:gd name="T19" fmla="*/ 11 h 22"/>
                <a:gd name="T20" fmla="*/ 23 w 23"/>
                <a:gd name="T21" fmla="*/ 11 h 22"/>
                <a:gd name="T22" fmla="*/ 21 w 23"/>
                <a:gd name="T23" fmla="*/ 12 h 22"/>
                <a:gd name="T24" fmla="*/ 17 w 23"/>
                <a:gd name="T25" fmla="*/ 13 h 22"/>
                <a:gd name="T26" fmla="*/ 16 w 23"/>
                <a:gd name="T27" fmla="*/ 13 h 22"/>
                <a:gd name="T28" fmla="*/ 16 w 23"/>
                <a:gd name="T29" fmla="*/ 13 h 22"/>
                <a:gd name="T30" fmla="*/ 16 w 23"/>
                <a:gd name="T31" fmla="*/ 14 h 22"/>
                <a:gd name="T32" fmla="*/ 16 w 23"/>
                <a:gd name="T33" fmla="*/ 14 h 22"/>
                <a:gd name="T34" fmla="*/ 13 w 23"/>
                <a:gd name="T35" fmla="*/ 15 h 22"/>
                <a:gd name="T36" fmla="*/ 10 w 23"/>
                <a:gd name="T37" fmla="*/ 16 h 22"/>
                <a:gd name="T38" fmla="*/ 10 w 23"/>
                <a:gd name="T39" fmla="*/ 16 h 22"/>
                <a:gd name="T40" fmla="*/ 8 w 23"/>
                <a:gd name="T41" fmla="*/ 18 h 22"/>
                <a:gd name="T42" fmla="*/ 3 w 23"/>
                <a:gd name="T43" fmla="*/ 21 h 22"/>
                <a:gd name="T44" fmla="*/ 2 w 23"/>
                <a:gd name="T45" fmla="*/ 22 h 22"/>
                <a:gd name="T46" fmla="*/ 0 w 23"/>
                <a:gd name="T47" fmla="*/ 21 h 22"/>
                <a:gd name="T48" fmla="*/ 2 w 23"/>
                <a:gd name="T49" fmla="*/ 19 h 22"/>
                <a:gd name="T50" fmla="*/ 2 w 23"/>
                <a:gd name="T51" fmla="*/ 18 h 22"/>
                <a:gd name="T52" fmla="*/ 2 w 23"/>
                <a:gd name="T53" fmla="*/ 17 h 22"/>
                <a:gd name="T54" fmla="*/ 0 w 23"/>
                <a:gd name="T55" fmla="*/ 4 h 22"/>
                <a:gd name="T56" fmla="*/ 0 w 23"/>
                <a:gd name="T57" fmla="*/ 4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2"/>
                <a:gd name="T89" fmla="*/ 23 w 23"/>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2">
                  <a:moveTo>
                    <a:pt x="0" y="4"/>
                  </a:moveTo>
                  <a:lnTo>
                    <a:pt x="8" y="2"/>
                  </a:lnTo>
                  <a:lnTo>
                    <a:pt x="8" y="3"/>
                  </a:lnTo>
                  <a:lnTo>
                    <a:pt x="9" y="3"/>
                  </a:lnTo>
                  <a:lnTo>
                    <a:pt x="20" y="0"/>
                  </a:lnTo>
                  <a:lnTo>
                    <a:pt x="23" y="9"/>
                  </a:lnTo>
                  <a:lnTo>
                    <a:pt x="23" y="10"/>
                  </a:lnTo>
                  <a:lnTo>
                    <a:pt x="22" y="10"/>
                  </a:lnTo>
                  <a:lnTo>
                    <a:pt x="23" y="11"/>
                  </a:lnTo>
                  <a:lnTo>
                    <a:pt x="21" y="12"/>
                  </a:lnTo>
                  <a:lnTo>
                    <a:pt x="17" y="13"/>
                  </a:lnTo>
                  <a:lnTo>
                    <a:pt x="16" y="13"/>
                  </a:lnTo>
                  <a:lnTo>
                    <a:pt x="16" y="14"/>
                  </a:lnTo>
                  <a:lnTo>
                    <a:pt x="13" y="15"/>
                  </a:lnTo>
                  <a:lnTo>
                    <a:pt x="10" y="16"/>
                  </a:lnTo>
                  <a:lnTo>
                    <a:pt x="8" y="18"/>
                  </a:lnTo>
                  <a:lnTo>
                    <a:pt x="3" y="21"/>
                  </a:lnTo>
                  <a:lnTo>
                    <a:pt x="2" y="22"/>
                  </a:lnTo>
                  <a:lnTo>
                    <a:pt x="0" y="21"/>
                  </a:lnTo>
                  <a:lnTo>
                    <a:pt x="2" y="19"/>
                  </a:lnTo>
                  <a:lnTo>
                    <a:pt x="2" y="18"/>
                  </a:lnTo>
                  <a:lnTo>
                    <a:pt x="2" y="17"/>
                  </a:lnTo>
                  <a:lnTo>
                    <a:pt x="0" y="4"/>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790" name="Freeform 233"/>
            <p:cNvSpPr>
              <a:spLocks/>
            </p:cNvSpPr>
            <p:nvPr/>
          </p:nvSpPr>
          <p:spPr bwMode="auto">
            <a:xfrm>
              <a:off x="4771" y="1589"/>
              <a:ext cx="232" cy="112"/>
            </a:xfrm>
            <a:custGeom>
              <a:avLst/>
              <a:gdLst>
                <a:gd name="T0" fmla="*/ 10 w 45"/>
                <a:gd name="T1" fmla="*/ 7 h 23"/>
                <a:gd name="T2" fmla="*/ 24 w 45"/>
                <a:gd name="T3" fmla="*/ 3 h 23"/>
                <a:gd name="T4" fmla="*/ 25 w 45"/>
                <a:gd name="T5" fmla="*/ 3 h 23"/>
                <a:gd name="T6" fmla="*/ 25 w 45"/>
                <a:gd name="T7" fmla="*/ 2 h 23"/>
                <a:gd name="T8" fmla="*/ 27 w 45"/>
                <a:gd name="T9" fmla="*/ 0 h 23"/>
                <a:gd name="T10" fmla="*/ 29 w 45"/>
                <a:gd name="T11" fmla="*/ 0 h 23"/>
                <a:gd name="T12" fmla="*/ 31 w 45"/>
                <a:gd name="T13" fmla="*/ 3 h 23"/>
                <a:gd name="T14" fmla="*/ 32 w 45"/>
                <a:gd name="T15" fmla="*/ 5 h 23"/>
                <a:gd name="T16" fmla="*/ 30 w 45"/>
                <a:gd name="T17" fmla="*/ 7 h 23"/>
                <a:gd name="T18" fmla="*/ 29 w 45"/>
                <a:gd name="T19" fmla="*/ 10 h 23"/>
                <a:gd name="T20" fmla="*/ 33 w 45"/>
                <a:gd name="T21" fmla="*/ 10 h 23"/>
                <a:gd name="T22" fmla="*/ 36 w 45"/>
                <a:gd name="T23" fmla="*/ 15 h 23"/>
                <a:gd name="T24" fmla="*/ 41 w 45"/>
                <a:gd name="T25" fmla="*/ 16 h 23"/>
                <a:gd name="T26" fmla="*/ 43 w 45"/>
                <a:gd name="T27" fmla="*/ 14 h 23"/>
                <a:gd name="T28" fmla="*/ 42 w 45"/>
                <a:gd name="T29" fmla="*/ 12 h 23"/>
                <a:gd name="T30" fmla="*/ 40 w 45"/>
                <a:gd name="T31" fmla="*/ 10 h 23"/>
                <a:gd name="T32" fmla="*/ 42 w 45"/>
                <a:gd name="T33" fmla="*/ 11 h 23"/>
                <a:gd name="T34" fmla="*/ 45 w 45"/>
                <a:gd name="T35" fmla="*/ 16 h 23"/>
                <a:gd name="T36" fmla="*/ 44 w 45"/>
                <a:gd name="T37" fmla="*/ 17 h 23"/>
                <a:gd name="T38" fmla="*/ 40 w 45"/>
                <a:gd name="T39" fmla="*/ 19 h 23"/>
                <a:gd name="T40" fmla="*/ 37 w 45"/>
                <a:gd name="T41" fmla="*/ 21 h 23"/>
                <a:gd name="T42" fmla="*/ 37 w 45"/>
                <a:gd name="T43" fmla="*/ 20 h 23"/>
                <a:gd name="T44" fmla="*/ 36 w 45"/>
                <a:gd name="T45" fmla="*/ 18 h 23"/>
                <a:gd name="T46" fmla="*/ 34 w 45"/>
                <a:gd name="T47" fmla="*/ 22 h 23"/>
                <a:gd name="T48" fmla="*/ 32 w 45"/>
                <a:gd name="T49" fmla="*/ 22 h 23"/>
                <a:gd name="T50" fmla="*/ 32 w 45"/>
                <a:gd name="T51" fmla="*/ 21 h 23"/>
                <a:gd name="T52" fmla="*/ 30 w 45"/>
                <a:gd name="T53" fmla="*/ 20 h 23"/>
                <a:gd name="T54" fmla="*/ 28 w 45"/>
                <a:gd name="T55" fmla="*/ 19 h 23"/>
                <a:gd name="T56" fmla="*/ 27 w 45"/>
                <a:gd name="T57" fmla="*/ 17 h 23"/>
                <a:gd name="T58" fmla="*/ 21 w 45"/>
                <a:gd name="T59" fmla="*/ 17 h 23"/>
                <a:gd name="T60" fmla="*/ 10 w 45"/>
                <a:gd name="T61" fmla="*/ 20 h 23"/>
                <a:gd name="T62" fmla="*/ 9 w 45"/>
                <a:gd name="T63" fmla="*/ 19 h 23"/>
                <a:gd name="T64" fmla="*/ 0 w 45"/>
                <a:gd name="T65" fmla="*/ 21 h 23"/>
                <a:gd name="T66" fmla="*/ 0 w 45"/>
                <a:gd name="T67" fmla="*/ 9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23"/>
                <a:gd name="T104" fmla="*/ 45 w 45"/>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23">
                  <a:moveTo>
                    <a:pt x="0" y="9"/>
                  </a:moveTo>
                  <a:lnTo>
                    <a:pt x="10" y="7"/>
                  </a:lnTo>
                  <a:lnTo>
                    <a:pt x="24" y="4"/>
                  </a:lnTo>
                  <a:lnTo>
                    <a:pt x="24" y="3"/>
                  </a:lnTo>
                  <a:lnTo>
                    <a:pt x="25" y="3"/>
                  </a:lnTo>
                  <a:lnTo>
                    <a:pt x="25" y="2"/>
                  </a:lnTo>
                  <a:lnTo>
                    <a:pt x="26" y="2"/>
                  </a:lnTo>
                  <a:lnTo>
                    <a:pt x="27" y="0"/>
                  </a:lnTo>
                  <a:lnTo>
                    <a:pt x="28" y="0"/>
                  </a:lnTo>
                  <a:lnTo>
                    <a:pt x="29" y="0"/>
                  </a:lnTo>
                  <a:lnTo>
                    <a:pt x="30" y="2"/>
                  </a:lnTo>
                  <a:lnTo>
                    <a:pt x="31" y="3"/>
                  </a:lnTo>
                  <a:lnTo>
                    <a:pt x="32" y="4"/>
                  </a:lnTo>
                  <a:lnTo>
                    <a:pt x="32" y="5"/>
                  </a:lnTo>
                  <a:lnTo>
                    <a:pt x="31" y="5"/>
                  </a:lnTo>
                  <a:lnTo>
                    <a:pt x="30" y="7"/>
                  </a:lnTo>
                  <a:lnTo>
                    <a:pt x="29" y="9"/>
                  </a:lnTo>
                  <a:lnTo>
                    <a:pt x="29" y="10"/>
                  </a:lnTo>
                  <a:lnTo>
                    <a:pt x="31" y="9"/>
                  </a:lnTo>
                  <a:lnTo>
                    <a:pt x="33" y="10"/>
                  </a:lnTo>
                  <a:lnTo>
                    <a:pt x="36" y="13"/>
                  </a:lnTo>
                  <a:lnTo>
                    <a:pt x="36" y="15"/>
                  </a:lnTo>
                  <a:lnTo>
                    <a:pt x="38" y="16"/>
                  </a:lnTo>
                  <a:lnTo>
                    <a:pt x="41" y="16"/>
                  </a:lnTo>
                  <a:lnTo>
                    <a:pt x="42" y="16"/>
                  </a:lnTo>
                  <a:lnTo>
                    <a:pt x="43" y="14"/>
                  </a:lnTo>
                  <a:lnTo>
                    <a:pt x="43" y="13"/>
                  </a:lnTo>
                  <a:lnTo>
                    <a:pt x="42" y="12"/>
                  </a:lnTo>
                  <a:lnTo>
                    <a:pt x="40" y="11"/>
                  </a:lnTo>
                  <a:lnTo>
                    <a:pt x="40" y="10"/>
                  </a:lnTo>
                  <a:lnTo>
                    <a:pt x="41" y="11"/>
                  </a:lnTo>
                  <a:lnTo>
                    <a:pt x="42" y="11"/>
                  </a:lnTo>
                  <a:lnTo>
                    <a:pt x="44" y="14"/>
                  </a:lnTo>
                  <a:lnTo>
                    <a:pt x="45" y="16"/>
                  </a:lnTo>
                  <a:lnTo>
                    <a:pt x="45" y="18"/>
                  </a:lnTo>
                  <a:lnTo>
                    <a:pt x="44" y="17"/>
                  </a:lnTo>
                  <a:lnTo>
                    <a:pt x="42" y="18"/>
                  </a:lnTo>
                  <a:lnTo>
                    <a:pt x="40" y="19"/>
                  </a:lnTo>
                  <a:lnTo>
                    <a:pt x="38" y="21"/>
                  </a:lnTo>
                  <a:lnTo>
                    <a:pt x="37" y="21"/>
                  </a:lnTo>
                  <a:lnTo>
                    <a:pt x="37" y="20"/>
                  </a:lnTo>
                  <a:lnTo>
                    <a:pt x="37" y="18"/>
                  </a:lnTo>
                  <a:lnTo>
                    <a:pt x="36" y="18"/>
                  </a:lnTo>
                  <a:lnTo>
                    <a:pt x="35" y="20"/>
                  </a:lnTo>
                  <a:lnTo>
                    <a:pt x="34" y="22"/>
                  </a:lnTo>
                  <a:lnTo>
                    <a:pt x="33" y="23"/>
                  </a:lnTo>
                  <a:lnTo>
                    <a:pt x="32" y="22"/>
                  </a:lnTo>
                  <a:lnTo>
                    <a:pt x="32" y="21"/>
                  </a:lnTo>
                  <a:lnTo>
                    <a:pt x="31" y="21"/>
                  </a:lnTo>
                  <a:lnTo>
                    <a:pt x="30" y="20"/>
                  </a:lnTo>
                  <a:lnTo>
                    <a:pt x="28" y="19"/>
                  </a:lnTo>
                  <a:lnTo>
                    <a:pt x="27" y="17"/>
                  </a:lnTo>
                  <a:lnTo>
                    <a:pt x="26" y="15"/>
                  </a:lnTo>
                  <a:lnTo>
                    <a:pt x="21" y="17"/>
                  </a:lnTo>
                  <a:lnTo>
                    <a:pt x="10" y="20"/>
                  </a:lnTo>
                  <a:lnTo>
                    <a:pt x="9" y="20"/>
                  </a:lnTo>
                  <a:lnTo>
                    <a:pt x="9" y="19"/>
                  </a:lnTo>
                  <a:lnTo>
                    <a:pt x="1" y="21"/>
                  </a:lnTo>
                  <a:lnTo>
                    <a:pt x="0" y="21"/>
                  </a:lnTo>
                  <a:lnTo>
                    <a:pt x="0" y="9"/>
                  </a:lnTo>
                  <a:close/>
                </a:path>
              </a:pathLst>
            </a:custGeom>
            <a:solidFill>
              <a:srgbClr val="6487EB"/>
            </a:solidFill>
            <a:ln w="12700" cmpd="sng">
              <a:solidFill>
                <a:schemeClr val="tx1"/>
              </a:solidFill>
              <a:prstDash val="solid"/>
              <a:round/>
              <a:headEnd/>
              <a:tailEnd/>
            </a:ln>
          </p:spPr>
          <p:txBody>
            <a:bodyPr/>
            <a:lstStyle/>
            <a:p>
              <a:endParaRPr lang="en-US">
                <a:solidFill>
                  <a:srgbClr val="000000"/>
                </a:solidFill>
              </a:endParaRPr>
            </a:p>
          </p:txBody>
        </p:sp>
        <p:sp>
          <p:nvSpPr>
            <p:cNvPr id="31791" name="Freeform 234"/>
            <p:cNvSpPr>
              <a:spLocks/>
            </p:cNvSpPr>
            <p:nvPr/>
          </p:nvSpPr>
          <p:spPr bwMode="auto">
            <a:xfrm>
              <a:off x="4879" y="1662"/>
              <a:ext cx="61" cy="64"/>
            </a:xfrm>
            <a:custGeom>
              <a:avLst/>
              <a:gdLst>
                <a:gd name="T0" fmla="*/ 0 w 12"/>
                <a:gd name="T1" fmla="*/ 2 h 13"/>
                <a:gd name="T2" fmla="*/ 3 w 12"/>
                <a:gd name="T3" fmla="*/ 11 h 13"/>
                <a:gd name="T4" fmla="*/ 3 w 12"/>
                <a:gd name="T5" fmla="*/ 12 h 13"/>
                <a:gd name="T6" fmla="*/ 2 w 12"/>
                <a:gd name="T7" fmla="*/ 12 h 13"/>
                <a:gd name="T8" fmla="*/ 3 w 12"/>
                <a:gd name="T9" fmla="*/ 13 h 13"/>
                <a:gd name="T10" fmla="*/ 3 w 12"/>
                <a:gd name="T11" fmla="*/ 13 h 13"/>
                <a:gd name="T12" fmla="*/ 3 w 12"/>
                <a:gd name="T13" fmla="*/ 13 h 13"/>
                <a:gd name="T14" fmla="*/ 6 w 12"/>
                <a:gd name="T15" fmla="*/ 12 h 13"/>
                <a:gd name="T16" fmla="*/ 7 w 12"/>
                <a:gd name="T17" fmla="*/ 11 h 13"/>
                <a:gd name="T18" fmla="*/ 7 w 12"/>
                <a:gd name="T19" fmla="*/ 10 h 13"/>
                <a:gd name="T20" fmla="*/ 7 w 12"/>
                <a:gd name="T21" fmla="*/ 9 h 13"/>
                <a:gd name="T22" fmla="*/ 7 w 12"/>
                <a:gd name="T23" fmla="*/ 7 h 13"/>
                <a:gd name="T24" fmla="*/ 8 w 12"/>
                <a:gd name="T25" fmla="*/ 6 h 13"/>
                <a:gd name="T26" fmla="*/ 8 w 12"/>
                <a:gd name="T27" fmla="*/ 7 h 13"/>
                <a:gd name="T28" fmla="*/ 8 w 12"/>
                <a:gd name="T29" fmla="*/ 8 h 13"/>
                <a:gd name="T30" fmla="*/ 8 w 12"/>
                <a:gd name="T31" fmla="*/ 10 h 13"/>
                <a:gd name="T32" fmla="*/ 9 w 12"/>
                <a:gd name="T33" fmla="*/ 10 h 13"/>
                <a:gd name="T34" fmla="*/ 9 w 12"/>
                <a:gd name="T35" fmla="*/ 10 h 13"/>
                <a:gd name="T36" fmla="*/ 9 w 12"/>
                <a:gd name="T37" fmla="*/ 9 h 13"/>
                <a:gd name="T38" fmla="*/ 10 w 12"/>
                <a:gd name="T39" fmla="*/ 9 h 13"/>
                <a:gd name="T40" fmla="*/ 11 w 12"/>
                <a:gd name="T41" fmla="*/ 8 h 13"/>
                <a:gd name="T42" fmla="*/ 12 w 12"/>
                <a:gd name="T43" fmla="*/ 8 h 13"/>
                <a:gd name="T44" fmla="*/ 12 w 12"/>
                <a:gd name="T45" fmla="*/ 8 h 13"/>
                <a:gd name="T46" fmla="*/ 11 w 12"/>
                <a:gd name="T47" fmla="*/ 7 h 13"/>
                <a:gd name="T48" fmla="*/ 11 w 12"/>
                <a:gd name="T49" fmla="*/ 6 h 13"/>
                <a:gd name="T50" fmla="*/ 11 w 12"/>
                <a:gd name="T51" fmla="*/ 6 h 13"/>
                <a:gd name="T52" fmla="*/ 10 w 12"/>
                <a:gd name="T53" fmla="*/ 6 h 13"/>
                <a:gd name="T54" fmla="*/ 9 w 12"/>
                <a:gd name="T55" fmla="*/ 5 h 13"/>
                <a:gd name="T56" fmla="*/ 9 w 12"/>
                <a:gd name="T57" fmla="*/ 5 h 13"/>
                <a:gd name="T58" fmla="*/ 7 w 12"/>
                <a:gd name="T59" fmla="*/ 4 h 13"/>
                <a:gd name="T60" fmla="*/ 6 w 12"/>
                <a:gd name="T61" fmla="*/ 2 h 13"/>
                <a:gd name="T62" fmla="*/ 6 w 12"/>
                <a:gd name="T63" fmla="*/ 2 h 13"/>
                <a:gd name="T64" fmla="*/ 5 w 12"/>
                <a:gd name="T65" fmla="*/ 0 h 13"/>
                <a:gd name="T66" fmla="*/ 0 w 12"/>
                <a:gd name="T67" fmla="*/ 2 h 13"/>
                <a:gd name="T68" fmla="*/ 0 w 12"/>
                <a:gd name="T69" fmla="*/ 2 h 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
                <a:gd name="T106" fmla="*/ 0 h 13"/>
                <a:gd name="T107" fmla="*/ 12 w 12"/>
                <a:gd name="T108" fmla="*/ 13 h 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 h="13">
                  <a:moveTo>
                    <a:pt x="0" y="2"/>
                  </a:moveTo>
                  <a:lnTo>
                    <a:pt x="3" y="11"/>
                  </a:lnTo>
                  <a:lnTo>
                    <a:pt x="3" y="12"/>
                  </a:lnTo>
                  <a:lnTo>
                    <a:pt x="2" y="12"/>
                  </a:lnTo>
                  <a:lnTo>
                    <a:pt x="3" y="13"/>
                  </a:lnTo>
                  <a:lnTo>
                    <a:pt x="6" y="12"/>
                  </a:lnTo>
                  <a:lnTo>
                    <a:pt x="7" y="11"/>
                  </a:lnTo>
                  <a:lnTo>
                    <a:pt x="7" y="10"/>
                  </a:lnTo>
                  <a:lnTo>
                    <a:pt x="7" y="9"/>
                  </a:lnTo>
                  <a:lnTo>
                    <a:pt x="7" y="7"/>
                  </a:lnTo>
                  <a:lnTo>
                    <a:pt x="8" y="6"/>
                  </a:lnTo>
                  <a:lnTo>
                    <a:pt x="8" y="7"/>
                  </a:lnTo>
                  <a:lnTo>
                    <a:pt x="8" y="8"/>
                  </a:lnTo>
                  <a:lnTo>
                    <a:pt x="8" y="10"/>
                  </a:lnTo>
                  <a:lnTo>
                    <a:pt x="9" y="10"/>
                  </a:lnTo>
                  <a:lnTo>
                    <a:pt x="9" y="9"/>
                  </a:lnTo>
                  <a:lnTo>
                    <a:pt x="10" y="9"/>
                  </a:lnTo>
                  <a:lnTo>
                    <a:pt x="11" y="8"/>
                  </a:lnTo>
                  <a:lnTo>
                    <a:pt x="12" y="8"/>
                  </a:lnTo>
                  <a:lnTo>
                    <a:pt x="11" y="7"/>
                  </a:lnTo>
                  <a:lnTo>
                    <a:pt x="11" y="6"/>
                  </a:lnTo>
                  <a:lnTo>
                    <a:pt x="10" y="6"/>
                  </a:lnTo>
                  <a:lnTo>
                    <a:pt x="9" y="5"/>
                  </a:lnTo>
                  <a:lnTo>
                    <a:pt x="7" y="4"/>
                  </a:lnTo>
                  <a:lnTo>
                    <a:pt x="6" y="2"/>
                  </a:lnTo>
                  <a:lnTo>
                    <a:pt x="5" y="0"/>
                  </a:lnTo>
                  <a:lnTo>
                    <a:pt x="0" y="2"/>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92" name="Freeform 235"/>
            <p:cNvSpPr>
              <a:spLocks/>
            </p:cNvSpPr>
            <p:nvPr/>
          </p:nvSpPr>
          <p:spPr bwMode="auto">
            <a:xfrm>
              <a:off x="4812" y="1394"/>
              <a:ext cx="108" cy="229"/>
            </a:xfrm>
            <a:custGeom>
              <a:avLst/>
              <a:gdLst>
                <a:gd name="T0" fmla="*/ 21 w 21"/>
                <a:gd name="T1" fmla="*/ 40 h 47"/>
                <a:gd name="T2" fmla="*/ 20 w 21"/>
                <a:gd name="T3" fmla="*/ 40 h 47"/>
                <a:gd name="T4" fmla="*/ 19 w 21"/>
                <a:gd name="T5" fmla="*/ 40 h 47"/>
                <a:gd name="T6" fmla="*/ 18 w 21"/>
                <a:gd name="T7" fmla="*/ 42 h 47"/>
                <a:gd name="T8" fmla="*/ 17 w 21"/>
                <a:gd name="T9" fmla="*/ 42 h 47"/>
                <a:gd name="T10" fmla="*/ 17 w 21"/>
                <a:gd name="T11" fmla="*/ 43 h 47"/>
                <a:gd name="T12" fmla="*/ 17 w 21"/>
                <a:gd name="T13" fmla="*/ 43 h 47"/>
                <a:gd name="T14" fmla="*/ 17 w 21"/>
                <a:gd name="T15" fmla="*/ 43 h 47"/>
                <a:gd name="T16" fmla="*/ 16 w 21"/>
                <a:gd name="T17" fmla="*/ 43 h 47"/>
                <a:gd name="T18" fmla="*/ 16 w 21"/>
                <a:gd name="T19" fmla="*/ 44 h 47"/>
                <a:gd name="T20" fmla="*/ 2 w 21"/>
                <a:gd name="T21" fmla="*/ 47 h 47"/>
                <a:gd name="T22" fmla="*/ 1 w 21"/>
                <a:gd name="T23" fmla="*/ 46 h 47"/>
                <a:gd name="T24" fmla="*/ 0 w 21"/>
                <a:gd name="T25" fmla="*/ 45 h 47"/>
                <a:gd name="T26" fmla="*/ 0 w 21"/>
                <a:gd name="T27" fmla="*/ 44 h 47"/>
                <a:gd name="T28" fmla="*/ 1 w 21"/>
                <a:gd name="T29" fmla="*/ 43 h 47"/>
                <a:gd name="T30" fmla="*/ 0 w 21"/>
                <a:gd name="T31" fmla="*/ 41 h 47"/>
                <a:gd name="T32" fmla="*/ 0 w 21"/>
                <a:gd name="T33" fmla="*/ 34 h 47"/>
                <a:gd name="T34" fmla="*/ 0 w 21"/>
                <a:gd name="T35" fmla="*/ 32 h 47"/>
                <a:gd name="T36" fmla="*/ 1 w 21"/>
                <a:gd name="T37" fmla="*/ 28 h 47"/>
                <a:gd name="T38" fmla="*/ 1 w 21"/>
                <a:gd name="T39" fmla="*/ 26 h 47"/>
                <a:gd name="T40" fmla="*/ 1 w 21"/>
                <a:gd name="T41" fmla="*/ 24 h 47"/>
                <a:gd name="T42" fmla="*/ 1 w 21"/>
                <a:gd name="T43" fmla="*/ 22 h 47"/>
                <a:gd name="T44" fmla="*/ 1 w 21"/>
                <a:gd name="T45" fmla="*/ 21 h 47"/>
                <a:gd name="T46" fmla="*/ 1 w 21"/>
                <a:gd name="T47" fmla="*/ 20 h 47"/>
                <a:gd name="T48" fmla="*/ 4 w 21"/>
                <a:gd name="T49" fmla="*/ 18 h 47"/>
                <a:gd name="T50" fmla="*/ 5 w 21"/>
                <a:gd name="T51" fmla="*/ 14 h 47"/>
                <a:gd name="T52" fmla="*/ 4 w 21"/>
                <a:gd name="T53" fmla="*/ 12 h 47"/>
                <a:gd name="T54" fmla="*/ 4 w 21"/>
                <a:gd name="T55" fmla="*/ 10 h 47"/>
                <a:gd name="T56" fmla="*/ 4 w 21"/>
                <a:gd name="T57" fmla="*/ 10 h 47"/>
                <a:gd name="T58" fmla="*/ 4 w 21"/>
                <a:gd name="T59" fmla="*/ 9 h 47"/>
                <a:gd name="T60" fmla="*/ 3 w 21"/>
                <a:gd name="T61" fmla="*/ 7 h 47"/>
                <a:gd name="T62" fmla="*/ 4 w 21"/>
                <a:gd name="T63" fmla="*/ 4 h 47"/>
                <a:gd name="T64" fmla="*/ 3 w 21"/>
                <a:gd name="T65" fmla="*/ 3 h 47"/>
                <a:gd name="T66" fmla="*/ 3 w 21"/>
                <a:gd name="T67" fmla="*/ 2 h 47"/>
                <a:gd name="T68" fmla="*/ 4 w 21"/>
                <a:gd name="T69" fmla="*/ 2 h 47"/>
                <a:gd name="T70" fmla="*/ 5 w 21"/>
                <a:gd name="T71" fmla="*/ 1 h 47"/>
                <a:gd name="T72" fmla="*/ 6 w 21"/>
                <a:gd name="T73" fmla="*/ 1 h 47"/>
                <a:gd name="T74" fmla="*/ 6 w 21"/>
                <a:gd name="T75" fmla="*/ 1 h 47"/>
                <a:gd name="T76" fmla="*/ 7 w 21"/>
                <a:gd name="T77" fmla="*/ 0 h 47"/>
                <a:gd name="T78" fmla="*/ 17 w 21"/>
                <a:gd name="T79" fmla="*/ 29 h 47"/>
                <a:gd name="T80" fmla="*/ 17 w 21"/>
                <a:gd name="T81" fmla="*/ 30 h 47"/>
                <a:gd name="T82" fmla="*/ 17 w 21"/>
                <a:gd name="T83" fmla="*/ 31 h 47"/>
                <a:gd name="T84" fmla="*/ 17 w 21"/>
                <a:gd name="T85" fmla="*/ 31 h 47"/>
                <a:gd name="T86" fmla="*/ 19 w 21"/>
                <a:gd name="T87" fmla="*/ 33 h 47"/>
                <a:gd name="T88" fmla="*/ 20 w 21"/>
                <a:gd name="T89" fmla="*/ 33 h 47"/>
                <a:gd name="T90" fmla="*/ 20 w 21"/>
                <a:gd name="T91" fmla="*/ 34 h 47"/>
                <a:gd name="T92" fmla="*/ 20 w 21"/>
                <a:gd name="T93" fmla="*/ 35 h 47"/>
                <a:gd name="T94" fmla="*/ 21 w 21"/>
                <a:gd name="T95" fmla="*/ 37 h 47"/>
                <a:gd name="T96" fmla="*/ 21 w 21"/>
                <a:gd name="T97" fmla="*/ 38 h 47"/>
                <a:gd name="T98" fmla="*/ 21 w 21"/>
                <a:gd name="T99" fmla="*/ 39 h 47"/>
                <a:gd name="T100" fmla="*/ 21 w 21"/>
                <a:gd name="T101" fmla="*/ 40 h 47"/>
                <a:gd name="T102" fmla="*/ 21 w 21"/>
                <a:gd name="T103" fmla="*/ 40 h 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
                <a:gd name="T157" fmla="*/ 0 h 47"/>
                <a:gd name="T158" fmla="*/ 21 w 21"/>
                <a:gd name="T159" fmla="*/ 47 h 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 h="47">
                  <a:moveTo>
                    <a:pt x="21" y="40"/>
                  </a:moveTo>
                  <a:lnTo>
                    <a:pt x="20" y="40"/>
                  </a:lnTo>
                  <a:lnTo>
                    <a:pt x="19" y="40"/>
                  </a:lnTo>
                  <a:lnTo>
                    <a:pt x="18" y="42"/>
                  </a:lnTo>
                  <a:lnTo>
                    <a:pt x="17" y="42"/>
                  </a:lnTo>
                  <a:lnTo>
                    <a:pt x="17" y="43"/>
                  </a:lnTo>
                  <a:lnTo>
                    <a:pt x="16" y="43"/>
                  </a:lnTo>
                  <a:lnTo>
                    <a:pt x="16" y="44"/>
                  </a:lnTo>
                  <a:lnTo>
                    <a:pt x="2" y="47"/>
                  </a:lnTo>
                  <a:lnTo>
                    <a:pt x="1" y="46"/>
                  </a:lnTo>
                  <a:lnTo>
                    <a:pt x="0" y="45"/>
                  </a:lnTo>
                  <a:lnTo>
                    <a:pt x="0" y="44"/>
                  </a:lnTo>
                  <a:lnTo>
                    <a:pt x="1" y="43"/>
                  </a:lnTo>
                  <a:lnTo>
                    <a:pt x="0" y="41"/>
                  </a:lnTo>
                  <a:lnTo>
                    <a:pt x="0" y="34"/>
                  </a:lnTo>
                  <a:lnTo>
                    <a:pt x="0" y="32"/>
                  </a:lnTo>
                  <a:lnTo>
                    <a:pt x="1" y="28"/>
                  </a:lnTo>
                  <a:lnTo>
                    <a:pt x="1" y="26"/>
                  </a:lnTo>
                  <a:lnTo>
                    <a:pt x="1" y="24"/>
                  </a:lnTo>
                  <a:lnTo>
                    <a:pt x="1" y="22"/>
                  </a:lnTo>
                  <a:lnTo>
                    <a:pt x="1" y="21"/>
                  </a:lnTo>
                  <a:lnTo>
                    <a:pt x="1" y="20"/>
                  </a:lnTo>
                  <a:lnTo>
                    <a:pt x="4" y="18"/>
                  </a:lnTo>
                  <a:lnTo>
                    <a:pt x="5" y="14"/>
                  </a:lnTo>
                  <a:lnTo>
                    <a:pt x="4" y="12"/>
                  </a:lnTo>
                  <a:lnTo>
                    <a:pt x="4" y="10"/>
                  </a:lnTo>
                  <a:lnTo>
                    <a:pt x="4" y="9"/>
                  </a:lnTo>
                  <a:lnTo>
                    <a:pt x="3" y="7"/>
                  </a:lnTo>
                  <a:lnTo>
                    <a:pt x="4" y="4"/>
                  </a:lnTo>
                  <a:lnTo>
                    <a:pt x="3" y="3"/>
                  </a:lnTo>
                  <a:lnTo>
                    <a:pt x="3" y="2"/>
                  </a:lnTo>
                  <a:lnTo>
                    <a:pt x="4" y="2"/>
                  </a:lnTo>
                  <a:lnTo>
                    <a:pt x="5" y="1"/>
                  </a:lnTo>
                  <a:lnTo>
                    <a:pt x="6" y="1"/>
                  </a:lnTo>
                  <a:lnTo>
                    <a:pt x="7" y="0"/>
                  </a:lnTo>
                  <a:lnTo>
                    <a:pt x="17" y="29"/>
                  </a:lnTo>
                  <a:lnTo>
                    <a:pt x="17" y="30"/>
                  </a:lnTo>
                  <a:lnTo>
                    <a:pt x="17" y="31"/>
                  </a:lnTo>
                  <a:lnTo>
                    <a:pt x="19" y="33"/>
                  </a:lnTo>
                  <a:lnTo>
                    <a:pt x="20" y="33"/>
                  </a:lnTo>
                  <a:lnTo>
                    <a:pt x="20" y="34"/>
                  </a:lnTo>
                  <a:lnTo>
                    <a:pt x="20" y="35"/>
                  </a:lnTo>
                  <a:lnTo>
                    <a:pt x="21" y="37"/>
                  </a:lnTo>
                  <a:lnTo>
                    <a:pt x="21" y="38"/>
                  </a:lnTo>
                  <a:lnTo>
                    <a:pt x="21" y="39"/>
                  </a:lnTo>
                  <a:lnTo>
                    <a:pt x="21" y="40"/>
                  </a:lnTo>
                  <a:close/>
                </a:path>
              </a:pathLst>
            </a:custGeom>
            <a:solidFill>
              <a:srgbClr val="6987EB"/>
            </a:solidFill>
            <a:ln w="12700" cmpd="sng">
              <a:solidFill>
                <a:schemeClr val="tx1"/>
              </a:solidFill>
              <a:prstDash val="solid"/>
              <a:round/>
              <a:headEnd/>
              <a:tailEnd/>
            </a:ln>
          </p:spPr>
          <p:txBody>
            <a:bodyPr/>
            <a:lstStyle/>
            <a:p>
              <a:endParaRPr lang="en-US">
                <a:solidFill>
                  <a:srgbClr val="000000"/>
                </a:solidFill>
              </a:endParaRPr>
            </a:p>
          </p:txBody>
        </p:sp>
        <p:sp>
          <p:nvSpPr>
            <p:cNvPr id="31793" name="Freeform 236"/>
            <p:cNvSpPr>
              <a:spLocks/>
            </p:cNvSpPr>
            <p:nvPr/>
          </p:nvSpPr>
          <p:spPr bwMode="auto">
            <a:xfrm>
              <a:off x="4848" y="1189"/>
              <a:ext cx="251" cy="385"/>
            </a:xfrm>
            <a:custGeom>
              <a:avLst/>
              <a:gdLst>
                <a:gd name="T0" fmla="*/ 10 w 49"/>
                <a:gd name="T1" fmla="*/ 71 h 79"/>
                <a:gd name="T2" fmla="*/ 10 w 49"/>
                <a:gd name="T3" fmla="*/ 73 h 79"/>
                <a:gd name="T4" fmla="*/ 12 w 49"/>
                <a:gd name="T5" fmla="*/ 75 h 79"/>
                <a:gd name="T6" fmla="*/ 13 w 49"/>
                <a:gd name="T7" fmla="*/ 76 h 79"/>
                <a:gd name="T8" fmla="*/ 14 w 49"/>
                <a:gd name="T9" fmla="*/ 79 h 79"/>
                <a:gd name="T10" fmla="*/ 15 w 49"/>
                <a:gd name="T11" fmla="*/ 77 h 79"/>
                <a:gd name="T12" fmla="*/ 16 w 49"/>
                <a:gd name="T13" fmla="*/ 73 h 79"/>
                <a:gd name="T14" fmla="*/ 18 w 49"/>
                <a:gd name="T15" fmla="*/ 68 h 79"/>
                <a:gd name="T16" fmla="*/ 18 w 49"/>
                <a:gd name="T17" fmla="*/ 67 h 79"/>
                <a:gd name="T18" fmla="*/ 20 w 49"/>
                <a:gd name="T19" fmla="*/ 63 h 79"/>
                <a:gd name="T20" fmla="*/ 21 w 49"/>
                <a:gd name="T21" fmla="*/ 64 h 79"/>
                <a:gd name="T22" fmla="*/ 22 w 49"/>
                <a:gd name="T23" fmla="*/ 64 h 79"/>
                <a:gd name="T24" fmla="*/ 22 w 49"/>
                <a:gd name="T25" fmla="*/ 62 h 79"/>
                <a:gd name="T26" fmla="*/ 26 w 49"/>
                <a:gd name="T27" fmla="*/ 61 h 79"/>
                <a:gd name="T28" fmla="*/ 26 w 49"/>
                <a:gd name="T29" fmla="*/ 59 h 79"/>
                <a:gd name="T30" fmla="*/ 28 w 49"/>
                <a:gd name="T31" fmla="*/ 58 h 79"/>
                <a:gd name="T32" fmla="*/ 29 w 49"/>
                <a:gd name="T33" fmla="*/ 56 h 79"/>
                <a:gd name="T34" fmla="*/ 31 w 49"/>
                <a:gd name="T35" fmla="*/ 52 h 79"/>
                <a:gd name="T36" fmla="*/ 31 w 49"/>
                <a:gd name="T37" fmla="*/ 51 h 79"/>
                <a:gd name="T38" fmla="*/ 34 w 49"/>
                <a:gd name="T39" fmla="*/ 51 h 79"/>
                <a:gd name="T40" fmla="*/ 35 w 49"/>
                <a:gd name="T41" fmla="*/ 49 h 79"/>
                <a:gd name="T42" fmla="*/ 37 w 49"/>
                <a:gd name="T43" fmla="*/ 47 h 79"/>
                <a:gd name="T44" fmla="*/ 40 w 49"/>
                <a:gd name="T45" fmla="*/ 48 h 79"/>
                <a:gd name="T46" fmla="*/ 43 w 49"/>
                <a:gd name="T47" fmla="*/ 44 h 79"/>
                <a:gd name="T48" fmla="*/ 46 w 49"/>
                <a:gd name="T49" fmla="*/ 41 h 79"/>
                <a:gd name="T50" fmla="*/ 48 w 49"/>
                <a:gd name="T51" fmla="*/ 40 h 79"/>
                <a:gd name="T52" fmla="*/ 49 w 49"/>
                <a:gd name="T53" fmla="*/ 38 h 79"/>
                <a:gd name="T54" fmla="*/ 48 w 49"/>
                <a:gd name="T55" fmla="*/ 37 h 79"/>
                <a:gd name="T56" fmla="*/ 47 w 49"/>
                <a:gd name="T57" fmla="*/ 36 h 79"/>
                <a:gd name="T58" fmla="*/ 48 w 49"/>
                <a:gd name="T59" fmla="*/ 35 h 79"/>
                <a:gd name="T60" fmla="*/ 47 w 49"/>
                <a:gd name="T61" fmla="*/ 32 h 79"/>
                <a:gd name="T62" fmla="*/ 45 w 49"/>
                <a:gd name="T63" fmla="*/ 31 h 79"/>
                <a:gd name="T64" fmla="*/ 43 w 49"/>
                <a:gd name="T65" fmla="*/ 32 h 79"/>
                <a:gd name="T66" fmla="*/ 41 w 49"/>
                <a:gd name="T67" fmla="*/ 28 h 79"/>
                <a:gd name="T68" fmla="*/ 41 w 49"/>
                <a:gd name="T69" fmla="*/ 26 h 79"/>
                <a:gd name="T70" fmla="*/ 40 w 49"/>
                <a:gd name="T71" fmla="*/ 26 h 79"/>
                <a:gd name="T72" fmla="*/ 38 w 49"/>
                <a:gd name="T73" fmla="*/ 26 h 79"/>
                <a:gd name="T74" fmla="*/ 36 w 49"/>
                <a:gd name="T75" fmla="*/ 25 h 79"/>
                <a:gd name="T76" fmla="*/ 35 w 49"/>
                <a:gd name="T77" fmla="*/ 22 h 79"/>
                <a:gd name="T78" fmla="*/ 24 w 49"/>
                <a:gd name="T79" fmla="*/ 0 h 79"/>
                <a:gd name="T80" fmla="*/ 22 w 49"/>
                <a:gd name="T81" fmla="*/ 0 h 79"/>
                <a:gd name="T82" fmla="*/ 21 w 49"/>
                <a:gd name="T83" fmla="*/ 2 h 79"/>
                <a:gd name="T84" fmla="*/ 18 w 49"/>
                <a:gd name="T85" fmla="*/ 2 h 79"/>
                <a:gd name="T86" fmla="*/ 15 w 49"/>
                <a:gd name="T87" fmla="*/ 5 h 79"/>
                <a:gd name="T88" fmla="*/ 14 w 49"/>
                <a:gd name="T89" fmla="*/ 2 h 79"/>
                <a:gd name="T90" fmla="*/ 13 w 49"/>
                <a:gd name="T91" fmla="*/ 1 h 79"/>
                <a:gd name="T92" fmla="*/ 6 w 49"/>
                <a:gd name="T93" fmla="*/ 16 h 79"/>
                <a:gd name="T94" fmla="*/ 7 w 49"/>
                <a:gd name="T95" fmla="*/ 19 h 79"/>
                <a:gd name="T96" fmla="*/ 7 w 49"/>
                <a:gd name="T97" fmla="*/ 22 h 79"/>
                <a:gd name="T98" fmla="*/ 5 w 49"/>
                <a:gd name="T99" fmla="*/ 24 h 79"/>
                <a:gd name="T100" fmla="*/ 6 w 49"/>
                <a:gd name="T101" fmla="*/ 32 h 79"/>
                <a:gd name="T102" fmla="*/ 4 w 49"/>
                <a:gd name="T103" fmla="*/ 36 h 79"/>
                <a:gd name="T104" fmla="*/ 4 w 49"/>
                <a:gd name="T105" fmla="*/ 39 h 79"/>
                <a:gd name="T106" fmla="*/ 3 w 49"/>
                <a:gd name="T107" fmla="*/ 40 h 79"/>
                <a:gd name="T108" fmla="*/ 3 w 49"/>
                <a:gd name="T109" fmla="*/ 42 h 79"/>
                <a:gd name="T110" fmla="*/ 1 w 49"/>
                <a:gd name="T111" fmla="*/ 41 h 79"/>
                <a:gd name="T112" fmla="*/ 0 w 49"/>
                <a:gd name="T113" fmla="*/ 42 h 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79"/>
                <a:gd name="T173" fmla="*/ 49 w 49"/>
                <a:gd name="T174" fmla="*/ 79 h 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79">
                  <a:moveTo>
                    <a:pt x="0" y="42"/>
                  </a:moveTo>
                  <a:lnTo>
                    <a:pt x="10" y="71"/>
                  </a:lnTo>
                  <a:lnTo>
                    <a:pt x="10" y="72"/>
                  </a:lnTo>
                  <a:lnTo>
                    <a:pt x="10" y="73"/>
                  </a:lnTo>
                  <a:lnTo>
                    <a:pt x="12" y="75"/>
                  </a:lnTo>
                  <a:lnTo>
                    <a:pt x="13" y="75"/>
                  </a:lnTo>
                  <a:lnTo>
                    <a:pt x="13" y="76"/>
                  </a:lnTo>
                  <a:lnTo>
                    <a:pt x="13" y="77"/>
                  </a:lnTo>
                  <a:lnTo>
                    <a:pt x="14" y="79"/>
                  </a:lnTo>
                  <a:lnTo>
                    <a:pt x="15" y="79"/>
                  </a:lnTo>
                  <a:lnTo>
                    <a:pt x="15" y="77"/>
                  </a:lnTo>
                  <a:lnTo>
                    <a:pt x="15" y="75"/>
                  </a:lnTo>
                  <a:lnTo>
                    <a:pt x="16" y="73"/>
                  </a:lnTo>
                  <a:lnTo>
                    <a:pt x="17" y="70"/>
                  </a:lnTo>
                  <a:lnTo>
                    <a:pt x="18" y="68"/>
                  </a:lnTo>
                  <a:lnTo>
                    <a:pt x="18" y="67"/>
                  </a:lnTo>
                  <a:lnTo>
                    <a:pt x="17" y="65"/>
                  </a:lnTo>
                  <a:lnTo>
                    <a:pt x="20" y="63"/>
                  </a:lnTo>
                  <a:lnTo>
                    <a:pt x="21" y="63"/>
                  </a:lnTo>
                  <a:lnTo>
                    <a:pt x="21" y="64"/>
                  </a:lnTo>
                  <a:lnTo>
                    <a:pt x="22" y="65"/>
                  </a:lnTo>
                  <a:lnTo>
                    <a:pt x="22" y="64"/>
                  </a:lnTo>
                  <a:lnTo>
                    <a:pt x="22" y="63"/>
                  </a:lnTo>
                  <a:lnTo>
                    <a:pt x="22" y="62"/>
                  </a:lnTo>
                  <a:lnTo>
                    <a:pt x="25" y="62"/>
                  </a:lnTo>
                  <a:lnTo>
                    <a:pt x="26" y="61"/>
                  </a:lnTo>
                  <a:lnTo>
                    <a:pt x="26" y="60"/>
                  </a:lnTo>
                  <a:lnTo>
                    <a:pt x="26" y="59"/>
                  </a:lnTo>
                  <a:lnTo>
                    <a:pt x="27" y="59"/>
                  </a:lnTo>
                  <a:lnTo>
                    <a:pt x="28" y="58"/>
                  </a:lnTo>
                  <a:lnTo>
                    <a:pt x="29" y="58"/>
                  </a:lnTo>
                  <a:lnTo>
                    <a:pt x="29" y="56"/>
                  </a:lnTo>
                  <a:lnTo>
                    <a:pt x="29" y="54"/>
                  </a:lnTo>
                  <a:lnTo>
                    <a:pt x="31" y="52"/>
                  </a:lnTo>
                  <a:lnTo>
                    <a:pt x="31" y="51"/>
                  </a:lnTo>
                  <a:lnTo>
                    <a:pt x="33" y="52"/>
                  </a:lnTo>
                  <a:lnTo>
                    <a:pt x="34" y="51"/>
                  </a:lnTo>
                  <a:lnTo>
                    <a:pt x="34" y="50"/>
                  </a:lnTo>
                  <a:lnTo>
                    <a:pt x="35" y="49"/>
                  </a:lnTo>
                  <a:lnTo>
                    <a:pt x="36" y="49"/>
                  </a:lnTo>
                  <a:lnTo>
                    <a:pt x="37" y="47"/>
                  </a:lnTo>
                  <a:lnTo>
                    <a:pt x="39" y="47"/>
                  </a:lnTo>
                  <a:lnTo>
                    <a:pt x="40" y="48"/>
                  </a:lnTo>
                  <a:lnTo>
                    <a:pt x="42" y="45"/>
                  </a:lnTo>
                  <a:lnTo>
                    <a:pt x="43" y="44"/>
                  </a:lnTo>
                  <a:lnTo>
                    <a:pt x="46" y="42"/>
                  </a:lnTo>
                  <a:lnTo>
                    <a:pt x="46" y="41"/>
                  </a:lnTo>
                  <a:lnTo>
                    <a:pt x="47" y="40"/>
                  </a:lnTo>
                  <a:lnTo>
                    <a:pt x="48" y="40"/>
                  </a:lnTo>
                  <a:lnTo>
                    <a:pt x="49" y="40"/>
                  </a:lnTo>
                  <a:lnTo>
                    <a:pt x="49" y="38"/>
                  </a:lnTo>
                  <a:lnTo>
                    <a:pt x="49" y="37"/>
                  </a:lnTo>
                  <a:lnTo>
                    <a:pt x="48" y="37"/>
                  </a:lnTo>
                  <a:lnTo>
                    <a:pt x="47" y="36"/>
                  </a:lnTo>
                  <a:lnTo>
                    <a:pt x="48" y="35"/>
                  </a:lnTo>
                  <a:lnTo>
                    <a:pt x="48" y="34"/>
                  </a:lnTo>
                  <a:lnTo>
                    <a:pt x="47" y="32"/>
                  </a:lnTo>
                  <a:lnTo>
                    <a:pt x="46" y="31"/>
                  </a:lnTo>
                  <a:lnTo>
                    <a:pt x="45" y="31"/>
                  </a:lnTo>
                  <a:lnTo>
                    <a:pt x="45" y="32"/>
                  </a:lnTo>
                  <a:lnTo>
                    <a:pt x="43" y="32"/>
                  </a:lnTo>
                  <a:lnTo>
                    <a:pt x="42" y="32"/>
                  </a:lnTo>
                  <a:lnTo>
                    <a:pt x="41" y="28"/>
                  </a:lnTo>
                  <a:lnTo>
                    <a:pt x="42" y="27"/>
                  </a:lnTo>
                  <a:lnTo>
                    <a:pt x="41" y="26"/>
                  </a:lnTo>
                  <a:lnTo>
                    <a:pt x="40" y="26"/>
                  </a:lnTo>
                  <a:lnTo>
                    <a:pt x="38" y="26"/>
                  </a:lnTo>
                  <a:lnTo>
                    <a:pt x="37" y="26"/>
                  </a:lnTo>
                  <a:lnTo>
                    <a:pt x="36" y="25"/>
                  </a:lnTo>
                  <a:lnTo>
                    <a:pt x="36" y="23"/>
                  </a:lnTo>
                  <a:lnTo>
                    <a:pt x="35" y="22"/>
                  </a:lnTo>
                  <a:lnTo>
                    <a:pt x="29" y="3"/>
                  </a:lnTo>
                  <a:lnTo>
                    <a:pt x="24" y="0"/>
                  </a:lnTo>
                  <a:lnTo>
                    <a:pt x="23" y="0"/>
                  </a:lnTo>
                  <a:lnTo>
                    <a:pt x="22" y="0"/>
                  </a:lnTo>
                  <a:lnTo>
                    <a:pt x="21" y="1"/>
                  </a:lnTo>
                  <a:lnTo>
                    <a:pt x="21" y="2"/>
                  </a:lnTo>
                  <a:lnTo>
                    <a:pt x="20" y="2"/>
                  </a:lnTo>
                  <a:lnTo>
                    <a:pt x="18" y="2"/>
                  </a:lnTo>
                  <a:lnTo>
                    <a:pt x="16" y="5"/>
                  </a:lnTo>
                  <a:lnTo>
                    <a:pt x="15" y="5"/>
                  </a:lnTo>
                  <a:lnTo>
                    <a:pt x="14" y="4"/>
                  </a:lnTo>
                  <a:lnTo>
                    <a:pt x="14" y="2"/>
                  </a:lnTo>
                  <a:lnTo>
                    <a:pt x="14" y="1"/>
                  </a:lnTo>
                  <a:lnTo>
                    <a:pt x="13" y="1"/>
                  </a:lnTo>
                  <a:lnTo>
                    <a:pt x="11" y="2"/>
                  </a:lnTo>
                  <a:lnTo>
                    <a:pt x="6" y="16"/>
                  </a:lnTo>
                  <a:lnTo>
                    <a:pt x="6" y="19"/>
                  </a:lnTo>
                  <a:lnTo>
                    <a:pt x="7" y="19"/>
                  </a:lnTo>
                  <a:lnTo>
                    <a:pt x="7" y="21"/>
                  </a:lnTo>
                  <a:lnTo>
                    <a:pt x="7" y="22"/>
                  </a:lnTo>
                  <a:lnTo>
                    <a:pt x="6" y="23"/>
                  </a:lnTo>
                  <a:lnTo>
                    <a:pt x="5" y="24"/>
                  </a:lnTo>
                  <a:lnTo>
                    <a:pt x="7" y="30"/>
                  </a:lnTo>
                  <a:lnTo>
                    <a:pt x="6" y="32"/>
                  </a:lnTo>
                  <a:lnTo>
                    <a:pt x="6" y="33"/>
                  </a:lnTo>
                  <a:lnTo>
                    <a:pt x="4" y="36"/>
                  </a:lnTo>
                  <a:lnTo>
                    <a:pt x="4" y="37"/>
                  </a:lnTo>
                  <a:lnTo>
                    <a:pt x="4" y="39"/>
                  </a:lnTo>
                  <a:lnTo>
                    <a:pt x="4" y="40"/>
                  </a:lnTo>
                  <a:lnTo>
                    <a:pt x="3" y="40"/>
                  </a:lnTo>
                  <a:lnTo>
                    <a:pt x="3" y="41"/>
                  </a:lnTo>
                  <a:lnTo>
                    <a:pt x="3" y="42"/>
                  </a:lnTo>
                  <a:lnTo>
                    <a:pt x="2" y="42"/>
                  </a:lnTo>
                  <a:lnTo>
                    <a:pt x="1" y="41"/>
                  </a:lnTo>
                  <a:lnTo>
                    <a:pt x="0" y="42"/>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grpSp>
          <p:nvGrpSpPr>
            <p:cNvPr id="9" name="Group 237"/>
            <p:cNvGrpSpPr>
              <a:grpSpLocks/>
            </p:cNvGrpSpPr>
            <p:nvPr/>
          </p:nvGrpSpPr>
          <p:grpSpPr bwMode="auto">
            <a:xfrm>
              <a:off x="2038" y="2920"/>
              <a:ext cx="609" cy="371"/>
              <a:chOff x="1991" y="3321"/>
              <a:chExt cx="361" cy="231"/>
            </a:xfrm>
          </p:grpSpPr>
          <p:sp>
            <p:nvSpPr>
              <p:cNvPr id="31795" name="Freeform 238"/>
              <p:cNvSpPr>
                <a:spLocks/>
              </p:cNvSpPr>
              <p:nvPr/>
            </p:nvSpPr>
            <p:spPr bwMode="auto">
              <a:xfrm>
                <a:off x="2274" y="3459"/>
                <a:ext cx="78" cy="93"/>
              </a:xfrm>
              <a:custGeom>
                <a:avLst/>
                <a:gdLst>
                  <a:gd name="T0" fmla="*/ 0 w 16"/>
                  <a:gd name="T1" fmla="*/ 7 h 19"/>
                  <a:gd name="T2" fmla="*/ 1 w 16"/>
                  <a:gd name="T3" fmla="*/ 13 h 19"/>
                  <a:gd name="T4" fmla="*/ 1 w 16"/>
                  <a:gd name="T5" fmla="*/ 16 h 19"/>
                  <a:gd name="T6" fmla="*/ 6 w 16"/>
                  <a:gd name="T7" fmla="*/ 19 h 19"/>
                  <a:gd name="T8" fmla="*/ 8 w 16"/>
                  <a:gd name="T9" fmla="*/ 16 h 19"/>
                  <a:gd name="T10" fmla="*/ 16 w 16"/>
                  <a:gd name="T11" fmla="*/ 11 h 19"/>
                  <a:gd name="T12" fmla="*/ 13 w 16"/>
                  <a:gd name="T13" fmla="*/ 5 h 19"/>
                  <a:gd name="T14" fmla="*/ 3 w 16"/>
                  <a:gd name="T15" fmla="*/ 0 h 19"/>
                  <a:gd name="T16" fmla="*/ 3 w 16"/>
                  <a:gd name="T17" fmla="*/ 5 h 19"/>
                  <a:gd name="T18" fmla="*/ 0 w 16"/>
                  <a:gd name="T19" fmla="*/ 7 h 19"/>
                  <a:gd name="T20" fmla="*/ 0 w 16"/>
                  <a:gd name="T21" fmla="*/ 7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7"/>
                    </a:moveTo>
                    <a:lnTo>
                      <a:pt x="1" y="13"/>
                    </a:lnTo>
                    <a:lnTo>
                      <a:pt x="1" y="16"/>
                    </a:lnTo>
                    <a:lnTo>
                      <a:pt x="6" y="19"/>
                    </a:lnTo>
                    <a:lnTo>
                      <a:pt x="8" y="16"/>
                    </a:lnTo>
                    <a:lnTo>
                      <a:pt x="16" y="11"/>
                    </a:lnTo>
                    <a:lnTo>
                      <a:pt x="13" y="5"/>
                    </a:lnTo>
                    <a:lnTo>
                      <a:pt x="3" y="0"/>
                    </a:lnTo>
                    <a:lnTo>
                      <a:pt x="3" y="5"/>
                    </a:lnTo>
                    <a:lnTo>
                      <a:pt x="0" y="7"/>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96" name="Freeform 239"/>
              <p:cNvSpPr>
                <a:spLocks/>
              </p:cNvSpPr>
              <p:nvPr/>
            </p:nvSpPr>
            <p:spPr bwMode="auto">
              <a:xfrm>
                <a:off x="2235" y="3409"/>
                <a:ext cx="44" cy="29"/>
              </a:xfrm>
              <a:custGeom>
                <a:avLst/>
                <a:gdLst>
                  <a:gd name="T0" fmla="*/ 3 w 9"/>
                  <a:gd name="T1" fmla="*/ 6 h 6"/>
                  <a:gd name="T2" fmla="*/ 8 w 9"/>
                  <a:gd name="T3" fmla="*/ 6 h 6"/>
                  <a:gd name="T4" fmla="*/ 9 w 9"/>
                  <a:gd name="T5" fmla="*/ 3 h 6"/>
                  <a:gd name="T6" fmla="*/ 5 w 9"/>
                  <a:gd name="T7" fmla="*/ 2 h 6"/>
                  <a:gd name="T8" fmla="*/ 3 w 9"/>
                  <a:gd name="T9" fmla="*/ 2 h 6"/>
                  <a:gd name="T10" fmla="*/ 2 w 9"/>
                  <a:gd name="T11" fmla="*/ 0 h 6"/>
                  <a:gd name="T12" fmla="*/ 0 w 9"/>
                  <a:gd name="T13" fmla="*/ 2 h 6"/>
                  <a:gd name="T14" fmla="*/ 2 w 9"/>
                  <a:gd name="T15" fmla="*/ 5 h 6"/>
                  <a:gd name="T16" fmla="*/ 3 w 9"/>
                  <a:gd name="T17" fmla="*/ 6 h 6"/>
                  <a:gd name="T18" fmla="*/ 3 w 9"/>
                  <a:gd name="T19" fmla="*/ 6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
                  <a:gd name="T32" fmla="*/ 9 w 9"/>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
                    <a:moveTo>
                      <a:pt x="3" y="6"/>
                    </a:moveTo>
                    <a:lnTo>
                      <a:pt x="8" y="6"/>
                    </a:lnTo>
                    <a:lnTo>
                      <a:pt x="9" y="3"/>
                    </a:lnTo>
                    <a:lnTo>
                      <a:pt x="5" y="2"/>
                    </a:lnTo>
                    <a:lnTo>
                      <a:pt x="3" y="2"/>
                    </a:lnTo>
                    <a:lnTo>
                      <a:pt x="2" y="0"/>
                    </a:lnTo>
                    <a:lnTo>
                      <a:pt x="0" y="2"/>
                    </a:lnTo>
                    <a:lnTo>
                      <a:pt x="2" y="5"/>
                    </a:lnTo>
                    <a:lnTo>
                      <a:pt x="3" y="6"/>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97" name="Freeform 240"/>
              <p:cNvSpPr>
                <a:spLocks/>
              </p:cNvSpPr>
              <p:nvPr/>
            </p:nvSpPr>
            <p:spPr bwMode="auto">
              <a:xfrm>
                <a:off x="2225" y="3438"/>
                <a:ext cx="20" cy="10"/>
              </a:xfrm>
              <a:custGeom>
                <a:avLst/>
                <a:gdLst>
                  <a:gd name="T0" fmla="*/ 0 w 4"/>
                  <a:gd name="T1" fmla="*/ 2 h 2"/>
                  <a:gd name="T2" fmla="*/ 4 w 4"/>
                  <a:gd name="T3" fmla="*/ 0 h 2"/>
                  <a:gd name="T4" fmla="*/ 4 w 4"/>
                  <a:gd name="T5" fmla="*/ 2 h 2"/>
                  <a:gd name="T6" fmla="*/ 0 w 4"/>
                  <a:gd name="T7" fmla="*/ 2 h 2"/>
                  <a:gd name="T8" fmla="*/ 0 w 4"/>
                  <a:gd name="T9" fmla="*/ 2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2"/>
                    </a:moveTo>
                    <a:lnTo>
                      <a:pt x="4" y="0"/>
                    </a:lnTo>
                    <a:lnTo>
                      <a:pt x="4" y="2"/>
                    </a:lnTo>
                    <a:lnTo>
                      <a:pt x="0" y="2"/>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98" name="Freeform 241"/>
              <p:cNvSpPr>
                <a:spLocks/>
              </p:cNvSpPr>
              <p:nvPr/>
            </p:nvSpPr>
            <p:spPr bwMode="auto">
              <a:xfrm>
                <a:off x="2211" y="3419"/>
                <a:ext cx="19" cy="14"/>
              </a:xfrm>
              <a:custGeom>
                <a:avLst/>
                <a:gdLst>
                  <a:gd name="T0" fmla="*/ 2 w 4"/>
                  <a:gd name="T1" fmla="*/ 0 h 3"/>
                  <a:gd name="T2" fmla="*/ 2 w 4"/>
                  <a:gd name="T3" fmla="*/ 0 h 3"/>
                  <a:gd name="T4" fmla="*/ 3 w 4"/>
                  <a:gd name="T5" fmla="*/ 0 h 3"/>
                  <a:gd name="T6" fmla="*/ 3 w 4"/>
                  <a:gd name="T7" fmla="*/ 0 h 3"/>
                  <a:gd name="T8" fmla="*/ 3 w 4"/>
                  <a:gd name="T9" fmla="*/ 0 h 3"/>
                  <a:gd name="T10" fmla="*/ 3 w 4"/>
                  <a:gd name="T11" fmla="*/ 1 h 3"/>
                  <a:gd name="T12" fmla="*/ 3 w 4"/>
                  <a:gd name="T13" fmla="*/ 1 h 3"/>
                  <a:gd name="T14" fmla="*/ 3 w 4"/>
                  <a:gd name="T15" fmla="*/ 1 h 3"/>
                  <a:gd name="T16" fmla="*/ 4 w 4"/>
                  <a:gd name="T17" fmla="*/ 1 h 3"/>
                  <a:gd name="T18" fmla="*/ 3 w 4"/>
                  <a:gd name="T19" fmla="*/ 2 h 3"/>
                  <a:gd name="T20" fmla="*/ 3 w 4"/>
                  <a:gd name="T21" fmla="*/ 2 h 3"/>
                  <a:gd name="T22" fmla="*/ 3 w 4"/>
                  <a:gd name="T23" fmla="*/ 2 h 3"/>
                  <a:gd name="T24" fmla="*/ 3 w 4"/>
                  <a:gd name="T25" fmla="*/ 3 h 3"/>
                  <a:gd name="T26" fmla="*/ 3 w 4"/>
                  <a:gd name="T27" fmla="*/ 3 h 3"/>
                  <a:gd name="T28" fmla="*/ 3 w 4"/>
                  <a:gd name="T29" fmla="*/ 3 h 3"/>
                  <a:gd name="T30" fmla="*/ 2 w 4"/>
                  <a:gd name="T31" fmla="*/ 3 h 3"/>
                  <a:gd name="T32" fmla="*/ 2 w 4"/>
                  <a:gd name="T33" fmla="*/ 3 h 3"/>
                  <a:gd name="T34" fmla="*/ 2 w 4"/>
                  <a:gd name="T35" fmla="*/ 3 h 3"/>
                  <a:gd name="T36" fmla="*/ 1 w 4"/>
                  <a:gd name="T37" fmla="*/ 3 h 3"/>
                  <a:gd name="T38" fmla="*/ 1 w 4"/>
                  <a:gd name="T39" fmla="*/ 3 h 3"/>
                  <a:gd name="T40" fmla="*/ 1 w 4"/>
                  <a:gd name="T41" fmla="*/ 3 h 3"/>
                  <a:gd name="T42" fmla="*/ 1 w 4"/>
                  <a:gd name="T43" fmla="*/ 2 h 3"/>
                  <a:gd name="T44" fmla="*/ 0 w 4"/>
                  <a:gd name="T45" fmla="*/ 2 h 3"/>
                  <a:gd name="T46" fmla="*/ 0 w 4"/>
                  <a:gd name="T47" fmla="*/ 2 h 3"/>
                  <a:gd name="T48" fmla="*/ 0 w 4"/>
                  <a:gd name="T49" fmla="*/ 1 h 3"/>
                  <a:gd name="T50" fmla="*/ 0 w 4"/>
                  <a:gd name="T51" fmla="*/ 1 h 3"/>
                  <a:gd name="T52" fmla="*/ 0 w 4"/>
                  <a:gd name="T53" fmla="*/ 1 h 3"/>
                  <a:gd name="T54" fmla="*/ 1 w 4"/>
                  <a:gd name="T55" fmla="*/ 1 h 3"/>
                  <a:gd name="T56" fmla="*/ 1 w 4"/>
                  <a:gd name="T57" fmla="*/ 0 h 3"/>
                  <a:gd name="T58" fmla="*/ 1 w 4"/>
                  <a:gd name="T59" fmla="*/ 0 h 3"/>
                  <a:gd name="T60" fmla="*/ 1 w 4"/>
                  <a:gd name="T61" fmla="*/ 0 h 3"/>
                  <a:gd name="T62" fmla="*/ 2 w 4"/>
                  <a:gd name="T63" fmla="*/ 0 h 3"/>
                  <a:gd name="T64" fmla="*/ 2 w 4"/>
                  <a:gd name="T65" fmla="*/ 0 h 3"/>
                  <a:gd name="T66" fmla="*/ 2 w 4"/>
                  <a:gd name="T67" fmla="*/ 0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
                  <a:gd name="T103" fmla="*/ 0 h 3"/>
                  <a:gd name="T104" fmla="*/ 4 w 4"/>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 h="3">
                    <a:moveTo>
                      <a:pt x="2" y="0"/>
                    </a:moveTo>
                    <a:lnTo>
                      <a:pt x="2" y="0"/>
                    </a:lnTo>
                    <a:lnTo>
                      <a:pt x="3" y="0"/>
                    </a:lnTo>
                    <a:lnTo>
                      <a:pt x="3" y="1"/>
                    </a:lnTo>
                    <a:lnTo>
                      <a:pt x="4" y="1"/>
                    </a:lnTo>
                    <a:lnTo>
                      <a:pt x="3" y="2"/>
                    </a:lnTo>
                    <a:lnTo>
                      <a:pt x="3" y="3"/>
                    </a:lnTo>
                    <a:lnTo>
                      <a:pt x="2" y="3"/>
                    </a:lnTo>
                    <a:lnTo>
                      <a:pt x="1" y="3"/>
                    </a:lnTo>
                    <a:lnTo>
                      <a:pt x="1" y="2"/>
                    </a:lnTo>
                    <a:lnTo>
                      <a:pt x="0" y="2"/>
                    </a:lnTo>
                    <a:lnTo>
                      <a:pt x="0" y="1"/>
                    </a:lnTo>
                    <a:lnTo>
                      <a:pt x="1" y="1"/>
                    </a:lnTo>
                    <a:lnTo>
                      <a:pt x="1" y="0"/>
                    </a:lnTo>
                    <a:lnTo>
                      <a:pt x="2" y="0"/>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799" name="Freeform 242"/>
              <p:cNvSpPr>
                <a:spLocks/>
              </p:cNvSpPr>
              <p:nvPr/>
            </p:nvSpPr>
            <p:spPr bwMode="auto">
              <a:xfrm>
                <a:off x="2186" y="3394"/>
                <a:ext cx="39" cy="15"/>
              </a:xfrm>
              <a:custGeom>
                <a:avLst/>
                <a:gdLst>
                  <a:gd name="T0" fmla="*/ 0 w 8"/>
                  <a:gd name="T1" fmla="*/ 3 h 3"/>
                  <a:gd name="T2" fmla="*/ 7 w 8"/>
                  <a:gd name="T3" fmla="*/ 3 h 3"/>
                  <a:gd name="T4" fmla="*/ 8 w 8"/>
                  <a:gd name="T5" fmla="*/ 0 h 3"/>
                  <a:gd name="T6" fmla="*/ 2 w 8"/>
                  <a:gd name="T7" fmla="*/ 0 h 3"/>
                  <a:gd name="T8" fmla="*/ 0 w 8"/>
                  <a:gd name="T9" fmla="*/ 3 h 3"/>
                  <a:gd name="T10" fmla="*/ 0 w 8"/>
                  <a:gd name="T11" fmla="*/ 3 h 3"/>
                  <a:gd name="T12" fmla="*/ 0 60000 65536"/>
                  <a:gd name="T13" fmla="*/ 0 60000 65536"/>
                  <a:gd name="T14" fmla="*/ 0 60000 65536"/>
                  <a:gd name="T15" fmla="*/ 0 60000 65536"/>
                  <a:gd name="T16" fmla="*/ 0 60000 65536"/>
                  <a:gd name="T17" fmla="*/ 0 60000 65536"/>
                  <a:gd name="T18" fmla="*/ 0 w 8"/>
                  <a:gd name="T19" fmla="*/ 0 h 3"/>
                  <a:gd name="T20" fmla="*/ 8 w 8"/>
                  <a:gd name="T21" fmla="*/ 3 h 3"/>
                </a:gdLst>
                <a:ahLst/>
                <a:cxnLst>
                  <a:cxn ang="T12">
                    <a:pos x="T0" y="T1"/>
                  </a:cxn>
                  <a:cxn ang="T13">
                    <a:pos x="T2" y="T3"/>
                  </a:cxn>
                  <a:cxn ang="T14">
                    <a:pos x="T4" y="T5"/>
                  </a:cxn>
                  <a:cxn ang="T15">
                    <a:pos x="T6" y="T7"/>
                  </a:cxn>
                  <a:cxn ang="T16">
                    <a:pos x="T8" y="T9"/>
                  </a:cxn>
                  <a:cxn ang="T17">
                    <a:pos x="T10" y="T11"/>
                  </a:cxn>
                </a:cxnLst>
                <a:rect l="T18" t="T19" r="T20" b="T21"/>
                <a:pathLst>
                  <a:path w="8" h="3">
                    <a:moveTo>
                      <a:pt x="0" y="3"/>
                    </a:moveTo>
                    <a:lnTo>
                      <a:pt x="7" y="3"/>
                    </a:lnTo>
                    <a:lnTo>
                      <a:pt x="8" y="0"/>
                    </a:lnTo>
                    <a:lnTo>
                      <a:pt x="2" y="0"/>
                    </a:lnTo>
                    <a:lnTo>
                      <a:pt x="0" y="3"/>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00" name="Freeform 243"/>
              <p:cNvSpPr>
                <a:spLocks/>
              </p:cNvSpPr>
              <p:nvPr/>
            </p:nvSpPr>
            <p:spPr bwMode="auto">
              <a:xfrm>
                <a:off x="2026" y="3321"/>
                <a:ext cx="38" cy="24"/>
              </a:xfrm>
              <a:custGeom>
                <a:avLst/>
                <a:gdLst>
                  <a:gd name="T0" fmla="*/ 0 w 8"/>
                  <a:gd name="T1" fmla="*/ 4 h 5"/>
                  <a:gd name="T2" fmla="*/ 3 w 8"/>
                  <a:gd name="T3" fmla="*/ 5 h 5"/>
                  <a:gd name="T4" fmla="*/ 6 w 8"/>
                  <a:gd name="T5" fmla="*/ 5 h 5"/>
                  <a:gd name="T6" fmla="*/ 8 w 8"/>
                  <a:gd name="T7" fmla="*/ 2 h 5"/>
                  <a:gd name="T8" fmla="*/ 5 w 8"/>
                  <a:gd name="T9" fmla="*/ 0 h 5"/>
                  <a:gd name="T10" fmla="*/ 1 w 8"/>
                  <a:gd name="T11" fmla="*/ 2 h 5"/>
                  <a:gd name="T12" fmla="*/ 0 w 8"/>
                  <a:gd name="T13" fmla="*/ 4 h 5"/>
                  <a:gd name="T14" fmla="*/ 0 w 8"/>
                  <a:gd name="T15" fmla="*/ 4 h 5"/>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5"/>
                  <a:gd name="T26" fmla="*/ 8 w 8"/>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5">
                    <a:moveTo>
                      <a:pt x="0" y="4"/>
                    </a:moveTo>
                    <a:lnTo>
                      <a:pt x="3" y="5"/>
                    </a:lnTo>
                    <a:lnTo>
                      <a:pt x="6" y="5"/>
                    </a:lnTo>
                    <a:lnTo>
                      <a:pt x="8" y="2"/>
                    </a:lnTo>
                    <a:lnTo>
                      <a:pt x="5" y="0"/>
                    </a:lnTo>
                    <a:lnTo>
                      <a:pt x="1" y="2"/>
                    </a:lnTo>
                    <a:lnTo>
                      <a:pt x="0" y="4"/>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01" name="Freeform 244"/>
              <p:cNvSpPr>
                <a:spLocks/>
              </p:cNvSpPr>
              <p:nvPr/>
            </p:nvSpPr>
            <p:spPr bwMode="auto">
              <a:xfrm>
                <a:off x="1991" y="3321"/>
                <a:ext cx="20" cy="24"/>
              </a:xfrm>
              <a:custGeom>
                <a:avLst/>
                <a:gdLst>
                  <a:gd name="T0" fmla="*/ 0 w 4"/>
                  <a:gd name="T1" fmla="*/ 5 h 5"/>
                  <a:gd name="T2" fmla="*/ 4 w 4"/>
                  <a:gd name="T3" fmla="*/ 2 h 5"/>
                  <a:gd name="T4" fmla="*/ 4 w 4"/>
                  <a:gd name="T5" fmla="*/ 0 h 5"/>
                  <a:gd name="T6" fmla="*/ 0 w 4"/>
                  <a:gd name="T7" fmla="*/ 4 h 5"/>
                  <a:gd name="T8" fmla="*/ 0 w 4"/>
                  <a:gd name="T9" fmla="*/ 5 h 5"/>
                  <a:gd name="T10" fmla="*/ 0 w 4"/>
                  <a:gd name="T11" fmla="*/ 5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5"/>
                    </a:moveTo>
                    <a:lnTo>
                      <a:pt x="4" y="2"/>
                    </a:lnTo>
                    <a:lnTo>
                      <a:pt x="4" y="0"/>
                    </a:lnTo>
                    <a:lnTo>
                      <a:pt x="0" y="4"/>
                    </a:lnTo>
                    <a:lnTo>
                      <a:pt x="0" y="5"/>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1802" name="Freeform 245"/>
              <p:cNvSpPr>
                <a:spLocks/>
              </p:cNvSpPr>
              <p:nvPr/>
            </p:nvSpPr>
            <p:spPr bwMode="auto">
              <a:xfrm>
                <a:off x="2128" y="3360"/>
                <a:ext cx="39" cy="34"/>
              </a:xfrm>
              <a:custGeom>
                <a:avLst/>
                <a:gdLst>
                  <a:gd name="T0" fmla="*/ 3 w 8"/>
                  <a:gd name="T1" fmla="*/ 7 h 7"/>
                  <a:gd name="T2" fmla="*/ 8 w 8"/>
                  <a:gd name="T3" fmla="*/ 7 h 7"/>
                  <a:gd name="T4" fmla="*/ 8 w 8"/>
                  <a:gd name="T5" fmla="*/ 4 h 7"/>
                  <a:gd name="T6" fmla="*/ 4 w 8"/>
                  <a:gd name="T7" fmla="*/ 0 h 7"/>
                  <a:gd name="T8" fmla="*/ 0 w 8"/>
                  <a:gd name="T9" fmla="*/ 2 h 7"/>
                  <a:gd name="T10" fmla="*/ 3 w 8"/>
                  <a:gd name="T11" fmla="*/ 7 h 7"/>
                  <a:gd name="T12" fmla="*/ 3 w 8"/>
                  <a:gd name="T13" fmla="*/ 7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3" y="7"/>
                    </a:moveTo>
                    <a:lnTo>
                      <a:pt x="8" y="7"/>
                    </a:lnTo>
                    <a:lnTo>
                      <a:pt x="8" y="4"/>
                    </a:lnTo>
                    <a:lnTo>
                      <a:pt x="4" y="0"/>
                    </a:lnTo>
                    <a:lnTo>
                      <a:pt x="0" y="2"/>
                    </a:lnTo>
                    <a:lnTo>
                      <a:pt x="3" y="7"/>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grpSp>
      </p:grpSp>
      <p:grpSp>
        <p:nvGrpSpPr>
          <p:cNvPr id="10" name="Group 321"/>
          <p:cNvGrpSpPr>
            <a:grpSpLocks noChangeAspect="1"/>
          </p:cNvGrpSpPr>
          <p:nvPr/>
        </p:nvGrpSpPr>
        <p:grpSpPr>
          <a:xfrm>
            <a:off x="2714979" y="3511318"/>
            <a:ext cx="3316549" cy="1917616"/>
            <a:chOff x="1155700" y="1709738"/>
            <a:chExt cx="6940550" cy="3567112"/>
          </a:xfrm>
        </p:grpSpPr>
        <p:sp>
          <p:nvSpPr>
            <p:cNvPr id="323" name="Freeform 2"/>
            <p:cNvSpPr>
              <a:spLocks/>
            </p:cNvSpPr>
            <p:nvPr/>
          </p:nvSpPr>
          <p:spPr bwMode="auto">
            <a:xfrm>
              <a:off x="7697788" y="1887538"/>
              <a:ext cx="398462" cy="611187"/>
            </a:xfrm>
            <a:custGeom>
              <a:avLst/>
              <a:gdLst>
                <a:gd name="T0" fmla="*/ 10 w 49"/>
                <a:gd name="T1" fmla="*/ 71 h 79"/>
                <a:gd name="T2" fmla="*/ 10 w 49"/>
                <a:gd name="T3" fmla="*/ 73 h 79"/>
                <a:gd name="T4" fmla="*/ 12 w 49"/>
                <a:gd name="T5" fmla="*/ 75 h 79"/>
                <a:gd name="T6" fmla="*/ 13 w 49"/>
                <a:gd name="T7" fmla="*/ 76 h 79"/>
                <a:gd name="T8" fmla="*/ 14 w 49"/>
                <a:gd name="T9" fmla="*/ 79 h 79"/>
                <a:gd name="T10" fmla="*/ 15 w 49"/>
                <a:gd name="T11" fmla="*/ 77 h 79"/>
                <a:gd name="T12" fmla="*/ 16 w 49"/>
                <a:gd name="T13" fmla="*/ 73 h 79"/>
                <a:gd name="T14" fmla="*/ 18 w 49"/>
                <a:gd name="T15" fmla="*/ 68 h 79"/>
                <a:gd name="T16" fmla="*/ 18 w 49"/>
                <a:gd name="T17" fmla="*/ 67 h 79"/>
                <a:gd name="T18" fmla="*/ 20 w 49"/>
                <a:gd name="T19" fmla="*/ 63 h 79"/>
                <a:gd name="T20" fmla="*/ 21 w 49"/>
                <a:gd name="T21" fmla="*/ 64 h 79"/>
                <a:gd name="T22" fmla="*/ 22 w 49"/>
                <a:gd name="T23" fmla="*/ 64 h 79"/>
                <a:gd name="T24" fmla="*/ 22 w 49"/>
                <a:gd name="T25" fmla="*/ 62 h 79"/>
                <a:gd name="T26" fmla="*/ 26 w 49"/>
                <a:gd name="T27" fmla="*/ 61 h 79"/>
                <a:gd name="T28" fmla="*/ 26 w 49"/>
                <a:gd name="T29" fmla="*/ 59 h 79"/>
                <a:gd name="T30" fmla="*/ 28 w 49"/>
                <a:gd name="T31" fmla="*/ 58 h 79"/>
                <a:gd name="T32" fmla="*/ 29 w 49"/>
                <a:gd name="T33" fmla="*/ 56 h 79"/>
                <a:gd name="T34" fmla="*/ 31 w 49"/>
                <a:gd name="T35" fmla="*/ 52 h 79"/>
                <a:gd name="T36" fmla="*/ 31 w 49"/>
                <a:gd name="T37" fmla="*/ 51 h 79"/>
                <a:gd name="T38" fmla="*/ 34 w 49"/>
                <a:gd name="T39" fmla="*/ 51 h 79"/>
                <a:gd name="T40" fmla="*/ 35 w 49"/>
                <a:gd name="T41" fmla="*/ 49 h 79"/>
                <a:gd name="T42" fmla="*/ 37 w 49"/>
                <a:gd name="T43" fmla="*/ 47 h 79"/>
                <a:gd name="T44" fmla="*/ 40 w 49"/>
                <a:gd name="T45" fmla="*/ 48 h 79"/>
                <a:gd name="T46" fmla="*/ 43 w 49"/>
                <a:gd name="T47" fmla="*/ 44 h 79"/>
                <a:gd name="T48" fmla="*/ 46 w 49"/>
                <a:gd name="T49" fmla="*/ 41 h 79"/>
                <a:gd name="T50" fmla="*/ 48 w 49"/>
                <a:gd name="T51" fmla="*/ 40 h 79"/>
                <a:gd name="T52" fmla="*/ 49 w 49"/>
                <a:gd name="T53" fmla="*/ 38 h 79"/>
                <a:gd name="T54" fmla="*/ 48 w 49"/>
                <a:gd name="T55" fmla="*/ 37 h 79"/>
                <a:gd name="T56" fmla="*/ 47 w 49"/>
                <a:gd name="T57" fmla="*/ 36 h 79"/>
                <a:gd name="T58" fmla="*/ 48 w 49"/>
                <a:gd name="T59" fmla="*/ 35 h 79"/>
                <a:gd name="T60" fmla="*/ 47 w 49"/>
                <a:gd name="T61" fmla="*/ 32 h 79"/>
                <a:gd name="T62" fmla="*/ 45 w 49"/>
                <a:gd name="T63" fmla="*/ 31 h 79"/>
                <a:gd name="T64" fmla="*/ 43 w 49"/>
                <a:gd name="T65" fmla="*/ 32 h 79"/>
                <a:gd name="T66" fmla="*/ 41 w 49"/>
                <a:gd name="T67" fmla="*/ 28 h 79"/>
                <a:gd name="T68" fmla="*/ 41 w 49"/>
                <a:gd name="T69" fmla="*/ 26 h 79"/>
                <a:gd name="T70" fmla="*/ 40 w 49"/>
                <a:gd name="T71" fmla="*/ 26 h 79"/>
                <a:gd name="T72" fmla="*/ 38 w 49"/>
                <a:gd name="T73" fmla="*/ 26 h 79"/>
                <a:gd name="T74" fmla="*/ 36 w 49"/>
                <a:gd name="T75" fmla="*/ 25 h 79"/>
                <a:gd name="T76" fmla="*/ 35 w 49"/>
                <a:gd name="T77" fmla="*/ 22 h 79"/>
                <a:gd name="T78" fmla="*/ 24 w 49"/>
                <a:gd name="T79" fmla="*/ 0 h 79"/>
                <a:gd name="T80" fmla="*/ 22 w 49"/>
                <a:gd name="T81" fmla="*/ 0 h 79"/>
                <a:gd name="T82" fmla="*/ 21 w 49"/>
                <a:gd name="T83" fmla="*/ 2 h 79"/>
                <a:gd name="T84" fmla="*/ 18 w 49"/>
                <a:gd name="T85" fmla="*/ 2 h 79"/>
                <a:gd name="T86" fmla="*/ 15 w 49"/>
                <a:gd name="T87" fmla="*/ 5 h 79"/>
                <a:gd name="T88" fmla="*/ 14 w 49"/>
                <a:gd name="T89" fmla="*/ 2 h 79"/>
                <a:gd name="T90" fmla="*/ 13 w 49"/>
                <a:gd name="T91" fmla="*/ 1 h 79"/>
                <a:gd name="T92" fmla="*/ 6 w 49"/>
                <a:gd name="T93" fmla="*/ 16 h 79"/>
                <a:gd name="T94" fmla="*/ 7 w 49"/>
                <a:gd name="T95" fmla="*/ 19 h 79"/>
                <a:gd name="T96" fmla="*/ 7 w 49"/>
                <a:gd name="T97" fmla="*/ 22 h 79"/>
                <a:gd name="T98" fmla="*/ 5 w 49"/>
                <a:gd name="T99" fmla="*/ 24 h 79"/>
                <a:gd name="T100" fmla="*/ 6 w 49"/>
                <a:gd name="T101" fmla="*/ 32 h 79"/>
                <a:gd name="T102" fmla="*/ 4 w 49"/>
                <a:gd name="T103" fmla="*/ 36 h 79"/>
                <a:gd name="T104" fmla="*/ 4 w 49"/>
                <a:gd name="T105" fmla="*/ 39 h 79"/>
                <a:gd name="T106" fmla="*/ 3 w 49"/>
                <a:gd name="T107" fmla="*/ 40 h 79"/>
                <a:gd name="T108" fmla="*/ 3 w 49"/>
                <a:gd name="T109" fmla="*/ 42 h 79"/>
                <a:gd name="T110" fmla="*/ 1 w 49"/>
                <a:gd name="T111" fmla="*/ 41 h 79"/>
                <a:gd name="T112" fmla="*/ 0 w 49"/>
                <a:gd name="T113" fmla="*/ 42 h 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79"/>
                <a:gd name="T173" fmla="*/ 49 w 49"/>
                <a:gd name="T174" fmla="*/ 79 h 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79">
                  <a:moveTo>
                    <a:pt x="0" y="42"/>
                  </a:moveTo>
                  <a:lnTo>
                    <a:pt x="10" y="71"/>
                  </a:lnTo>
                  <a:lnTo>
                    <a:pt x="10" y="72"/>
                  </a:lnTo>
                  <a:lnTo>
                    <a:pt x="10" y="73"/>
                  </a:lnTo>
                  <a:lnTo>
                    <a:pt x="12" y="75"/>
                  </a:lnTo>
                  <a:lnTo>
                    <a:pt x="13" y="75"/>
                  </a:lnTo>
                  <a:lnTo>
                    <a:pt x="13" y="76"/>
                  </a:lnTo>
                  <a:lnTo>
                    <a:pt x="13" y="77"/>
                  </a:lnTo>
                  <a:lnTo>
                    <a:pt x="14" y="79"/>
                  </a:lnTo>
                  <a:lnTo>
                    <a:pt x="15" y="79"/>
                  </a:lnTo>
                  <a:lnTo>
                    <a:pt x="15" y="77"/>
                  </a:lnTo>
                  <a:lnTo>
                    <a:pt x="15" y="75"/>
                  </a:lnTo>
                  <a:lnTo>
                    <a:pt x="16" y="73"/>
                  </a:lnTo>
                  <a:lnTo>
                    <a:pt x="17" y="70"/>
                  </a:lnTo>
                  <a:lnTo>
                    <a:pt x="18" y="68"/>
                  </a:lnTo>
                  <a:lnTo>
                    <a:pt x="18" y="67"/>
                  </a:lnTo>
                  <a:lnTo>
                    <a:pt x="17" y="65"/>
                  </a:lnTo>
                  <a:lnTo>
                    <a:pt x="20" y="63"/>
                  </a:lnTo>
                  <a:lnTo>
                    <a:pt x="21" y="63"/>
                  </a:lnTo>
                  <a:lnTo>
                    <a:pt x="21" y="64"/>
                  </a:lnTo>
                  <a:lnTo>
                    <a:pt x="22" y="65"/>
                  </a:lnTo>
                  <a:lnTo>
                    <a:pt x="22" y="64"/>
                  </a:lnTo>
                  <a:lnTo>
                    <a:pt x="22" y="63"/>
                  </a:lnTo>
                  <a:lnTo>
                    <a:pt x="22" y="62"/>
                  </a:lnTo>
                  <a:lnTo>
                    <a:pt x="25" y="62"/>
                  </a:lnTo>
                  <a:lnTo>
                    <a:pt x="26" y="61"/>
                  </a:lnTo>
                  <a:lnTo>
                    <a:pt x="26" y="60"/>
                  </a:lnTo>
                  <a:lnTo>
                    <a:pt x="26" y="59"/>
                  </a:lnTo>
                  <a:lnTo>
                    <a:pt x="27" y="59"/>
                  </a:lnTo>
                  <a:lnTo>
                    <a:pt x="28" y="58"/>
                  </a:lnTo>
                  <a:lnTo>
                    <a:pt x="29" y="58"/>
                  </a:lnTo>
                  <a:lnTo>
                    <a:pt x="29" y="56"/>
                  </a:lnTo>
                  <a:lnTo>
                    <a:pt x="29" y="54"/>
                  </a:lnTo>
                  <a:lnTo>
                    <a:pt x="31" y="52"/>
                  </a:lnTo>
                  <a:lnTo>
                    <a:pt x="31" y="51"/>
                  </a:lnTo>
                  <a:lnTo>
                    <a:pt x="33" y="52"/>
                  </a:lnTo>
                  <a:lnTo>
                    <a:pt x="34" y="51"/>
                  </a:lnTo>
                  <a:lnTo>
                    <a:pt x="34" y="50"/>
                  </a:lnTo>
                  <a:lnTo>
                    <a:pt x="35" y="49"/>
                  </a:lnTo>
                  <a:lnTo>
                    <a:pt x="36" y="49"/>
                  </a:lnTo>
                  <a:lnTo>
                    <a:pt x="37" y="47"/>
                  </a:lnTo>
                  <a:lnTo>
                    <a:pt x="39" y="47"/>
                  </a:lnTo>
                  <a:lnTo>
                    <a:pt x="40" y="48"/>
                  </a:lnTo>
                  <a:lnTo>
                    <a:pt x="42" y="45"/>
                  </a:lnTo>
                  <a:lnTo>
                    <a:pt x="43" y="44"/>
                  </a:lnTo>
                  <a:lnTo>
                    <a:pt x="46" y="42"/>
                  </a:lnTo>
                  <a:lnTo>
                    <a:pt x="46" y="41"/>
                  </a:lnTo>
                  <a:lnTo>
                    <a:pt x="47" y="40"/>
                  </a:lnTo>
                  <a:lnTo>
                    <a:pt x="48" y="40"/>
                  </a:lnTo>
                  <a:lnTo>
                    <a:pt x="49" y="40"/>
                  </a:lnTo>
                  <a:lnTo>
                    <a:pt x="49" y="38"/>
                  </a:lnTo>
                  <a:lnTo>
                    <a:pt x="49" y="37"/>
                  </a:lnTo>
                  <a:lnTo>
                    <a:pt x="48" y="37"/>
                  </a:lnTo>
                  <a:lnTo>
                    <a:pt x="47" y="36"/>
                  </a:lnTo>
                  <a:lnTo>
                    <a:pt x="48" y="35"/>
                  </a:lnTo>
                  <a:lnTo>
                    <a:pt x="48" y="34"/>
                  </a:lnTo>
                  <a:lnTo>
                    <a:pt x="47" y="32"/>
                  </a:lnTo>
                  <a:lnTo>
                    <a:pt x="46" y="31"/>
                  </a:lnTo>
                  <a:lnTo>
                    <a:pt x="45" y="31"/>
                  </a:lnTo>
                  <a:lnTo>
                    <a:pt x="45" y="32"/>
                  </a:lnTo>
                  <a:lnTo>
                    <a:pt x="43" y="32"/>
                  </a:lnTo>
                  <a:lnTo>
                    <a:pt x="42" y="32"/>
                  </a:lnTo>
                  <a:lnTo>
                    <a:pt x="41" y="28"/>
                  </a:lnTo>
                  <a:lnTo>
                    <a:pt x="42" y="27"/>
                  </a:lnTo>
                  <a:lnTo>
                    <a:pt x="41" y="26"/>
                  </a:lnTo>
                  <a:lnTo>
                    <a:pt x="40" y="26"/>
                  </a:lnTo>
                  <a:lnTo>
                    <a:pt x="38" y="26"/>
                  </a:lnTo>
                  <a:lnTo>
                    <a:pt x="37" y="26"/>
                  </a:lnTo>
                  <a:lnTo>
                    <a:pt x="36" y="25"/>
                  </a:lnTo>
                  <a:lnTo>
                    <a:pt x="36" y="23"/>
                  </a:lnTo>
                  <a:lnTo>
                    <a:pt x="35" y="22"/>
                  </a:lnTo>
                  <a:lnTo>
                    <a:pt x="29" y="3"/>
                  </a:lnTo>
                  <a:lnTo>
                    <a:pt x="24" y="0"/>
                  </a:lnTo>
                  <a:lnTo>
                    <a:pt x="23" y="0"/>
                  </a:lnTo>
                  <a:lnTo>
                    <a:pt x="22" y="0"/>
                  </a:lnTo>
                  <a:lnTo>
                    <a:pt x="21" y="1"/>
                  </a:lnTo>
                  <a:lnTo>
                    <a:pt x="21" y="2"/>
                  </a:lnTo>
                  <a:lnTo>
                    <a:pt x="20" y="2"/>
                  </a:lnTo>
                  <a:lnTo>
                    <a:pt x="18" y="2"/>
                  </a:lnTo>
                  <a:lnTo>
                    <a:pt x="16" y="5"/>
                  </a:lnTo>
                  <a:lnTo>
                    <a:pt x="15" y="5"/>
                  </a:lnTo>
                  <a:lnTo>
                    <a:pt x="14" y="4"/>
                  </a:lnTo>
                  <a:lnTo>
                    <a:pt x="14" y="2"/>
                  </a:lnTo>
                  <a:lnTo>
                    <a:pt x="14" y="1"/>
                  </a:lnTo>
                  <a:lnTo>
                    <a:pt x="13" y="1"/>
                  </a:lnTo>
                  <a:lnTo>
                    <a:pt x="11" y="2"/>
                  </a:lnTo>
                  <a:lnTo>
                    <a:pt x="6" y="16"/>
                  </a:lnTo>
                  <a:lnTo>
                    <a:pt x="6" y="19"/>
                  </a:lnTo>
                  <a:lnTo>
                    <a:pt x="7" y="19"/>
                  </a:lnTo>
                  <a:lnTo>
                    <a:pt x="7" y="21"/>
                  </a:lnTo>
                  <a:lnTo>
                    <a:pt x="7" y="22"/>
                  </a:lnTo>
                  <a:lnTo>
                    <a:pt x="6" y="23"/>
                  </a:lnTo>
                  <a:lnTo>
                    <a:pt x="5" y="24"/>
                  </a:lnTo>
                  <a:lnTo>
                    <a:pt x="7" y="30"/>
                  </a:lnTo>
                  <a:lnTo>
                    <a:pt x="6" y="32"/>
                  </a:lnTo>
                  <a:lnTo>
                    <a:pt x="6" y="33"/>
                  </a:lnTo>
                  <a:lnTo>
                    <a:pt x="4" y="36"/>
                  </a:lnTo>
                  <a:lnTo>
                    <a:pt x="4" y="37"/>
                  </a:lnTo>
                  <a:lnTo>
                    <a:pt x="4" y="39"/>
                  </a:lnTo>
                  <a:lnTo>
                    <a:pt x="4" y="40"/>
                  </a:lnTo>
                  <a:lnTo>
                    <a:pt x="3" y="40"/>
                  </a:lnTo>
                  <a:lnTo>
                    <a:pt x="3" y="41"/>
                  </a:lnTo>
                  <a:lnTo>
                    <a:pt x="3" y="42"/>
                  </a:lnTo>
                  <a:lnTo>
                    <a:pt x="2" y="42"/>
                  </a:lnTo>
                  <a:lnTo>
                    <a:pt x="1" y="41"/>
                  </a:lnTo>
                  <a:lnTo>
                    <a:pt x="0" y="42"/>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24" name="Freeform 3"/>
            <p:cNvSpPr>
              <a:spLocks/>
            </p:cNvSpPr>
            <p:nvPr/>
          </p:nvSpPr>
          <p:spPr bwMode="auto">
            <a:xfrm>
              <a:off x="2636838" y="1709738"/>
              <a:ext cx="730250" cy="511175"/>
            </a:xfrm>
            <a:custGeom>
              <a:avLst/>
              <a:gdLst>
                <a:gd name="T0" fmla="*/ 1 w 90"/>
                <a:gd name="T1" fmla="*/ 40 h 66"/>
                <a:gd name="T2" fmla="*/ 0 w 90"/>
                <a:gd name="T3" fmla="*/ 40 h 66"/>
                <a:gd name="T4" fmla="*/ 1 w 90"/>
                <a:gd name="T5" fmla="*/ 37 h 66"/>
                <a:gd name="T6" fmla="*/ 1 w 90"/>
                <a:gd name="T7" fmla="*/ 35 h 66"/>
                <a:gd name="T8" fmla="*/ 1 w 90"/>
                <a:gd name="T9" fmla="*/ 35 h 66"/>
                <a:gd name="T10" fmla="*/ 2 w 90"/>
                <a:gd name="T11" fmla="*/ 36 h 66"/>
                <a:gd name="T12" fmla="*/ 1 w 90"/>
                <a:gd name="T13" fmla="*/ 37 h 66"/>
                <a:gd name="T14" fmla="*/ 3 w 90"/>
                <a:gd name="T15" fmla="*/ 36 h 66"/>
                <a:gd name="T16" fmla="*/ 3 w 90"/>
                <a:gd name="T17" fmla="*/ 35 h 66"/>
                <a:gd name="T18" fmla="*/ 3 w 90"/>
                <a:gd name="T19" fmla="*/ 33 h 66"/>
                <a:gd name="T20" fmla="*/ 2 w 90"/>
                <a:gd name="T21" fmla="*/ 30 h 66"/>
                <a:gd name="T22" fmla="*/ 3 w 90"/>
                <a:gd name="T23" fmla="*/ 30 h 66"/>
                <a:gd name="T24" fmla="*/ 5 w 90"/>
                <a:gd name="T25" fmla="*/ 29 h 66"/>
                <a:gd name="T26" fmla="*/ 4 w 90"/>
                <a:gd name="T27" fmla="*/ 28 h 66"/>
                <a:gd name="T28" fmla="*/ 3 w 90"/>
                <a:gd name="T29" fmla="*/ 29 h 66"/>
                <a:gd name="T30" fmla="*/ 3 w 90"/>
                <a:gd name="T31" fmla="*/ 25 h 66"/>
                <a:gd name="T32" fmla="*/ 3 w 90"/>
                <a:gd name="T33" fmla="*/ 22 h 66"/>
                <a:gd name="T34" fmla="*/ 3 w 90"/>
                <a:gd name="T35" fmla="*/ 17 h 66"/>
                <a:gd name="T36" fmla="*/ 2 w 90"/>
                <a:gd name="T37" fmla="*/ 11 h 66"/>
                <a:gd name="T38" fmla="*/ 2 w 90"/>
                <a:gd name="T39" fmla="*/ 6 h 66"/>
                <a:gd name="T40" fmla="*/ 11 w 90"/>
                <a:gd name="T41" fmla="*/ 9 h 66"/>
                <a:gd name="T42" fmla="*/ 19 w 90"/>
                <a:gd name="T43" fmla="*/ 13 h 66"/>
                <a:gd name="T44" fmla="*/ 23 w 90"/>
                <a:gd name="T45" fmla="*/ 14 h 66"/>
                <a:gd name="T46" fmla="*/ 24 w 90"/>
                <a:gd name="T47" fmla="*/ 15 h 66"/>
                <a:gd name="T48" fmla="*/ 24 w 90"/>
                <a:gd name="T49" fmla="*/ 20 h 66"/>
                <a:gd name="T50" fmla="*/ 22 w 90"/>
                <a:gd name="T51" fmla="*/ 23 h 66"/>
                <a:gd name="T52" fmla="*/ 22 w 90"/>
                <a:gd name="T53" fmla="*/ 25 h 66"/>
                <a:gd name="T54" fmla="*/ 22 w 90"/>
                <a:gd name="T55" fmla="*/ 27 h 66"/>
                <a:gd name="T56" fmla="*/ 23 w 90"/>
                <a:gd name="T57" fmla="*/ 28 h 66"/>
                <a:gd name="T58" fmla="*/ 25 w 90"/>
                <a:gd name="T59" fmla="*/ 24 h 66"/>
                <a:gd name="T60" fmla="*/ 27 w 90"/>
                <a:gd name="T61" fmla="*/ 21 h 66"/>
                <a:gd name="T62" fmla="*/ 29 w 90"/>
                <a:gd name="T63" fmla="*/ 18 h 66"/>
                <a:gd name="T64" fmla="*/ 26 w 90"/>
                <a:gd name="T65" fmla="*/ 10 h 66"/>
                <a:gd name="T66" fmla="*/ 27 w 90"/>
                <a:gd name="T67" fmla="*/ 9 h 66"/>
                <a:gd name="T68" fmla="*/ 29 w 90"/>
                <a:gd name="T69" fmla="*/ 7 h 66"/>
                <a:gd name="T70" fmla="*/ 27 w 90"/>
                <a:gd name="T71" fmla="*/ 5 h 66"/>
                <a:gd name="T72" fmla="*/ 27 w 90"/>
                <a:gd name="T73" fmla="*/ 0 h 66"/>
                <a:gd name="T74" fmla="*/ 62 w 90"/>
                <a:gd name="T75" fmla="*/ 9 h 66"/>
                <a:gd name="T76" fmla="*/ 90 w 90"/>
                <a:gd name="T77" fmla="*/ 16 h 66"/>
                <a:gd name="T78" fmla="*/ 80 w 90"/>
                <a:gd name="T79" fmla="*/ 59 h 66"/>
                <a:gd name="T80" fmla="*/ 80 w 90"/>
                <a:gd name="T81" fmla="*/ 60 h 66"/>
                <a:gd name="T82" fmla="*/ 80 w 90"/>
                <a:gd name="T83" fmla="*/ 61 h 66"/>
                <a:gd name="T84" fmla="*/ 81 w 90"/>
                <a:gd name="T85" fmla="*/ 63 h 66"/>
                <a:gd name="T86" fmla="*/ 80 w 90"/>
                <a:gd name="T87" fmla="*/ 64 h 66"/>
                <a:gd name="T88" fmla="*/ 80 w 90"/>
                <a:gd name="T89" fmla="*/ 66 h 66"/>
                <a:gd name="T90" fmla="*/ 55 w 90"/>
                <a:gd name="T91" fmla="*/ 61 h 66"/>
                <a:gd name="T92" fmla="*/ 52 w 90"/>
                <a:gd name="T93" fmla="*/ 61 h 66"/>
                <a:gd name="T94" fmla="*/ 50 w 90"/>
                <a:gd name="T95" fmla="*/ 60 h 66"/>
                <a:gd name="T96" fmla="*/ 47 w 90"/>
                <a:gd name="T97" fmla="*/ 61 h 66"/>
                <a:gd name="T98" fmla="*/ 44 w 90"/>
                <a:gd name="T99" fmla="*/ 60 h 66"/>
                <a:gd name="T100" fmla="*/ 41 w 90"/>
                <a:gd name="T101" fmla="*/ 61 h 66"/>
                <a:gd name="T102" fmla="*/ 37 w 90"/>
                <a:gd name="T103" fmla="*/ 60 h 66"/>
                <a:gd name="T104" fmla="*/ 30 w 90"/>
                <a:gd name="T105" fmla="*/ 60 h 66"/>
                <a:gd name="T106" fmla="*/ 24 w 90"/>
                <a:gd name="T107" fmla="*/ 58 h 66"/>
                <a:gd name="T108" fmla="*/ 19 w 90"/>
                <a:gd name="T109" fmla="*/ 58 h 66"/>
                <a:gd name="T110" fmla="*/ 12 w 90"/>
                <a:gd name="T111" fmla="*/ 56 h 66"/>
                <a:gd name="T112" fmla="*/ 11 w 90"/>
                <a:gd name="T113" fmla="*/ 50 h 66"/>
                <a:gd name="T114" fmla="*/ 11 w 90"/>
                <a:gd name="T115" fmla="*/ 47 h 66"/>
                <a:gd name="T116" fmla="*/ 7 w 90"/>
                <a:gd name="T117" fmla="*/ 44 h 66"/>
                <a:gd name="T118" fmla="*/ 6 w 90"/>
                <a:gd name="T119" fmla="*/ 43 h 66"/>
                <a:gd name="T120" fmla="*/ 3 w 90"/>
                <a:gd name="T121" fmla="*/ 42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66"/>
                <a:gd name="T185" fmla="*/ 90 w 90"/>
                <a:gd name="T186" fmla="*/ 66 h 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66">
                  <a:moveTo>
                    <a:pt x="3" y="42"/>
                  </a:moveTo>
                  <a:lnTo>
                    <a:pt x="1" y="40"/>
                  </a:lnTo>
                  <a:lnTo>
                    <a:pt x="0" y="40"/>
                  </a:lnTo>
                  <a:lnTo>
                    <a:pt x="0" y="39"/>
                  </a:lnTo>
                  <a:lnTo>
                    <a:pt x="1" y="37"/>
                  </a:lnTo>
                  <a:lnTo>
                    <a:pt x="1" y="36"/>
                  </a:lnTo>
                  <a:lnTo>
                    <a:pt x="1" y="35"/>
                  </a:lnTo>
                  <a:lnTo>
                    <a:pt x="2" y="35"/>
                  </a:lnTo>
                  <a:lnTo>
                    <a:pt x="2" y="36"/>
                  </a:lnTo>
                  <a:lnTo>
                    <a:pt x="2" y="37"/>
                  </a:lnTo>
                  <a:lnTo>
                    <a:pt x="1" y="37"/>
                  </a:lnTo>
                  <a:lnTo>
                    <a:pt x="2" y="38"/>
                  </a:lnTo>
                  <a:lnTo>
                    <a:pt x="3" y="36"/>
                  </a:lnTo>
                  <a:lnTo>
                    <a:pt x="3" y="35"/>
                  </a:lnTo>
                  <a:lnTo>
                    <a:pt x="4" y="34"/>
                  </a:lnTo>
                  <a:lnTo>
                    <a:pt x="3" y="33"/>
                  </a:lnTo>
                  <a:lnTo>
                    <a:pt x="2" y="33"/>
                  </a:lnTo>
                  <a:lnTo>
                    <a:pt x="2" y="30"/>
                  </a:lnTo>
                  <a:lnTo>
                    <a:pt x="3" y="30"/>
                  </a:lnTo>
                  <a:lnTo>
                    <a:pt x="4" y="30"/>
                  </a:lnTo>
                  <a:lnTo>
                    <a:pt x="5" y="29"/>
                  </a:lnTo>
                  <a:lnTo>
                    <a:pt x="4" y="28"/>
                  </a:lnTo>
                  <a:lnTo>
                    <a:pt x="3" y="29"/>
                  </a:lnTo>
                  <a:lnTo>
                    <a:pt x="3" y="27"/>
                  </a:lnTo>
                  <a:lnTo>
                    <a:pt x="3" y="25"/>
                  </a:lnTo>
                  <a:lnTo>
                    <a:pt x="3" y="24"/>
                  </a:lnTo>
                  <a:lnTo>
                    <a:pt x="3" y="22"/>
                  </a:lnTo>
                  <a:lnTo>
                    <a:pt x="3" y="20"/>
                  </a:lnTo>
                  <a:lnTo>
                    <a:pt x="3" y="17"/>
                  </a:lnTo>
                  <a:lnTo>
                    <a:pt x="3" y="15"/>
                  </a:lnTo>
                  <a:lnTo>
                    <a:pt x="2" y="11"/>
                  </a:lnTo>
                  <a:lnTo>
                    <a:pt x="2" y="8"/>
                  </a:lnTo>
                  <a:lnTo>
                    <a:pt x="2" y="6"/>
                  </a:lnTo>
                  <a:lnTo>
                    <a:pt x="3" y="3"/>
                  </a:lnTo>
                  <a:lnTo>
                    <a:pt x="11" y="9"/>
                  </a:lnTo>
                  <a:lnTo>
                    <a:pt x="16" y="12"/>
                  </a:lnTo>
                  <a:lnTo>
                    <a:pt x="19" y="13"/>
                  </a:lnTo>
                  <a:lnTo>
                    <a:pt x="21" y="14"/>
                  </a:lnTo>
                  <a:lnTo>
                    <a:pt x="23" y="14"/>
                  </a:lnTo>
                  <a:lnTo>
                    <a:pt x="24" y="14"/>
                  </a:lnTo>
                  <a:lnTo>
                    <a:pt x="24" y="15"/>
                  </a:lnTo>
                  <a:lnTo>
                    <a:pt x="25" y="20"/>
                  </a:lnTo>
                  <a:lnTo>
                    <a:pt x="24" y="20"/>
                  </a:lnTo>
                  <a:lnTo>
                    <a:pt x="23" y="21"/>
                  </a:lnTo>
                  <a:lnTo>
                    <a:pt x="22" y="23"/>
                  </a:lnTo>
                  <a:lnTo>
                    <a:pt x="22" y="25"/>
                  </a:lnTo>
                  <a:lnTo>
                    <a:pt x="22" y="26"/>
                  </a:lnTo>
                  <a:lnTo>
                    <a:pt x="22" y="27"/>
                  </a:lnTo>
                  <a:lnTo>
                    <a:pt x="22" y="28"/>
                  </a:lnTo>
                  <a:lnTo>
                    <a:pt x="23" y="28"/>
                  </a:lnTo>
                  <a:lnTo>
                    <a:pt x="24" y="27"/>
                  </a:lnTo>
                  <a:lnTo>
                    <a:pt x="25" y="24"/>
                  </a:lnTo>
                  <a:lnTo>
                    <a:pt x="26" y="23"/>
                  </a:lnTo>
                  <a:lnTo>
                    <a:pt x="27" y="21"/>
                  </a:lnTo>
                  <a:lnTo>
                    <a:pt x="29" y="19"/>
                  </a:lnTo>
                  <a:lnTo>
                    <a:pt x="29" y="18"/>
                  </a:lnTo>
                  <a:lnTo>
                    <a:pt x="28" y="15"/>
                  </a:lnTo>
                  <a:lnTo>
                    <a:pt x="26" y="10"/>
                  </a:lnTo>
                  <a:lnTo>
                    <a:pt x="26" y="9"/>
                  </a:lnTo>
                  <a:lnTo>
                    <a:pt x="27" y="9"/>
                  </a:lnTo>
                  <a:lnTo>
                    <a:pt x="28" y="9"/>
                  </a:lnTo>
                  <a:lnTo>
                    <a:pt x="29" y="7"/>
                  </a:lnTo>
                  <a:lnTo>
                    <a:pt x="29" y="5"/>
                  </a:lnTo>
                  <a:lnTo>
                    <a:pt x="27" y="5"/>
                  </a:lnTo>
                  <a:lnTo>
                    <a:pt x="27" y="3"/>
                  </a:lnTo>
                  <a:lnTo>
                    <a:pt x="27" y="0"/>
                  </a:lnTo>
                  <a:lnTo>
                    <a:pt x="45" y="5"/>
                  </a:lnTo>
                  <a:lnTo>
                    <a:pt x="62" y="9"/>
                  </a:lnTo>
                  <a:lnTo>
                    <a:pt x="90" y="16"/>
                  </a:lnTo>
                  <a:lnTo>
                    <a:pt x="80" y="59"/>
                  </a:lnTo>
                  <a:lnTo>
                    <a:pt x="80" y="60"/>
                  </a:lnTo>
                  <a:lnTo>
                    <a:pt x="80" y="61"/>
                  </a:lnTo>
                  <a:lnTo>
                    <a:pt x="81" y="62"/>
                  </a:lnTo>
                  <a:lnTo>
                    <a:pt x="81" y="63"/>
                  </a:lnTo>
                  <a:lnTo>
                    <a:pt x="80" y="63"/>
                  </a:lnTo>
                  <a:lnTo>
                    <a:pt x="80" y="64"/>
                  </a:lnTo>
                  <a:lnTo>
                    <a:pt x="80" y="65"/>
                  </a:lnTo>
                  <a:lnTo>
                    <a:pt x="80" y="66"/>
                  </a:lnTo>
                  <a:lnTo>
                    <a:pt x="56" y="60"/>
                  </a:lnTo>
                  <a:lnTo>
                    <a:pt x="55" y="61"/>
                  </a:lnTo>
                  <a:lnTo>
                    <a:pt x="53" y="61"/>
                  </a:lnTo>
                  <a:lnTo>
                    <a:pt x="52" y="61"/>
                  </a:lnTo>
                  <a:lnTo>
                    <a:pt x="51" y="61"/>
                  </a:lnTo>
                  <a:lnTo>
                    <a:pt x="50" y="60"/>
                  </a:lnTo>
                  <a:lnTo>
                    <a:pt x="48" y="60"/>
                  </a:lnTo>
                  <a:lnTo>
                    <a:pt x="47" y="61"/>
                  </a:lnTo>
                  <a:lnTo>
                    <a:pt x="45" y="60"/>
                  </a:lnTo>
                  <a:lnTo>
                    <a:pt x="44" y="60"/>
                  </a:lnTo>
                  <a:lnTo>
                    <a:pt x="42" y="61"/>
                  </a:lnTo>
                  <a:lnTo>
                    <a:pt x="41" y="61"/>
                  </a:lnTo>
                  <a:lnTo>
                    <a:pt x="38" y="61"/>
                  </a:lnTo>
                  <a:lnTo>
                    <a:pt x="37" y="60"/>
                  </a:lnTo>
                  <a:lnTo>
                    <a:pt x="35" y="60"/>
                  </a:lnTo>
                  <a:lnTo>
                    <a:pt x="30" y="60"/>
                  </a:lnTo>
                  <a:lnTo>
                    <a:pt x="29" y="59"/>
                  </a:lnTo>
                  <a:lnTo>
                    <a:pt x="24" y="58"/>
                  </a:lnTo>
                  <a:lnTo>
                    <a:pt x="22" y="57"/>
                  </a:lnTo>
                  <a:lnTo>
                    <a:pt x="19" y="58"/>
                  </a:lnTo>
                  <a:lnTo>
                    <a:pt x="15" y="57"/>
                  </a:lnTo>
                  <a:lnTo>
                    <a:pt x="12" y="56"/>
                  </a:lnTo>
                  <a:lnTo>
                    <a:pt x="11" y="54"/>
                  </a:lnTo>
                  <a:lnTo>
                    <a:pt x="11" y="50"/>
                  </a:lnTo>
                  <a:lnTo>
                    <a:pt x="12" y="49"/>
                  </a:lnTo>
                  <a:lnTo>
                    <a:pt x="11" y="47"/>
                  </a:lnTo>
                  <a:lnTo>
                    <a:pt x="9" y="44"/>
                  </a:lnTo>
                  <a:lnTo>
                    <a:pt x="7" y="44"/>
                  </a:lnTo>
                  <a:lnTo>
                    <a:pt x="6" y="43"/>
                  </a:lnTo>
                  <a:lnTo>
                    <a:pt x="3" y="42"/>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25" name="Freeform 4"/>
            <p:cNvSpPr>
              <a:spLocks/>
            </p:cNvSpPr>
            <p:nvPr/>
          </p:nvSpPr>
          <p:spPr bwMode="auto">
            <a:xfrm>
              <a:off x="3157538" y="1833563"/>
              <a:ext cx="658812" cy="1006475"/>
            </a:xfrm>
            <a:custGeom>
              <a:avLst/>
              <a:gdLst>
                <a:gd name="T0" fmla="*/ 7 w 81"/>
                <a:gd name="T1" fmla="*/ 86 h 130"/>
                <a:gd name="T2" fmla="*/ 8 w 81"/>
                <a:gd name="T3" fmla="*/ 82 h 130"/>
                <a:gd name="T4" fmla="*/ 9 w 81"/>
                <a:gd name="T5" fmla="*/ 81 h 130"/>
                <a:gd name="T6" fmla="*/ 9 w 81"/>
                <a:gd name="T7" fmla="*/ 79 h 130"/>
                <a:gd name="T8" fmla="*/ 6 w 81"/>
                <a:gd name="T9" fmla="*/ 77 h 130"/>
                <a:gd name="T10" fmla="*/ 10 w 81"/>
                <a:gd name="T11" fmla="*/ 70 h 130"/>
                <a:gd name="T12" fmla="*/ 13 w 81"/>
                <a:gd name="T13" fmla="*/ 68 h 130"/>
                <a:gd name="T14" fmla="*/ 14 w 81"/>
                <a:gd name="T15" fmla="*/ 66 h 130"/>
                <a:gd name="T16" fmla="*/ 20 w 81"/>
                <a:gd name="T17" fmla="*/ 54 h 130"/>
                <a:gd name="T18" fmla="*/ 17 w 81"/>
                <a:gd name="T19" fmla="*/ 53 h 130"/>
                <a:gd name="T20" fmla="*/ 16 w 81"/>
                <a:gd name="T21" fmla="*/ 50 h 130"/>
                <a:gd name="T22" fmla="*/ 16 w 81"/>
                <a:gd name="T23" fmla="*/ 47 h 130"/>
                <a:gd name="T24" fmla="*/ 16 w 81"/>
                <a:gd name="T25" fmla="*/ 45 h 130"/>
                <a:gd name="T26" fmla="*/ 16 w 81"/>
                <a:gd name="T27" fmla="*/ 43 h 130"/>
                <a:gd name="T28" fmla="*/ 26 w 81"/>
                <a:gd name="T29" fmla="*/ 0 h 130"/>
                <a:gd name="T30" fmla="*/ 34 w 81"/>
                <a:gd name="T31" fmla="*/ 19 h 130"/>
                <a:gd name="T32" fmla="*/ 36 w 81"/>
                <a:gd name="T33" fmla="*/ 26 h 130"/>
                <a:gd name="T34" fmla="*/ 35 w 81"/>
                <a:gd name="T35" fmla="*/ 29 h 130"/>
                <a:gd name="T36" fmla="*/ 37 w 81"/>
                <a:gd name="T37" fmla="*/ 31 h 130"/>
                <a:gd name="T38" fmla="*/ 42 w 81"/>
                <a:gd name="T39" fmla="*/ 39 h 130"/>
                <a:gd name="T40" fmla="*/ 43 w 81"/>
                <a:gd name="T41" fmla="*/ 43 h 130"/>
                <a:gd name="T42" fmla="*/ 45 w 81"/>
                <a:gd name="T43" fmla="*/ 45 h 130"/>
                <a:gd name="T44" fmla="*/ 49 w 81"/>
                <a:gd name="T45" fmla="*/ 46 h 130"/>
                <a:gd name="T46" fmla="*/ 46 w 81"/>
                <a:gd name="T47" fmla="*/ 52 h 130"/>
                <a:gd name="T48" fmla="*/ 45 w 81"/>
                <a:gd name="T49" fmla="*/ 56 h 130"/>
                <a:gd name="T50" fmla="*/ 45 w 81"/>
                <a:gd name="T51" fmla="*/ 57 h 130"/>
                <a:gd name="T52" fmla="*/ 43 w 81"/>
                <a:gd name="T53" fmla="*/ 60 h 130"/>
                <a:gd name="T54" fmla="*/ 43 w 81"/>
                <a:gd name="T55" fmla="*/ 62 h 130"/>
                <a:gd name="T56" fmla="*/ 46 w 81"/>
                <a:gd name="T57" fmla="*/ 65 h 130"/>
                <a:gd name="T58" fmla="*/ 50 w 81"/>
                <a:gd name="T59" fmla="*/ 61 h 130"/>
                <a:gd name="T60" fmla="*/ 51 w 81"/>
                <a:gd name="T61" fmla="*/ 63 h 130"/>
                <a:gd name="T62" fmla="*/ 52 w 81"/>
                <a:gd name="T63" fmla="*/ 64 h 130"/>
                <a:gd name="T64" fmla="*/ 52 w 81"/>
                <a:gd name="T65" fmla="*/ 69 h 130"/>
                <a:gd name="T66" fmla="*/ 54 w 81"/>
                <a:gd name="T67" fmla="*/ 74 h 130"/>
                <a:gd name="T68" fmla="*/ 53 w 81"/>
                <a:gd name="T69" fmla="*/ 76 h 130"/>
                <a:gd name="T70" fmla="*/ 56 w 81"/>
                <a:gd name="T71" fmla="*/ 78 h 130"/>
                <a:gd name="T72" fmla="*/ 57 w 81"/>
                <a:gd name="T73" fmla="*/ 81 h 130"/>
                <a:gd name="T74" fmla="*/ 57 w 81"/>
                <a:gd name="T75" fmla="*/ 84 h 130"/>
                <a:gd name="T76" fmla="*/ 59 w 81"/>
                <a:gd name="T77" fmla="*/ 87 h 130"/>
                <a:gd name="T78" fmla="*/ 61 w 81"/>
                <a:gd name="T79" fmla="*/ 84 h 130"/>
                <a:gd name="T80" fmla="*/ 65 w 81"/>
                <a:gd name="T81" fmla="*/ 86 h 130"/>
                <a:gd name="T82" fmla="*/ 67 w 81"/>
                <a:gd name="T83" fmla="*/ 84 h 130"/>
                <a:gd name="T84" fmla="*/ 71 w 81"/>
                <a:gd name="T85" fmla="*/ 85 h 130"/>
                <a:gd name="T86" fmla="*/ 73 w 81"/>
                <a:gd name="T87" fmla="*/ 86 h 130"/>
                <a:gd name="T88" fmla="*/ 76 w 81"/>
                <a:gd name="T89" fmla="*/ 84 h 130"/>
                <a:gd name="T90" fmla="*/ 79 w 81"/>
                <a:gd name="T91" fmla="*/ 85 h 130"/>
                <a:gd name="T92" fmla="*/ 81 w 81"/>
                <a:gd name="T93" fmla="*/ 88 h 130"/>
                <a:gd name="T94" fmla="*/ 74 w 81"/>
                <a:gd name="T95" fmla="*/ 130 h 130"/>
                <a:gd name="T96" fmla="*/ 0 w 81"/>
                <a:gd name="T97" fmla="*/ 116 h 1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130"/>
                <a:gd name="T149" fmla="*/ 81 w 81"/>
                <a:gd name="T150" fmla="*/ 130 h 13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130">
                  <a:moveTo>
                    <a:pt x="0" y="116"/>
                  </a:moveTo>
                  <a:lnTo>
                    <a:pt x="7" y="86"/>
                  </a:lnTo>
                  <a:lnTo>
                    <a:pt x="8" y="84"/>
                  </a:lnTo>
                  <a:lnTo>
                    <a:pt x="8" y="82"/>
                  </a:lnTo>
                  <a:lnTo>
                    <a:pt x="9" y="82"/>
                  </a:lnTo>
                  <a:lnTo>
                    <a:pt x="9" y="81"/>
                  </a:lnTo>
                  <a:lnTo>
                    <a:pt x="10" y="80"/>
                  </a:lnTo>
                  <a:lnTo>
                    <a:pt x="9" y="79"/>
                  </a:lnTo>
                  <a:lnTo>
                    <a:pt x="7" y="78"/>
                  </a:lnTo>
                  <a:lnTo>
                    <a:pt x="6" y="77"/>
                  </a:lnTo>
                  <a:lnTo>
                    <a:pt x="7" y="75"/>
                  </a:lnTo>
                  <a:lnTo>
                    <a:pt x="10" y="70"/>
                  </a:lnTo>
                  <a:lnTo>
                    <a:pt x="12" y="69"/>
                  </a:lnTo>
                  <a:lnTo>
                    <a:pt x="13" y="68"/>
                  </a:lnTo>
                  <a:lnTo>
                    <a:pt x="13" y="67"/>
                  </a:lnTo>
                  <a:lnTo>
                    <a:pt x="14" y="66"/>
                  </a:lnTo>
                  <a:lnTo>
                    <a:pt x="20" y="57"/>
                  </a:lnTo>
                  <a:lnTo>
                    <a:pt x="20" y="54"/>
                  </a:lnTo>
                  <a:lnTo>
                    <a:pt x="19" y="53"/>
                  </a:lnTo>
                  <a:lnTo>
                    <a:pt x="17" y="53"/>
                  </a:lnTo>
                  <a:lnTo>
                    <a:pt x="16" y="51"/>
                  </a:lnTo>
                  <a:lnTo>
                    <a:pt x="16" y="50"/>
                  </a:lnTo>
                  <a:lnTo>
                    <a:pt x="16" y="48"/>
                  </a:lnTo>
                  <a:lnTo>
                    <a:pt x="16" y="47"/>
                  </a:lnTo>
                  <a:lnTo>
                    <a:pt x="17" y="46"/>
                  </a:lnTo>
                  <a:lnTo>
                    <a:pt x="16" y="45"/>
                  </a:lnTo>
                  <a:lnTo>
                    <a:pt x="16" y="43"/>
                  </a:lnTo>
                  <a:lnTo>
                    <a:pt x="26" y="0"/>
                  </a:lnTo>
                  <a:lnTo>
                    <a:pt x="37" y="3"/>
                  </a:lnTo>
                  <a:lnTo>
                    <a:pt x="34" y="19"/>
                  </a:lnTo>
                  <a:lnTo>
                    <a:pt x="36" y="23"/>
                  </a:lnTo>
                  <a:lnTo>
                    <a:pt x="36" y="26"/>
                  </a:lnTo>
                  <a:lnTo>
                    <a:pt x="36" y="28"/>
                  </a:lnTo>
                  <a:lnTo>
                    <a:pt x="35" y="29"/>
                  </a:lnTo>
                  <a:lnTo>
                    <a:pt x="36" y="30"/>
                  </a:lnTo>
                  <a:lnTo>
                    <a:pt x="37" y="31"/>
                  </a:lnTo>
                  <a:lnTo>
                    <a:pt x="40" y="34"/>
                  </a:lnTo>
                  <a:lnTo>
                    <a:pt x="42" y="39"/>
                  </a:lnTo>
                  <a:lnTo>
                    <a:pt x="42" y="41"/>
                  </a:lnTo>
                  <a:lnTo>
                    <a:pt x="43" y="43"/>
                  </a:lnTo>
                  <a:lnTo>
                    <a:pt x="45" y="43"/>
                  </a:lnTo>
                  <a:lnTo>
                    <a:pt x="45" y="45"/>
                  </a:lnTo>
                  <a:lnTo>
                    <a:pt x="48" y="45"/>
                  </a:lnTo>
                  <a:lnTo>
                    <a:pt x="49" y="46"/>
                  </a:lnTo>
                  <a:lnTo>
                    <a:pt x="46" y="51"/>
                  </a:lnTo>
                  <a:lnTo>
                    <a:pt x="46" y="52"/>
                  </a:lnTo>
                  <a:lnTo>
                    <a:pt x="45" y="53"/>
                  </a:lnTo>
                  <a:lnTo>
                    <a:pt x="45" y="56"/>
                  </a:lnTo>
                  <a:lnTo>
                    <a:pt x="45" y="57"/>
                  </a:lnTo>
                  <a:lnTo>
                    <a:pt x="43" y="59"/>
                  </a:lnTo>
                  <a:lnTo>
                    <a:pt x="43" y="60"/>
                  </a:lnTo>
                  <a:lnTo>
                    <a:pt x="43" y="61"/>
                  </a:lnTo>
                  <a:lnTo>
                    <a:pt x="43" y="62"/>
                  </a:lnTo>
                  <a:lnTo>
                    <a:pt x="45" y="65"/>
                  </a:lnTo>
                  <a:lnTo>
                    <a:pt x="46" y="65"/>
                  </a:lnTo>
                  <a:lnTo>
                    <a:pt x="49" y="62"/>
                  </a:lnTo>
                  <a:lnTo>
                    <a:pt x="50" y="61"/>
                  </a:lnTo>
                  <a:lnTo>
                    <a:pt x="50" y="62"/>
                  </a:lnTo>
                  <a:lnTo>
                    <a:pt x="51" y="63"/>
                  </a:lnTo>
                  <a:lnTo>
                    <a:pt x="52" y="64"/>
                  </a:lnTo>
                  <a:lnTo>
                    <a:pt x="52" y="66"/>
                  </a:lnTo>
                  <a:lnTo>
                    <a:pt x="52" y="69"/>
                  </a:lnTo>
                  <a:lnTo>
                    <a:pt x="52" y="72"/>
                  </a:lnTo>
                  <a:lnTo>
                    <a:pt x="54" y="74"/>
                  </a:lnTo>
                  <a:lnTo>
                    <a:pt x="54" y="75"/>
                  </a:lnTo>
                  <a:lnTo>
                    <a:pt x="53" y="76"/>
                  </a:lnTo>
                  <a:lnTo>
                    <a:pt x="54" y="78"/>
                  </a:lnTo>
                  <a:lnTo>
                    <a:pt x="56" y="78"/>
                  </a:lnTo>
                  <a:lnTo>
                    <a:pt x="57" y="80"/>
                  </a:lnTo>
                  <a:lnTo>
                    <a:pt x="57" y="81"/>
                  </a:lnTo>
                  <a:lnTo>
                    <a:pt x="57" y="83"/>
                  </a:lnTo>
                  <a:lnTo>
                    <a:pt x="57" y="84"/>
                  </a:lnTo>
                  <a:lnTo>
                    <a:pt x="58" y="86"/>
                  </a:lnTo>
                  <a:lnTo>
                    <a:pt x="59" y="87"/>
                  </a:lnTo>
                  <a:lnTo>
                    <a:pt x="60" y="85"/>
                  </a:lnTo>
                  <a:lnTo>
                    <a:pt x="61" y="84"/>
                  </a:lnTo>
                  <a:lnTo>
                    <a:pt x="63" y="85"/>
                  </a:lnTo>
                  <a:lnTo>
                    <a:pt x="65" y="86"/>
                  </a:lnTo>
                  <a:lnTo>
                    <a:pt x="66" y="85"/>
                  </a:lnTo>
                  <a:lnTo>
                    <a:pt x="67" y="84"/>
                  </a:lnTo>
                  <a:lnTo>
                    <a:pt x="67" y="85"/>
                  </a:lnTo>
                  <a:lnTo>
                    <a:pt x="71" y="85"/>
                  </a:lnTo>
                  <a:lnTo>
                    <a:pt x="72" y="86"/>
                  </a:lnTo>
                  <a:lnTo>
                    <a:pt x="73" y="86"/>
                  </a:lnTo>
                  <a:lnTo>
                    <a:pt x="76" y="86"/>
                  </a:lnTo>
                  <a:lnTo>
                    <a:pt x="76" y="84"/>
                  </a:lnTo>
                  <a:lnTo>
                    <a:pt x="77" y="83"/>
                  </a:lnTo>
                  <a:lnTo>
                    <a:pt x="79" y="85"/>
                  </a:lnTo>
                  <a:lnTo>
                    <a:pt x="79" y="87"/>
                  </a:lnTo>
                  <a:lnTo>
                    <a:pt x="81" y="88"/>
                  </a:lnTo>
                  <a:lnTo>
                    <a:pt x="75" y="130"/>
                  </a:lnTo>
                  <a:lnTo>
                    <a:pt x="74" y="130"/>
                  </a:lnTo>
                  <a:lnTo>
                    <a:pt x="37" y="124"/>
                  </a:lnTo>
                  <a:lnTo>
                    <a:pt x="0" y="116"/>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26" name="Freeform 5"/>
            <p:cNvSpPr>
              <a:spLocks/>
            </p:cNvSpPr>
            <p:nvPr/>
          </p:nvSpPr>
          <p:spPr bwMode="auto">
            <a:xfrm>
              <a:off x="3435350" y="1857375"/>
              <a:ext cx="1120775" cy="673100"/>
            </a:xfrm>
            <a:custGeom>
              <a:avLst/>
              <a:gdLst>
                <a:gd name="T0" fmla="*/ 48 w 138"/>
                <a:gd name="T1" fmla="*/ 77 h 87"/>
                <a:gd name="T2" fmla="*/ 45 w 138"/>
                <a:gd name="T3" fmla="*/ 84 h 87"/>
                <a:gd name="T4" fmla="*/ 43 w 138"/>
                <a:gd name="T5" fmla="*/ 80 h 87"/>
                <a:gd name="T6" fmla="*/ 42 w 138"/>
                <a:gd name="T7" fmla="*/ 83 h 87"/>
                <a:gd name="T8" fmla="*/ 38 w 138"/>
                <a:gd name="T9" fmla="*/ 83 h 87"/>
                <a:gd name="T10" fmla="*/ 33 w 138"/>
                <a:gd name="T11" fmla="*/ 82 h 87"/>
                <a:gd name="T12" fmla="*/ 32 w 138"/>
                <a:gd name="T13" fmla="*/ 82 h 87"/>
                <a:gd name="T14" fmla="*/ 29 w 138"/>
                <a:gd name="T15" fmla="*/ 82 h 87"/>
                <a:gd name="T16" fmla="*/ 26 w 138"/>
                <a:gd name="T17" fmla="*/ 82 h 87"/>
                <a:gd name="T18" fmla="*/ 24 w 138"/>
                <a:gd name="T19" fmla="*/ 83 h 87"/>
                <a:gd name="T20" fmla="*/ 23 w 138"/>
                <a:gd name="T21" fmla="*/ 80 h 87"/>
                <a:gd name="T22" fmla="*/ 23 w 138"/>
                <a:gd name="T23" fmla="*/ 77 h 87"/>
                <a:gd name="T24" fmla="*/ 20 w 138"/>
                <a:gd name="T25" fmla="*/ 75 h 87"/>
                <a:gd name="T26" fmla="*/ 20 w 138"/>
                <a:gd name="T27" fmla="*/ 72 h 87"/>
                <a:gd name="T28" fmla="*/ 18 w 138"/>
                <a:gd name="T29" fmla="*/ 69 h 87"/>
                <a:gd name="T30" fmla="*/ 18 w 138"/>
                <a:gd name="T31" fmla="*/ 63 h 87"/>
                <a:gd name="T32" fmla="*/ 17 w 138"/>
                <a:gd name="T33" fmla="*/ 60 h 87"/>
                <a:gd name="T34" fmla="*/ 16 w 138"/>
                <a:gd name="T35" fmla="*/ 59 h 87"/>
                <a:gd name="T36" fmla="*/ 15 w 138"/>
                <a:gd name="T37" fmla="*/ 59 h 87"/>
                <a:gd name="T38" fmla="*/ 11 w 138"/>
                <a:gd name="T39" fmla="*/ 62 h 87"/>
                <a:gd name="T40" fmla="*/ 9 w 138"/>
                <a:gd name="T41" fmla="*/ 58 h 87"/>
                <a:gd name="T42" fmla="*/ 9 w 138"/>
                <a:gd name="T43" fmla="*/ 56 h 87"/>
                <a:gd name="T44" fmla="*/ 11 w 138"/>
                <a:gd name="T45" fmla="*/ 53 h 87"/>
                <a:gd name="T46" fmla="*/ 11 w 138"/>
                <a:gd name="T47" fmla="*/ 50 h 87"/>
                <a:gd name="T48" fmla="*/ 12 w 138"/>
                <a:gd name="T49" fmla="*/ 48 h 87"/>
                <a:gd name="T50" fmla="*/ 14 w 138"/>
                <a:gd name="T51" fmla="*/ 42 h 87"/>
                <a:gd name="T52" fmla="*/ 11 w 138"/>
                <a:gd name="T53" fmla="*/ 40 h 87"/>
                <a:gd name="T54" fmla="*/ 8 w 138"/>
                <a:gd name="T55" fmla="*/ 38 h 87"/>
                <a:gd name="T56" fmla="*/ 6 w 138"/>
                <a:gd name="T57" fmla="*/ 31 h 87"/>
                <a:gd name="T58" fmla="*/ 2 w 138"/>
                <a:gd name="T59" fmla="*/ 27 h 87"/>
                <a:gd name="T60" fmla="*/ 2 w 138"/>
                <a:gd name="T61" fmla="*/ 25 h 87"/>
                <a:gd name="T62" fmla="*/ 2 w 138"/>
                <a:gd name="T63" fmla="*/ 20 h 87"/>
                <a:gd name="T64" fmla="*/ 3 w 138"/>
                <a:gd name="T65" fmla="*/ 0 h 87"/>
                <a:gd name="T66" fmla="*/ 49 w 138"/>
                <a:gd name="T67" fmla="*/ 8 h 87"/>
                <a:gd name="T68" fmla="*/ 138 w 138"/>
                <a:gd name="T69" fmla="*/ 19 h 87"/>
                <a:gd name="T70" fmla="*/ 132 w 138"/>
                <a:gd name="T71" fmla="*/ 8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8"/>
                <a:gd name="T109" fmla="*/ 0 h 87"/>
                <a:gd name="T110" fmla="*/ 138 w 138"/>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8" h="87">
                  <a:moveTo>
                    <a:pt x="132" y="87"/>
                  </a:moveTo>
                  <a:lnTo>
                    <a:pt x="48" y="77"/>
                  </a:lnTo>
                  <a:lnTo>
                    <a:pt x="47" y="85"/>
                  </a:lnTo>
                  <a:lnTo>
                    <a:pt x="45" y="84"/>
                  </a:lnTo>
                  <a:lnTo>
                    <a:pt x="45" y="82"/>
                  </a:lnTo>
                  <a:lnTo>
                    <a:pt x="43" y="80"/>
                  </a:lnTo>
                  <a:lnTo>
                    <a:pt x="42" y="81"/>
                  </a:lnTo>
                  <a:lnTo>
                    <a:pt x="42" y="83"/>
                  </a:lnTo>
                  <a:lnTo>
                    <a:pt x="39" y="83"/>
                  </a:lnTo>
                  <a:lnTo>
                    <a:pt x="38" y="83"/>
                  </a:lnTo>
                  <a:lnTo>
                    <a:pt x="37" y="82"/>
                  </a:lnTo>
                  <a:lnTo>
                    <a:pt x="33" y="82"/>
                  </a:lnTo>
                  <a:lnTo>
                    <a:pt x="33" y="81"/>
                  </a:lnTo>
                  <a:lnTo>
                    <a:pt x="32" y="82"/>
                  </a:lnTo>
                  <a:lnTo>
                    <a:pt x="31" y="83"/>
                  </a:lnTo>
                  <a:lnTo>
                    <a:pt x="29" y="82"/>
                  </a:lnTo>
                  <a:lnTo>
                    <a:pt x="27" y="81"/>
                  </a:lnTo>
                  <a:lnTo>
                    <a:pt x="26" y="82"/>
                  </a:lnTo>
                  <a:lnTo>
                    <a:pt x="25" y="84"/>
                  </a:lnTo>
                  <a:lnTo>
                    <a:pt x="24" y="83"/>
                  </a:lnTo>
                  <a:lnTo>
                    <a:pt x="23" y="81"/>
                  </a:lnTo>
                  <a:lnTo>
                    <a:pt x="23" y="80"/>
                  </a:lnTo>
                  <a:lnTo>
                    <a:pt x="23" y="78"/>
                  </a:lnTo>
                  <a:lnTo>
                    <a:pt x="23" y="77"/>
                  </a:lnTo>
                  <a:lnTo>
                    <a:pt x="22" y="75"/>
                  </a:lnTo>
                  <a:lnTo>
                    <a:pt x="20" y="75"/>
                  </a:lnTo>
                  <a:lnTo>
                    <a:pt x="19" y="73"/>
                  </a:lnTo>
                  <a:lnTo>
                    <a:pt x="20" y="72"/>
                  </a:lnTo>
                  <a:lnTo>
                    <a:pt x="20" y="71"/>
                  </a:lnTo>
                  <a:lnTo>
                    <a:pt x="18" y="69"/>
                  </a:lnTo>
                  <a:lnTo>
                    <a:pt x="18" y="66"/>
                  </a:lnTo>
                  <a:lnTo>
                    <a:pt x="18" y="63"/>
                  </a:lnTo>
                  <a:lnTo>
                    <a:pt x="18" y="61"/>
                  </a:lnTo>
                  <a:lnTo>
                    <a:pt x="17" y="60"/>
                  </a:lnTo>
                  <a:lnTo>
                    <a:pt x="16" y="59"/>
                  </a:lnTo>
                  <a:lnTo>
                    <a:pt x="16" y="58"/>
                  </a:lnTo>
                  <a:lnTo>
                    <a:pt x="15" y="59"/>
                  </a:lnTo>
                  <a:lnTo>
                    <a:pt x="12" y="62"/>
                  </a:lnTo>
                  <a:lnTo>
                    <a:pt x="11" y="62"/>
                  </a:lnTo>
                  <a:lnTo>
                    <a:pt x="9" y="59"/>
                  </a:lnTo>
                  <a:lnTo>
                    <a:pt x="9" y="58"/>
                  </a:lnTo>
                  <a:lnTo>
                    <a:pt x="9" y="57"/>
                  </a:lnTo>
                  <a:lnTo>
                    <a:pt x="9" y="56"/>
                  </a:lnTo>
                  <a:lnTo>
                    <a:pt x="11" y="54"/>
                  </a:lnTo>
                  <a:lnTo>
                    <a:pt x="11" y="53"/>
                  </a:lnTo>
                  <a:lnTo>
                    <a:pt x="11" y="50"/>
                  </a:lnTo>
                  <a:lnTo>
                    <a:pt x="12" y="49"/>
                  </a:lnTo>
                  <a:lnTo>
                    <a:pt x="12" y="48"/>
                  </a:lnTo>
                  <a:lnTo>
                    <a:pt x="15" y="43"/>
                  </a:lnTo>
                  <a:lnTo>
                    <a:pt x="14" y="42"/>
                  </a:lnTo>
                  <a:lnTo>
                    <a:pt x="11" y="42"/>
                  </a:lnTo>
                  <a:lnTo>
                    <a:pt x="11" y="40"/>
                  </a:lnTo>
                  <a:lnTo>
                    <a:pt x="9" y="40"/>
                  </a:lnTo>
                  <a:lnTo>
                    <a:pt x="8" y="38"/>
                  </a:lnTo>
                  <a:lnTo>
                    <a:pt x="8" y="36"/>
                  </a:lnTo>
                  <a:lnTo>
                    <a:pt x="6" y="31"/>
                  </a:lnTo>
                  <a:lnTo>
                    <a:pt x="3" y="28"/>
                  </a:lnTo>
                  <a:lnTo>
                    <a:pt x="2" y="27"/>
                  </a:lnTo>
                  <a:lnTo>
                    <a:pt x="1" y="26"/>
                  </a:lnTo>
                  <a:lnTo>
                    <a:pt x="2" y="25"/>
                  </a:lnTo>
                  <a:lnTo>
                    <a:pt x="2" y="23"/>
                  </a:lnTo>
                  <a:lnTo>
                    <a:pt x="2" y="20"/>
                  </a:lnTo>
                  <a:lnTo>
                    <a:pt x="0" y="16"/>
                  </a:lnTo>
                  <a:lnTo>
                    <a:pt x="3" y="0"/>
                  </a:lnTo>
                  <a:lnTo>
                    <a:pt x="15" y="2"/>
                  </a:lnTo>
                  <a:lnTo>
                    <a:pt x="49" y="8"/>
                  </a:lnTo>
                  <a:lnTo>
                    <a:pt x="84" y="13"/>
                  </a:lnTo>
                  <a:lnTo>
                    <a:pt x="138" y="19"/>
                  </a:lnTo>
                  <a:lnTo>
                    <a:pt x="133" y="70"/>
                  </a:lnTo>
                  <a:lnTo>
                    <a:pt x="132" y="87"/>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27" name="Freeform 6"/>
            <p:cNvSpPr>
              <a:spLocks/>
            </p:cNvSpPr>
            <p:nvPr/>
          </p:nvSpPr>
          <p:spPr bwMode="auto">
            <a:xfrm>
              <a:off x="4514850" y="2003425"/>
              <a:ext cx="723900" cy="427038"/>
            </a:xfrm>
            <a:custGeom>
              <a:avLst/>
              <a:gdLst>
                <a:gd name="T0" fmla="*/ 0 w 89"/>
                <a:gd name="T1" fmla="*/ 51 h 55"/>
                <a:gd name="T2" fmla="*/ 5 w 89"/>
                <a:gd name="T3" fmla="*/ 0 h 55"/>
                <a:gd name="T4" fmla="*/ 44 w 89"/>
                <a:gd name="T5" fmla="*/ 3 h 55"/>
                <a:gd name="T6" fmla="*/ 82 w 89"/>
                <a:gd name="T7" fmla="*/ 4 h 55"/>
                <a:gd name="T8" fmla="*/ 82 w 89"/>
                <a:gd name="T9" fmla="*/ 5 h 55"/>
                <a:gd name="T10" fmla="*/ 83 w 89"/>
                <a:gd name="T11" fmla="*/ 9 h 55"/>
                <a:gd name="T12" fmla="*/ 83 w 89"/>
                <a:gd name="T13" fmla="*/ 10 h 55"/>
                <a:gd name="T14" fmla="*/ 82 w 89"/>
                <a:gd name="T15" fmla="*/ 13 h 55"/>
                <a:gd name="T16" fmla="*/ 82 w 89"/>
                <a:gd name="T17" fmla="*/ 18 h 55"/>
                <a:gd name="T18" fmla="*/ 84 w 89"/>
                <a:gd name="T19" fmla="*/ 23 h 55"/>
                <a:gd name="T20" fmla="*/ 85 w 89"/>
                <a:gd name="T21" fmla="*/ 25 h 55"/>
                <a:gd name="T22" fmla="*/ 86 w 89"/>
                <a:gd name="T23" fmla="*/ 30 h 55"/>
                <a:gd name="T24" fmla="*/ 86 w 89"/>
                <a:gd name="T25" fmla="*/ 38 h 55"/>
                <a:gd name="T26" fmla="*/ 87 w 89"/>
                <a:gd name="T27" fmla="*/ 40 h 55"/>
                <a:gd name="T28" fmla="*/ 87 w 89"/>
                <a:gd name="T29" fmla="*/ 43 h 55"/>
                <a:gd name="T30" fmla="*/ 87 w 89"/>
                <a:gd name="T31" fmla="*/ 44 h 55"/>
                <a:gd name="T32" fmla="*/ 89 w 89"/>
                <a:gd name="T33" fmla="*/ 51 h 55"/>
                <a:gd name="T34" fmla="*/ 89 w 89"/>
                <a:gd name="T35" fmla="*/ 53 h 55"/>
                <a:gd name="T36" fmla="*/ 89 w 89"/>
                <a:gd name="T37" fmla="*/ 55 h 55"/>
                <a:gd name="T38" fmla="*/ 0 w 89"/>
                <a:gd name="T39" fmla="*/ 51 h 55"/>
                <a:gd name="T40" fmla="*/ 0 w 89"/>
                <a:gd name="T41" fmla="*/ 51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
                <a:gd name="T64" fmla="*/ 0 h 55"/>
                <a:gd name="T65" fmla="*/ 89 w 89"/>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 h="55">
                  <a:moveTo>
                    <a:pt x="0" y="51"/>
                  </a:moveTo>
                  <a:lnTo>
                    <a:pt x="5" y="0"/>
                  </a:lnTo>
                  <a:lnTo>
                    <a:pt x="44" y="3"/>
                  </a:lnTo>
                  <a:lnTo>
                    <a:pt x="82" y="4"/>
                  </a:lnTo>
                  <a:lnTo>
                    <a:pt x="82" y="5"/>
                  </a:lnTo>
                  <a:lnTo>
                    <a:pt x="83" y="9"/>
                  </a:lnTo>
                  <a:lnTo>
                    <a:pt x="83" y="10"/>
                  </a:lnTo>
                  <a:lnTo>
                    <a:pt x="82" y="13"/>
                  </a:lnTo>
                  <a:lnTo>
                    <a:pt x="82" y="18"/>
                  </a:lnTo>
                  <a:lnTo>
                    <a:pt x="84" y="23"/>
                  </a:lnTo>
                  <a:lnTo>
                    <a:pt x="85" y="25"/>
                  </a:lnTo>
                  <a:lnTo>
                    <a:pt x="86" y="30"/>
                  </a:lnTo>
                  <a:lnTo>
                    <a:pt x="86" y="38"/>
                  </a:lnTo>
                  <a:lnTo>
                    <a:pt x="87" y="40"/>
                  </a:lnTo>
                  <a:lnTo>
                    <a:pt x="87" y="43"/>
                  </a:lnTo>
                  <a:lnTo>
                    <a:pt x="87" y="44"/>
                  </a:lnTo>
                  <a:lnTo>
                    <a:pt x="89" y="51"/>
                  </a:lnTo>
                  <a:lnTo>
                    <a:pt x="89" y="53"/>
                  </a:lnTo>
                  <a:lnTo>
                    <a:pt x="89" y="55"/>
                  </a:lnTo>
                  <a:lnTo>
                    <a:pt x="0" y="51"/>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28" name="Freeform 7"/>
            <p:cNvSpPr>
              <a:spLocks/>
            </p:cNvSpPr>
            <p:nvPr/>
          </p:nvSpPr>
          <p:spPr bwMode="auto">
            <a:xfrm>
              <a:off x="4483100" y="2398713"/>
              <a:ext cx="766763" cy="495300"/>
            </a:xfrm>
            <a:custGeom>
              <a:avLst/>
              <a:gdLst>
                <a:gd name="T0" fmla="*/ 0 w 94"/>
                <a:gd name="T1" fmla="*/ 51 h 64"/>
                <a:gd name="T2" fmla="*/ 3 w 94"/>
                <a:gd name="T3" fmla="*/ 17 h 64"/>
                <a:gd name="T4" fmla="*/ 4 w 94"/>
                <a:gd name="T5" fmla="*/ 0 h 64"/>
                <a:gd name="T6" fmla="*/ 93 w 94"/>
                <a:gd name="T7" fmla="*/ 4 h 64"/>
                <a:gd name="T8" fmla="*/ 93 w 94"/>
                <a:gd name="T9" fmla="*/ 6 h 64"/>
                <a:gd name="T10" fmla="*/ 92 w 94"/>
                <a:gd name="T11" fmla="*/ 7 h 64"/>
                <a:gd name="T12" fmla="*/ 90 w 94"/>
                <a:gd name="T13" fmla="*/ 10 h 64"/>
                <a:gd name="T14" fmla="*/ 90 w 94"/>
                <a:gd name="T15" fmla="*/ 11 h 64"/>
                <a:gd name="T16" fmla="*/ 94 w 94"/>
                <a:gd name="T17" fmla="*/ 15 h 64"/>
                <a:gd name="T18" fmla="*/ 94 w 94"/>
                <a:gd name="T19" fmla="*/ 46 h 64"/>
                <a:gd name="T20" fmla="*/ 94 w 94"/>
                <a:gd name="T21" fmla="*/ 46 h 64"/>
                <a:gd name="T22" fmla="*/ 92 w 94"/>
                <a:gd name="T23" fmla="*/ 46 h 64"/>
                <a:gd name="T24" fmla="*/ 93 w 94"/>
                <a:gd name="T25" fmla="*/ 47 h 64"/>
                <a:gd name="T26" fmla="*/ 94 w 94"/>
                <a:gd name="T27" fmla="*/ 48 h 64"/>
                <a:gd name="T28" fmla="*/ 93 w 94"/>
                <a:gd name="T29" fmla="*/ 50 h 64"/>
                <a:gd name="T30" fmla="*/ 94 w 94"/>
                <a:gd name="T31" fmla="*/ 51 h 64"/>
                <a:gd name="T32" fmla="*/ 94 w 94"/>
                <a:gd name="T33" fmla="*/ 54 h 64"/>
                <a:gd name="T34" fmla="*/ 93 w 94"/>
                <a:gd name="T35" fmla="*/ 54 h 64"/>
                <a:gd name="T36" fmla="*/ 94 w 94"/>
                <a:gd name="T37" fmla="*/ 56 h 64"/>
                <a:gd name="T38" fmla="*/ 92 w 94"/>
                <a:gd name="T39" fmla="*/ 59 h 64"/>
                <a:gd name="T40" fmla="*/ 94 w 94"/>
                <a:gd name="T41" fmla="*/ 62 h 64"/>
                <a:gd name="T42" fmla="*/ 94 w 94"/>
                <a:gd name="T43" fmla="*/ 64 h 64"/>
                <a:gd name="T44" fmla="*/ 94 w 94"/>
                <a:gd name="T45" fmla="*/ 64 h 64"/>
                <a:gd name="T46" fmla="*/ 91 w 94"/>
                <a:gd name="T47" fmla="*/ 62 h 64"/>
                <a:gd name="T48" fmla="*/ 86 w 94"/>
                <a:gd name="T49" fmla="*/ 59 h 64"/>
                <a:gd name="T50" fmla="*/ 84 w 94"/>
                <a:gd name="T51" fmla="*/ 58 h 64"/>
                <a:gd name="T52" fmla="*/ 82 w 94"/>
                <a:gd name="T53" fmla="*/ 58 h 64"/>
                <a:gd name="T54" fmla="*/ 80 w 94"/>
                <a:gd name="T55" fmla="*/ 60 h 64"/>
                <a:gd name="T56" fmla="*/ 79 w 94"/>
                <a:gd name="T57" fmla="*/ 60 h 64"/>
                <a:gd name="T58" fmla="*/ 77 w 94"/>
                <a:gd name="T59" fmla="*/ 60 h 64"/>
                <a:gd name="T60" fmla="*/ 76 w 94"/>
                <a:gd name="T61" fmla="*/ 57 h 64"/>
                <a:gd name="T62" fmla="*/ 75 w 94"/>
                <a:gd name="T63" fmla="*/ 56 h 64"/>
                <a:gd name="T64" fmla="*/ 73 w 94"/>
                <a:gd name="T65" fmla="*/ 57 h 64"/>
                <a:gd name="T66" fmla="*/ 71 w 94"/>
                <a:gd name="T67" fmla="*/ 57 h 64"/>
                <a:gd name="T68" fmla="*/ 69 w 94"/>
                <a:gd name="T69" fmla="*/ 54 h 64"/>
                <a:gd name="T70" fmla="*/ 0 w 94"/>
                <a:gd name="T71" fmla="*/ 51 h 64"/>
                <a:gd name="T72" fmla="*/ 0 w 94"/>
                <a:gd name="T73" fmla="*/ 51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
                <a:gd name="T112" fmla="*/ 0 h 64"/>
                <a:gd name="T113" fmla="*/ 94 w 94"/>
                <a:gd name="T114" fmla="*/ 64 h 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 h="64">
                  <a:moveTo>
                    <a:pt x="0" y="51"/>
                  </a:moveTo>
                  <a:lnTo>
                    <a:pt x="3" y="17"/>
                  </a:lnTo>
                  <a:lnTo>
                    <a:pt x="4" y="0"/>
                  </a:lnTo>
                  <a:lnTo>
                    <a:pt x="93" y="4"/>
                  </a:lnTo>
                  <a:lnTo>
                    <a:pt x="93" y="6"/>
                  </a:lnTo>
                  <a:lnTo>
                    <a:pt x="92" y="7"/>
                  </a:lnTo>
                  <a:lnTo>
                    <a:pt x="90" y="10"/>
                  </a:lnTo>
                  <a:lnTo>
                    <a:pt x="90" y="11"/>
                  </a:lnTo>
                  <a:lnTo>
                    <a:pt x="94" y="15"/>
                  </a:lnTo>
                  <a:lnTo>
                    <a:pt x="94" y="46"/>
                  </a:lnTo>
                  <a:lnTo>
                    <a:pt x="92" y="46"/>
                  </a:lnTo>
                  <a:lnTo>
                    <a:pt x="93" y="47"/>
                  </a:lnTo>
                  <a:lnTo>
                    <a:pt x="94" y="48"/>
                  </a:lnTo>
                  <a:lnTo>
                    <a:pt x="93" y="50"/>
                  </a:lnTo>
                  <a:lnTo>
                    <a:pt x="94" y="51"/>
                  </a:lnTo>
                  <a:lnTo>
                    <a:pt x="94" y="54"/>
                  </a:lnTo>
                  <a:lnTo>
                    <a:pt x="93" y="54"/>
                  </a:lnTo>
                  <a:lnTo>
                    <a:pt x="94" y="56"/>
                  </a:lnTo>
                  <a:lnTo>
                    <a:pt x="92" y="59"/>
                  </a:lnTo>
                  <a:lnTo>
                    <a:pt x="94" y="62"/>
                  </a:lnTo>
                  <a:lnTo>
                    <a:pt x="94" y="64"/>
                  </a:lnTo>
                  <a:lnTo>
                    <a:pt x="91" y="62"/>
                  </a:lnTo>
                  <a:lnTo>
                    <a:pt x="86" y="59"/>
                  </a:lnTo>
                  <a:lnTo>
                    <a:pt x="84" y="58"/>
                  </a:lnTo>
                  <a:lnTo>
                    <a:pt x="82" y="58"/>
                  </a:lnTo>
                  <a:lnTo>
                    <a:pt x="80" y="60"/>
                  </a:lnTo>
                  <a:lnTo>
                    <a:pt x="79" y="60"/>
                  </a:lnTo>
                  <a:lnTo>
                    <a:pt x="77" y="60"/>
                  </a:lnTo>
                  <a:lnTo>
                    <a:pt x="76" y="57"/>
                  </a:lnTo>
                  <a:lnTo>
                    <a:pt x="75" y="56"/>
                  </a:lnTo>
                  <a:lnTo>
                    <a:pt x="73" y="57"/>
                  </a:lnTo>
                  <a:lnTo>
                    <a:pt x="71" y="57"/>
                  </a:lnTo>
                  <a:lnTo>
                    <a:pt x="69" y="54"/>
                  </a:lnTo>
                  <a:lnTo>
                    <a:pt x="0" y="51"/>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29" name="Freeform 8"/>
            <p:cNvSpPr>
              <a:spLocks/>
            </p:cNvSpPr>
            <p:nvPr/>
          </p:nvSpPr>
          <p:spPr bwMode="auto">
            <a:xfrm>
              <a:off x="4637088" y="3203575"/>
              <a:ext cx="812800" cy="411163"/>
            </a:xfrm>
            <a:custGeom>
              <a:avLst/>
              <a:gdLst>
                <a:gd name="T0" fmla="*/ 3 w 100"/>
                <a:gd name="T1" fmla="*/ 0 h 53"/>
                <a:gd name="T2" fmla="*/ 89 w 100"/>
                <a:gd name="T3" fmla="*/ 2 h 53"/>
                <a:gd name="T4" fmla="*/ 95 w 100"/>
                <a:gd name="T5" fmla="*/ 6 h 53"/>
                <a:gd name="T6" fmla="*/ 93 w 100"/>
                <a:gd name="T7" fmla="*/ 8 h 53"/>
                <a:gd name="T8" fmla="*/ 93 w 100"/>
                <a:gd name="T9" fmla="*/ 10 h 53"/>
                <a:gd name="T10" fmla="*/ 94 w 100"/>
                <a:gd name="T11" fmla="*/ 12 h 53"/>
                <a:gd name="T12" fmla="*/ 95 w 100"/>
                <a:gd name="T13" fmla="*/ 12 h 53"/>
                <a:gd name="T14" fmla="*/ 96 w 100"/>
                <a:gd name="T15" fmla="*/ 15 h 53"/>
                <a:gd name="T16" fmla="*/ 97 w 100"/>
                <a:gd name="T17" fmla="*/ 16 h 53"/>
                <a:gd name="T18" fmla="*/ 99 w 100"/>
                <a:gd name="T19" fmla="*/ 16 h 53"/>
                <a:gd name="T20" fmla="*/ 99 w 100"/>
                <a:gd name="T21" fmla="*/ 17 h 53"/>
                <a:gd name="T22" fmla="*/ 100 w 100"/>
                <a:gd name="T23" fmla="*/ 53 h 53"/>
                <a:gd name="T24" fmla="*/ 0 w 100"/>
                <a:gd name="T25" fmla="*/ 51 h 53"/>
                <a:gd name="T26" fmla="*/ 3 w 100"/>
                <a:gd name="T27" fmla="*/ 0 h 53"/>
                <a:gd name="T28" fmla="*/ 3 w 100"/>
                <a:gd name="T29" fmla="*/ 0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53"/>
                <a:gd name="T47" fmla="*/ 100 w 100"/>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53">
                  <a:moveTo>
                    <a:pt x="3" y="0"/>
                  </a:moveTo>
                  <a:lnTo>
                    <a:pt x="89" y="2"/>
                  </a:lnTo>
                  <a:lnTo>
                    <a:pt x="95" y="6"/>
                  </a:lnTo>
                  <a:lnTo>
                    <a:pt x="93" y="8"/>
                  </a:lnTo>
                  <a:lnTo>
                    <a:pt x="93" y="10"/>
                  </a:lnTo>
                  <a:lnTo>
                    <a:pt x="94" y="12"/>
                  </a:lnTo>
                  <a:lnTo>
                    <a:pt x="95" y="12"/>
                  </a:lnTo>
                  <a:lnTo>
                    <a:pt x="96" y="15"/>
                  </a:lnTo>
                  <a:lnTo>
                    <a:pt x="97" y="16"/>
                  </a:lnTo>
                  <a:lnTo>
                    <a:pt x="99" y="16"/>
                  </a:lnTo>
                  <a:lnTo>
                    <a:pt x="99" y="17"/>
                  </a:lnTo>
                  <a:lnTo>
                    <a:pt x="100" y="53"/>
                  </a:lnTo>
                  <a:lnTo>
                    <a:pt x="0" y="51"/>
                  </a:lnTo>
                  <a:lnTo>
                    <a:pt x="3" y="0"/>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30" name="Freeform 9"/>
            <p:cNvSpPr>
              <a:spLocks/>
            </p:cNvSpPr>
            <p:nvPr/>
          </p:nvSpPr>
          <p:spPr bwMode="auto">
            <a:xfrm>
              <a:off x="5232400" y="2740025"/>
              <a:ext cx="666750" cy="417513"/>
            </a:xfrm>
            <a:custGeom>
              <a:avLst/>
              <a:gdLst>
                <a:gd name="T0" fmla="*/ 66 w 82"/>
                <a:gd name="T1" fmla="*/ 0 h 54"/>
                <a:gd name="T2" fmla="*/ 68 w 82"/>
                <a:gd name="T3" fmla="*/ 4 h 54"/>
                <a:gd name="T4" fmla="*/ 67 w 82"/>
                <a:gd name="T5" fmla="*/ 6 h 54"/>
                <a:gd name="T6" fmla="*/ 69 w 82"/>
                <a:gd name="T7" fmla="*/ 13 h 54"/>
                <a:gd name="T8" fmla="*/ 74 w 82"/>
                <a:gd name="T9" fmla="*/ 16 h 54"/>
                <a:gd name="T10" fmla="*/ 75 w 82"/>
                <a:gd name="T11" fmla="*/ 18 h 54"/>
                <a:gd name="T12" fmla="*/ 78 w 82"/>
                <a:gd name="T13" fmla="*/ 21 h 54"/>
                <a:gd name="T14" fmla="*/ 82 w 82"/>
                <a:gd name="T15" fmla="*/ 26 h 54"/>
                <a:gd name="T16" fmla="*/ 80 w 82"/>
                <a:gd name="T17" fmla="*/ 29 h 54"/>
                <a:gd name="T18" fmla="*/ 80 w 82"/>
                <a:gd name="T19" fmla="*/ 31 h 54"/>
                <a:gd name="T20" fmla="*/ 75 w 82"/>
                <a:gd name="T21" fmla="*/ 34 h 54"/>
                <a:gd name="T22" fmla="*/ 72 w 82"/>
                <a:gd name="T23" fmla="*/ 35 h 54"/>
                <a:gd name="T24" fmla="*/ 70 w 82"/>
                <a:gd name="T25" fmla="*/ 38 h 54"/>
                <a:gd name="T26" fmla="*/ 72 w 82"/>
                <a:gd name="T27" fmla="*/ 41 h 54"/>
                <a:gd name="T28" fmla="*/ 72 w 82"/>
                <a:gd name="T29" fmla="*/ 44 h 54"/>
                <a:gd name="T30" fmla="*/ 68 w 82"/>
                <a:gd name="T31" fmla="*/ 50 h 54"/>
                <a:gd name="T32" fmla="*/ 67 w 82"/>
                <a:gd name="T33" fmla="*/ 53 h 54"/>
                <a:gd name="T34" fmla="*/ 63 w 82"/>
                <a:gd name="T35" fmla="*/ 50 h 54"/>
                <a:gd name="T36" fmla="*/ 11 w 82"/>
                <a:gd name="T37" fmla="*/ 51 h 54"/>
                <a:gd name="T38" fmla="*/ 11 w 82"/>
                <a:gd name="T39" fmla="*/ 48 h 54"/>
                <a:gd name="T40" fmla="*/ 9 w 82"/>
                <a:gd name="T41" fmla="*/ 45 h 54"/>
                <a:gd name="T42" fmla="*/ 10 w 82"/>
                <a:gd name="T43" fmla="*/ 42 h 54"/>
                <a:gd name="T44" fmla="*/ 8 w 82"/>
                <a:gd name="T45" fmla="*/ 39 h 54"/>
                <a:gd name="T46" fmla="*/ 8 w 82"/>
                <a:gd name="T47" fmla="*/ 36 h 54"/>
                <a:gd name="T48" fmla="*/ 6 w 82"/>
                <a:gd name="T49" fmla="*/ 33 h 54"/>
                <a:gd name="T50" fmla="*/ 5 w 82"/>
                <a:gd name="T51" fmla="*/ 31 h 54"/>
                <a:gd name="T52" fmla="*/ 3 w 82"/>
                <a:gd name="T53" fmla="*/ 26 h 54"/>
                <a:gd name="T54" fmla="*/ 4 w 82"/>
                <a:gd name="T55" fmla="*/ 23 h 54"/>
                <a:gd name="T56" fmla="*/ 2 w 82"/>
                <a:gd name="T57" fmla="*/ 20 h 54"/>
                <a:gd name="T58" fmla="*/ 2 w 82"/>
                <a:gd name="T59" fmla="*/ 18 h 54"/>
                <a:gd name="T60" fmla="*/ 2 w 82"/>
                <a:gd name="T61" fmla="*/ 12 h 54"/>
                <a:gd name="T62" fmla="*/ 2 w 82"/>
                <a:gd name="T63" fmla="*/ 10 h 54"/>
                <a:gd name="T64" fmla="*/ 1 w 82"/>
                <a:gd name="T65" fmla="*/ 6 h 54"/>
                <a:gd name="T66" fmla="*/ 1 w 82"/>
                <a:gd name="T67" fmla="*/ 3 h 54"/>
                <a:gd name="T68" fmla="*/ 2 w 82"/>
                <a:gd name="T69" fmla="*/ 2 h 54"/>
                <a:gd name="T70" fmla="*/ 2 w 82"/>
                <a:gd name="T71" fmla="*/ 2 h 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54"/>
                <a:gd name="T110" fmla="*/ 82 w 82"/>
                <a:gd name="T111" fmla="*/ 54 h 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54">
                  <a:moveTo>
                    <a:pt x="2" y="2"/>
                  </a:moveTo>
                  <a:lnTo>
                    <a:pt x="66" y="0"/>
                  </a:lnTo>
                  <a:lnTo>
                    <a:pt x="67" y="2"/>
                  </a:lnTo>
                  <a:lnTo>
                    <a:pt x="68" y="4"/>
                  </a:lnTo>
                  <a:lnTo>
                    <a:pt x="68" y="5"/>
                  </a:lnTo>
                  <a:lnTo>
                    <a:pt x="67" y="6"/>
                  </a:lnTo>
                  <a:lnTo>
                    <a:pt x="68" y="8"/>
                  </a:lnTo>
                  <a:lnTo>
                    <a:pt x="69" y="13"/>
                  </a:lnTo>
                  <a:lnTo>
                    <a:pt x="73" y="14"/>
                  </a:lnTo>
                  <a:lnTo>
                    <a:pt x="74" y="16"/>
                  </a:lnTo>
                  <a:lnTo>
                    <a:pt x="75" y="17"/>
                  </a:lnTo>
                  <a:lnTo>
                    <a:pt x="75" y="18"/>
                  </a:lnTo>
                  <a:lnTo>
                    <a:pt x="78" y="20"/>
                  </a:lnTo>
                  <a:lnTo>
                    <a:pt x="78" y="21"/>
                  </a:lnTo>
                  <a:lnTo>
                    <a:pt x="81" y="23"/>
                  </a:lnTo>
                  <a:lnTo>
                    <a:pt x="82" y="26"/>
                  </a:lnTo>
                  <a:lnTo>
                    <a:pt x="81" y="27"/>
                  </a:lnTo>
                  <a:lnTo>
                    <a:pt x="80" y="29"/>
                  </a:lnTo>
                  <a:lnTo>
                    <a:pt x="80" y="30"/>
                  </a:lnTo>
                  <a:lnTo>
                    <a:pt x="80" y="31"/>
                  </a:lnTo>
                  <a:lnTo>
                    <a:pt x="77" y="34"/>
                  </a:lnTo>
                  <a:lnTo>
                    <a:pt x="75" y="34"/>
                  </a:lnTo>
                  <a:lnTo>
                    <a:pt x="75" y="35"/>
                  </a:lnTo>
                  <a:lnTo>
                    <a:pt x="72" y="35"/>
                  </a:lnTo>
                  <a:lnTo>
                    <a:pt x="71" y="36"/>
                  </a:lnTo>
                  <a:lnTo>
                    <a:pt x="70" y="38"/>
                  </a:lnTo>
                  <a:lnTo>
                    <a:pt x="70" y="39"/>
                  </a:lnTo>
                  <a:lnTo>
                    <a:pt x="72" y="41"/>
                  </a:lnTo>
                  <a:lnTo>
                    <a:pt x="72" y="42"/>
                  </a:lnTo>
                  <a:lnTo>
                    <a:pt x="72" y="44"/>
                  </a:lnTo>
                  <a:lnTo>
                    <a:pt x="70" y="49"/>
                  </a:lnTo>
                  <a:lnTo>
                    <a:pt x="68" y="50"/>
                  </a:lnTo>
                  <a:lnTo>
                    <a:pt x="67" y="51"/>
                  </a:lnTo>
                  <a:lnTo>
                    <a:pt x="67" y="53"/>
                  </a:lnTo>
                  <a:lnTo>
                    <a:pt x="66" y="54"/>
                  </a:lnTo>
                  <a:lnTo>
                    <a:pt x="63" y="50"/>
                  </a:lnTo>
                  <a:lnTo>
                    <a:pt x="11" y="52"/>
                  </a:lnTo>
                  <a:lnTo>
                    <a:pt x="11" y="51"/>
                  </a:lnTo>
                  <a:lnTo>
                    <a:pt x="10" y="49"/>
                  </a:lnTo>
                  <a:lnTo>
                    <a:pt x="11" y="48"/>
                  </a:lnTo>
                  <a:lnTo>
                    <a:pt x="10" y="46"/>
                  </a:lnTo>
                  <a:lnTo>
                    <a:pt x="9" y="45"/>
                  </a:lnTo>
                  <a:lnTo>
                    <a:pt x="10" y="44"/>
                  </a:lnTo>
                  <a:lnTo>
                    <a:pt x="10" y="42"/>
                  </a:lnTo>
                  <a:lnTo>
                    <a:pt x="8" y="41"/>
                  </a:lnTo>
                  <a:lnTo>
                    <a:pt x="8" y="39"/>
                  </a:lnTo>
                  <a:lnTo>
                    <a:pt x="9" y="37"/>
                  </a:lnTo>
                  <a:lnTo>
                    <a:pt x="8" y="36"/>
                  </a:lnTo>
                  <a:lnTo>
                    <a:pt x="6" y="35"/>
                  </a:lnTo>
                  <a:lnTo>
                    <a:pt x="6" y="33"/>
                  </a:lnTo>
                  <a:lnTo>
                    <a:pt x="6" y="32"/>
                  </a:lnTo>
                  <a:lnTo>
                    <a:pt x="5" y="31"/>
                  </a:lnTo>
                  <a:lnTo>
                    <a:pt x="4" y="28"/>
                  </a:lnTo>
                  <a:lnTo>
                    <a:pt x="3" y="26"/>
                  </a:lnTo>
                  <a:lnTo>
                    <a:pt x="4" y="24"/>
                  </a:lnTo>
                  <a:lnTo>
                    <a:pt x="4" y="23"/>
                  </a:lnTo>
                  <a:lnTo>
                    <a:pt x="2" y="22"/>
                  </a:lnTo>
                  <a:lnTo>
                    <a:pt x="2" y="20"/>
                  </a:lnTo>
                  <a:lnTo>
                    <a:pt x="2" y="18"/>
                  </a:lnTo>
                  <a:lnTo>
                    <a:pt x="0" y="15"/>
                  </a:lnTo>
                  <a:lnTo>
                    <a:pt x="2" y="12"/>
                  </a:lnTo>
                  <a:lnTo>
                    <a:pt x="1" y="10"/>
                  </a:lnTo>
                  <a:lnTo>
                    <a:pt x="2" y="10"/>
                  </a:lnTo>
                  <a:lnTo>
                    <a:pt x="2" y="7"/>
                  </a:lnTo>
                  <a:lnTo>
                    <a:pt x="1" y="6"/>
                  </a:lnTo>
                  <a:lnTo>
                    <a:pt x="2" y="4"/>
                  </a:lnTo>
                  <a:lnTo>
                    <a:pt x="1" y="3"/>
                  </a:lnTo>
                  <a:lnTo>
                    <a:pt x="0" y="2"/>
                  </a:lnTo>
                  <a:lnTo>
                    <a:pt x="2" y="2"/>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31" name="Freeform 10"/>
            <p:cNvSpPr>
              <a:spLocks/>
            </p:cNvSpPr>
            <p:nvPr/>
          </p:nvSpPr>
          <p:spPr bwMode="auto">
            <a:xfrm>
              <a:off x="5597525" y="2282825"/>
              <a:ext cx="577850" cy="588963"/>
            </a:xfrm>
            <a:custGeom>
              <a:avLst/>
              <a:gdLst>
                <a:gd name="T0" fmla="*/ 29 w 71"/>
                <a:gd name="T1" fmla="*/ 75 h 76"/>
                <a:gd name="T2" fmla="*/ 24 w 71"/>
                <a:gd name="T3" fmla="*/ 72 h 76"/>
                <a:gd name="T4" fmla="*/ 22 w 71"/>
                <a:gd name="T5" fmla="*/ 65 h 76"/>
                <a:gd name="T6" fmla="*/ 23 w 71"/>
                <a:gd name="T7" fmla="*/ 63 h 76"/>
                <a:gd name="T8" fmla="*/ 21 w 71"/>
                <a:gd name="T9" fmla="*/ 59 h 76"/>
                <a:gd name="T10" fmla="*/ 21 w 71"/>
                <a:gd name="T11" fmla="*/ 54 h 76"/>
                <a:gd name="T12" fmla="*/ 17 w 71"/>
                <a:gd name="T13" fmla="*/ 50 h 76"/>
                <a:gd name="T14" fmla="*/ 12 w 71"/>
                <a:gd name="T15" fmla="*/ 45 h 76"/>
                <a:gd name="T16" fmla="*/ 8 w 71"/>
                <a:gd name="T17" fmla="*/ 43 h 76"/>
                <a:gd name="T18" fmla="*/ 7 w 71"/>
                <a:gd name="T19" fmla="*/ 42 h 76"/>
                <a:gd name="T20" fmla="*/ 3 w 71"/>
                <a:gd name="T21" fmla="*/ 41 h 76"/>
                <a:gd name="T22" fmla="*/ 1 w 71"/>
                <a:gd name="T23" fmla="*/ 39 h 76"/>
                <a:gd name="T24" fmla="*/ 2 w 71"/>
                <a:gd name="T25" fmla="*/ 31 h 76"/>
                <a:gd name="T26" fmla="*/ 3 w 71"/>
                <a:gd name="T27" fmla="*/ 28 h 76"/>
                <a:gd name="T28" fmla="*/ 0 w 71"/>
                <a:gd name="T29" fmla="*/ 25 h 76"/>
                <a:gd name="T30" fmla="*/ 1 w 71"/>
                <a:gd name="T31" fmla="*/ 22 h 76"/>
                <a:gd name="T32" fmla="*/ 5 w 71"/>
                <a:gd name="T33" fmla="*/ 17 h 76"/>
                <a:gd name="T34" fmla="*/ 7 w 71"/>
                <a:gd name="T35" fmla="*/ 16 h 76"/>
                <a:gd name="T36" fmla="*/ 7 w 71"/>
                <a:gd name="T37" fmla="*/ 6 h 76"/>
                <a:gd name="T38" fmla="*/ 9 w 71"/>
                <a:gd name="T39" fmla="*/ 5 h 76"/>
                <a:gd name="T40" fmla="*/ 13 w 71"/>
                <a:gd name="T41" fmla="*/ 5 h 76"/>
                <a:gd name="T42" fmla="*/ 22 w 71"/>
                <a:gd name="T43" fmla="*/ 1 h 76"/>
                <a:gd name="T44" fmla="*/ 24 w 71"/>
                <a:gd name="T45" fmla="*/ 1 h 76"/>
                <a:gd name="T46" fmla="*/ 23 w 71"/>
                <a:gd name="T47" fmla="*/ 3 h 76"/>
                <a:gd name="T48" fmla="*/ 22 w 71"/>
                <a:gd name="T49" fmla="*/ 6 h 76"/>
                <a:gd name="T50" fmla="*/ 26 w 71"/>
                <a:gd name="T51" fmla="*/ 5 h 76"/>
                <a:gd name="T52" fmla="*/ 28 w 71"/>
                <a:gd name="T53" fmla="*/ 6 h 76"/>
                <a:gd name="T54" fmla="*/ 31 w 71"/>
                <a:gd name="T55" fmla="*/ 8 h 76"/>
                <a:gd name="T56" fmla="*/ 32 w 71"/>
                <a:gd name="T57" fmla="*/ 10 h 76"/>
                <a:gd name="T58" fmla="*/ 44 w 71"/>
                <a:gd name="T59" fmla="*/ 13 h 76"/>
                <a:gd name="T60" fmla="*/ 48 w 71"/>
                <a:gd name="T61" fmla="*/ 15 h 76"/>
                <a:gd name="T62" fmla="*/ 50 w 71"/>
                <a:gd name="T63" fmla="*/ 15 h 76"/>
                <a:gd name="T64" fmla="*/ 51 w 71"/>
                <a:gd name="T65" fmla="*/ 15 h 76"/>
                <a:gd name="T66" fmla="*/ 56 w 71"/>
                <a:gd name="T67" fmla="*/ 16 h 76"/>
                <a:gd name="T68" fmla="*/ 56 w 71"/>
                <a:gd name="T69" fmla="*/ 17 h 76"/>
                <a:gd name="T70" fmla="*/ 58 w 71"/>
                <a:gd name="T71" fmla="*/ 18 h 76"/>
                <a:gd name="T72" fmla="*/ 61 w 71"/>
                <a:gd name="T73" fmla="*/ 21 h 76"/>
                <a:gd name="T74" fmla="*/ 60 w 71"/>
                <a:gd name="T75" fmla="*/ 25 h 76"/>
                <a:gd name="T76" fmla="*/ 63 w 71"/>
                <a:gd name="T77" fmla="*/ 25 h 76"/>
                <a:gd name="T78" fmla="*/ 62 w 71"/>
                <a:gd name="T79" fmla="*/ 27 h 76"/>
                <a:gd name="T80" fmla="*/ 64 w 71"/>
                <a:gd name="T81" fmla="*/ 30 h 76"/>
                <a:gd name="T82" fmla="*/ 61 w 71"/>
                <a:gd name="T83" fmla="*/ 33 h 76"/>
                <a:gd name="T84" fmla="*/ 59 w 71"/>
                <a:gd name="T85" fmla="*/ 38 h 76"/>
                <a:gd name="T86" fmla="*/ 59 w 71"/>
                <a:gd name="T87" fmla="*/ 39 h 76"/>
                <a:gd name="T88" fmla="*/ 63 w 71"/>
                <a:gd name="T89" fmla="*/ 35 h 76"/>
                <a:gd name="T90" fmla="*/ 66 w 71"/>
                <a:gd name="T91" fmla="*/ 33 h 76"/>
                <a:gd name="T92" fmla="*/ 68 w 71"/>
                <a:gd name="T93" fmla="*/ 31 h 76"/>
                <a:gd name="T94" fmla="*/ 68 w 71"/>
                <a:gd name="T95" fmla="*/ 28 h 76"/>
                <a:gd name="T96" fmla="*/ 69 w 71"/>
                <a:gd name="T97" fmla="*/ 27 h 76"/>
                <a:gd name="T98" fmla="*/ 70 w 71"/>
                <a:gd name="T99" fmla="*/ 25 h 76"/>
                <a:gd name="T100" fmla="*/ 71 w 71"/>
                <a:gd name="T101" fmla="*/ 26 h 76"/>
                <a:gd name="T102" fmla="*/ 69 w 71"/>
                <a:gd name="T103" fmla="*/ 33 h 76"/>
                <a:gd name="T104" fmla="*/ 68 w 71"/>
                <a:gd name="T105" fmla="*/ 35 h 76"/>
                <a:gd name="T106" fmla="*/ 66 w 71"/>
                <a:gd name="T107" fmla="*/ 40 h 76"/>
                <a:gd name="T108" fmla="*/ 66 w 71"/>
                <a:gd name="T109" fmla="*/ 45 h 76"/>
                <a:gd name="T110" fmla="*/ 64 w 71"/>
                <a:gd name="T111" fmla="*/ 47 h 76"/>
                <a:gd name="T112" fmla="*/ 65 w 71"/>
                <a:gd name="T113" fmla="*/ 54 h 76"/>
                <a:gd name="T114" fmla="*/ 63 w 71"/>
                <a:gd name="T115" fmla="*/ 59 h 76"/>
                <a:gd name="T116" fmla="*/ 65 w 71"/>
                <a:gd name="T117" fmla="*/ 70 h 76"/>
                <a:gd name="T118" fmla="*/ 65 w 71"/>
                <a:gd name="T119" fmla="*/ 71 h 76"/>
                <a:gd name="T120" fmla="*/ 65 w 71"/>
                <a:gd name="T121" fmla="*/ 74 h 76"/>
                <a:gd name="T122" fmla="*/ 30 w 71"/>
                <a:gd name="T123" fmla="*/ 76 h 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
                <a:gd name="T187" fmla="*/ 0 h 76"/>
                <a:gd name="T188" fmla="*/ 71 w 71"/>
                <a:gd name="T189" fmla="*/ 76 h 7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 h="76">
                  <a:moveTo>
                    <a:pt x="30" y="76"/>
                  </a:moveTo>
                  <a:lnTo>
                    <a:pt x="29" y="75"/>
                  </a:lnTo>
                  <a:lnTo>
                    <a:pt x="28" y="73"/>
                  </a:lnTo>
                  <a:lnTo>
                    <a:pt x="24" y="72"/>
                  </a:lnTo>
                  <a:lnTo>
                    <a:pt x="23" y="67"/>
                  </a:lnTo>
                  <a:lnTo>
                    <a:pt x="22" y="65"/>
                  </a:lnTo>
                  <a:lnTo>
                    <a:pt x="23" y="64"/>
                  </a:lnTo>
                  <a:lnTo>
                    <a:pt x="23" y="63"/>
                  </a:lnTo>
                  <a:lnTo>
                    <a:pt x="22" y="61"/>
                  </a:lnTo>
                  <a:lnTo>
                    <a:pt x="21" y="59"/>
                  </a:lnTo>
                  <a:lnTo>
                    <a:pt x="21" y="56"/>
                  </a:lnTo>
                  <a:lnTo>
                    <a:pt x="21" y="54"/>
                  </a:lnTo>
                  <a:lnTo>
                    <a:pt x="21" y="53"/>
                  </a:lnTo>
                  <a:lnTo>
                    <a:pt x="17" y="50"/>
                  </a:lnTo>
                  <a:lnTo>
                    <a:pt x="13" y="48"/>
                  </a:lnTo>
                  <a:lnTo>
                    <a:pt x="12" y="45"/>
                  </a:lnTo>
                  <a:lnTo>
                    <a:pt x="8" y="44"/>
                  </a:lnTo>
                  <a:lnTo>
                    <a:pt x="8" y="43"/>
                  </a:lnTo>
                  <a:lnTo>
                    <a:pt x="7" y="42"/>
                  </a:lnTo>
                  <a:lnTo>
                    <a:pt x="4" y="41"/>
                  </a:lnTo>
                  <a:lnTo>
                    <a:pt x="3" y="41"/>
                  </a:lnTo>
                  <a:lnTo>
                    <a:pt x="2" y="40"/>
                  </a:lnTo>
                  <a:lnTo>
                    <a:pt x="1" y="39"/>
                  </a:lnTo>
                  <a:lnTo>
                    <a:pt x="1" y="34"/>
                  </a:lnTo>
                  <a:lnTo>
                    <a:pt x="2" y="31"/>
                  </a:lnTo>
                  <a:lnTo>
                    <a:pt x="2" y="30"/>
                  </a:lnTo>
                  <a:lnTo>
                    <a:pt x="3" y="28"/>
                  </a:lnTo>
                  <a:lnTo>
                    <a:pt x="1" y="26"/>
                  </a:lnTo>
                  <a:lnTo>
                    <a:pt x="0" y="25"/>
                  </a:lnTo>
                  <a:lnTo>
                    <a:pt x="1" y="22"/>
                  </a:lnTo>
                  <a:lnTo>
                    <a:pt x="1" y="20"/>
                  </a:lnTo>
                  <a:lnTo>
                    <a:pt x="5" y="17"/>
                  </a:lnTo>
                  <a:lnTo>
                    <a:pt x="6" y="17"/>
                  </a:lnTo>
                  <a:lnTo>
                    <a:pt x="7" y="16"/>
                  </a:lnTo>
                  <a:lnTo>
                    <a:pt x="6" y="7"/>
                  </a:lnTo>
                  <a:lnTo>
                    <a:pt x="7" y="6"/>
                  </a:lnTo>
                  <a:lnTo>
                    <a:pt x="8" y="5"/>
                  </a:lnTo>
                  <a:lnTo>
                    <a:pt x="9" y="5"/>
                  </a:lnTo>
                  <a:lnTo>
                    <a:pt x="11" y="6"/>
                  </a:lnTo>
                  <a:lnTo>
                    <a:pt x="13" y="5"/>
                  </a:lnTo>
                  <a:lnTo>
                    <a:pt x="16" y="4"/>
                  </a:lnTo>
                  <a:lnTo>
                    <a:pt x="22" y="1"/>
                  </a:lnTo>
                  <a:lnTo>
                    <a:pt x="23" y="0"/>
                  </a:lnTo>
                  <a:lnTo>
                    <a:pt x="24" y="1"/>
                  </a:lnTo>
                  <a:lnTo>
                    <a:pt x="24" y="2"/>
                  </a:lnTo>
                  <a:lnTo>
                    <a:pt x="23" y="3"/>
                  </a:lnTo>
                  <a:lnTo>
                    <a:pt x="23" y="4"/>
                  </a:lnTo>
                  <a:lnTo>
                    <a:pt x="22" y="6"/>
                  </a:lnTo>
                  <a:lnTo>
                    <a:pt x="25" y="5"/>
                  </a:lnTo>
                  <a:lnTo>
                    <a:pt x="26" y="5"/>
                  </a:lnTo>
                  <a:lnTo>
                    <a:pt x="27" y="7"/>
                  </a:lnTo>
                  <a:lnTo>
                    <a:pt x="28" y="6"/>
                  </a:lnTo>
                  <a:lnTo>
                    <a:pt x="29" y="7"/>
                  </a:lnTo>
                  <a:lnTo>
                    <a:pt x="31" y="8"/>
                  </a:lnTo>
                  <a:lnTo>
                    <a:pt x="32" y="8"/>
                  </a:lnTo>
                  <a:lnTo>
                    <a:pt x="32" y="10"/>
                  </a:lnTo>
                  <a:lnTo>
                    <a:pt x="33" y="11"/>
                  </a:lnTo>
                  <a:lnTo>
                    <a:pt x="44" y="13"/>
                  </a:lnTo>
                  <a:lnTo>
                    <a:pt x="46" y="13"/>
                  </a:lnTo>
                  <a:lnTo>
                    <a:pt x="48" y="15"/>
                  </a:lnTo>
                  <a:lnTo>
                    <a:pt x="50" y="15"/>
                  </a:lnTo>
                  <a:lnTo>
                    <a:pt x="51" y="15"/>
                  </a:lnTo>
                  <a:lnTo>
                    <a:pt x="54" y="15"/>
                  </a:lnTo>
                  <a:lnTo>
                    <a:pt x="56" y="16"/>
                  </a:lnTo>
                  <a:lnTo>
                    <a:pt x="57" y="17"/>
                  </a:lnTo>
                  <a:lnTo>
                    <a:pt x="56" y="17"/>
                  </a:lnTo>
                  <a:lnTo>
                    <a:pt x="56" y="18"/>
                  </a:lnTo>
                  <a:lnTo>
                    <a:pt x="58" y="18"/>
                  </a:lnTo>
                  <a:lnTo>
                    <a:pt x="60" y="19"/>
                  </a:lnTo>
                  <a:lnTo>
                    <a:pt x="61" y="21"/>
                  </a:lnTo>
                  <a:lnTo>
                    <a:pt x="60" y="25"/>
                  </a:lnTo>
                  <a:lnTo>
                    <a:pt x="62" y="25"/>
                  </a:lnTo>
                  <a:lnTo>
                    <a:pt x="63" y="25"/>
                  </a:lnTo>
                  <a:lnTo>
                    <a:pt x="62" y="26"/>
                  </a:lnTo>
                  <a:lnTo>
                    <a:pt x="62" y="27"/>
                  </a:lnTo>
                  <a:lnTo>
                    <a:pt x="62" y="28"/>
                  </a:lnTo>
                  <a:lnTo>
                    <a:pt x="64" y="30"/>
                  </a:lnTo>
                  <a:lnTo>
                    <a:pt x="61" y="33"/>
                  </a:lnTo>
                  <a:lnTo>
                    <a:pt x="60" y="36"/>
                  </a:lnTo>
                  <a:lnTo>
                    <a:pt x="59" y="38"/>
                  </a:lnTo>
                  <a:lnTo>
                    <a:pt x="59" y="39"/>
                  </a:lnTo>
                  <a:lnTo>
                    <a:pt x="61" y="38"/>
                  </a:lnTo>
                  <a:lnTo>
                    <a:pt x="63" y="35"/>
                  </a:lnTo>
                  <a:lnTo>
                    <a:pt x="65" y="33"/>
                  </a:lnTo>
                  <a:lnTo>
                    <a:pt x="66" y="33"/>
                  </a:lnTo>
                  <a:lnTo>
                    <a:pt x="67" y="32"/>
                  </a:lnTo>
                  <a:lnTo>
                    <a:pt x="68" y="31"/>
                  </a:lnTo>
                  <a:lnTo>
                    <a:pt x="68" y="30"/>
                  </a:lnTo>
                  <a:lnTo>
                    <a:pt x="68" y="28"/>
                  </a:lnTo>
                  <a:lnTo>
                    <a:pt x="68" y="27"/>
                  </a:lnTo>
                  <a:lnTo>
                    <a:pt x="69" y="27"/>
                  </a:lnTo>
                  <a:lnTo>
                    <a:pt x="69" y="26"/>
                  </a:lnTo>
                  <a:lnTo>
                    <a:pt x="70" y="25"/>
                  </a:lnTo>
                  <a:lnTo>
                    <a:pt x="71" y="25"/>
                  </a:lnTo>
                  <a:lnTo>
                    <a:pt x="71" y="26"/>
                  </a:lnTo>
                  <a:lnTo>
                    <a:pt x="71" y="28"/>
                  </a:lnTo>
                  <a:lnTo>
                    <a:pt x="69" y="33"/>
                  </a:lnTo>
                  <a:lnTo>
                    <a:pt x="68" y="34"/>
                  </a:lnTo>
                  <a:lnTo>
                    <a:pt x="68" y="35"/>
                  </a:lnTo>
                  <a:lnTo>
                    <a:pt x="68" y="36"/>
                  </a:lnTo>
                  <a:lnTo>
                    <a:pt x="66" y="40"/>
                  </a:lnTo>
                  <a:lnTo>
                    <a:pt x="66" y="43"/>
                  </a:lnTo>
                  <a:lnTo>
                    <a:pt x="66" y="45"/>
                  </a:lnTo>
                  <a:lnTo>
                    <a:pt x="64" y="46"/>
                  </a:lnTo>
                  <a:lnTo>
                    <a:pt x="64" y="47"/>
                  </a:lnTo>
                  <a:lnTo>
                    <a:pt x="64" y="50"/>
                  </a:lnTo>
                  <a:lnTo>
                    <a:pt x="65" y="54"/>
                  </a:lnTo>
                  <a:lnTo>
                    <a:pt x="64" y="55"/>
                  </a:lnTo>
                  <a:lnTo>
                    <a:pt x="63" y="59"/>
                  </a:lnTo>
                  <a:lnTo>
                    <a:pt x="63" y="65"/>
                  </a:lnTo>
                  <a:lnTo>
                    <a:pt x="65" y="70"/>
                  </a:lnTo>
                  <a:lnTo>
                    <a:pt x="65" y="71"/>
                  </a:lnTo>
                  <a:lnTo>
                    <a:pt x="65" y="72"/>
                  </a:lnTo>
                  <a:lnTo>
                    <a:pt x="65" y="74"/>
                  </a:lnTo>
                  <a:lnTo>
                    <a:pt x="30" y="76"/>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32" name="Freeform 11"/>
            <p:cNvSpPr>
              <a:spLocks/>
            </p:cNvSpPr>
            <p:nvPr/>
          </p:nvSpPr>
          <p:spPr bwMode="auto">
            <a:xfrm>
              <a:off x="6445250" y="2840038"/>
              <a:ext cx="461963" cy="487362"/>
            </a:xfrm>
            <a:custGeom>
              <a:avLst/>
              <a:gdLst>
                <a:gd name="T0" fmla="*/ 5 w 57"/>
                <a:gd name="T1" fmla="*/ 55 h 63"/>
                <a:gd name="T2" fmla="*/ 8 w 57"/>
                <a:gd name="T3" fmla="*/ 56 h 63"/>
                <a:gd name="T4" fmla="*/ 10 w 57"/>
                <a:gd name="T5" fmla="*/ 55 h 63"/>
                <a:gd name="T6" fmla="*/ 13 w 57"/>
                <a:gd name="T7" fmla="*/ 59 h 63"/>
                <a:gd name="T8" fmla="*/ 18 w 57"/>
                <a:gd name="T9" fmla="*/ 60 h 63"/>
                <a:gd name="T10" fmla="*/ 22 w 57"/>
                <a:gd name="T11" fmla="*/ 61 h 63"/>
                <a:gd name="T12" fmla="*/ 25 w 57"/>
                <a:gd name="T13" fmla="*/ 61 h 63"/>
                <a:gd name="T14" fmla="*/ 28 w 57"/>
                <a:gd name="T15" fmla="*/ 61 h 63"/>
                <a:gd name="T16" fmla="*/ 29 w 57"/>
                <a:gd name="T17" fmla="*/ 59 h 63"/>
                <a:gd name="T18" fmla="*/ 31 w 57"/>
                <a:gd name="T19" fmla="*/ 59 h 63"/>
                <a:gd name="T20" fmla="*/ 34 w 57"/>
                <a:gd name="T21" fmla="*/ 62 h 63"/>
                <a:gd name="T22" fmla="*/ 36 w 57"/>
                <a:gd name="T23" fmla="*/ 63 h 63"/>
                <a:gd name="T24" fmla="*/ 39 w 57"/>
                <a:gd name="T25" fmla="*/ 61 h 63"/>
                <a:gd name="T26" fmla="*/ 40 w 57"/>
                <a:gd name="T27" fmla="*/ 58 h 63"/>
                <a:gd name="T28" fmla="*/ 41 w 57"/>
                <a:gd name="T29" fmla="*/ 52 h 63"/>
                <a:gd name="T30" fmla="*/ 44 w 57"/>
                <a:gd name="T31" fmla="*/ 54 h 63"/>
                <a:gd name="T32" fmla="*/ 45 w 57"/>
                <a:gd name="T33" fmla="*/ 51 h 63"/>
                <a:gd name="T34" fmla="*/ 47 w 57"/>
                <a:gd name="T35" fmla="*/ 47 h 63"/>
                <a:gd name="T36" fmla="*/ 48 w 57"/>
                <a:gd name="T37" fmla="*/ 45 h 63"/>
                <a:gd name="T38" fmla="*/ 51 w 57"/>
                <a:gd name="T39" fmla="*/ 44 h 63"/>
                <a:gd name="T40" fmla="*/ 53 w 57"/>
                <a:gd name="T41" fmla="*/ 41 h 63"/>
                <a:gd name="T42" fmla="*/ 55 w 57"/>
                <a:gd name="T43" fmla="*/ 39 h 63"/>
                <a:gd name="T44" fmla="*/ 55 w 57"/>
                <a:gd name="T45" fmla="*/ 36 h 63"/>
                <a:gd name="T46" fmla="*/ 56 w 57"/>
                <a:gd name="T47" fmla="*/ 34 h 63"/>
                <a:gd name="T48" fmla="*/ 54 w 57"/>
                <a:gd name="T49" fmla="*/ 26 h 63"/>
                <a:gd name="T50" fmla="*/ 55 w 57"/>
                <a:gd name="T51" fmla="*/ 23 h 63"/>
                <a:gd name="T52" fmla="*/ 57 w 57"/>
                <a:gd name="T53" fmla="*/ 22 h 63"/>
                <a:gd name="T54" fmla="*/ 46 w 57"/>
                <a:gd name="T55" fmla="*/ 3 h 63"/>
                <a:gd name="T56" fmla="*/ 42 w 57"/>
                <a:gd name="T57" fmla="*/ 6 h 63"/>
                <a:gd name="T58" fmla="*/ 37 w 57"/>
                <a:gd name="T59" fmla="*/ 10 h 63"/>
                <a:gd name="T60" fmla="*/ 34 w 57"/>
                <a:gd name="T61" fmla="*/ 10 h 63"/>
                <a:gd name="T62" fmla="*/ 30 w 57"/>
                <a:gd name="T63" fmla="*/ 13 h 63"/>
                <a:gd name="T64" fmla="*/ 27 w 57"/>
                <a:gd name="T65" fmla="*/ 12 h 63"/>
                <a:gd name="T66" fmla="*/ 25 w 57"/>
                <a:gd name="T67" fmla="*/ 12 h 63"/>
                <a:gd name="T68" fmla="*/ 25 w 57"/>
                <a:gd name="T69" fmla="*/ 11 h 63"/>
                <a:gd name="T70" fmla="*/ 19 w 57"/>
                <a:gd name="T71" fmla="*/ 9 h 63"/>
                <a:gd name="T72" fmla="*/ 17 w 57"/>
                <a:gd name="T73" fmla="*/ 10 h 63"/>
                <a:gd name="T74" fmla="*/ 0 w 57"/>
                <a:gd name="T75" fmla="*/ 11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7"/>
                <a:gd name="T115" fmla="*/ 0 h 63"/>
                <a:gd name="T116" fmla="*/ 57 w 57"/>
                <a:gd name="T117" fmla="*/ 63 h 6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7" h="63">
                  <a:moveTo>
                    <a:pt x="0" y="11"/>
                  </a:moveTo>
                  <a:lnTo>
                    <a:pt x="5" y="55"/>
                  </a:lnTo>
                  <a:lnTo>
                    <a:pt x="6" y="55"/>
                  </a:lnTo>
                  <a:lnTo>
                    <a:pt x="8" y="56"/>
                  </a:lnTo>
                  <a:lnTo>
                    <a:pt x="10" y="55"/>
                  </a:lnTo>
                  <a:lnTo>
                    <a:pt x="12" y="57"/>
                  </a:lnTo>
                  <a:lnTo>
                    <a:pt x="13" y="59"/>
                  </a:lnTo>
                  <a:lnTo>
                    <a:pt x="15" y="60"/>
                  </a:lnTo>
                  <a:lnTo>
                    <a:pt x="18" y="60"/>
                  </a:lnTo>
                  <a:lnTo>
                    <a:pt x="21" y="62"/>
                  </a:lnTo>
                  <a:lnTo>
                    <a:pt x="22" y="61"/>
                  </a:lnTo>
                  <a:lnTo>
                    <a:pt x="23" y="60"/>
                  </a:lnTo>
                  <a:lnTo>
                    <a:pt x="25" y="61"/>
                  </a:lnTo>
                  <a:lnTo>
                    <a:pt x="27" y="61"/>
                  </a:lnTo>
                  <a:lnTo>
                    <a:pt x="28" y="61"/>
                  </a:lnTo>
                  <a:lnTo>
                    <a:pt x="29" y="60"/>
                  </a:lnTo>
                  <a:lnTo>
                    <a:pt x="29" y="59"/>
                  </a:lnTo>
                  <a:lnTo>
                    <a:pt x="31" y="58"/>
                  </a:lnTo>
                  <a:lnTo>
                    <a:pt x="31" y="59"/>
                  </a:lnTo>
                  <a:lnTo>
                    <a:pt x="33" y="61"/>
                  </a:lnTo>
                  <a:lnTo>
                    <a:pt x="34" y="62"/>
                  </a:lnTo>
                  <a:lnTo>
                    <a:pt x="36" y="63"/>
                  </a:lnTo>
                  <a:lnTo>
                    <a:pt x="38" y="63"/>
                  </a:lnTo>
                  <a:lnTo>
                    <a:pt x="39" y="61"/>
                  </a:lnTo>
                  <a:lnTo>
                    <a:pt x="40" y="60"/>
                  </a:lnTo>
                  <a:lnTo>
                    <a:pt x="40" y="58"/>
                  </a:lnTo>
                  <a:lnTo>
                    <a:pt x="40" y="56"/>
                  </a:lnTo>
                  <a:lnTo>
                    <a:pt x="41" y="52"/>
                  </a:lnTo>
                  <a:lnTo>
                    <a:pt x="42" y="52"/>
                  </a:lnTo>
                  <a:lnTo>
                    <a:pt x="44" y="54"/>
                  </a:lnTo>
                  <a:lnTo>
                    <a:pt x="45" y="52"/>
                  </a:lnTo>
                  <a:lnTo>
                    <a:pt x="45" y="51"/>
                  </a:lnTo>
                  <a:lnTo>
                    <a:pt x="46" y="48"/>
                  </a:lnTo>
                  <a:lnTo>
                    <a:pt x="47" y="47"/>
                  </a:lnTo>
                  <a:lnTo>
                    <a:pt x="47" y="46"/>
                  </a:lnTo>
                  <a:lnTo>
                    <a:pt x="48" y="45"/>
                  </a:lnTo>
                  <a:lnTo>
                    <a:pt x="49" y="45"/>
                  </a:lnTo>
                  <a:lnTo>
                    <a:pt x="51" y="44"/>
                  </a:lnTo>
                  <a:lnTo>
                    <a:pt x="53" y="41"/>
                  </a:lnTo>
                  <a:lnTo>
                    <a:pt x="54" y="41"/>
                  </a:lnTo>
                  <a:lnTo>
                    <a:pt x="55" y="39"/>
                  </a:lnTo>
                  <a:lnTo>
                    <a:pt x="55" y="37"/>
                  </a:lnTo>
                  <a:lnTo>
                    <a:pt x="55" y="36"/>
                  </a:lnTo>
                  <a:lnTo>
                    <a:pt x="55" y="35"/>
                  </a:lnTo>
                  <a:lnTo>
                    <a:pt x="56" y="34"/>
                  </a:lnTo>
                  <a:lnTo>
                    <a:pt x="57" y="27"/>
                  </a:lnTo>
                  <a:lnTo>
                    <a:pt x="54" y="26"/>
                  </a:lnTo>
                  <a:lnTo>
                    <a:pt x="56" y="25"/>
                  </a:lnTo>
                  <a:lnTo>
                    <a:pt x="55" y="23"/>
                  </a:lnTo>
                  <a:lnTo>
                    <a:pt x="56" y="22"/>
                  </a:lnTo>
                  <a:lnTo>
                    <a:pt x="57" y="22"/>
                  </a:lnTo>
                  <a:lnTo>
                    <a:pt x="53" y="0"/>
                  </a:lnTo>
                  <a:lnTo>
                    <a:pt x="46" y="3"/>
                  </a:lnTo>
                  <a:lnTo>
                    <a:pt x="44" y="5"/>
                  </a:lnTo>
                  <a:lnTo>
                    <a:pt x="42" y="6"/>
                  </a:lnTo>
                  <a:lnTo>
                    <a:pt x="39" y="10"/>
                  </a:lnTo>
                  <a:lnTo>
                    <a:pt x="37" y="10"/>
                  </a:lnTo>
                  <a:lnTo>
                    <a:pt x="36" y="10"/>
                  </a:lnTo>
                  <a:lnTo>
                    <a:pt x="34" y="10"/>
                  </a:lnTo>
                  <a:lnTo>
                    <a:pt x="33" y="11"/>
                  </a:lnTo>
                  <a:lnTo>
                    <a:pt x="30" y="13"/>
                  </a:lnTo>
                  <a:lnTo>
                    <a:pt x="29" y="13"/>
                  </a:lnTo>
                  <a:lnTo>
                    <a:pt x="27" y="12"/>
                  </a:lnTo>
                  <a:lnTo>
                    <a:pt x="26" y="13"/>
                  </a:lnTo>
                  <a:lnTo>
                    <a:pt x="25" y="12"/>
                  </a:lnTo>
                  <a:lnTo>
                    <a:pt x="26" y="11"/>
                  </a:lnTo>
                  <a:lnTo>
                    <a:pt x="25" y="11"/>
                  </a:lnTo>
                  <a:lnTo>
                    <a:pt x="23" y="11"/>
                  </a:lnTo>
                  <a:lnTo>
                    <a:pt x="19" y="9"/>
                  </a:lnTo>
                  <a:lnTo>
                    <a:pt x="18" y="9"/>
                  </a:lnTo>
                  <a:lnTo>
                    <a:pt x="17" y="10"/>
                  </a:lnTo>
                  <a:lnTo>
                    <a:pt x="17" y="9"/>
                  </a:lnTo>
                  <a:lnTo>
                    <a:pt x="0" y="11"/>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33" name="Freeform 12"/>
            <p:cNvSpPr>
              <a:spLocks/>
            </p:cNvSpPr>
            <p:nvPr/>
          </p:nvSpPr>
          <p:spPr bwMode="auto">
            <a:xfrm>
              <a:off x="6289675" y="4311650"/>
              <a:ext cx="1003300" cy="719138"/>
            </a:xfrm>
            <a:custGeom>
              <a:avLst/>
              <a:gdLst>
                <a:gd name="T0" fmla="*/ 0 w 123"/>
                <a:gd name="T1" fmla="*/ 8 h 93"/>
                <a:gd name="T2" fmla="*/ 0 w 123"/>
                <a:gd name="T3" fmla="*/ 10 h 93"/>
                <a:gd name="T4" fmla="*/ 2 w 123"/>
                <a:gd name="T5" fmla="*/ 12 h 93"/>
                <a:gd name="T6" fmla="*/ 3 w 123"/>
                <a:gd name="T7" fmla="*/ 15 h 93"/>
                <a:gd name="T8" fmla="*/ 4 w 123"/>
                <a:gd name="T9" fmla="*/ 17 h 93"/>
                <a:gd name="T10" fmla="*/ 3 w 123"/>
                <a:gd name="T11" fmla="*/ 19 h 93"/>
                <a:gd name="T12" fmla="*/ 7 w 123"/>
                <a:gd name="T13" fmla="*/ 18 h 93"/>
                <a:gd name="T14" fmla="*/ 9 w 123"/>
                <a:gd name="T15" fmla="*/ 15 h 93"/>
                <a:gd name="T16" fmla="*/ 10 w 123"/>
                <a:gd name="T17" fmla="*/ 15 h 93"/>
                <a:gd name="T18" fmla="*/ 9 w 123"/>
                <a:gd name="T19" fmla="*/ 17 h 93"/>
                <a:gd name="T20" fmla="*/ 19 w 123"/>
                <a:gd name="T21" fmla="*/ 14 h 93"/>
                <a:gd name="T22" fmla="*/ 19 w 123"/>
                <a:gd name="T23" fmla="*/ 16 h 93"/>
                <a:gd name="T24" fmla="*/ 25 w 123"/>
                <a:gd name="T25" fmla="*/ 17 h 93"/>
                <a:gd name="T26" fmla="*/ 29 w 123"/>
                <a:gd name="T27" fmla="*/ 18 h 93"/>
                <a:gd name="T28" fmla="*/ 31 w 123"/>
                <a:gd name="T29" fmla="*/ 19 h 93"/>
                <a:gd name="T30" fmla="*/ 31 w 123"/>
                <a:gd name="T31" fmla="*/ 20 h 93"/>
                <a:gd name="T32" fmla="*/ 36 w 123"/>
                <a:gd name="T33" fmla="*/ 24 h 93"/>
                <a:gd name="T34" fmla="*/ 35 w 123"/>
                <a:gd name="T35" fmla="*/ 25 h 93"/>
                <a:gd name="T36" fmla="*/ 34 w 123"/>
                <a:gd name="T37" fmla="*/ 26 h 93"/>
                <a:gd name="T38" fmla="*/ 41 w 123"/>
                <a:gd name="T39" fmla="*/ 24 h 93"/>
                <a:gd name="T40" fmla="*/ 50 w 123"/>
                <a:gd name="T41" fmla="*/ 21 h 93"/>
                <a:gd name="T42" fmla="*/ 50 w 123"/>
                <a:gd name="T43" fmla="*/ 18 h 93"/>
                <a:gd name="T44" fmla="*/ 61 w 123"/>
                <a:gd name="T45" fmla="*/ 21 h 93"/>
                <a:gd name="T46" fmla="*/ 69 w 123"/>
                <a:gd name="T47" fmla="*/ 28 h 93"/>
                <a:gd name="T48" fmla="*/ 74 w 123"/>
                <a:gd name="T49" fmla="*/ 30 h 93"/>
                <a:gd name="T50" fmla="*/ 77 w 123"/>
                <a:gd name="T51" fmla="*/ 36 h 93"/>
                <a:gd name="T52" fmla="*/ 76 w 123"/>
                <a:gd name="T53" fmla="*/ 48 h 93"/>
                <a:gd name="T54" fmla="*/ 80 w 123"/>
                <a:gd name="T55" fmla="*/ 54 h 93"/>
                <a:gd name="T56" fmla="*/ 79 w 123"/>
                <a:gd name="T57" fmla="*/ 50 h 93"/>
                <a:gd name="T58" fmla="*/ 82 w 123"/>
                <a:gd name="T59" fmla="*/ 51 h 93"/>
                <a:gd name="T60" fmla="*/ 83 w 123"/>
                <a:gd name="T61" fmla="*/ 50 h 93"/>
                <a:gd name="T62" fmla="*/ 83 w 123"/>
                <a:gd name="T63" fmla="*/ 53 h 93"/>
                <a:gd name="T64" fmla="*/ 80 w 123"/>
                <a:gd name="T65" fmla="*/ 57 h 93"/>
                <a:gd name="T66" fmla="*/ 83 w 123"/>
                <a:gd name="T67" fmla="*/ 61 h 93"/>
                <a:gd name="T68" fmla="*/ 89 w 123"/>
                <a:gd name="T69" fmla="*/ 68 h 93"/>
                <a:gd name="T70" fmla="*/ 91 w 123"/>
                <a:gd name="T71" fmla="*/ 69 h 93"/>
                <a:gd name="T72" fmla="*/ 94 w 123"/>
                <a:gd name="T73" fmla="*/ 74 h 93"/>
                <a:gd name="T74" fmla="*/ 99 w 123"/>
                <a:gd name="T75" fmla="*/ 82 h 93"/>
                <a:gd name="T76" fmla="*/ 108 w 123"/>
                <a:gd name="T77" fmla="*/ 88 h 93"/>
                <a:gd name="T78" fmla="*/ 111 w 123"/>
                <a:gd name="T79" fmla="*/ 90 h 93"/>
                <a:gd name="T80" fmla="*/ 110 w 123"/>
                <a:gd name="T81" fmla="*/ 91 h 93"/>
                <a:gd name="T82" fmla="*/ 109 w 123"/>
                <a:gd name="T83" fmla="*/ 92 h 93"/>
                <a:gd name="T84" fmla="*/ 113 w 123"/>
                <a:gd name="T85" fmla="*/ 92 h 93"/>
                <a:gd name="T86" fmla="*/ 121 w 123"/>
                <a:gd name="T87" fmla="*/ 88 h 93"/>
                <a:gd name="T88" fmla="*/ 121 w 123"/>
                <a:gd name="T89" fmla="*/ 82 h 93"/>
                <a:gd name="T90" fmla="*/ 122 w 123"/>
                <a:gd name="T91" fmla="*/ 74 h 93"/>
                <a:gd name="T92" fmla="*/ 121 w 123"/>
                <a:gd name="T93" fmla="*/ 61 h 93"/>
                <a:gd name="T94" fmla="*/ 113 w 123"/>
                <a:gd name="T95" fmla="*/ 48 h 93"/>
                <a:gd name="T96" fmla="*/ 110 w 123"/>
                <a:gd name="T97" fmla="*/ 43 h 93"/>
                <a:gd name="T98" fmla="*/ 110 w 123"/>
                <a:gd name="T99" fmla="*/ 38 h 93"/>
                <a:gd name="T100" fmla="*/ 103 w 123"/>
                <a:gd name="T101" fmla="*/ 29 h 93"/>
                <a:gd name="T102" fmla="*/ 99 w 123"/>
                <a:gd name="T103" fmla="*/ 24 h 93"/>
                <a:gd name="T104" fmla="*/ 92 w 123"/>
                <a:gd name="T105" fmla="*/ 8 h 93"/>
                <a:gd name="T106" fmla="*/ 90 w 123"/>
                <a:gd name="T107" fmla="*/ 6 h 93"/>
                <a:gd name="T108" fmla="*/ 88 w 123"/>
                <a:gd name="T109" fmla="*/ 1 h 93"/>
                <a:gd name="T110" fmla="*/ 82 w 123"/>
                <a:gd name="T111" fmla="*/ 1 h 93"/>
                <a:gd name="T112" fmla="*/ 82 w 123"/>
                <a:gd name="T113" fmla="*/ 7 h 93"/>
                <a:gd name="T114" fmla="*/ 80 w 123"/>
                <a:gd name="T115" fmla="*/ 8 h 93"/>
                <a:gd name="T116" fmla="*/ 39 w 123"/>
                <a:gd name="T117" fmla="*/ 7 h 93"/>
                <a:gd name="T118" fmla="*/ 38 w 123"/>
                <a:gd name="T119" fmla="*/ 3 h 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3"/>
                <a:gd name="T181" fmla="*/ 0 h 93"/>
                <a:gd name="T182" fmla="*/ 123 w 123"/>
                <a:gd name="T183" fmla="*/ 93 h 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3" h="93">
                  <a:moveTo>
                    <a:pt x="38" y="3"/>
                  </a:moveTo>
                  <a:lnTo>
                    <a:pt x="0" y="7"/>
                  </a:lnTo>
                  <a:lnTo>
                    <a:pt x="0" y="8"/>
                  </a:lnTo>
                  <a:lnTo>
                    <a:pt x="0" y="9"/>
                  </a:lnTo>
                  <a:lnTo>
                    <a:pt x="0" y="10"/>
                  </a:lnTo>
                  <a:lnTo>
                    <a:pt x="1" y="12"/>
                  </a:lnTo>
                  <a:lnTo>
                    <a:pt x="2" y="12"/>
                  </a:lnTo>
                  <a:lnTo>
                    <a:pt x="4" y="13"/>
                  </a:lnTo>
                  <a:lnTo>
                    <a:pt x="4" y="14"/>
                  </a:lnTo>
                  <a:lnTo>
                    <a:pt x="3" y="15"/>
                  </a:lnTo>
                  <a:lnTo>
                    <a:pt x="3" y="16"/>
                  </a:lnTo>
                  <a:lnTo>
                    <a:pt x="4" y="16"/>
                  </a:lnTo>
                  <a:lnTo>
                    <a:pt x="4" y="17"/>
                  </a:lnTo>
                  <a:lnTo>
                    <a:pt x="3" y="18"/>
                  </a:lnTo>
                  <a:lnTo>
                    <a:pt x="3" y="19"/>
                  </a:lnTo>
                  <a:lnTo>
                    <a:pt x="4" y="19"/>
                  </a:lnTo>
                  <a:lnTo>
                    <a:pt x="6" y="18"/>
                  </a:lnTo>
                  <a:lnTo>
                    <a:pt x="7" y="18"/>
                  </a:lnTo>
                  <a:lnTo>
                    <a:pt x="7" y="16"/>
                  </a:lnTo>
                  <a:lnTo>
                    <a:pt x="8" y="15"/>
                  </a:lnTo>
                  <a:lnTo>
                    <a:pt x="9" y="15"/>
                  </a:lnTo>
                  <a:lnTo>
                    <a:pt x="10" y="15"/>
                  </a:lnTo>
                  <a:lnTo>
                    <a:pt x="10" y="16"/>
                  </a:lnTo>
                  <a:lnTo>
                    <a:pt x="9" y="17"/>
                  </a:lnTo>
                  <a:lnTo>
                    <a:pt x="10" y="17"/>
                  </a:lnTo>
                  <a:lnTo>
                    <a:pt x="12" y="16"/>
                  </a:lnTo>
                  <a:lnTo>
                    <a:pt x="19" y="14"/>
                  </a:lnTo>
                  <a:lnTo>
                    <a:pt x="20" y="14"/>
                  </a:lnTo>
                  <a:lnTo>
                    <a:pt x="20" y="15"/>
                  </a:lnTo>
                  <a:lnTo>
                    <a:pt x="19" y="16"/>
                  </a:lnTo>
                  <a:lnTo>
                    <a:pt x="22" y="16"/>
                  </a:lnTo>
                  <a:lnTo>
                    <a:pt x="25" y="17"/>
                  </a:lnTo>
                  <a:lnTo>
                    <a:pt x="28" y="19"/>
                  </a:lnTo>
                  <a:lnTo>
                    <a:pt x="29" y="19"/>
                  </a:lnTo>
                  <a:lnTo>
                    <a:pt x="29" y="18"/>
                  </a:lnTo>
                  <a:lnTo>
                    <a:pt x="30" y="18"/>
                  </a:lnTo>
                  <a:lnTo>
                    <a:pt x="31" y="19"/>
                  </a:lnTo>
                  <a:lnTo>
                    <a:pt x="32" y="19"/>
                  </a:lnTo>
                  <a:lnTo>
                    <a:pt x="32" y="20"/>
                  </a:lnTo>
                  <a:lnTo>
                    <a:pt x="31" y="20"/>
                  </a:lnTo>
                  <a:lnTo>
                    <a:pt x="32" y="20"/>
                  </a:lnTo>
                  <a:lnTo>
                    <a:pt x="36" y="23"/>
                  </a:lnTo>
                  <a:lnTo>
                    <a:pt x="36" y="24"/>
                  </a:lnTo>
                  <a:lnTo>
                    <a:pt x="36" y="25"/>
                  </a:lnTo>
                  <a:lnTo>
                    <a:pt x="35" y="26"/>
                  </a:lnTo>
                  <a:lnTo>
                    <a:pt x="35" y="25"/>
                  </a:lnTo>
                  <a:lnTo>
                    <a:pt x="34" y="25"/>
                  </a:lnTo>
                  <a:lnTo>
                    <a:pt x="34" y="26"/>
                  </a:lnTo>
                  <a:lnTo>
                    <a:pt x="35" y="27"/>
                  </a:lnTo>
                  <a:lnTo>
                    <a:pt x="40" y="25"/>
                  </a:lnTo>
                  <a:lnTo>
                    <a:pt x="41" y="24"/>
                  </a:lnTo>
                  <a:lnTo>
                    <a:pt x="43" y="24"/>
                  </a:lnTo>
                  <a:lnTo>
                    <a:pt x="47" y="21"/>
                  </a:lnTo>
                  <a:lnTo>
                    <a:pt x="50" y="21"/>
                  </a:lnTo>
                  <a:lnTo>
                    <a:pt x="50" y="20"/>
                  </a:lnTo>
                  <a:lnTo>
                    <a:pt x="49" y="19"/>
                  </a:lnTo>
                  <a:lnTo>
                    <a:pt x="50" y="18"/>
                  </a:lnTo>
                  <a:lnTo>
                    <a:pt x="55" y="17"/>
                  </a:lnTo>
                  <a:lnTo>
                    <a:pt x="61" y="20"/>
                  </a:lnTo>
                  <a:lnTo>
                    <a:pt x="61" y="21"/>
                  </a:lnTo>
                  <a:lnTo>
                    <a:pt x="63" y="23"/>
                  </a:lnTo>
                  <a:lnTo>
                    <a:pt x="65" y="25"/>
                  </a:lnTo>
                  <a:lnTo>
                    <a:pt x="69" y="28"/>
                  </a:lnTo>
                  <a:lnTo>
                    <a:pt x="69" y="29"/>
                  </a:lnTo>
                  <a:lnTo>
                    <a:pt x="71" y="30"/>
                  </a:lnTo>
                  <a:lnTo>
                    <a:pt x="74" y="30"/>
                  </a:lnTo>
                  <a:lnTo>
                    <a:pt x="76" y="34"/>
                  </a:lnTo>
                  <a:lnTo>
                    <a:pt x="77" y="35"/>
                  </a:lnTo>
                  <a:lnTo>
                    <a:pt x="77" y="36"/>
                  </a:lnTo>
                  <a:lnTo>
                    <a:pt x="78" y="39"/>
                  </a:lnTo>
                  <a:lnTo>
                    <a:pt x="77" y="43"/>
                  </a:lnTo>
                  <a:lnTo>
                    <a:pt x="76" y="48"/>
                  </a:lnTo>
                  <a:lnTo>
                    <a:pt x="76" y="51"/>
                  </a:lnTo>
                  <a:lnTo>
                    <a:pt x="77" y="53"/>
                  </a:lnTo>
                  <a:lnTo>
                    <a:pt x="80" y="54"/>
                  </a:lnTo>
                  <a:lnTo>
                    <a:pt x="80" y="53"/>
                  </a:lnTo>
                  <a:lnTo>
                    <a:pt x="80" y="52"/>
                  </a:lnTo>
                  <a:lnTo>
                    <a:pt x="79" y="50"/>
                  </a:lnTo>
                  <a:lnTo>
                    <a:pt x="79" y="49"/>
                  </a:lnTo>
                  <a:lnTo>
                    <a:pt x="80" y="49"/>
                  </a:lnTo>
                  <a:lnTo>
                    <a:pt x="82" y="51"/>
                  </a:lnTo>
                  <a:lnTo>
                    <a:pt x="82" y="50"/>
                  </a:lnTo>
                  <a:lnTo>
                    <a:pt x="83" y="50"/>
                  </a:lnTo>
                  <a:lnTo>
                    <a:pt x="84" y="51"/>
                  </a:lnTo>
                  <a:lnTo>
                    <a:pt x="83" y="52"/>
                  </a:lnTo>
                  <a:lnTo>
                    <a:pt x="83" y="53"/>
                  </a:lnTo>
                  <a:lnTo>
                    <a:pt x="82" y="54"/>
                  </a:lnTo>
                  <a:lnTo>
                    <a:pt x="81" y="57"/>
                  </a:lnTo>
                  <a:lnTo>
                    <a:pt x="80" y="57"/>
                  </a:lnTo>
                  <a:lnTo>
                    <a:pt x="80" y="59"/>
                  </a:lnTo>
                  <a:lnTo>
                    <a:pt x="81" y="59"/>
                  </a:lnTo>
                  <a:lnTo>
                    <a:pt x="83" y="61"/>
                  </a:lnTo>
                  <a:lnTo>
                    <a:pt x="85" y="66"/>
                  </a:lnTo>
                  <a:lnTo>
                    <a:pt x="89" y="68"/>
                  </a:lnTo>
                  <a:lnTo>
                    <a:pt x="89" y="67"/>
                  </a:lnTo>
                  <a:lnTo>
                    <a:pt x="90" y="67"/>
                  </a:lnTo>
                  <a:lnTo>
                    <a:pt x="91" y="69"/>
                  </a:lnTo>
                  <a:lnTo>
                    <a:pt x="91" y="70"/>
                  </a:lnTo>
                  <a:lnTo>
                    <a:pt x="92" y="73"/>
                  </a:lnTo>
                  <a:lnTo>
                    <a:pt x="94" y="74"/>
                  </a:lnTo>
                  <a:lnTo>
                    <a:pt x="95" y="74"/>
                  </a:lnTo>
                  <a:lnTo>
                    <a:pt x="98" y="81"/>
                  </a:lnTo>
                  <a:lnTo>
                    <a:pt x="99" y="82"/>
                  </a:lnTo>
                  <a:lnTo>
                    <a:pt x="102" y="83"/>
                  </a:lnTo>
                  <a:lnTo>
                    <a:pt x="104" y="83"/>
                  </a:lnTo>
                  <a:lnTo>
                    <a:pt x="108" y="88"/>
                  </a:lnTo>
                  <a:lnTo>
                    <a:pt x="110" y="90"/>
                  </a:lnTo>
                  <a:lnTo>
                    <a:pt x="111" y="90"/>
                  </a:lnTo>
                  <a:lnTo>
                    <a:pt x="111" y="91"/>
                  </a:lnTo>
                  <a:lnTo>
                    <a:pt x="110" y="91"/>
                  </a:lnTo>
                  <a:lnTo>
                    <a:pt x="109" y="91"/>
                  </a:lnTo>
                  <a:lnTo>
                    <a:pt x="109" y="92"/>
                  </a:lnTo>
                  <a:lnTo>
                    <a:pt x="110" y="93"/>
                  </a:lnTo>
                  <a:lnTo>
                    <a:pt x="112" y="93"/>
                  </a:lnTo>
                  <a:lnTo>
                    <a:pt x="113" y="92"/>
                  </a:lnTo>
                  <a:lnTo>
                    <a:pt x="114" y="92"/>
                  </a:lnTo>
                  <a:lnTo>
                    <a:pt x="120" y="90"/>
                  </a:lnTo>
                  <a:lnTo>
                    <a:pt x="121" y="88"/>
                  </a:lnTo>
                  <a:lnTo>
                    <a:pt x="121" y="87"/>
                  </a:lnTo>
                  <a:lnTo>
                    <a:pt x="121" y="84"/>
                  </a:lnTo>
                  <a:lnTo>
                    <a:pt x="121" y="82"/>
                  </a:lnTo>
                  <a:lnTo>
                    <a:pt x="122" y="79"/>
                  </a:lnTo>
                  <a:lnTo>
                    <a:pt x="123" y="80"/>
                  </a:lnTo>
                  <a:lnTo>
                    <a:pt x="122" y="74"/>
                  </a:lnTo>
                  <a:lnTo>
                    <a:pt x="122" y="71"/>
                  </a:lnTo>
                  <a:lnTo>
                    <a:pt x="122" y="66"/>
                  </a:lnTo>
                  <a:lnTo>
                    <a:pt x="121" y="61"/>
                  </a:lnTo>
                  <a:lnTo>
                    <a:pt x="120" y="60"/>
                  </a:lnTo>
                  <a:lnTo>
                    <a:pt x="116" y="54"/>
                  </a:lnTo>
                  <a:lnTo>
                    <a:pt x="113" y="48"/>
                  </a:lnTo>
                  <a:lnTo>
                    <a:pt x="110" y="44"/>
                  </a:lnTo>
                  <a:lnTo>
                    <a:pt x="110" y="43"/>
                  </a:lnTo>
                  <a:lnTo>
                    <a:pt x="109" y="40"/>
                  </a:lnTo>
                  <a:lnTo>
                    <a:pt x="109" y="39"/>
                  </a:lnTo>
                  <a:lnTo>
                    <a:pt x="110" y="38"/>
                  </a:lnTo>
                  <a:lnTo>
                    <a:pt x="110" y="37"/>
                  </a:lnTo>
                  <a:lnTo>
                    <a:pt x="106" y="31"/>
                  </a:lnTo>
                  <a:lnTo>
                    <a:pt x="103" y="29"/>
                  </a:lnTo>
                  <a:lnTo>
                    <a:pt x="102" y="28"/>
                  </a:lnTo>
                  <a:lnTo>
                    <a:pt x="101" y="27"/>
                  </a:lnTo>
                  <a:lnTo>
                    <a:pt x="99" y="24"/>
                  </a:lnTo>
                  <a:lnTo>
                    <a:pt x="95" y="17"/>
                  </a:lnTo>
                  <a:lnTo>
                    <a:pt x="94" y="14"/>
                  </a:lnTo>
                  <a:lnTo>
                    <a:pt x="92" y="8"/>
                  </a:lnTo>
                  <a:lnTo>
                    <a:pt x="92" y="7"/>
                  </a:lnTo>
                  <a:lnTo>
                    <a:pt x="91" y="7"/>
                  </a:lnTo>
                  <a:lnTo>
                    <a:pt x="90" y="6"/>
                  </a:lnTo>
                  <a:lnTo>
                    <a:pt x="90" y="2"/>
                  </a:lnTo>
                  <a:lnTo>
                    <a:pt x="89" y="1"/>
                  </a:lnTo>
                  <a:lnTo>
                    <a:pt x="88" y="1"/>
                  </a:lnTo>
                  <a:lnTo>
                    <a:pt x="86" y="1"/>
                  </a:lnTo>
                  <a:lnTo>
                    <a:pt x="83" y="0"/>
                  </a:lnTo>
                  <a:lnTo>
                    <a:pt x="82" y="1"/>
                  </a:lnTo>
                  <a:lnTo>
                    <a:pt x="82" y="2"/>
                  </a:lnTo>
                  <a:lnTo>
                    <a:pt x="81" y="3"/>
                  </a:lnTo>
                  <a:lnTo>
                    <a:pt x="82" y="7"/>
                  </a:lnTo>
                  <a:lnTo>
                    <a:pt x="82" y="9"/>
                  </a:lnTo>
                  <a:lnTo>
                    <a:pt x="80" y="8"/>
                  </a:lnTo>
                  <a:lnTo>
                    <a:pt x="79" y="6"/>
                  </a:lnTo>
                  <a:lnTo>
                    <a:pt x="40" y="8"/>
                  </a:lnTo>
                  <a:lnTo>
                    <a:pt x="39" y="7"/>
                  </a:lnTo>
                  <a:lnTo>
                    <a:pt x="39" y="6"/>
                  </a:lnTo>
                  <a:lnTo>
                    <a:pt x="38" y="4"/>
                  </a:lnTo>
                  <a:lnTo>
                    <a:pt x="38" y="3"/>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34" name="Freeform 13"/>
            <p:cNvSpPr>
              <a:spLocks/>
            </p:cNvSpPr>
            <p:nvPr/>
          </p:nvSpPr>
          <p:spPr bwMode="auto">
            <a:xfrm>
              <a:off x="2368550" y="2562225"/>
              <a:ext cx="877888" cy="1423988"/>
            </a:xfrm>
            <a:custGeom>
              <a:avLst/>
              <a:gdLst>
                <a:gd name="T0" fmla="*/ 61 w 108"/>
                <a:gd name="T1" fmla="*/ 179 h 184"/>
                <a:gd name="T2" fmla="*/ 61 w 108"/>
                <a:gd name="T3" fmla="*/ 177 h 184"/>
                <a:gd name="T4" fmla="*/ 60 w 108"/>
                <a:gd name="T5" fmla="*/ 175 h 184"/>
                <a:gd name="T6" fmla="*/ 57 w 108"/>
                <a:gd name="T7" fmla="*/ 163 h 184"/>
                <a:gd name="T8" fmla="*/ 50 w 108"/>
                <a:gd name="T9" fmla="*/ 156 h 184"/>
                <a:gd name="T10" fmla="*/ 48 w 108"/>
                <a:gd name="T11" fmla="*/ 153 h 184"/>
                <a:gd name="T12" fmla="*/ 46 w 108"/>
                <a:gd name="T13" fmla="*/ 150 h 184"/>
                <a:gd name="T14" fmla="*/ 39 w 108"/>
                <a:gd name="T15" fmla="*/ 147 h 184"/>
                <a:gd name="T16" fmla="*/ 33 w 108"/>
                <a:gd name="T17" fmla="*/ 141 h 184"/>
                <a:gd name="T18" fmla="*/ 22 w 108"/>
                <a:gd name="T19" fmla="*/ 136 h 184"/>
                <a:gd name="T20" fmla="*/ 22 w 108"/>
                <a:gd name="T21" fmla="*/ 132 h 184"/>
                <a:gd name="T22" fmla="*/ 23 w 108"/>
                <a:gd name="T23" fmla="*/ 127 h 184"/>
                <a:gd name="T24" fmla="*/ 21 w 108"/>
                <a:gd name="T25" fmla="*/ 122 h 184"/>
                <a:gd name="T26" fmla="*/ 22 w 108"/>
                <a:gd name="T27" fmla="*/ 120 h 184"/>
                <a:gd name="T28" fmla="*/ 16 w 108"/>
                <a:gd name="T29" fmla="*/ 109 h 184"/>
                <a:gd name="T30" fmla="*/ 12 w 108"/>
                <a:gd name="T31" fmla="*/ 102 h 184"/>
                <a:gd name="T32" fmla="*/ 14 w 108"/>
                <a:gd name="T33" fmla="*/ 96 h 184"/>
                <a:gd name="T34" fmla="*/ 14 w 108"/>
                <a:gd name="T35" fmla="*/ 91 h 184"/>
                <a:gd name="T36" fmla="*/ 9 w 108"/>
                <a:gd name="T37" fmla="*/ 86 h 184"/>
                <a:gd name="T38" fmla="*/ 9 w 108"/>
                <a:gd name="T39" fmla="*/ 78 h 184"/>
                <a:gd name="T40" fmla="*/ 11 w 108"/>
                <a:gd name="T41" fmla="*/ 75 h 184"/>
                <a:gd name="T42" fmla="*/ 12 w 108"/>
                <a:gd name="T43" fmla="*/ 79 h 184"/>
                <a:gd name="T44" fmla="*/ 15 w 108"/>
                <a:gd name="T45" fmla="*/ 78 h 184"/>
                <a:gd name="T46" fmla="*/ 14 w 108"/>
                <a:gd name="T47" fmla="*/ 71 h 184"/>
                <a:gd name="T48" fmla="*/ 12 w 108"/>
                <a:gd name="T49" fmla="*/ 73 h 184"/>
                <a:gd name="T50" fmla="*/ 7 w 108"/>
                <a:gd name="T51" fmla="*/ 70 h 184"/>
                <a:gd name="T52" fmla="*/ 6 w 108"/>
                <a:gd name="T53" fmla="*/ 61 h 184"/>
                <a:gd name="T54" fmla="*/ 1 w 108"/>
                <a:gd name="T55" fmla="*/ 51 h 184"/>
                <a:gd name="T56" fmla="*/ 1 w 108"/>
                <a:gd name="T57" fmla="*/ 46 h 184"/>
                <a:gd name="T58" fmla="*/ 4 w 108"/>
                <a:gd name="T59" fmla="*/ 40 h 184"/>
                <a:gd name="T60" fmla="*/ 2 w 108"/>
                <a:gd name="T61" fmla="*/ 32 h 184"/>
                <a:gd name="T62" fmla="*/ 0 w 108"/>
                <a:gd name="T63" fmla="*/ 28 h 184"/>
                <a:gd name="T64" fmla="*/ 0 w 108"/>
                <a:gd name="T65" fmla="*/ 24 h 184"/>
                <a:gd name="T66" fmla="*/ 6 w 108"/>
                <a:gd name="T67" fmla="*/ 15 h 184"/>
                <a:gd name="T68" fmla="*/ 9 w 108"/>
                <a:gd name="T69" fmla="*/ 10 h 184"/>
                <a:gd name="T70" fmla="*/ 9 w 108"/>
                <a:gd name="T71" fmla="*/ 1 h 184"/>
                <a:gd name="T72" fmla="*/ 48 w 108"/>
                <a:gd name="T73" fmla="*/ 64 h 184"/>
                <a:gd name="T74" fmla="*/ 104 w 108"/>
                <a:gd name="T75" fmla="*/ 149 h 184"/>
                <a:gd name="T76" fmla="*/ 105 w 108"/>
                <a:gd name="T77" fmla="*/ 153 h 184"/>
                <a:gd name="T78" fmla="*/ 106 w 108"/>
                <a:gd name="T79" fmla="*/ 157 h 184"/>
                <a:gd name="T80" fmla="*/ 107 w 108"/>
                <a:gd name="T81" fmla="*/ 160 h 184"/>
                <a:gd name="T82" fmla="*/ 103 w 108"/>
                <a:gd name="T83" fmla="*/ 162 h 184"/>
                <a:gd name="T84" fmla="*/ 98 w 108"/>
                <a:gd name="T85" fmla="*/ 172 h 184"/>
                <a:gd name="T86" fmla="*/ 97 w 108"/>
                <a:gd name="T87" fmla="*/ 174 h 184"/>
                <a:gd name="T88" fmla="*/ 96 w 108"/>
                <a:gd name="T89" fmla="*/ 178 h 184"/>
                <a:gd name="T90" fmla="*/ 98 w 108"/>
                <a:gd name="T91" fmla="*/ 181 h 184"/>
                <a:gd name="T92" fmla="*/ 96 w 108"/>
                <a:gd name="T93" fmla="*/ 184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8"/>
                <a:gd name="T142" fmla="*/ 0 h 184"/>
                <a:gd name="T143" fmla="*/ 108 w 108"/>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8" h="184">
                  <a:moveTo>
                    <a:pt x="94" y="183"/>
                  </a:moveTo>
                  <a:lnTo>
                    <a:pt x="61" y="180"/>
                  </a:lnTo>
                  <a:lnTo>
                    <a:pt x="61" y="179"/>
                  </a:lnTo>
                  <a:lnTo>
                    <a:pt x="60" y="178"/>
                  </a:lnTo>
                  <a:lnTo>
                    <a:pt x="60" y="177"/>
                  </a:lnTo>
                  <a:lnTo>
                    <a:pt x="61" y="177"/>
                  </a:lnTo>
                  <a:lnTo>
                    <a:pt x="60" y="176"/>
                  </a:lnTo>
                  <a:lnTo>
                    <a:pt x="60" y="175"/>
                  </a:lnTo>
                  <a:lnTo>
                    <a:pt x="60" y="174"/>
                  </a:lnTo>
                  <a:lnTo>
                    <a:pt x="60" y="169"/>
                  </a:lnTo>
                  <a:lnTo>
                    <a:pt x="57" y="163"/>
                  </a:lnTo>
                  <a:lnTo>
                    <a:pt x="55" y="161"/>
                  </a:lnTo>
                  <a:lnTo>
                    <a:pt x="54" y="159"/>
                  </a:lnTo>
                  <a:lnTo>
                    <a:pt x="50" y="156"/>
                  </a:lnTo>
                  <a:lnTo>
                    <a:pt x="48" y="156"/>
                  </a:lnTo>
                  <a:lnTo>
                    <a:pt x="47" y="155"/>
                  </a:lnTo>
                  <a:lnTo>
                    <a:pt x="48" y="153"/>
                  </a:lnTo>
                  <a:lnTo>
                    <a:pt x="48" y="152"/>
                  </a:lnTo>
                  <a:lnTo>
                    <a:pt x="48" y="151"/>
                  </a:lnTo>
                  <a:lnTo>
                    <a:pt x="46" y="150"/>
                  </a:lnTo>
                  <a:lnTo>
                    <a:pt x="43" y="149"/>
                  </a:lnTo>
                  <a:lnTo>
                    <a:pt x="41" y="149"/>
                  </a:lnTo>
                  <a:lnTo>
                    <a:pt x="39" y="147"/>
                  </a:lnTo>
                  <a:lnTo>
                    <a:pt x="37" y="143"/>
                  </a:lnTo>
                  <a:lnTo>
                    <a:pt x="35" y="141"/>
                  </a:lnTo>
                  <a:lnTo>
                    <a:pt x="33" y="141"/>
                  </a:lnTo>
                  <a:lnTo>
                    <a:pt x="27" y="138"/>
                  </a:lnTo>
                  <a:lnTo>
                    <a:pt x="25" y="138"/>
                  </a:lnTo>
                  <a:lnTo>
                    <a:pt x="22" y="136"/>
                  </a:lnTo>
                  <a:lnTo>
                    <a:pt x="21" y="135"/>
                  </a:lnTo>
                  <a:lnTo>
                    <a:pt x="21" y="133"/>
                  </a:lnTo>
                  <a:lnTo>
                    <a:pt x="22" y="132"/>
                  </a:lnTo>
                  <a:lnTo>
                    <a:pt x="22" y="129"/>
                  </a:lnTo>
                  <a:lnTo>
                    <a:pt x="23" y="128"/>
                  </a:lnTo>
                  <a:lnTo>
                    <a:pt x="23" y="127"/>
                  </a:lnTo>
                  <a:lnTo>
                    <a:pt x="22" y="124"/>
                  </a:lnTo>
                  <a:lnTo>
                    <a:pt x="21" y="124"/>
                  </a:lnTo>
                  <a:lnTo>
                    <a:pt x="21" y="122"/>
                  </a:lnTo>
                  <a:lnTo>
                    <a:pt x="21" y="121"/>
                  </a:lnTo>
                  <a:lnTo>
                    <a:pt x="22" y="120"/>
                  </a:lnTo>
                  <a:lnTo>
                    <a:pt x="20" y="118"/>
                  </a:lnTo>
                  <a:lnTo>
                    <a:pt x="16" y="111"/>
                  </a:lnTo>
                  <a:lnTo>
                    <a:pt x="16" y="109"/>
                  </a:lnTo>
                  <a:lnTo>
                    <a:pt x="15" y="107"/>
                  </a:lnTo>
                  <a:lnTo>
                    <a:pt x="15" y="106"/>
                  </a:lnTo>
                  <a:lnTo>
                    <a:pt x="12" y="102"/>
                  </a:lnTo>
                  <a:lnTo>
                    <a:pt x="12" y="97"/>
                  </a:lnTo>
                  <a:lnTo>
                    <a:pt x="13" y="96"/>
                  </a:lnTo>
                  <a:lnTo>
                    <a:pt x="14" y="96"/>
                  </a:lnTo>
                  <a:lnTo>
                    <a:pt x="15" y="95"/>
                  </a:lnTo>
                  <a:lnTo>
                    <a:pt x="15" y="92"/>
                  </a:lnTo>
                  <a:lnTo>
                    <a:pt x="14" y="91"/>
                  </a:lnTo>
                  <a:lnTo>
                    <a:pt x="12" y="90"/>
                  </a:lnTo>
                  <a:lnTo>
                    <a:pt x="10" y="88"/>
                  </a:lnTo>
                  <a:lnTo>
                    <a:pt x="9" y="86"/>
                  </a:lnTo>
                  <a:lnTo>
                    <a:pt x="9" y="80"/>
                  </a:lnTo>
                  <a:lnTo>
                    <a:pt x="10" y="79"/>
                  </a:lnTo>
                  <a:lnTo>
                    <a:pt x="9" y="78"/>
                  </a:lnTo>
                  <a:lnTo>
                    <a:pt x="10" y="78"/>
                  </a:lnTo>
                  <a:lnTo>
                    <a:pt x="10" y="75"/>
                  </a:lnTo>
                  <a:lnTo>
                    <a:pt x="11" y="75"/>
                  </a:lnTo>
                  <a:lnTo>
                    <a:pt x="12" y="76"/>
                  </a:lnTo>
                  <a:lnTo>
                    <a:pt x="12" y="78"/>
                  </a:lnTo>
                  <a:lnTo>
                    <a:pt x="12" y="79"/>
                  </a:lnTo>
                  <a:lnTo>
                    <a:pt x="14" y="80"/>
                  </a:lnTo>
                  <a:lnTo>
                    <a:pt x="14" y="79"/>
                  </a:lnTo>
                  <a:lnTo>
                    <a:pt x="15" y="78"/>
                  </a:lnTo>
                  <a:lnTo>
                    <a:pt x="14" y="75"/>
                  </a:lnTo>
                  <a:lnTo>
                    <a:pt x="13" y="73"/>
                  </a:lnTo>
                  <a:lnTo>
                    <a:pt x="14" y="71"/>
                  </a:lnTo>
                  <a:lnTo>
                    <a:pt x="13" y="70"/>
                  </a:lnTo>
                  <a:lnTo>
                    <a:pt x="12" y="72"/>
                  </a:lnTo>
                  <a:lnTo>
                    <a:pt x="12" y="73"/>
                  </a:lnTo>
                  <a:lnTo>
                    <a:pt x="11" y="74"/>
                  </a:lnTo>
                  <a:lnTo>
                    <a:pt x="9" y="73"/>
                  </a:lnTo>
                  <a:lnTo>
                    <a:pt x="7" y="70"/>
                  </a:lnTo>
                  <a:lnTo>
                    <a:pt x="5" y="69"/>
                  </a:lnTo>
                  <a:lnTo>
                    <a:pt x="6" y="68"/>
                  </a:lnTo>
                  <a:lnTo>
                    <a:pt x="6" y="61"/>
                  </a:lnTo>
                  <a:lnTo>
                    <a:pt x="4" y="59"/>
                  </a:lnTo>
                  <a:lnTo>
                    <a:pt x="3" y="56"/>
                  </a:lnTo>
                  <a:lnTo>
                    <a:pt x="1" y="51"/>
                  </a:lnTo>
                  <a:lnTo>
                    <a:pt x="2" y="49"/>
                  </a:lnTo>
                  <a:lnTo>
                    <a:pt x="1" y="48"/>
                  </a:lnTo>
                  <a:lnTo>
                    <a:pt x="1" y="46"/>
                  </a:lnTo>
                  <a:lnTo>
                    <a:pt x="2" y="43"/>
                  </a:lnTo>
                  <a:lnTo>
                    <a:pt x="3" y="41"/>
                  </a:lnTo>
                  <a:lnTo>
                    <a:pt x="4" y="40"/>
                  </a:lnTo>
                  <a:lnTo>
                    <a:pt x="3" y="36"/>
                  </a:lnTo>
                  <a:lnTo>
                    <a:pt x="2" y="33"/>
                  </a:lnTo>
                  <a:lnTo>
                    <a:pt x="2" y="32"/>
                  </a:lnTo>
                  <a:lnTo>
                    <a:pt x="1" y="31"/>
                  </a:lnTo>
                  <a:lnTo>
                    <a:pt x="0" y="30"/>
                  </a:lnTo>
                  <a:lnTo>
                    <a:pt x="0" y="28"/>
                  </a:lnTo>
                  <a:lnTo>
                    <a:pt x="0" y="26"/>
                  </a:lnTo>
                  <a:lnTo>
                    <a:pt x="0" y="24"/>
                  </a:lnTo>
                  <a:lnTo>
                    <a:pt x="2" y="21"/>
                  </a:lnTo>
                  <a:lnTo>
                    <a:pt x="6" y="16"/>
                  </a:lnTo>
                  <a:lnTo>
                    <a:pt x="6" y="15"/>
                  </a:lnTo>
                  <a:lnTo>
                    <a:pt x="7" y="13"/>
                  </a:lnTo>
                  <a:lnTo>
                    <a:pt x="8" y="12"/>
                  </a:lnTo>
                  <a:lnTo>
                    <a:pt x="9" y="10"/>
                  </a:lnTo>
                  <a:lnTo>
                    <a:pt x="9" y="5"/>
                  </a:lnTo>
                  <a:lnTo>
                    <a:pt x="8" y="3"/>
                  </a:lnTo>
                  <a:lnTo>
                    <a:pt x="9" y="1"/>
                  </a:lnTo>
                  <a:lnTo>
                    <a:pt x="10" y="0"/>
                  </a:lnTo>
                  <a:lnTo>
                    <a:pt x="61" y="13"/>
                  </a:lnTo>
                  <a:lnTo>
                    <a:pt x="48" y="64"/>
                  </a:lnTo>
                  <a:lnTo>
                    <a:pt x="104" y="146"/>
                  </a:lnTo>
                  <a:lnTo>
                    <a:pt x="104" y="148"/>
                  </a:lnTo>
                  <a:lnTo>
                    <a:pt x="104" y="149"/>
                  </a:lnTo>
                  <a:lnTo>
                    <a:pt x="104" y="150"/>
                  </a:lnTo>
                  <a:lnTo>
                    <a:pt x="105" y="152"/>
                  </a:lnTo>
                  <a:lnTo>
                    <a:pt x="105" y="153"/>
                  </a:lnTo>
                  <a:lnTo>
                    <a:pt x="105" y="155"/>
                  </a:lnTo>
                  <a:lnTo>
                    <a:pt x="106" y="157"/>
                  </a:lnTo>
                  <a:lnTo>
                    <a:pt x="107" y="158"/>
                  </a:lnTo>
                  <a:lnTo>
                    <a:pt x="108" y="160"/>
                  </a:lnTo>
                  <a:lnTo>
                    <a:pt x="107" y="160"/>
                  </a:lnTo>
                  <a:lnTo>
                    <a:pt x="105" y="161"/>
                  </a:lnTo>
                  <a:lnTo>
                    <a:pt x="103" y="162"/>
                  </a:lnTo>
                  <a:lnTo>
                    <a:pt x="102" y="164"/>
                  </a:lnTo>
                  <a:lnTo>
                    <a:pt x="100" y="169"/>
                  </a:lnTo>
                  <a:lnTo>
                    <a:pt x="98" y="172"/>
                  </a:lnTo>
                  <a:lnTo>
                    <a:pt x="96" y="172"/>
                  </a:lnTo>
                  <a:lnTo>
                    <a:pt x="96" y="173"/>
                  </a:lnTo>
                  <a:lnTo>
                    <a:pt x="97" y="174"/>
                  </a:lnTo>
                  <a:lnTo>
                    <a:pt x="96" y="175"/>
                  </a:lnTo>
                  <a:lnTo>
                    <a:pt x="96" y="177"/>
                  </a:lnTo>
                  <a:lnTo>
                    <a:pt x="96" y="178"/>
                  </a:lnTo>
                  <a:lnTo>
                    <a:pt x="98" y="180"/>
                  </a:lnTo>
                  <a:lnTo>
                    <a:pt x="99" y="181"/>
                  </a:lnTo>
                  <a:lnTo>
                    <a:pt x="98" y="181"/>
                  </a:lnTo>
                  <a:lnTo>
                    <a:pt x="98" y="183"/>
                  </a:lnTo>
                  <a:lnTo>
                    <a:pt x="97" y="184"/>
                  </a:lnTo>
                  <a:lnTo>
                    <a:pt x="96" y="184"/>
                  </a:lnTo>
                  <a:lnTo>
                    <a:pt x="94" y="183"/>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35" name="Freeform 14"/>
            <p:cNvSpPr>
              <a:spLocks/>
            </p:cNvSpPr>
            <p:nvPr/>
          </p:nvSpPr>
          <p:spPr bwMode="auto">
            <a:xfrm>
              <a:off x="3741738" y="2452688"/>
              <a:ext cx="766762" cy="604837"/>
            </a:xfrm>
            <a:custGeom>
              <a:avLst/>
              <a:gdLst>
                <a:gd name="T0" fmla="*/ 88 w 94"/>
                <a:gd name="T1" fmla="*/ 78 h 78"/>
                <a:gd name="T2" fmla="*/ 91 w 94"/>
                <a:gd name="T3" fmla="*/ 44 h 78"/>
                <a:gd name="T4" fmla="*/ 94 w 94"/>
                <a:gd name="T5" fmla="*/ 10 h 78"/>
                <a:gd name="T6" fmla="*/ 10 w 94"/>
                <a:gd name="T7" fmla="*/ 0 h 78"/>
                <a:gd name="T8" fmla="*/ 9 w 94"/>
                <a:gd name="T9" fmla="*/ 8 h 78"/>
                <a:gd name="T10" fmla="*/ 3 w 94"/>
                <a:gd name="T11" fmla="*/ 50 h 78"/>
                <a:gd name="T12" fmla="*/ 2 w 94"/>
                <a:gd name="T13" fmla="*/ 50 h 78"/>
                <a:gd name="T14" fmla="*/ 0 w 94"/>
                <a:gd name="T15" fmla="*/ 67 h 78"/>
                <a:gd name="T16" fmla="*/ 25 w 94"/>
                <a:gd name="T17" fmla="*/ 71 h 78"/>
                <a:gd name="T18" fmla="*/ 88 w 94"/>
                <a:gd name="T19" fmla="*/ 78 h 78"/>
                <a:gd name="T20" fmla="*/ 88 w 94"/>
                <a:gd name="T21" fmla="*/ 78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78"/>
                <a:gd name="T35" fmla="*/ 94 w 9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78">
                  <a:moveTo>
                    <a:pt x="88" y="78"/>
                  </a:moveTo>
                  <a:lnTo>
                    <a:pt x="91" y="44"/>
                  </a:lnTo>
                  <a:lnTo>
                    <a:pt x="94" y="10"/>
                  </a:lnTo>
                  <a:lnTo>
                    <a:pt x="10" y="0"/>
                  </a:lnTo>
                  <a:lnTo>
                    <a:pt x="9" y="8"/>
                  </a:lnTo>
                  <a:lnTo>
                    <a:pt x="3" y="50"/>
                  </a:lnTo>
                  <a:lnTo>
                    <a:pt x="2" y="50"/>
                  </a:lnTo>
                  <a:lnTo>
                    <a:pt x="0" y="67"/>
                  </a:lnTo>
                  <a:lnTo>
                    <a:pt x="25" y="71"/>
                  </a:lnTo>
                  <a:lnTo>
                    <a:pt x="88" y="78"/>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36" name="Freeform 15"/>
            <p:cNvSpPr>
              <a:spLocks/>
            </p:cNvSpPr>
            <p:nvPr/>
          </p:nvSpPr>
          <p:spPr bwMode="auto">
            <a:xfrm>
              <a:off x="3865563" y="3003550"/>
              <a:ext cx="804862" cy="595313"/>
            </a:xfrm>
            <a:custGeom>
              <a:avLst/>
              <a:gdLst>
                <a:gd name="T0" fmla="*/ 0 w 99"/>
                <a:gd name="T1" fmla="*/ 67 h 77"/>
                <a:gd name="T2" fmla="*/ 10 w 99"/>
                <a:gd name="T3" fmla="*/ 0 h 77"/>
                <a:gd name="T4" fmla="*/ 73 w 99"/>
                <a:gd name="T5" fmla="*/ 7 h 77"/>
                <a:gd name="T6" fmla="*/ 99 w 99"/>
                <a:gd name="T7" fmla="*/ 9 h 77"/>
                <a:gd name="T8" fmla="*/ 98 w 99"/>
                <a:gd name="T9" fmla="*/ 26 h 77"/>
                <a:gd name="T10" fmla="*/ 95 w 99"/>
                <a:gd name="T11" fmla="*/ 77 h 77"/>
                <a:gd name="T12" fmla="*/ 82 w 99"/>
                <a:gd name="T13" fmla="*/ 76 h 77"/>
                <a:gd name="T14" fmla="*/ 0 w 99"/>
                <a:gd name="T15" fmla="*/ 67 h 77"/>
                <a:gd name="T16" fmla="*/ 0 w 99"/>
                <a:gd name="T17" fmla="*/ 67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77"/>
                <a:gd name="T29" fmla="*/ 99 w 99"/>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77">
                  <a:moveTo>
                    <a:pt x="0" y="67"/>
                  </a:moveTo>
                  <a:lnTo>
                    <a:pt x="10" y="0"/>
                  </a:lnTo>
                  <a:lnTo>
                    <a:pt x="73" y="7"/>
                  </a:lnTo>
                  <a:lnTo>
                    <a:pt x="99" y="9"/>
                  </a:lnTo>
                  <a:lnTo>
                    <a:pt x="98" y="26"/>
                  </a:lnTo>
                  <a:lnTo>
                    <a:pt x="95" y="77"/>
                  </a:lnTo>
                  <a:lnTo>
                    <a:pt x="82" y="76"/>
                  </a:lnTo>
                  <a:lnTo>
                    <a:pt x="0" y="67"/>
                  </a:lnTo>
                  <a:close/>
                </a:path>
              </a:pathLst>
            </a:custGeom>
            <a:solidFill>
              <a:srgbClr val="0000A0"/>
            </a:solidFill>
            <a:ln w="12700" cmpd="sng">
              <a:solidFill>
                <a:schemeClr val="tx1"/>
              </a:solidFill>
              <a:prstDash val="solid"/>
              <a:round/>
              <a:headEnd/>
              <a:tailEnd/>
            </a:ln>
          </p:spPr>
          <p:txBody>
            <a:bodyPr/>
            <a:lstStyle/>
            <a:p>
              <a:endParaRPr lang="en-US">
                <a:solidFill>
                  <a:srgbClr val="000000"/>
                </a:solidFill>
              </a:endParaRPr>
            </a:p>
          </p:txBody>
        </p:sp>
        <p:sp>
          <p:nvSpPr>
            <p:cNvPr id="337" name="Freeform 16"/>
            <p:cNvSpPr>
              <a:spLocks/>
            </p:cNvSpPr>
            <p:nvPr/>
          </p:nvSpPr>
          <p:spPr bwMode="auto">
            <a:xfrm>
              <a:off x="3759200" y="3521075"/>
              <a:ext cx="771525" cy="758825"/>
            </a:xfrm>
            <a:custGeom>
              <a:avLst/>
              <a:gdLst>
                <a:gd name="T0" fmla="*/ 13 w 95"/>
                <a:gd name="T1" fmla="*/ 0 h 98"/>
                <a:gd name="T2" fmla="*/ 0 w 95"/>
                <a:gd name="T3" fmla="*/ 96 h 98"/>
                <a:gd name="T4" fmla="*/ 0 w 95"/>
                <a:gd name="T5" fmla="*/ 96 h 98"/>
                <a:gd name="T6" fmla="*/ 12 w 95"/>
                <a:gd name="T7" fmla="*/ 98 h 98"/>
                <a:gd name="T8" fmla="*/ 13 w 95"/>
                <a:gd name="T9" fmla="*/ 90 h 98"/>
                <a:gd name="T10" fmla="*/ 37 w 95"/>
                <a:gd name="T11" fmla="*/ 93 h 98"/>
                <a:gd name="T12" fmla="*/ 37 w 95"/>
                <a:gd name="T13" fmla="*/ 93 h 98"/>
                <a:gd name="T14" fmla="*/ 36 w 95"/>
                <a:gd name="T15" fmla="*/ 92 h 98"/>
                <a:gd name="T16" fmla="*/ 37 w 95"/>
                <a:gd name="T17" fmla="*/ 91 h 98"/>
                <a:gd name="T18" fmla="*/ 36 w 95"/>
                <a:gd name="T19" fmla="*/ 90 h 98"/>
                <a:gd name="T20" fmla="*/ 36 w 95"/>
                <a:gd name="T21" fmla="*/ 90 h 98"/>
                <a:gd name="T22" fmla="*/ 36 w 95"/>
                <a:gd name="T23" fmla="*/ 90 h 98"/>
                <a:gd name="T24" fmla="*/ 87 w 95"/>
                <a:gd name="T25" fmla="*/ 94 h 98"/>
                <a:gd name="T26" fmla="*/ 93 w 95"/>
                <a:gd name="T27" fmla="*/ 18 h 98"/>
                <a:gd name="T28" fmla="*/ 94 w 95"/>
                <a:gd name="T29" fmla="*/ 18 h 98"/>
                <a:gd name="T30" fmla="*/ 95 w 95"/>
                <a:gd name="T31" fmla="*/ 9 h 98"/>
                <a:gd name="T32" fmla="*/ 13 w 95"/>
                <a:gd name="T33" fmla="*/ 0 h 98"/>
                <a:gd name="T34" fmla="*/ 13 w 95"/>
                <a:gd name="T35" fmla="*/ 0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
                <a:gd name="T55" fmla="*/ 0 h 98"/>
                <a:gd name="T56" fmla="*/ 95 w 95"/>
                <a:gd name="T57" fmla="*/ 98 h 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 h="98">
                  <a:moveTo>
                    <a:pt x="13" y="0"/>
                  </a:moveTo>
                  <a:lnTo>
                    <a:pt x="0" y="96"/>
                  </a:lnTo>
                  <a:lnTo>
                    <a:pt x="12" y="98"/>
                  </a:lnTo>
                  <a:lnTo>
                    <a:pt x="13" y="90"/>
                  </a:lnTo>
                  <a:lnTo>
                    <a:pt x="37" y="93"/>
                  </a:lnTo>
                  <a:lnTo>
                    <a:pt x="36" y="92"/>
                  </a:lnTo>
                  <a:lnTo>
                    <a:pt x="37" y="91"/>
                  </a:lnTo>
                  <a:lnTo>
                    <a:pt x="36" y="90"/>
                  </a:lnTo>
                  <a:lnTo>
                    <a:pt x="87" y="94"/>
                  </a:lnTo>
                  <a:lnTo>
                    <a:pt x="93" y="18"/>
                  </a:lnTo>
                  <a:lnTo>
                    <a:pt x="94" y="18"/>
                  </a:lnTo>
                  <a:lnTo>
                    <a:pt x="95" y="9"/>
                  </a:lnTo>
                  <a:lnTo>
                    <a:pt x="13" y="0"/>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38" name="Freeform 17"/>
            <p:cNvSpPr>
              <a:spLocks/>
            </p:cNvSpPr>
            <p:nvPr/>
          </p:nvSpPr>
          <p:spPr bwMode="auto">
            <a:xfrm>
              <a:off x="4052888" y="3660775"/>
              <a:ext cx="1536700" cy="1425575"/>
            </a:xfrm>
            <a:custGeom>
              <a:avLst/>
              <a:gdLst>
                <a:gd name="T0" fmla="*/ 171 w 189"/>
                <a:gd name="T1" fmla="*/ 50 h 184"/>
                <a:gd name="T2" fmla="*/ 159 w 189"/>
                <a:gd name="T3" fmla="*/ 47 h 184"/>
                <a:gd name="T4" fmla="*/ 151 w 189"/>
                <a:gd name="T5" fmla="*/ 49 h 184"/>
                <a:gd name="T6" fmla="*/ 145 w 189"/>
                <a:gd name="T7" fmla="*/ 49 h 184"/>
                <a:gd name="T8" fmla="*/ 143 w 189"/>
                <a:gd name="T9" fmla="*/ 49 h 184"/>
                <a:gd name="T10" fmla="*/ 140 w 189"/>
                <a:gd name="T11" fmla="*/ 47 h 184"/>
                <a:gd name="T12" fmla="*/ 137 w 189"/>
                <a:gd name="T13" fmla="*/ 51 h 184"/>
                <a:gd name="T14" fmla="*/ 135 w 189"/>
                <a:gd name="T15" fmla="*/ 48 h 184"/>
                <a:gd name="T16" fmla="*/ 129 w 189"/>
                <a:gd name="T17" fmla="*/ 47 h 184"/>
                <a:gd name="T18" fmla="*/ 125 w 189"/>
                <a:gd name="T19" fmla="*/ 46 h 184"/>
                <a:gd name="T20" fmla="*/ 119 w 189"/>
                <a:gd name="T21" fmla="*/ 44 h 184"/>
                <a:gd name="T22" fmla="*/ 115 w 189"/>
                <a:gd name="T23" fmla="*/ 43 h 184"/>
                <a:gd name="T24" fmla="*/ 109 w 189"/>
                <a:gd name="T25" fmla="*/ 41 h 184"/>
                <a:gd name="T26" fmla="*/ 106 w 189"/>
                <a:gd name="T27" fmla="*/ 38 h 184"/>
                <a:gd name="T28" fmla="*/ 100 w 189"/>
                <a:gd name="T29" fmla="*/ 36 h 184"/>
                <a:gd name="T30" fmla="*/ 58 w 189"/>
                <a:gd name="T31" fmla="*/ 0 h 184"/>
                <a:gd name="T32" fmla="*/ 0 w 189"/>
                <a:gd name="T33" fmla="*/ 72 h 184"/>
                <a:gd name="T34" fmla="*/ 1 w 189"/>
                <a:gd name="T35" fmla="*/ 75 h 184"/>
                <a:gd name="T36" fmla="*/ 5 w 189"/>
                <a:gd name="T37" fmla="*/ 81 h 184"/>
                <a:gd name="T38" fmla="*/ 23 w 189"/>
                <a:gd name="T39" fmla="*/ 99 h 184"/>
                <a:gd name="T40" fmla="*/ 25 w 189"/>
                <a:gd name="T41" fmla="*/ 104 h 184"/>
                <a:gd name="T42" fmla="*/ 38 w 189"/>
                <a:gd name="T43" fmla="*/ 123 h 184"/>
                <a:gd name="T44" fmla="*/ 49 w 189"/>
                <a:gd name="T45" fmla="*/ 125 h 184"/>
                <a:gd name="T46" fmla="*/ 56 w 189"/>
                <a:gd name="T47" fmla="*/ 114 h 184"/>
                <a:gd name="T48" fmla="*/ 60 w 189"/>
                <a:gd name="T49" fmla="*/ 113 h 184"/>
                <a:gd name="T50" fmla="*/ 67 w 189"/>
                <a:gd name="T51" fmla="*/ 115 h 184"/>
                <a:gd name="T52" fmla="*/ 75 w 189"/>
                <a:gd name="T53" fmla="*/ 119 h 184"/>
                <a:gd name="T54" fmla="*/ 77 w 189"/>
                <a:gd name="T55" fmla="*/ 121 h 184"/>
                <a:gd name="T56" fmla="*/ 83 w 189"/>
                <a:gd name="T57" fmla="*/ 129 h 184"/>
                <a:gd name="T58" fmla="*/ 94 w 189"/>
                <a:gd name="T59" fmla="*/ 149 h 184"/>
                <a:gd name="T60" fmla="*/ 100 w 189"/>
                <a:gd name="T61" fmla="*/ 155 h 184"/>
                <a:gd name="T62" fmla="*/ 102 w 189"/>
                <a:gd name="T63" fmla="*/ 165 h 184"/>
                <a:gd name="T64" fmla="*/ 111 w 189"/>
                <a:gd name="T65" fmla="*/ 176 h 184"/>
                <a:gd name="T66" fmla="*/ 126 w 189"/>
                <a:gd name="T67" fmla="*/ 181 h 184"/>
                <a:gd name="T68" fmla="*/ 135 w 189"/>
                <a:gd name="T69" fmla="*/ 182 h 184"/>
                <a:gd name="T70" fmla="*/ 134 w 189"/>
                <a:gd name="T71" fmla="*/ 180 h 184"/>
                <a:gd name="T72" fmla="*/ 131 w 189"/>
                <a:gd name="T73" fmla="*/ 162 h 184"/>
                <a:gd name="T74" fmla="*/ 130 w 189"/>
                <a:gd name="T75" fmla="*/ 160 h 184"/>
                <a:gd name="T76" fmla="*/ 133 w 189"/>
                <a:gd name="T77" fmla="*/ 153 h 184"/>
                <a:gd name="T78" fmla="*/ 134 w 189"/>
                <a:gd name="T79" fmla="*/ 151 h 184"/>
                <a:gd name="T80" fmla="*/ 137 w 189"/>
                <a:gd name="T81" fmla="*/ 145 h 184"/>
                <a:gd name="T82" fmla="*/ 139 w 189"/>
                <a:gd name="T83" fmla="*/ 145 h 184"/>
                <a:gd name="T84" fmla="*/ 141 w 189"/>
                <a:gd name="T85" fmla="*/ 142 h 184"/>
                <a:gd name="T86" fmla="*/ 143 w 189"/>
                <a:gd name="T87" fmla="*/ 142 h 184"/>
                <a:gd name="T88" fmla="*/ 147 w 189"/>
                <a:gd name="T89" fmla="*/ 140 h 184"/>
                <a:gd name="T90" fmla="*/ 149 w 189"/>
                <a:gd name="T91" fmla="*/ 136 h 184"/>
                <a:gd name="T92" fmla="*/ 150 w 189"/>
                <a:gd name="T93" fmla="*/ 138 h 184"/>
                <a:gd name="T94" fmla="*/ 165 w 189"/>
                <a:gd name="T95" fmla="*/ 130 h 184"/>
                <a:gd name="T96" fmla="*/ 168 w 189"/>
                <a:gd name="T97" fmla="*/ 121 h 184"/>
                <a:gd name="T98" fmla="*/ 171 w 189"/>
                <a:gd name="T99" fmla="*/ 120 h 184"/>
                <a:gd name="T100" fmla="*/ 181 w 189"/>
                <a:gd name="T101" fmla="*/ 119 h 184"/>
                <a:gd name="T102" fmla="*/ 184 w 189"/>
                <a:gd name="T103" fmla="*/ 117 h 184"/>
                <a:gd name="T104" fmla="*/ 185 w 189"/>
                <a:gd name="T105" fmla="*/ 114 h 184"/>
                <a:gd name="T106" fmla="*/ 186 w 189"/>
                <a:gd name="T107" fmla="*/ 106 h 184"/>
                <a:gd name="T108" fmla="*/ 188 w 189"/>
                <a:gd name="T109" fmla="*/ 101 h 184"/>
                <a:gd name="T110" fmla="*/ 187 w 189"/>
                <a:gd name="T111" fmla="*/ 91 h 184"/>
                <a:gd name="T112" fmla="*/ 185 w 189"/>
                <a:gd name="T113" fmla="*/ 88 h 184"/>
                <a:gd name="T114" fmla="*/ 184 w 189"/>
                <a:gd name="T115" fmla="*/ 82 h 184"/>
                <a:gd name="T116" fmla="*/ 180 w 189"/>
                <a:gd name="T117" fmla="*/ 53 h 184"/>
                <a:gd name="T118" fmla="*/ 174 w 189"/>
                <a:gd name="T119" fmla="*/ 51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9"/>
                <a:gd name="T181" fmla="*/ 0 h 184"/>
                <a:gd name="T182" fmla="*/ 189 w 189"/>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9" h="184">
                  <a:moveTo>
                    <a:pt x="174" y="51"/>
                  </a:moveTo>
                  <a:lnTo>
                    <a:pt x="173" y="51"/>
                  </a:lnTo>
                  <a:lnTo>
                    <a:pt x="172" y="51"/>
                  </a:lnTo>
                  <a:lnTo>
                    <a:pt x="171" y="50"/>
                  </a:lnTo>
                  <a:lnTo>
                    <a:pt x="165" y="47"/>
                  </a:lnTo>
                  <a:lnTo>
                    <a:pt x="164" y="47"/>
                  </a:lnTo>
                  <a:lnTo>
                    <a:pt x="162" y="48"/>
                  </a:lnTo>
                  <a:lnTo>
                    <a:pt x="159" y="47"/>
                  </a:lnTo>
                  <a:lnTo>
                    <a:pt x="158" y="47"/>
                  </a:lnTo>
                  <a:lnTo>
                    <a:pt x="157" y="47"/>
                  </a:lnTo>
                  <a:lnTo>
                    <a:pt x="154" y="48"/>
                  </a:lnTo>
                  <a:lnTo>
                    <a:pt x="151" y="49"/>
                  </a:lnTo>
                  <a:lnTo>
                    <a:pt x="150" y="49"/>
                  </a:lnTo>
                  <a:lnTo>
                    <a:pt x="148" y="51"/>
                  </a:lnTo>
                  <a:lnTo>
                    <a:pt x="146" y="49"/>
                  </a:lnTo>
                  <a:lnTo>
                    <a:pt x="145" y="49"/>
                  </a:lnTo>
                  <a:lnTo>
                    <a:pt x="145" y="48"/>
                  </a:lnTo>
                  <a:lnTo>
                    <a:pt x="143" y="48"/>
                  </a:lnTo>
                  <a:lnTo>
                    <a:pt x="143" y="49"/>
                  </a:lnTo>
                  <a:lnTo>
                    <a:pt x="142" y="49"/>
                  </a:lnTo>
                  <a:lnTo>
                    <a:pt x="141" y="48"/>
                  </a:lnTo>
                  <a:lnTo>
                    <a:pt x="140" y="47"/>
                  </a:lnTo>
                  <a:lnTo>
                    <a:pt x="139" y="48"/>
                  </a:lnTo>
                  <a:lnTo>
                    <a:pt x="138" y="49"/>
                  </a:lnTo>
                  <a:lnTo>
                    <a:pt x="138" y="50"/>
                  </a:lnTo>
                  <a:lnTo>
                    <a:pt x="137" y="51"/>
                  </a:lnTo>
                  <a:lnTo>
                    <a:pt x="136" y="50"/>
                  </a:lnTo>
                  <a:lnTo>
                    <a:pt x="137" y="48"/>
                  </a:lnTo>
                  <a:lnTo>
                    <a:pt x="136" y="48"/>
                  </a:lnTo>
                  <a:lnTo>
                    <a:pt x="135" y="48"/>
                  </a:lnTo>
                  <a:lnTo>
                    <a:pt x="134" y="49"/>
                  </a:lnTo>
                  <a:lnTo>
                    <a:pt x="133" y="49"/>
                  </a:lnTo>
                  <a:lnTo>
                    <a:pt x="130" y="46"/>
                  </a:lnTo>
                  <a:lnTo>
                    <a:pt x="129" y="47"/>
                  </a:lnTo>
                  <a:lnTo>
                    <a:pt x="128" y="48"/>
                  </a:lnTo>
                  <a:lnTo>
                    <a:pt x="126" y="48"/>
                  </a:lnTo>
                  <a:lnTo>
                    <a:pt x="126" y="46"/>
                  </a:lnTo>
                  <a:lnTo>
                    <a:pt x="125" y="46"/>
                  </a:lnTo>
                  <a:lnTo>
                    <a:pt x="124" y="44"/>
                  </a:lnTo>
                  <a:lnTo>
                    <a:pt x="123" y="44"/>
                  </a:lnTo>
                  <a:lnTo>
                    <a:pt x="120" y="43"/>
                  </a:lnTo>
                  <a:lnTo>
                    <a:pt x="119" y="44"/>
                  </a:lnTo>
                  <a:lnTo>
                    <a:pt x="117" y="44"/>
                  </a:lnTo>
                  <a:lnTo>
                    <a:pt x="117" y="42"/>
                  </a:lnTo>
                  <a:lnTo>
                    <a:pt x="116" y="43"/>
                  </a:lnTo>
                  <a:lnTo>
                    <a:pt x="115" y="43"/>
                  </a:lnTo>
                  <a:lnTo>
                    <a:pt x="113" y="42"/>
                  </a:lnTo>
                  <a:lnTo>
                    <a:pt x="109" y="42"/>
                  </a:lnTo>
                  <a:lnTo>
                    <a:pt x="109" y="41"/>
                  </a:lnTo>
                  <a:lnTo>
                    <a:pt x="108" y="40"/>
                  </a:lnTo>
                  <a:lnTo>
                    <a:pt x="108" y="39"/>
                  </a:lnTo>
                  <a:lnTo>
                    <a:pt x="106" y="38"/>
                  </a:lnTo>
                  <a:lnTo>
                    <a:pt x="105" y="39"/>
                  </a:lnTo>
                  <a:lnTo>
                    <a:pt x="103" y="39"/>
                  </a:lnTo>
                  <a:lnTo>
                    <a:pt x="102" y="38"/>
                  </a:lnTo>
                  <a:lnTo>
                    <a:pt x="100" y="36"/>
                  </a:lnTo>
                  <a:lnTo>
                    <a:pt x="99" y="35"/>
                  </a:lnTo>
                  <a:lnTo>
                    <a:pt x="98" y="35"/>
                  </a:lnTo>
                  <a:lnTo>
                    <a:pt x="99" y="2"/>
                  </a:lnTo>
                  <a:lnTo>
                    <a:pt x="58" y="0"/>
                  </a:lnTo>
                  <a:lnTo>
                    <a:pt x="57" y="0"/>
                  </a:lnTo>
                  <a:lnTo>
                    <a:pt x="51" y="76"/>
                  </a:lnTo>
                  <a:lnTo>
                    <a:pt x="0" y="72"/>
                  </a:lnTo>
                  <a:lnTo>
                    <a:pt x="1" y="73"/>
                  </a:lnTo>
                  <a:lnTo>
                    <a:pt x="0" y="74"/>
                  </a:lnTo>
                  <a:lnTo>
                    <a:pt x="1" y="75"/>
                  </a:lnTo>
                  <a:lnTo>
                    <a:pt x="3" y="77"/>
                  </a:lnTo>
                  <a:lnTo>
                    <a:pt x="4" y="79"/>
                  </a:lnTo>
                  <a:lnTo>
                    <a:pt x="5" y="81"/>
                  </a:lnTo>
                  <a:lnTo>
                    <a:pt x="8" y="83"/>
                  </a:lnTo>
                  <a:lnTo>
                    <a:pt x="16" y="92"/>
                  </a:lnTo>
                  <a:lnTo>
                    <a:pt x="22" y="98"/>
                  </a:lnTo>
                  <a:lnTo>
                    <a:pt x="23" y="99"/>
                  </a:lnTo>
                  <a:lnTo>
                    <a:pt x="23" y="100"/>
                  </a:lnTo>
                  <a:lnTo>
                    <a:pt x="23" y="101"/>
                  </a:lnTo>
                  <a:lnTo>
                    <a:pt x="24" y="102"/>
                  </a:lnTo>
                  <a:lnTo>
                    <a:pt x="25" y="104"/>
                  </a:lnTo>
                  <a:lnTo>
                    <a:pt x="25" y="110"/>
                  </a:lnTo>
                  <a:lnTo>
                    <a:pt x="25" y="112"/>
                  </a:lnTo>
                  <a:lnTo>
                    <a:pt x="28" y="115"/>
                  </a:lnTo>
                  <a:lnTo>
                    <a:pt x="38" y="123"/>
                  </a:lnTo>
                  <a:lnTo>
                    <a:pt x="45" y="127"/>
                  </a:lnTo>
                  <a:lnTo>
                    <a:pt x="46" y="127"/>
                  </a:lnTo>
                  <a:lnTo>
                    <a:pt x="48" y="127"/>
                  </a:lnTo>
                  <a:lnTo>
                    <a:pt x="49" y="125"/>
                  </a:lnTo>
                  <a:lnTo>
                    <a:pt x="50" y="124"/>
                  </a:lnTo>
                  <a:lnTo>
                    <a:pt x="53" y="117"/>
                  </a:lnTo>
                  <a:lnTo>
                    <a:pt x="55" y="115"/>
                  </a:lnTo>
                  <a:lnTo>
                    <a:pt x="56" y="114"/>
                  </a:lnTo>
                  <a:lnTo>
                    <a:pt x="58" y="115"/>
                  </a:lnTo>
                  <a:lnTo>
                    <a:pt x="59" y="115"/>
                  </a:lnTo>
                  <a:lnTo>
                    <a:pt x="59" y="114"/>
                  </a:lnTo>
                  <a:lnTo>
                    <a:pt x="60" y="113"/>
                  </a:lnTo>
                  <a:lnTo>
                    <a:pt x="61" y="114"/>
                  </a:lnTo>
                  <a:lnTo>
                    <a:pt x="62" y="114"/>
                  </a:lnTo>
                  <a:lnTo>
                    <a:pt x="66" y="115"/>
                  </a:lnTo>
                  <a:lnTo>
                    <a:pt x="67" y="115"/>
                  </a:lnTo>
                  <a:lnTo>
                    <a:pt x="70" y="116"/>
                  </a:lnTo>
                  <a:lnTo>
                    <a:pt x="71" y="116"/>
                  </a:lnTo>
                  <a:lnTo>
                    <a:pt x="74" y="117"/>
                  </a:lnTo>
                  <a:lnTo>
                    <a:pt x="75" y="119"/>
                  </a:lnTo>
                  <a:lnTo>
                    <a:pt x="75" y="120"/>
                  </a:lnTo>
                  <a:lnTo>
                    <a:pt x="76" y="120"/>
                  </a:lnTo>
                  <a:lnTo>
                    <a:pt x="77" y="121"/>
                  </a:lnTo>
                  <a:lnTo>
                    <a:pt x="79" y="123"/>
                  </a:lnTo>
                  <a:lnTo>
                    <a:pt x="82" y="126"/>
                  </a:lnTo>
                  <a:lnTo>
                    <a:pt x="83" y="128"/>
                  </a:lnTo>
                  <a:lnTo>
                    <a:pt x="83" y="129"/>
                  </a:lnTo>
                  <a:lnTo>
                    <a:pt x="88" y="140"/>
                  </a:lnTo>
                  <a:lnTo>
                    <a:pt x="89" y="142"/>
                  </a:lnTo>
                  <a:lnTo>
                    <a:pt x="93" y="147"/>
                  </a:lnTo>
                  <a:lnTo>
                    <a:pt x="94" y="149"/>
                  </a:lnTo>
                  <a:lnTo>
                    <a:pt x="97" y="152"/>
                  </a:lnTo>
                  <a:lnTo>
                    <a:pt x="98" y="153"/>
                  </a:lnTo>
                  <a:lnTo>
                    <a:pt x="99" y="154"/>
                  </a:lnTo>
                  <a:lnTo>
                    <a:pt x="100" y="155"/>
                  </a:lnTo>
                  <a:lnTo>
                    <a:pt x="100" y="159"/>
                  </a:lnTo>
                  <a:lnTo>
                    <a:pt x="101" y="160"/>
                  </a:lnTo>
                  <a:lnTo>
                    <a:pt x="101" y="164"/>
                  </a:lnTo>
                  <a:lnTo>
                    <a:pt x="102" y="165"/>
                  </a:lnTo>
                  <a:lnTo>
                    <a:pt x="105" y="172"/>
                  </a:lnTo>
                  <a:lnTo>
                    <a:pt x="106" y="174"/>
                  </a:lnTo>
                  <a:lnTo>
                    <a:pt x="108" y="174"/>
                  </a:lnTo>
                  <a:lnTo>
                    <a:pt x="111" y="176"/>
                  </a:lnTo>
                  <a:lnTo>
                    <a:pt x="114" y="177"/>
                  </a:lnTo>
                  <a:lnTo>
                    <a:pt x="119" y="180"/>
                  </a:lnTo>
                  <a:lnTo>
                    <a:pt x="125" y="181"/>
                  </a:lnTo>
                  <a:lnTo>
                    <a:pt x="126" y="181"/>
                  </a:lnTo>
                  <a:lnTo>
                    <a:pt x="130" y="183"/>
                  </a:lnTo>
                  <a:lnTo>
                    <a:pt x="132" y="184"/>
                  </a:lnTo>
                  <a:lnTo>
                    <a:pt x="133" y="182"/>
                  </a:lnTo>
                  <a:lnTo>
                    <a:pt x="135" y="182"/>
                  </a:lnTo>
                  <a:lnTo>
                    <a:pt x="135" y="181"/>
                  </a:lnTo>
                  <a:lnTo>
                    <a:pt x="134" y="180"/>
                  </a:lnTo>
                  <a:lnTo>
                    <a:pt x="133" y="178"/>
                  </a:lnTo>
                  <a:lnTo>
                    <a:pt x="130" y="170"/>
                  </a:lnTo>
                  <a:lnTo>
                    <a:pt x="129" y="167"/>
                  </a:lnTo>
                  <a:lnTo>
                    <a:pt x="131" y="162"/>
                  </a:lnTo>
                  <a:lnTo>
                    <a:pt x="131" y="160"/>
                  </a:lnTo>
                  <a:lnTo>
                    <a:pt x="130" y="160"/>
                  </a:lnTo>
                  <a:lnTo>
                    <a:pt x="130" y="159"/>
                  </a:lnTo>
                  <a:lnTo>
                    <a:pt x="132" y="158"/>
                  </a:lnTo>
                  <a:lnTo>
                    <a:pt x="133" y="153"/>
                  </a:lnTo>
                  <a:lnTo>
                    <a:pt x="132" y="153"/>
                  </a:lnTo>
                  <a:lnTo>
                    <a:pt x="132" y="151"/>
                  </a:lnTo>
                  <a:lnTo>
                    <a:pt x="133" y="150"/>
                  </a:lnTo>
                  <a:lnTo>
                    <a:pt x="134" y="151"/>
                  </a:lnTo>
                  <a:lnTo>
                    <a:pt x="137" y="149"/>
                  </a:lnTo>
                  <a:lnTo>
                    <a:pt x="137" y="147"/>
                  </a:lnTo>
                  <a:lnTo>
                    <a:pt x="136" y="146"/>
                  </a:lnTo>
                  <a:lnTo>
                    <a:pt x="137" y="145"/>
                  </a:lnTo>
                  <a:lnTo>
                    <a:pt x="138" y="145"/>
                  </a:lnTo>
                  <a:lnTo>
                    <a:pt x="138" y="144"/>
                  </a:lnTo>
                  <a:lnTo>
                    <a:pt x="139" y="145"/>
                  </a:lnTo>
                  <a:lnTo>
                    <a:pt x="140" y="145"/>
                  </a:lnTo>
                  <a:lnTo>
                    <a:pt x="141" y="144"/>
                  </a:lnTo>
                  <a:lnTo>
                    <a:pt x="141" y="142"/>
                  </a:lnTo>
                  <a:lnTo>
                    <a:pt x="142" y="141"/>
                  </a:lnTo>
                  <a:lnTo>
                    <a:pt x="142" y="142"/>
                  </a:lnTo>
                  <a:lnTo>
                    <a:pt x="143" y="142"/>
                  </a:lnTo>
                  <a:lnTo>
                    <a:pt x="146" y="141"/>
                  </a:lnTo>
                  <a:lnTo>
                    <a:pt x="147" y="141"/>
                  </a:lnTo>
                  <a:lnTo>
                    <a:pt x="147" y="140"/>
                  </a:lnTo>
                  <a:lnTo>
                    <a:pt x="145" y="139"/>
                  </a:lnTo>
                  <a:lnTo>
                    <a:pt x="145" y="138"/>
                  </a:lnTo>
                  <a:lnTo>
                    <a:pt x="148" y="137"/>
                  </a:lnTo>
                  <a:lnTo>
                    <a:pt x="149" y="136"/>
                  </a:lnTo>
                  <a:lnTo>
                    <a:pt x="150" y="136"/>
                  </a:lnTo>
                  <a:lnTo>
                    <a:pt x="149" y="137"/>
                  </a:lnTo>
                  <a:lnTo>
                    <a:pt x="150" y="138"/>
                  </a:lnTo>
                  <a:lnTo>
                    <a:pt x="151" y="137"/>
                  </a:lnTo>
                  <a:lnTo>
                    <a:pt x="156" y="135"/>
                  </a:lnTo>
                  <a:lnTo>
                    <a:pt x="165" y="130"/>
                  </a:lnTo>
                  <a:lnTo>
                    <a:pt x="165" y="128"/>
                  </a:lnTo>
                  <a:lnTo>
                    <a:pt x="169" y="124"/>
                  </a:lnTo>
                  <a:lnTo>
                    <a:pt x="168" y="121"/>
                  </a:lnTo>
                  <a:lnTo>
                    <a:pt x="168" y="119"/>
                  </a:lnTo>
                  <a:lnTo>
                    <a:pt x="171" y="118"/>
                  </a:lnTo>
                  <a:lnTo>
                    <a:pt x="171" y="120"/>
                  </a:lnTo>
                  <a:lnTo>
                    <a:pt x="171" y="121"/>
                  </a:lnTo>
                  <a:lnTo>
                    <a:pt x="174" y="121"/>
                  </a:lnTo>
                  <a:lnTo>
                    <a:pt x="175" y="122"/>
                  </a:lnTo>
                  <a:lnTo>
                    <a:pt x="181" y="119"/>
                  </a:lnTo>
                  <a:lnTo>
                    <a:pt x="185" y="119"/>
                  </a:lnTo>
                  <a:lnTo>
                    <a:pt x="184" y="118"/>
                  </a:lnTo>
                  <a:lnTo>
                    <a:pt x="184" y="117"/>
                  </a:lnTo>
                  <a:lnTo>
                    <a:pt x="184" y="116"/>
                  </a:lnTo>
                  <a:lnTo>
                    <a:pt x="184" y="115"/>
                  </a:lnTo>
                  <a:lnTo>
                    <a:pt x="185" y="114"/>
                  </a:lnTo>
                  <a:lnTo>
                    <a:pt x="187" y="110"/>
                  </a:lnTo>
                  <a:lnTo>
                    <a:pt x="186" y="108"/>
                  </a:lnTo>
                  <a:lnTo>
                    <a:pt x="186" y="107"/>
                  </a:lnTo>
                  <a:lnTo>
                    <a:pt x="186" y="106"/>
                  </a:lnTo>
                  <a:lnTo>
                    <a:pt x="186" y="105"/>
                  </a:lnTo>
                  <a:lnTo>
                    <a:pt x="186" y="103"/>
                  </a:lnTo>
                  <a:lnTo>
                    <a:pt x="187" y="102"/>
                  </a:lnTo>
                  <a:lnTo>
                    <a:pt x="188" y="101"/>
                  </a:lnTo>
                  <a:lnTo>
                    <a:pt x="189" y="98"/>
                  </a:lnTo>
                  <a:lnTo>
                    <a:pt x="189" y="96"/>
                  </a:lnTo>
                  <a:lnTo>
                    <a:pt x="188" y="93"/>
                  </a:lnTo>
                  <a:lnTo>
                    <a:pt x="187" y="91"/>
                  </a:lnTo>
                  <a:lnTo>
                    <a:pt x="186" y="91"/>
                  </a:lnTo>
                  <a:lnTo>
                    <a:pt x="187" y="90"/>
                  </a:lnTo>
                  <a:lnTo>
                    <a:pt x="186" y="89"/>
                  </a:lnTo>
                  <a:lnTo>
                    <a:pt x="185" y="88"/>
                  </a:lnTo>
                  <a:lnTo>
                    <a:pt x="184" y="87"/>
                  </a:lnTo>
                  <a:lnTo>
                    <a:pt x="184" y="86"/>
                  </a:lnTo>
                  <a:lnTo>
                    <a:pt x="185" y="85"/>
                  </a:lnTo>
                  <a:lnTo>
                    <a:pt x="184" y="82"/>
                  </a:lnTo>
                  <a:lnTo>
                    <a:pt x="181" y="80"/>
                  </a:lnTo>
                  <a:lnTo>
                    <a:pt x="181" y="79"/>
                  </a:lnTo>
                  <a:lnTo>
                    <a:pt x="180" y="62"/>
                  </a:lnTo>
                  <a:lnTo>
                    <a:pt x="180" y="53"/>
                  </a:lnTo>
                  <a:lnTo>
                    <a:pt x="178" y="52"/>
                  </a:lnTo>
                  <a:lnTo>
                    <a:pt x="176" y="53"/>
                  </a:lnTo>
                  <a:lnTo>
                    <a:pt x="174" y="51"/>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39" name="Freeform 18"/>
            <p:cNvSpPr>
              <a:spLocks/>
            </p:cNvSpPr>
            <p:nvPr/>
          </p:nvSpPr>
          <p:spPr bwMode="auto">
            <a:xfrm>
              <a:off x="6942138" y="2306638"/>
              <a:ext cx="828675" cy="603250"/>
            </a:xfrm>
            <a:custGeom>
              <a:avLst/>
              <a:gdLst>
                <a:gd name="T0" fmla="*/ 78 w 102"/>
                <a:gd name="T1" fmla="*/ 70 h 78"/>
                <a:gd name="T2" fmla="*/ 76 w 102"/>
                <a:gd name="T3" fmla="*/ 73 h 78"/>
                <a:gd name="T4" fmla="*/ 75 w 102"/>
                <a:gd name="T5" fmla="*/ 75 h 78"/>
                <a:gd name="T6" fmla="*/ 75 w 102"/>
                <a:gd name="T7" fmla="*/ 78 h 78"/>
                <a:gd name="T8" fmla="*/ 77 w 102"/>
                <a:gd name="T9" fmla="*/ 76 h 78"/>
                <a:gd name="T10" fmla="*/ 81 w 102"/>
                <a:gd name="T11" fmla="*/ 75 h 78"/>
                <a:gd name="T12" fmla="*/ 87 w 102"/>
                <a:gd name="T13" fmla="*/ 73 h 78"/>
                <a:gd name="T14" fmla="*/ 96 w 102"/>
                <a:gd name="T15" fmla="*/ 66 h 78"/>
                <a:gd name="T16" fmla="*/ 99 w 102"/>
                <a:gd name="T17" fmla="*/ 64 h 78"/>
                <a:gd name="T18" fmla="*/ 102 w 102"/>
                <a:gd name="T19" fmla="*/ 61 h 78"/>
                <a:gd name="T20" fmla="*/ 100 w 102"/>
                <a:gd name="T21" fmla="*/ 62 h 78"/>
                <a:gd name="T22" fmla="*/ 97 w 102"/>
                <a:gd name="T23" fmla="*/ 64 h 78"/>
                <a:gd name="T24" fmla="*/ 94 w 102"/>
                <a:gd name="T25" fmla="*/ 65 h 78"/>
                <a:gd name="T26" fmla="*/ 97 w 102"/>
                <a:gd name="T27" fmla="*/ 61 h 78"/>
                <a:gd name="T28" fmla="*/ 95 w 102"/>
                <a:gd name="T29" fmla="*/ 62 h 78"/>
                <a:gd name="T30" fmla="*/ 86 w 102"/>
                <a:gd name="T31" fmla="*/ 67 h 78"/>
                <a:gd name="T32" fmla="*/ 80 w 102"/>
                <a:gd name="T33" fmla="*/ 72 h 78"/>
                <a:gd name="T34" fmla="*/ 79 w 102"/>
                <a:gd name="T35" fmla="*/ 68 h 78"/>
                <a:gd name="T36" fmla="*/ 81 w 102"/>
                <a:gd name="T37" fmla="*/ 64 h 78"/>
                <a:gd name="T38" fmla="*/ 79 w 102"/>
                <a:gd name="T39" fmla="*/ 49 h 78"/>
                <a:gd name="T40" fmla="*/ 77 w 102"/>
                <a:gd name="T41" fmla="*/ 34 h 78"/>
                <a:gd name="T42" fmla="*/ 75 w 102"/>
                <a:gd name="T43" fmla="*/ 25 h 78"/>
                <a:gd name="T44" fmla="*/ 74 w 102"/>
                <a:gd name="T45" fmla="*/ 24 h 78"/>
                <a:gd name="T46" fmla="*/ 73 w 102"/>
                <a:gd name="T47" fmla="*/ 21 h 78"/>
                <a:gd name="T48" fmla="*/ 72 w 102"/>
                <a:gd name="T49" fmla="*/ 12 h 78"/>
                <a:gd name="T50" fmla="*/ 69 w 102"/>
                <a:gd name="T51" fmla="*/ 3 h 78"/>
                <a:gd name="T52" fmla="*/ 68 w 102"/>
                <a:gd name="T53" fmla="*/ 0 h 78"/>
                <a:gd name="T54" fmla="*/ 51 w 102"/>
                <a:gd name="T55" fmla="*/ 4 h 78"/>
                <a:gd name="T56" fmla="*/ 42 w 102"/>
                <a:gd name="T57" fmla="*/ 14 h 78"/>
                <a:gd name="T58" fmla="*/ 41 w 102"/>
                <a:gd name="T59" fmla="*/ 18 h 78"/>
                <a:gd name="T60" fmla="*/ 36 w 102"/>
                <a:gd name="T61" fmla="*/ 23 h 78"/>
                <a:gd name="T62" fmla="*/ 38 w 102"/>
                <a:gd name="T63" fmla="*/ 25 h 78"/>
                <a:gd name="T64" fmla="*/ 38 w 102"/>
                <a:gd name="T65" fmla="*/ 27 h 78"/>
                <a:gd name="T66" fmla="*/ 39 w 102"/>
                <a:gd name="T67" fmla="*/ 32 h 78"/>
                <a:gd name="T68" fmla="*/ 30 w 102"/>
                <a:gd name="T69" fmla="*/ 39 h 78"/>
                <a:gd name="T70" fmla="*/ 19 w 102"/>
                <a:gd name="T71" fmla="*/ 39 h 78"/>
                <a:gd name="T72" fmla="*/ 9 w 102"/>
                <a:gd name="T73" fmla="*/ 42 h 78"/>
                <a:gd name="T74" fmla="*/ 6 w 102"/>
                <a:gd name="T75" fmla="*/ 46 h 78"/>
                <a:gd name="T76" fmla="*/ 9 w 102"/>
                <a:gd name="T77" fmla="*/ 52 h 78"/>
                <a:gd name="T78" fmla="*/ 2 w 102"/>
                <a:gd name="T79" fmla="*/ 60 h 78"/>
                <a:gd name="T80" fmla="*/ 56 w 102"/>
                <a:gd name="T81" fmla="*/ 55 h 78"/>
                <a:gd name="T82" fmla="*/ 57 w 102"/>
                <a:gd name="T83" fmla="*/ 57 h 78"/>
                <a:gd name="T84" fmla="*/ 59 w 102"/>
                <a:gd name="T85" fmla="*/ 58 h 78"/>
                <a:gd name="T86" fmla="*/ 62 w 102"/>
                <a:gd name="T87" fmla="*/ 63 h 78"/>
                <a:gd name="T88" fmla="*/ 66 w 102"/>
                <a:gd name="T89" fmla="*/ 64 h 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2"/>
                <a:gd name="T136" fmla="*/ 0 h 78"/>
                <a:gd name="T137" fmla="*/ 102 w 102"/>
                <a:gd name="T138" fmla="*/ 78 h 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2" h="78">
                  <a:moveTo>
                    <a:pt x="66" y="64"/>
                  </a:moveTo>
                  <a:lnTo>
                    <a:pt x="77" y="68"/>
                  </a:lnTo>
                  <a:lnTo>
                    <a:pt x="78" y="70"/>
                  </a:lnTo>
                  <a:lnTo>
                    <a:pt x="77" y="71"/>
                  </a:lnTo>
                  <a:lnTo>
                    <a:pt x="77" y="72"/>
                  </a:lnTo>
                  <a:lnTo>
                    <a:pt x="76" y="73"/>
                  </a:lnTo>
                  <a:lnTo>
                    <a:pt x="76" y="75"/>
                  </a:lnTo>
                  <a:lnTo>
                    <a:pt x="75" y="75"/>
                  </a:lnTo>
                  <a:lnTo>
                    <a:pt x="74" y="77"/>
                  </a:lnTo>
                  <a:lnTo>
                    <a:pt x="74" y="78"/>
                  </a:lnTo>
                  <a:lnTo>
                    <a:pt x="75" y="78"/>
                  </a:lnTo>
                  <a:lnTo>
                    <a:pt x="75" y="77"/>
                  </a:lnTo>
                  <a:lnTo>
                    <a:pt x="77" y="76"/>
                  </a:lnTo>
                  <a:lnTo>
                    <a:pt x="78" y="76"/>
                  </a:lnTo>
                  <a:lnTo>
                    <a:pt x="81" y="76"/>
                  </a:lnTo>
                  <a:lnTo>
                    <a:pt x="81" y="75"/>
                  </a:lnTo>
                  <a:lnTo>
                    <a:pt x="84" y="75"/>
                  </a:lnTo>
                  <a:lnTo>
                    <a:pt x="86" y="74"/>
                  </a:lnTo>
                  <a:lnTo>
                    <a:pt x="87" y="73"/>
                  </a:lnTo>
                  <a:lnTo>
                    <a:pt x="88" y="72"/>
                  </a:lnTo>
                  <a:lnTo>
                    <a:pt x="94" y="67"/>
                  </a:lnTo>
                  <a:lnTo>
                    <a:pt x="96" y="66"/>
                  </a:lnTo>
                  <a:lnTo>
                    <a:pt x="97" y="65"/>
                  </a:lnTo>
                  <a:lnTo>
                    <a:pt x="98" y="65"/>
                  </a:lnTo>
                  <a:lnTo>
                    <a:pt x="99" y="64"/>
                  </a:lnTo>
                  <a:lnTo>
                    <a:pt x="100" y="63"/>
                  </a:lnTo>
                  <a:lnTo>
                    <a:pt x="101" y="63"/>
                  </a:lnTo>
                  <a:lnTo>
                    <a:pt x="102" y="61"/>
                  </a:lnTo>
                  <a:lnTo>
                    <a:pt x="100" y="62"/>
                  </a:lnTo>
                  <a:lnTo>
                    <a:pt x="99" y="62"/>
                  </a:lnTo>
                  <a:lnTo>
                    <a:pt x="97" y="63"/>
                  </a:lnTo>
                  <a:lnTo>
                    <a:pt x="97" y="64"/>
                  </a:lnTo>
                  <a:lnTo>
                    <a:pt x="96" y="65"/>
                  </a:lnTo>
                  <a:lnTo>
                    <a:pt x="95" y="66"/>
                  </a:lnTo>
                  <a:lnTo>
                    <a:pt x="94" y="65"/>
                  </a:lnTo>
                  <a:lnTo>
                    <a:pt x="95" y="64"/>
                  </a:lnTo>
                  <a:lnTo>
                    <a:pt x="96" y="63"/>
                  </a:lnTo>
                  <a:lnTo>
                    <a:pt x="97" y="61"/>
                  </a:lnTo>
                  <a:lnTo>
                    <a:pt x="97" y="60"/>
                  </a:lnTo>
                  <a:lnTo>
                    <a:pt x="96" y="61"/>
                  </a:lnTo>
                  <a:lnTo>
                    <a:pt x="95" y="62"/>
                  </a:lnTo>
                  <a:lnTo>
                    <a:pt x="94" y="63"/>
                  </a:lnTo>
                  <a:lnTo>
                    <a:pt x="91" y="65"/>
                  </a:lnTo>
                  <a:lnTo>
                    <a:pt x="86" y="67"/>
                  </a:lnTo>
                  <a:lnTo>
                    <a:pt x="83" y="69"/>
                  </a:lnTo>
                  <a:lnTo>
                    <a:pt x="81" y="70"/>
                  </a:lnTo>
                  <a:lnTo>
                    <a:pt x="80" y="72"/>
                  </a:lnTo>
                  <a:lnTo>
                    <a:pt x="79" y="71"/>
                  </a:lnTo>
                  <a:lnTo>
                    <a:pt x="79" y="70"/>
                  </a:lnTo>
                  <a:lnTo>
                    <a:pt x="79" y="68"/>
                  </a:lnTo>
                  <a:lnTo>
                    <a:pt x="81" y="67"/>
                  </a:lnTo>
                  <a:lnTo>
                    <a:pt x="79" y="66"/>
                  </a:lnTo>
                  <a:lnTo>
                    <a:pt x="81" y="64"/>
                  </a:lnTo>
                  <a:lnTo>
                    <a:pt x="81" y="63"/>
                  </a:lnTo>
                  <a:lnTo>
                    <a:pt x="81" y="62"/>
                  </a:lnTo>
                  <a:lnTo>
                    <a:pt x="79" y="49"/>
                  </a:lnTo>
                  <a:lnTo>
                    <a:pt x="78" y="49"/>
                  </a:lnTo>
                  <a:lnTo>
                    <a:pt x="78" y="37"/>
                  </a:lnTo>
                  <a:lnTo>
                    <a:pt x="77" y="34"/>
                  </a:lnTo>
                  <a:lnTo>
                    <a:pt x="76" y="32"/>
                  </a:lnTo>
                  <a:lnTo>
                    <a:pt x="76" y="29"/>
                  </a:lnTo>
                  <a:lnTo>
                    <a:pt x="75" y="25"/>
                  </a:lnTo>
                  <a:lnTo>
                    <a:pt x="74" y="23"/>
                  </a:lnTo>
                  <a:lnTo>
                    <a:pt x="73" y="23"/>
                  </a:lnTo>
                  <a:lnTo>
                    <a:pt x="74" y="24"/>
                  </a:lnTo>
                  <a:lnTo>
                    <a:pt x="73" y="24"/>
                  </a:lnTo>
                  <a:lnTo>
                    <a:pt x="73" y="23"/>
                  </a:lnTo>
                  <a:lnTo>
                    <a:pt x="73" y="21"/>
                  </a:lnTo>
                  <a:lnTo>
                    <a:pt x="71" y="16"/>
                  </a:lnTo>
                  <a:lnTo>
                    <a:pt x="71" y="14"/>
                  </a:lnTo>
                  <a:lnTo>
                    <a:pt x="72" y="12"/>
                  </a:lnTo>
                  <a:lnTo>
                    <a:pt x="71" y="9"/>
                  </a:lnTo>
                  <a:lnTo>
                    <a:pt x="69" y="4"/>
                  </a:lnTo>
                  <a:lnTo>
                    <a:pt x="69" y="3"/>
                  </a:lnTo>
                  <a:lnTo>
                    <a:pt x="68" y="3"/>
                  </a:lnTo>
                  <a:lnTo>
                    <a:pt x="69" y="2"/>
                  </a:lnTo>
                  <a:lnTo>
                    <a:pt x="68" y="0"/>
                  </a:lnTo>
                  <a:lnTo>
                    <a:pt x="52" y="4"/>
                  </a:lnTo>
                  <a:lnTo>
                    <a:pt x="51" y="4"/>
                  </a:lnTo>
                  <a:lnTo>
                    <a:pt x="50" y="5"/>
                  </a:lnTo>
                  <a:lnTo>
                    <a:pt x="46" y="9"/>
                  </a:lnTo>
                  <a:lnTo>
                    <a:pt x="42" y="14"/>
                  </a:lnTo>
                  <a:lnTo>
                    <a:pt x="41" y="15"/>
                  </a:lnTo>
                  <a:lnTo>
                    <a:pt x="42" y="16"/>
                  </a:lnTo>
                  <a:lnTo>
                    <a:pt x="41" y="18"/>
                  </a:lnTo>
                  <a:lnTo>
                    <a:pt x="40" y="19"/>
                  </a:lnTo>
                  <a:lnTo>
                    <a:pt x="36" y="22"/>
                  </a:lnTo>
                  <a:lnTo>
                    <a:pt x="36" y="23"/>
                  </a:lnTo>
                  <a:lnTo>
                    <a:pt x="36" y="25"/>
                  </a:lnTo>
                  <a:lnTo>
                    <a:pt x="37" y="25"/>
                  </a:lnTo>
                  <a:lnTo>
                    <a:pt x="38" y="25"/>
                  </a:lnTo>
                  <a:lnTo>
                    <a:pt x="39" y="26"/>
                  </a:lnTo>
                  <a:lnTo>
                    <a:pt x="38" y="27"/>
                  </a:lnTo>
                  <a:lnTo>
                    <a:pt x="38" y="29"/>
                  </a:lnTo>
                  <a:lnTo>
                    <a:pt x="39" y="30"/>
                  </a:lnTo>
                  <a:lnTo>
                    <a:pt x="39" y="32"/>
                  </a:lnTo>
                  <a:lnTo>
                    <a:pt x="36" y="34"/>
                  </a:lnTo>
                  <a:lnTo>
                    <a:pt x="33" y="38"/>
                  </a:lnTo>
                  <a:lnTo>
                    <a:pt x="30" y="39"/>
                  </a:lnTo>
                  <a:lnTo>
                    <a:pt x="23" y="40"/>
                  </a:lnTo>
                  <a:lnTo>
                    <a:pt x="21" y="39"/>
                  </a:lnTo>
                  <a:lnTo>
                    <a:pt x="19" y="39"/>
                  </a:lnTo>
                  <a:lnTo>
                    <a:pt x="16" y="39"/>
                  </a:lnTo>
                  <a:lnTo>
                    <a:pt x="13" y="40"/>
                  </a:lnTo>
                  <a:lnTo>
                    <a:pt x="9" y="42"/>
                  </a:lnTo>
                  <a:lnTo>
                    <a:pt x="7" y="43"/>
                  </a:lnTo>
                  <a:lnTo>
                    <a:pt x="6" y="45"/>
                  </a:lnTo>
                  <a:lnTo>
                    <a:pt x="6" y="46"/>
                  </a:lnTo>
                  <a:lnTo>
                    <a:pt x="9" y="50"/>
                  </a:lnTo>
                  <a:lnTo>
                    <a:pt x="10" y="51"/>
                  </a:lnTo>
                  <a:lnTo>
                    <a:pt x="9" y="52"/>
                  </a:lnTo>
                  <a:lnTo>
                    <a:pt x="8" y="53"/>
                  </a:lnTo>
                  <a:lnTo>
                    <a:pt x="7" y="55"/>
                  </a:lnTo>
                  <a:lnTo>
                    <a:pt x="2" y="60"/>
                  </a:lnTo>
                  <a:lnTo>
                    <a:pt x="0" y="62"/>
                  </a:lnTo>
                  <a:lnTo>
                    <a:pt x="1" y="66"/>
                  </a:lnTo>
                  <a:lnTo>
                    <a:pt x="56" y="55"/>
                  </a:lnTo>
                  <a:lnTo>
                    <a:pt x="57" y="56"/>
                  </a:lnTo>
                  <a:lnTo>
                    <a:pt x="57" y="57"/>
                  </a:lnTo>
                  <a:lnTo>
                    <a:pt x="58" y="57"/>
                  </a:lnTo>
                  <a:lnTo>
                    <a:pt x="58" y="58"/>
                  </a:lnTo>
                  <a:lnTo>
                    <a:pt x="59" y="58"/>
                  </a:lnTo>
                  <a:lnTo>
                    <a:pt x="61" y="61"/>
                  </a:lnTo>
                  <a:lnTo>
                    <a:pt x="61" y="62"/>
                  </a:lnTo>
                  <a:lnTo>
                    <a:pt x="62" y="63"/>
                  </a:lnTo>
                  <a:lnTo>
                    <a:pt x="65" y="64"/>
                  </a:lnTo>
                  <a:lnTo>
                    <a:pt x="66" y="64"/>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40" name="Freeform 19"/>
            <p:cNvSpPr>
              <a:spLocks/>
            </p:cNvSpPr>
            <p:nvPr/>
          </p:nvSpPr>
          <p:spPr bwMode="auto">
            <a:xfrm>
              <a:off x="7494588" y="2266950"/>
              <a:ext cx="187325" cy="325438"/>
            </a:xfrm>
            <a:custGeom>
              <a:avLst/>
              <a:gdLst>
                <a:gd name="T0" fmla="*/ 0 w 23"/>
                <a:gd name="T1" fmla="*/ 5 h 42"/>
                <a:gd name="T2" fmla="*/ 1 w 23"/>
                <a:gd name="T3" fmla="*/ 7 h 42"/>
                <a:gd name="T4" fmla="*/ 0 w 23"/>
                <a:gd name="T5" fmla="*/ 8 h 42"/>
                <a:gd name="T6" fmla="*/ 1 w 23"/>
                <a:gd name="T7" fmla="*/ 8 h 42"/>
                <a:gd name="T8" fmla="*/ 1 w 23"/>
                <a:gd name="T9" fmla="*/ 9 h 42"/>
                <a:gd name="T10" fmla="*/ 3 w 23"/>
                <a:gd name="T11" fmla="*/ 14 h 42"/>
                <a:gd name="T12" fmla="*/ 4 w 23"/>
                <a:gd name="T13" fmla="*/ 17 h 42"/>
                <a:gd name="T14" fmla="*/ 3 w 23"/>
                <a:gd name="T15" fmla="*/ 19 h 42"/>
                <a:gd name="T16" fmla="*/ 3 w 23"/>
                <a:gd name="T17" fmla="*/ 21 h 42"/>
                <a:gd name="T18" fmla="*/ 5 w 23"/>
                <a:gd name="T19" fmla="*/ 26 h 42"/>
                <a:gd name="T20" fmla="*/ 5 w 23"/>
                <a:gd name="T21" fmla="*/ 28 h 42"/>
                <a:gd name="T22" fmla="*/ 5 w 23"/>
                <a:gd name="T23" fmla="*/ 29 h 42"/>
                <a:gd name="T24" fmla="*/ 6 w 23"/>
                <a:gd name="T25" fmla="*/ 29 h 42"/>
                <a:gd name="T26" fmla="*/ 5 w 23"/>
                <a:gd name="T27" fmla="*/ 28 h 42"/>
                <a:gd name="T28" fmla="*/ 6 w 23"/>
                <a:gd name="T29" fmla="*/ 28 h 42"/>
                <a:gd name="T30" fmla="*/ 7 w 23"/>
                <a:gd name="T31" fmla="*/ 30 h 42"/>
                <a:gd name="T32" fmla="*/ 8 w 23"/>
                <a:gd name="T33" fmla="*/ 34 h 42"/>
                <a:gd name="T34" fmla="*/ 8 w 23"/>
                <a:gd name="T35" fmla="*/ 37 h 42"/>
                <a:gd name="T36" fmla="*/ 9 w 23"/>
                <a:gd name="T37" fmla="*/ 39 h 42"/>
                <a:gd name="T38" fmla="*/ 10 w 23"/>
                <a:gd name="T39" fmla="*/ 42 h 42"/>
                <a:gd name="T40" fmla="*/ 20 w 23"/>
                <a:gd name="T41" fmla="*/ 40 h 42"/>
                <a:gd name="T42" fmla="*/ 19 w 23"/>
                <a:gd name="T43" fmla="*/ 39 h 42"/>
                <a:gd name="T44" fmla="*/ 18 w 23"/>
                <a:gd name="T45" fmla="*/ 38 h 42"/>
                <a:gd name="T46" fmla="*/ 18 w 23"/>
                <a:gd name="T47" fmla="*/ 37 h 42"/>
                <a:gd name="T48" fmla="*/ 19 w 23"/>
                <a:gd name="T49" fmla="*/ 36 h 42"/>
                <a:gd name="T50" fmla="*/ 18 w 23"/>
                <a:gd name="T51" fmla="*/ 34 h 42"/>
                <a:gd name="T52" fmla="*/ 18 w 23"/>
                <a:gd name="T53" fmla="*/ 27 h 42"/>
                <a:gd name="T54" fmla="*/ 18 w 23"/>
                <a:gd name="T55" fmla="*/ 25 h 42"/>
                <a:gd name="T56" fmla="*/ 19 w 23"/>
                <a:gd name="T57" fmla="*/ 21 h 42"/>
                <a:gd name="T58" fmla="*/ 19 w 23"/>
                <a:gd name="T59" fmla="*/ 19 h 42"/>
                <a:gd name="T60" fmla="*/ 19 w 23"/>
                <a:gd name="T61" fmla="*/ 17 h 42"/>
                <a:gd name="T62" fmla="*/ 19 w 23"/>
                <a:gd name="T63" fmla="*/ 15 h 42"/>
                <a:gd name="T64" fmla="*/ 19 w 23"/>
                <a:gd name="T65" fmla="*/ 14 h 42"/>
                <a:gd name="T66" fmla="*/ 19 w 23"/>
                <a:gd name="T67" fmla="*/ 13 h 42"/>
                <a:gd name="T68" fmla="*/ 22 w 23"/>
                <a:gd name="T69" fmla="*/ 11 h 42"/>
                <a:gd name="T70" fmla="*/ 23 w 23"/>
                <a:gd name="T71" fmla="*/ 7 h 42"/>
                <a:gd name="T72" fmla="*/ 22 w 23"/>
                <a:gd name="T73" fmla="*/ 5 h 42"/>
                <a:gd name="T74" fmla="*/ 22 w 23"/>
                <a:gd name="T75" fmla="*/ 3 h 42"/>
                <a:gd name="T76" fmla="*/ 22 w 23"/>
                <a:gd name="T77" fmla="*/ 3 h 42"/>
                <a:gd name="T78" fmla="*/ 22 w 23"/>
                <a:gd name="T79" fmla="*/ 2 h 42"/>
                <a:gd name="T80" fmla="*/ 21 w 23"/>
                <a:gd name="T81" fmla="*/ 0 h 42"/>
                <a:gd name="T82" fmla="*/ 0 w 23"/>
                <a:gd name="T83" fmla="*/ 5 h 42"/>
                <a:gd name="T84" fmla="*/ 0 w 23"/>
                <a:gd name="T85" fmla="*/ 5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
                <a:gd name="T130" fmla="*/ 0 h 42"/>
                <a:gd name="T131" fmla="*/ 23 w 23"/>
                <a:gd name="T132" fmla="*/ 42 h 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 h="42">
                  <a:moveTo>
                    <a:pt x="0" y="5"/>
                  </a:moveTo>
                  <a:lnTo>
                    <a:pt x="1" y="7"/>
                  </a:lnTo>
                  <a:lnTo>
                    <a:pt x="0" y="8"/>
                  </a:lnTo>
                  <a:lnTo>
                    <a:pt x="1" y="8"/>
                  </a:lnTo>
                  <a:lnTo>
                    <a:pt x="1" y="9"/>
                  </a:lnTo>
                  <a:lnTo>
                    <a:pt x="3" y="14"/>
                  </a:lnTo>
                  <a:lnTo>
                    <a:pt x="4" y="17"/>
                  </a:lnTo>
                  <a:lnTo>
                    <a:pt x="3" y="19"/>
                  </a:lnTo>
                  <a:lnTo>
                    <a:pt x="3" y="21"/>
                  </a:lnTo>
                  <a:lnTo>
                    <a:pt x="5" y="26"/>
                  </a:lnTo>
                  <a:lnTo>
                    <a:pt x="5" y="28"/>
                  </a:lnTo>
                  <a:lnTo>
                    <a:pt x="5" y="29"/>
                  </a:lnTo>
                  <a:lnTo>
                    <a:pt x="6" y="29"/>
                  </a:lnTo>
                  <a:lnTo>
                    <a:pt x="5" y="28"/>
                  </a:lnTo>
                  <a:lnTo>
                    <a:pt x="6" y="28"/>
                  </a:lnTo>
                  <a:lnTo>
                    <a:pt x="7" y="30"/>
                  </a:lnTo>
                  <a:lnTo>
                    <a:pt x="8" y="34"/>
                  </a:lnTo>
                  <a:lnTo>
                    <a:pt x="8" y="37"/>
                  </a:lnTo>
                  <a:lnTo>
                    <a:pt x="9" y="39"/>
                  </a:lnTo>
                  <a:lnTo>
                    <a:pt x="10" y="42"/>
                  </a:lnTo>
                  <a:lnTo>
                    <a:pt x="20" y="40"/>
                  </a:lnTo>
                  <a:lnTo>
                    <a:pt x="19" y="39"/>
                  </a:lnTo>
                  <a:lnTo>
                    <a:pt x="18" y="38"/>
                  </a:lnTo>
                  <a:lnTo>
                    <a:pt x="18" y="37"/>
                  </a:lnTo>
                  <a:lnTo>
                    <a:pt x="19" y="36"/>
                  </a:lnTo>
                  <a:lnTo>
                    <a:pt x="18" y="34"/>
                  </a:lnTo>
                  <a:lnTo>
                    <a:pt x="18" y="27"/>
                  </a:lnTo>
                  <a:lnTo>
                    <a:pt x="18" y="25"/>
                  </a:lnTo>
                  <a:lnTo>
                    <a:pt x="19" y="21"/>
                  </a:lnTo>
                  <a:lnTo>
                    <a:pt x="19" y="19"/>
                  </a:lnTo>
                  <a:lnTo>
                    <a:pt x="19" y="17"/>
                  </a:lnTo>
                  <a:lnTo>
                    <a:pt x="19" y="15"/>
                  </a:lnTo>
                  <a:lnTo>
                    <a:pt x="19" y="14"/>
                  </a:lnTo>
                  <a:lnTo>
                    <a:pt x="19" y="13"/>
                  </a:lnTo>
                  <a:lnTo>
                    <a:pt x="22" y="11"/>
                  </a:lnTo>
                  <a:lnTo>
                    <a:pt x="23" y="7"/>
                  </a:lnTo>
                  <a:lnTo>
                    <a:pt x="22" y="5"/>
                  </a:lnTo>
                  <a:lnTo>
                    <a:pt x="22" y="3"/>
                  </a:lnTo>
                  <a:lnTo>
                    <a:pt x="22" y="2"/>
                  </a:lnTo>
                  <a:lnTo>
                    <a:pt x="21" y="0"/>
                  </a:lnTo>
                  <a:lnTo>
                    <a:pt x="0" y="5"/>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41" name="Freeform 20"/>
            <p:cNvSpPr>
              <a:spLocks/>
            </p:cNvSpPr>
            <p:nvPr/>
          </p:nvSpPr>
          <p:spPr bwMode="auto">
            <a:xfrm>
              <a:off x="3327400" y="2794000"/>
              <a:ext cx="619125" cy="727075"/>
            </a:xfrm>
            <a:custGeom>
              <a:avLst/>
              <a:gdLst>
                <a:gd name="T0" fmla="*/ 66 w 76"/>
                <a:gd name="T1" fmla="*/ 94 h 94"/>
                <a:gd name="T2" fmla="*/ 76 w 76"/>
                <a:gd name="T3" fmla="*/ 27 h 94"/>
                <a:gd name="T4" fmla="*/ 51 w 76"/>
                <a:gd name="T5" fmla="*/ 23 h 94"/>
                <a:gd name="T6" fmla="*/ 53 w 76"/>
                <a:gd name="T7" fmla="*/ 6 h 94"/>
                <a:gd name="T8" fmla="*/ 16 w 76"/>
                <a:gd name="T9" fmla="*/ 0 h 94"/>
                <a:gd name="T10" fmla="*/ 0 w 76"/>
                <a:gd name="T11" fmla="*/ 84 h 94"/>
                <a:gd name="T12" fmla="*/ 0 w 76"/>
                <a:gd name="T13" fmla="*/ 84 h 94"/>
                <a:gd name="T14" fmla="*/ 66 w 76"/>
                <a:gd name="T15" fmla="*/ 94 h 94"/>
                <a:gd name="T16" fmla="*/ 66 w 76"/>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94"/>
                <a:gd name="T29" fmla="*/ 76 w 76"/>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94">
                  <a:moveTo>
                    <a:pt x="66" y="94"/>
                  </a:moveTo>
                  <a:lnTo>
                    <a:pt x="76" y="27"/>
                  </a:lnTo>
                  <a:lnTo>
                    <a:pt x="51" y="23"/>
                  </a:lnTo>
                  <a:lnTo>
                    <a:pt x="53" y="6"/>
                  </a:lnTo>
                  <a:lnTo>
                    <a:pt x="16" y="0"/>
                  </a:lnTo>
                  <a:lnTo>
                    <a:pt x="0" y="84"/>
                  </a:lnTo>
                  <a:lnTo>
                    <a:pt x="66" y="94"/>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42" name="Freeform 21"/>
            <p:cNvSpPr>
              <a:spLocks/>
            </p:cNvSpPr>
            <p:nvPr/>
          </p:nvSpPr>
          <p:spPr bwMode="auto">
            <a:xfrm>
              <a:off x="2439988" y="2035175"/>
              <a:ext cx="881062" cy="696913"/>
            </a:xfrm>
            <a:custGeom>
              <a:avLst/>
              <a:gdLst>
                <a:gd name="T0" fmla="*/ 0 w 108"/>
                <a:gd name="T1" fmla="*/ 67 h 90"/>
                <a:gd name="T2" fmla="*/ 0 w 108"/>
                <a:gd name="T3" fmla="*/ 62 h 90"/>
                <a:gd name="T4" fmla="*/ 1 w 108"/>
                <a:gd name="T5" fmla="*/ 57 h 90"/>
                <a:gd name="T6" fmla="*/ 2 w 108"/>
                <a:gd name="T7" fmla="*/ 51 h 90"/>
                <a:gd name="T8" fmla="*/ 3 w 108"/>
                <a:gd name="T9" fmla="*/ 49 h 90"/>
                <a:gd name="T10" fmla="*/ 5 w 108"/>
                <a:gd name="T11" fmla="*/ 47 h 90"/>
                <a:gd name="T12" fmla="*/ 5 w 108"/>
                <a:gd name="T13" fmla="*/ 45 h 90"/>
                <a:gd name="T14" fmla="*/ 10 w 108"/>
                <a:gd name="T15" fmla="*/ 37 h 90"/>
                <a:gd name="T16" fmla="*/ 16 w 108"/>
                <a:gd name="T17" fmla="*/ 23 h 90"/>
                <a:gd name="T18" fmla="*/ 20 w 108"/>
                <a:gd name="T19" fmla="*/ 13 h 90"/>
                <a:gd name="T20" fmla="*/ 24 w 108"/>
                <a:gd name="T21" fmla="*/ 3 h 90"/>
                <a:gd name="T22" fmla="*/ 24 w 108"/>
                <a:gd name="T23" fmla="*/ 0 h 90"/>
                <a:gd name="T24" fmla="*/ 27 w 108"/>
                <a:gd name="T25" fmla="*/ 0 h 90"/>
                <a:gd name="T26" fmla="*/ 30 w 108"/>
                <a:gd name="T27" fmla="*/ 1 h 90"/>
                <a:gd name="T28" fmla="*/ 31 w 108"/>
                <a:gd name="T29" fmla="*/ 2 h 90"/>
                <a:gd name="T30" fmla="*/ 35 w 108"/>
                <a:gd name="T31" fmla="*/ 5 h 90"/>
                <a:gd name="T32" fmla="*/ 35 w 108"/>
                <a:gd name="T33" fmla="*/ 8 h 90"/>
                <a:gd name="T34" fmla="*/ 36 w 108"/>
                <a:gd name="T35" fmla="*/ 14 h 90"/>
                <a:gd name="T36" fmla="*/ 43 w 108"/>
                <a:gd name="T37" fmla="*/ 16 h 90"/>
                <a:gd name="T38" fmla="*/ 48 w 108"/>
                <a:gd name="T39" fmla="*/ 16 h 90"/>
                <a:gd name="T40" fmla="*/ 54 w 108"/>
                <a:gd name="T41" fmla="*/ 18 h 90"/>
                <a:gd name="T42" fmla="*/ 61 w 108"/>
                <a:gd name="T43" fmla="*/ 18 h 90"/>
                <a:gd name="T44" fmla="*/ 65 w 108"/>
                <a:gd name="T45" fmla="*/ 19 h 90"/>
                <a:gd name="T46" fmla="*/ 68 w 108"/>
                <a:gd name="T47" fmla="*/ 18 h 90"/>
                <a:gd name="T48" fmla="*/ 71 w 108"/>
                <a:gd name="T49" fmla="*/ 19 h 90"/>
                <a:gd name="T50" fmla="*/ 74 w 108"/>
                <a:gd name="T51" fmla="*/ 18 h 90"/>
                <a:gd name="T52" fmla="*/ 76 w 108"/>
                <a:gd name="T53" fmla="*/ 19 h 90"/>
                <a:gd name="T54" fmla="*/ 79 w 108"/>
                <a:gd name="T55" fmla="*/ 19 h 90"/>
                <a:gd name="T56" fmla="*/ 104 w 108"/>
                <a:gd name="T57" fmla="*/ 24 h 90"/>
                <a:gd name="T58" fmla="*/ 105 w 108"/>
                <a:gd name="T59" fmla="*/ 27 h 90"/>
                <a:gd name="T60" fmla="*/ 108 w 108"/>
                <a:gd name="T61" fmla="*/ 28 h 90"/>
                <a:gd name="T62" fmla="*/ 102 w 108"/>
                <a:gd name="T63" fmla="*/ 40 h 90"/>
                <a:gd name="T64" fmla="*/ 101 w 108"/>
                <a:gd name="T65" fmla="*/ 42 h 90"/>
                <a:gd name="T66" fmla="*/ 98 w 108"/>
                <a:gd name="T67" fmla="*/ 44 h 90"/>
                <a:gd name="T68" fmla="*/ 94 w 108"/>
                <a:gd name="T69" fmla="*/ 51 h 90"/>
                <a:gd name="T70" fmla="*/ 97 w 108"/>
                <a:gd name="T71" fmla="*/ 53 h 90"/>
                <a:gd name="T72" fmla="*/ 97 w 108"/>
                <a:gd name="T73" fmla="*/ 55 h 90"/>
                <a:gd name="T74" fmla="*/ 96 w 108"/>
                <a:gd name="T75" fmla="*/ 56 h 90"/>
                <a:gd name="T76" fmla="*/ 95 w 108"/>
                <a:gd name="T77" fmla="*/ 60 h 90"/>
                <a:gd name="T78" fmla="*/ 52 w 108"/>
                <a:gd name="T79" fmla="*/ 81 h 90"/>
                <a:gd name="T80" fmla="*/ 1 w 108"/>
                <a:gd name="T81" fmla="*/ 68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8"/>
                <a:gd name="T124" fmla="*/ 0 h 90"/>
                <a:gd name="T125" fmla="*/ 108 w 108"/>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8" h="90">
                  <a:moveTo>
                    <a:pt x="1" y="68"/>
                  </a:moveTo>
                  <a:lnTo>
                    <a:pt x="0" y="67"/>
                  </a:lnTo>
                  <a:lnTo>
                    <a:pt x="0" y="63"/>
                  </a:lnTo>
                  <a:lnTo>
                    <a:pt x="0" y="62"/>
                  </a:lnTo>
                  <a:lnTo>
                    <a:pt x="0" y="60"/>
                  </a:lnTo>
                  <a:lnTo>
                    <a:pt x="1" y="57"/>
                  </a:lnTo>
                  <a:lnTo>
                    <a:pt x="1" y="52"/>
                  </a:lnTo>
                  <a:lnTo>
                    <a:pt x="2" y="51"/>
                  </a:lnTo>
                  <a:lnTo>
                    <a:pt x="3" y="50"/>
                  </a:lnTo>
                  <a:lnTo>
                    <a:pt x="3" y="49"/>
                  </a:lnTo>
                  <a:lnTo>
                    <a:pt x="4" y="48"/>
                  </a:lnTo>
                  <a:lnTo>
                    <a:pt x="5" y="47"/>
                  </a:lnTo>
                  <a:lnTo>
                    <a:pt x="5" y="45"/>
                  </a:lnTo>
                  <a:lnTo>
                    <a:pt x="9" y="41"/>
                  </a:lnTo>
                  <a:lnTo>
                    <a:pt x="10" y="37"/>
                  </a:lnTo>
                  <a:lnTo>
                    <a:pt x="13" y="32"/>
                  </a:lnTo>
                  <a:lnTo>
                    <a:pt x="16" y="23"/>
                  </a:lnTo>
                  <a:lnTo>
                    <a:pt x="18" y="19"/>
                  </a:lnTo>
                  <a:lnTo>
                    <a:pt x="20" y="13"/>
                  </a:lnTo>
                  <a:lnTo>
                    <a:pt x="23" y="5"/>
                  </a:lnTo>
                  <a:lnTo>
                    <a:pt x="24" y="3"/>
                  </a:lnTo>
                  <a:lnTo>
                    <a:pt x="24" y="1"/>
                  </a:lnTo>
                  <a:lnTo>
                    <a:pt x="24" y="0"/>
                  </a:lnTo>
                  <a:lnTo>
                    <a:pt x="25" y="0"/>
                  </a:lnTo>
                  <a:lnTo>
                    <a:pt x="27" y="0"/>
                  </a:lnTo>
                  <a:lnTo>
                    <a:pt x="30" y="1"/>
                  </a:lnTo>
                  <a:lnTo>
                    <a:pt x="31" y="2"/>
                  </a:lnTo>
                  <a:lnTo>
                    <a:pt x="33" y="2"/>
                  </a:lnTo>
                  <a:lnTo>
                    <a:pt x="35" y="5"/>
                  </a:lnTo>
                  <a:lnTo>
                    <a:pt x="36" y="7"/>
                  </a:lnTo>
                  <a:lnTo>
                    <a:pt x="35" y="8"/>
                  </a:lnTo>
                  <a:lnTo>
                    <a:pt x="35" y="12"/>
                  </a:lnTo>
                  <a:lnTo>
                    <a:pt x="36" y="14"/>
                  </a:lnTo>
                  <a:lnTo>
                    <a:pt x="39" y="15"/>
                  </a:lnTo>
                  <a:lnTo>
                    <a:pt x="43" y="16"/>
                  </a:lnTo>
                  <a:lnTo>
                    <a:pt x="46" y="15"/>
                  </a:lnTo>
                  <a:lnTo>
                    <a:pt x="48" y="16"/>
                  </a:lnTo>
                  <a:lnTo>
                    <a:pt x="53" y="17"/>
                  </a:lnTo>
                  <a:lnTo>
                    <a:pt x="54" y="18"/>
                  </a:lnTo>
                  <a:lnTo>
                    <a:pt x="59" y="18"/>
                  </a:lnTo>
                  <a:lnTo>
                    <a:pt x="61" y="18"/>
                  </a:lnTo>
                  <a:lnTo>
                    <a:pt x="62" y="19"/>
                  </a:lnTo>
                  <a:lnTo>
                    <a:pt x="65" y="19"/>
                  </a:lnTo>
                  <a:lnTo>
                    <a:pt x="66" y="19"/>
                  </a:lnTo>
                  <a:lnTo>
                    <a:pt x="68" y="18"/>
                  </a:lnTo>
                  <a:lnTo>
                    <a:pt x="69" y="18"/>
                  </a:lnTo>
                  <a:lnTo>
                    <a:pt x="71" y="19"/>
                  </a:lnTo>
                  <a:lnTo>
                    <a:pt x="72" y="18"/>
                  </a:lnTo>
                  <a:lnTo>
                    <a:pt x="74" y="18"/>
                  </a:lnTo>
                  <a:lnTo>
                    <a:pt x="75" y="19"/>
                  </a:lnTo>
                  <a:lnTo>
                    <a:pt x="76" y="19"/>
                  </a:lnTo>
                  <a:lnTo>
                    <a:pt x="77" y="19"/>
                  </a:lnTo>
                  <a:lnTo>
                    <a:pt x="79" y="19"/>
                  </a:lnTo>
                  <a:lnTo>
                    <a:pt x="80" y="18"/>
                  </a:lnTo>
                  <a:lnTo>
                    <a:pt x="104" y="24"/>
                  </a:lnTo>
                  <a:lnTo>
                    <a:pt x="104" y="25"/>
                  </a:lnTo>
                  <a:lnTo>
                    <a:pt x="105" y="27"/>
                  </a:lnTo>
                  <a:lnTo>
                    <a:pt x="107" y="27"/>
                  </a:lnTo>
                  <a:lnTo>
                    <a:pt x="108" y="28"/>
                  </a:lnTo>
                  <a:lnTo>
                    <a:pt x="108" y="31"/>
                  </a:lnTo>
                  <a:lnTo>
                    <a:pt x="102" y="40"/>
                  </a:lnTo>
                  <a:lnTo>
                    <a:pt x="101" y="41"/>
                  </a:lnTo>
                  <a:lnTo>
                    <a:pt x="101" y="42"/>
                  </a:lnTo>
                  <a:lnTo>
                    <a:pt x="100" y="43"/>
                  </a:lnTo>
                  <a:lnTo>
                    <a:pt x="98" y="44"/>
                  </a:lnTo>
                  <a:lnTo>
                    <a:pt x="95" y="49"/>
                  </a:lnTo>
                  <a:lnTo>
                    <a:pt x="94" y="51"/>
                  </a:lnTo>
                  <a:lnTo>
                    <a:pt x="95" y="52"/>
                  </a:lnTo>
                  <a:lnTo>
                    <a:pt x="97" y="53"/>
                  </a:lnTo>
                  <a:lnTo>
                    <a:pt x="98" y="54"/>
                  </a:lnTo>
                  <a:lnTo>
                    <a:pt x="97" y="55"/>
                  </a:lnTo>
                  <a:lnTo>
                    <a:pt x="97" y="56"/>
                  </a:lnTo>
                  <a:lnTo>
                    <a:pt x="96" y="56"/>
                  </a:lnTo>
                  <a:lnTo>
                    <a:pt x="96" y="58"/>
                  </a:lnTo>
                  <a:lnTo>
                    <a:pt x="95" y="60"/>
                  </a:lnTo>
                  <a:lnTo>
                    <a:pt x="88" y="90"/>
                  </a:lnTo>
                  <a:lnTo>
                    <a:pt x="52" y="81"/>
                  </a:lnTo>
                  <a:lnTo>
                    <a:pt x="1" y="68"/>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43" name="Freeform 22"/>
            <p:cNvSpPr>
              <a:spLocks/>
            </p:cNvSpPr>
            <p:nvPr/>
          </p:nvSpPr>
          <p:spPr bwMode="auto">
            <a:xfrm>
              <a:off x="2759075" y="2662238"/>
              <a:ext cx="698500" cy="1030287"/>
            </a:xfrm>
            <a:custGeom>
              <a:avLst/>
              <a:gdLst>
                <a:gd name="T0" fmla="*/ 13 w 86"/>
                <a:gd name="T1" fmla="*/ 0 h 133"/>
                <a:gd name="T2" fmla="*/ 0 w 86"/>
                <a:gd name="T3" fmla="*/ 51 h 133"/>
                <a:gd name="T4" fmla="*/ 56 w 86"/>
                <a:gd name="T5" fmla="*/ 133 h 133"/>
                <a:gd name="T6" fmla="*/ 56 w 86"/>
                <a:gd name="T7" fmla="*/ 132 h 133"/>
                <a:gd name="T8" fmla="*/ 56 w 86"/>
                <a:gd name="T9" fmla="*/ 131 h 133"/>
                <a:gd name="T10" fmla="*/ 57 w 86"/>
                <a:gd name="T11" fmla="*/ 127 h 133"/>
                <a:gd name="T12" fmla="*/ 57 w 86"/>
                <a:gd name="T13" fmla="*/ 126 h 133"/>
                <a:gd name="T14" fmla="*/ 57 w 86"/>
                <a:gd name="T15" fmla="*/ 118 h 133"/>
                <a:gd name="T16" fmla="*/ 57 w 86"/>
                <a:gd name="T17" fmla="*/ 115 h 133"/>
                <a:gd name="T18" fmla="*/ 57 w 86"/>
                <a:gd name="T19" fmla="*/ 114 h 133"/>
                <a:gd name="T20" fmla="*/ 60 w 86"/>
                <a:gd name="T21" fmla="*/ 114 h 133"/>
                <a:gd name="T22" fmla="*/ 62 w 86"/>
                <a:gd name="T23" fmla="*/ 114 h 133"/>
                <a:gd name="T24" fmla="*/ 63 w 86"/>
                <a:gd name="T25" fmla="*/ 115 h 133"/>
                <a:gd name="T26" fmla="*/ 63 w 86"/>
                <a:gd name="T27" fmla="*/ 116 h 133"/>
                <a:gd name="T28" fmla="*/ 64 w 86"/>
                <a:gd name="T29" fmla="*/ 117 h 133"/>
                <a:gd name="T30" fmla="*/ 66 w 86"/>
                <a:gd name="T31" fmla="*/ 117 h 133"/>
                <a:gd name="T32" fmla="*/ 68 w 86"/>
                <a:gd name="T33" fmla="*/ 110 h 133"/>
                <a:gd name="T34" fmla="*/ 70 w 86"/>
                <a:gd name="T35" fmla="*/ 101 h 133"/>
                <a:gd name="T36" fmla="*/ 86 w 86"/>
                <a:gd name="T37" fmla="*/ 17 h 133"/>
                <a:gd name="T38" fmla="*/ 49 w 86"/>
                <a:gd name="T39" fmla="*/ 9 h 133"/>
                <a:gd name="T40" fmla="*/ 13 w 86"/>
                <a:gd name="T41" fmla="*/ 0 h 133"/>
                <a:gd name="T42" fmla="*/ 13 w 86"/>
                <a:gd name="T43" fmla="*/ 0 h 1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133"/>
                <a:gd name="T68" fmla="*/ 86 w 86"/>
                <a:gd name="T69" fmla="*/ 133 h 1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133">
                  <a:moveTo>
                    <a:pt x="13" y="0"/>
                  </a:moveTo>
                  <a:lnTo>
                    <a:pt x="0" y="51"/>
                  </a:lnTo>
                  <a:lnTo>
                    <a:pt x="56" y="133"/>
                  </a:lnTo>
                  <a:lnTo>
                    <a:pt x="56" y="132"/>
                  </a:lnTo>
                  <a:lnTo>
                    <a:pt x="56" y="131"/>
                  </a:lnTo>
                  <a:lnTo>
                    <a:pt x="57" y="127"/>
                  </a:lnTo>
                  <a:lnTo>
                    <a:pt x="57" y="126"/>
                  </a:lnTo>
                  <a:lnTo>
                    <a:pt x="57" y="118"/>
                  </a:lnTo>
                  <a:lnTo>
                    <a:pt x="57" y="115"/>
                  </a:lnTo>
                  <a:lnTo>
                    <a:pt x="57" y="114"/>
                  </a:lnTo>
                  <a:lnTo>
                    <a:pt x="60" y="114"/>
                  </a:lnTo>
                  <a:lnTo>
                    <a:pt x="62" y="114"/>
                  </a:lnTo>
                  <a:lnTo>
                    <a:pt x="63" y="115"/>
                  </a:lnTo>
                  <a:lnTo>
                    <a:pt x="63" y="116"/>
                  </a:lnTo>
                  <a:lnTo>
                    <a:pt x="64" y="117"/>
                  </a:lnTo>
                  <a:lnTo>
                    <a:pt x="66" y="117"/>
                  </a:lnTo>
                  <a:lnTo>
                    <a:pt x="68" y="110"/>
                  </a:lnTo>
                  <a:lnTo>
                    <a:pt x="70" y="101"/>
                  </a:lnTo>
                  <a:lnTo>
                    <a:pt x="86" y="17"/>
                  </a:lnTo>
                  <a:lnTo>
                    <a:pt x="49" y="9"/>
                  </a:lnTo>
                  <a:lnTo>
                    <a:pt x="13" y="0"/>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44" name="Freeform 23"/>
            <p:cNvSpPr>
              <a:spLocks/>
            </p:cNvSpPr>
            <p:nvPr/>
          </p:nvSpPr>
          <p:spPr bwMode="auto">
            <a:xfrm>
              <a:off x="3124200" y="3444875"/>
              <a:ext cx="741363" cy="820738"/>
            </a:xfrm>
            <a:custGeom>
              <a:avLst/>
              <a:gdLst>
                <a:gd name="T0" fmla="*/ 78 w 91"/>
                <a:gd name="T1" fmla="*/ 106 h 106"/>
                <a:gd name="T2" fmla="*/ 91 w 91"/>
                <a:gd name="T3" fmla="*/ 10 h 106"/>
                <a:gd name="T4" fmla="*/ 25 w 91"/>
                <a:gd name="T5" fmla="*/ 0 h 106"/>
                <a:gd name="T6" fmla="*/ 25 w 91"/>
                <a:gd name="T7" fmla="*/ 0 h 106"/>
                <a:gd name="T8" fmla="*/ 23 w 91"/>
                <a:gd name="T9" fmla="*/ 9 h 106"/>
                <a:gd name="T10" fmla="*/ 21 w 91"/>
                <a:gd name="T11" fmla="*/ 16 h 106"/>
                <a:gd name="T12" fmla="*/ 19 w 91"/>
                <a:gd name="T13" fmla="*/ 16 h 106"/>
                <a:gd name="T14" fmla="*/ 18 w 91"/>
                <a:gd name="T15" fmla="*/ 15 h 106"/>
                <a:gd name="T16" fmla="*/ 18 w 91"/>
                <a:gd name="T17" fmla="*/ 14 h 106"/>
                <a:gd name="T18" fmla="*/ 17 w 91"/>
                <a:gd name="T19" fmla="*/ 13 h 106"/>
                <a:gd name="T20" fmla="*/ 15 w 91"/>
                <a:gd name="T21" fmla="*/ 13 h 106"/>
                <a:gd name="T22" fmla="*/ 12 w 91"/>
                <a:gd name="T23" fmla="*/ 13 h 106"/>
                <a:gd name="T24" fmla="*/ 12 w 91"/>
                <a:gd name="T25" fmla="*/ 14 h 106"/>
                <a:gd name="T26" fmla="*/ 12 w 91"/>
                <a:gd name="T27" fmla="*/ 17 h 106"/>
                <a:gd name="T28" fmla="*/ 12 w 91"/>
                <a:gd name="T29" fmla="*/ 25 h 106"/>
                <a:gd name="T30" fmla="*/ 12 w 91"/>
                <a:gd name="T31" fmla="*/ 26 h 106"/>
                <a:gd name="T32" fmla="*/ 11 w 91"/>
                <a:gd name="T33" fmla="*/ 30 h 106"/>
                <a:gd name="T34" fmla="*/ 11 w 91"/>
                <a:gd name="T35" fmla="*/ 31 h 106"/>
                <a:gd name="T36" fmla="*/ 11 w 91"/>
                <a:gd name="T37" fmla="*/ 32 h 106"/>
                <a:gd name="T38" fmla="*/ 11 w 91"/>
                <a:gd name="T39" fmla="*/ 34 h 106"/>
                <a:gd name="T40" fmla="*/ 11 w 91"/>
                <a:gd name="T41" fmla="*/ 35 h 106"/>
                <a:gd name="T42" fmla="*/ 11 w 91"/>
                <a:gd name="T43" fmla="*/ 36 h 106"/>
                <a:gd name="T44" fmla="*/ 12 w 91"/>
                <a:gd name="T45" fmla="*/ 38 h 106"/>
                <a:gd name="T46" fmla="*/ 12 w 91"/>
                <a:gd name="T47" fmla="*/ 39 h 106"/>
                <a:gd name="T48" fmla="*/ 12 w 91"/>
                <a:gd name="T49" fmla="*/ 41 h 106"/>
                <a:gd name="T50" fmla="*/ 13 w 91"/>
                <a:gd name="T51" fmla="*/ 43 h 106"/>
                <a:gd name="T52" fmla="*/ 13 w 91"/>
                <a:gd name="T53" fmla="*/ 43 h 106"/>
                <a:gd name="T54" fmla="*/ 14 w 91"/>
                <a:gd name="T55" fmla="*/ 44 h 106"/>
                <a:gd name="T56" fmla="*/ 15 w 91"/>
                <a:gd name="T57" fmla="*/ 46 h 106"/>
                <a:gd name="T58" fmla="*/ 14 w 91"/>
                <a:gd name="T59" fmla="*/ 46 h 106"/>
                <a:gd name="T60" fmla="*/ 14 w 91"/>
                <a:gd name="T61" fmla="*/ 46 h 106"/>
                <a:gd name="T62" fmla="*/ 12 w 91"/>
                <a:gd name="T63" fmla="*/ 47 h 106"/>
                <a:gd name="T64" fmla="*/ 10 w 91"/>
                <a:gd name="T65" fmla="*/ 48 h 106"/>
                <a:gd name="T66" fmla="*/ 9 w 91"/>
                <a:gd name="T67" fmla="*/ 50 h 106"/>
                <a:gd name="T68" fmla="*/ 7 w 91"/>
                <a:gd name="T69" fmla="*/ 55 h 106"/>
                <a:gd name="T70" fmla="*/ 5 w 91"/>
                <a:gd name="T71" fmla="*/ 58 h 106"/>
                <a:gd name="T72" fmla="*/ 3 w 91"/>
                <a:gd name="T73" fmla="*/ 58 h 106"/>
                <a:gd name="T74" fmla="*/ 3 w 91"/>
                <a:gd name="T75" fmla="*/ 59 h 106"/>
                <a:gd name="T76" fmla="*/ 4 w 91"/>
                <a:gd name="T77" fmla="*/ 60 h 106"/>
                <a:gd name="T78" fmla="*/ 3 w 91"/>
                <a:gd name="T79" fmla="*/ 61 h 106"/>
                <a:gd name="T80" fmla="*/ 3 w 91"/>
                <a:gd name="T81" fmla="*/ 63 h 106"/>
                <a:gd name="T82" fmla="*/ 3 w 91"/>
                <a:gd name="T83" fmla="*/ 64 h 106"/>
                <a:gd name="T84" fmla="*/ 5 w 91"/>
                <a:gd name="T85" fmla="*/ 66 h 106"/>
                <a:gd name="T86" fmla="*/ 6 w 91"/>
                <a:gd name="T87" fmla="*/ 67 h 106"/>
                <a:gd name="T88" fmla="*/ 5 w 91"/>
                <a:gd name="T89" fmla="*/ 67 h 106"/>
                <a:gd name="T90" fmla="*/ 5 w 91"/>
                <a:gd name="T91" fmla="*/ 69 h 106"/>
                <a:gd name="T92" fmla="*/ 4 w 91"/>
                <a:gd name="T93" fmla="*/ 70 h 106"/>
                <a:gd name="T94" fmla="*/ 3 w 91"/>
                <a:gd name="T95" fmla="*/ 70 h 106"/>
                <a:gd name="T96" fmla="*/ 1 w 91"/>
                <a:gd name="T97" fmla="*/ 69 h 106"/>
                <a:gd name="T98" fmla="*/ 0 w 91"/>
                <a:gd name="T99" fmla="*/ 73 h 106"/>
                <a:gd name="T100" fmla="*/ 49 w 91"/>
                <a:gd name="T101" fmla="*/ 102 h 106"/>
                <a:gd name="T102" fmla="*/ 78 w 91"/>
                <a:gd name="T103" fmla="*/ 106 h 106"/>
                <a:gd name="T104" fmla="*/ 78 w 91"/>
                <a:gd name="T105" fmla="*/ 106 h 106"/>
                <a:gd name="T106" fmla="*/ 78 w 91"/>
                <a:gd name="T107" fmla="*/ 106 h 1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1"/>
                <a:gd name="T163" fmla="*/ 0 h 106"/>
                <a:gd name="T164" fmla="*/ 91 w 91"/>
                <a:gd name="T165" fmla="*/ 106 h 1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1" h="106">
                  <a:moveTo>
                    <a:pt x="78" y="106"/>
                  </a:moveTo>
                  <a:lnTo>
                    <a:pt x="91" y="10"/>
                  </a:lnTo>
                  <a:lnTo>
                    <a:pt x="25" y="0"/>
                  </a:lnTo>
                  <a:lnTo>
                    <a:pt x="23" y="9"/>
                  </a:lnTo>
                  <a:lnTo>
                    <a:pt x="21" y="16"/>
                  </a:lnTo>
                  <a:lnTo>
                    <a:pt x="19" y="16"/>
                  </a:lnTo>
                  <a:lnTo>
                    <a:pt x="18" y="15"/>
                  </a:lnTo>
                  <a:lnTo>
                    <a:pt x="18" y="14"/>
                  </a:lnTo>
                  <a:lnTo>
                    <a:pt x="17" y="13"/>
                  </a:lnTo>
                  <a:lnTo>
                    <a:pt x="15" y="13"/>
                  </a:lnTo>
                  <a:lnTo>
                    <a:pt x="12" y="13"/>
                  </a:lnTo>
                  <a:lnTo>
                    <a:pt x="12" y="14"/>
                  </a:lnTo>
                  <a:lnTo>
                    <a:pt x="12" y="17"/>
                  </a:lnTo>
                  <a:lnTo>
                    <a:pt x="12" y="25"/>
                  </a:lnTo>
                  <a:lnTo>
                    <a:pt x="12" y="26"/>
                  </a:lnTo>
                  <a:lnTo>
                    <a:pt x="11" y="30"/>
                  </a:lnTo>
                  <a:lnTo>
                    <a:pt x="11" y="31"/>
                  </a:lnTo>
                  <a:lnTo>
                    <a:pt x="11" y="32"/>
                  </a:lnTo>
                  <a:lnTo>
                    <a:pt x="11" y="34"/>
                  </a:lnTo>
                  <a:lnTo>
                    <a:pt x="11" y="35"/>
                  </a:lnTo>
                  <a:lnTo>
                    <a:pt x="11" y="36"/>
                  </a:lnTo>
                  <a:lnTo>
                    <a:pt x="12" y="38"/>
                  </a:lnTo>
                  <a:lnTo>
                    <a:pt x="12" y="39"/>
                  </a:lnTo>
                  <a:lnTo>
                    <a:pt x="12" y="41"/>
                  </a:lnTo>
                  <a:lnTo>
                    <a:pt x="13" y="43"/>
                  </a:lnTo>
                  <a:lnTo>
                    <a:pt x="14" y="44"/>
                  </a:lnTo>
                  <a:lnTo>
                    <a:pt x="15" y="46"/>
                  </a:lnTo>
                  <a:lnTo>
                    <a:pt x="14" y="46"/>
                  </a:lnTo>
                  <a:lnTo>
                    <a:pt x="12" y="47"/>
                  </a:lnTo>
                  <a:lnTo>
                    <a:pt x="10" y="48"/>
                  </a:lnTo>
                  <a:lnTo>
                    <a:pt x="9" y="50"/>
                  </a:lnTo>
                  <a:lnTo>
                    <a:pt x="7" y="55"/>
                  </a:lnTo>
                  <a:lnTo>
                    <a:pt x="5" y="58"/>
                  </a:lnTo>
                  <a:lnTo>
                    <a:pt x="3" y="58"/>
                  </a:lnTo>
                  <a:lnTo>
                    <a:pt x="3" y="59"/>
                  </a:lnTo>
                  <a:lnTo>
                    <a:pt x="4" y="60"/>
                  </a:lnTo>
                  <a:lnTo>
                    <a:pt x="3" y="61"/>
                  </a:lnTo>
                  <a:lnTo>
                    <a:pt x="3" y="63"/>
                  </a:lnTo>
                  <a:lnTo>
                    <a:pt x="3" y="64"/>
                  </a:lnTo>
                  <a:lnTo>
                    <a:pt x="5" y="66"/>
                  </a:lnTo>
                  <a:lnTo>
                    <a:pt x="6" y="67"/>
                  </a:lnTo>
                  <a:lnTo>
                    <a:pt x="5" y="67"/>
                  </a:lnTo>
                  <a:lnTo>
                    <a:pt x="5" y="69"/>
                  </a:lnTo>
                  <a:lnTo>
                    <a:pt x="4" y="70"/>
                  </a:lnTo>
                  <a:lnTo>
                    <a:pt x="3" y="70"/>
                  </a:lnTo>
                  <a:lnTo>
                    <a:pt x="1" y="69"/>
                  </a:lnTo>
                  <a:lnTo>
                    <a:pt x="0" y="73"/>
                  </a:lnTo>
                  <a:lnTo>
                    <a:pt x="49" y="102"/>
                  </a:lnTo>
                  <a:lnTo>
                    <a:pt x="78" y="106"/>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45" name="Freeform 24"/>
            <p:cNvSpPr>
              <a:spLocks/>
            </p:cNvSpPr>
            <p:nvPr/>
          </p:nvSpPr>
          <p:spPr bwMode="auto">
            <a:xfrm>
              <a:off x="5183188" y="1981200"/>
              <a:ext cx="723900" cy="773113"/>
            </a:xfrm>
            <a:custGeom>
              <a:avLst/>
              <a:gdLst>
                <a:gd name="T0" fmla="*/ 8 w 89"/>
                <a:gd name="T1" fmla="*/ 69 h 100"/>
                <a:gd name="T2" fmla="*/ 4 w 89"/>
                <a:gd name="T3" fmla="*/ 64 h 100"/>
                <a:gd name="T4" fmla="*/ 7 w 89"/>
                <a:gd name="T5" fmla="*/ 60 h 100"/>
                <a:gd name="T6" fmla="*/ 7 w 89"/>
                <a:gd name="T7" fmla="*/ 56 h 100"/>
                <a:gd name="T8" fmla="*/ 5 w 89"/>
                <a:gd name="T9" fmla="*/ 47 h 100"/>
                <a:gd name="T10" fmla="*/ 5 w 89"/>
                <a:gd name="T11" fmla="*/ 43 h 100"/>
                <a:gd name="T12" fmla="*/ 4 w 89"/>
                <a:gd name="T13" fmla="*/ 33 h 100"/>
                <a:gd name="T14" fmla="*/ 2 w 89"/>
                <a:gd name="T15" fmla="*/ 26 h 100"/>
                <a:gd name="T16" fmla="*/ 0 w 89"/>
                <a:gd name="T17" fmla="*/ 16 h 100"/>
                <a:gd name="T18" fmla="*/ 1 w 89"/>
                <a:gd name="T19" fmla="*/ 12 h 100"/>
                <a:gd name="T20" fmla="*/ 0 w 89"/>
                <a:gd name="T21" fmla="*/ 7 h 100"/>
                <a:gd name="T22" fmla="*/ 23 w 89"/>
                <a:gd name="T23" fmla="*/ 3 h 100"/>
                <a:gd name="T24" fmla="*/ 25 w 89"/>
                <a:gd name="T25" fmla="*/ 1 h 100"/>
                <a:gd name="T26" fmla="*/ 28 w 89"/>
                <a:gd name="T27" fmla="*/ 5 h 100"/>
                <a:gd name="T28" fmla="*/ 28 w 89"/>
                <a:gd name="T29" fmla="*/ 10 h 100"/>
                <a:gd name="T30" fmla="*/ 32 w 89"/>
                <a:gd name="T31" fmla="*/ 12 h 100"/>
                <a:gd name="T32" fmla="*/ 34 w 89"/>
                <a:gd name="T33" fmla="*/ 13 h 100"/>
                <a:gd name="T34" fmla="*/ 38 w 89"/>
                <a:gd name="T35" fmla="*/ 13 h 100"/>
                <a:gd name="T36" fmla="*/ 39 w 89"/>
                <a:gd name="T37" fmla="*/ 14 h 100"/>
                <a:gd name="T38" fmla="*/ 43 w 89"/>
                <a:gd name="T39" fmla="*/ 13 h 100"/>
                <a:gd name="T40" fmla="*/ 51 w 89"/>
                <a:gd name="T41" fmla="*/ 14 h 100"/>
                <a:gd name="T42" fmla="*/ 52 w 89"/>
                <a:gd name="T43" fmla="*/ 15 h 100"/>
                <a:gd name="T44" fmla="*/ 53 w 89"/>
                <a:gd name="T45" fmla="*/ 15 h 100"/>
                <a:gd name="T46" fmla="*/ 54 w 89"/>
                <a:gd name="T47" fmla="*/ 18 h 100"/>
                <a:gd name="T48" fmla="*/ 57 w 89"/>
                <a:gd name="T49" fmla="*/ 17 h 100"/>
                <a:gd name="T50" fmla="*/ 59 w 89"/>
                <a:gd name="T51" fmla="*/ 17 h 100"/>
                <a:gd name="T52" fmla="*/ 62 w 89"/>
                <a:gd name="T53" fmla="*/ 19 h 100"/>
                <a:gd name="T54" fmla="*/ 64 w 89"/>
                <a:gd name="T55" fmla="*/ 21 h 100"/>
                <a:gd name="T56" fmla="*/ 68 w 89"/>
                <a:gd name="T57" fmla="*/ 21 h 100"/>
                <a:gd name="T58" fmla="*/ 73 w 89"/>
                <a:gd name="T59" fmla="*/ 18 h 100"/>
                <a:gd name="T60" fmla="*/ 81 w 89"/>
                <a:gd name="T61" fmla="*/ 20 h 100"/>
                <a:gd name="T62" fmla="*/ 83 w 89"/>
                <a:gd name="T63" fmla="*/ 20 h 100"/>
                <a:gd name="T64" fmla="*/ 86 w 89"/>
                <a:gd name="T65" fmla="*/ 21 h 100"/>
                <a:gd name="T66" fmla="*/ 87 w 89"/>
                <a:gd name="T67" fmla="*/ 22 h 100"/>
                <a:gd name="T68" fmla="*/ 81 w 89"/>
                <a:gd name="T69" fmla="*/ 25 h 100"/>
                <a:gd name="T70" fmla="*/ 78 w 89"/>
                <a:gd name="T71" fmla="*/ 28 h 100"/>
                <a:gd name="T72" fmla="*/ 73 w 89"/>
                <a:gd name="T73" fmla="*/ 30 h 100"/>
                <a:gd name="T74" fmla="*/ 59 w 89"/>
                <a:gd name="T75" fmla="*/ 44 h 100"/>
                <a:gd name="T76" fmla="*/ 57 w 89"/>
                <a:gd name="T77" fmla="*/ 46 h 100"/>
                <a:gd name="T78" fmla="*/ 57 w 89"/>
                <a:gd name="T79" fmla="*/ 56 h 100"/>
                <a:gd name="T80" fmla="*/ 52 w 89"/>
                <a:gd name="T81" fmla="*/ 59 h 100"/>
                <a:gd name="T82" fmla="*/ 52 w 89"/>
                <a:gd name="T83" fmla="*/ 61 h 100"/>
                <a:gd name="T84" fmla="*/ 52 w 89"/>
                <a:gd name="T85" fmla="*/ 65 h 100"/>
                <a:gd name="T86" fmla="*/ 53 w 89"/>
                <a:gd name="T87" fmla="*/ 69 h 100"/>
                <a:gd name="T88" fmla="*/ 52 w 89"/>
                <a:gd name="T89" fmla="*/ 73 h 100"/>
                <a:gd name="T90" fmla="*/ 53 w 89"/>
                <a:gd name="T91" fmla="*/ 79 h 100"/>
                <a:gd name="T92" fmla="*/ 55 w 89"/>
                <a:gd name="T93" fmla="*/ 80 h 100"/>
                <a:gd name="T94" fmla="*/ 58 w 89"/>
                <a:gd name="T95" fmla="*/ 81 h 100"/>
                <a:gd name="T96" fmla="*/ 59 w 89"/>
                <a:gd name="T97" fmla="*/ 83 h 100"/>
                <a:gd name="T98" fmla="*/ 64 w 89"/>
                <a:gd name="T99" fmla="*/ 87 h 100"/>
                <a:gd name="T100" fmla="*/ 72 w 89"/>
                <a:gd name="T101" fmla="*/ 92 h 100"/>
                <a:gd name="T102" fmla="*/ 72 w 89"/>
                <a:gd name="T103" fmla="*/ 95 h 100"/>
                <a:gd name="T104" fmla="*/ 8 w 89"/>
                <a:gd name="T105" fmla="*/ 10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9"/>
                <a:gd name="T160" fmla="*/ 0 h 100"/>
                <a:gd name="T161" fmla="*/ 89 w 89"/>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9" h="100">
                  <a:moveTo>
                    <a:pt x="8" y="100"/>
                  </a:moveTo>
                  <a:lnTo>
                    <a:pt x="8" y="69"/>
                  </a:lnTo>
                  <a:lnTo>
                    <a:pt x="4" y="65"/>
                  </a:lnTo>
                  <a:lnTo>
                    <a:pt x="4" y="64"/>
                  </a:lnTo>
                  <a:lnTo>
                    <a:pt x="6" y="61"/>
                  </a:lnTo>
                  <a:lnTo>
                    <a:pt x="7" y="60"/>
                  </a:lnTo>
                  <a:lnTo>
                    <a:pt x="7" y="58"/>
                  </a:lnTo>
                  <a:lnTo>
                    <a:pt x="7" y="56"/>
                  </a:lnTo>
                  <a:lnTo>
                    <a:pt x="7" y="54"/>
                  </a:lnTo>
                  <a:lnTo>
                    <a:pt x="5" y="47"/>
                  </a:lnTo>
                  <a:lnTo>
                    <a:pt x="5" y="46"/>
                  </a:lnTo>
                  <a:lnTo>
                    <a:pt x="5" y="43"/>
                  </a:lnTo>
                  <a:lnTo>
                    <a:pt x="4" y="41"/>
                  </a:lnTo>
                  <a:lnTo>
                    <a:pt x="4" y="33"/>
                  </a:lnTo>
                  <a:lnTo>
                    <a:pt x="3" y="28"/>
                  </a:lnTo>
                  <a:lnTo>
                    <a:pt x="2" y="26"/>
                  </a:lnTo>
                  <a:lnTo>
                    <a:pt x="0" y="21"/>
                  </a:lnTo>
                  <a:lnTo>
                    <a:pt x="0" y="16"/>
                  </a:lnTo>
                  <a:lnTo>
                    <a:pt x="1" y="13"/>
                  </a:lnTo>
                  <a:lnTo>
                    <a:pt x="1" y="12"/>
                  </a:lnTo>
                  <a:lnTo>
                    <a:pt x="0" y="8"/>
                  </a:lnTo>
                  <a:lnTo>
                    <a:pt x="0" y="7"/>
                  </a:lnTo>
                  <a:lnTo>
                    <a:pt x="23" y="7"/>
                  </a:lnTo>
                  <a:lnTo>
                    <a:pt x="23" y="3"/>
                  </a:lnTo>
                  <a:lnTo>
                    <a:pt x="23" y="0"/>
                  </a:lnTo>
                  <a:lnTo>
                    <a:pt x="25" y="1"/>
                  </a:lnTo>
                  <a:lnTo>
                    <a:pt x="27" y="2"/>
                  </a:lnTo>
                  <a:lnTo>
                    <a:pt x="28" y="5"/>
                  </a:lnTo>
                  <a:lnTo>
                    <a:pt x="28" y="8"/>
                  </a:lnTo>
                  <a:lnTo>
                    <a:pt x="28" y="10"/>
                  </a:lnTo>
                  <a:lnTo>
                    <a:pt x="31" y="12"/>
                  </a:lnTo>
                  <a:lnTo>
                    <a:pt x="32" y="12"/>
                  </a:lnTo>
                  <a:lnTo>
                    <a:pt x="33" y="12"/>
                  </a:lnTo>
                  <a:lnTo>
                    <a:pt x="34" y="13"/>
                  </a:lnTo>
                  <a:lnTo>
                    <a:pt x="36" y="13"/>
                  </a:lnTo>
                  <a:lnTo>
                    <a:pt x="38" y="13"/>
                  </a:lnTo>
                  <a:lnTo>
                    <a:pt x="39" y="14"/>
                  </a:lnTo>
                  <a:lnTo>
                    <a:pt x="42" y="14"/>
                  </a:lnTo>
                  <a:lnTo>
                    <a:pt x="43" y="13"/>
                  </a:lnTo>
                  <a:lnTo>
                    <a:pt x="48" y="13"/>
                  </a:lnTo>
                  <a:lnTo>
                    <a:pt x="51" y="14"/>
                  </a:lnTo>
                  <a:lnTo>
                    <a:pt x="52" y="14"/>
                  </a:lnTo>
                  <a:lnTo>
                    <a:pt x="52" y="15"/>
                  </a:lnTo>
                  <a:lnTo>
                    <a:pt x="53" y="15"/>
                  </a:lnTo>
                  <a:lnTo>
                    <a:pt x="54" y="16"/>
                  </a:lnTo>
                  <a:lnTo>
                    <a:pt x="54" y="18"/>
                  </a:lnTo>
                  <a:lnTo>
                    <a:pt x="55" y="19"/>
                  </a:lnTo>
                  <a:lnTo>
                    <a:pt x="57" y="17"/>
                  </a:lnTo>
                  <a:lnTo>
                    <a:pt x="59" y="17"/>
                  </a:lnTo>
                  <a:lnTo>
                    <a:pt x="60" y="19"/>
                  </a:lnTo>
                  <a:lnTo>
                    <a:pt x="62" y="19"/>
                  </a:lnTo>
                  <a:lnTo>
                    <a:pt x="63" y="20"/>
                  </a:lnTo>
                  <a:lnTo>
                    <a:pt x="64" y="21"/>
                  </a:lnTo>
                  <a:lnTo>
                    <a:pt x="66" y="21"/>
                  </a:lnTo>
                  <a:lnTo>
                    <a:pt x="68" y="21"/>
                  </a:lnTo>
                  <a:lnTo>
                    <a:pt x="72" y="18"/>
                  </a:lnTo>
                  <a:lnTo>
                    <a:pt x="73" y="18"/>
                  </a:lnTo>
                  <a:lnTo>
                    <a:pt x="74" y="20"/>
                  </a:lnTo>
                  <a:lnTo>
                    <a:pt x="81" y="20"/>
                  </a:lnTo>
                  <a:lnTo>
                    <a:pt x="82" y="20"/>
                  </a:lnTo>
                  <a:lnTo>
                    <a:pt x="83" y="20"/>
                  </a:lnTo>
                  <a:lnTo>
                    <a:pt x="84" y="22"/>
                  </a:lnTo>
                  <a:lnTo>
                    <a:pt x="86" y="21"/>
                  </a:lnTo>
                  <a:lnTo>
                    <a:pt x="89" y="21"/>
                  </a:lnTo>
                  <a:lnTo>
                    <a:pt x="87" y="22"/>
                  </a:lnTo>
                  <a:lnTo>
                    <a:pt x="83" y="25"/>
                  </a:lnTo>
                  <a:lnTo>
                    <a:pt x="81" y="25"/>
                  </a:lnTo>
                  <a:lnTo>
                    <a:pt x="79" y="26"/>
                  </a:lnTo>
                  <a:lnTo>
                    <a:pt x="78" y="28"/>
                  </a:lnTo>
                  <a:lnTo>
                    <a:pt x="74" y="29"/>
                  </a:lnTo>
                  <a:lnTo>
                    <a:pt x="73" y="30"/>
                  </a:lnTo>
                  <a:lnTo>
                    <a:pt x="67" y="36"/>
                  </a:lnTo>
                  <a:lnTo>
                    <a:pt x="59" y="44"/>
                  </a:lnTo>
                  <a:lnTo>
                    <a:pt x="58" y="45"/>
                  </a:lnTo>
                  <a:lnTo>
                    <a:pt x="57" y="46"/>
                  </a:lnTo>
                  <a:lnTo>
                    <a:pt x="58" y="55"/>
                  </a:lnTo>
                  <a:lnTo>
                    <a:pt x="57" y="56"/>
                  </a:lnTo>
                  <a:lnTo>
                    <a:pt x="56" y="56"/>
                  </a:lnTo>
                  <a:lnTo>
                    <a:pt x="52" y="59"/>
                  </a:lnTo>
                  <a:lnTo>
                    <a:pt x="52" y="61"/>
                  </a:lnTo>
                  <a:lnTo>
                    <a:pt x="51" y="64"/>
                  </a:lnTo>
                  <a:lnTo>
                    <a:pt x="52" y="65"/>
                  </a:lnTo>
                  <a:lnTo>
                    <a:pt x="54" y="67"/>
                  </a:lnTo>
                  <a:lnTo>
                    <a:pt x="53" y="69"/>
                  </a:lnTo>
                  <a:lnTo>
                    <a:pt x="53" y="70"/>
                  </a:lnTo>
                  <a:lnTo>
                    <a:pt x="52" y="73"/>
                  </a:lnTo>
                  <a:lnTo>
                    <a:pt x="52" y="78"/>
                  </a:lnTo>
                  <a:lnTo>
                    <a:pt x="53" y="79"/>
                  </a:lnTo>
                  <a:lnTo>
                    <a:pt x="54" y="80"/>
                  </a:lnTo>
                  <a:lnTo>
                    <a:pt x="55" y="80"/>
                  </a:lnTo>
                  <a:lnTo>
                    <a:pt x="58" y="81"/>
                  </a:lnTo>
                  <a:lnTo>
                    <a:pt x="59" y="82"/>
                  </a:lnTo>
                  <a:lnTo>
                    <a:pt x="59" y="83"/>
                  </a:lnTo>
                  <a:lnTo>
                    <a:pt x="63" y="84"/>
                  </a:lnTo>
                  <a:lnTo>
                    <a:pt x="64" y="87"/>
                  </a:lnTo>
                  <a:lnTo>
                    <a:pt x="68" y="89"/>
                  </a:lnTo>
                  <a:lnTo>
                    <a:pt x="72" y="92"/>
                  </a:lnTo>
                  <a:lnTo>
                    <a:pt x="72" y="93"/>
                  </a:lnTo>
                  <a:lnTo>
                    <a:pt x="72" y="95"/>
                  </a:lnTo>
                  <a:lnTo>
                    <a:pt x="72" y="98"/>
                  </a:lnTo>
                  <a:lnTo>
                    <a:pt x="8" y="100"/>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46" name="Freeform 25"/>
            <p:cNvSpPr>
              <a:spLocks/>
            </p:cNvSpPr>
            <p:nvPr/>
          </p:nvSpPr>
          <p:spPr bwMode="auto">
            <a:xfrm>
              <a:off x="5768975" y="2855913"/>
              <a:ext cx="439738" cy="735012"/>
            </a:xfrm>
            <a:custGeom>
              <a:avLst/>
              <a:gdLst>
                <a:gd name="T0" fmla="*/ 9 w 54"/>
                <a:gd name="T1" fmla="*/ 2 h 95"/>
                <a:gd name="T2" fmla="*/ 12 w 54"/>
                <a:gd name="T3" fmla="*/ 5 h 95"/>
                <a:gd name="T4" fmla="*/ 15 w 54"/>
                <a:gd name="T5" fmla="*/ 8 h 95"/>
                <a:gd name="T6" fmla="*/ 15 w 54"/>
                <a:gd name="T7" fmla="*/ 12 h 95"/>
                <a:gd name="T8" fmla="*/ 14 w 54"/>
                <a:gd name="T9" fmla="*/ 15 h 95"/>
                <a:gd name="T10" fmla="*/ 11 w 54"/>
                <a:gd name="T11" fmla="*/ 19 h 95"/>
                <a:gd name="T12" fmla="*/ 9 w 54"/>
                <a:gd name="T13" fmla="*/ 20 h 95"/>
                <a:gd name="T14" fmla="*/ 5 w 54"/>
                <a:gd name="T15" fmla="*/ 21 h 95"/>
                <a:gd name="T16" fmla="*/ 4 w 54"/>
                <a:gd name="T17" fmla="*/ 24 h 95"/>
                <a:gd name="T18" fmla="*/ 6 w 54"/>
                <a:gd name="T19" fmla="*/ 27 h 95"/>
                <a:gd name="T20" fmla="*/ 4 w 54"/>
                <a:gd name="T21" fmla="*/ 34 h 95"/>
                <a:gd name="T22" fmla="*/ 1 w 54"/>
                <a:gd name="T23" fmla="*/ 36 h 95"/>
                <a:gd name="T24" fmla="*/ 0 w 54"/>
                <a:gd name="T25" fmla="*/ 39 h 95"/>
                <a:gd name="T26" fmla="*/ 0 w 54"/>
                <a:gd name="T27" fmla="*/ 41 h 95"/>
                <a:gd name="T28" fmla="*/ 1 w 54"/>
                <a:gd name="T29" fmla="*/ 48 h 95"/>
                <a:gd name="T30" fmla="*/ 5 w 54"/>
                <a:gd name="T31" fmla="*/ 53 h 95"/>
                <a:gd name="T32" fmla="*/ 10 w 54"/>
                <a:gd name="T33" fmla="*/ 57 h 95"/>
                <a:gd name="T34" fmla="*/ 13 w 54"/>
                <a:gd name="T35" fmla="*/ 64 h 95"/>
                <a:gd name="T36" fmla="*/ 15 w 54"/>
                <a:gd name="T37" fmla="*/ 62 h 95"/>
                <a:gd name="T38" fmla="*/ 19 w 54"/>
                <a:gd name="T39" fmla="*/ 65 h 95"/>
                <a:gd name="T40" fmla="*/ 19 w 54"/>
                <a:gd name="T41" fmla="*/ 69 h 95"/>
                <a:gd name="T42" fmla="*/ 16 w 54"/>
                <a:gd name="T43" fmla="*/ 73 h 95"/>
                <a:gd name="T44" fmla="*/ 19 w 54"/>
                <a:gd name="T45" fmla="*/ 78 h 95"/>
                <a:gd name="T46" fmla="*/ 24 w 54"/>
                <a:gd name="T47" fmla="*/ 81 h 95"/>
                <a:gd name="T48" fmla="*/ 29 w 54"/>
                <a:gd name="T49" fmla="*/ 87 h 95"/>
                <a:gd name="T50" fmla="*/ 30 w 54"/>
                <a:gd name="T51" fmla="*/ 89 h 95"/>
                <a:gd name="T52" fmla="*/ 29 w 54"/>
                <a:gd name="T53" fmla="*/ 91 h 95"/>
                <a:gd name="T54" fmla="*/ 32 w 54"/>
                <a:gd name="T55" fmla="*/ 95 h 95"/>
                <a:gd name="T56" fmla="*/ 33 w 54"/>
                <a:gd name="T57" fmla="*/ 94 h 95"/>
                <a:gd name="T58" fmla="*/ 34 w 54"/>
                <a:gd name="T59" fmla="*/ 92 h 95"/>
                <a:gd name="T60" fmla="*/ 38 w 54"/>
                <a:gd name="T61" fmla="*/ 91 h 95"/>
                <a:gd name="T62" fmla="*/ 42 w 54"/>
                <a:gd name="T63" fmla="*/ 93 h 95"/>
                <a:gd name="T64" fmla="*/ 43 w 54"/>
                <a:gd name="T65" fmla="*/ 89 h 95"/>
                <a:gd name="T66" fmla="*/ 44 w 54"/>
                <a:gd name="T67" fmla="*/ 87 h 95"/>
                <a:gd name="T68" fmla="*/ 48 w 54"/>
                <a:gd name="T69" fmla="*/ 85 h 95"/>
                <a:gd name="T70" fmla="*/ 47 w 54"/>
                <a:gd name="T71" fmla="*/ 83 h 95"/>
                <a:gd name="T72" fmla="*/ 47 w 54"/>
                <a:gd name="T73" fmla="*/ 81 h 95"/>
                <a:gd name="T74" fmla="*/ 48 w 54"/>
                <a:gd name="T75" fmla="*/ 80 h 95"/>
                <a:gd name="T76" fmla="*/ 48 w 54"/>
                <a:gd name="T77" fmla="*/ 79 h 95"/>
                <a:gd name="T78" fmla="*/ 48 w 54"/>
                <a:gd name="T79" fmla="*/ 73 h 95"/>
                <a:gd name="T80" fmla="*/ 52 w 54"/>
                <a:gd name="T81" fmla="*/ 68 h 95"/>
                <a:gd name="T82" fmla="*/ 54 w 54"/>
                <a:gd name="T83" fmla="*/ 64 h 95"/>
                <a:gd name="T84" fmla="*/ 52 w 54"/>
                <a:gd name="T85" fmla="*/ 57 h 95"/>
                <a:gd name="T86" fmla="*/ 52 w 54"/>
                <a:gd name="T87" fmla="*/ 54 h 95"/>
                <a:gd name="T88" fmla="*/ 49 w 54"/>
                <a:gd name="T89" fmla="*/ 13 h 95"/>
                <a:gd name="T90" fmla="*/ 48 w 54"/>
                <a:gd name="T91" fmla="*/ 11 h 95"/>
                <a:gd name="T92" fmla="*/ 46 w 54"/>
                <a:gd name="T93" fmla="*/ 6 h 95"/>
                <a:gd name="T94" fmla="*/ 44 w 54"/>
                <a:gd name="T95" fmla="*/ 3 h 95"/>
                <a:gd name="T96" fmla="*/ 44 w 54"/>
                <a:gd name="T97" fmla="*/ 0 h 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95"/>
                <a:gd name="T149" fmla="*/ 54 w 54"/>
                <a:gd name="T150" fmla="*/ 95 h 9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95">
                  <a:moveTo>
                    <a:pt x="44" y="0"/>
                  </a:moveTo>
                  <a:lnTo>
                    <a:pt x="9" y="2"/>
                  </a:lnTo>
                  <a:lnTo>
                    <a:pt x="9" y="3"/>
                  </a:lnTo>
                  <a:lnTo>
                    <a:pt x="12" y="5"/>
                  </a:lnTo>
                  <a:lnTo>
                    <a:pt x="12" y="6"/>
                  </a:lnTo>
                  <a:lnTo>
                    <a:pt x="15" y="8"/>
                  </a:lnTo>
                  <a:lnTo>
                    <a:pt x="16" y="11"/>
                  </a:lnTo>
                  <a:lnTo>
                    <a:pt x="15" y="12"/>
                  </a:lnTo>
                  <a:lnTo>
                    <a:pt x="14" y="14"/>
                  </a:lnTo>
                  <a:lnTo>
                    <a:pt x="14" y="15"/>
                  </a:lnTo>
                  <a:lnTo>
                    <a:pt x="14" y="16"/>
                  </a:lnTo>
                  <a:lnTo>
                    <a:pt x="11" y="19"/>
                  </a:lnTo>
                  <a:lnTo>
                    <a:pt x="9" y="19"/>
                  </a:lnTo>
                  <a:lnTo>
                    <a:pt x="9" y="20"/>
                  </a:lnTo>
                  <a:lnTo>
                    <a:pt x="6" y="20"/>
                  </a:lnTo>
                  <a:lnTo>
                    <a:pt x="5" y="21"/>
                  </a:lnTo>
                  <a:lnTo>
                    <a:pt x="4" y="23"/>
                  </a:lnTo>
                  <a:lnTo>
                    <a:pt x="4" y="24"/>
                  </a:lnTo>
                  <a:lnTo>
                    <a:pt x="6" y="26"/>
                  </a:lnTo>
                  <a:lnTo>
                    <a:pt x="6" y="27"/>
                  </a:lnTo>
                  <a:lnTo>
                    <a:pt x="6" y="29"/>
                  </a:lnTo>
                  <a:lnTo>
                    <a:pt x="4" y="34"/>
                  </a:lnTo>
                  <a:lnTo>
                    <a:pt x="2" y="35"/>
                  </a:lnTo>
                  <a:lnTo>
                    <a:pt x="1" y="36"/>
                  </a:lnTo>
                  <a:lnTo>
                    <a:pt x="1" y="38"/>
                  </a:lnTo>
                  <a:lnTo>
                    <a:pt x="0" y="39"/>
                  </a:lnTo>
                  <a:lnTo>
                    <a:pt x="0" y="40"/>
                  </a:lnTo>
                  <a:lnTo>
                    <a:pt x="0" y="41"/>
                  </a:lnTo>
                  <a:lnTo>
                    <a:pt x="0" y="45"/>
                  </a:lnTo>
                  <a:lnTo>
                    <a:pt x="1" y="48"/>
                  </a:lnTo>
                  <a:lnTo>
                    <a:pt x="1" y="49"/>
                  </a:lnTo>
                  <a:lnTo>
                    <a:pt x="5" y="53"/>
                  </a:lnTo>
                  <a:lnTo>
                    <a:pt x="9" y="56"/>
                  </a:lnTo>
                  <a:lnTo>
                    <a:pt x="10" y="57"/>
                  </a:lnTo>
                  <a:lnTo>
                    <a:pt x="12" y="64"/>
                  </a:lnTo>
                  <a:lnTo>
                    <a:pt x="13" y="64"/>
                  </a:lnTo>
                  <a:lnTo>
                    <a:pt x="14" y="63"/>
                  </a:lnTo>
                  <a:lnTo>
                    <a:pt x="15" y="62"/>
                  </a:lnTo>
                  <a:lnTo>
                    <a:pt x="18" y="64"/>
                  </a:lnTo>
                  <a:lnTo>
                    <a:pt x="19" y="65"/>
                  </a:lnTo>
                  <a:lnTo>
                    <a:pt x="18" y="67"/>
                  </a:lnTo>
                  <a:lnTo>
                    <a:pt x="19" y="69"/>
                  </a:lnTo>
                  <a:lnTo>
                    <a:pt x="16" y="72"/>
                  </a:lnTo>
                  <a:lnTo>
                    <a:pt x="16" y="73"/>
                  </a:lnTo>
                  <a:lnTo>
                    <a:pt x="17" y="75"/>
                  </a:lnTo>
                  <a:lnTo>
                    <a:pt x="19" y="78"/>
                  </a:lnTo>
                  <a:lnTo>
                    <a:pt x="23" y="80"/>
                  </a:lnTo>
                  <a:lnTo>
                    <a:pt x="24" y="81"/>
                  </a:lnTo>
                  <a:lnTo>
                    <a:pt x="28" y="84"/>
                  </a:lnTo>
                  <a:lnTo>
                    <a:pt x="29" y="87"/>
                  </a:lnTo>
                  <a:lnTo>
                    <a:pt x="30" y="88"/>
                  </a:lnTo>
                  <a:lnTo>
                    <a:pt x="30" y="89"/>
                  </a:lnTo>
                  <a:lnTo>
                    <a:pt x="29" y="90"/>
                  </a:lnTo>
                  <a:lnTo>
                    <a:pt x="29" y="91"/>
                  </a:lnTo>
                  <a:lnTo>
                    <a:pt x="32" y="95"/>
                  </a:lnTo>
                  <a:lnTo>
                    <a:pt x="32" y="94"/>
                  </a:lnTo>
                  <a:lnTo>
                    <a:pt x="33" y="94"/>
                  </a:lnTo>
                  <a:lnTo>
                    <a:pt x="34" y="95"/>
                  </a:lnTo>
                  <a:lnTo>
                    <a:pt x="34" y="92"/>
                  </a:lnTo>
                  <a:lnTo>
                    <a:pt x="36" y="91"/>
                  </a:lnTo>
                  <a:lnTo>
                    <a:pt x="38" y="91"/>
                  </a:lnTo>
                  <a:lnTo>
                    <a:pt x="40" y="92"/>
                  </a:lnTo>
                  <a:lnTo>
                    <a:pt x="42" y="93"/>
                  </a:lnTo>
                  <a:lnTo>
                    <a:pt x="43" y="93"/>
                  </a:lnTo>
                  <a:lnTo>
                    <a:pt x="43" y="89"/>
                  </a:lnTo>
                  <a:lnTo>
                    <a:pt x="42" y="87"/>
                  </a:lnTo>
                  <a:lnTo>
                    <a:pt x="44" y="87"/>
                  </a:lnTo>
                  <a:lnTo>
                    <a:pt x="48" y="86"/>
                  </a:lnTo>
                  <a:lnTo>
                    <a:pt x="48" y="85"/>
                  </a:lnTo>
                  <a:lnTo>
                    <a:pt x="47" y="83"/>
                  </a:lnTo>
                  <a:lnTo>
                    <a:pt x="47" y="81"/>
                  </a:lnTo>
                  <a:lnTo>
                    <a:pt x="48" y="80"/>
                  </a:lnTo>
                  <a:lnTo>
                    <a:pt x="48" y="79"/>
                  </a:lnTo>
                  <a:lnTo>
                    <a:pt x="48" y="76"/>
                  </a:lnTo>
                  <a:lnTo>
                    <a:pt x="48" y="73"/>
                  </a:lnTo>
                  <a:lnTo>
                    <a:pt x="50" y="71"/>
                  </a:lnTo>
                  <a:lnTo>
                    <a:pt x="52" y="68"/>
                  </a:lnTo>
                  <a:lnTo>
                    <a:pt x="52" y="67"/>
                  </a:lnTo>
                  <a:lnTo>
                    <a:pt x="54" y="64"/>
                  </a:lnTo>
                  <a:lnTo>
                    <a:pt x="53" y="60"/>
                  </a:lnTo>
                  <a:lnTo>
                    <a:pt x="52" y="57"/>
                  </a:lnTo>
                  <a:lnTo>
                    <a:pt x="52" y="55"/>
                  </a:lnTo>
                  <a:lnTo>
                    <a:pt x="52" y="54"/>
                  </a:lnTo>
                  <a:lnTo>
                    <a:pt x="52" y="53"/>
                  </a:lnTo>
                  <a:lnTo>
                    <a:pt x="49" y="13"/>
                  </a:lnTo>
                  <a:lnTo>
                    <a:pt x="48" y="12"/>
                  </a:lnTo>
                  <a:lnTo>
                    <a:pt x="48" y="11"/>
                  </a:lnTo>
                  <a:lnTo>
                    <a:pt x="47" y="8"/>
                  </a:lnTo>
                  <a:lnTo>
                    <a:pt x="46" y="6"/>
                  </a:lnTo>
                  <a:lnTo>
                    <a:pt x="45" y="5"/>
                  </a:lnTo>
                  <a:lnTo>
                    <a:pt x="44" y="3"/>
                  </a:lnTo>
                  <a:lnTo>
                    <a:pt x="44" y="0"/>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47" name="Freeform 26" descr="75%"/>
            <p:cNvSpPr>
              <a:spLocks/>
            </p:cNvSpPr>
            <p:nvPr/>
          </p:nvSpPr>
          <p:spPr bwMode="auto">
            <a:xfrm>
              <a:off x="6737350" y="3009900"/>
              <a:ext cx="498475" cy="465138"/>
            </a:xfrm>
            <a:custGeom>
              <a:avLst/>
              <a:gdLst>
                <a:gd name="T0" fmla="*/ 20 w 61"/>
                <a:gd name="T1" fmla="*/ 0 h 60"/>
                <a:gd name="T2" fmla="*/ 20 w 61"/>
                <a:gd name="T3" fmla="*/ 3 h 60"/>
                <a:gd name="T4" fmla="*/ 21 w 61"/>
                <a:gd name="T5" fmla="*/ 5 h 60"/>
                <a:gd name="T6" fmla="*/ 19 w 61"/>
                <a:gd name="T7" fmla="*/ 13 h 60"/>
                <a:gd name="T8" fmla="*/ 19 w 61"/>
                <a:gd name="T9" fmla="*/ 15 h 60"/>
                <a:gd name="T10" fmla="*/ 18 w 61"/>
                <a:gd name="T11" fmla="*/ 19 h 60"/>
                <a:gd name="T12" fmla="*/ 15 w 61"/>
                <a:gd name="T13" fmla="*/ 22 h 60"/>
                <a:gd name="T14" fmla="*/ 13 w 61"/>
                <a:gd name="T15" fmla="*/ 23 h 60"/>
                <a:gd name="T16" fmla="*/ 11 w 61"/>
                <a:gd name="T17" fmla="*/ 24 h 60"/>
                <a:gd name="T18" fmla="*/ 10 w 61"/>
                <a:gd name="T19" fmla="*/ 26 h 60"/>
                <a:gd name="T20" fmla="*/ 9 w 61"/>
                <a:gd name="T21" fmla="*/ 30 h 60"/>
                <a:gd name="T22" fmla="*/ 6 w 61"/>
                <a:gd name="T23" fmla="*/ 30 h 60"/>
                <a:gd name="T24" fmla="*/ 4 w 61"/>
                <a:gd name="T25" fmla="*/ 34 h 60"/>
                <a:gd name="T26" fmla="*/ 4 w 61"/>
                <a:gd name="T27" fmla="*/ 38 h 60"/>
                <a:gd name="T28" fmla="*/ 2 w 61"/>
                <a:gd name="T29" fmla="*/ 41 h 60"/>
                <a:gd name="T30" fmla="*/ 0 w 61"/>
                <a:gd name="T31" fmla="*/ 43 h 60"/>
                <a:gd name="T32" fmla="*/ 0 w 61"/>
                <a:gd name="T33" fmla="*/ 46 h 60"/>
                <a:gd name="T34" fmla="*/ 3 w 61"/>
                <a:gd name="T35" fmla="*/ 51 h 60"/>
                <a:gd name="T36" fmla="*/ 6 w 61"/>
                <a:gd name="T37" fmla="*/ 54 h 60"/>
                <a:gd name="T38" fmla="*/ 8 w 61"/>
                <a:gd name="T39" fmla="*/ 54 h 60"/>
                <a:gd name="T40" fmla="*/ 8 w 61"/>
                <a:gd name="T41" fmla="*/ 55 h 60"/>
                <a:gd name="T42" fmla="*/ 10 w 61"/>
                <a:gd name="T43" fmla="*/ 55 h 60"/>
                <a:gd name="T44" fmla="*/ 10 w 61"/>
                <a:gd name="T45" fmla="*/ 57 h 60"/>
                <a:gd name="T46" fmla="*/ 15 w 61"/>
                <a:gd name="T47" fmla="*/ 60 h 60"/>
                <a:gd name="T48" fmla="*/ 18 w 61"/>
                <a:gd name="T49" fmla="*/ 59 h 60"/>
                <a:gd name="T50" fmla="*/ 19 w 61"/>
                <a:gd name="T51" fmla="*/ 57 h 60"/>
                <a:gd name="T52" fmla="*/ 21 w 61"/>
                <a:gd name="T53" fmla="*/ 59 h 60"/>
                <a:gd name="T54" fmla="*/ 25 w 61"/>
                <a:gd name="T55" fmla="*/ 57 h 60"/>
                <a:gd name="T56" fmla="*/ 26 w 61"/>
                <a:gd name="T57" fmla="*/ 55 h 60"/>
                <a:gd name="T58" fmla="*/ 30 w 61"/>
                <a:gd name="T59" fmla="*/ 53 h 60"/>
                <a:gd name="T60" fmla="*/ 33 w 61"/>
                <a:gd name="T61" fmla="*/ 51 h 60"/>
                <a:gd name="T62" fmla="*/ 33 w 61"/>
                <a:gd name="T63" fmla="*/ 48 h 60"/>
                <a:gd name="T64" fmla="*/ 38 w 61"/>
                <a:gd name="T65" fmla="*/ 32 h 60"/>
                <a:gd name="T66" fmla="*/ 40 w 61"/>
                <a:gd name="T67" fmla="*/ 33 h 60"/>
                <a:gd name="T68" fmla="*/ 41 w 61"/>
                <a:gd name="T69" fmla="*/ 35 h 60"/>
                <a:gd name="T70" fmla="*/ 44 w 61"/>
                <a:gd name="T71" fmla="*/ 32 h 60"/>
                <a:gd name="T72" fmla="*/ 46 w 61"/>
                <a:gd name="T73" fmla="*/ 27 h 60"/>
                <a:gd name="T74" fmla="*/ 49 w 61"/>
                <a:gd name="T75" fmla="*/ 25 h 60"/>
                <a:gd name="T76" fmla="*/ 51 w 61"/>
                <a:gd name="T77" fmla="*/ 23 h 60"/>
                <a:gd name="T78" fmla="*/ 52 w 61"/>
                <a:gd name="T79" fmla="*/ 20 h 60"/>
                <a:gd name="T80" fmla="*/ 52 w 61"/>
                <a:gd name="T81" fmla="*/ 19 h 60"/>
                <a:gd name="T82" fmla="*/ 52 w 61"/>
                <a:gd name="T83" fmla="*/ 15 h 60"/>
                <a:gd name="T84" fmla="*/ 59 w 61"/>
                <a:gd name="T85" fmla="*/ 19 h 60"/>
                <a:gd name="T86" fmla="*/ 60 w 61"/>
                <a:gd name="T87" fmla="*/ 19 h 60"/>
                <a:gd name="T88" fmla="*/ 59 w 61"/>
                <a:gd name="T89" fmla="*/ 13 h 60"/>
                <a:gd name="T90" fmla="*/ 58 w 61"/>
                <a:gd name="T91" fmla="*/ 11 h 60"/>
                <a:gd name="T92" fmla="*/ 56 w 61"/>
                <a:gd name="T93" fmla="*/ 11 h 60"/>
                <a:gd name="T94" fmla="*/ 51 w 61"/>
                <a:gd name="T95" fmla="*/ 12 h 60"/>
                <a:gd name="T96" fmla="*/ 49 w 61"/>
                <a:gd name="T97" fmla="*/ 14 h 60"/>
                <a:gd name="T98" fmla="*/ 46 w 61"/>
                <a:gd name="T99" fmla="*/ 13 h 60"/>
                <a:gd name="T100" fmla="*/ 45 w 61"/>
                <a:gd name="T101" fmla="*/ 15 h 60"/>
                <a:gd name="T102" fmla="*/ 42 w 61"/>
                <a:gd name="T103" fmla="*/ 17 h 60"/>
                <a:gd name="T104" fmla="*/ 39 w 61"/>
                <a:gd name="T105" fmla="*/ 20 h 60"/>
                <a:gd name="T106" fmla="*/ 36 w 61"/>
                <a:gd name="T107" fmla="*/ 13 h 60"/>
                <a:gd name="T108" fmla="*/ 21 w 61"/>
                <a:gd name="T109" fmla="*/ 0 h 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1"/>
                <a:gd name="T166" fmla="*/ 0 h 60"/>
                <a:gd name="T167" fmla="*/ 61 w 61"/>
                <a:gd name="T168" fmla="*/ 60 h 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1" h="60">
                  <a:moveTo>
                    <a:pt x="21" y="0"/>
                  </a:moveTo>
                  <a:lnTo>
                    <a:pt x="20" y="0"/>
                  </a:lnTo>
                  <a:lnTo>
                    <a:pt x="19" y="1"/>
                  </a:lnTo>
                  <a:lnTo>
                    <a:pt x="20" y="3"/>
                  </a:lnTo>
                  <a:lnTo>
                    <a:pt x="18" y="4"/>
                  </a:lnTo>
                  <a:lnTo>
                    <a:pt x="21" y="5"/>
                  </a:lnTo>
                  <a:lnTo>
                    <a:pt x="20" y="12"/>
                  </a:lnTo>
                  <a:lnTo>
                    <a:pt x="19" y="13"/>
                  </a:lnTo>
                  <a:lnTo>
                    <a:pt x="19" y="14"/>
                  </a:lnTo>
                  <a:lnTo>
                    <a:pt x="19" y="15"/>
                  </a:lnTo>
                  <a:lnTo>
                    <a:pt x="19" y="17"/>
                  </a:lnTo>
                  <a:lnTo>
                    <a:pt x="18" y="19"/>
                  </a:lnTo>
                  <a:lnTo>
                    <a:pt x="17" y="19"/>
                  </a:lnTo>
                  <a:lnTo>
                    <a:pt x="15" y="22"/>
                  </a:lnTo>
                  <a:lnTo>
                    <a:pt x="13" y="23"/>
                  </a:lnTo>
                  <a:lnTo>
                    <a:pt x="12" y="23"/>
                  </a:lnTo>
                  <a:lnTo>
                    <a:pt x="11" y="24"/>
                  </a:lnTo>
                  <a:lnTo>
                    <a:pt x="11" y="25"/>
                  </a:lnTo>
                  <a:lnTo>
                    <a:pt x="10" y="26"/>
                  </a:lnTo>
                  <a:lnTo>
                    <a:pt x="9" y="29"/>
                  </a:lnTo>
                  <a:lnTo>
                    <a:pt x="9" y="30"/>
                  </a:lnTo>
                  <a:lnTo>
                    <a:pt x="8" y="32"/>
                  </a:lnTo>
                  <a:lnTo>
                    <a:pt x="6" y="30"/>
                  </a:lnTo>
                  <a:lnTo>
                    <a:pt x="5" y="30"/>
                  </a:lnTo>
                  <a:lnTo>
                    <a:pt x="4" y="34"/>
                  </a:lnTo>
                  <a:lnTo>
                    <a:pt x="4" y="36"/>
                  </a:lnTo>
                  <a:lnTo>
                    <a:pt x="4" y="38"/>
                  </a:lnTo>
                  <a:lnTo>
                    <a:pt x="3" y="39"/>
                  </a:lnTo>
                  <a:lnTo>
                    <a:pt x="2" y="41"/>
                  </a:lnTo>
                  <a:lnTo>
                    <a:pt x="0" y="41"/>
                  </a:lnTo>
                  <a:lnTo>
                    <a:pt x="0" y="43"/>
                  </a:lnTo>
                  <a:lnTo>
                    <a:pt x="0" y="45"/>
                  </a:lnTo>
                  <a:lnTo>
                    <a:pt x="0" y="46"/>
                  </a:lnTo>
                  <a:lnTo>
                    <a:pt x="1" y="47"/>
                  </a:lnTo>
                  <a:lnTo>
                    <a:pt x="3" y="51"/>
                  </a:lnTo>
                  <a:lnTo>
                    <a:pt x="5" y="53"/>
                  </a:lnTo>
                  <a:lnTo>
                    <a:pt x="6" y="54"/>
                  </a:lnTo>
                  <a:lnTo>
                    <a:pt x="6" y="53"/>
                  </a:lnTo>
                  <a:lnTo>
                    <a:pt x="8" y="54"/>
                  </a:lnTo>
                  <a:lnTo>
                    <a:pt x="8" y="55"/>
                  </a:lnTo>
                  <a:lnTo>
                    <a:pt x="9" y="55"/>
                  </a:lnTo>
                  <a:lnTo>
                    <a:pt x="10" y="55"/>
                  </a:lnTo>
                  <a:lnTo>
                    <a:pt x="11" y="56"/>
                  </a:lnTo>
                  <a:lnTo>
                    <a:pt x="10" y="57"/>
                  </a:lnTo>
                  <a:lnTo>
                    <a:pt x="12" y="59"/>
                  </a:lnTo>
                  <a:lnTo>
                    <a:pt x="15" y="60"/>
                  </a:lnTo>
                  <a:lnTo>
                    <a:pt x="17" y="60"/>
                  </a:lnTo>
                  <a:lnTo>
                    <a:pt x="18" y="59"/>
                  </a:lnTo>
                  <a:lnTo>
                    <a:pt x="18" y="58"/>
                  </a:lnTo>
                  <a:lnTo>
                    <a:pt x="19" y="57"/>
                  </a:lnTo>
                  <a:lnTo>
                    <a:pt x="20" y="58"/>
                  </a:lnTo>
                  <a:lnTo>
                    <a:pt x="21" y="59"/>
                  </a:lnTo>
                  <a:lnTo>
                    <a:pt x="22" y="58"/>
                  </a:lnTo>
                  <a:lnTo>
                    <a:pt x="25" y="57"/>
                  </a:lnTo>
                  <a:lnTo>
                    <a:pt x="26" y="55"/>
                  </a:lnTo>
                  <a:lnTo>
                    <a:pt x="27" y="56"/>
                  </a:lnTo>
                  <a:lnTo>
                    <a:pt x="30" y="53"/>
                  </a:lnTo>
                  <a:lnTo>
                    <a:pt x="31" y="54"/>
                  </a:lnTo>
                  <a:lnTo>
                    <a:pt x="33" y="51"/>
                  </a:lnTo>
                  <a:lnTo>
                    <a:pt x="32" y="50"/>
                  </a:lnTo>
                  <a:lnTo>
                    <a:pt x="33" y="48"/>
                  </a:lnTo>
                  <a:lnTo>
                    <a:pt x="35" y="43"/>
                  </a:lnTo>
                  <a:lnTo>
                    <a:pt x="38" y="32"/>
                  </a:lnTo>
                  <a:lnTo>
                    <a:pt x="40" y="33"/>
                  </a:lnTo>
                  <a:lnTo>
                    <a:pt x="40" y="34"/>
                  </a:lnTo>
                  <a:lnTo>
                    <a:pt x="41" y="35"/>
                  </a:lnTo>
                  <a:lnTo>
                    <a:pt x="43" y="34"/>
                  </a:lnTo>
                  <a:lnTo>
                    <a:pt x="44" y="32"/>
                  </a:lnTo>
                  <a:lnTo>
                    <a:pt x="45" y="28"/>
                  </a:lnTo>
                  <a:lnTo>
                    <a:pt x="46" y="27"/>
                  </a:lnTo>
                  <a:lnTo>
                    <a:pt x="48" y="27"/>
                  </a:lnTo>
                  <a:lnTo>
                    <a:pt x="49" y="25"/>
                  </a:lnTo>
                  <a:lnTo>
                    <a:pt x="50" y="25"/>
                  </a:lnTo>
                  <a:lnTo>
                    <a:pt x="51" y="23"/>
                  </a:lnTo>
                  <a:lnTo>
                    <a:pt x="51" y="21"/>
                  </a:lnTo>
                  <a:lnTo>
                    <a:pt x="52" y="20"/>
                  </a:lnTo>
                  <a:lnTo>
                    <a:pt x="52" y="19"/>
                  </a:lnTo>
                  <a:lnTo>
                    <a:pt x="52" y="16"/>
                  </a:lnTo>
                  <a:lnTo>
                    <a:pt x="52" y="15"/>
                  </a:lnTo>
                  <a:lnTo>
                    <a:pt x="53" y="15"/>
                  </a:lnTo>
                  <a:lnTo>
                    <a:pt x="59" y="19"/>
                  </a:lnTo>
                  <a:lnTo>
                    <a:pt x="60" y="19"/>
                  </a:lnTo>
                  <a:lnTo>
                    <a:pt x="61" y="16"/>
                  </a:lnTo>
                  <a:lnTo>
                    <a:pt x="59" y="13"/>
                  </a:lnTo>
                  <a:lnTo>
                    <a:pt x="59" y="12"/>
                  </a:lnTo>
                  <a:lnTo>
                    <a:pt x="58" y="11"/>
                  </a:lnTo>
                  <a:lnTo>
                    <a:pt x="57" y="12"/>
                  </a:lnTo>
                  <a:lnTo>
                    <a:pt x="56" y="11"/>
                  </a:lnTo>
                  <a:lnTo>
                    <a:pt x="55" y="11"/>
                  </a:lnTo>
                  <a:lnTo>
                    <a:pt x="51" y="12"/>
                  </a:lnTo>
                  <a:lnTo>
                    <a:pt x="50" y="13"/>
                  </a:lnTo>
                  <a:lnTo>
                    <a:pt x="49" y="14"/>
                  </a:lnTo>
                  <a:lnTo>
                    <a:pt x="47" y="14"/>
                  </a:lnTo>
                  <a:lnTo>
                    <a:pt x="46" y="13"/>
                  </a:lnTo>
                  <a:lnTo>
                    <a:pt x="46" y="15"/>
                  </a:lnTo>
                  <a:lnTo>
                    <a:pt x="45" y="15"/>
                  </a:lnTo>
                  <a:lnTo>
                    <a:pt x="44" y="17"/>
                  </a:lnTo>
                  <a:lnTo>
                    <a:pt x="42" y="17"/>
                  </a:lnTo>
                  <a:lnTo>
                    <a:pt x="40" y="20"/>
                  </a:lnTo>
                  <a:lnTo>
                    <a:pt x="39" y="20"/>
                  </a:lnTo>
                  <a:lnTo>
                    <a:pt x="38" y="21"/>
                  </a:lnTo>
                  <a:lnTo>
                    <a:pt x="36" y="13"/>
                  </a:lnTo>
                  <a:lnTo>
                    <a:pt x="23" y="15"/>
                  </a:lnTo>
                  <a:lnTo>
                    <a:pt x="21" y="0"/>
                  </a:lnTo>
                  <a:close/>
                </a:path>
              </a:pathLst>
            </a:custGeom>
            <a:pattFill prst="pct75">
              <a:fgClr>
                <a:srgbClr val="AA1202"/>
              </a:fgClr>
              <a:bgClr>
                <a:schemeClr val="tx1"/>
              </a:bgClr>
            </a:pattFill>
            <a:ln w="12700" cmpd="sng">
              <a:solidFill>
                <a:schemeClr val="tx1"/>
              </a:solidFill>
              <a:prstDash val="solid"/>
              <a:round/>
              <a:headEnd/>
              <a:tailEnd/>
            </a:ln>
          </p:spPr>
          <p:txBody>
            <a:bodyPr/>
            <a:lstStyle/>
            <a:p>
              <a:endParaRPr lang="en-US">
                <a:solidFill>
                  <a:srgbClr val="000000"/>
                </a:solidFill>
              </a:endParaRPr>
            </a:p>
          </p:txBody>
        </p:sp>
        <p:sp>
          <p:nvSpPr>
            <p:cNvPr id="348" name="Freeform 27" descr="20%"/>
            <p:cNvSpPr>
              <a:spLocks/>
            </p:cNvSpPr>
            <p:nvPr/>
          </p:nvSpPr>
          <p:spPr bwMode="auto">
            <a:xfrm>
              <a:off x="5516563" y="4133850"/>
              <a:ext cx="625475" cy="511175"/>
            </a:xfrm>
            <a:custGeom>
              <a:avLst/>
              <a:gdLst>
                <a:gd name="T0" fmla="*/ 41 w 77"/>
                <a:gd name="T1" fmla="*/ 1 h 66"/>
                <a:gd name="T2" fmla="*/ 44 w 77"/>
                <a:gd name="T3" fmla="*/ 10 h 66"/>
                <a:gd name="T4" fmla="*/ 43 w 77"/>
                <a:gd name="T5" fmla="*/ 13 h 66"/>
                <a:gd name="T6" fmla="*/ 40 w 77"/>
                <a:gd name="T7" fmla="*/ 22 h 66"/>
                <a:gd name="T8" fmla="*/ 64 w 77"/>
                <a:gd name="T9" fmla="*/ 33 h 66"/>
                <a:gd name="T10" fmla="*/ 64 w 77"/>
                <a:gd name="T11" fmla="*/ 40 h 66"/>
                <a:gd name="T12" fmla="*/ 63 w 77"/>
                <a:gd name="T13" fmla="*/ 45 h 66"/>
                <a:gd name="T14" fmla="*/ 58 w 77"/>
                <a:gd name="T15" fmla="*/ 44 h 66"/>
                <a:gd name="T16" fmla="*/ 56 w 77"/>
                <a:gd name="T17" fmla="*/ 49 h 66"/>
                <a:gd name="T18" fmla="*/ 62 w 77"/>
                <a:gd name="T19" fmla="*/ 48 h 66"/>
                <a:gd name="T20" fmla="*/ 66 w 77"/>
                <a:gd name="T21" fmla="*/ 47 h 66"/>
                <a:gd name="T22" fmla="*/ 64 w 77"/>
                <a:gd name="T23" fmla="*/ 49 h 66"/>
                <a:gd name="T24" fmla="*/ 66 w 77"/>
                <a:gd name="T25" fmla="*/ 51 h 66"/>
                <a:gd name="T26" fmla="*/ 71 w 77"/>
                <a:gd name="T27" fmla="*/ 47 h 66"/>
                <a:gd name="T28" fmla="*/ 74 w 77"/>
                <a:gd name="T29" fmla="*/ 48 h 66"/>
                <a:gd name="T30" fmla="*/ 73 w 77"/>
                <a:gd name="T31" fmla="*/ 51 h 66"/>
                <a:gd name="T32" fmla="*/ 68 w 77"/>
                <a:gd name="T33" fmla="*/ 56 h 66"/>
                <a:gd name="T34" fmla="*/ 71 w 77"/>
                <a:gd name="T35" fmla="*/ 60 h 66"/>
                <a:gd name="T36" fmla="*/ 77 w 77"/>
                <a:gd name="T37" fmla="*/ 65 h 66"/>
                <a:gd name="T38" fmla="*/ 71 w 77"/>
                <a:gd name="T39" fmla="*/ 63 h 66"/>
                <a:gd name="T40" fmla="*/ 64 w 77"/>
                <a:gd name="T41" fmla="*/ 59 h 66"/>
                <a:gd name="T42" fmla="*/ 61 w 77"/>
                <a:gd name="T43" fmla="*/ 62 h 66"/>
                <a:gd name="T44" fmla="*/ 60 w 77"/>
                <a:gd name="T45" fmla="*/ 65 h 66"/>
                <a:gd name="T46" fmla="*/ 57 w 77"/>
                <a:gd name="T47" fmla="*/ 63 h 66"/>
                <a:gd name="T48" fmla="*/ 54 w 77"/>
                <a:gd name="T49" fmla="*/ 63 h 66"/>
                <a:gd name="T50" fmla="*/ 49 w 77"/>
                <a:gd name="T51" fmla="*/ 64 h 66"/>
                <a:gd name="T52" fmla="*/ 41 w 77"/>
                <a:gd name="T53" fmla="*/ 59 h 66"/>
                <a:gd name="T54" fmla="*/ 38 w 77"/>
                <a:gd name="T55" fmla="*/ 57 h 66"/>
                <a:gd name="T56" fmla="*/ 37 w 77"/>
                <a:gd name="T57" fmla="*/ 56 h 66"/>
                <a:gd name="T58" fmla="*/ 34 w 77"/>
                <a:gd name="T59" fmla="*/ 55 h 66"/>
                <a:gd name="T60" fmla="*/ 33 w 77"/>
                <a:gd name="T61" fmla="*/ 54 h 66"/>
                <a:gd name="T62" fmla="*/ 31 w 77"/>
                <a:gd name="T63" fmla="*/ 58 h 66"/>
                <a:gd name="T64" fmla="*/ 15 w 77"/>
                <a:gd name="T65" fmla="*/ 56 h 66"/>
                <a:gd name="T66" fmla="*/ 4 w 77"/>
                <a:gd name="T67" fmla="*/ 55 h 66"/>
                <a:gd name="T68" fmla="*/ 5 w 77"/>
                <a:gd name="T69" fmla="*/ 53 h 66"/>
                <a:gd name="T70" fmla="*/ 6 w 77"/>
                <a:gd name="T71" fmla="*/ 46 h 66"/>
                <a:gd name="T72" fmla="*/ 6 w 77"/>
                <a:gd name="T73" fmla="*/ 42 h 66"/>
                <a:gd name="T74" fmla="*/ 9 w 77"/>
                <a:gd name="T75" fmla="*/ 37 h 66"/>
                <a:gd name="T76" fmla="*/ 7 w 77"/>
                <a:gd name="T77" fmla="*/ 30 h 66"/>
                <a:gd name="T78" fmla="*/ 6 w 77"/>
                <a:gd name="T79" fmla="*/ 28 h 66"/>
                <a:gd name="T80" fmla="*/ 4 w 77"/>
                <a:gd name="T81" fmla="*/ 25 h 66"/>
                <a:gd name="T82" fmla="*/ 1 w 77"/>
                <a:gd name="T83" fmla="*/ 19 h 66"/>
                <a:gd name="T84" fmla="*/ 0 w 77"/>
                <a:gd name="T85" fmla="*/ 1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7"/>
                <a:gd name="T130" fmla="*/ 0 h 66"/>
                <a:gd name="T131" fmla="*/ 77 w 77"/>
                <a:gd name="T132" fmla="*/ 66 h 6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7" h="66">
                  <a:moveTo>
                    <a:pt x="0" y="1"/>
                  </a:moveTo>
                  <a:lnTo>
                    <a:pt x="42" y="0"/>
                  </a:lnTo>
                  <a:lnTo>
                    <a:pt x="41" y="1"/>
                  </a:lnTo>
                  <a:lnTo>
                    <a:pt x="43" y="5"/>
                  </a:lnTo>
                  <a:lnTo>
                    <a:pt x="43" y="8"/>
                  </a:lnTo>
                  <a:lnTo>
                    <a:pt x="44" y="10"/>
                  </a:lnTo>
                  <a:lnTo>
                    <a:pt x="45" y="11"/>
                  </a:lnTo>
                  <a:lnTo>
                    <a:pt x="45" y="12"/>
                  </a:lnTo>
                  <a:lnTo>
                    <a:pt x="43" y="13"/>
                  </a:lnTo>
                  <a:lnTo>
                    <a:pt x="43" y="14"/>
                  </a:lnTo>
                  <a:lnTo>
                    <a:pt x="42" y="17"/>
                  </a:lnTo>
                  <a:lnTo>
                    <a:pt x="40" y="22"/>
                  </a:lnTo>
                  <a:lnTo>
                    <a:pt x="37" y="29"/>
                  </a:lnTo>
                  <a:lnTo>
                    <a:pt x="37" y="34"/>
                  </a:lnTo>
                  <a:lnTo>
                    <a:pt x="64" y="33"/>
                  </a:lnTo>
                  <a:lnTo>
                    <a:pt x="64" y="34"/>
                  </a:lnTo>
                  <a:lnTo>
                    <a:pt x="63" y="36"/>
                  </a:lnTo>
                  <a:lnTo>
                    <a:pt x="64" y="40"/>
                  </a:lnTo>
                  <a:lnTo>
                    <a:pt x="66" y="43"/>
                  </a:lnTo>
                  <a:lnTo>
                    <a:pt x="67" y="46"/>
                  </a:lnTo>
                  <a:lnTo>
                    <a:pt x="63" y="45"/>
                  </a:lnTo>
                  <a:lnTo>
                    <a:pt x="60" y="44"/>
                  </a:lnTo>
                  <a:lnTo>
                    <a:pt x="59" y="43"/>
                  </a:lnTo>
                  <a:lnTo>
                    <a:pt x="58" y="44"/>
                  </a:lnTo>
                  <a:lnTo>
                    <a:pt x="55" y="46"/>
                  </a:lnTo>
                  <a:lnTo>
                    <a:pt x="55" y="48"/>
                  </a:lnTo>
                  <a:lnTo>
                    <a:pt x="56" y="49"/>
                  </a:lnTo>
                  <a:lnTo>
                    <a:pt x="58" y="49"/>
                  </a:lnTo>
                  <a:lnTo>
                    <a:pt x="60" y="49"/>
                  </a:lnTo>
                  <a:lnTo>
                    <a:pt x="62" y="48"/>
                  </a:lnTo>
                  <a:lnTo>
                    <a:pt x="63" y="47"/>
                  </a:lnTo>
                  <a:lnTo>
                    <a:pt x="65" y="47"/>
                  </a:lnTo>
                  <a:lnTo>
                    <a:pt x="66" y="47"/>
                  </a:lnTo>
                  <a:lnTo>
                    <a:pt x="66" y="48"/>
                  </a:lnTo>
                  <a:lnTo>
                    <a:pt x="65" y="48"/>
                  </a:lnTo>
                  <a:lnTo>
                    <a:pt x="64" y="49"/>
                  </a:lnTo>
                  <a:lnTo>
                    <a:pt x="65" y="50"/>
                  </a:lnTo>
                  <a:lnTo>
                    <a:pt x="66" y="51"/>
                  </a:lnTo>
                  <a:lnTo>
                    <a:pt x="67" y="51"/>
                  </a:lnTo>
                  <a:lnTo>
                    <a:pt x="68" y="49"/>
                  </a:lnTo>
                  <a:lnTo>
                    <a:pt x="71" y="47"/>
                  </a:lnTo>
                  <a:lnTo>
                    <a:pt x="72" y="47"/>
                  </a:lnTo>
                  <a:lnTo>
                    <a:pt x="73" y="47"/>
                  </a:lnTo>
                  <a:lnTo>
                    <a:pt x="74" y="48"/>
                  </a:lnTo>
                  <a:lnTo>
                    <a:pt x="73" y="49"/>
                  </a:lnTo>
                  <a:lnTo>
                    <a:pt x="74" y="50"/>
                  </a:lnTo>
                  <a:lnTo>
                    <a:pt x="73" y="51"/>
                  </a:lnTo>
                  <a:lnTo>
                    <a:pt x="72" y="51"/>
                  </a:lnTo>
                  <a:lnTo>
                    <a:pt x="70" y="54"/>
                  </a:lnTo>
                  <a:lnTo>
                    <a:pt x="68" y="56"/>
                  </a:lnTo>
                  <a:lnTo>
                    <a:pt x="68" y="57"/>
                  </a:lnTo>
                  <a:lnTo>
                    <a:pt x="68" y="59"/>
                  </a:lnTo>
                  <a:lnTo>
                    <a:pt x="71" y="60"/>
                  </a:lnTo>
                  <a:lnTo>
                    <a:pt x="76" y="62"/>
                  </a:lnTo>
                  <a:lnTo>
                    <a:pt x="77" y="63"/>
                  </a:lnTo>
                  <a:lnTo>
                    <a:pt x="77" y="65"/>
                  </a:lnTo>
                  <a:lnTo>
                    <a:pt x="76" y="65"/>
                  </a:lnTo>
                  <a:lnTo>
                    <a:pt x="72" y="66"/>
                  </a:lnTo>
                  <a:lnTo>
                    <a:pt x="71" y="63"/>
                  </a:lnTo>
                  <a:lnTo>
                    <a:pt x="69" y="62"/>
                  </a:lnTo>
                  <a:lnTo>
                    <a:pt x="65" y="61"/>
                  </a:lnTo>
                  <a:lnTo>
                    <a:pt x="64" y="59"/>
                  </a:lnTo>
                  <a:lnTo>
                    <a:pt x="63" y="59"/>
                  </a:lnTo>
                  <a:lnTo>
                    <a:pt x="62" y="59"/>
                  </a:lnTo>
                  <a:lnTo>
                    <a:pt x="61" y="62"/>
                  </a:lnTo>
                  <a:lnTo>
                    <a:pt x="62" y="63"/>
                  </a:lnTo>
                  <a:lnTo>
                    <a:pt x="60" y="65"/>
                  </a:lnTo>
                  <a:lnTo>
                    <a:pt x="59" y="65"/>
                  </a:lnTo>
                  <a:lnTo>
                    <a:pt x="58" y="63"/>
                  </a:lnTo>
                  <a:lnTo>
                    <a:pt x="57" y="63"/>
                  </a:lnTo>
                  <a:lnTo>
                    <a:pt x="55" y="63"/>
                  </a:lnTo>
                  <a:lnTo>
                    <a:pt x="54" y="63"/>
                  </a:lnTo>
                  <a:lnTo>
                    <a:pt x="52" y="65"/>
                  </a:lnTo>
                  <a:lnTo>
                    <a:pt x="50" y="65"/>
                  </a:lnTo>
                  <a:lnTo>
                    <a:pt x="49" y="64"/>
                  </a:lnTo>
                  <a:lnTo>
                    <a:pt x="47" y="64"/>
                  </a:lnTo>
                  <a:lnTo>
                    <a:pt x="43" y="60"/>
                  </a:lnTo>
                  <a:lnTo>
                    <a:pt x="41" y="59"/>
                  </a:lnTo>
                  <a:lnTo>
                    <a:pt x="39" y="58"/>
                  </a:lnTo>
                  <a:lnTo>
                    <a:pt x="38" y="57"/>
                  </a:lnTo>
                  <a:lnTo>
                    <a:pt x="37" y="57"/>
                  </a:lnTo>
                  <a:lnTo>
                    <a:pt x="37" y="56"/>
                  </a:lnTo>
                  <a:lnTo>
                    <a:pt x="37" y="55"/>
                  </a:lnTo>
                  <a:lnTo>
                    <a:pt x="36" y="56"/>
                  </a:lnTo>
                  <a:lnTo>
                    <a:pt x="34" y="55"/>
                  </a:lnTo>
                  <a:lnTo>
                    <a:pt x="34" y="54"/>
                  </a:lnTo>
                  <a:lnTo>
                    <a:pt x="33" y="54"/>
                  </a:lnTo>
                  <a:lnTo>
                    <a:pt x="30" y="57"/>
                  </a:lnTo>
                  <a:lnTo>
                    <a:pt x="31" y="58"/>
                  </a:lnTo>
                  <a:lnTo>
                    <a:pt x="27" y="59"/>
                  </a:lnTo>
                  <a:lnTo>
                    <a:pt x="19" y="57"/>
                  </a:lnTo>
                  <a:lnTo>
                    <a:pt x="15" y="56"/>
                  </a:lnTo>
                  <a:lnTo>
                    <a:pt x="4" y="57"/>
                  </a:lnTo>
                  <a:lnTo>
                    <a:pt x="4" y="56"/>
                  </a:lnTo>
                  <a:lnTo>
                    <a:pt x="4" y="55"/>
                  </a:lnTo>
                  <a:lnTo>
                    <a:pt x="4" y="54"/>
                  </a:lnTo>
                  <a:lnTo>
                    <a:pt x="5" y="53"/>
                  </a:lnTo>
                  <a:lnTo>
                    <a:pt x="7" y="49"/>
                  </a:lnTo>
                  <a:lnTo>
                    <a:pt x="6" y="47"/>
                  </a:lnTo>
                  <a:lnTo>
                    <a:pt x="6" y="46"/>
                  </a:lnTo>
                  <a:lnTo>
                    <a:pt x="6" y="45"/>
                  </a:lnTo>
                  <a:lnTo>
                    <a:pt x="6" y="44"/>
                  </a:lnTo>
                  <a:lnTo>
                    <a:pt x="6" y="42"/>
                  </a:lnTo>
                  <a:lnTo>
                    <a:pt x="7" y="41"/>
                  </a:lnTo>
                  <a:lnTo>
                    <a:pt x="8" y="40"/>
                  </a:lnTo>
                  <a:lnTo>
                    <a:pt x="9" y="37"/>
                  </a:lnTo>
                  <a:lnTo>
                    <a:pt x="9" y="35"/>
                  </a:lnTo>
                  <a:lnTo>
                    <a:pt x="8" y="32"/>
                  </a:lnTo>
                  <a:lnTo>
                    <a:pt x="7" y="30"/>
                  </a:lnTo>
                  <a:lnTo>
                    <a:pt x="6" y="30"/>
                  </a:lnTo>
                  <a:lnTo>
                    <a:pt x="7" y="29"/>
                  </a:lnTo>
                  <a:lnTo>
                    <a:pt x="6" y="28"/>
                  </a:lnTo>
                  <a:lnTo>
                    <a:pt x="5" y="27"/>
                  </a:lnTo>
                  <a:lnTo>
                    <a:pt x="4" y="26"/>
                  </a:lnTo>
                  <a:lnTo>
                    <a:pt x="4" y="25"/>
                  </a:lnTo>
                  <a:lnTo>
                    <a:pt x="5" y="24"/>
                  </a:lnTo>
                  <a:lnTo>
                    <a:pt x="4" y="21"/>
                  </a:lnTo>
                  <a:lnTo>
                    <a:pt x="1" y="19"/>
                  </a:lnTo>
                  <a:lnTo>
                    <a:pt x="1" y="18"/>
                  </a:lnTo>
                  <a:lnTo>
                    <a:pt x="0" y="1"/>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a:solidFill>
                  <a:srgbClr val="000000"/>
                </a:solidFill>
              </a:endParaRPr>
            </a:p>
          </p:txBody>
        </p:sp>
        <p:sp>
          <p:nvSpPr>
            <p:cNvPr id="349" name="Freeform 28" descr="20%"/>
            <p:cNvSpPr>
              <a:spLocks/>
            </p:cNvSpPr>
            <p:nvPr/>
          </p:nvSpPr>
          <p:spPr bwMode="auto">
            <a:xfrm>
              <a:off x="5818188" y="3846513"/>
              <a:ext cx="381000" cy="642937"/>
            </a:xfrm>
            <a:custGeom>
              <a:avLst/>
              <a:gdLst>
                <a:gd name="T0" fmla="*/ 44 w 47"/>
                <a:gd name="T1" fmla="*/ 0 h 83"/>
                <a:gd name="T2" fmla="*/ 15 w 47"/>
                <a:gd name="T3" fmla="*/ 2 h 83"/>
                <a:gd name="T4" fmla="*/ 15 w 47"/>
                <a:gd name="T5" fmla="*/ 3 h 83"/>
                <a:gd name="T6" fmla="*/ 12 w 47"/>
                <a:gd name="T7" fmla="*/ 5 h 83"/>
                <a:gd name="T8" fmla="*/ 12 w 47"/>
                <a:gd name="T9" fmla="*/ 8 h 83"/>
                <a:gd name="T10" fmla="*/ 12 w 47"/>
                <a:gd name="T11" fmla="*/ 11 h 83"/>
                <a:gd name="T12" fmla="*/ 11 w 47"/>
                <a:gd name="T13" fmla="*/ 12 h 83"/>
                <a:gd name="T14" fmla="*/ 9 w 47"/>
                <a:gd name="T15" fmla="*/ 14 h 83"/>
                <a:gd name="T16" fmla="*/ 7 w 47"/>
                <a:gd name="T17" fmla="*/ 16 h 83"/>
                <a:gd name="T18" fmla="*/ 6 w 47"/>
                <a:gd name="T19" fmla="*/ 17 h 83"/>
                <a:gd name="T20" fmla="*/ 6 w 47"/>
                <a:gd name="T21" fmla="*/ 19 h 83"/>
                <a:gd name="T22" fmla="*/ 5 w 47"/>
                <a:gd name="T23" fmla="*/ 21 h 83"/>
                <a:gd name="T24" fmla="*/ 5 w 47"/>
                <a:gd name="T25" fmla="*/ 22 h 83"/>
                <a:gd name="T26" fmla="*/ 4 w 47"/>
                <a:gd name="T27" fmla="*/ 25 h 83"/>
                <a:gd name="T28" fmla="*/ 3 w 47"/>
                <a:gd name="T29" fmla="*/ 27 h 83"/>
                <a:gd name="T30" fmla="*/ 4 w 47"/>
                <a:gd name="T31" fmla="*/ 30 h 83"/>
                <a:gd name="T32" fmla="*/ 5 w 47"/>
                <a:gd name="T33" fmla="*/ 31 h 83"/>
                <a:gd name="T34" fmla="*/ 5 w 47"/>
                <a:gd name="T35" fmla="*/ 33 h 83"/>
                <a:gd name="T36" fmla="*/ 5 w 47"/>
                <a:gd name="T37" fmla="*/ 33 h 83"/>
                <a:gd name="T38" fmla="*/ 5 w 47"/>
                <a:gd name="T39" fmla="*/ 34 h 83"/>
                <a:gd name="T40" fmla="*/ 5 w 47"/>
                <a:gd name="T41" fmla="*/ 34 h 83"/>
                <a:gd name="T42" fmla="*/ 4 w 47"/>
                <a:gd name="T43" fmla="*/ 36 h 83"/>
                <a:gd name="T44" fmla="*/ 5 w 47"/>
                <a:gd name="T45" fmla="*/ 37 h 83"/>
                <a:gd name="T46" fmla="*/ 4 w 47"/>
                <a:gd name="T47" fmla="*/ 38 h 83"/>
                <a:gd name="T48" fmla="*/ 6 w 47"/>
                <a:gd name="T49" fmla="*/ 42 h 83"/>
                <a:gd name="T50" fmla="*/ 6 w 47"/>
                <a:gd name="T51" fmla="*/ 45 h 83"/>
                <a:gd name="T52" fmla="*/ 7 w 47"/>
                <a:gd name="T53" fmla="*/ 47 h 83"/>
                <a:gd name="T54" fmla="*/ 8 w 47"/>
                <a:gd name="T55" fmla="*/ 48 h 83"/>
                <a:gd name="T56" fmla="*/ 8 w 47"/>
                <a:gd name="T57" fmla="*/ 49 h 83"/>
                <a:gd name="T58" fmla="*/ 6 w 47"/>
                <a:gd name="T59" fmla="*/ 50 h 83"/>
                <a:gd name="T60" fmla="*/ 6 w 47"/>
                <a:gd name="T61" fmla="*/ 51 h 83"/>
                <a:gd name="T62" fmla="*/ 5 w 47"/>
                <a:gd name="T63" fmla="*/ 54 h 83"/>
                <a:gd name="T64" fmla="*/ 3 w 47"/>
                <a:gd name="T65" fmla="*/ 59 h 83"/>
                <a:gd name="T66" fmla="*/ 0 w 47"/>
                <a:gd name="T67" fmla="*/ 66 h 83"/>
                <a:gd name="T68" fmla="*/ 0 w 47"/>
                <a:gd name="T69" fmla="*/ 71 h 83"/>
                <a:gd name="T70" fmla="*/ 27 w 47"/>
                <a:gd name="T71" fmla="*/ 70 h 83"/>
                <a:gd name="T72" fmla="*/ 27 w 47"/>
                <a:gd name="T73" fmla="*/ 71 h 83"/>
                <a:gd name="T74" fmla="*/ 26 w 47"/>
                <a:gd name="T75" fmla="*/ 73 h 83"/>
                <a:gd name="T76" fmla="*/ 27 w 47"/>
                <a:gd name="T77" fmla="*/ 77 h 83"/>
                <a:gd name="T78" fmla="*/ 29 w 47"/>
                <a:gd name="T79" fmla="*/ 80 h 83"/>
                <a:gd name="T80" fmla="*/ 30 w 47"/>
                <a:gd name="T81" fmla="*/ 83 h 83"/>
                <a:gd name="T82" fmla="*/ 32 w 47"/>
                <a:gd name="T83" fmla="*/ 83 h 83"/>
                <a:gd name="T84" fmla="*/ 35 w 47"/>
                <a:gd name="T85" fmla="*/ 81 h 83"/>
                <a:gd name="T86" fmla="*/ 41 w 47"/>
                <a:gd name="T87" fmla="*/ 79 h 83"/>
                <a:gd name="T88" fmla="*/ 43 w 47"/>
                <a:gd name="T89" fmla="*/ 79 h 83"/>
                <a:gd name="T90" fmla="*/ 45 w 47"/>
                <a:gd name="T91" fmla="*/ 78 h 83"/>
                <a:gd name="T92" fmla="*/ 46 w 47"/>
                <a:gd name="T93" fmla="*/ 79 h 83"/>
                <a:gd name="T94" fmla="*/ 47 w 47"/>
                <a:gd name="T95" fmla="*/ 80 h 83"/>
                <a:gd name="T96" fmla="*/ 47 w 47"/>
                <a:gd name="T97" fmla="*/ 79 h 83"/>
                <a:gd name="T98" fmla="*/ 44 w 47"/>
                <a:gd name="T99" fmla="*/ 54 h 83"/>
                <a:gd name="T100" fmla="*/ 44 w 47"/>
                <a:gd name="T101" fmla="*/ 52 h 83"/>
                <a:gd name="T102" fmla="*/ 45 w 47"/>
                <a:gd name="T103" fmla="*/ 2 h 83"/>
                <a:gd name="T104" fmla="*/ 44 w 47"/>
                <a:gd name="T105" fmla="*/ 0 h 83"/>
                <a:gd name="T106" fmla="*/ 44 w 47"/>
                <a:gd name="T107" fmla="*/ 0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83"/>
                <a:gd name="T164" fmla="*/ 47 w 47"/>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83">
                  <a:moveTo>
                    <a:pt x="44" y="0"/>
                  </a:moveTo>
                  <a:lnTo>
                    <a:pt x="15" y="2"/>
                  </a:lnTo>
                  <a:lnTo>
                    <a:pt x="15" y="3"/>
                  </a:lnTo>
                  <a:lnTo>
                    <a:pt x="12" y="5"/>
                  </a:lnTo>
                  <a:lnTo>
                    <a:pt x="12" y="8"/>
                  </a:lnTo>
                  <a:lnTo>
                    <a:pt x="12" y="11"/>
                  </a:lnTo>
                  <a:lnTo>
                    <a:pt x="11" y="12"/>
                  </a:lnTo>
                  <a:lnTo>
                    <a:pt x="9" y="14"/>
                  </a:lnTo>
                  <a:lnTo>
                    <a:pt x="7" y="16"/>
                  </a:lnTo>
                  <a:lnTo>
                    <a:pt x="6" y="17"/>
                  </a:lnTo>
                  <a:lnTo>
                    <a:pt x="6" y="19"/>
                  </a:lnTo>
                  <a:lnTo>
                    <a:pt x="5" y="21"/>
                  </a:lnTo>
                  <a:lnTo>
                    <a:pt x="5" y="22"/>
                  </a:lnTo>
                  <a:lnTo>
                    <a:pt x="4" y="25"/>
                  </a:lnTo>
                  <a:lnTo>
                    <a:pt x="3" y="27"/>
                  </a:lnTo>
                  <a:lnTo>
                    <a:pt x="4" y="30"/>
                  </a:lnTo>
                  <a:lnTo>
                    <a:pt x="5" y="31"/>
                  </a:lnTo>
                  <a:lnTo>
                    <a:pt x="5" y="33"/>
                  </a:lnTo>
                  <a:lnTo>
                    <a:pt x="5" y="34"/>
                  </a:lnTo>
                  <a:lnTo>
                    <a:pt x="4" y="36"/>
                  </a:lnTo>
                  <a:lnTo>
                    <a:pt x="5" y="37"/>
                  </a:lnTo>
                  <a:lnTo>
                    <a:pt x="4" y="38"/>
                  </a:lnTo>
                  <a:lnTo>
                    <a:pt x="6" y="42"/>
                  </a:lnTo>
                  <a:lnTo>
                    <a:pt x="6" y="45"/>
                  </a:lnTo>
                  <a:lnTo>
                    <a:pt x="7" y="47"/>
                  </a:lnTo>
                  <a:lnTo>
                    <a:pt x="8" y="48"/>
                  </a:lnTo>
                  <a:lnTo>
                    <a:pt x="8" y="49"/>
                  </a:lnTo>
                  <a:lnTo>
                    <a:pt x="6" y="50"/>
                  </a:lnTo>
                  <a:lnTo>
                    <a:pt x="6" y="51"/>
                  </a:lnTo>
                  <a:lnTo>
                    <a:pt x="5" y="54"/>
                  </a:lnTo>
                  <a:lnTo>
                    <a:pt x="3" y="59"/>
                  </a:lnTo>
                  <a:lnTo>
                    <a:pt x="0" y="66"/>
                  </a:lnTo>
                  <a:lnTo>
                    <a:pt x="0" y="71"/>
                  </a:lnTo>
                  <a:lnTo>
                    <a:pt x="27" y="70"/>
                  </a:lnTo>
                  <a:lnTo>
                    <a:pt x="27" y="71"/>
                  </a:lnTo>
                  <a:lnTo>
                    <a:pt x="26" y="73"/>
                  </a:lnTo>
                  <a:lnTo>
                    <a:pt x="27" y="77"/>
                  </a:lnTo>
                  <a:lnTo>
                    <a:pt x="29" y="80"/>
                  </a:lnTo>
                  <a:lnTo>
                    <a:pt x="30" y="83"/>
                  </a:lnTo>
                  <a:lnTo>
                    <a:pt x="32" y="83"/>
                  </a:lnTo>
                  <a:lnTo>
                    <a:pt x="35" y="81"/>
                  </a:lnTo>
                  <a:lnTo>
                    <a:pt x="41" y="79"/>
                  </a:lnTo>
                  <a:lnTo>
                    <a:pt x="43" y="79"/>
                  </a:lnTo>
                  <a:lnTo>
                    <a:pt x="45" y="78"/>
                  </a:lnTo>
                  <a:lnTo>
                    <a:pt x="46" y="79"/>
                  </a:lnTo>
                  <a:lnTo>
                    <a:pt x="47" y="80"/>
                  </a:lnTo>
                  <a:lnTo>
                    <a:pt x="47" y="79"/>
                  </a:lnTo>
                  <a:lnTo>
                    <a:pt x="44" y="54"/>
                  </a:lnTo>
                  <a:lnTo>
                    <a:pt x="44" y="52"/>
                  </a:lnTo>
                  <a:lnTo>
                    <a:pt x="45" y="2"/>
                  </a:lnTo>
                  <a:lnTo>
                    <a:pt x="44" y="0"/>
                  </a:lnTo>
                  <a:close/>
                </a:path>
              </a:pathLst>
            </a:custGeom>
            <a:pattFill prst="pct20">
              <a:fgClr>
                <a:schemeClr val="tx2"/>
              </a:fgClr>
              <a:bgClr>
                <a:srgbClr val="AA1202"/>
              </a:bgClr>
            </a:pattFill>
            <a:ln w="12700" cmpd="sng">
              <a:solidFill>
                <a:schemeClr val="tx1"/>
              </a:solidFill>
              <a:prstDash val="solid"/>
              <a:round/>
              <a:headEnd/>
              <a:tailEnd/>
            </a:ln>
          </p:spPr>
          <p:txBody>
            <a:bodyPr/>
            <a:lstStyle/>
            <a:p>
              <a:endParaRPr lang="en-US">
                <a:solidFill>
                  <a:srgbClr val="000000"/>
                </a:solidFill>
              </a:endParaRPr>
            </a:p>
          </p:txBody>
        </p:sp>
        <p:sp>
          <p:nvSpPr>
            <p:cNvPr id="350" name="Freeform 29"/>
            <p:cNvSpPr>
              <a:spLocks/>
            </p:cNvSpPr>
            <p:nvPr/>
          </p:nvSpPr>
          <p:spPr bwMode="auto">
            <a:xfrm>
              <a:off x="6878638" y="2732088"/>
              <a:ext cx="639762" cy="395287"/>
            </a:xfrm>
            <a:custGeom>
              <a:avLst/>
              <a:gdLst>
                <a:gd name="T0" fmla="*/ 19 w 79"/>
                <a:gd name="T1" fmla="*/ 49 h 51"/>
                <a:gd name="T2" fmla="*/ 55 w 79"/>
                <a:gd name="T3" fmla="*/ 42 h 51"/>
                <a:gd name="T4" fmla="*/ 66 w 79"/>
                <a:gd name="T5" fmla="*/ 40 h 51"/>
                <a:gd name="T6" fmla="*/ 67 w 79"/>
                <a:gd name="T7" fmla="*/ 40 h 51"/>
                <a:gd name="T8" fmla="*/ 67 w 79"/>
                <a:gd name="T9" fmla="*/ 39 h 51"/>
                <a:gd name="T10" fmla="*/ 67 w 79"/>
                <a:gd name="T11" fmla="*/ 38 h 51"/>
                <a:gd name="T12" fmla="*/ 68 w 79"/>
                <a:gd name="T13" fmla="*/ 37 h 51"/>
                <a:gd name="T14" fmla="*/ 70 w 79"/>
                <a:gd name="T15" fmla="*/ 37 h 51"/>
                <a:gd name="T16" fmla="*/ 71 w 79"/>
                <a:gd name="T17" fmla="*/ 37 h 51"/>
                <a:gd name="T18" fmla="*/ 74 w 79"/>
                <a:gd name="T19" fmla="*/ 35 h 51"/>
                <a:gd name="T20" fmla="*/ 74 w 79"/>
                <a:gd name="T21" fmla="*/ 33 h 51"/>
                <a:gd name="T22" fmla="*/ 77 w 79"/>
                <a:gd name="T23" fmla="*/ 31 h 51"/>
                <a:gd name="T24" fmla="*/ 79 w 79"/>
                <a:gd name="T25" fmla="*/ 30 h 51"/>
                <a:gd name="T26" fmla="*/ 79 w 79"/>
                <a:gd name="T27" fmla="*/ 29 h 51"/>
                <a:gd name="T28" fmla="*/ 77 w 79"/>
                <a:gd name="T29" fmla="*/ 28 h 51"/>
                <a:gd name="T30" fmla="*/ 76 w 79"/>
                <a:gd name="T31" fmla="*/ 27 h 51"/>
                <a:gd name="T32" fmla="*/ 75 w 79"/>
                <a:gd name="T33" fmla="*/ 27 h 51"/>
                <a:gd name="T34" fmla="*/ 75 w 79"/>
                <a:gd name="T35" fmla="*/ 26 h 51"/>
                <a:gd name="T36" fmla="*/ 73 w 79"/>
                <a:gd name="T37" fmla="*/ 26 h 51"/>
                <a:gd name="T38" fmla="*/ 73 w 79"/>
                <a:gd name="T39" fmla="*/ 24 h 51"/>
                <a:gd name="T40" fmla="*/ 71 w 79"/>
                <a:gd name="T41" fmla="*/ 24 h 51"/>
                <a:gd name="T42" fmla="*/ 71 w 79"/>
                <a:gd name="T43" fmla="*/ 23 h 51"/>
                <a:gd name="T44" fmla="*/ 71 w 79"/>
                <a:gd name="T45" fmla="*/ 20 h 51"/>
                <a:gd name="T46" fmla="*/ 72 w 79"/>
                <a:gd name="T47" fmla="*/ 20 h 51"/>
                <a:gd name="T48" fmla="*/ 71 w 79"/>
                <a:gd name="T49" fmla="*/ 18 h 51"/>
                <a:gd name="T50" fmla="*/ 70 w 79"/>
                <a:gd name="T51" fmla="*/ 17 h 51"/>
                <a:gd name="T52" fmla="*/ 70 w 79"/>
                <a:gd name="T53" fmla="*/ 17 h 51"/>
                <a:gd name="T54" fmla="*/ 71 w 79"/>
                <a:gd name="T55" fmla="*/ 16 h 51"/>
                <a:gd name="T56" fmla="*/ 72 w 79"/>
                <a:gd name="T57" fmla="*/ 15 h 51"/>
                <a:gd name="T58" fmla="*/ 73 w 79"/>
                <a:gd name="T59" fmla="*/ 12 h 51"/>
                <a:gd name="T60" fmla="*/ 73 w 79"/>
                <a:gd name="T61" fmla="*/ 11 h 51"/>
                <a:gd name="T62" fmla="*/ 74 w 79"/>
                <a:gd name="T63" fmla="*/ 10 h 51"/>
                <a:gd name="T64" fmla="*/ 74 w 79"/>
                <a:gd name="T65" fmla="*/ 9 h 51"/>
                <a:gd name="T66" fmla="*/ 73 w 79"/>
                <a:gd name="T67" fmla="*/ 9 h 51"/>
                <a:gd name="T68" fmla="*/ 70 w 79"/>
                <a:gd name="T69" fmla="*/ 8 h 51"/>
                <a:gd name="T70" fmla="*/ 70 w 79"/>
                <a:gd name="T71" fmla="*/ 8 h 51"/>
                <a:gd name="T72" fmla="*/ 69 w 79"/>
                <a:gd name="T73" fmla="*/ 7 h 51"/>
                <a:gd name="T74" fmla="*/ 69 w 79"/>
                <a:gd name="T75" fmla="*/ 6 h 51"/>
                <a:gd name="T76" fmla="*/ 67 w 79"/>
                <a:gd name="T77" fmla="*/ 3 h 51"/>
                <a:gd name="T78" fmla="*/ 66 w 79"/>
                <a:gd name="T79" fmla="*/ 3 h 51"/>
                <a:gd name="T80" fmla="*/ 66 w 79"/>
                <a:gd name="T81" fmla="*/ 2 h 51"/>
                <a:gd name="T82" fmla="*/ 65 w 79"/>
                <a:gd name="T83" fmla="*/ 2 h 51"/>
                <a:gd name="T84" fmla="*/ 65 w 79"/>
                <a:gd name="T85" fmla="*/ 2 h 51"/>
                <a:gd name="T86" fmla="*/ 65 w 79"/>
                <a:gd name="T87" fmla="*/ 1 h 51"/>
                <a:gd name="T88" fmla="*/ 64 w 79"/>
                <a:gd name="T89" fmla="*/ 0 h 51"/>
                <a:gd name="T90" fmla="*/ 9 w 79"/>
                <a:gd name="T91" fmla="*/ 11 h 51"/>
                <a:gd name="T92" fmla="*/ 8 w 79"/>
                <a:gd name="T93" fmla="*/ 7 h 51"/>
                <a:gd name="T94" fmla="*/ 5 w 79"/>
                <a:gd name="T95" fmla="*/ 10 h 51"/>
                <a:gd name="T96" fmla="*/ 5 w 79"/>
                <a:gd name="T97" fmla="*/ 10 h 51"/>
                <a:gd name="T98" fmla="*/ 4 w 79"/>
                <a:gd name="T99" fmla="*/ 9 h 51"/>
                <a:gd name="T100" fmla="*/ 4 w 79"/>
                <a:gd name="T101" fmla="*/ 9 h 51"/>
                <a:gd name="T102" fmla="*/ 3 w 79"/>
                <a:gd name="T103" fmla="*/ 11 h 51"/>
                <a:gd name="T104" fmla="*/ 1 w 79"/>
                <a:gd name="T105" fmla="*/ 13 h 51"/>
                <a:gd name="T106" fmla="*/ 0 w 79"/>
                <a:gd name="T107" fmla="*/ 14 h 51"/>
                <a:gd name="T108" fmla="*/ 4 w 79"/>
                <a:gd name="T109" fmla="*/ 36 h 51"/>
                <a:gd name="T110" fmla="*/ 6 w 79"/>
                <a:gd name="T111" fmla="*/ 51 h 51"/>
                <a:gd name="T112" fmla="*/ 19 w 79"/>
                <a:gd name="T113" fmla="*/ 49 h 51"/>
                <a:gd name="T114" fmla="*/ 19 w 79"/>
                <a:gd name="T115" fmla="*/ 49 h 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9"/>
                <a:gd name="T175" fmla="*/ 0 h 51"/>
                <a:gd name="T176" fmla="*/ 79 w 79"/>
                <a:gd name="T177" fmla="*/ 51 h 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9" h="51">
                  <a:moveTo>
                    <a:pt x="19" y="49"/>
                  </a:moveTo>
                  <a:lnTo>
                    <a:pt x="55" y="42"/>
                  </a:lnTo>
                  <a:lnTo>
                    <a:pt x="66" y="40"/>
                  </a:lnTo>
                  <a:lnTo>
                    <a:pt x="67" y="40"/>
                  </a:lnTo>
                  <a:lnTo>
                    <a:pt x="67" y="39"/>
                  </a:lnTo>
                  <a:lnTo>
                    <a:pt x="67" y="38"/>
                  </a:lnTo>
                  <a:lnTo>
                    <a:pt x="68" y="37"/>
                  </a:lnTo>
                  <a:lnTo>
                    <a:pt x="70" y="37"/>
                  </a:lnTo>
                  <a:lnTo>
                    <a:pt x="71" y="37"/>
                  </a:lnTo>
                  <a:lnTo>
                    <a:pt x="74" y="35"/>
                  </a:lnTo>
                  <a:lnTo>
                    <a:pt x="74" y="33"/>
                  </a:lnTo>
                  <a:lnTo>
                    <a:pt x="77" y="31"/>
                  </a:lnTo>
                  <a:lnTo>
                    <a:pt x="79" y="30"/>
                  </a:lnTo>
                  <a:lnTo>
                    <a:pt x="79" y="29"/>
                  </a:lnTo>
                  <a:lnTo>
                    <a:pt x="77" y="28"/>
                  </a:lnTo>
                  <a:lnTo>
                    <a:pt x="76" y="27"/>
                  </a:lnTo>
                  <a:lnTo>
                    <a:pt x="75" y="27"/>
                  </a:lnTo>
                  <a:lnTo>
                    <a:pt x="75" y="26"/>
                  </a:lnTo>
                  <a:lnTo>
                    <a:pt x="73" y="26"/>
                  </a:lnTo>
                  <a:lnTo>
                    <a:pt x="73" y="24"/>
                  </a:lnTo>
                  <a:lnTo>
                    <a:pt x="71" y="24"/>
                  </a:lnTo>
                  <a:lnTo>
                    <a:pt x="71" y="23"/>
                  </a:lnTo>
                  <a:lnTo>
                    <a:pt x="71" y="20"/>
                  </a:lnTo>
                  <a:lnTo>
                    <a:pt x="72" y="20"/>
                  </a:lnTo>
                  <a:lnTo>
                    <a:pt x="71" y="18"/>
                  </a:lnTo>
                  <a:lnTo>
                    <a:pt x="70" y="17"/>
                  </a:lnTo>
                  <a:lnTo>
                    <a:pt x="71" y="16"/>
                  </a:lnTo>
                  <a:lnTo>
                    <a:pt x="72" y="15"/>
                  </a:lnTo>
                  <a:lnTo>
                    <a:pt x="73" y="12"/>
                  </a:lnTo>
                  <a:lnTo>
                    <a:pt x="73" y="11"/>
                  </a:lnTo>
                  <a:lnTo>
                    <a:pt x="74" y="10"/>
                  </a:lnTo>
                  <a:lnTo>
                    <a:pt x="74" y="9"/>
                  </a:lnTo>
                  <a:lnTo>
                    <a:pt x="73" y="9"/>
                  </a:lnTo>
                  <a:lnTo>
                    <a:pt x="70" y="8"/>
                  </a:lnTo>
                  <a:lnTo>
                    <a:pt x="69" y="7"/>
                  </a:lnTo>
                  <a:lnTo>
                    <a:pt x="69" y="6"/>
                  </a:lnTo>
                  <a:lnTo>
                    <a:pt x="67" y="3"/>
                  </a:lnTo>
                  <a:lnTo>
                    <a:pt x="66" y="3"/>
                  </a:lnTo>
                  <a:lnTo>
                    <a:pt x="66" y="2"/>
                  </a:lnTo>
                  <a:lnTo>
                    <a:pt x="65" y="2"/>
                  </a:lnTo>
                  <a:lnTo>
                    <a:pt x="65" y="1"/>
                  </a:lnTo>
                  <a:lnTo>
                    <a:pt x="64" y="0"/>
                  </a:lnTo>
                  <a:lnTo>
                    <a:pt x="9" y="11"/>
                  </a:lnTo>
                  <a:lnTo>
                    <a:pt x="8" y="7"/>
                  </a:lnTo>
                  <a:lnTo>
                    <a:pt x="5" y="10"/>
                  </a:lnTo>
                  <a:lnTo>
                    <a:pt x="4" y="9"/>
                  </a:lnTo>
                  <a:lnTo>
                    <a:pt x="3" y="11"/>
                  </a:lnTo>
                  <a:lnTo>
                    <a:pt x="1" y="13"/>
                  </a:lnTo>
                  <a:lnTo>
                    <a:pt x="0" y="14"/>
                  </a:lnTo>
                  <a:lnTo>
                    <a:pt x="4" y="36"/>
                  </a:lnTo>
                  <a:lnTo>
                    <a:pt x="6" y="51"/>
                  </a:lnTo>
                  <a:lnTo>
                    <a:pt x="19" y="49"/>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51" name="Freeform 30"/>
            <p:cNvSpPr>
              <a:spLocks/>
            </p:cNvSpPr>
            <p:nvPr/>
          </p:nvSpPr>
          <p:spPr bwMode="auto">
            <a:xfrm>
              <a:off x="6664325" y="3127375"/>
              <a:ext cx="830263" cy="455613"/>
            </a:xfrm>
            <a:custGeom>
              <a:avLst/>
              <a:gdLst>
                <a:gd name="T0" fmla="*/ 31 w 102"/>
                <a:gd name="T1" fmla="*/ 55 h 59"/>
                <a:gd name="T2" fmla="*/ 26 w 102"/>
                <a:gd name="T3" fmla="*/ 56 h 59"/>
                <a:gd name="T4" fmla="*/ 22 w 102"/>
                <a:gd name="T5" fmla="*/ 56 h 59"/>
                <a:gd name="T6" fmla="*/ 5 w 102"/>
                <a:gd name="T7" fmla="*/ 56 h 59"/>
                <a:gd name="T8" fmla="*/ 9 w 102"/>
                <a:gd name="T9" fmla="*/ 52 h 59"/>
                <a:gd name="T10" fmla="*/ 10 w 102"/>
                <a:gd name="T11" fmla="*/ 49 h 59"/>
                <a:gd name="T12" fmla="*/ 19 w 102"/>
                <a:gd name="T13" fmla="*/ 40 h 59"/>
                <a:gd name="T14" fmla="*/ 21 w 102"/>
                <a:gd name="T15" fmla="*/ 44 h 59"/>
                <a:gd name="T16" fmla="*/ 27 w 102"/>
                <a:gd name="T17" fmla="*/ 44 h 59"/>
                <a:gd name="T18" fmla="*/ 29 w 102"/>
                <a:gd name="T19" fmla="*/ 43 h 59"/>
                <a:gd name="T20" fmla="*/ 34 w 102"/>
                <a:gd name="T21" fmla="*/ 42 h 59"/>
                <a:gd name="T22" fmla="*/ 36 w 102"/>
                <a:gd name="T23" fmla="*/ 41 h 59"/>
                <a:gd name="T24" fmla="*/ 42 w 102"/>
                <a:gd name="T25" fmla="*/ 36 h 59"/>
                <a:gd name="T26" fmla="*/ 44 w 102"/>
                <a:gd name="T27" fmla="*/ 28 h 59"/>
                <a:gd name="T28" fmla="*/ 49 w 102"/>
                <a:gd name="T29" fmla="*/ 18 h 59"/>
                <a:gd name="T30" fmla="*/ 52 w 102"/>
                <a:gd name="T31" fmla="*/ 19 h 59"/>
                <a:gd name="T32" fmla="*/ 55 w 102"/>
                <a:gd name="T33" fmla="*/ 12 h 59"/>
                <a:gd name="T34" fmla="*/ 59 w 102"/>
                <a:gd name="T35" fmla="*/ 10 h 59"/>
                <a:gd name="T36" fmla="*/ 61 w 102"/>
                <a:gd name="T37" fmla="*/ 5 h 59"/>
                <a:gd name="T38" fmla="*/ 61 w 102"/>
                <a:gd name="T39" fmla="*/ 1 h 59"/>
                <a:gd name="T40" fmla="*/ 68 w 102"/>
                <a:gd name="T41" fmla="*/ 4 h 59"/>
                <a:gd name="T42" fmla="*/ 70 w 102"/>
                <a:gd name="T43" fmla="*/ 1 h 59"/>
                <a:gd name="T44" fmla="*/ 73 w 102"/>
                <a:gd name="T45" fmla="*/ 2 h 59"/>
                <a:gd name="T46" fmla="*/ 76 w 102"/>
                <a:gd name="T47" fmla="*/ 4 h 59"/>
                <a:gd name="T48" fmla="*/ 80 w 102"/>
                <a:gd name="T49" fmla="*/ 8 h 59"/>
                <a:gd name="T50" fmla="*/ 77 w 102"/>
                <a:gd name="T51" fmla="*/ 14 h 59"/>
                <a:gd name="T52" fmla="*/ 81 w 102"/>
                <a:gd name="T53" fmla="*/ 15 h 59"/>
                <a:gd name="T54" fmla="*/ 84 w 102"/>
                <a:gd name="T55" fmla="*/ 17 h 59"/>
                <a:gd name="T56" fmla="*/ 87 w 102"/>
                <a:gd name="T57" fmla="*/ 18 h 59"/>
                <a:gd name="T58" fmla="*/ 93 w 102"/>
                <a:gd name="T59" fmla="*/ 20 h 59"/>
                <a:gd name="T60" fmla="*/ 93 w 102"/>
                <a:gd name="T61" fmla="*/ 23 h 59"/>
                <a:gd name="T62" fmla="*/ 92 w 102"/>
                <a:gd name="T63" fmla="*/ 26 h 59"/>
                <a:gd name="T64" fmla="*/ 95 w 102"/>
                <a:gd name="T65" fmla="*/ 29 h 59"/>
                <a:gd name="T66" fmla="*/ 93 w 102"/>
                <a:gd name="T67" fmla="*/ 30 h 59"/>
                <a:gd name="T68" fmla="*/ 94 w 102"/>
                <a:gd name="T69" fmla="*/ 31 h 59"/>
                <a:gd name="T70" fmla="*/ 92 w 102"/>
                <a:gd name="T71" fmla="*/ 32 h 59"/>
                <a:gd name="T72" fmla="*/ 94 w 102"/>
                <a:gd name="T73" fmla="*/ 33 h 59"/>
                <a:gd name="T74" fmla="*/ 94 w 102"/>
                <a:gd name="T75" fmla="*/ 36 h 59"/>
                <a:gd name="T76" fmla="*/ 92 w 102"/>
                <a:gd name="T77" fmla="*/ 36 h 59"/>
                <a:gd name="T78" fmla="*/ 96 w 102"/>
                <a:gd name="T79" fmla="*/ 37 h 59"/>
                <a:gd name="T80" fmla="*/ 100 w 102"/>
                <a:gd name="T81" fmla="*/ 36 h 59"/>
                <a:gd name="T82" fmla="*/ 101 w 102"/>
                <a:gd name="T83" fmla="*/ 42 h 59"/>
                <a:gd name="T84" fmla="*/ 101 w 102"/>
                <a:gd name="T85" fmla="*/ 43 h 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2"/>
                <a:gd name="T130" fmla="*/ 0 h 59"/>
                <a:gd name="T131" fmla="*/ 102 w 102"/>
                <a:gd name="T132" fmla="*/ 59 h 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2" h="59">
                  <a:moveTo>
                    <a:pt x="101" y="43"/>
                  </a:moveTo>
                  <a:lnTo>
                    <a:pt x="67" y="50"/>
                  </a:lnTo>
                  <a:lnTo>
                    <a:pt x="31" y="55"/>
                  </a:lnTo>
                  <a:lnTo>
                    <a:pt x="29" y="56"/>
                  </a:lnTo>
                  <a:lnTo>
                    <a:pt x="26" y="56"/>
                  </a:lnTo>
                  <a:lnTo>
                    <a:pt x="26" y="55"/>
                  </a:lnTo>
                  <a:lnTo>
                    <a:pt x="22" y="56"/>
                  </a:lnTo>
                  <a:lnTo>
                    <a:pt x="0" y="59"/>
                  </a:lnTo>
                  <a:lnTo>
                    <a:pt x="0" y="58"/>
                  </a:lnTo>
                  <a:lnTo>
                    <a:pt x="5" y="56"/>
                  </a:lnTo>
                  <a:lnTo>
                    <a:pt x="6" y="55"/>
                  </a:lnTo>
                  <a:lnTo>
                    <a:pt x="9" y="53"/>
                  </a:lnTo>
                  <a:lnTo>
                    <a:pt x="9" y="52"/>
                  </a:lnTo>
                  <a:lnTo>
                    <a:pt x="9" y="51"/>
                  </a:lnTo>
                  <a:lnTo>
                    <a:pt x="10" y="50"/>
                  </a:lnTo>
                  <a:lnTo>
                    <a:pt x="10" y="49"/>
                  </a:lnTo>
                  <a:lnTo>
                    <a:pt x="12" y="47"/>
                  </a:lnTo>
                  <a:lnTo>
                    <a:pt x="19" y="41"/>
                  </a:lnTo>
                  <a:lnTo>
                    <a:pt x="19" y="40"/>
                  </a:lnTo>
                  <a:lnTo>
                    <a:pt x="20" y="41"/>
                  </a:lnTo>
                  <a:lnTo>
                    <a:pt x="19" y="42"/>
                  </a:lnTo>
                  <a:lnTo>
                    <a:pt x="21" y="44"/>
                  </a:lnTo>
                  <a:lnTo>
                    <a:pt x="24" y="45"/>
                  </a:lnTo>
                  <a:lnTo>
                    <a:pt x="26" y="45"/>
                  </a:lnTo>
                  <a:lnTo>
                    <a:pt x="27" y="44"/>
                  </a:lnTo>
                  <a:lnTo>
                    <a:pt x="27" y="43"/>
                  </a:lnTo>
                  <a:lnTo>
                    <a:pt x="28" y="42"/>
                  </a:lnTo>
                  <a:lnTo>
                    <a:pt x="29" y="43"/>
                  </a:lnTo>
                  <a:lnTo>
                    <a:pt x="30" y="44"/>
                  </a:lnTo>
                  <a:lnTo>
                    <a:pt x="31" y="43"/>
                  </a:lnTo>
                  <a:lnTo>
                    <a:pt x="34" y="42"/>
                  </a:lnTo>
                  <a:lnTo>
                    <a:pt x="35" y="40"/>
                  </a:lnTo>
                  <a:lnTo>
                    <a:pt x="36" y="41"/>
                  </a:lnTo>
                  <a:lnTo>
                    <a:pt x="39" y="38"/>
                  </a:lnTo>
                  <a:lnTo>
                    <a:pt x="40" y="39"/>
                  </a:lnTo>
                  <a:lnTo>
                    <a:pt x="42" y="36"/>
                  </a:lnTo>
                  <a:lnTo>
                    <a:pt x="41" y="35"/>
                  </a:lnTo>
                  <a:lnTo>
                    <a:pt x="42" y="33"/>
                  </a:lnTo>
                  <a:lnTo>
                    <a:pt x="44" y="28"/>
                  </a:lnTo>
                  <a:lnTo>
                    <a:pt x="47" y="17"/>
                  </a:lnTo>
                  <a:lnTo>
                    <a:pt x="49" y="18"/>
                  </a:lnTo>
                  <a:lnTo>
                    <a:pt x="49" y="19"/>
                  </a:lnTo>
                  <a:lnTo>
                    <a:pt x="50" y="20"/>
                  </a:lnTo>
                  <a:lnTo>
                    <a:pt x="52" y="19"/>
                  </a:lnTo>
                  <a:lnTo>
                    <a:pt x="53" y="17"/>
                  </a:lnTo>
                  <a:lnTo>
                    <a:pt x="54" y="13"/>
                  </a:lnTo>
                  <a:lnTo>
                    <a:pt x="55" y="12"/>
                  </a:lnTo>
                  <a:lnTo>
                    <a:pt x="57" y="12"/>
                  </a:lnTo>
                  <a:lnTo>
                    <a:pt x="58" y="10"/>
                  </a:lnTo>
                  <a:lnTo>
                    <a:pt x="59" y="10"/>
                  </a:lnTo>
                  <a:lnTo>
                    <a:pt x="60" y="8"/>
                  </a:lnTo>
                  <a:lnTo>
                    <a:pt x="60" y="6"/>
                  </a:lnTo>
                  <a:lnTo>
                    <a:pt x="61" y="5"/>
                  </a:lnTo>
                  <a:lnTo>
                    <a:pt x="61" y="4"/>
                  </a:lnTo>
                  <a:lnTo>
                    <a:pt x="61" y="1"/>
                  </a:lnTo>
                  <a:lnTo>
                    <a:pt x="61" y="0"/>
                  </a:lnTo>
                  <a:lnTo>
                    <a:pt x="62" y="0"/>
                  </a:lnTo>
                  <a:lnTo>
                    <a:pt x="68" y="4"/>
                  </a:lnTo>
                  <a:lnTo>
                    <a:pt x="69" y="4"/>
                  </a:lnTo>
                  <a:lnTo>
                    <a:pt x="70" y="1"/>
                  </a:lnTo>
                  <a:lnTo>
                    <a:pt x="71" y="1"/>
                  </a:lnTo>
                  <a:lnTo>
                    <a:pt x="72" y="1"/>
                  </a:lnTo>
                  <a:lnTo>
                    <a:pt x="73" y="2"/>
                  </a:lnTo>
                  <a:lnTo>
                    <a:pt x="72" y="3"/>
                  </a:lnTo>
                  <a:lnTo>
                    <a:pt x="74" y="4"/>
                  </a:lnTo>
                  <a:lnTo>
                    <a:pt x="76" y="4"/>
                  </a:lnTo>
                  <a:lnTo>
                    <a:pt x="78" y="6"/>
                  </a:lnTo>
                  <a:lnTo>
                    <a:pt x="79" y="6"/>
                  </a:lnTo>
                  <a:lnTo>
                    <a:pt x="80" y="8"/>
                  </a:lnTo>
                  <a:lnTo>
                    <a:pt x="78" y="12"/>
                  </a:lnTo>
                  <a:lnTo>
                    <a:pt x="77" y="14"/>
                  </a:lnTo>
                  <a:lnTo>
                    <a:pt x="78" y="16"/>
                  </a:lnTo>
                  <a:lnTo>
                    <a:pt x="80" y="16"/>
                  </a:lnTo>
                  <a:lnTo>
                    <a:pt x="81" y="15"/>
                  </a:lnTo>
                  <a:lnTo>
                    <a:pt x="83" y="17"/>
                  </a:lnTo>
                  <a:lnTo>
                    <a:pt x="84" y="17"/>
                  </a:lnTo>
                  <a:lnTo>
                    <a:pt x="85" y="18"/>
                  </a:lnTo>
                  <a:lnTo>
                    <a:pt x="86" y="18"/>
                  </a:lnTo>
                  <a:lnTo>
                    <a:pt x="87" y="18"/>
                  </a:lnTo>
                  <a:lnTo>
                    <a:pt x="90" y="20"/>
                  </a:lnTo>
                  <a:lnTo>
                    <a:pt x="93" y="20"/>
                  </a:lnTo>
                  <a:lnTo>
                    <a:pt x="94" y="22"/>
                  </a:lnTo>
                  <a:lnTo>
                    <a:pt x="93" y="22"/>
                  </a:lnTo>
                  <a:lnTo>
                    <a:pt x="93" y="23"/>
                  </a:lnTo>
                  <a:lnTo>
                    <a:pt x="93" y="25"/>
                  </a:lnTo>
                  <a:lnTo>
                    <a:pt x="92" y="26"/>
                  </a:lnTo>
                  <a:lnTo>
                    <a:pt x="94" y="27"/>
                  </a:lnTo>
                  <a:lnTo>
                    <a:pt x="95" y="29"/>
                  </a:lnTo>
                  <a:lnTo>
                    <a:pt x="95" y="30"/>
                  </a:lnTo>
                  <a:lnTo>
                    <a:pt x="93" y="30"/>
                  </a:lnTo>
                  <a:lnTo>
                    <a:pt x="93" y="31"/>
                  </a:lnTo>
                  <a:lnTo>
                    <a:pt x="94" y="31"/>
                  </a:lnTo>
                  <a:lnTo>
                    <a:pt x="94" y="32"/>
                  </a:lnTo>
                  <a:lnTo>
                    <a:pt x="93" y="32"/>
                  </a:lnTo>
                  <a:lnTo>
                    <a:pt x="92" y="32"/>
                  </a:lnTo>
                  <a:lnTo>
                    <a:pt x="93" y="33"/>
                  </a:lnTo>
                  <a:lnTo>
                    <a:pt x="94" y="33"/>
                  </a:lnTo>
                  <a:lnTo>
                    <a:pt x="96" y="34"/>
                  </a:lnTo>
                  <a:lnTo>
                    <a:pt x="94" y="36"/>
                  </a:lnTo>
                  <a:lnTo>
                    <a:pt x="92" y="35"/>
                  </a:lnTo>
                  <a:lnTo>
                    <a:pt x="92" y="36"/>
                  </a:lnTo>
                  <a:lnTo>
                    <a:pt x="93" y="37"/>
                  </a:lnTo>
                  <a:lnTo>
                    <a:pt x="94" y="38"/>
                  </a:lnTo>
                  <a:lnTo>
                    <a:pt x="96" y="37"/>
                  </a:lnTo>
                  <a:lnTo>
                    <a:pt x="97" y="36"/>
                  </a:lnTo>
                  <a:lnTo>
                    <a:pt x="99" y="36"/>
                  </a:lnTo>
                  <a:lnTo>
                    <a:pt x="100" y="36"/>
                  </a:lnTo>
                  <a:lnTo>
                    <a:pt x="101" y="37"/>
                  </a:lnTo>
                  <a:lnTo>
                    <a:pt x="102" y="41"/>
                  </a:lnTo>
                  <a:lnTo>
                    <a:pt x="101" y="42"/>
                  </a:lnTo>
                  <a:lnTo>
                    <a:pt x="101" y="43"/>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52" name="Freeform 31"/>
            <p:cNvSpPr>
              <a:spLocks/>
            </p:cNvSpPr>
            <p:nvPr/>
          </p:nvSpPr>
          <p:spPr bwMode="auto">
            <a:xfrm>
              <a:off x="4457700" y="2794000"/>
              <a:ext cx="906463" cy="425450"/>
            </a:xfrm>
            <a:custGeom>
              <a:avLst/>
              <a:gdLst>
                <a:gd name="T0" fmla="*/ 0 w 111"/>
                <a:gd name="T1" fmla="*/ 34 h 55"/>
                <a:gd name="T2" fmla="*/ 3 w 111"/>
                <a:gd name="T3" fmla="*/ 0 h 55"/>
                <a:gd name="T4" fmla="*/ 72 w 111"/>
                <a:gd name="T5" fmla="*/ 3 h 55"/>
                <a:gd name="T6" fmla="*/ 74 w 111"/>
                <a:gd name="T7" fmla="*/ 6 h 55"/>
                <a:gd name="T8" fmla="*/ 76 w 111"/>
                <a:gd name="T9" fmla="*/ 6 h 55"/>
                <a:gd name="T10" fmla="*/ 78 w 111"/>
                <a:gd name="T11" fmla="*/ 5 h 55"/>
                <a:gd name="T12" fmla="*/ 79 w 111"/>
                <a:gd name="T13" fmla="*/ 6 h 55"/>
                <a:gd name="T14" fmla="*/ 80 w 111"/>
                <a:gd name="T15" fmla="*/ 9 h 55"/>
                <a:gd name="T16" fmla="*/ 82 w 111"/>
                <a:gd name="T17" fmla="*/ 9 h 55"/>
                <a:gd name="T18" fmla="*/ 83 w 111"/>
                <a:gd name="T19" fmla="*/ 9 h 55"/>
                <a:gd name="T20" fmla="*/ 85 w 111"/>
                <a:gd name="T21" fmla="*/ 7 h 55"/>
                <a:gd name="T22" fmla="*/ 87 w 111"/>
                <a:gd name="T23" fmla="*/ 7 h 55"/>
                <a:gd name="T24" fmla="*/ 89 w 111"/>
                <a:gd name="T25" fmla="*/ 8 h 55"/>
                <a:gd name="T26" fmla="*/ 94 w 111"/>
                <a:gd name="T27" fmla="*/ 11 h 55"/>
                <a:gd name="T28" fmla="*/ 97 w 111"/>
                <a:gd name="T29" fmla="*/ 13 h 55"/>
                <a:gd name="T30" fmla="*/ 97 w 111"/>
                <a:gd name="T31" fmla="*/ 15 h 55"/>
                <a:gd name="T32" fmla="*/ 99 w 111"/>
                <a:gd name="T33" fmla="*/ 16 h 55"/>
                <a:gd name="T34" fmla="*/ 99 w 111"/>
                <a:gd name="T35" fmla="*/ 17 h 55"/>
                <a:gd name="T36" fmla="*/ 98 w 111"/>
                <a:gd name="T37" fmla="*/ 19 h 55"/>
                <a:gd name="T38" fmla="*/ 99 w 111"/>
                <a:gd name="T39" fmla="*/ 21 h 55"/>
                <a:gd name="T40" fmla="*/ 100 w 111"/>
                <a:gd name="T41" fmla="*/ 24 h 55"/>
                <a:gd name="T42" fmla="*/ 101 w 111"/>
                <a:gd name="T43" fmla="*/ 25 h 55"/>
                <a:gd name="T44" fmla="*/ 101 w 111"/>
                <a:gd name="T45" fmla="*/ 26 h 55"/>
                <a:gd name="T46" fmla="*/ 101 w 111"/>
                <a:gd name="T47" fmla="*/ 28 h 55"/>
                <a:gd name="T48" fmla="*/ 103 w 111"/>
                <a:gd name="T49" fmla="*/ 29 h 55"/>
                <a:gd name="T50" fmla="*/ 104 w 111"/>
                <a:gd name="T51" fmla="*/ 30 h 55"/>
                <a:gd name="T52" fmla="*/ 103 w 111"/>
                <a:gd name="T53" fmla="*/ 32 h 55"/>
                <a:gd name="T54" fmla="*/ 103 w 111"/>
                <a:gd name="T55" fmla="*/ 34 h 55"/>
                <a:gd name="T56" fmla="*/ 105 w 111"/>
                <a:gd name="T57" fmla="*/ 35 h 55"/>
                <a:gd name="T58" fmla="*/ 105 w 111"/>
                <a:gd name="T59" fmla="*/ 37 h 55"/>
                <a:gd name="T60" fmla="*/ 104 w 111"/>
                <a:gd name="T61" fmla="*/ 38 h 55"/>
                <a:gd name="T62" fmla="*/ 105 w 111"/>
                <a:gd name="T63" fmla="*/ 39 h 55"/>
                <a:gd name="T64" fmla="*/ 106 w 111"/>
                <a:gd name="T65" fmla="*/ 41 h 55"/>
                <a:gd name="T66" fmla="*/ 105 w 111"/>
                <a:gd name="T67" fmla="*/ 42 h 55"/>
                <a:gd name="T68" fmla="*/ 106 w 111"/>
                <a:gd name="T69" fmla="*/ 44 h 55"/>
                <a:gd name="T70" fmla="*/ 106 w 111"/>
                <a:gd name="T71" fmla="*/ 45 h 55"/>
                <a:gd name="T72" fmla="*/ 107 w 111"/>
                <a:gd name="T73" fmla="*/ 46 h 55"/>
                <a:gd name="T74" fmla="*/ 108 w 111"/>
                <a:gd name="T75" fmla="*/ 48 h 55"/>
                <a:gd name="T76" fmla="*/ 109 w 111"/>
                <a:gd name="T77" fmla="*/ 50 h 55"/>
                <a:gd name="T78" fmla="*/ 111 w 111"/>
                <a:gd name="T79" fmla="*/ 52 h 55"/>
                <a:gd name="T80" fmla="*/ 111 w 111"/>
                <a:gd name="T81" fmla="*/ 53 h 55"/>
                <a:gd name="T82" fmla="*/ 111 w 111"/>
                <a:gd name="T83" fmla="*/ 54 h 55"/>
                <a:gd name="T84" fmla="*/ 111 w 111"/>
                <a:gd name="T85" fmla="*/ 55 h 55"/>
                <a:gd name="T86" fmla="*/ 25 w 111"/>
                <a:gd name="T87" fmla="*/ 53 h 55"/>
                <a:gd name="T88" fmla="*/ 26 w 111"/>
                <a:gd name="T89" fmla="*/ 36 h 55"/>
                <a:gd name="T90" fmla="*/ 0 w 111"/>
                <a:gd name="T91" fmla="*/ 34 h 55"/>
                <a:gd name="T92" fmla="*/ 0 w 111"/>
                <a:gd name="T93" fmla="*/ 34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1"/>
                <a:gd name="T142" fmla="*/ 0 h 55"/>
                <a:gd name="T143" fmla="*/ 111 w 111"/>
                <a:gd name="T144" fmla="*/ 55 h 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1" h="55">
                  <a:moveTo>
                    <a:pt x="0" y="34"/>
                  </a:moveTo>
                  <a:lnTo>
                    <a:pt x="3" y="0"/>
                  </a:lnTo>
                  <a:lnTo>
                    <a:pt x="72" y="3"/>
                  </a:lnTo>
                  <a:lnTo>
                    <a:pt x="74" y="6"/>
                  </a:lnTo>
                  <a:lnTo>
                    <a:pt x="76" y="6"/>
                  </a:lnTo>
                  <a:lnTo>
                    <a:pt x="78" y="5"/>
                  </a:lnTo>
                  <a:lnTo>
                    <a:pt x="79" y="6"/>
                  </a:lnTo>
                  <a:lnTo>
                    <a:pt x="80" y="9"/>
                  </a:lnTo>
                  <a:lnTo>
                    <a:pt x="82" y="9"/>
                  </a:lnTo>
                  <a:lnTo>
                    <a:pt x="83" y="9"/>
                  </a:lnTo>
                  <a:lnTo>
                    <a:pt x="85" y="7"/>
                  </a:lnTo>
                  <a:lnTo>
                    <a:pt x="87" y="7"/>
                  </a:lnTo>
                  <a:lnTo>
                    <a:pt x="89" y="8"/>
                  </a:lnTo>
                  <a:lnTo>
                    <a:pt x="94" y="11"/>
                  </a:lnTo>
                  <a:lnTo>
                    <a:pt x="97" y="13"/>
                  </a:lnTo>
                  <a:lnTo>
                    <a:pt x="97" y="15"/>
                  </a:lnTo>
                  <a:lnTo>
                    <a:pt x="99" y="16"/>
                  </a:lnTo>
                  <a:lnTo>
                    <a:pt x="99" y="17"/>
                  </a:lnTo>
                  <a:lnTo>
                    <a:pt x="98" y="19"/>
                  </a:lnTo>
                  <a:lnTo>
                    <a:pt x="99" y="21"/>
                  </a:lnTo>
                  <a:lnTo>
                    <a:pt x="100" y="24"/>
                  </a:lnTo>
                  <a:lnTo>
                    <a:pt x="101" y="25"/>
                  </a:lnTo>
                  <a:lnTo>
                    <a:pt x="101" y="26"/>
                  </a:lnTo>
                  <a:lnTo>
                    <a:pt x="101" y="28"/>
                  </a:lnTo>
                  <a:lnTo>
                    <a:pt x="103" y="29"/>
                  </a:lnTo>
                  <a:lnTo>
                    <a:pt x="104" y="30"/>
                  </a:lnTo>
                  <a:lnTo>
                    <a:pt x="103" y="32"/>
                  </a:lnTo>
                  <a:lnTo>
                    <a:pt x="103" y="34"/>
                  </a:lnTo>
                  <a:lnTo>
                    <a:pt x="105" y="35"/>
                  </a:lnTo>
                  <a:lnTo>
                    <a:pt x="105" y="37"/>
                  </a:lnTo>
                  <a:lnTo>
                    <a:pt x="104" y="38"/>
                  </a:lnTo>
                  <a:lnTo>
                    <a:pt x="105" y="39"/>
                  </a:lnTo>
                  <a:lnTo>
                    <a:pt x="106" y="41"/>
                  </a:lnTo>
                  <a:lnTo>
                    <a:pt x="105" y="42"/>
                  </a:lnTo>
                  <a:lnTo>
                    <a:pt x="106" y="44"/>
                  </a:lnTo>
                  <a:lnTo>
                    <a:pt x="106" y="45"/>
                  </a:lnTo>
                  <a:lnTo>
                    <a:pt x="107" y="46"/>
                  </a:lnTo>
                  <a:lnTo>
                    <a:pt x="108" y="48"/>
                  </a:lnTo>
                  <a:lnTo>
                    <a:pt x="109" y="50"/>
                  </a:lnTo>
                  <a:lnTo>
                    <a:pt x="111" y="52"/>
                  </a:lnTo>
                  <a:lnTo>
                    <a:pt x="111" y="53"/>
                  </a:lnTo>
                  <a:lnTo>
                    <a:pt x="111" y="54"/>
                  </a:lnTo>
                  <a:lnTo>
                    <a:pt x="111" y="55"/>
                  </a:lnTo>
                  <a:lnTo>
                    <a:pt x="25" y="53"/>
                  </a:lnTo>
                  <a:lnTo>
                    <a:pt x="26" y="36"/>
                  </a:lnTo>
                  <a:lnTo>
                    <a:pt x="0" y="34"/>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53" name="Freeform 32"/>
            <p:cNvSpPr>
              <a:spLocks/>
            </p:cNvSpPr>
            <p:nvPr/>
          </p:nvSpPr>
          <p:spPr bwMode="auto">
            <a:xfrm>
              <a:off x="4522788" y="3590925"/>
              <a:ext cx="944562" cy="465138"/>
            </a:xfrm>
            <a:custGeom>
              <a:avLst/>
              <a:gdLst>
                <a:gd name="T0" fmla="*/ 14 w 116"/>
                <a:gd name="T1" fmla="*/ 1 h 60"/>
                <a:gd name="T2" fmla="*/ 0 w 116"/>
                <a:gd name="T3" fmla="*/ 9 h 60"/>
                <a:gd name="T4" fmla="*/ 40 w 116"/>
                <a:gd name="T5" fmla="*/ 44 h 60"/>
                <a:gd name="T6" fmla="*/ 42 w 116"/>
                <a:gd name="T7" fmla="*/ 45 h 60"/>
                <a:gd name="T8" fmla="*/ 45 w 116"/>
                <a:gd name="T9" fmla="*/ 48 h 60"/>
                <a:gd name="T10" fmla="*/ 48 w 116"/>
                <a:gd name="T11" fmla="*/ 47 h 60"/>
                <a:gd name="T12" fmla="*/ 50 w 116"/>
                <a:gd name="T13" fmla="*/ 48 h 60"/>
                <a:gd name="T14" fmla="*/ 51 w 116"/>
                <a:gd name="T15" fmla="*/ 50 h 60"/>
                <a:gd name="T16" fmla="*/ 55 w 116"/>
                <a:gd name="T17" fmla="*/ 51 h 60"/>
                <a:gd name="T18" fmla="*/ 57 w 116"/>
                <a:gd name="T19" fmla="*/ 52 h 60"/>
                <a:gd name="T20" fmla="*/ 59 w 116"/>
                <a:gd name="T21" fmla="*/ 51 h 60"/>
                <a:gd name="T22" fmla="*/ 61 w 116"/>
                <a:gd name="T23" fmla="*/ 53 h 60"/>
                <a:gd name="T24" fmla="*/ 65 w 116"/>
                <a:gd name="T25" fmla="*/ 53 h 60"/>
                <a:gd name="T26" fmla="*/ 67 w 116"/>
                <a:gd name="T27" fmla="*/ 55 h 60"/>
                <a:gd name="T28" fmla="*/ 68 w 116"/>
                <a:gd name="T29" fmla="*/ 57 h 60"/>
                <a:gd name="T30" fmla="*/ 71 w 116"/>
                <a:gd name="T31" fmla="*/ 56 h 60"/>
                <a:gd name="T32" fmla="*/ 75 w 116"/>
                <a:gd name="T33" fmla="*/ 58 h 60"/>
                <a:gd name="T34" fmla="*/ 77 w 116"/>
                <a:gd name="T35" fmla="*/ 57 h 60"/>
                <a:gd name="T36" fmla="*/ 79 w 116"/>
                <a:gd name="T37" fmla="*/ 57 h 60"/>
                <a:gd name="T38" fmla="*/ 79 w 116"/>
                <a:gd name="T39" fmla="*/ 60 h 60"/>
                <a:gd name="T40" fmla="*/ 80 w 116"/>
                <a:gd name="T41" fmla="*/ 58 h 60"/>
                <a:gd name="T42" fmla="*/ 82 w 116"/>
                <a:gd name="T43" fmla="*/ 56 h 60"/>
                <a:gd name="T44" fmla="*/ 83 w 116"/>
                <a:gd name="T45" fmla="*/ 57 h 60"/>
                <a:gd name="T46" fmla="*/ 85 w 116"/>
                <a:gd name="T47" fmla="*/ 58 h 60"/>
                <a:gd name="T48" fmla="*/ 87 w 116"/>
                <a:gd name="T49" fmla="*/ 57 h 60"/>
                <a:gd name="T50" fmla="*/ 87 w 116"/>
                <a:gd name="T51" fmla="*/ 58 h 60"/>
                <a:gd name="T52" fmla="*/ 90 w 116"/>
                <a:gd name="T53" fmla="*/ 60 h 60"/>
                <a:gd name="T54" fmla="*/ 93 w 116"/>
                <a:gd name="T55" fmla="*/ 58 h 60"/>
                <a:gd name="T56" fmla="*/ 99 w 116"/>
                <a:gd name="T57" fmla="*/ 56 h 60"/>
                <a:gd name="T58" fmla="*/ 101 w 116"/>
                <a:gd name="T59" fmla="*/ 56 h 60"/>
                <a:gd name="T60" fmla="*/ 106 w 116"/>
                <a:gd name="T61" fmla="*/ 56 h 60"/>
                <a:gd name="T62" fmla="*/ 113 w 116"/>
                <a:gd name="T63" fmla="*/ 59 h 60"/>
                <a:gd name="T64" fmla="*/ 115 w 116"/>
                <a:gd name="T65" fmla="*/ 60 h 60"/>
                <a:gd name="T66" fmla="*/ 116 w 116"/>
                <a:gd name="T67" fmla="*/ 31 h 60"/>
                <a:gd name="T68" fmla="*/ 114 w 116"/>
                <a:gd name="T69" fmla="*/ 3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
                <a:gd name="T106" fmla="*/ 0 h 60"/>
                <a:gd name="T107" fmla="*/ 116 w 116"/>
                <a:gd name="T108" fmla="*/ 60 h 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 h="60">
                  <a:moveTo>
                    <a:pt x="114" y="3"/>
                  </a:moveTo>
                  <a:lnTo>
                    <a:pt x="14" y="1"/>
                  </a:lnTo>
                  <a:lnTo>
                    <a:pt x="1" y="0"/>
                  </a:lnTo>
                  <a:lnTo>
                    <a:pt x="0" y="9"/>
                  </a:lnTo>
                  <a:lnTo>
                    <a:pt x="41" y="11"/>
                  </a:lnTo>
                  <a:lnTo>
                    <a:pt x="40" y="44"/>
                  </a:lnTo>
                  <a:lnTo>
                    <a:pt x="41" y="44"/>
                  </a:lnTo>
                  <a:lnTo>
                    <a:pt x="42" y="45"/>
                  </a:lnTo>
                  <a:lnTo>
                    <a:pt x="44" y="47"/>
                  </a:lnTo>
                  <a:lnTo>
                    <a:pt x="45" y="48"/>
                  </a:lnTo>
                  <a:lnTo>
                    <a:pt x="47" y="48"/>
                  </a:lnTo>
                  <a:lnTo>
                    <a:pt x="48" y="47"/>
                  </a:lnTo>
                  <a:lnTo>
                    <a:pt x="50" y="48"/>
                  </a:lnTo>
                  <a:lnTo>
                    <a:pt x="50" y="49"/>
                  </a:lnTo>
                  <a:lnTo>
                    <a:pt x="51" y="50"/>
                  </a:lnTo>
                  <a:lnTo>
                    <a:pt x="51" y="51"/>
                  </a:lnTo>
                  <a:lnTo>
                    <a:pt x="55" y="51"/>
                  </a:lnTo>
                  <a:lnTo>
                    <a:pt x="57" y="52"/>
                  </a:lnTo>
                  <a:lnTo>
                    <a:pt x="58" y="52"/>
                  </a:lnTo>
                  <a:lnTo>
                    <a:pt x="59" y="51"/>
                  </a:lnTo>
                  <a:lnTo>
                    <a:pt x="59" y="53"/>
                  </a:lnTo>
                  <a:lnTo>
                    <a:pt x="61" y="53"/>
                  </a:lnTo>
                  <a:lnTo>
                    <a:pt x="62" y="52"/>
                  </a:lnTo>
                  <a:lnTo>
                    <a:pt x="65" y="53"/>
                  </a:lnTo>
                  <a:lnTo>
                    <a:pt x="66" y="53"/>
                  </a:lnTo>
                  <a:lnTo>
                    <a:pt x="67" y="55"/>
                  </a:lnTo>
                  <a:lnTo>
                    <a:pt x="68" y="55"/>
                  </a:lnTo>
                  <a:lnTo>
                    <a:pt x="68" y="57"/>
                  </a:lnTo>
                  <a:lnTo>
                    <a:pt x="70" y="57"/>
                  </a:lnTo>
                  <a:lnTo>
                    <a:pt x="71" y="56"/>
                  </a:lnTo>
                  <a:lnTo>
                    <a:pt x="72" y="55"/>
                  </a:lnTo>
                  <a:lnTo>
                    <a:pt x="75" y="58"/>
                  </a:lnTo>
                  <a:lnTo>
                    <a:pt x="76" y="58"/>
                  </a:lnTo>
                  <a:lnTo>
                    <a:pt x="77" y="57"/>
                  </a:lnTo>
                  <a:lnTo>
                    <a:pt x="78" y="57"/>
                  </a:lnTo>
                  <a:lnTo>
                    <a:pt x="79" y="57"/>
                  </a:lnTo>
                  <a:lnTo>
                    <a:pt x="78" y="59"/>
                  </a:lnTo>
                  <a:lnTo>
                    <a:pt x="79" y="60"/>
                  </a:lnTo>
                  <a:lnTo>
                    <a:pt x="80" y="59"/>
                  </a:lnTo>
                  <a:lnTo>
                    <a:pt x="80" y="58"/>
                  </a:lnTo>
                  <a:lnTo>
                    <a:pt x="81" y="57"/>
                  </a:lnTo>
                  <a:lnTo>
                    <a:pt x="82" y="56"/>
                  </a:lnTo>
                  <a:lnTo>
                    <a:pt x="83" y="57"/>
                  </a:lnTo>
                  <a:lnTo>
                    <a:pt x="84" y="58"/>
                  </a:lnTo>
                  <a:lnTo>
                    <a:pt x="85" y="58"/>
                  </a:lnTo>
                  <a:lnTo>
                    <a:pt x="85" y="57"/>
                  </a:lnTo>
                  <a:lnTo>
                    <a:pt x="87" y="57"/>
                  </a:lnTo>
                  <a:lnTo>
                    <a:pt x="87" y="58"/>
                  </a:lnTo>
                  <a:lnTo>
                    <a:pt x="88" y="58"/>
                  </a:lnTo>
                  <a:lnTo>
                    <a:pt x="90" y="60"/>
                  </a:lnTo>
                  <a:lnTo>
                    <a:pt x="92" y="58"/>
                  </a:lnTo>
                  <a:lnTo>
                    <a:pt x="93" y="58"/>
                  </a:lnTo>
                  <a:lnTo>
                    <a:pt x="96" y="57"/>
                  </a:lnTo>
                  <a:lnTo>
                    <a:pt x="99" y="56"/>
                  </a:lnTo>
                  <a:lnTo>
                    <a:pt x="100" y="56"/>
                  </a:lnTo>
                  <a:lnTo>
                    <a:pt x="101" y="56"/>
                  </a:lnTo>
                  <a:lnTo>
                    <a:pt x="104" y="57"/>
                  </a:lnTo>
                  <a:lnTo>
                    <a:pt x="106" y="56"/>
                  </a:lnTo>
                  <a:lnTo>
                    <a:pt x="107" y="56"/>
                  </a:lnTo>
                  <a:lnTo>
                    <a:pt x="113" y="59"/>
                  </a:lnTo>
                  <a:lnTo>
                    <a:pt x="114" y="60"/>
                  </a:lnTo>
                  <a:lnTo>
                    <a:pt x="115" y="60"/>
                  </a:lnTo>
                  <a:lnTo>
                    <a:pt x="116" y="60"/>
                  </a:lnTo>
                  <a:lnTo>
                    <a:pt x="116" y="31"/>
                  </a:lnTo>
                  <a:lnTo>
                    <a:pt x="114" y="12"/>
                  </a:lnTo>
                  <a:lnTo>
                    <a:pt x="114" y="3"/>
                  </a:lnTo>
                  <a:close/>
                </a:path>
              </a:pathLst>
            </a:custGeom>
            <a:pattFill prst="pct75">
              <a:fgClr>
                <a:srgbClr val="AA1202"/>
              </a:fgClr>
              <a:bgClr>
                <a:schemeClr val="tx1"/>
              </a:bgClr>
            </a:pattFill>
            <a:ln w="12700" cmpd="sng">
              <a:solidFill>
                <a:schemeClr val="tx1"/>
              </a:solidFill>
              <a:prstDash val="solid"/>
              <a:round/>
              <a:headEnd/>
              <a:tailEnd/>
            </a:ln>
          </p:spPr>
          <p:txBody>
            <a:bodyPr/>
            <a:lstStyle/>
            <a:p>
              <a:endParaRPr lang="en-US">
                <a:solidFill>
                  <a:srgbClr val="000000"/>
                </a:solidFill>
              </a:endParaRPr>
            </a:p>
          </p:txBody>
        </p:sp>
        <p:sp>
          <p:nvSpPr>
            <p:cNvPr id="354" name="Freeform 33" descr="20%"/>
            <p:cNvSpPr>
              <a:spLocks/>
            </p:cNvSpPr>
            <p:nvPr/>
          </p:nvSpPr>
          <p:spPr bwMode="auto">
            <a:xfrm>
              <a:off x="5322888" y="3127375"/>
              <a:ext cx="730250" cy="603250"/>
            </a:xfrm>
            <a:custGeom>
              <a:avLst/>
              <a:gdLst>
                <a:gd name="T0" fmla="*/ 76 w 90"/>
                <a:gd name="T1" fmla="*/ 69 h 78"/>
                <a:gd name="T2" fmla="*/ 77 w 90"/>
                <a:gd name="T3" fmla="*/ 71 h 78"/>
                <a:gd name="T4" fmla="*/ 77 w 90"/>
                <a:gd name="T5" fmla="*/ 74 h 78"/>
                <a:gd name="T6" fmla="*/ 74 w 90"/>
                <a:gd name="T7" fmla="*/ 77 h 78"/>
                <a:gd name="T8" fmla="*/ 83 w 90"/>
                <a:gd name="T9" fmla="*/ 78 h 78"/>
                <a:gd name="T10" fmla="*/ 83 w 90"/>
                <a:gd name="T11" fmla="*/ 74 h 78"/>
                <a:gd name="T12" fmla="*/ 85 w 90"/>
                <a:gd name="T13" fmla="*/ 69 h 78"/>
                <a:gd name="T14" fmla="*/ 88 w 90"/>
                <a:gd name="T15" fmla="*/ 67 h 78"/>
                <a:gd name="T16" fmla="*/ 89 w 90"/>
                <a:gd name="T17" fmla="*/ 67 h 78"/>
                <a:gd name="T18" fmla="*/ 90 w 90"/>
                <a:gd name="T19" fmla="*/ 61 h 78"/>
                <a:gd name="T20" fmla="*/ 89 w 90"/>
                <a:gd name="T21" fmla="*/ 60 h 78"/>
                <a:gd name="T22" fmla="*/ 88 w 90"/>
                <a:gd name="T23" fmla="*/ 59 h 78"/>
                <a:gd name="T24" fmla="*/ 87 w 90"/>
                <a:gd name="T25" fmla="*/ 60 h 78"/>
                <a:gd name="T26" fmla="*/ 84 w 90"/>
                <a:gd name="T27" fmla="*/ 56 h 78"/>
                <a:gd name="T28" fmla="*/ 85 w 90"/>
                <a:gd name="T29" fmla="*/ 54 h 78"/>
                <a:gd name="T30" fmla="*/ 84 w 90"/>
                <a:gd name="T31" fmla="*/ 52 h 78"/>
                <a:gd name="T32" fmla="*/ 79 w 90"/>
                <a:gd name="T33" fmla="*/ 46 h 78"/>
                <a:gd name="T34" fmla="*/ 74 w 90"/>
                <a:gd name="T35" fmla="*/ 43 h 78"/>
                <a:gd name="T36" fmla="*/ 71 w 90"/>
                <a:gd name="T37" fmla="*/ 38 h 78"/>
                <a:gd name="T38" fmla="*/ 74 w 90"/>
                <a:gd name="T39" fmla="*/ 34 h 78"/>
                <a:gd name="T40" fmla="*/ 74 w 90"/>
                <a:gd name="T41" fmla="*/ 30 h 78"/>
                <a:gd name="T42" fmla="*/ 70 w 90"/>
                <a:gd name="T43" fmla="*/ 27 h 78"/>
                <a:gd name="T44" fmla="*/ 68 w 90"/>
                <a:gd name="T45" fmla="*/ 29 h 78"/>
                <a:gd name="T46" fmla="*/ 65 w 90"/>
                <a:gd name="T47" fmla="*/ 22 h 78"/>
                <a:gd name="T48" fmla="*/ 60 w 90"/>
                <a:gd name="T49" fmla="*/ 18 h 78"/>
                <a:gd name="T50" fmla="*/ 56 w 90"/>
                <a:gd name="T51" fmla="*/ 13 h 78"/>
                <a:gd name="T52" fmla="*/ 55 w 90"/>
                <a:gd name="T53" fmla="*/ 6 h 78"/>
                <a:gd name="T54" fmla="*/ 55 w 90"/>
                <a:gd name="T55" fmla="*/ 4 h 78"/>
                <a:gd name="T56" fmla="*/ 0 w 90"/>
                <a:gd name="T57" fmla="*/ 2 h 78"/>
                <a:gd name="T58" fmla="*/ 2 w 90"/>
                <a:gd name="T59" fmla="*/ 5 h 78"/>
                <a:gd name="T60" fmla="*/ 5 w 90"/>
                <a:gd name="T61" fmla="*/ 9 h 78"/>
                <a:gd name="T62" fmla="*/ 5 w 90"/>
                <a:gd name="T63" fmla="*/ 11 h 78"/>
                <a:gd name="T64" fmla="*/ 11 w 90"/>
                <a:gd name="T65" fmla="*/ 16 h 78"/>
                <a:gd name="T66" fmla="*/ 9 w 90"/>
                <a:gd name="T67" fmla="*/ 20 h 78"/>
                <a:gd name="T68" fmla="*/ 11 w 90"/>
                <a:gd name="T69" fmla="*/ 22 h 78"/>
                <a:gd name="T70" fmla="*/ 13 w 90"/>
                <a:gd name="T71" fmla="*/ 26 h 78"/>
                <a:gd name="T72" fmla="*/ 15 w 90"/>
                <a:gd name="T73" fmla="*/ 27 h 78"/>
                <a:gd name="T74" fmla="*/ 16 w 90"/>
                <a:gd name="T75" fmla="*/ 72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78"/>
                <a:gd name="T116" fmla="*/ 90 w 90"/>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78">
                  <a:moveTo>
                    <a:pt x="16" y="72"/>
                  </a:moveTo>
                  <a:lnTo>
                    <a:pt x="76" y="69"/>
                  </a:lnTo>
                  <a:lnTo>
                    <a:pt x="76" y="70"/>
                  </a:lnTo>
                  <a:lnTo>
                    <a:pt x="77" y="71"/>
                  </a:lnTo>
                  <a:lnTo>
                    <a:pt x="78" y="72"/>
                  </a:lnTo>
                  <a:lnTo>
                    <a:pt x="77" y="74"/>
                  </a:lnTo>
                  <a:lnTo>
                    <a:pt x="76" y="75"/>
                  </a:lnTo>
                  <a:lnTo>
                    <a:pt x="74" y="77"/>
                  </a:lnTo>
                  <a:lnTo>
                    <a:pt x="74" y="78"/>
                  </a:lnTo>
                  <a:lnTo>
                    <a:pt x="83" y="78"/>
                  </a:lnTo>
                  <a:lnTo>
                    <a:pt x="84" y="75"/>
                  </a:lnTo>
                  <a:lnTo>
                    <a:pt x="83" y="74"/>
                  </a:lnTo>
                  <a:lnTo>
                    <a:pt x="84" y="71"/>
                  </a:lnTo>
                  <a:lnTo>
                    <a:pt x="85" y="69"/>
                  </a:lnTo>
                  <a:lnTo>
                    <a:pt x="86" y="67"/>
                  </a:lnTo>
                  <a:lnTo>
                    <a:pt x="88" y="67"/>
                  </a:lnTo>
                  <a:lnTo>
                    <a:pt x="89" y="67"/>
                  </a:lnTo>
                  <a:lnTo>
                    <a:pt x="90" y="62"/>
                  </a:lnTo>
                  <a:lnTo>
                    <a:pt x="90" y="61"/>
                  </a:lnTo>
                  <a:lnTo>
                    <a:pt x="89" y="60"/>
                  </a:lnTo>
                  <a:lnTo>
                    <a:pt x="88" y="59"/>
                  </a:lnTo>
                  <a:lnTo>
                    <a:pt x="87" y="59"/>
                  </a:lnTo>
                  <a:lnTo>
                    <a:pt x="87" y="60"/>
                  </a:lnTo>
                  <a:lnTo>
                    <a:pt x="84" y="56"/>
                  </a:lnTo>
                  <a:lnTo>
                    <a:pt x="84" y="55"/>
                  </a:lnTo>
                  <a:lnTo>
                    <a:pt x="85" y="54"/>
                  </a:lnTo>
                  <a:lnTo>
                    <a:pt x="85" y="53"/>
                  </a:lnTo>
                  <a:lnTo>
                    <a:pt x="84" y="52"/>
                  </a:lnTo>
                  <a:lnTo>
                    <a:pt x="83" y="49"/>
                  </a:lnTo>
                  <a:lnTo>
                    <a:pt x="79" y="46"/>
                  </a:lnTo>
                  <a:lnTo>
                    <a:pt x="78" y="45"/>
                  </a:lnTo>
                  <a:lnTo>
                    <a:pt x="74" y="43"/>
                  </a:lnTo>
                  <a:lnTo>
                    <a:pt x="72" y="40"/>
                  </a:lnTo>
                  <a:lnTo>
                    <a:pt x="71" y="38"/>
                  </a:lnTo>
                  <a:lnTo>
                    <a:pt x="71" y="37"/>
                  </a:lnTo>
                  <a:lnTo>
                    <a:pt x="74" y="34"/>
                  </a:lnTo>
                  <a:lnTo>
                    <a:pt x="73" y="32"/>
                  </a:lnTo>
                  <a:lnTo>
                    <a:pt x="74" y="30"/>
                  </a:lnTo>
                  <a:lnTo>
                    <a:pt x="73" y="29"/>
                  </a:lnTo>
                  <a:lnTo>
                    <a:pt x="70" y="27"/>
                  </a:lnTo>
                  <a:lnTo>
                    <a:pt x="69" y="28"/>
                  </a:lnTo>
                  <a:lnTo>
                    <a:pt x="68" y="29"/>
                  </a:lnTo>
                  <a:lnTo>
                    <a:pt x="67" y="29"/>
                  </a:lnTo>
                  <a:lnTo>
                    <a:pt x="65" y="22"/>
                  </a:lnTo>
                  <a:lnTo>
                    <a:pt x="64" y="21"/>
                  </a:lnTo>
                  <a:lnTo>
                    <a:pt x="60" y="18"/>
                  </a:lnTo>
                  <a:lnTo>
                    <a:pt x="56" y="14"/>
                  </a:lnTo>
                  <a:lnTo>
                    <a:pt x="56" y="13"/>
                  </a:lnTo>
                  <a:lnTo>
                    <a:pt x="55" y="10"/>
                  </a:lnTo>
                  <a:lnTo>
                    <a:pt x="55" y="6"/>
                  </a:lnTo>
                  <a:lnTo>
                    <a:pt x="55" y="5"/>
                  </a:lnTo>
                  <a:lnTo>
                    <a:pt x="55" y="4"/>
                  </a:lnTo>
                  <a:lnTo>
                    <a:pt x="52" y="0"/>
                  </a:lnTo>
                  <a:lnTo>
                    <a:pt x="0" y="2"/>
                  </a:lnTo>
                  <a:lnTo>
                    <a:pt x="1" y="3"/>
                  </a:lnTo>
                  <a:lnTo>
                    <a:pt x="2" y="5"/>
                  </a:lnTo>
                  <a:lnTo>
                    <a:pt x="3" y="7"/>
                  </a:lnTo>
                  <a:lnTo>
                    <a:pt x="5" y="9"/>
                  </a:lnTo>
                  <a:lnTo>
                    <a:pt x="5" y="10"/>
                  </a:lnTo>
                  <a:lnTo>
                    <a:pt x="5" y="11"/>
                  </a:lnTo>
                  <a:lnTo>
                    <a:pt x="5" y="12"/>
                  </a:lnTo>
                  <a:lnTo>
                    <a:pt x="11" y="16"/>
                  </a:lnTo>
                  <a:lnTo>
                    <a:pt x="9" y="18"/>
                  </a:lnTo>
                  <a:lnTo>
                    <a:pt x="9" y="20"/>
                  </a:lnTo>
                  <a:lnTo>
                    <a:pt x="10" y="22"/>
                  </a:lnTo>
                  <a:lnTo>
                    <a:pt x="11" y="22"/>
                  </a:lnTo>
                  <a:lnTo>
                    <a:pt x="12" y="25"/>
                  </a:lnTo>
                  <a:lnTo>
                    <a:pt x="13" y="26"/>
                  </a:lnTo>
                  <a:lnTo>
                    <a:pt x="15" y="26"/>
                  </a:lnTo>
                  <a:lnTo>
                    <a:pt x="15" y="27"/>
                  </a:lnTo>
                  <a:lnTo>
                    <a:pt x="16" y="63"/>
                  </a:lnTo>
                  <a:lnTo>
                    <a:pt x="16" y="72"/>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a:solidFill>
                  <a:srgbClr val="000000"/>
                </a:solidFill>
              </a:endParaRPr>
            </a:p>
          </p:txBody>
        </p:sp>
        <p:sp>
          <p:nvSpPr>
            <p:cNvPr id="355" name="Freeform 34" descr="20%"/>
            <p:cNvSpPr>
              <a:spLocks/>
            </p:cNvSpPr>
            <p:nvPr/>
          </p:nvSpPr>
          <p:spPr bwMode="auto">
            <a:xfrm>
              <a:off x="6011863" y="3265488"/>
              <a:ext cx="809625" cy="395287"/>
            </a:xfrm>
            <a:custGeom>
              <a:avLst/>
              <a:gdLst>
                <a:gd name="T0" fmla="*/ 20 w 99"/>
                <a:gd name="T1" fmla="*/ 49 h 51"/>
                <a:gd name="T2" fmla="*/ 19 w 99"/>
                <a:gd name="T3" fmla="*/ 47 h 51"/>
                <a:gd name="T4" fmla="*/ 22 w 99"/>
                <a:gd name="T5" fmla="*/ 47 h 51"/>
                <a:gd name="T6" fmla="*/ 80 w 99"/>
                <a:gd name="T7" fmla="*/ 41 h 51"/>
                <a:gd name="T8" fmla="*/ 85 w 99"/>
                <a:gd name="T9" fmla="*/ 38 h 51"/>
                <a:gd name="T10" fmla="*/ 89 w 99"/>
                <a:gd name="T11" fmla="*/ 35 h 51"/>
                <a:gd name="T12" fmla="*/ 89 w 99"/>
                <a:gd name="T13" fmla="*/ 33 h 51"/>
                <a:gd name="T14" fmla="*/ 90 w 99"/>
                <a:gd name="T15" fmla="*/ 31 h 51"/>
                <a:gd name="T16" fmla="*/ 99 w 99"/>
                <a:gd name="T17" fmla="*/ 23 h 51"/>
                <a:gd name="T18" fmla="*/ 98 w 99"/>
                <a:gd name="T19" fmla="*/ 22 h 51"/>
                <a:gd name="T20" fmla="*/ 97 w 99"/>
                <a:gd name="T21" fmla="*/ 21 h 51"/>
                <a:gd name="T22" fmla="*/ 95 w 99"/>
                <a:gd name="T23" fmla="*/ 20 h 51"/>
                <a:gd name="T24" fmla="*/ 94 w 99"/>
                <a:gd name="T25" fmla="*/ 20 h 51"/>
                <a:gd name="T26" fmla="*/ 90 w 99"/>
                <a:gd name="T27" fmla="*/ 14 h 51"/>
                <a:gd name="T28" fmla="*/ 89 w 99"/>
                <a:gd name="T29" fmla="*/ 12 h 51"/>
                <a:gd name="T30" fmla="*/ 89 w 99"/>
                <a:gd name="T31" fmla="*/ 8 h 51"/>
                <a:gd name="T32" fmla="*/ 87 w 99"/>
                <a:gd name="T33" fmla="*/ 7 h 51"/>
                <a:gd name="T34" fmla="*/ 84 w 99"/>
                <a:gd name="T35" fmla="*/ 4 h 51"/>
                <a:gd name="T36" fmla="*/ 82 w 99"/>
                <a:gd name="T37" fmla="*/ 4 h 51"/>
                <a:gd name="T38" fmla="*/ 81 w 99"/>
                <a:gd name="T39" fmla="*/ 6 h 51"/>
                <a:gd name="T40" fmla="*/ 78 w 99"/>
                <a:gd name="T41" fmla="*/ 6 h 51"/>
                <a:gd name="T42" fmla="*/ 75 w 99"/>
                <a:gd name="T43" fmla="*/ 6 h 51"/>
                <a:gd name="T44" fmla="*/ 71 w 99"/>
                <a:gd name="T45" fmla="*/ 5 h 51"/>
                <a:gd name="T46" fmla="*/ 66 w 99"/>
                <a:gd name="T47" fmla="*/ 4 h 51"/>
                <a:gd name="T48" fmla="*/ 63 w 99"/>
                <a:gd name="T49" fmla="*/ 0 h 51"/>
                <a:gd name="T50" fmla="*/ 61 w 99"/>
                <a:gd name="T51" fmla="*/ 1 h 51"/>
                <a:gd name="T52" fmla="*/ 58 w 99"/>
                <a:gd name="T53" fmla="*/ 0 h 51"/>
                <a:gd name="T54" fmla="*/ 58 w 99"/>
                <a:gd name="T55" fmla="*/ 2 h 51"/>
                <a:gd name="T56" fmla="*/ 58 w 99"/>
                <a:gd name="T57" fmla="*/ 6 h 51"/>
                <a:gd name="T58" fmla="*/ 55 w 99"/>
                <a:gd name="T59" fmla="*/ 8 h 51"/>
                <a:gd name="T60" fmla="*/ 51 w 99"/>
                <a:gd name="T61" fmla="*/ 8 h 51"/>
                <a:gd name="T62" fmla="*/ 46 w 99"/>
                <a:gd name="T63" fmla="*/ 18 h 51"/>
                <a:gd name="T64" fmla="*/ 42 w 99"/>
                <a:gd name="T65" fmla="*/ 21 h 51"/>
                <a:gd name="T66" fmla="*/ 39 w 99"/>
                <a:gd name="T67" fmla="*/ 19 h 51"/>
                <a:gd name="T68" fmla="*/ 37 w 99"/>
                <a:gd name="T69" fmla="*/ 24 h 51"/>
                <a:gd name="T70" fmla="*/ 35 w 99"/>
                <a:gd name="T71" fmla="*/ 24 h 51"/>
                <a:gd name="T72" fmla="*/ 32 w 99"/>
                <a:gd name="T73" fmla="*/ 23 h 51"/>
                <a:gd name="T74" fmla="*/ 30 w 99"/>
                <a:gd name="T75" fmla="*/ 26 h 51"/>
                <a:gd name="T76" fmla="*/ 26 w 99"/>
                <a:gd name="T77" fmla="*/ 24 h 51"/>
                <a:gd name="T78" fmla="*/ 20 w 99"/>
                <a:gd name="T79" fmla="*/ 25 h 51"/>
                <a:gd name="T80" fmla="*/ 20 w 99"/>
                <a:gd name="T81" fmla="*/ 27 h 51"/>
                <a:gd name="T82" fmla="*/ 18 w 99"/>
                <a:gd name="T83" fmla="*/ 27 h 51"/>
                <a:gd name="T84" fmla="*/ 18 w 99"/>
                <a:gd name="T85" fmla="*/ 27 h 51"/>
                <a:gd name="T86" fmla="*/ 17 w 99"/>
                <a:gd name="T87" fmla="*/ 30 h 51"/>
                <a:gd name="T88" fmla="*/ 17 w 99"/>
                <a:gd name="T89" fmla="*/ 30 h 51"/>
                <a:gd name="T90" fmla="*/ 18 w 99"/>
                <a:gd name="T91" fmla="*/ 33 h 51"/>
                <a:gd name="T92" fmla="*/ 12 w 99"/>
                <a:gd name="T93" fmla="*/ 34 h 51"/>
                <a:gd name="T94" fmla="*/ 13 w 99"/>
                <a:gd name="T95" fmla="*/ 40 h 51"/>
                <a:gd name="T96" fmla="*/ 10 w 99"/>
                <a:gd name="T97" fmla="*/ 39 h 51"/>
                <a:gd name="T98" fmla="*/ 6 w 99"/>
                <a:gd name="T99" fmla="*/ 38 h 51"/>
                <a:gd name="T100" fmla="*/ 4 w 99"/>
                <a:gd name="T101" fmla="*/ 42 h 51"/>
                <a:gd name="T102" fmla="*/ 4 w 99"/>
                <a:gd name="T103" fmla="*/ 42 h 51"/>
                <a:gd name="T104" fmla="*/ 5 w 99"/>
                <a:gd name="T105" fmla="*/ 44 h 51"/>
                <a:gd name="T106" fmla="*/ 3 w 99"/>
                <a:gd name="T107" fmla="*/ 49 h 51"/>
                <a:gd name="T108" fmla="*/ 1 w 99"/>
                <a:gd name="T109" fmla="*/ 49 h 51"/>
                <a:gd name="T110" fmla="*/ 0 w 99"/>
                <a:gd name="T111" fmla="*/ 51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9"/>
                <a:gd name="T169" fmla="*/ 0 h 51"/>
                <a:gd name="T170" fmla="*/ 99 w 99"/>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9" h="51">
                  <a:moveTo>
                    <a:pt x="0" y="51"/>
                  </a:moveTo>
                  <a:lnTo>
                    <a:pt x="20" y="49"/>
                  </a:lnTo>
                  <a:lnTo>
                    <a:pt x="20" y="48"/>
                  </a:lnTo>
                  <a:lnTo>
                    <a:pt x="19" y="47"/>
                  </a:lnTo>
                  <a:lnTo>
                    <a:pt x="22" y="46"/>
                  </a:lnTo>
                  <a:lnTo>
                    <a:pt x="22" y="47"/>
                  </a:lnTo>
                  <a:lnTo>
                    <a:pt x="78" y="42"/>
                  </a:lnTo>
                  <a:lnTo>
                    <a:pt x="80" y="41"/>
                  </a:lnTo>
                  <a:lnTo>
                    <a:pt x="80" y="40"/>
                  </a:lnTo>
                  <a:lnTo>
                    <a:pt x="85" y="38"/>
                  </a:lnTo>
                  <a:lnTo>
                    <a:pt x="86" y="37"/>
                  </a:lnTo>
                  <a:lnTo>
                    <a:pt x="89" y="35"/>
                  </a:lnTo>
                  <a:lnTo>
                    <a:pt x="89" y="34"/>
                  </a:lnTo>
                  <a:lnTo>
                    <a:pt x="89" y="33"/>
                  </a:lnTo>
                  <a:lnTo>
                    <a:pt x="90" y="32"/>
                  </a:lnTo>
                  <a:lnTo>
                    <a:pt x="90" y="31"/>
                  </a:lnTo>
                  <a:lnTo>
                    <a:pt x="92" y="29"/>
                  </a:lnTo>
                  <a:lnTo>
                    <a:pt x="99" y="23"/>
                  </a:lnTo>
                  <a:lnTo>
                    <a:pt x="99" y="22"/>
                  </a:lnTo>
                  <a:lnTo>
                    <a:pt x="98" y="22"/>
                  </a:lnTo>
                  <a:lnTo>
                    <a:pt x="97" y="22"/>
                  </a:lnTo>
                  <a:lnTo>
                    <a:pt x="97" y="21"/>
                  </a:lnTo>
                  <a:lnTo>
                    <a:pt x="95" y="20"/>
                  </a:lnTo>
                  <a:lnTo>
                    <a:pt x="95" y="21"/>
                  </a:lnTo>
                  <a:lnTo>
                    <a:pt x="94" y="20"/>
                  </a:lnTo>
                  <a:lnTo>
                    <a:pt x="92" y="18"/>
                  </a:lnTo>
                  <a:lnTo>
                    <a:pt x="90" y="14"/>
                  </a:lnTo>
                  <a:lnTo>
                    <a:pt x="89" y="13"/>
                  </a:lnTo>
                  <a:lnTo>
                    <a:pt x="89" y="12"/>
                  </a:lnTo>
                  <a:lnTo>
                    <a:pt x="89" y="10"/>
                  </a:lnTo>
                  <a:lnTo>
                    <a:pt x="89" y="8"/>
                  </a:lnTo>
                  <a:lnTo>
                    <a:pt x="87" y="7"/>
                  </a:lnTo>
                  <a:lnTo>
                    <a:pt x="86" y="6"/>
                  </a:lnTo>
                  <a:lnTo>
                    <a:pt x="84" y="4"/>
                  </a:lnTo>
                  <a:lnTo>
                    <a:pt x="84" y="3"/>
                  </a:lnTo>
                  <a:lnTo>
                    <a:pt x="82" y="4"/>
                  </a:lnTo>
                  <a:lnTo>
                    <a:pt x="82" y="5"/>
                  </a:lnTo>
                  <a:lnTo>
                    <a:pt x="81" y="6"/>
                  </a:lnTo>
                  <a:lnTo>
                    <a:pt x="80" y="6"/>
                  </a:lnTo>
                  <a:lnTo>
                    <a:pt x="78" y="6"/>
                  </a:lnTo>
                  <a:lnTo>
                    <a:pt x="76" y="5"/>
                  </a:lnTo>
                  <a:lnTo>
                    <a:pt x="75" y="6"/>
                  </a:lnTo>
                  <a:lnTo>
                    <a:pt x="74" y="7"/>
                  </a:lnTo>
                  <a:lnTo>
                    <a:pt x="71" y="5"/>
                  </a:lnTo>
                  <a:lnTo>
                    <a:pt x="68" y="5"/>
                  </a:lnTo>
                  <a:lnTo>
                    <a:pt x="66" y="4"/>
                  </a:lnTo>
                  <a:lnTo>
                    <a:pt x="65" y="2"/>
                  </a:lnTo>
                  <a:lnTo>
                    <a:pt x="63" y="0"/>
                  </a:lnTo>
                  <a:lnTo>
                    <a:pt x="61" y="1"/>
                  </a:lnTo>
                  <a:lnTo>
                    <a:pt x="59" y="0"/>
                  </a:lnTo>
                  <a:lnTo>
                    <a:pt x="58" y="0"/>
                  </a:lnTo>
                  <a:lnTo>
                    <a:pt x="58" y="2"/>
                  </a:lnTo>
                  <a:lnTo>
                    <a:pt x="58" y="5"/>
                  </a:lnTo>
                  <a:lnTo>
                    <a:pt x="58" y="6"/>
                  </a:lnTo>
                  <a:lnTo>
                    <a:pt x="56" y="7"/>
                  </a:lnTo>
                  <a:lnTo>
                    <a:pt x="55" y="8"/>
                  </a:lnTo>
                  <a:lnTo>
                    <a:pt x="52" y="8"/>
                  </a:lnTo>
                  <a:lnTo>
                    <a:pt x="51" y="8"/>
                  </a:lnTo>
                  <a:lnTo>
                    <a:pt x="51" y="11"/>
                  </a:lnTo>
                  <a:lnTo>
                    <a:pt x="46" y="18"/>
                  </a:lnTo>
                  <a:lnTo>
                    <a:pt x="45" y="21"/>
                  </a:lnTo>
                  <a:lnTo>
                    <a:pt x="42" y="21"/>
                  </a:lnTo>
                  <a:lnTo>
                    <a:pt x="40" y="19"/>
                  </a:lnTo>
                  <a:lnTo>
                    <a:pt x="39" y="19"/>
                  </a:lnTo>
                  <a:lnTo>
                    <a:pt x="38" y="20"/>
                  </a:lnTo>
                  <a:lnTo>
                    <a:pt x="37" y="24"/>
                  </a:lnTo>
                  <a:lnTo>
                    <a:pt x="36" y="25"/>
                  </a:lnTo>
                  <a:lnTo>
                    <a:pt x="35" y="24"/>
                  </a:lnTo>
                  <a:lnTo>
                    <a:pt x="34" y="23"/>
                  </a:lnTo>
                  <a:lnTo>
                    <a:pt x="32" y="23"/>
                  </a:lnTo>
                  <a:lnTo>
                    <a:pt x="31" y="26"/>
                  </a:lnTo>
                  <a:lnTo>
                    <a:pt x="30" y="26"/>
                  </a:lnTo>
                  <a:lnTo>
                    <a:pt x="26" y="24"/>
                  </a:lnTo>
                  <a:lnTo>
                    <a:pt x="23" y="25"/>
                  </a:lnTo>
                  <a:lnTo>
                    <a:pt x="20" y="25"/>
                  </a:lnTo>
                  <a:lnTo>
                    <a:pt x="20" y="26"/>
                  </a:lnTo>
                  <a:lnTo>
                    <a:pt x="20" y="27"/>
                  </a:lnTo>
                  <a:lnTo>
                    <a:pt x="19" y="27"/>
                  </a:lnTo>
                  <a:lnTo>
                    <a:pt x="18" y="27"/>
                  </a:lnTo>
                  <a:lnTo>
                    <a:pt x="17" y="28"/>
                  </a:lnTo>
                  <a:lnTo>
                    <a:pt x="17" y="30"/>
                  </a:lnTo>
                  <a:lnTo>
                    <a:pt x="18" y="32"/>
                  </a:lnTo>
                  <a:lnTo>
                    <a:pt x="18" y="33"/>
                  </a:lnTo>
                  <a:lnTo>
                    <a:pt x="14" y="34"/>
                  </a:lnTo>
                  <a:lnTo>
                    <a:pt x="12" y="34"/>
                  </a:lnTo>
                  <a:lnTo>
                    <a:pt x="13" y="36"/>
                  </a:lnTo>
                  <a:lnTo>
                    <a:pt x="13" y="40"/>
                  </a:lnTo>
                  <a:lnTo>
                    <a:pt x="12" y="40"/>
                  </a:lnTo>
                  <a:lnTo>
                    <a:pt x="10" y="39"/>
                  </a:lnTo>
                  <a:lnTo>
                    <a:pt x="8" y="38"/>
                  </a:lnTo>
                  <a:lnTo>
                    <a:pt x="6" y="38"/>
                  </a:lnTo>
                  <a:lnTo>
                    <a:pt x="4" y="39"/>
                  </a:lnTo>
                  <a:lnTo>
                    <a:pt x="4" y="42"/>
                  </a:lnTo>
                  <a:lnTo>
                    <a:pt x="5" y="43"/>
                  </a:lnTo>
                  <a:lnTo>
                    <a:pt x="5" y="44"/>
                  </a:lnTo>
                  <a:lnTo>
                    <a:pt x="4" y="49"/>
                  </a:lnTo>
                  <a:lnTo>
                    <a:pt x="3" y="49"/>
                  </a:lnTo>
                  <a:lnTo>
                    <a:pt x="1" y="49"/>
                  </a:lnTo>
                  <a:lnTo>
                    <a:pt x="0" y="51"/>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a:solidFill>
                  <a:srgbClr val="000000"/>
                </a:solidFill>
              </a:endParaRPr>
            </a:p>
          </p:txBody>
        </p:sp>
        <p:sp>
          <p:nvSpPr>
            <p:cNvPr id="356" name="Freeform 35" descr="20%"/>
            <p:cNvSpPr>
              <a:spLocks/>
            </p:cNvSpPr>
            <p:nvPr/>
          </p:nvSpPr>
          <p:spPr bwMode="auto">
            <a:xfrm>
              <a:off x="5940425" y="3560763"/>
              <a:ext cx="901700" cy="301625"/>
            </a:xfrm>
            <a:custGeom>
              <a:avLst/>
              <a:gdLst>
                <a:gd name="T0" fmla="*/ 111 w 111"/>
                <a:gd name="T1" fmla="*/ 0 h 39"/>
                <a:gd name="T2" fmla="*/ 89 w 111"/>
                <a:gd name="T3" fmla="*/ 3 h 39"/>
                <a:gd name="T4" fmla="*/ 87 w 111"/>
                <a:gd name="T5" fmla="*/ 4 h 39"/>
                <a:gd name="T6" fmla="*/ 31 w 111"/>
                <a:gd name="T7" fmla="*/ 9 h 39"/>
                <a:gd name="T8" fmla="*/ 31 w 111"/>
                <a:gd name="T9" fmla="*/ 8 h 39"/>
                <a:gd name="T10" fmla="*/ 28 w 111"/>
                <a:gd name="T11" fmla="*/ 9 h 39"/>
                <a:gd name="T12" fmla="*/ 29 w 111"/>
                <a:gd name="T13" fmla="*/ 10 h 39"/>
                <a:gd name="T14" fmla="*/ 29 w 111"/>
                <a:gd name="T15" fmla="*/ 11 h 39"/>
                <a:gd name="T16" fmla="*/ 9 w 111"/>
                <a:gd name="T17" fmla="*/ 13 h 39"/>
                <a:gd name="T18" fmla="*/ 8 w 111"/>
                <a:gd name="T19" fmla="*/ 15 h 39"/>
                <a:gd name="T20" fmla="*/ 7 w 111"/>
                <a:gd name="T21" fmla="*/ 18 h 39"/>
                <a:gd name="T22" fmla="*/ 8 w 111"/>
                <a:gd name="T23" fmla="*/ 19 h 39"/>
                <a:gd name="T24" fmla="*/ 7 w 111"/>
                <a:gd name="T25" fmla="*/ 22 h 39"/>
                <a:gd name="T26" fmla="*/ 7 w 111"/>
                <a:gd name="T27" fmla="*/ 22 h 39"/>
                <a:gd name="T28" fmla="*/ 7 w 111"/>
                <a:gd name="T29" fmla="*/ 23 h 39"/>
                <a:gd name="T30" fmla="*/ 6 w 111"/>
                <a:gd name="T31" fmla="*/ 25 h 39"/>
                <a:gd name="T32" fmla="*/ 5 w 111"/>
                <a:gd name="T33" fmla="*/ 26 h 39"/>
                <a:gd name="T34" fmla="*/ 4 w 111"/>
                <a:gd name="T35" fmla="*/ 30 h 39"/>
                <a:gd name="T36" fmla="*/ 2 w 111"/>
                <a:gd name="T37" fmla="*/ 32 h 39"/>
                <a:gd name="T38" fmla="*/ 2 w 111"/>
                <a:gd name="T39" fmla="*/ 35 h 39"/>
                <a:gd name="T40" fmla="*/ 2 w 111"/>
                <a:gd name="T41" fmla="*/ 38 h 39"/>
                <a:gd name="T42" fmla="*/ 2 w 111"/>
                <a:gd name="T43" fmla="*/ 38 h 39"/>
                <a:gd name="T44" fmla="*/ 0 w 111"/>
                <a:gd name="T45" fmla="*/ 39 h 39"/>
                <a:gd name="T46" fmla="*/ 29 w 111"/>
                <a:gd name="T47" fmla="*/ 37 h 39"/>
                <a:gd name="T48" fmla="*/ 65 w 111"/>
                <a:gd name="T49" fmla="*/ 34 h 39"/>
                <a:gd name="T50" fmla="*/ 78 w 111"/>
                <a:gd name="T51" fmla="*/ 32 h 39"/>
                <a:gd name="T52" fmla="*/ 79 w 111"/>
                <a:gd name="T53" fmla="*/ 28 h 39"/>
                <a:gd name="T54" fmla="*/ 80 w 111"/>
                <a:gd name="T55" fmla="*/ 28 h 39"/>
                <a:gd name="T56" fmla="*/ 80 w 111"/>
                <a:gd name="T57" fmla="*/ 28 h 39"/>
                <a:gd name="T58" fmla="*/ 81 w 111"/>
                <a:gd name="T59" fmla="*/ 27 h 39"/>
                <a:gd name="T60" fmla="*/ 82 w 111"/>
                <a:gd name="T61" fmla="*/ 26 h 39"/>
                <a:gd name="T62" fmla="*/ 81 w 111"/>
                <a:gd name="T63" fmla="*/ 25 h 39"/>
                <a:gd name="T64" fmla="*/ 82 w 111"/>
                <a:gd name="T65" fmla="*/ 24 h 39"/>
                <a:gd name="T66" fmla="*/ 83 w 111"/>
                <a:gd name="T67" fmla="*/ 23 h 39"/>
                <a:gd name="T68" fmla="*/ 86 w 111"/>
                <a:gd name="T69" fmla="*/ 22 h 39"/>
                <a:gd name="T70" fmla="*/ 89 w 111"/>
                <a:gd name="T71" fmla="*/ 21 h 39"/>
                <a:gd name="T72" fmla="*/ 92 w 111"/>
                <a:gd name="T73" fmla="*/ 18 h 39"/>
                <a:gd name="T74" fmla="*/ 93 w 111"/>
                <a:gd name="T75" fmla="*/ 18 h 39"/>
                <a:gd name="T76" fmla="*/ 95 w 111"/>
                <a:gd name="T77" fmla="*/ 16 h 39"/>
                <a:gd name="T78" fmla="*/ 96 w 111"/>
                <a:gd name="T79" fmla="*/ 14 h 39"/>
                <a:gd name="T80" fmla="*/ 96 w 111"/>
                <a:gd name="T81" fmla="*/ 14 h 39"/>
                <a:gd name="T82" fmla="*/ 97 w 111"/>
                <a:gd name="T83" fmla="*/ 14 h 39"/>
                <a:gd name="T84" fmla="*/ 98 w 111"/>
                <a:gd name="T85" fmla="*/ 14 h 39"/>
                <a:gd name="T86" fmla="*/ 98 w 111"/>
                <a:gd name="T87" fmla="*/ 13 h 39"/>
                <a:gd name="T88" fmla="*/ 99 w 111"/>
                <a:gd name="T89" fmla="*/ 12 h 39"/>
                <a:gd name="T90" fmla="*/ 99 w 111"/>
                <a:gd name="T91" fmla="*/ 12 h 39"/>
                <a:gd name="T92" fmla="*/ 100 w 111"/>
                <a:gd name="T93" fmla="*/ 13 h 39"/>
                <a:gd name="T94" fmla="*/ 101 w 111"/>
                <a:gd name="T95" fmla="*/ 12 h 39"/>
                <a:gd name="T96" fmla="*/ 101 w 111"/>
                <a:gd name="T97" fmla="*/ 12 h 39"/>
                <a:gd name="T98" fmla="*/ 103 w 111"/>
                <a:gd name="T99" fmla="*/ 10 h 39"/>
                <a:gd name="T100" fmla="*/ 104 w 111"/>
                <a:gd name="T101" fmla="*/ 10 h 39"/>
                <a:gd name="T102" fmla="*/ 106 w 111"/>
                <a:gd name="T103" fmla="*/ 10 h 39"/>
                <a:gd name="T104" fmla="*/ 109 w 111"/>
                <a:gd name="T105" fmla="*/ 6 h 39"/>
                <a:gd name="T106" fmla="*/ 110 w 111"/>
                <a:gd name="T107" fmla="*/ 5 h 39"/>
                <a:gd name="T108" fmla="*/ 111 w 111"/>
                <a:gd name="T109" fmla="*/ 4 h 39"/>
                <a:gd name="T110" fmla="*/ 111 w 111"/>
                <a:gd name="T111" fmla="*/ 3 h 39"/>
                <a:gd name="T112" fmla="*/ 111 w 111"/>
                <a:gd name="T113" fmla="*/ 1 h 39"/>
                <a:gd name="T114" fmla="*/ 111 w 111"/>
                <a:gd name="T115" fmla="*/ 0 h 39"/>
                <a:gd name="T116" fmla="*/ 111 w 111"/>
                <a:gd name="T117" fmla="*/ 0 h 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39"/>
                <a:gd name="T179" fmla="*/ 111 w 111"/>
                <a:gd name="T180" fmla="*/ 39 h 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39">
                  <a:moveTo>
                    <a:pt x="111" y="0"/>
                  </a:moveTo>
                  <a:lnTo>
                    <a:pt x="89" y="3"/>
                  </a:lnTo>
                  <a:lnTo>
                    <a:pt x="87" y="4"/>
                  </a:lnTo>
                  <a:lnTo>
                    <a:pt x="31" y="9"/>
                  </a:lnTo>
                  <a:lnTo>
                    <a:pt x="31" y="8"/>
                  </a:lnTo>
                  <a:lnTo>
                    <a:pt x="28" y="9"/>
                  </a:lnTo>
                  <a:lnTo>
                    <a:pt x="29" y="10"/>
                  </a:lnTo>
                  <a:lnTo>
                    <a:pt x="29" y="11"/>
                  </a:lnTo>
                  <a:lnTo>
                    <a:pt x="9" y="13"/>
                  </a:lnTo>
                  <a:lnTo>
                    <a:pt x="8" y="15"/>
                  </a:lnTo>
                  <a:lnTo>
                    <a:pt x="7" y="18"/>
                  </a:lnTo>
                  <a:lnTo>
                    <a:pt x="8" y="19"/>
                  </a:lnTo>
                  <a:lnTo>
                    <a:pt x="7" y="22"/>
                  </a:lnTo>
                  <a:lnTo>
                    <a:pt x="7" y="23"/>
                  </a:lnTo>
                  <a:lnTo>
                    <a:pt x="6" y="25"/>
                  </a:lnTo>
                  <a:lnTo>
                    <a:pt x="5" y="26"/>
                  </a:lnTo>
                  <a:lnTo>
                    <a:pt x="4" y="30"/>
                  </a:lnTo>
                  <a:lnTo>
                    <a:pt x="2" y="32"/>
                  </a:lnTo>
                  <a:lnTo>
                    <a:pt x="2" y="35"/>
                  </a:lnTo>
                  <a:lnTo>
                    <a:pt x="2" y="38"/>
                  </a:lnTo>
                  <a:lnTo>
                    <a:pt x="0" y="39"/>
                  </a:lnTo>
                  <a:lnTo>
                    <a:pt x="29" y="37"/>
                  </a:lnTo>
                  <a:lnTo>
                    <a:pt x="65" y="34"/>
                  </a:lnTo>
                  <a:lnTo>
                    <a:pt x="78" y="32"/>
                  </a:lnTo>
                  <a:lnTo>
                    <a:pt x="79" y="28"/>
                  </a:lnTo>
                  <a:lnTo>
                    <a:pt x="80" y="28"/>
                  </a:lnTo>
                  <a:lnTo>
                    <a:pt x="81" y="27"/>
                  </a:lnTo>
                  <a:lnTo>
                    <a:pt x="82" y="26"/>
                  </a:lnTo>
                  <a:lnTo>
                    <a:pt x="81" y="25"/>
                  </a:lnTo>
                  <a:lnTo>
                    <a:pt x="82" y="24"/>
                  </a:lnTo>
                  <a:lnTo>
                    <a:pt x="83" y="23"/>
                  </a:lnTo>
                  <a:lnTo>
                    <a:pt x="86" y="22"/>
                  </a:lnTo>
                  <a:lnTo>
                    <a:pt x="89" y="21"/>
                  </a:lnTo>
                  <a:lnTo>
                    <a:pt x="92" y="18"/>
                  </a:lnTo>
                  <a:lnTo>
                    <a:pt x="93" y="18"/>
                  </a:lnTo>
                  <a:lnTo>
                    <a:pt x="95" y="16"/>
                  </a:lnTo>
                  <a:lnTo>
                    <a:pt x="96" y="14"/>
                  </a:lnTo>
                  <a:lnTo>
                    <a:pt x="97" y="14"/>
                  </a:lnTo>
                  <a:lnTo>
                    <a:pt x="98" y="14"/>
                  </a:lnTo>
                  <a:lnTo>
                    <a:pt x="98" y="13"/>
                  </a:lnTo>
                  <a:lnTo>
                    <a:pt x="99" y="12"/>
                  </a:lnTo>
                  <a:lnTo>
                    <a:pt x="100" y="13"/>
                  </a:lnTo>
                  <a:lnTo>
                    <a:pt x="101" y="12"/>
                  </a:lnTo>
                  <a:lnTo>
                    <a:pt x="103" y="10"/>
                  </a:lnTo>
                  <a:lnTo>
                    <a:pt x="104" y="10"/>
                  </a:lnTo>
                  <a:lnTo>
                    <a:pt x="106" y="10"/>
                  </a:lnTo>
                  <a:lnTo>
                    <a:pt x="109" y="6"/>
                  </a:lnTo>
                  <a:lnTo>
                    <a:pt x="110" y="5"/>
                  </a:lnTo>
                  <a:lnTo>
                    <a:pt x="111" y="4"/>
                  </a:lnTo>
                  <a:lnTo>
                    <a:pt x="111" y="3"/>
                  </a:lnTo>
                  <a:lnTo>
                    <a:pt x="111" y="1"/>
                  </a:lnTo>
                  <a:lnTo>
                    <a:pt x="111" y="0"/>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a:solidFill>
                  <a:srgbClr val="000000"/>
                </a:solidFill>
              </a:endParaRPr>
            </a:p>
          </p:txBody>
        </p:sp>
        <p:sp>
          <p:nvSpPr>
            <p:cNvPr id="357" name="Freeform 36" descr="20%"/>
            <p:cNvSpPr>
              <a:spLocks/>
            </p:cNvSpPr>
            <p:nvPr/>
          </p:nvSpPr>
          <p:spPr bwMode="auto">
            <a:xfrm>
              <a:off x="6175375" y="3824288"/>
              <a:ext cx="423863" cy="641350"/>
            </a:xfrm>
            <a:custGeom>
              <a:avLst/>
              <a:gdLst>
                <a:gd name="T0" fmla="*/ 0 w 52"/>
                <a:gd name="T1" fmla="*/ 3 h 83"/>
                <a:gd name="T2" fmla="*/ 1 w 52"/>
                <a:gd name="T3" fmla="*/ 5 h 83"/>
                <a:gd name="T4" fmla="*/ 0 w 52"/>
                <a:gd name="T5" fmla="*/ 55 h 83"/>
                <a:gd name="T6" fmla="*/ 0 w 52"/>
                <a:gd name="T7" fmla="*/ 57 h 83"/>
                <a:gd name="T8" fmla="*/ 3 w 52"/>
                <a:gd name="T9" fmla="*/ 82 h 83"/>
                <a:gd name="T10" fmla="*/ 4 w 52"/>
                <a:gd name="T11" fmla="*/ 82 h 83"/>
                <a:gd name="T12" fmla="*/ 5 w 52"/>
                <a:gd name="T13" fmla="*/ 81 h 83"/>
                <a:gd name="T14" fmla="*/ 7 w 52"/>
                <a:gd name="T15" fmla="*/ 82 h 83"/>
                <a:gd name="T16" fmla="*/ 8 w 52"/>
                <a:gd name="T17" fmla="*/ 81 h 83"/>
                <a:gd name="T18" fmla="*/ 8 w 52"/>
                <a:gd name="T19" fmla="*/ 77 h 83"/>
                <a:gd name="T20" fmla="*/ 9 w 52"/>
                <a:gd name="T21" fmla="*/ 75 h 83"/>
                <a:gd name="T22" fmla="*/ 10 w 52"/>
                <a:gd name="T23" fmla="*/ 77 h 83"/>
                <a:gd name="T24" fmla="*/ 10 w 52"/>
                <a:gd name="T25" fmla="*/ 78 h 83"/>
                <a:gd name="T26" fmla="*/ 11 w 52"/>
                <a:gd name="T27" fmla="*/ 80 h 83"/>
                <a:gd name="T28" fmla="*/ 13 w 52"/>
                <a:gd name="T29" fmla="*/ 83 h 83"/>
                <a:gd name="T30" fmla="*/ 14 w 52"/>
                <a:gd name="T31" fmla="*/ 83 h 83"/>
                <a:gd name="T32" fmla="*/ 15 w 52"/>
                <a:gd name="T33" fmla="*/ 83 h 83"/>
                <a:gd name="T34" fmla="*/ 17 w 52"/>
                <a:gd name="T35" fmla="*/ 81 h 83"/>
                <a:gd name="T36" fmla="*/ 17 w 52"/>
                <a:gd name="T37" fmla="*/ 81 h 83"/>
                <a:gd name="T38" fmla="*/ 18 w 52"/>
                <a:gd name="T39" fmla="*/ 80 h 83"/>
                <a:gd name="T40" fmla="*/ 18 w 52"/>
                <a:gd name="T41" fmla="*/ 80 h 83"/>
                <a:gd name="T42" fmla="*/ 18 w 52"/>
                <a:gd name="T43" fmla="*/ 79 h 83"/>
                <a:gd name="T44" fmla="*/ 17 w 52"/>
                <a:gd name="T45" fmla="*/ 79 h 83"/>
                <a:gd name="T46" fmla="*/ 17 w 52"/>
                <a:gd name="T47" fmla="*/ 78 h 83"/>
                <a:gd name="T48" fmla="*/ 18 w 52"/>
                <a:gd name="T49" fmla="*/ 77 h 83"/>
                <a:gd name="T50" fmla="*/ 18 w 52"/>
                <a:gd name="T51" fmla="*/ 76 h 83"/>
                <a:gd name="T52" fmla="*/ 16 w 52"/>
                <a:gd name="T53" fmla="*/ 75 h 83"/>
                <a:gd name="T54" fmla="*/ 16 w 52"/>
                <a:gd name="T55" fmla="*/ 75 h 83"/>
                <a:gd name="T56" fmla="*/ 15 w 52"/>
                <a:gd name="T57" fmla="*/ 75 h 83"/>
                <a:gd name="T58" fmla="*/ 14 w 52"/>
                <a:gd name="T59" fmla="*/ 73 h 83"/>
                <a:gd name="T60" fmla="*/ 14 w 52"/>
                <a:gd name="T61" fmla="*/ 72 h 83"/>
                <a:gd name="T62" fmla="*/ 14 w 52"/>
                <a:gd name="T63" fmla="*/ 71 h 83"/>
                <a:gd name="T64" fmla="*/ 14 w 52"/>
                <a:gd name="T65" fmla="*/ 71 h 83"/>
                <a:gd name="T66" fmla="*/ 14 w 52"/>
                <a:gd name="T67" fmla="*/ 70 h 83"/>
                <a:gd name="T68" fmla="*/ 52 w 52"/>
                <a:gd name="T69" fmla="*/ 66 h 83"/>
                <a:gd name="T70" fmla="*/ 52 w 52"/>
                <a:gd name="T71" fmla="*/ 65 h 83"/>
                <a:gd name="T72" fmla="*/ 50 w 52"/>
                <a:gd name="T73" fmla="*/ 63 h 83"/>
                <a:gd name="T74" fmla="*/ 50 w 52"/>
                <a:gd name="T75" fmla="*/ 58 h 83"/>
                <a:gd name="T76" fmla="*/ 48 w 52"/>
                <a:gd name="T77" fmla="*/ 55 h 83"/>
                <a:gd name="T78" fmla="*/ 48 w 52"/>
                <a:gd name="T79" fmla="*/ 52 h 83"/>
                <a:gd name="T80" fmla="*/ 49 w 52"/>
                <a:gd name="T81" fmla="*/ 50 h 83"/>
                <a:gd name="T82" fmla="*/ 49 w 52"/>
                <a:gd name="T83" fmla="*/ 47 h 83"/>
                <a:gd name="T84" fmla="*/ 50 w 52"/>
                <a:gd name="T85" fmla="*/ 45 h 83"/>
                <a:gd name="T86" fmla="*/ 51 w 52"/>
                <a:gd name="T87" fmla="*/ 45 h 83"/>
                <a:gd name="T88" fmla="*/ 49 w 52"/>
                <a:gd name="T89" fmla="*/ 44 h 83"/>
                <a:gd name="T90" fmla="*/ 50 w 52"/>
                <a:gd name="T91" fmla="*/ 42 h 83"/>
                <a:gd name="T92" fmla="*/ 49 w 52"/>
                <a:gd name="T93" fmla="*/ 41 h 83"/>
                <a:gd name="T94" fmla="*/ 48 w 52"/>
                <a:gd name="T95" fmla="*/ 40 h 83"/>
                <a:gd name="T96" fmla="*/ 47 w 52"/>
                <a:gd name="T97" fmla="*/ 39 h 83"/>
                <a:gd name="T98" fmla="*/ 46 w 52"/>
                <a:gd name="T99" fmla="*/ 37 h 83"/>
                <a:gd name="T100" fmla="*/ 45 w 52"/>
                <a:gd name="T101" fmla="*/ 36 h 83"/>
                <a:gd name="T102" fmla="*/ 36 w 52"/>
                <a:gd name="T103" fmla="*/ 0 h 83"/>
                <a:gd name="T104" fmla="*/ 0 w 52"/>
                <a:gd name="T105" fmla="*/ 3 h 83"/>
                <a:gd name="T106" fmla="*/ 0 w 52"/>
                <a:gd name="T107" fmla="*/ 3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83"/>
                <a:gd name="T164" fmla="*/ 52 w 52"/>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83">
                  <a:moveTo>
                    <a:pt x="0" y="3"/>
                  </a:moveTo>
                  <a:lnTo>
                    <a:pt x="1" y="5"/>
                  </a:lnTo>
                  <a:lnTo>
                    <a:pt x="0" y="55"/>
                  </a:lnTo>
                  <a:lnTo>
                    <a:pt x="0" y="57"/>
                  </a:lnTo>
                  <a:lnTo>
                    <a:pt x="3" y="82"/>
                  </a:lnTo>
                  <a:lnTo>
                    <a:pt x="4" y="82"/>
                  </a:lnTo>
                  <a:lnTo>
                    <a:pt x="5" y="81"/>
                  </a:lnTo>
                  <a:lnTo>
                    <a:pt x="7" y="82"/>
                  </a:lnTo>
                  <a:lnTo>
                    <a:pt x="8" y="81"/>
                  </a:lnTo>
                  <a:lnTo>
                    <a:pt x="8" y="77"/>
                  </a:lnTo>
                  <a:lnTo>
                    <a:pt x="9" y="75"/>
                  </a:lnTo>
                  <a:lnTo>
                    <a:pt x="10" y="77"/>
                  </a:lnTo>
                  <a:lnTo>
                    <a:pt x="10" y="78"/>
                  </a:lnTo>
                  <a:lnTo>
                    <a:pt x="11" y="80"/>
                  </a:lnTo>
                  <a:lnTo>
                    <a:pt x="13" y="83"/>
                  </a:lnTo>
                  <a:lnTo>
                    <a:pt x="14" y="83"/>
                  </a:lnTo>
                  <a:lnTo>
                    <a:pt x="15" y="83"/>
                  </a:lnTo>
                  <a:lnTo>
                    <a:pt x="17" y="81"/>
                  </a:lnTo>
                  <a:lnTo>
                    <a:pt x="18" y="80"/>
                  </a:lnTo>
                  <a:lnTo>
                    <a:pt x="18" y="79"/>
                  </a:lnTo>
                  <a:lnTo>
                    <a:pt x="17" y="79"/>
                  </a:lnTo>
                  <a:lnTo>
                    <a:pt x="17" y="78"/>
                  </a:lnTo>
                  <a:lnTo>
                    <a:pt x="18" y="77"/>
                  </a:lnTo>
                  <a:lnTo>
                    <a:pt x="18" y="76"/>
                  </a:lnTo>
                  <a:lnTo>
                    <a:pt x="16" y="75"/>
                  </a:lnTo>
                  <a:lnTo>
                    <a:pt x="15" y="75"/>
                  </a:lnTo>
                  <a:lnTo>
                    <a:pt x="14" y="73"/>
                  </a:lnTo>
                  <a:lnTo>
                    <a:pt x="14" y="72"/>
                  </a:lnTo>
                  <a:lnTo>
                    <a:pt x="14" y="71"/>
                  </a:lnTo>
                  <a:lnTo>
                    <a:pt x="14" y="70"/>
                  </a:lnTo>
                  <a:lnTo>
                    <a:pt x="52" y="66"/>
                  </a:lnTo>
                  <a:lnTo>
                    <a:pt x="52" y="65"/>
                  </a:lnTo>
                  <a:lnTo>
                    <a:pt x="50" y="63"/>
                  </a:lnTo>
                  <a:lnTo>
                    <a:pt x="50" y="58"/>
                  </a:lnTo>
                  <a:lnTo>
                    <a:pt x="48" y="55"/>
                  </a:lnTo>
                  <a:lnTo>
                    <a:pt x="48" y="52"/>
                  </a:lnTo>
                  <a:lnTo>
                    <a:pt x="49" y="50"/>
                  </a:lnTo>
                  <a:lnTo>
                    <a:pt x="49" y="47"/>
                  </a:lnTo>
                  <a:lnTo>
                    <a:pt x="50" y="45"/>
                  </a:lnTo>
                  <a:lnTo>
                    <a:pt x="51" y="45"/>
                  </a:lnTo>
                  <a:lnTo>
                    <a:pt x="49" y="44"/>
                  </a:lnTo>
                  <a:lnTo>
                    <a:pt x="50" y="42"/>
                  </a:lnTo>
                  <a:lnTo>
                    <a:pt x="49" y="41"/>
                  </a:lnTo>
                  <a:lnTo>
                    <a:pt x="48" y="40"/>
                  </a:lnTo>
                  <a:lnTo>
                    <a:pt x="47" y="39"/>
                  </a:lnTo>
                  <a:lnTo>
                    <a:pt x="46" y="37"/>
                  </a:lnTo>
                  <a:lnTo>
                    <a:pt x="45" y="36"/>
                  </a:lnTo>
                  <a:lnTo>
                    <a:pt x="36" y="0"/>
                  </a:lnTo>
                  <a:lnTo>
                    <a:pt x="0" y="3"/>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a:solidFill>
                  <a:srgbClr val="000000"/>
                </a:solidFill>
              </a:endParaRPr>
            </a:p>
          </p:txBody>
        </p:sp>
        <p:sp>
          <p:nvSpPr>
            <p:cNvPr id="358" name="Freeform 37"/>
            <p:cNvSpPr>
              <a:spLocks/>
            </p:cNvSpPr>
            <p:nvPr/>
          </p:nvSpPr>
          <p:spPr bwMode="auto">
            <a:xfrm>
              <a:off x="6575425" y="3459163"/>
              <a:ext cx="968375" cy="395287"/>
            </a:xfrm>
            <a:custGeom>
              <a:avLst/>
              <a:gdLst>
                <a:gd name="T0" fmla="*/ 2 w 119"/>
                <a:gd name="T1" fmla="*/ 41 h 51"/>
                <a:gd name="T2" fmla="*/ 4 w 119"/>
                <a:gd name="T3" fmla="*/ 39 h 51"/>
                <a:gd name="T4" fmla="*/ 5 w 119"/>
                <a:gd name="T5" fmla="*/ 36 h 51"/>
                <a:gd name="T6" fmla="*/ 14 w 119"/>
                <a:gd name="T7" fmla="*/ 31 h 51"/>
                <a:gd name="T8" fmla="*/ 18 w 119"/>
                <a:gd name="T9" fmla="*/ 27 h 51"/>
                <a:gd name="T10" fmla="*/ 20 w 119"/>
                <a:gd name="T11" fmla="*/ 27 h 51"/>
                <a:gd name="T12" fmla="*/ 21 w 119"/>
                <a:gd name="T13" fmla="*/ 25 h 51"/>
                <a:gd name="T14" fmla="*/ 23 w 119"/>
                <a:gd name="T15" fmla="*/ 25 h 51"/>
                <a:gd name="T16" fmla="*/ 28 w 119"/>
                <a:gd name="T17" fmla="*/ 23 h 51"/>
                <a:gd name="T18" fmla="*/ 33 w 119"/>
                <a:gd name="T19" fmla="*/ 17 h 51"/>
                <a:gd name="T20" fmla="*/ 33 w 119"/>
                <a:gd name="T21" fmla="*/ 13 h 51"/>
                <a:gd name="T22" fmla="*/ 37 w 119"/>
                <a:gd name="T23" fmla="*/ 13 h 51"/>
                <a:gd name="T24" fmla="*/ 42 w 119"/>
                <a:gd name="T25" fmla="*/ 12 h 51"/>
                <a:gd name="T26" fmla="*/ 113 w 119"/>
                <a:gd name="T27" fmla="*/ 1 h 51"/>
                <a:gd name="T28" fmla="*/ 114 w 119"/>
                <a:gd name="T29" fmla="*/ 2 h 51"/>
                <a:gd name="T30" fmla="*/ 116 w 119"/>
                <a:gd name="T31" fmla="*/ 5 h 51"/>
                <a:gd name="T32" fmla="*/ 116 w 119"/>
                <a:gd name="T33" fmla="*/ 6 h 51"/>
                <a:gd name="T34" fmla="*/ 114 w 119"/>
                <a:gd name="T35" fmla="*/ 5 h 51"/>
                <a:gd name="T36" fmla="*/ 113 w 119"/>
                <a:gd name="T37" fmla="*/ 6 h 51"/>
                <a:gd name="T38" fmla="*/ 109 w 119"/>
                <a:gd name="T39" fmla="*/ 8 h 51"/>
                <a:gd name="T40" fmla="*/ 105 w 119"/>
                <a:gd name="T41" fmla="*/ 11 h 51"/>
                <a:gd name="T42" fmla="*/ 106 w 119"/>
                <a:gd name="T43" fmla="*/ 12 h 51"/>
                <a:gd name="T44" fmla="*/ 112 w 119"/>
                <a:gd name="T45" fmla="*/ 9 h 51"/>
                <a:gd name="T46" fmla="*/ 114 w 119"/>
                <a:gd name="T47" fmla="*/ 11 h 51"/>
                <a:gd name="T48" fmla="*/ 115 w 119"/>
                <a:gd name="T49" fmla="*/ 11 h 51"/>
                <a:gd name="T50" fmla="*/ 118 w 119"/>
                <a:gd name="T51" fmla="*/ 9 h 51"/>
                <a:gd name="T52" fmla="*/ 119 w 119"/>
                <a:gd name="T53" fmla="*/ 14 h 51"/>
                <a:gd name="T54" fmla="*/ 117 w 119"/>
                <a:gd name="T55" fmla="*/ 17 h 51"/>
                <a:gd name="T56" fmla="*/ 114 w 119"/>
                <a:gd name="T57" fmla="*/ 19 h 51"/>
                <a:gd name="T58" fmla="*/ 110 w 119"/>
                <a:gd name="T59" fmla="*/ 20 h 51"/>
                <a:gd name="T60" fmla="*/ 109 w 119"/>
                <a:gd name="T61" fmla="*/ 19 h 51"/>
                <a:gd name="T62" fmla="*/ 108 w 119"/>
                <a:gd name="T63" fmla="*/ 18 h 51"/>
                <a:gd name="T64" fmla="*/ 108 w 119"/>
                <a:gd name="T65" fmla="*/ 21 h 51"/>
                <a:gd name="T66" fmla="*/ 109 w 119"/>
                <a:gd name="T67" fmla="*/ 22 h 51"/>
                <a:gd name="T68" fmla="*/ 110 w 119"/>
                <a:gd name="T69" fmla="*/ 24 h 51"/>
                <a:gd name="T70" fmla="*/ 105 w 119"/>
                <a:gd name="T71" fmla="*/ 27 h 51"/>
                <a:gd name="T72" fmla="*/ 105 w 119"/>
                <a:gd name="T73" fmla="*/ 29 h 51"/>
                <a:gd name="T74" fmla="*/ 112 w 119"/>
                <a:gd name="T75" fmla="*/ 27 h 51"/>
                <a:gd name="T76" fmla="*/ 114 w 119"/>
                <a:gd name="T77" fmla="*/ 27 h 51"/>
                <a:gd name="T78" fmla="*/ 109 w 119"/>
                <a:gd name="T79" fmla="*/ 32 h 51"/>
                <a:gd name="T80" fmla="*/ 103 w 119"/>
                <a:gd name="T81" fmla="*/ 36 h 51"/>
                <a:gd name="T82" fmla="*/ 102 w 119"/>
                <a:gd name="T83" fmla="*/ 37 h 51"/>
                <a:gd name="T84" fmla="*/ 96 w 119"/>
                <a:gd name="T85" fmla="*/ 44 h 51"/>
                <a:gd name="T86" fmla="*/ 93 w 119"/>
                <a:gd name="T87" fmla="*/ 50 h 51"/>
                <a:gd name="T88" fmla="*/ 69 w 119"/>
                <a:gd name="T89" fmla="*/ 39 h 51"/>
                <a:gd name="T90" fmla="*/ 50 w 119"/>
                <a:gd name="T91" fmla="*/ 36 h 51"/>
                <a:gd name="T92" fmla="*/ 49 w 119"/>
                <a:gd name="T93" fmla="*/ 36 h 51"/>
                <a:gd name="T94" fmla="*/ 30 w 119"/>
                <a:gd name="T95" fmla="*/ 37 h 51"/>
                <a:gd name="T96" fmla="*/ 26 w 119"/>
                <a:gd name="T97" fmla="*/ 40 h 51"/>
                <a:gd name="T98" fmla="*/ 0 w 119"/>
                <a:gd name="T99" fmla="*/ 45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
                <a:gd name="T151" fmla="*/ 0 h 51"/>
                <a:gd name="T152" fmla="*/ 119 w 119"/>
                <a:gd name="T153" fmla="*/ 51 h 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 h="51">
                  <a:moveTo>
                    <a:pt x="0" y="45"/>
                  </a:moveTo>
                  <a:lnTo>
                    <a:pt x="1" y="41"/>
                  </a:lnTo>
                  <a:lnTo>
                    <a:pt x="2" y="41"/>
                  </a:lnTo>
                  <a:lnTo>
                    <a:pt x="3" y="40"/>
                  </a:lnTo>
                  <a:lnTo>
                    <a:pt x="4" y="39"/>
                  </a:lnTo>
                  <a:lnTo>
                    <a:pt x="3" y="38"/>
                  </a:lnTo>
                  <a:lnTo>
                    <a:pt x="4" y="37"/>
                  </a:lnTo>
                  <a:lnTo>
                    <a:pt x="5" y="36"/>
                  </a:lnTo>
                  <a:lnTo>
                    <a:pt x="8" y="35"/>
                  </a:lnTo>
                  <a:lnTo>
                    <a:pt x="11" y="34"/>
                  </a:lnTo>
                  <a:lnTo>
                    <a:pt x="14" y="31"/>
                  </a:lnTo>
                  <a:lnTo>
                    <a:pt x="15" y="31"/>
                  </a:lnTo>
                  <a:lnTo>
                    <a:pt x="17" y="29"/>
                  </a:lnTo>
                  <a:lnTo>
                    <a:pt x="18" y="27"/>
                  </a:lnTo>
                  <a:lnTo>
                    <a:pt x="19" y="27"/>
                  </a:lnTo>
                  <a:lnTo>
                    <a:pt x="20" y="27"/>
                  </a:lnTo>
                  <a:lnTo>
                    <a:pt x="20" y="26"/>
                  </a:lnTo>
                  <a:lnTo>
                    <a:pt x="21" y="25"/>
                  </a:lnTo>
                  <a:lnTo>
                    <a:pt x="22" y="26"/>
                  </a:lnTo>
                  <a:lnTo>
                    <a:pt x="23" y="25"/>
                  </a:lnTo>
                  <a:lnTo>
                    <a:pt x="25" y="23"/>
                  </a:lnTo>
                  <a:lnTo>
                    <a:pt x="26" y="23"/>
                  </a:lnTo>
                  <a:lnTo>
                    <a:pt x="28" y="23"/>
                  </a:lnTo>
                  <a:lnTo>
                    <a:pt x="31" y="19"/>
                  </a:lnTo>
                  <a:lnTo>
                    <a:pt x="32" y="18"/>
                  </a:lnTo>
                  <a:lnTo>
                    <a:pt x="33" y="17"/>
                  </a:lnTo>
                  <a:lnTo>
                    <a:pt x="33" y="16"/>
                  </a:lnTo>
                  <a:lnTo>
                    <a:pt x="33" y="14"/>
                  </a:lnTo>
                  <a:lnTo>
                    <a:pt x="33" y="13"/>
                  </a:lnTo>
                  <a:lnTo>
                    <a:pt x="37" y="12"/>
                  </a:lnTo>
                  <a:lnTo>
                    <a:pt x="37" y="13"/>
                  </a:lnTo>
                  <a:lnTo>
                    <a:pt x="40" y="13"/>
                  </a:lnTo>
                  <a:lnTo>
                    <a:pt x="42" y="12"/>
                  </a:lnTo>
                  <a:lnTo>
                    <a:pt x="78" y="7"/>
                  </a:lnTo>
                  <a:lnTo>
                    <a:pt x="112" y="0"/>
                  </a:lnTo>
                  <a:lnTo>
                    <a:pt x="113" y="1"/>
                  </a:lnTo>
                  <a:lnTo>
                    <a:pt x="114" y="2"/>
                  </a:lnTo>
                  <a:lnTo>
                    <a:pt x="115" y="3"/>
                  </a:lnTo>
                  <a:lnTo>
                    <a:pt x="116" y="5"/>
                  </a:lnTo>
                  <a:lnTo>
                    <a:pt x="116" y="6"/>
                  </a:lnTo>
                  <a:lnTo>
                    <a:pt x="115" y="5"/>
                  </a:lnTo>
                  <a:lnTo>
                    <a:pt x="114" y="5"/>
                  </a:lnTo>
                  <a:lnTo>
                    <a:pt x="113" y="5"/>
                  </a:lnTo>
                  <a:lnTo>
                    <a:pt x="112" y="5"/>
                  </a:lnTo>
                  <a:lnTo>
                    <a:pt x="113" y="6"/>
                  </a:lnTo>
                  <a:lnTo>
                    <a:pt x="110" y="8"/>
                  </a:lnTo>
                  <a:lnTo>
                    <a:pt x="109" y="8"/>
                  </a:lnTo>
                  <a:lnTo>
                    <a:pt x="108" y="10"/>
                  </a:lnTo>
                  <a:lnTo>
                    <a:pt x="106" y="10"/>
                  </a:lnTo>
                  <a:lnTo>
                    <a:pt x="105" y="11"/>
                  </a:lnTo>
                  <a:lnTo>
                    <a:pt x="105" y="12"/>
                  </a:lnTo>
                  <a:lnTo>
                    <a:pt x="106" y="12"/>
                  </a:lnTo>
                  <a:lnTo>
                    <a:pt x="108" y="11"/>
                  </a:lnTo>
                  <a:lnTo>
                    <a:pt x="111" y="10"/>
                  </a:lnTo>
                  <a:lnTo>
                    <a:pt x="112" y="9"/>
                  </a:lnTo>
                  <a:lnTo>
                    <a:pt x="114" y="9"/>
                  </a:lnTo>
                  <a:lnTo>
                    <a:pt x="114" y="10"/>
                  </a:lnTo>
                  <a:lnTo>
                    <a:pt x="114" y="11"/>
                  </a:lnTo>
                  <a:lnTo>
                    <a:pt x="115" y="12"/>
                  </a:lnTo>
                  <a:lnTo>
                    <a:pt x="115" y="11"/>
                  </a:lnTo>
                  <a:lnTo>
                    <a:pt x="116" y="11"/>
                  </a:lnTo>
                  <a:lnTo>
                    <a:pt x="117" y="9"/>
                  </a:lnTo>
                  <a:lnTo>
                    <a:pt x="118" y="9"/>
                  </a:lnTo>
                  <a:lnTo>
                    <a:pt x="119" y="11"/>
                  </a:lnTo>
                  <a:lnTo>
                    <a:pt x="119" y="14"/>
                  </a:lnTo>
                  <a:lnTo>
                    <a:pt x="119" y="15"/>
                  </a:lnTo>
                  <a:lnTo>
                    <a:pt x="117" y="16"/>
                  </a:lnTo>
                  <a:lnTo>
                    <a:pt x="117" y="17"/>
                  </a:lnTo>
                  <a:lnTo>
                    <a:pt x="117" y="18"/>
                  </a:lnTo>
                  <a:lnTo>
                    <a:pt x="115" y="19"/>
                  </a:lnTo>
                  <a:lnTo>
                    <a:pt x="114" y="19"/>
                  </a:lnTo>
                  <a:lnTo>
                    <a:pt x="113" y="20"/>
                  </a:lnTo>
                  <a:lnTo>
                    <a:pt x="111" y="20"/>
                  </a:lnTo>
                  <a:lnTo>
                    <a:pt x="110" y="20"/>
                  </a:lnTo>
                  <a:lnTo>
                    <a:pt x="109" y="19"/>
                  </a:lnTo>
                  <a:lnTo>
                    <a:pt x="109" y="18"/>
                  </a:lnTo>
                  <a:lnTo>
                    <a:pt x="108" y="18"/>
                  </a:lnTo>
                  <a:lnTo>
                    <a:pt x="108" y="20"/>
                  </a:lnTo>
                  <a:lnTo>
                    <a:pt x="108" y="21"/>
                  </a:lnTo>
                  <a:lnTo>
                    <a:pt x="108" y="22"/>
                  </a:lnTo>
                  <a:lnTo>
                    <a:pt x="109" y="22"/>
                  </a:lnTo>
                  <a:lnTo>
                    <a:pt x="110" y="23"/>
                  </a:lnTo>
                  <a:lnTo>
                    <a:pt x="110" y="24"/>
                  </a:lnTo>
                  <a:lnTo>
                    <a:pt x="107" y="28"/>
                  </a:lnTo>
                  <a:lnTo>
                    <a:pt x="105" y="27"/>
                  </a:lnTo>
                  <a:lnTo>
                    <a:pt x="104" y="27"/>
                  </a:lnTo>
                  <a:lnTo>
                    <a:pt x="104" y="28"/>
                  </a:lnTo>
                  <a:lnTo>
                    <a:pt x="105" y="29"/>
                  </a:lnTo>
                  <a:lnTo>
                    <a:pt x="108" y="28"/>
                  </a:lnTo>
                  <a:lnTo>
                    <a:pt x="110" y="28"/>
                  </a:lnTo>
                  <a:lnTo>
                    <a:pt x="112" y="27"/>
                  </a:lnTo>
                  <a:lnTo>
                    <a:pt x="112" y="26"/>
                  </a:lnTo>
                  <a:lnTo>
                    <a:pt x="113" y="26"/>
                  </a:lnTo>
                  <a:lnTo>
                    <a:pt x="114" y="27"/>
                  </a:lnTo>
                  <a:lnTo>
                    <a:pt x="113" y="29"/>
                  </a:lnTo>
                  <a:lnTo>
                    <a:pt x="111" y="31"/>
                  </a:lnTo>
                  <a:lnTo>
                    <a:pt x="109" y="32"/>
                  </a:lnTo>
                  <a:lnTo>
                    <a:pt x="108" y="32"/>
                  </a:lnTo>
                  <a:lnTo>
                    <a:pt x="105" y="32"/>
                  </a:lnTo>
                  <a:lnTo>
                    <a:pt x="103" y="36"/>
                  </a:lnTo>
                  <a:lnTo>
                    <a:pt x="102" y="37"/>
                  </a:lnTo>
                  <a:lnTo>
                    <a:pt x="99" y="39"/>
                  </a:lnTo>
                  <a:lnTo>
                    <a:pt x="97" y="41"/>
                  </a:lnTo>
                  <a:lnTo>
                    <a:pt x="96" y="44"/>
                  </a:lnTo>
                  <a:lnTo>
                    <a:pt x="95" y="48"/>
                  </a:lnTo>
                  <a:lnTo>
                    <a:pt x="95" y="49"/>
                  </a:lnTo>
                  <a:lnTo>
                    <a:pt x="93" y="50"/>
                  </a:lnTo>
                  <a:lnTo>
                    <a:pt x="88" y="51"/>
                  </a:lnTo>
                  <a:lnTo>
                    <a:pt x="87" y="51"/>
                  </a:lnTo>
                  <a:lnTo>
                    <a:pt x="69" y="39"/>
                  </a:lnTo>
                  <a:lnTo>
                    <a:pt x="54" y="41"/>
                  </a:lnTo>
                  <a:lnTo>
                    <a:pt x="53" y="39"/>
                  </a:lnTo>
                  <a:lnTo>
                    <a:pt x="50" y="36"/>
                  </a:lnTo>
                  <a:lnTo>
                    <a:pt x="49" y="37"/>
                  </a:lnTo>
                  <a:lnTo>
                    <a:pt x="49" y="36"/>
                  </a:lnTo>
                  <a:lnTo>
                    <a:pt x="49" y="35"/>
                  </a:lnTo>
                  <a:lnTo>
                    <a:pt x="31" y="37"/>
                  </a:lnTo>
                  <a:lnTo>
                    <a:pt x="30" y="37"/>
                  </a:lnTo>
                  <a:lnTo>
                    <a:pt x="30" y="38"/>
                  </a:lnTo>
                  <a:lnTo>
                    <a:pt x="26" y="40"/>
                  </a:lnTo>
                  <a:lnTo>
                    <a:pt x="25" y="40"/>
                  </a:lnTo>
                  <a:lnTo>
                    <a:pt x="21" y="42"/>
                  </a:lnTo>
                  <a:lnTo>
                    <a:pt x="0" y="45"/>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59" name="Freeform 38" descr="20%"/>
            <p:cNvSpPr>
              <a:spLocks/>
            </p:cNvSpPr>
            <p:nvPr/>
          </p:nvSpPr>
          <p:spPr bwMode="auto">
            <a:xfrm>
              <a:off x="5449888" y="3660775"/>
              <a:ext cx="547687" cy="479425"/>
            </a:xfrm>
            <a:custGeom>
              <a:avLst/>
              <a:gdLst>
                <a:gd name="T0" fmla="*/ 0 w 67"/>
                <a:gd name="T1" fmla="*/ 3 h 62"/>
                <a:gd name="T2" fmla="*/ 60 w 67"/>
                <a:gd name="T3" fmla="*/ 0 h 62"/>
                <a:gd name="T4" fmla="*/ 60 w 67"/>
                <a:gd name="T5" fmla="*/ 1 h 62"/>
                <a:gd name="T6" fmla="*/ 61 w 67"/>
                <a:gd name="T7" fmla="*/ 2 h 62"/>
                <a:gd name="T8" fmla="*/ 62 w 67"/>
                <a:gd name="T9" fmla="*/ 3 h 62"/>
                <a:gd name="T10" fmla="*/ 61 w 67"/>
                <a:gd name="T11" fmla="*/ 5 h 62"/>
                <a:gd name="T12" fmla="*/ 60 w 67"/>
                <a:gd name="T13" fmla="*/ 6 h 62"/>
                <a:gd name="T14" fmla="*/ 58 w 67"/>
                <a:gd name="T15" fmla="*/ 8 h 62"/>
                <a:gd name="T16" fmla="*/ 58 w 67"/>
                <a:gd name="T17" fmla="*/ 9 h 62"/>
                <a:gd name="T18" fmla="*/ 67 w 67"/>
                <a:gd name="T19" fmla="*/ 9 h 62"/>
                <a:gd name="T20" fmla="*/ 67 w 67"/>
                <a:gd name="T21" fmla="*/ 9 h 62"/>
                <a:gd name="T22" fmla="*/ 67 w 67"/>
                <a:gd name="T23" fmla="*/ 10 h 62"/>
                <a:gd name="T24" fmla="*/ 66 w 67"/>
                <a:gd name="T25" fmla="*/ 12 h 62"/>
                <a:gd name="T26" fmla="*/ 65 w 67"/>
                <a:gd name="T27" fmla="*/ 13 h 62"/>
                <a:gd name="T28" fmla="*/ 64 w 67"/>
                <a:gd name="T29" fmla="*/ 17 h 62"/>
                <a:gd name="T30" fmla="*/ 62 w 67"/>
                <a:gd name="T31" fmla="*/ 19 h 62"/>
                <a:gd name="T32" fmla="*/ 62 w 67"/>
                <a:gd name="T33" fmla="*/ 22 h 62"/>
                <a:gd name="T34" fmla="*/ 62 w 67"/>
                <a:gd name="T35" fmla="*/ 25 h 62"/>
                <a:gd name="T36" fmla="*/ 62 w 67"/>
                <a:gd name="T37" fmla="*/ 25 h 62"/>
                <a:gd name="T38" fmla="*/ 60 w 67"/>
                <a:gd name="T39" fmla="*/ 26 h 62"/>
                <a:gd name="T40" fmla="*/ 60 w 67"/>
                <a:gd name="T41" fmla="*/ 27 h 62"/>
                <a:gd name="T42" fmla="*/ 57 w 67"/>
                <a:gd name="T43" fmla="*/ 29 h 62"/>
                <a:gd name="T44" fmla="*/ 57 w 67"/>
                <a:gd name="T45" fmla="*/ 32 h 62"/>
                <a:gd name="T46" fmla="*/ 57 w 67"/>
                <a:gd name="T47" fmla="*/ 35 h 62"/>
                <a:gd name="T48" fmla="*/ 56 w 67"/>
                <a:gd name="T49" fmla="*/ 36 h 62"/>
                <a:gd name="T50" fmla="*/ 54 w 67"/>
                <a:gd name="T51" fmla="*/ 38 h 62"/>
                <a:gd name="T52" fmla="*/ 52 w 67"/>
                <a:gd name="T53" fmla="*/ 40 h 62"/>
                <a:gd name="T54" fmla="*/ 51 w 67"/>
                <a:gd name="T55" fmla="*/ 41 h 62"/>
                <a:gd name="T56" fmla="*/ 51 w 67"/>
                <a:gd name="T57" fmla="*/ 43 h 62"/>
                <a:gd name="T58" fmla="*/ 50 w 67"/>
                <a:gd name="T59" fmla="*/ 45 h 62"/>
                <a:gd name="T60" fmla="*/ 50 w 67"/>
                <a:gd name="T61" fmla="*/ 46 h 62"/>
                <a:gd name="T62" fmla="*/ 49 w 67"/>
                <a:gd name="T63" fmla="*/ 49 h 62"/>
                <a:gd name="T64" fmla="*/ 48 w 67"/>
                <a:gd name="T65" fmla="*/ 51 h 62"/>
                <a:gd name="T66" fmla="*/ 49 w 67"/>
                <a:gd name="T67" fmla="*/ 54 h 62"/>
                <a:gd name="T68" fmla="*/ 50 w 67"/>
                <a:gd name="T69" fmla="*/ 55 h 62"/>
                <a:gd name="T70" fmla="*/ 50 w 67"/>
                <a:gd name="T71" fmla="*/ 57 h 62"/>
                <a:gd name="T72" fmla="*/ 50 w 67"/>
                <a:gd name="T73" fmla="*/ 57 h 62"/>
                <a:gd name="T74" fmla="*/ 50 w 67"/>
                <a:gd name="T75" fmla="*/ 58 h 62"/>
                <a:gd name="T76" fmla="*/ 50 w 67"/>
                <a:gd name="T77" fmla="*/ 58 h 62"/>
                <a:gd name="T78" fmla="*/ 49 w 67"/>
                <a:gd name="T79" fmla="*/ 60 h 62"/>
                <a:gd name="T80" fmla="*/ 50 w 67"/>
                <a:gd name="T81" fmla="*/ 61 h 62"/>
                <a:gd name="T82" fmla="*/ 8 w 67"/>
                <a:gd name="T83" fmla="*/ 62 h 62"/>
                <a:gd name="T84" fmla="*/ 8 w 67"/>
                <a:gd name="T85" fmla="*/ 53 h 62"/>
                <a:gd name="T86" fmla="*/ 6 w 67"/>
                <a:gd name="T87" fmla="*/ 52 h 62"/>
                <a:gd name="T88" fmla="*/ 4 w 67"/>
                <a:gd name="T89" fmla="*/ 53 h 62"/>
                <a:gd name="T90" fmla="*/ 4 w 67"/>
                <a:gd name="T91" fmla="*/ 53 h 62"/>
                <a:gd name="T92" fmla="*/ 2 w 67"/>
                <a:gd name="T93" fmla="*/ 51 h 62"/>
                <a:gd name="T94" fmla="*/ 2 w 67"/>
                <a:gd name="T95" fmla="*/ 22 h 62"/>
                <a:gd name="T96" fmla="*/ 0 w 67"/>
                <a:gd name="T97" fmla="*/ 3 h 62"/>
                <a:gd name="T98" fmla="*/ 0 w 67"/>
                <a:gd name="T99" fmla="*/ 3 h 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62"/>
                <a:gd name="T152" fmla="*/ 67 w 67"/>
                <a:gd name="T153" fmla="*/ 62 h 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62">
                  <a:moveTo>
                    <a:pt x="0" y="3"/>
                  </a:moveTo>
                  <a:lnTo>
                    <a:pt x="60" y="0"/>
                  </a:lnTo>
                  <a:lnTo>
                    <a:pt x="60" y="1"/>
                  </a:lnTo>
                  <a:lnTo>
                    <a:pt x="61" y="2"/>
                  </a:lnTo>
                  <a:lnTo>
                    <a:pt x="62" y="3"/>
                  </a:lnTo>
                  <a:lnTo>
                    <a:pt x="61" y="5"/>
                  </a:lnTo>
                  <a:lnTo>
                    <a:pt x="60" y="6"/>
                  </a:lnTo>
                  <a:lnTo>
                    <a:pt x="58" y="8"/>
                  </a:lnTo>
                  <a:lnTo>
                    <a:pt x="58" y="9"/>
                  </a:lnTo>
                  <a:lnTo>
                    <a:pt x="67" y="9"/>
                  </a:lnTo>
                  <a:lnTo>
                    <a:pt x="67" y="10"/>
                  </a:lnTo>
                  <a:lnTo>
                    <a:pt x="66" y="12"/>
                  </a:lnTo>
                  <a:lnTo>
                    <a:pt x="65" y="13"/>
                  </a:lnTo>
                  <a:lnTo>
                    <a:pt x="64" y="17"/>
                  </a:lnTo>
                  <a:lnTo>
                    <a:pt x="62" y="19"/>
                  </a:lnTo>
                  <a:lnTo>
                    <a:pt x="62" y="22"/>
                  </a:lnTo>
                  <a:lnTo>
                    <a:pt x="62" y="25"/>
                  </a:lnTo>
                  <a:lnTo>
                    <a:pt x="60" y="26"/>
                  </a:lnTo>
                  <a:lnTo>
                    <a:pt x="60" y="27"/>
                  </a:lnTo>
                  <a:lnTo>
                    <a:pt x="57" y="29"/>
                  </a:lnTo>
                  <a:lnTo>
                    <a:pt x="57" y="32"/>
                  </a:lnTo>
                  <a:lnTo>
                    <a:pt x="57" y="35"/>
                  </a:lnTo>
                  <a:lnTo>
                    <a:pt x="56" y="36"/>
                  </a:lnTo>
                  <a:lnTo>
                    <a:pt x="54" y="38"/>
                  </a:lnTo>
                  <a:lnTo>
                    <a:pt x="52" y="40"/>
                  </a:lnTo>
                  <a:lnTo>
                    <a:pt x="51" y="41"/>
                  </a:lnTo>
                  <a:lnTo>
                    <a:pt x="51" y="43"/>
                  </a:lnTo>
                  <a:lnTo>
                    <a:pt x="50" y="45"/>
                  </a:lnTo>
                  <a:lnTo>
                    <a:pt x="50" y="46"/>
                  </a:lnTo>
                  <a:lnTo>
                    <a:pt x="49" y="49"/>
                  </a:lnTo>
                  <a:lnTo>
                    <a:pt x="48" y="51"/>
                  </a:lnTo>
                  <a:lnTo>
                    <a:pt x="49" y="54"/>
                  </a:lnTo>
                  <a:lnTo>
                    <a:pt x="50" y="55"/>
                  </a:lnTo>
                  <a:lnTo>
                    <a:pt x="50" y="57"/>
                  </a:lnTo>
                  <a:lnTo>
                    <a:pt x="50" y="58"/>
                  </a:lnTo>
                  <a:lnTo>
                    <a:pt x="49" y="60"/>
                  </a:lnTo>
                  <a:lnTo>
                    <a:pt x="50" y="61"/>
                  </a:lnTo>
                  <a:lnTo>
                    <a:pt x="8" y="62"/>
                  </a:lnTo>
                  <a:lnTo>
                    <a:pt x="8" y="53"/>
                  </a:lnTo>
                  <a:lnTo>
                    <a:pt x="6" y="52"/>
                  </a:lnTo>
                  <a:lnTo>
                    <a:pt x="4" y="53"/>
                  </a:lnTo>
                  <a:lnTo>
                    <a:pt x="2" y="51"/>
                  </a:lnTo>
                  <a:lnTo>
                    <a:pt x="2" y="22"/>
                  </a:lnTo>
                  <a:lnTo>
                    <a:pt x="0" y="3"/>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a:solidFill>
                  <a:srgbClr val="000000"/>
                </a:solidFill>
              </a:endParaRPr>
            </a:p>
          </p:txBody>
        </p:sp>
        <p:grpSp>
          <p:nvGrpSpPr>
            <p:cNvPr id="11" name="Group 283"/>
            <p:cNvGrpSpPr>
              <a:grpSpLocks/>
            </p:cNvGrpSpPr>
            <p:nvPr/>
          </p:nvGrpSpPr>
          <p:grpSpPr bwMode="auto">
            <a:xfrm>
              <a:off x="1155696" y="3886215"/>
              <a:ext cx="2009775" cy="1390654"/>
              <a:chOff x="768" y="2832"/>
              <a:chExt cx="1203" cy="876"/>
            </a:xfrm>
          </p:grpSpPr>
          <p:sp>
            <p:nvSpPr>
              <p:cNvPr id="383" name="Freeform 40"/>
              <p:cNvSpPr>
                <a:spLocks/>
              </p:cNvSpPr>
              <p:nvPr/>
            </p:nvSpPr>
            <p:spPr bwMode="auto">
              <a:xfrm>
                <a:off x="1056" y="2832"/>
                <a:ext cx="915" cy="780"/>
              </a:xfrm>
              <a:custGeom>
                <a:avLst/>
                <a:gdLst>
                  <a:gd name="T0" fmla="*/ 14 w 188"/>
                  <a:gd name="T1" fmla="*/ 31 h 160"/>
                  <a:gd name="T2" fmla="*/ 26 w 188"/>
                  <a:gd name="T3" fmla="*/ 40 h 160"/>
                  <a:gd name="T4" fmla="*/ 18 w 188"/>
                  <a:gd name="T5" fmla="*/ 50 h 160"/>
                  <a:gd name="T6" fmla="*/ 16 w 188"/>
                  <a:gd name="T7" fmla="*/ 43 h 160"/>
                  <a:gd name="T8" fmla="*/ 5 w 188"/>
                  <a:gd name="T9" fmla="*/ 55 h 160"/>
                  <a:gd name="T10" fmla="*/ 11 w 188"/>
                  <a:gd name="T11" fmla="*/ 64 h 160"/>
                  <a:gd name="T12" fmla="*/ 27 w 188"/>
                  <a:gd name="T13" fmla="*/ 61 h 160"/>
                  <a:gd name="T14" fmla="*/ 22 w 188"/>
                  <a:gd name="T15" fmla="*/ 74 h 160"/>
                  <a:gd name="T16" fmla="*/ 18 w 188"/>
                  <a:gd name="T17" fmla="*/ 79 h 160"/>
                  <a:gd name="T18" fmla="*/ 10 w 188"/>
                  <a:gd name="T19" fmla="*/ 82 h 160"/>
                  <a:gd name="T20" fmla="*/ 6 w 188"/>
                  <a:gd name="T21" fmla="*/ 98 h 160"/>
                  <a:gd name="T22" fmla="*/ 11 w 188"/>
                  <a:gd name="T23" fmla="*/ 107 h 160"/>
                  <a:gd name="T24" fmla="*/ 22 w 188"/>
                  <a:gd name="T25" fmla="*/ 112 h 160"/>
                  <a:gd name="T26" fmla="*/ 22 w 188"/>
                  <a:gd name="T27" fmla="*/ 120 h 160"/>
                  <a:gd name="T28" fmla="*/ 35 w 188"/>
                  <a:gd name="T29" fmla="*/ 123 h 160"/>
                  <a:gd name="T30" fmla="*/ 42 w 188"/>
                  <a:gd name="T31" fmla="*/ 125 h 160"/>
                  <a:gd name="T32" fmla="*/ 29 w 188"/>
                  <a:gd name="T33" fmla="*/ 141 h 160"/>
                  <a:gd name="T34" fmla="*/ 19 w 188"/>
                  <a:gd name="T35" fmla="*/ 147 h 160"/>
                  <a:gd name="T36" fmla="*/ 3 w 188"/>
                  <a:gd name="T37" fmla="*/ 155 h 160"/>
                  <a:gd name="T38" fmla="*/ 3 w 188"/>
                  <a:gd name="T39" fmla="*/ 160 h 160"/>
                  <a:gd name="T40" fmla="*/ 29 w 188"/>
                  <a:gd name="T41" fmla="*/ 149 h 160"/>
                  <a:gd name="T42" fmla="*/ 62 w 188"/>
                  <a:gd name="T43" fmla="*/ 120 h 160"/>
                  <a:gd name="T44" fmla="*/ 59 w 188"/>
                  <a:gd name="T45" fmla="*/ 117 h 160"/>
                  <a:gd name="T46" fmla="*/ 77 w 188"/>
                  <a:gd name="T47" fmla="*/ 95 h 160"/>
                  <a:gd name="T48" fmla="*/ 72 w 188"/>
                  <a:gd name="T49" fmla="*/ 101 h 160"/>
                  <a:gd name="T50" fmla="*/ 73 w 188"/>
                  <a:gd name="T51" fmla="*/ 109 h 160"/>
                  <a:gd name="T52" fmla="*/ 72 w 188"/>
                  <a:gd name="T53" fmla="*/ 114 h 160"/>
                  <a:gd name="T54" fmla="*/ 86 w 188"/>
                  <a:gd name="T55" fmla="*/ 106 h 160"/>
                  <a:gd name="T56" fmla="*/ 86 w 188"/>
                  <a:gd name="T57" fmla="*/ 98 h 160"/>
                  <a:gd name="T58" fmla="*/ 107 w 188"/>
                  <a:gd name="T59" fmla="*/ 103 h 160"/>
                  <a:gd name="T60" fmla="*/ 121 w 188"/>
                  <a:gd name="T61" fmla="*/ 101 h 160"/>
                  <a:gd name="T62" fmla="*/ 145 w 188"/>
                  <a:gd name="T63" fmla="*/ 109 h 160"/>
                  <a:gd name="T64" fmla="*/ 153 w 188"/>
                  <a:gd name="T65" fmla="*/ 119 h 160"/>
                  <a:gd name="T66" fmla="*/ 166 w 188"/>
                  <a:gd name="T67" fmla="*/ 128 h 160"/>
                  <a:gd name="T68" fmla="*/ 188 w 188"/>
                  <a:gd name="T69" fmla="*/ 130 h 160"/>
                  <a:gd name="T70" fmla="*/ 185 w 188"/>
                  <a:gd name="T71" fmla="*/ 117 h 160"/>
                  <a:gd name="T72" fmla="*/ 176 w 188"/>
                  <a:gd name="T73" fmla="*/ 115 h 160"/>
                  <a:gd name="T74" fmla="*/ 163 w 188"/>
                  <a:gd name="T75" fmla="*/ 106 h 160"/>
                  <a:gd name="T76" fmla="*/ 147 w 188"/>
                  <a:gd name="T77" fmla="*/ 95 h 160"/>
                  <a:gd name="T78" fmla="*/ 141 w 188"/>
                  <a:gd name="T79" fmla="*/ 103 h 160"/>
                  <a:gd name="T80" fmla="*/ 129 w 188"/>
                  <a:gd name="T81" fmla="*/ 93 h 160"/>
                  <a:gd name="T82" fmla="*/ 117 w 188"/>
                  <a:gd name="T83" fmla="*/ 80 h 160"/>
                  <a:gd name="T84" fmla="*/ 102 w 188"/>
                  <a:gd name="T85" fmla="*/ 21 h 160"/>
                  <a:gd name="T86" fmla="*/ 90 w 188"/>
                  <a:gd name="T87" fmla="*/ 5 h 160"/>
                  <a:gd name="T88" fmla="*/ 69 w 188"/>
                  <a:gd name="T89" fmla="*/ 5 h 160"/>
                  <a:gd name="T90" fmla="*/ 59 w 188"/>
                  <a:gd name="T91" fmla="*/ 5 h 160"/>
                  <a:gd name="T92" fmla="*/ 45 w 188"/>
                  <a:gd name="T93" fmla="*/ 0 h 160"/>
                  <a:gd name="T94" fmla="*/ 35 w 188"/>
                  <a:gd name="T95" fmla="*/ 4 h 160"/>
                  <a:gd name="T96" fmla="*/ 24 w 188"/>
                  <a:gd name="T97" fmla="*/ 13 h 160"/>
                  <a:gd name="T98" fmla="*/ 19 w 188"/>
                  <a:gd name="T99" fmla="*/ 21 h 160"/>
                  <a:gd name="T100" fmla="*/ 10 w 188"/>
                  <a:gd name="T101" fmla="*/ 2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8"/>
                  <a:gd name="T154" fmla="*/ 0 h 160"/>
                  <a:gd name="T155" fmla="*/ 188 w 188"/>
                  <a:gd name="T156" fmla="*/ 160 h 16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8" h="160">
                    <a:moveTo>
                      <a:pt x="10" y="26"/>
                    </a:moveTo>
                    <a:lnTo>
                      <a:pt x="14" y="31"/>
                    </a:lnTo>
                    <a:lnTo>
                      <a:pt x="19" y="39"/>
                    </a:lnTo>
                    <a:lnTo>
                      <a:pt x="26" y="40"/>
                    </a:lnTo>
                    <a:lnTo>
                      <a:pt x="26" y="50"/>
                    </a:lnTo>
                    <a:lnTo>
                      <a:pt x="18" y="50"/>
                    </a:lnTo>
                    <a:lnTo>
                      <a:pt x="18" y="43"/>
                    </a:lnTo>
                    <a:lnTo>
                      <a:pt x="16" y="43"/>
                    </a:lnTo>
                    <a:lnTo>
                      <a:pt x="0" y="50"/>
                    </a:lnTo>
                    <a:lnTo>
                      <a:pt x="5" y="55"/>
                    </a:lnTo>
                    <a:lnTo>
                      <a:pt x="5" y="61"/>
                    </a:lnTo>
                    <a:lnTo>
                      <a:pt x="11" y="64"/>
                    </a:lnTo>
                    <a:lnTo>
                      <a:pt x="21" y="66"/>
                    </a:lnTo>
                    <a:lnTo>
                      <a:pt x="27" y="61"/>
                    </a:lnTo>
                    <a:lnTo>
                      <a:pt x="29" y="72"/>
                    </a:lnTo>
                    <a:lnTo>
                      <a:pt x="22" y="74"/>
                    </a:lnTo>
                    <a:lnTo>
                      <a:pt x="21" y="77"/>
                    </a:lnTo>
                    <a:lnTo>
                      <a:pt x="18" y="79"/>
                    </a:lnTo>
                    <a:lnTo>
                      <a:pt x="13" y="75"/>
                    </a:lnTo>
                    <a:lnTo>
                      <a:pt x="10" y="82"/>
                    </a:lnTo>
                    <a:lnTo>
                      <a:pt x="2" y="90"/>
                    </a:lnTo>
                    <a:lnTo>
                      <a:pt x="6" y="98"/>
                    </a:lnTo>
                    <a:lnTo>
                      <a:pt x="5" y="101"/>
                    </a:lnTo>
                    <a:lnTo>
                      <a:pt x="11" y="107"/>
                    </a:lnTo>
                    <a:lnTo>
                      <a:pt x="19" y="107"/>
                    </a:lnTo>
                    <a:lnTo>
                      <a:pt x="22" y="112"/>
                    </a:lnTo>
                    <a:lnTo>
                      <a:pt x="21" y="115"/>
                    </a:lnTo>
                    <a:lnTo>
                      <a:pt x="22" y="120"/>
                    </a:lnTo>
                    <a:lnTo>
                      <a:pt x="29" y="117"/>
                    </a:lnTo>
                    <a:lnTo>
                      <a:pt x="35" y="123"/>
                    </a:lnTo>
                    <a:lnTo>
                      <a:pt x="45" y="119"/>
                    </a:lnTo>
                    <a:lnTo>
                      <a:pt x="42" y="125"/>
                    </a:lnTo>
                    <a:lnTo>
                      <a:pt x="42" y="131"/>
                    </a:lnTo>
                    <a:lnTo>
                      <a:pt x="29" y="141"/>
                    </a:lnTo>
                    <a:lnTo>
                      <a:pt x="24" y="147"/>
                    </a:lnTo>
                    <a:lnTo>
                      <a:pt x="19" y="147"/>
                    </a:lnTo>
                    <a:lnTo>
                      <a:pt x="11" y="154"/>
                    </a:lnTo>
                    <a:lnTo>
                      <a:pt x="3" y="155"/>
                    </a:lnTo>
                    <a:lnTo>
                      <a:pt x="0" y="159"/>
                    </a:lnTo>
                    <a:lnTo>
                      <a:pt x="3" y="160"/>
                    </a:lnTo>
                    <a:lnTo>
                      <a:pt x="19" y="154"/>
                    </a:lnTo>
                    <a:lnTo>
                      <a:pt x="29" y="149"/>
                    </a:lnTo>
                    <a:lnTo>
                      <a:pt x="48" y="136"/>
                    </a:lnTo>
                    <a:lnTo>
                      <a:pt x="62" y="120"/>
                    </a:lnTo>
                    <a:lnTo>
                      <a:pt x="64" y="117"/>
                    </a:lnTo>
                    <a:lnTo>
                      <a:pt x="59" y="117"/>
                    </a:lnTo>
                    <a:lnTo>
                      <a:pt x="73" y="96"/>
                    </a:lnTo>
                    <a:lnTo>
                      <a:pt x="77" y="95"/>
                    </a:lnTo>
                    <a:lnTo>
                      <a:pt x="77" y="98"/>
                    </a:lnTo>
                    <a:lnTo>
                      <a:pt x="72" y="101"/>
                    </a:lnTo>
                    <a:lnTo>
                      <a:pt x="70" y="111"/>
                    </a:lnTo>
                    <a:lnTo>
                      <a:pt x="73" y="109"/>
                    </a:lnTo>
                    <a:lnTo>
                      <a:pt x="70" y="112"/>
                    </a:lnTo>
                    <a:lnTo>
                      <a:pt x="72" y="114"/>
                    </a:lnTo>
                    <a:lnTo>
                      <a:pt x="82" y="107"/>
                    </a:lnTo>
                    <a:lnTo>
                      <a:pt x="86" y="106"/>
                    </a:lnTo>
                    <a:lnTo>
                      <a:pt x="88" y="101"/>
                    </a:lnTo>
                    <a:lnTo>
                      <a:pt x="86" y="98"/>
                    </a:lnTo>
                    <a:lnTo>
                      <a:pt x="96" y="96"/>
                    </a:lnTo>
                    <a:lnTo>
                      <a:pt x="107" y="103"/>
                    </a:lnTo>
                    <a:lnTo>
                      <a:pt x="117" y="99"/>
                    </a:lnTo>
                    <a:lnTo>
                      <a:pt x="121" y="101"/>
                    </a:lnTo>
                    <a:lnTo>
                      <a:pt x="128" y="101"/>
                    </a:lnTo>
                    <a:lnTo>
                      <a:pt x="145" y="109"/>
                    </a:lnTo>
                    <a:lnTo>
                      <a:pt x="149" y="112"/>
                    </a:lnTo>
                    <a:lnTo>
                      <a:pt x="153" y="119"/>
                    </a:lnTo>
                    <a:lnTo>
                      <a:pt x="163" y="125"/>
                    </a:lnTo>
                    <a:lnTo>
                      <a:pt x="166" y="128"/>
                    </a:lnTo>
                    <a:lnTo>
                      <a:pt x="177" y="135"/>
                    </a:lnTo>
                    <a:lnTo>
                      <a:pt x="188" y="130"/>
                    </a:lnTo>
                    <a:lnTo>
                      <a:pt x="188" y="123"/>
                    </a:lnTo>
                    <a:lnTo>
                      <a:pt x="185" y="117"/>
                    </a:lnTo>
                    <a:lnTo>
                      <a:pt x="180" y="115"/>
                    </a:lnTo>
                    <a:lnTo>
                      <a:pt x="176" y="115"/>
                    </a:lnTo>
                    <a:lnTo>
                      <a:pt x="169" y="111"/>
                    </a:lnTo>
                    <a:lnTo>
                      <a:pt x="163" y="106"/>
                    </a:lnTo>
                    <a:lnTo>
                      <a:pt x="150" y="93"/>
                    </a:lnTo>
                    <a:lnTo>
                      <a:pt x="147" y="95"/>
                    </a:lnTo>
                    <a:lnTo>
                      <a:pt x="144" y="99"/>
                    </a:lnTo>
                    <a:lnTo>
                      <a:pt x="141" y="103"/>
                    </a:lnTo>
                    <a:lnTo>
                      <a:pt x="129" y="96"/>
                    </a:lnTo>
                    <a:lnTo>
                      <a:pt x="129" y="93"/>
                    </a:lnTo>
                    <a:lnTo>
                      <a:pt x="120" y="96"/>
                    </a:lnTo>
                    <a:lnTo>
                      <a:pt x="117" y="80"/>
                    </a:lnTo>
                    <a:lnTo>
                      <a:pt x="109" y="45"/>
                    </a:lnTo>
                    <a:lnTo>
                      <a:pt x="102" y="21"/>
                    </a:lnTo>
                    <a:lnTo>
                      <a:pt x="99" y="10"/>
                    </a:lnTo>
                    <a:lnTo>
                      <a:pt x="90" y="5"/>
                    </a:lnTo>
                    <a:lnTo>
                      <a:pt x="85" y="8"/>
                    </a:lnTo>
                    <a:lnTo>
                      <a:pt x="69" y="5"/>
                    </a:lnTo>
                    <a:lnTo>
                      <a:pt x="64" y="7"/>
                    </a:lnTo>
                    <a:lnTo>
                      <a:pt x="59" y="5"/>
                    </a:lnTo>
                    <a:lnTo>
                      <a:pt x="59" y="4"/>
                    </a:lnTo>
                    <a:lnTo>
                      <a:pt x="45" y="0"/>
                    </a:lnTo>
                    <a:lnTo>
                      <a:pt x="43" y="4"/>
                    </a:lnTo>
                    <a:lnTo>
                      <a:pt x="35" y="4"/>
                    </a:lnTo>
                    <a:lnTo>
                      <a:pt x="29" y="8"/>
                    </a:lnTo>
                    <a:lnTo>
                      <a:pt x="24" y="13"/>
                    </a:lnTo>
                    <a:lnTo>
                      <a:pt x="22" y="18"/>
                    </a:lnTo>
                    <a:lnTo>
                      <a:pt x="19" y="21"/>
                    </a:lnTo>
                    <a:lnTo>
                      <a:pt x="13" y="21"/>
                    </a:lnTo>
                    <a:lnTo>
                      <a:pt x="10" y="26"/>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84" name="Freeform 41"/>
              <p:cNvSpPr>
                <a:spLocks/>
              </p:cNvSpPr>
              <p:nvPr/>
            </p:nvSpPr>
            <p:spPr bwMode="auto">
              <a:xfrm>
                <a:off x="1021" y="3608"/>
                <a:ext cx="20" cy="14"/>
              </a:xfrm>
              <a:custGeom>
                <a:avLst/>
                <a:gdLst>
                  <a:gd name="T0" fmla="*/ 2 w 4"/>
                  <a:gd name="T1" fmla="*/ 2 h 3"/>
                  <a:gd name="T2" fmla="*/ 2 w 4"/>
                  <a:gd name="T3" fmla="*/ 1 h 3"/>
                  <a:gd name="T4" fmla="*/ 2 w 4"/>
                  <a:gd name="T5" fmla="*/ 1 h 3"/>
                  <a:gd name="T6" fmla="*/ 2 w 4"/>
                  <a:gd name="T7" fmla="*/ 1 h 3"/>
                  <a:gd name="T8" fmla="*/ 2 w 4"/>
                  <a:gd name="T9" fmla="*/ 1 h 3"/>
                  <a:gd name="T10" fmla="*/ 2 w 4"/>
                  <a:gd name="T11" fmla="*/ 1 h 3"/>
                  <a:gd name="T12" fmla="*/ 2 w 4"/>
                  <a:gd name="T13" fmla="*/ 1 h 3"/>
                  <a:gd name="T14" fmla="*/ 1 w 4"/>
                  <a:gd name="T15" fmla="*/ 0 h 3"/>
                  <a:gd name="T16" fmla="*/ 1 w 4"/>
                  <a:gd name="T17" fmla="*/ 0 h 3"/>
                  <a:gd name="T18" fmla="*/ 0 w 4"/>
                  <a:gd name="T19" fmla="*/ 1 h 3"/>
                  <a:gd name="T20" fmla="*/ 0 w 4"/>
                  <a:gd name="T21" fmla="*/ 1 h 3"/>
                  <a:gd name="T22" fmla="*/ 0 w 4"/>
                  <a:gd name="T23" fmla="*/ 1 h 3"/>
                  <a:gd name="T24" fmla="*/ 0 w 4"/>
                  <a:gd name="T25" fmla="*/ 1 h 3"/>
                  <a:gd name="T26" fmla="*/ 0 w 4"/>
                  <a:gd name="T27" fmla="*/ 1 h 3"/>
                  <a:gd name="T28" fmla="*/ 0 w 4"/>
                  <a:gd name="T29" fmla="*/ 1 h 3"/>
                  <a:gd name="T30" fmla="*/ 0 w 4"/>
                  <a:gd name="T31" fmla="*/ 2 h 3"/>
                  <a:gd name="T32" fmla="*/ 0 w 4"/>
                  <a:gd name="T33" fmla="*/ 2 h 3"/>
                  <a:gd name="T34" fmla="*/ 1 w 4"/>
                  <a:gd name="T35" fmla="*/ 2 h 3"/>
                  <a:gd name="T36" fmla="*/ 1 w 4"/>
                  <a:gd name="T37" fmla="*/ 2 h 3"/>
                  <a:gd name="T38" fmla="*/ 1 w 4"/>
                  <a:gd name="T39" fmla="*/ 3 h 3"/>
                  <a:gd name="T40" fmla="*/ 2 w 4"/>
                  <a:gd name="T41" fmla="*/ 3 h 3"/>
                  <a:gd name="T42" fmla="*/ 2 w 4"/>
                  <a:gd name="T43" fmla="*/ 3 h 3"/>
                  <a:gd name="T44" fmla="*/ 3 w 4"/>
                  <a:gd name="T45" fmla="*/ 3 h 3"/>
                  <a:gd name="T46" fmla="*/ 3 w 4"/>
                  <a:gd name="T47" fmla="*/ 3 h 3"/>
                  <a:gd name="T48" fmla="*/ 4 w 4"/>
                  <a:gd name="T49" fmla="*/ 2 h 3"/>
                  <a:gd name="T50" fmla="*/ 4 w 4"/>
                  <a:gd name="T51" fmla="*/ 2 h 3"/>
                  <a:gd name="T52" fmla="*/ 4 w 4"/>
                  <a:gd name="T53" fmla="*/ 2 h 3"/>
                  <a:gd name="T54" fmla="*/ 4 w 4"/>
                  <a:gd name="T55" fmla="*/ 1 h 3"/>
                  <a:gd name="T56" fmla="*/ 4 w 4"/>
                  <a:gd name="T57" fmla="*/ 1 h 3"/>
                  <a:gd name="T58" fmla="*/ 4 w 4"/>
                  <a:gd name="T59" fmla="*/ 1 h 3"/>
                  <a:gd name="T60" fmla="*/ 4 w 4"/>
                  <a:gd name="T61" fmla="*/ 1 h 3"/>
                  <a:gd name="T62" fmla="*/ 4 w 4"/>
                  <a:gd name="T63" fmla="*/ 1 h 3"/>
                  <a:gd name="T64" fmla="*/ 4 w 4"/>
                  <a:gd name="T65" fmla="*/ 0 h 3"/>
                  <a:gd name="T66" fmla="*/ 4 w 4"/>
                  <a:gd name="T67" fmla="*/ 0 h 3"/>
                  <a:gd name="T68" fmla="*/ 4 w 4"/>
                  <a:gd name="T69" fmla="*/ 0 h 3"/>
                  <a:gd name="T70" fmla="*/ 4 w 4"/>
                  <a:gd name="T71" fmla="*/ 0 h 3"/>
                  <a:gd name="T72" fmla="*/ 4 w 4"/>
                  <a:gd name="T73" fmla="*/ 1 h 3"/>
                  <a:gd name="T74" fmla="*/ 3 w 4"/>
                  <a:gd name="T75" fmla="*/ 1 h 3"/>
                  <a:gd name="T76" fmla="*/ 3 w 4"/>
                  <a:gd name="T77" fmla="*/ 1 h 3"/>
                  <a:gd name="T78" fmla="*/ 2 w 4"/>
                  <a:gd name="T79" fmla="*/ 2 h 3"/>
                  <a:gd name="T80" fmla="*/ 2 w 4"/>
                  <a:gd name="T81" fmla="*/ 2 h 3"/>
                  <a:gd name="T82" fmla="*/ 2 w 4"/>
                  <a:gd name="T83" fmla="*/ 2 h 3"/>
                  <a:gd name="T84" fmla="*/ 2 w 4"/>
                  <a:gd name="T85" fmla="*/ 2 h 3"/>
                  <a:gd name="T86" fmla="*/ 2 w 4"/>
                  <a:gd name="T87" fmla="*/ 3 h 3"/>
                  <a:gd name="T88" fmla="*/ 3 w 4"/>
                  <a:gd name="T89" fmla="*/ 3 h 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
                  <a:gd name="T136" fmla="*/ 0 h 3"/>
                  <a:gd name="T137" fmla="*/ 4 w 4"/>
                  <a:gd name="T138" fmla="*/ 3 h 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 h="3">
                    <a:moveTo>
                      <a:pt x="2" y="2"/>
                    </a:moveTo>
                    <a:lnTo>
                      <a:pt x="2" y="1"/>
                    </a:lnTo>
                    <a:lnTo>
                      <a:pt x="1" y="0"/>
                    </a:lnTo>
                    <a:lnTo>
                      <a:pt x="0" y="1"/>
                    </a:lnTo>
                    <a:lnTo>
                      <a:pt x="0" y="2"/>
                    </a:lnTo>
                    <a:lnTo>
                      <a:pt x="1" y="2"/>
                    </a:lnTo>
                    <a:lnTo>
                      <a:pt x="1" y="3"/>
                    </a:lnTo>
                    <a:lnTo>
                      <a:pt x="2" y="3"/>
                    </a:lnTo>
                    <a:lnTo>
                      <a:pt x="3" y="3"/>
                    </a:lnTo>
                    <a:lnTo>
                      <a:pt x="4" y="2"/>
                    </a:lnTo>
                    <a:lnTo>
                      <a:pt x="4" y="1"/>
                    </a:lnTo>
                    <a:lnTo>
                      <a:pt x="4" y="0"/>
                    </a:lnTo>
                    <a:lnTo>
                      <a:pt x="4" y="1"/>
                    </a:lnTo>
                    <a:lnTo>
                      <a:pt x="3" y="1"/>
                    </a:lnTo>
                    <a:lnTo>
                      <a:pt x="2" y="2"/>
                    </a:lnTo>
                    <a:lnTo>
                      <a:pt x="2" y="3"/>
                    </a:lnTo>
                    <a:lnTo>
                      <a:pt x="3" y="3"/>
                    </a:lnTo>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85" name="Freeform 42"/>
              <p:cNvSpPr>
                <a:spLocks/>
              </p:cNvSpPr>
              <p:nvPr/>
            </p:nvSpPr>
            <p:spPr bwMode="auto">
              <a:xfrm>
                <a:off x="978" y="3610"/>
                <a:ext cx="43" cy="30"/>
              </a:xfrm>
              <a:custGeom>
                <a:avLst/>
                <a:gdLst>
                  <a:gd name="T0" fmla="*/ 7 w 9"/>
                  <a:gd name="T1" fmla="*/ 0 h 6"/>
                  <a:gd name="T2" fmla="*/ 4 w 9"/>
                  <a:gd name="T3" fmla="*/ 0 h 6"/>
                  <a:gd name="T4" fmla="*/ 3 w 9"/>
                  <a:gd name="T5" fmla="*/ 1 h 6"/>
                  <a:gd name="T6" fmla="*/ 3 w 9"/>
                  <a:gd name="T7" fmla="*/ 1 h 6"/>
                  <a:gd name="T8" fmla="*/ 3 w 9"/>
                  <a:gd name="T9" fmla="*/ 2 h 6"/>
                  <a:gd name="T10" fmla="*/ 3 w 9"/>
                  <a:gd name="T11" fmla="*/ 3 h 6"/>
                  <a:gd name="T12" fmla="*/ 2 w 9"/>
                  <a:gd name="T13" fmla="*/ 3 h 6"/>
                  <a:gd name="T14" fmla="*/ 2 w 9"/>
                  <a:gd name="T15" fmla="*/ 3 h 6"/>
                  <a:gd name="T16" fmla="*/ 1 w 9"/>
                  <a:gd name="T17" fmla="*/ 3 h 6"/>
                  <a:gd name="T18" fmla="*/ 1 w 9"/>
                  <a:gd name="T19" fmla="*/ 4 h 6"/>
                  <a:gd name="T20" fmla="*/ 1 w 9"/>
                  <a:gd name="T21" fmla="*/ 5 h 6"/>
                  <a:gd name="T22" fmla="*/ 0 w 9"/>
                  <a:gd name="T23" fmla="*/ 5 h 6"/>
                  <a:gd name="T24" fmla="*/ 0 w 9"/>
                  <a:gd name="T25" fmla="*/ 6 h 6"/>
                  <a:gd name="T26" fmla="*/ 0 w 9"/>
                  <a:gd name="T27" fmla="*/ 6 h 6"/>
                  <a:gd name="T28" fmla="*/ 0 w 9"/>
                  <a:gd name="T29" fmla="*/ 6 h 6"/>
                  <a:gd name="T30" fmla="*/ 0 w 9"/>
                  <a:gd name="T31" fmla="*/ 6 h 6"/>
                  <a:gd name="T32" fmla="*/ 0 w 9"/>
                  <a:gd name="T33" fmla="*/ 6 h 6"/>
                  <a:gd name="T34" fmla="*/ 0 w 9"/>
                  <a:gd name="T35" fmla="*/ 6 h 6"/>
                  <a:gd name="T36" fmla="*/ 0 w 9"/>
                  <a:gd name="T37" fmla="*/ 6 h 6"/>
                  <a:gd name="T38" fmla="*/ 1 w 9"/>
                  <a:gd name="T39" fmla="*/ 6 h 6"/>
                  <a:gd name="T40" fmla="*/ 2 w 9"/>
                  <a:gd name="T41" fmla="*/ 6 h 6"/>
                  <a:gd name="T42" fmla="*/ 3 w 9"/>
                  <a:gd name="T43" fmla="*/ 5 h 6"/>
                  <a:gd name="T44" fmla="*/ 6 w 9"/>
                  <a:gd name="T45" fmla="*/ 3 h 6"/>
                  <a:gd name="T46" fmla="*/ 7 w 9"/>
                  <a:gd name="T47" fmla="*/ 2 h 6"/>
                  <a:gd name="T48" fmla="*/ 8 w 9"/>
                  <a:gd name="T49" fmla="*/ 2 h 6"/>
                  <a:gd name="T50" fmla="*/ 9 w 9"/>
                  <a:gd name="T51" fmla="*/ 1 h 6"/>
                  <a:gd name="T52" fmla="*/ 9 w 9"/>
                  <a:gd name="T53" fmla="*/ 1 h 6"/>
                  <a:gd name="T54" fmla="*/ 9 w 9"/>
                  <a:gd name="T55" fmla="*/ 1 h 6"/>
                  <a:gd name="T56" fmla="*/ 8 w 9"/>
                  <a:gd name="T57" fmla="*/ 0 h 6"/>
                  <a:gd name="T58" fmla="*/ 8 w 9"/>
                  <a:gd name="T59" fmla="*/ 0 h 6"/>
                  <a:gd name="T60" fmla="*/ 8 w 9"/>
                  <a:gd name="T61" fmla="*/ 0 h 6"/>
                  <a:gd name="T62" fmla="*/ 8 w 9"/>
                  <a:gd name="T63" fmla="*/ 0 h 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
                  <a:gd name="T97" fmla="*/ 0 h 6"/>
                  <a:gd name="T98" fmla="*/ 9 w 9"/>
                  <a:gd name="T99" fmla="*/ 6 h 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 h="6">
                    <a:moveTo>
                      <a:pt x="8" y="0"/>
                    </a:moveTo>
                    <a:lnTo>
                      <a:pt x="7" y="0"/>
                    </a:lnTo>
                    <a:lnTo>
                      <a:pt x="6" y="0"/>
                    </a:lnTo>
                    <a:lnTo>
                      <a:pt x="4" y="0"/>
                    </a:lnTo>
                    <a:lnTo>
                      <a:pt x="4" y="1"/>
                    </a:lnTo>
                    <a:lnTo>
                      <a:pt x="3" y="1"/>
                    </a:lnTo>
                    <a:lnTo>
                      <a:pt x="3" y="2"/>
                    </a:lnTo>
                    <a:lnTo>
                      <a:pt x="3" y="3"/>
                    </a:lnTo>
                    <a:lnTo>
                      <a:pt x="2" y="3"/>
                    </a:lnTo>
                    <a:lnTo>
                      <a:pt x="1" y="3"/>
                    </a:lnTo>
                    <a:lnTo>
                      <a:pt x="1" y="4"/>
                    </a:lnTo>
                    <a:lnTo>
                      <a:pt x="1" y="5"/>
                    </a:lnTo>
                    <a:lnTo>
                      <a:pt x="0" y="5"/>
                    </a:lnTo>
                    <a:lnTo>
                      <a:pt x="0" y="6"/>
                    </a:lnTo>
                    <a:lnTo>
                      <a:pt x="1" y="6"/>
                    </a:lnTo>
                    <a:lnTo>
                      <a:pt x="2" y="6"/>
                    </a:lnTo>
                    <a:lnTo>
                      <a:pt x="2" y="5"/>
                    </a:lnTo>
                    <a:lnTo>
                      <a:pt x="3" y="5"/>
                    </a:lnTo>
                    <a:lnTo>
                      <a:pt x="5" y="4"/>
                    </a:lnTo>
                    <a:lnTo>
                      <a:pt x="6" y="3"/>
                    </a:lnTo>
                    <a:lnTo>
                      <a:pt x="7" y="2"/>
                    </a:lnTo>
                    <a:lnTo>
                      <a:pt x="8" y="2"/>
                    </a:lnTo>
                    <a:lnTo>
                      <a:pt x="9" y="1"/>
                    </a:lnTo>
                    <a:lnTo>
                      <a:pt x="8" y="0"/>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86" name="Freeform 43"/>
              <p:cNvSpPr>
                <a:spLocks/>
              </p:cNvSpPr>
              <p:nvPr/>
            </p:nvSpPr>
            <p:spPr bwMode="auto">
              <a:xfrm>
                <a:off x="934" y="3632"/>
                <a:ext cx="44" cy="34"/>
              </a:xfrm>
              <a:custGeom>
                <a:avLst/>
                <a:gdLst>
                  <a:gd name="T0" fmla="*/ 8 w 9"/>
                  <a:gd name="T1" fmla="*/ 3 h 7"/>
                  <a:gd name="T2" fmla="*/ 8 w 9"/>
                  <a:gd name="T3" fmla="*/ 1 h 7"/>
                  <a:gd name="T4" fmla="*/ 5 w 9"/>
                  <a:gd name="T5" fmla="*/ 3 h 7"/>
                  <a:gd name="T6" fmla="*/ 4 w 9"/>
                  <a:gd name="T7" fmla="*/ 4 h 7"/>
                  <a:gd name="T8" fmla="*/ 4 w 9"/>
                  <a:gd name="T9" fmla="*/ 4 h 7"/>
                  <a:gd name="T10" fmla="*/ 2 w 9"/>
                  <a:gd name="T11" fmla="*/ 5 h 7"/>
                  <a:gd name="T12" fmla="*/ 1 w 9"/>
                  <a:gd name="T13" fmla="*/ 6 h 7"/>
                  <a:gd name="T14" fmla="*/ 0 w 9"/>
                  <a:gd name="T15" fmla="*/ 6 h 7"/>
                  <a:gd name="T16" fmla="*/ 2 w 9"/>
                  <a:gd name="T17" fmla="*/ 6 h 7"/>
                  <a:gd name="T18" fmla="*/ 3 w 9"/>
                  <a:gd name="T19" fmla="*/ 5 h 7"/>
                  <a:gd name="T20" fmla="*/ 6 w 9"/>
                  <a:gd name="T21" fmla="*/ 4 h 7"/>
                  <a:gd name="T22" fmla="*/ 8 w 9"/>
                  <a:gd name="T23" fmla="*/ 3 h 7"/>
                  <a:gd name="T24" fmla="*/ 8 w 9"/>
                  <a:gd name="T25" fmla="*/ 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7"/>
                  <a:gd name="T41" fmla="*/ 9 w 9"/>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7">
                    <a:moveTo>
                      <a:pt x="8" y="3"/>
                    </a:moveTo>
                    <a:cubicBezTo>
                      <a:pt x="8" y="2"/>
                      <a:pt x="9" y="1"/>
                      <a:pt x="8" y="1"/>
                    </a:cubicBezTo>
                    <a:cubicBezTo>
                      <a:pt x="7" y="0"/>
                      <a:pt x="5" y="2"/>
                      <a:pt x="5" y="3"/>
                    </a:cubicBezTo>
                    <a:cubicBezTo>
                      <a:pt x="4" y="3"/>
                      <a:pt x="4" y="3"/>
                      <a:pt x="4" y="4"/>
                    </a:cubicBezTo>
                    <a:cubicBezTo>
                      <a:pt x="4" y="4"/>
                      <a:pt x="4" y="4"/>
                      <a:pt x="4" y="4"/>
                    </a:cubicBezTo>
                    <a:cubicBezTo>
                      <a:pt x="3" y="5"/>
                      <a:pt x="3" y="5"/>
                      <a:pt x="2" y="5"/>
                    </a:cubicBezTo>
                    <a:cubicBezTo>
                      <a:pt x="2" y="5"/>
                      <a:pt x="2" y="5"/>
                      <a:pt x="1" y="6"/>
                    </a:cubicBezTo>
                    <a:cubicBezTo>
                      <a:pt x="1" y="6"/>
                      <a:pt x="0" y="6"/>
                      <a:pt x="0" y="6"/>
                    </a:cubicBezTo>
                    <a:cubicBezTo>
                      <a:pt x="1" y="7"/>
                      <a:pt x="1" y="7"/>
                      <a:pt x="2" y="6"/>
                    </a:cubicBezTo>
                    <a:cubicBezTo>
                      <a:pt x="2" y="6"/>
                      <a:pt x="3" y="5"/>
                      <a:pt x="3" y="5"/>
                    </a:cubicBezTo>
                    <a:cubicBezTo>
                      <a:pt x="4" y="5"/>
                      <a:pt x="5" y="5"/>
                      <a:pt x="6" y="4"/>
                    </a:cubicBezTo>
                    <a:cubicBezTo>
                      <a:pt x="7" y="4"/>
                      <a:pt x="7" y="3"/>
                      <a:pt x="8" y="3"/>
                    </a:cubicBezTo>
                    <a:cubicBezTo>
                      <a:pt x="8" y="3"/>
                      <a:pt x="8" y="3"/>
                      <a:pt x="8" y="3"/>
                    </a:cubicBez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87" name="Freeform 44"/>
              <p:cNvSpPr>
                <a:spLocks/>
              </p:cNvSpPr>
              <p:nvPr/>
            </p:nvSpPr>
            <p:spPr bwMode="auto">
              <a:xfrm>
                <a:off x="934" y="3637"/>
                <a:ext cx="39" cy="29"/>
              </a:xfrm>
              <a:custGeom>
                <a:avLst/>
                <a:gdLst>
                  <a:gd name="T0" fmla="*/ 8 w 8"/>
                  <a:gd name="T1" fmla="*/ 2 h 6"/>
                  <a:gd name="T2" fmla="*/ 8 w 8"/>
                  <a:gd name="T3" fmla="*/ 1 h 6"/>
                  <a:gd name="T4" fmla="*/ 8 w 8"/>
                  <a:gd name="T5" fmla="*/ 1 h 6"/>
                  <a:gd name="T6" fmla="*/ 8 w 8"/>
                  <a:gd name="T7" fmla="*/ 0 h 6"/>
                  <a:gd name="T8" fmla="*/ 8 w 8"/>
                  <a:gd name="T9" fmla="*/ 0 h 6"/>
                  <a:gd name="T10" fmla="*/ 8 w 8"/>
                  <a:gd name="T11" fmla="*/ 0 h 6"/>
                  <a:gd name="T12" fmla="*/ 8 w 8"/>
                  <a:gd name="T13" fmla="*/ 0 h 6"/>
                  <a:gd name="T14" fmla="*/ 8 w 8"/>
                  <a:gd name="T15" fmla="*/ 0 h 6"/>
                  <a:gd name="T16" fmla="*/ 8 w 8"/>
                  <a:gd name="T17" fmla="*/ 0 h 6"/>
                  <a:gd name="T18" fmla="*/ 8 w 8"/>
                  <a:gd name="T19" fmla="*/ 0 h 6"/>
                  <a:gd name="T20" fmla="*/ 7 w 8"/>
                  <a:gd name="T21" fmla="*/ 0 h 6"/>
                  <a:gd name="T22" fmla="*/ 7 w 8"/>
                  <a:gd name="T23" fmla="*/ 0 h 6"/>
                  <a:gd name="T24" fmla="*/ 6 w 8"/>
                  <a:gd name="T25" fmla="*/ 0 h 6"/>
                  <a:gd name="T26" fmla="*/ 5 w 8"/>
                  <a:gd name="T27" fmla="*/ 1 h 6"/>
                  <a:gd name="T28" fmla="*/ 5 w 8"/>
                  <a:gd name="T29" fmla="*/ 2 h 6"/>
                  <a:gd name="T30" fmla="*/ 5 w 8"/>
                  <a:gd name="T31" fmla="*/ 2 h 6"/>
                  <a:gd name="T32" fmla="*/ 4 w 8"/>
                  <a:gd name="T33" fmla="*/ 2 h 6"/>
                  <a:gd name="T34" fmla="*/ 4 w 8"/>
                  <a:gd name="T35" fmla="*/ 2 h 6"/>
                  <a:gd name="T36" fmla="*/ 4 w 8"/>
                  <a:gd name="T37" fmla="*/ 2 h 6"/>
                  <a:gd name="T38" fmla="*/ 4 w 8"/>
                  <a:gd name="T39" fmla="*/ 3 h 6"/>
                  <a:gd name="T40" fmla="*/ 4 w 8"/>
                  <a:gd name="T41" fmla="*/ 3 h 6"/>
                  <a:gd name="T42" fmla="*/ 4 w 8"/>
                  <a:gd name="T43" fmla="*/ 3 h 6"/>
                  <a:gd name="T44" fmla="*/ 4 w 8"/>
                  <a:gd name="T45" fmla="*/ 3 h 6"/>
                  <a:gd name="T46" fmla="*/ 2 w 8"/>
                  <a:gd name="T47" fmla="*/ 4 h 6"/>
                  <a:gd name="T48" fmla="*/ 2 w 8"/>
                  <a:gd name="T49" fmla="*/ 4 h 6"/>
                  <a:gd name="T50" fmla="*/ 2 w 8"/>
                  <a:gd name="T51" fmla="*/ 4 h 6"/>
                  <a:gd name="T52" fmla="*/ 2 w 8"/>
                  <a:gd name="T53" fmla="*/ 4 h 6"/>
                  <a:gd name="T54" fmla="*/ 1 w 8"/>
                  <a:gd name="T55" fmla="*/ 4 h 6"/>
                  <a:gd name="T56" fmla="*/ 1 w 8"/>
                  <a:gd name="T57" fmla="*/ 5 h 6"/>
                  <a:gd name="T58" fmla="*/ 1 w 8"/>
                  <a:gd name="T59" fmla="*/ 5 h 6"/>
                  <a:gd name="T60" fmla="*/ 0 w 8"/>
                  <a:gd name="T61" fmla="*/ 5 h 6"/>
                  <a:gd name="T62" fmla="*/ 0 w 8"/>
                  <a:gd name="T63" fmla="*/ 5 h 6"/>
                  <a:gd name="T64" fmla="*/ 0 w 8"/>
                  <a:gd name="T65" fmla="*/ 5 h 6"/>
                  <a:gd name="T66" fmla="*/ 1 w 8"/>
                  <a:gd name="T67" fmla="*/ 6 h 6"/>
                  <a:gd name="T68" fmla="*/ 1 w 8"/>
                  <a:gd name="T69" fmla="*/ 6 h 6"/>
                  <a:gd name="T70" fmla="*/ 1 w 8"/>
                  <a:gd name="T71" fmla="*/ 6 h 6"/>
                  <a:gd name="T72" fmla="*/ 1 w 8"/>
                  <a:gd name="T73" fmla="*/ 6 h 6"/>
                  <a:gd name="T74" fmla="*/ 2 w 8"/>
                  <a:gd name="T75" fmla="*/ 5 h 6"/>
                  <a:gd name="T76" fmla="*/ 2 w 8"/>
                  <a:gd name="T77" fmla="*/ 5 h 6"/>
                  <a:gd name="T78" fmla="*/ 3 w 8"/>
                  <a:gd name="T79" fmla="*/ 5 h 6"/>
                  <a:gd name="T80" fmla="*/ 3 w 8"/>
                  <a:gd name="T81" fmla="*/ 4 h 6"/>
                  <a:gd name="T82" fmla="*/ 3 w 8"/>
                  <a:gd name="T83" fmla="*/ 4 h 6"/>
                  <a:gd name="T84" fmla="*/ 5 w 8"/>
                  <a:gd name="T85" fmla="*/ 4 h 6"/>
                  <a:gd name="T86" fmla="*/ 5 w 8"/>
                  <a:gd name="T87" fmla="*/ 3 h 6"/>
                  <a:gd name="T88" fmla="*/ 6 w 8"/>
                  <a:gd name="T89" fmla="*/ 3 h 6"/>
                  <a:gd name="T90" fmla="*/ 7 w 8"/>
                  <a:gd name="T91" fmla="*/ 3 h 6"/>
                  <a:gd name="T92" fmla="*/ 7 w 8"/>
                  <a:gd name="T93" fmla="*/ 2 h 6"/>
                  <a:gd name="T94" fmla="*/ 7 w 8"/>
                  <a:gd name="T95" fmla="*/ 2 h 6"/>
                  <a:gd name="T96" fmla="*/ 8 w 8"/>
                  <a:gd name="T97" fmla="*/ 2 h 6"/>
                  <a:gd name="T98" fmla="*/ 8 w 8"/>
                  <a:gd name="T99" fmla="*/ 2 h 6"/>
                  <a:gd name="T100" fmla="*/ 8 w 8"/>
                  <a:gd name="T101" fmla="*/ 2 h 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
                  <a:gd name="T154" fmla="*/ 0 h 6"/>
                  <a:gd name="T155" fmla="*/ 8 w 8"/>
                  <a:gd name="T156" fmla="*/ 6 h 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 h="6">
                    <a:moveTo>
                      <a:pt x="8" y="2"/>
                    </a:moveTo>
                    <a:lnTo>
                      <a:pt x="8" y="1"/>
                    </a:lnTo>
                    <a:lnTo>
                      <a:pt x="8" y="0"/>
                    </a:lnTo>
                    <a:lnTo>
                      <a:pt x="7" y="0"/>
                    </a:lnTo>
                    <a:lnTo>
                      <a:pt x="6" y="0"/>
                    </a:lnTo>
                    <a:lnTo>
                      <a:pt x="5" y="1"/>
                    </a:lnTo>
                    <a:lnTo>
                      <a:pt x="5" y="2"/>
                    </a:lnTo>
                    <a:lnTo>
                      <a:pt x="4" y="2"/>
                    </a:lnTo>
                    <a:lnTo>
                      <a:pt x="4" y="3"/>
                    </a:lnTo>
                    <a:lnTo>
                      <a:pt x="2" y="4"/>
                    </a:lnTo>
                    <a:lnTo>
                      <a:pt x="1" y="4"/>
                    </a:lnTo>
                    <a:lnTo>
                      <a:pt x="1" y="5"/>
                    </a:lnTo>
                    <a:lnTo>
                      <a:pt x="0" y="5"/>
                    </a:lnTo>
                    <a:lnTo>
                      <a:pt x="1" y="6"/>
                    </a:lnTo>
                    <a:lnTo>
                      <a:pt x="2" y="5"/>
                    </a:lnTo>
                    <a:lnTo>
                      <a:pt x="3" y="5"/>
                    </a:lnTo>
                    <a:lnTo>
                      <a:pt x="3" y="4"/>
                    </a:lnTo>
                    <a:lnTo>
                      <a:pt x="5" y="4"/>
                    </a:lnTo>
                    <a:lnTo>
                      <a:pt x="5" y="3"/>
                    </a:lnTo>
                    <a:lnTo>
                      <a:pt x="6" y="3"/>
                    </a:lnTo>
                    <a:lnTo>
                      <a:pt x="7" y="3"/>
                    </a:lnTo>
                    <a:lnTo>
                      <a:pt x="7" y="2"/>
                    </a:lnTo>
                    <a:lnTo>
                      <a:pt x="8" y="2"/>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88" name="Freeform 45"/>
              <p:cNvSpPr>
                <a:spLocks/>
              </p:cNvSpPr>
              <p:nvPr/>
            </p:nvSpPr>
            <p:spPr bwMode="auto">
              <a:xfrm>
                <a:off x="909" y="3676"/>
                <a:ext cx="5" cy="5"/>
              </a:xfrm>
              <a:custGeom>
                <a:avLst/>
                <a:gdLst>
                  <a:gd name="T0" fmla="*/ 1 w 1"/>
                  <a:gd name="T1" fmla="*/ 0 h 1"/>
                  <a:gd name="T2" fmla="*/ 0 w 1"/>
                  <a:gd name="T3" fmla="*/ 0 h 1"/>
                  <a:gd name="T4" fmla="*/ 0 w 1"/>
                  <a:gd name="T5" fmla="*/ 1 h 1"/>
                  <a:gd name="T6" fmla="*/ 1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1"/>
                      <a:pt x="0" y="1"/>
                    </a:cubicBezTo>
                    <a:cubicBezTo>
                      <a:pt x="1" y="1"/>
                      <a:pt x="1" y="1"/>
                      <a:pt x="1" y="0"/>
                    </a:cubicBez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89" name="Freeform 46"/>
              <p:cNvSpPr>
                <a:spLocks/>
              </p:cNvSpPr>
              <p:nvPr/>
            </p:nvSpPr>
            <p:spPr bwMode="auto">
              <a:xfrm>
                <a:off x="909" y="3676"/>
                <a:ext cx="5" cy="5"/>
              </a:xfrm>
              <a:custGeom>
                <a:avLst/>
                <a:gdLst>
                  <a:gd name="T0" fmla="*/ 1 w 1"/>
                  <a:gd name="T1" fmla="*/ 0 h 1"/>
                  <a:gd name="T2" fmla="*/ 1 w 1"/>
                  <a:gd name="T3" fmla="*/ 0 h 1"/>
                  <a:gd name="T4" fmla="*/ 1 w 1"/>
                  <a:gd name="T5" fmla="*/ 0 h 1"/>
                  <a:gd name="T6" fmla="*/ 1 w 1"/>
                  <a:gd name="T7" fmla="*/ 0 h 1"/>
                  <a:gd name="T8" fmla="*/ 0 w 1"/>
                  <a:gd name="T9" fmla="*/ 0 h 1"/>
                  <a:gd name="T10" fmla="*/ 0 w 1"/>
                  <a:gd name="T11" fmla="*/ 0 h 1"/>
                  <a:gd name="T12" fmla="*/ 0 w 1"/>
                  <a:gd name="T13" fmla="*/ 0 h 1"/>
                  <a:gd name="T14" fmla="*/ 0 w 1"/>
                  <a:gd name="T15" fmla="*/ 0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0 h 1"/>
                  <a:gd name="T30" fmla="*/ 1 w 1"/>
                  <a:gd name="T31" fmla="*/ 0 h 1"/>
                  <a:gd name="T32" fmla="*/ 1 w 1"/>
                  <a:gd name="T33" fmla="*/ 0 h 1"/>
                  <a:gd name="T34" fmla="*/ 1 w 1"/>
                  <a:gd name="T35" fmla="*/ 0 h 1"/>
                  <a:gd name="T36" fmla="*/ 1 w 1"/>
                  <a:gd name="T37" fmla="*/ 0 h 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
                  <a:gd name="T58" fmla="*/ 0 h 1"/>
                  <a:gd name="T59" fmla="*/ 1 w 1"/>
                  <a:gd name="T60" fmla="*/ 1 h 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 h="1">
                    <a:moveTo>
                      <a:pt x="1" y="0"/>
                    </a:moveTo>
                    <a:lnTo>
                      <a:pt x="1" y="0"/>
                    </a:lnTo>
                    <a:lnTo>
                      <a:pt x="0" y="0"/>
                    </a:lnTo>
                    <a:lnTo>
                      <a:pt x="0" y="1"/>
                    </a:lnTo>
                    <a:lnTo>
                      <a:pt x="1" y="1"/>
                    </a:lnTo>
                    <a:lnTo>
                      <a:pt x="1" y="0"/>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0" name="Freeform 47"/>
              <p:cNvSpPr>
                <a:spLocks/>
              </p:cNvSpPr>
              <p:nvPr/>
            </p:nvSpPr>
            <p:spPr bwMode="auto">
              <a:xfrm>
                <a:off x="870" y="3682"/>
                <a:ext cx="14" cy="14"/>
              </a:xfrm>
              <a:custGeom>
                <a:avLst/>
                <a:gdLst>
                  <a:gd name="T0" fmla="*/ 2 w 3"/>
                  <a:gd name="T1" fmla="*/ 1 h 3"/>
                  <a:gd name="T2" fmla="*/ 3 w 3"/>
                  <a:gd name="T3" fmla="*/ 1 h 3"/>
                  <a:gd name="T4" fmla="*/ 2 w 3"/>
                  <a:gd name="T5" fmla="*/ 1 h 3"/>
                  <a:gd name="T6" fmla="*/ 3 w 3"/>
                  <a:gd name="T7" fmla="*/ 2 h 3"/>
                  <a:gd name="T8" fmla="*/ 2 w 3"/>
                  <a:gd name="T9" fmla="*/ 2 h 3"/>
                  <a:gd name="T10" fmla="*/ 1 w 3"/>
                  <a:gd name="T11" fmla="*/ 3 h 3"/>
                  <a:gd name="T12" fmla="*/ 0 w 3"/>
                  <a:gd name="T13" fmla="*/ 3 h 3"/>
                  <a:gd name="T14" fmla="*/ 1 w 3"/>
                  <a:gd name="T15" fmla="*/ 1 h 3"/>
                  <a:gd name="T16" fmla="*/ 2 w 3"/>
                  <a:gd name="T17" fmla="*/ 1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2" y="1"/>
                    </a:moveTo>
                    <a:cubicBezTo>
                      <a:pt x="2" y="0"/>
                      <a:pt x="3" y="0"/>
                      <a:pt x="3" y="1"/>
                    </a:cubicBezTo>
                    <a:cubicBezTo>
                      <a:pt x="3" y="1"/>
                      <a:pt x="3" y="1"/>
                      <a:pt x="2" y="1"/>
                    </a:cubicBezTo>
                    <a:cubicBezTo>
                      <a:pt x="2" y="2"/>
                      <a:pt x="3" y="2"/>
                      <a:pt x="3" y="2"/>
                    </a:cubicBezTo>
                    <a:cubicBezTo>
                      <a:pt x="3" y="2"/>
                      <a:pt x="2" y="2"/>
                      <a:pt x="2" y="2"/>
                    </a:cubicBezTo>
                    <a:cubicBezTo>
                      <a:pt x="2" y="2"/>
                      <a:pt x="2" y="2"/>
                      <a:pt x="1" y="3"/>
                    </a:cubicBezTo>
                    <a:cubicBezTo>
                      <a:pt x="1" y="3"/>
                      <a:pt x="0" y="3"/>
                      <a:pt x="0" y="3"/>
                    </a:cubicBezTo>
                    <a:cubicBezTo>
                      <a:pt x="0" y="2"/>
                      <a:pt x="1" y="2"/>
                      <a:pt x="1" y="1"/>
                    </a:cubicBezTo>
                    <a:cubicBezTo>
                      <a:pt x="2" y="1"/>
                      <a:pt x="2" y="1"/>
                      <a:pt x="2" y="1"/>
                    </a:cubicBez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1" name="Freeform 48"/>
              <p:cNvSpPr>
                <a:spLocks/>
              </p:cNvSpPr>
              <p:nvPr/>
            </p:nvSpPr>
            <p:spPr bwMode="auto">
              <a:xfrm>
                <a:off x="875" y="3684"/>
                <a:ext cx="14" cy="9"/>
              </a:xfrm>
              <a:custGeom>
                <a:avLst/>
                <a:gdLst>
                  <a:gd name="T0" fmla="*/ 2 w 3"/>
                  <a:gd name="T1" fmla="*/ 0 h 2"/>
                  <a:gd name="T2" fmla="*/ 2 w 3"/>
                  <a:gd name="T3" fmla="*/ 0 h 2"/>
                  <a:gd name="T4" fmla="*/ 2 w 3"/>
                  <a:gd name="T5" fmla="*/ 0 h 2"/>
                  <a:gd name="T6" fmla="*/ 2 w 3"/>
                  <a:gd name="T7" fmla="*/ 0 h 2"/>
                  <a:gd name="T8" fmla="*/ 3 w 3"/>
                  <a:gd name="T9" fmla="*/ 0 h 2"/>
                  <a:gd name="T10" fmla="*/ 3 w 3"/>
                  <a:gd name="T11" fmla="*/ 0 h 2"/>
                  <a:gd name="T12" fmla="*/ 3 w 3"/>
                  <a:gd name="T13" fmla="*/ 0 h 2"/>
                  <a:gd name="T14" fmla="*/ 3 w 3"/>
                  <a:gd name="T15" fmla="*/ 0 h 2"/>
                  <a:gd name="T16" fmla="*/ 3 w 3"/>
                  <a:gd name="T17" fmla="*/ 0 h 2"/>
                  <a:gd name="T18" fmla="*/ 3 w 3"/>
                  <a:gd name="T19" fmla="*/ 0 h 2"/>
                  <a:gd name="T20" fmla="*/ 3 w 3"/>
                  <a:gd name="T21" fmla="*/ 0 h 2"/>
                  <a:gd name="T22" fmla="*/ 2 w 3"/>
                  <a:gd name="T23" fmla="*/ 0 h 2"/>
                  <a:gd name="T24" fmla="*/ 2 w 3"/>
                  <a:gd name="T25" fmla="*/ 1 h 2"/>
                  <a:gd name="T26" fmla="*/ 3 w 3"/>
                  <a:gd name="T27" fmla="*/ 1 h 2"/>
                  <a:gd name="T28" fmla="*/ 3 w 3"/>
                  <a:gd name="T29" fmla="*/ 1 h 2"/>
                  <a:gd name="T30" fmla="*/ 3 w 3"/>
                  <a:gd name="T31" fmla="*/ 1 h 2"/>
                  <a:gd name="T32" fmla="*/ 2 w 3"/>
                  <a:gd name="T33" fmla="*/ 1 h 2"/>
                  <a:gd name="T34" fmla="*/ 2 w 3"/>
                  <a:gd name="T35" fmla="*/ 1 h 2"/>
                  <a:gd name="T36" fmla="*/ 2 w 3"/>
                  <a:gd name="T37" fmla="*/ 1 h 2"/>
                  <a:gd name="T38" fmla="*/ 2 w 3"/>
                  <a:gd name="T39" fmla="*/ 1 h 2"/>
                  <a:gd name="T40" fmla="*/ 2 w 3"/>
                  <a:gd name="T41" fmla="*/ 1 h 2"/>
                  <a:gd name="T42" fmla="*/ 1 w 3"/>
                  <a:gd name="T43" fmla="*/ 2 h 2"/>
                  <a:gd name="T44" fmla="*/ 1 w 3"/>
                  <a:gd name="T45" fmla="*/ 2 h 2"/>
                  <a:gd name="T46" fmla="*/ 1 w 3"/>
                  <a:gd name="T47" fmla="*/ 2 h 2"/>
                  <a:gd name="T48" fmla="*/ 0 w 3"/>
                  <a:gd name="T49" fmla="*/ 2 h 2"/>
                  <a:gd name="T50" fmla="*/ 0 w 3"/>
                  <a:gd name="T51" fmla="*/ 2 h 2"/>
                  <a:gd name="T52" fmla="*/ 0 w 3"/>
                  <a:gd name="T53" fmla="*/ 1 h 2"/>
                  <a:gd name="T54" fmla="*/ 1 w 3"/>
                  <a:gd name="T55" fmla="*/ 1 h 2"/>
                  <a:gd name="T56" fmla="*/ 1 w 3"/>
                  <a:gd name="T57" fmla="*/ 1 h 2"/>
                  <a:gd name="T58" fmla="*/ 1 w 3"/>
                  <a:gd name="T59" fmla="*/ 1 h 2"/>
                  <a:gd name="T60" fmla="*/ 1 w 3"/>
                  <a:gd name="T61" fmla="*/ 0 h 2"/>
                  <a:gd name="T62" fmla="*/ 2 w 3"/>
                  <a:gd name="T63" fmla="*/ 0 h 2"/>
                  <a:gd name="T64" fmla="*/ 2 w 3"/>
                  <a:gd name="T65" fmla="*/ 0 h 2"/>
                  <a:gd name="T66" fmla="*/ 2 w 3"/>
                  <a:gd name="T67" fmla="*/ 0 h 2"/>
                  <a:gd name="T68" fmla="*/ 2 w 3"/>
                  <a:gd name="T69" fmla="*/ 0 h 2"/>
                  <a:gd name="T70" fmla="*/ 2 w 3"/>
                  <a:gd name="T71" fmla="*/ 0 h 2"/>
                  <a:gd name="T72" fmla="*/ 2 w 3"/>
                  <a:gd name="T73" fmla="*/ 0 h 2"/>
                  <a:gd name="T74" fmla="*/ 2 w 3"/>
                  <a:gd name="T75" fmla="*/ 0 h 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
                  <a:gd name="T115" fmla="*/ 0 h 2"/>
                  <a:gd name="T116" fmla="*/ 3 w 3"/>
                  <a:gd name="T117" fmla="*/ 2 h 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 h="2">
                    <a:moveTo>
                      <a:pt x="2" y="0"/>
                    </a:moveTo>
                    <a:lnTo>
                      <a:pt x="2" y="0"/>
                    </a:lnTo>
                    <a:lnTo>
                      <a:pt x="3" y="0"/>
                    </a:lnTo>
                    <a:lnTo>
                      <a:pt x="2" y="0"/>
                    </a:lnTo>
                    <a:lnTo>
                      <a:pt x="2" y="1"/>
                    </a:lnTo>
                    <a:lnTo>
                      <a:pt x="3" y="1"/>
                    </a:lnTo>
                    <a:lnTo>
                      <a:pt x="2" y="1"/>
                    </a:lnTo>
                    <a:lnTo>
                      <a:pt x="1" y="2"/>
                    </a:lnTo>
                    <a:lnTo>
                      <a:pt x="0" y="2"/>
                    </a:lnTo>
                    <a:lnTo>
                      <a:pt x="0" y="1"/>
                    </a:lnTo>
                    <a:lnTo>
                      <a:pt x="1" y="1"/>
                    </a:lnTo>
                    <a:lnTo>
                      <a:pt x="1" y="0"/>
                    </a:lnTo>
                    <a:lnTo>
                      <a:pt x="2" y="0"/>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2" name="Freeform 49"/>
              <p:cNvSpPr>
                <a:spLocks/>
              </p:cNvSpPr>
              <p:nvPr/>
            </p:nvSpPr>
            <p:spPr bwMode="auto">
              <a:xfrm>
                <a:off x="833" y="3690"/>
                <a:ext cx="19" cy="10"/>
              </a:xfrm>
              <a:custGeom>
                <a:avLst/>
                <a:gdLst>
                  <a:gd name="T0" fmla="*/ 3 w 4"/>
                  <a:gd name="T1" fmla="*/ 1 h 2"/>
                  <a:gd name="T2" fmla="*/ 3 w 4"/>
                  <a:gd name="T3" fmla="*/ 0 h 2"/>
                  <a:gd name="T4" fmla="*/ 4 w 4"/>
                  <a:gd name="T5" fmla="*/ 0 h 2"/>
                  <a:gd name="T6" fmla="*/ 4 w 4"/>
                  <a:gd name="T7" fmla="*/ 1 h 2"/>
                  <a:gd name="T8" fmla="*/ 1 w 4"/>
                  <a:gd name="T9" fmla="*/ 2 h 2"/>
                  <a:gd name="T10" fmla="*/ 3 w 4"/>
                  <a:gd name="T11" fmla="*/ 1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3" y="1"/>
                    </a:moveTo>
                    <a:cubicBezTo>
                      <a:pt x="3" y="1"/>
                      <a:pt x="3" y="0"/>
                      <a:pt x="3" y="0"/>
                    </a:cubicBezTo>
                    <a:cubicBezTo>
                      <a:pt x="4" y="0"/>
                      <a:pt x="4" y="0"/>
                      <a:pt x="4" y="0"/>
                    </a:cubicBezTo>
                    <a:cubicBezTo>
                      <a:pt x="4" y="1"/>
                      <a:pt x="4" y="1"/>
                      <a:pt x="4" y="1"/>
                    </a:cubicBezTo>
                    <a:cubicBezTo>
                      <a:pt x="3" y="2"/>
                      <a:pt x="2" y="2"/>
                      <a:pt x="1" y="2"/>
                    </a:cubicBezTo>
                    <a:cubicBezTo>
                      <a:pt x="0" y="1"/>
                      <a:pt x="3" y="2"/>
                      <a:pt x="3" y="1"/>
                    </a:cubicBez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3" name="Freeform 50"/>
              <p:cNvSpPr>
                <a:spLocks/>
              </p:cNvSpPr>
              <p:nvPr/>
            </p:nvSpPr>
            <p:spPr bwMode="auto">
              <a:xfrm>
                <a:off x="838" y="3690"/>
                <a:ext cx="14" cy="10"/>
              </a:xfrm>
              <a:custGeom>
                <a:avLst/>
                <a:gdLst>
                  <a:gd name="T0" fmla="*/ 2 w 3"/>
                  <a:gd name="T1" fmla="*/ 1 h 2"/>
                  <a:gd name="T2" fmla="*/ 2 w 3"/>
                  <a:gd name="T3" fmla="*/ 1 h 2"/>
                  <a:gd name="T4" fmla="*/ 2 w 3"/>
                  <a:gd name="T5" fmla="*/ 0 h 2"/>
                  <a:gd name="T6" fmla="*/ 2 w 3"/>
                  <a:gd name="T7" fmla="*/ 0 h 2"/>
                  <a:gd name="T8" fmla="*/ 2 w 3"/>
                  <a:gd name="T9" fmla="*/ 0 h 2"/>
                  <a:gd name="T10" fmla="*/ 2 w 3"/>
                  <a:gd name="T11" fmla="*/ 0 h 2"/>
                  <a:gd name="T12" fmla="*/ 2 w 3"/>
                  <a:gd name="T13" fmla="*/ 0 h 2"/>
                  <a:gd name="T14" fmla="*/ 3 w 3"/>
                  <a:gd name="T15" fmla="*/ 0 h 2"/>
                  <a:gd name="T16" fmla="*/ 3 w 3"/>
                  <a:gd name="T17" fmla="*/ 0 h 2"/>
                  <a:gd name="T18" fmla="*/ 3 w 3"/>
                  <a:gd name="T19" fmla="*/ 0 h 2"/>
                  <a:gd name="T20" fmla="*/ 3 w 3"/>
                  <a:gd name="T21" fmla="*/ 1 h 2"/>
                  <a:gd name="T22" fmla="*/ 3 w 3"/>
                  <a:gd name="T23" fmla="*/ 1 h 2"/>
                  <a:gd name="T24" fmla="*/ 3 w 3"/>
                  <a:gd name="T25" fmla="*/ 1 h 2"/>
                  <a:gd name="T26" fmla="*/ 3 w 3"/>
                  <a:gd name="T27" fmla="*/ 1 h 2"/>
                  <a:gd name="T28" fmla="*/ 2 w 3"/>
                  <a:gd name="T29" fmla="*/ 2 h 2"/>
                  <a:gd name="T30" fmla="*/ 1 w 3"/>
                  <a:gd name="T31" fmla="*/ 2 h 2"/>
                  <a:gd name="T32" fmla="*/ 0 w 3"/>
                  <a:gd name="T33" fmla="*/ 2 h 2"/>
                  <a:gd name="T34" fmla="*/ 0 w 3"/>
                  <a:gd name="T35" fmla="*/ 2 h 2"/>
                  <a:gd name="T36" fmla="*/ 0 w 3"/>
                  <a:gd name="T37" fmla="*/ 2 h 2"/>
                  <a:gd name="T38" fmla="*/ 0 w 3"/>
                  <a:gd name="T39" fmla="*/ 2 h 2"/>
                  <a:gd name="T40" fmla="*/ 0 w 3"/>
                  <a:gd name="T41" fmla="*/ 2 h 2"/>
                  <a:gd name="T42" fmla="*/ 0 w 3"/>
                  <a:gd name="T43" fmla="*/ 2 h 2"/>
                  <a:gd name="T44" fmla="*/ 1 w 3"/>
                  <a:gd name="T45" fmla="*/ 2 h 2"/>
                  <a:gd name="T46" fmla="*/ 2 w 3"/>
                  <a:gd name="T47" fmla="*/ 1 h 2"/>
                  <a:gd name="T48" fmla="*/ 2 w 3"/>
                  <a:gd name="T49" fmla="*/ 1 h 2"/>
                  <a:gd name="T50" fmla="*/ 2 w 3"/>
                  <a:gd name="T51" fmla="*/ 1 h 2"/>
                  <a:gd name="T52" fmla="*/ 2 w 3"/>
                  <a:gd name="T53" fmla="*/ 1 h 2"/>
                  <a:gd name="T54" fmla="*/ 2 w 3"/>
                  <a:gd name="T55" fmla="*/ 1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
                  <a:gd name="T85" fmla="*/ 0 h 2"/>
                  <a:gd name="T86" fmla="*/ 3 w 3"/>
                  <a:gd name="T87" fmla="*/ 2 h 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 h="2">
                    <a:moveTo>
                      <a:pt x="2" y="1"/>
                    </a:moveTo>
                    <a:lnTo>
                      <a:pt x="2" y="1"/>
                    </a:lnTo>
                    <a:lnTo>
                      <a:pt x="2" y="0"/>
                    </a:lnTo>
                    <a:lnTo>
                      <a:pt x="3" y="0"/>
                    </a:lnTo>
                    <a:lnTo>
                      <a:pt x="3" y="1"/>
                    </a:lnTo>
                    <a:lnTo>
                      <a:pt x="2" y="2"/>
                    </a:lnTo>
                    <a:lnTo>
                      <a:pt x="1" y="2"/>
                    </a:lnTo>
                    <a:lnTo>
                      <a:pt x="0" y="2"/>
                    </a:lnTo>
                    <a:lnTo>
                      <a:pt x="1" y="2"/>
                    </a:lnTo>
                    <a:lnTo>
                      <a:pt x="2" y="1"/>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4" name="Freeform 51"/>
              <p:cNvSpPr>
                <a:spLocks/>
              </p:cNvSpPr>
              <p:nvPr/>
            </p:nvSpPr>
            <p:spPr bwMode="auto">
              <a:xfrm>
                <a:off x="814" y="3691"/>
                <a:ext cx="10" cy="15"/>
              </a:xfrm>
              <a:custGeom>
                <a:avLst/>
                <a:gdLst>
                  <a:gd name="T0" fmla="*/ 1 w 2"/>
                  <a:gd name="T1" fmla="*/ 1 h 3"/>
                  <a:gd name="T2" fmla="*/ 0 w 2"/>
                  <a:gd name="T3" fmla="*/ 0 h 3"/>
                  <a:gd name="T4" fmla="*/ 0 w 2"/>
                  <a:gd name="T5" fmla="*/ 0 h 3"/>
                  <a:gd name="T6" fmla="*/ 1 w 2"/>
                  <a:gd name="T7" fmla="*/ 2 h 3"/>
                  <a:gd name="T8" fmla="*/ 0 w 2"/>
                  <a:gd name="T9" fmla="*/ 2 h 3"/>
                  <a:gd name="T10" fmla="*/ 0 w 2"/>
                  <a:gd name="T11" fmla="*/ 2 h 3"/>
                  <a:gd name="T12" fmla="*/ 0 w 2"/>
                  <a:gd name="T13" fmla="*/ 3 h 3"/>
                  <a:gd name="T14" fmla="*/ 1 w 2"/>
                  <a:gd name="T15" fmla="*/ 3 h 3"/>
                  <a:gd name="T16" fmla="*/ 1 w 2"/>
                  <a:gd name="T17" fmla="*/ 3 h 3"/>
                  <a:gd name="T18" fmla="*/ 2 w 2"/>
                  <a:gd name="T19" fmla="*/ 3 h 3"/>
                  <a:gd name="T20" fmla="*/ 2 w 2"/>
                  <a:gd name="T21" fmla="*/ 1 h 3"/>
                  <a:gd name="T22" fmla="*/ 2 w 2"/>
                  <a:gd name="T23" fmla="*/ 0 h 3"/>
                  <a:gd name="T24" fmla="*/ 1 w 2"/>
                  <a:gd name="T25" fmla="*/ 0 h 3"/>
                  <a:gd name="T26" fmla="*/ 1 w 2"/>
                  <a:gd name="T27" fmla="*/ 1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
                  <a:gd name="T43" fmla="*/ 0 h 3"/>
                  <a:gd name="T44" fmla="*/ 2 w 2"/>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 h="3">
                    <a:moveTo>
                      <a:pt x="1" y="1"/>
                    </a:moveTo>
                    <a:cubicBezTo>
                      <a:pt x="2" y="0"/>
                      <a:pt x="1" y="0"/>
                      <a:pt x="0" y="0"/>
                    </a:cubicBezTo>
                    <a:cubicBezTo>
                      <a:pt x="0" y="0"/>
                      <a:pt x="0" y="0"/>
                      <a:pt x="0" y="0"/>
                    </a:cubicBezTo>
                    <a:cubicBezTo>
                      <a:pt x="1" y="1"/>
                      <a:pt x="1" y="1"/>
                      <a:pt x="1" y="2"/>
                    </a:cubicBezTo>
                    <a:cubicBezTo>
                      <a:pt x="1" y="2"/>
                      <a:pt x="0" y="2"/>
                      <a:pt x="0" y="2"/>
                    </a:cubicBezTo>
                    <a:cubicBezTo>
                      <a:pt x="0" y="2"/>
                      <a:pt x="0" y="2"/>
                      <a:pt x="0" y="2"/>
                    </a:cubicBezTo>
                    <a:cubicBezTo>
                      <a:pt x="0" y="2"/>
                      <a:pt x="0" y="3"/>
                      <a:pt x="0" y="3"/>
                    </a:cubicBezTo>
                    <a:cubicBezTo>
                      <a:pt x="1" y="3"/>
                      <a:pt x="1" y="3"/>
                      <a:pt x="1" y="3"/>
                    </a:cubicBezTo>
                    <a:cubicBezTo>
                      <a:pt x="1" y="3"/>
                      <a:pt x="1" y="3"/>
                      <a:pt x="1" y="3"/>
                    </a:cubicBezTo>
                    <a:cubicBezTo>
                      <a:pt x="1" y="3"/>
                      <a:pt x="2" y="3"/>
                      <a:pt x="2" y="3"/>
                    </a:cubicBezTo>
                    <a:cubicBezTo>
                      <a:pt x="2" y="2"/>
                      <a:pt x="2" y="2"/>
                      <a:pt x="2" y="1"/>
                    </a:cubicBezTo>
                    <a:cubicBezTo>
                      <a:pt x="2" y="1"/>
                      <a:pt x="2" y="1"/>
                      <a:pt x="2" y="0"/>
                    </a:cubicBezTo>
                    <a:cubicBezTo>
                      <a:pt x="2" y="0"/>
                      <a:pt x="2" y="0"/>
                      <a:pt x="1" y="0"/>
                    </a:cubicBezTo>
                    <a:cubicBezTo>
                      <a:pt x="1" y="0"/>
                      <a:pt x="1" y="1"/>
                      <a:pt x="1" y="1"/>
                    </a:cubicBez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5" name="Freeform 52"/>
              <p:cNvSpPr>
                <a:spLocks/>
              </p:cNvSpPr>
              <p:nvPr/>
            </p:nvSpPr>
            <p:spPr bwMode="auto">
              <a:xfrm>
                <a:off x="814" y="3691"/>
                <a:ext cx="10" cy="15"/>
              </a:xfrm>
              <a:custGeom>
                <a:avLst/>
                <a:gdLst>
                  <a:gd name="T0" fmla="*/ 1 w 2"/>
                  <a:gd name="T1" fmla="*/ 1 h 3"/>
                  <a:gd name="T2" fmla="*/ 1 w 2"/>
                  <a:gd name="T3" fmla="*/ 0 h 3"/>
                  <a:gd name="T4" fmla="*/ 1 w 2"/>
                  <a:gd name="T5" fmla="*/ 0 h 3"/>
                  <a:gd name="T6" fmla="*/ 1 w 2"/>
                  <a:gd name="T7" fmla="*/ 0 h 3"/>
                  <a:gd name="T8" fmla="*/ 0 w 2"/>
                  <a:gd name="T9" fmla="*/ 0 h 3"/>
                  <a:gd name="T10" fmla="*/ 0 w 2"/>
                  <a:gd name="T11" fmla="*/ 0 h 3"/>
                  <a:gd name="T12" fmla="*/ 0 w 2"/>
                  <a:gd name="T13" fmla="*/ 1 h 3"/>
                  <a:gd name="T14" fmla="*/ 1 w 2"/>
                  <a:gd name="T15" fmla="*/ 1 h 3"/>
                  <a:gd name="T16" fmla="*/ 1 w 2"/>
                  <a:gd name="T17" fmla="*/ 1 h 3"/>
                  <a:gd name="T18" fmla="*/ 1 w 2"/>
                  <a:gd name="T19" fmla="*/ 2 h 3"/>
                  <a:gd name="T20" fmla="*/ 0 w 2"/>
                  <a:gd name="T21" fmla="*/ 2 h 3"/>
                  <a:gd name="T22" fmla="*/ 0 w 2"/>
                  <a:gd name="T23" fmla="*/ 2 h 3"/>
                  <a:gd name="T24" fmla="*/ 0 w 2"/>
                  <a:gd name="T25" fmla="*/ 2 h 3"/>
                  <a:gd name="T26" fmla="*/ 0 w 2"/>
                  <a:gd name="T27" fmla="*/ 2 h 3"/>
                  <a:gd name="T28" fmla="*/ 0 w 2"/>
                  <a:gd name="T29" fmla="*/ 2 h 3"/>
                  <a:gd name="T30" fmla="*/ 0 w 2"/>
                  <a:gd name="T31" fmla="*/ 2 h 3"/>
                  <a:gd name="T32" fmla="*/ 0 w 2"/>
                  <a:gd name="T33" fmla="*/ 3 h 3"/>
                  <a:gd name="T34" fmla="*/ 1 w 2"/>
                  <a:gd name="T35" fmla="*/ 3 h 3"/>
                  <a:gd name="T36" fmla="*/ 1 w 2"/>
                  <a:gd name="T37" fmla="*/ 3 h 3"/>
                  <a:gd name="T38" fmla="*/ 1 w 2"/>
                  <a:gd name="T39" fmla="*/ 3 h 3"/>
                  <a:gd name="T40" fmla="*/ 1 w 2"/>
                  <a:gd name="T41" fmla="*/ 3 h 3"/>
                  <a:gd name="T42" fmla="*/ 1 w 2"/>
                  <a:gd name="T43" fmla="*/ 3 h 3"/>
                  <a:gd name="T44" fmla="*/ 2 w 2"/>
                  <a:gd name="T45" fmla="*/ 3 h 3"/>
                  <a:gd name="T46" fmla="*/ 2 w 2"/>
                  <a:gd name="T47" fmla="*/ 2 h 3"/>
                  <a:gd name="T48" fmla="*/ 2 w 2"/>
                  <a:gd name="T49" fmla="*/ 1 h 3"/>
                  <a:gd name="T50" fmla="*/ 2 w 2"/>
                  <a:gd name="T51" fmla="*/ 1 h 3"/>
                  <a:gd name="T52" fmla="*/ 2 w 2"/>
                  <a:gd name="T53" fmla="*/ 1 h 3"/>
                  <a:gd name="T54" fmla="*/ 2 w 2"/>
                  <a:gd name="T55" fmla="*/ 0 h 3"/>
                  <a:gd name="T56" fmla="*/ 2 w 2"/>
                  <a:gd name="T57" fmla="*/ 0 h 3"/>
                  <a:gd name="T58" fmla="*/ 2 w 2"/>
                  <a:gd name="T59" fmla="*/ 0 h 3"/>
                  <a:gd name="T60" fmla="*/ 1 w 2"/>
                  <a:gd name="T61" fmla="*/ 0 h 3"/>
                  <a:gd name="T62" fmla="*/ 1 w 2"/>
                  <a:gd name="T63" fmla="*/ 0 h 3"/>
                  <a:gd name="T64" fmla="*/ 1 w 2"/>
                  <a:gd name="T65" fmla="*/ 1 h 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
                  <a:gd name="T100" fmla="*/ 0 h 3"/>
                  <a:gd name="T101" fmla="*/ 2 w 2"/>
                  <a:gd name="T102" fmla="*/ 3 h 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 h="3">
                    <a:moveTo>
                      <a:pt x="1" y="1"/>
                    </a:moveTo>
                    <a:lnTo>
                      <a:pt x="1" y="1"/>
                    </a:lnTo>
                    <a:lnTo>
                      <a:pt x="1" y="0"/>
                    </a:lnTo>
                    <a:lnTo>
                      <a:pt x="0" y="0"/>
                    </a:lnTo>
                    <a:lnTo>
                      <a:pt x="0" y="1"/>
                    </a:lnTo>
                    <a:lnTo>
                      <a:pt x="1" y="1"/>
                    </a:lnTo>
                    <a:lnTo>
                      <a:pt x="1" y="2"/>
                    </a:lnTo>
                    <a:lnTo>
                      <a:pt x="0" y="2"/>
                    </a:lnTo>
                    <a:lnTo>
                      <a:pt x="0" y="3"/>
                    </a:lnTo>
                    <a:lnTo>
                      <a:pt x="1" y="3"/>
                    </a:lnTo>
                    <a:lnTo>
                      <a:pt x="2" y="3"/>
                    </a:lnTo>
                    <a:lnTo>
                      <a:pt x="2" y="2"/>
                    </a:lnTo>
                    <a:lnTo>
                      <a:pt x="2" y="1"/>
                    </a:lnTo>
                    <a:lnTo>
                      <a:pt x="2" y="0"/>
                    </a:lnTo>
                    <a:lnTo>
                      <a:pt x="1" y="0"/>
                    </a:lnTo>
                    <a:lnTo>
                      <a:pt x="1" y="1"/>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6" name="Freeform 53"/>
              <p:cNvSpPr>
                <a:spLocks/>
              </p:cNvSpPr>
              <p:nvPr/>
            </p:nvSpPr>
            <p:spPr bwMode="auto">
              <a:xfrm>
                <a:off x="795" y="3693"/>
                <a:ext cx="15" cy="15"/>
              </a:xfrm>
              <a:custGeom>
                <a:avLst/>
                <a:gdLst>
                  <a:gd name="T0" fmla="*/ 3 w 3"/>
                  <a:gd name="T1" fmla="*/ 3 h 3"/>
                  <a:gd name="T2" fmla="*/ 3 w 3"/>
                  <a:gd name="T3" fmla="*/ 3 h 3"/>
                  <a:gd name="T4" fmla="*/ 3 w 3"/>
                  <a:gd name="T5" fmla="*/ 3 h 3"/>
                  <a:gd name="T6" fmla="*/ 3 w 3"/>
                  <a:gd name="T7" fmla="*/ 3 h 3"/>
                  <a:gd name="T8" fmla="*/ 3 w 3"/>
                  <a:gd name="T9" fmla="*/ 3 h 3"/>
                  <a:gd name="T10" fmla="*/ 3 w 3"/>
                  <a:gd name="T11" fmla="*/ 3 h 3"/>
                  <a:gd name="T12" fmla="*/ 2 w 3"/>
                  <a:gd name="T13" fmla="*/ 2 h 3"/>
                  <a:gd name="T14" fmla="*/ 1 w 3"/>
                  <a:gd name="T15" fmla="*/ 1 h 3"/>
                  <a:gd name="T16" fmla="*/ 1 w 3"/>
                  <a:gd name="T17" fmla="*/ 1 h 3"/>
                  <a:gd name="T18" fmla="*/ 1 w 3"/>
                  <a:gd name="T19" fmla="*/ 1 h 3"/>
                  <a:gd name="T20" fmla="*/ 1 w 3"/>
                  <a:gd name="T21" fmla="*/ 1 h 3"/>
                  <a:gd name="T22" fmla="*/ 1 w 3"/>
                  <a:gd name="T23" fmla="*/ 1 h 3"/>
                  <a:gd name="T24" fmla="*/ 1 w 3"/>
                  <a:gd name="T25" fmla="*/ 0 h 3"/>
                  <a:gd name="T26" fmla="*/ 0 w 3"/>
                  <a:gd name="T27" fmla="*/ 0 h 3"/>
                  <a:gd name="T28" fmla="*/ 0 w 3"/>
                  <a:gd name="T29" fmla="*/ 0 h 3"/>
                  <a:gd name="T30" fmla="*/ 0 w 3"/>
                  <a:gd name="T31" fmla="*/ 0 h 3"/>
                  <a:gd name="T32" fmla="*/ 0 w 3"/>
                  <a:gd name="T33" fmla="*/ 0 h 3"/>
                  <a:gd name="T34" fmla="*/ 0 w 3"/>
                  <a:gd name="T35" fmla="*/ 0 h 3"/>
                  <a:gd name="T36" fmla="*/ 0 w 3"/>
                  <a:gd name="T37" fmla="*/ 0 h 3"/>
                  <a:gd name="T38" fmla="*/ 0 w 3"/>
                  <a:gd name="T39" fmla="*/ 0 h 3"/>
                  <a:gd name="T40" fmla="*/ 0 w 3"/>
                  <a:gd name="T41" fmla="*/ 1 h 3"/>
                  <a:gd name="T42" fmla="*/ 0 w 3"/>
                  <a:gd name="T43" fmla="*/ 1 h 3"/>
                  <a:gd name="T44" fmla="*/ 0 w 3"/>
                  <a:gd name="T45" fmla="*/ 1 h 3"/>
                  <a:gd name="T46" fmla="*/ 0 w 3"/>
                  <a:gd name="T47" fmla="*/ 1 h 3"/>
                  <a:gd name="T48" fmla="*/ 1 w 3"/>
                  <a:gd name="T49" fmla="*/ 1 h 3"/>
                  <a:gd name="T50" fmla="*/ 1 w 3"/>
                  <a:gd name="T51" fmla="*/ 2 h 3"/>
                  <a:gd name="T52" fmla="*/ 1 w 3"/>
                  <a:gd name="T53" fmla="*/ 2 h 3"/>
                  <a:gd name="T54" fmla="*/ 2 w 3"/>
                  <a:gd name="T55" fmla="*/ 3 h 3"/>
                  <a:gd name="T56" fmla="*/ 2 w 3"/>
                  <a:gd name="T57" fmla="*/ 3 h 3"/>
                  <a:gd name="T58" fmla="*/ 3 w 3"/>
                  <a:gd name="T59" fmla="*/ 3 h 3"/>
                  <a:gd name="T60" fmla="*/ 3 w 3"/>
                  <a:gd name="T61" fmla="*/ 3 h 3"/>
                  <a:gd name="T62" fmla="*/ 3 w 3"/>
                  <a:gd name="T63" fmla="*/ 3 h 3"/>
                  <a:gd name="T64" fmla="*/ 3 w 3"/>
                  <a:gd name="T65" fmla="*/ 3 h 3"/>
                  <a:gd name="T66" fmla="*/ 3 w 3"/>
                  <a:gd name="T67" fmla="*/ 3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
                  <a:gd name="T103" fmla="*/ 0 h 3"/>
                  <a:gd name="T104" fmla="*/ 3 w 3"/>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 h="3">
                    <a:moveTo>
                      <a:pt x="3" y="3"/>
                    </a:moveTo>
                    <a:lnTo>
                      <a:pt x="3" y="3"/>
                    </a:lnTo>
                    <a:lnTo>
                      <a:pt x="2" y="2"/>
                    </a:lnTo>
                    <a:lnTo>
                      <a:pt x="1" y="1"/>
                    </a:lnTo>
                    <a:lnTo>
                      <a:pt x="1" y="0"/>
                    </a:lnTo>
                    <a:lnTo>
                      <a:pt x="0" y="0"/>
                    </a:lnTo>
                    <a:lnTo>
                      <a:pt x="0" y="1"/>
                    </a:lnTo>
                    <a:lnTo>
                      <a:pt x="1" y="1"/>
                    </a:lnTo>
                    <a:lnTo>
                      <a:pt x="1" y="2"/>
                    </a:lnTo>
                    <a:lnTo>
                      <a:pt x="2" y="3"/>
                    </a:lnTo>
                    <a:lnTo>
                      <a:pt x="3" y="3"/>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97" name="Freeform 54"/>
              <p:cNvSpPr>
                <a:spLocks/>
              </p:cNvSpPr>
              <p:nvPr/>
            </p:nvSpPr>
            <p:spPr bwMode="auto">
              <a:xfrm>
                <a:off x="768" y="3683"/>
                <a:ext cx="19" cy="10"/>
              </a:xfrm>
              <a:custGeom>
                <a:avLst/>
                <a:gdLst>
                  <a:gd name="T0" fmla="*/ 0 w 4"/>
                  <a:gd name="T1" fmla="*/ 1 h 2"/>
                  <a:gd name="T2" fmla="*/ 0 w 4"/>
                  <a:gd name="T3" fmla="*/ 1 h 2"/>
                  <a:gd name="T4" fmla="*/ 1 w 4"/>
                  <a:gd name="T5" fmla="*/ 0 h 2"/>
                  <a:gd name="T6" fmla="*/ 1 w 4"/>
                  <a:gd name="T7" fmla="*/ 0 h 2"/>
                  <a:gd name="T8" fmla="*/ 2 w 4"/>
                  <a:gd name="T9" fmla="*/ 0 h 2"/>
                  <a:gd name="T10" fmla="*/ 3 w 4"/>
                  <a:gd name="T11" fmla="*/ 0 h 2"/>
                  <a:gd name="T12" fmla="*/ 3 w 4"/>
                  <a:gd name="T13" fmla="*/ 0 h 2"/>
                  <a:gd name="T14" fmla="*/ 3 w 4"/>
                  <a:gd name="T15" fmla="*/ 0 h 2"/>
                  <a:gd name="T16" fmla="*/ 3 w 4"/>
                  <a:gd name="T17" fmla="*/ 1 h 2"/>
                  <a:gd name="T18" fmla="*/ 4 w 4"/>
                  <a:gd name="T19" fmla="*/ 1 h 2"/>
                  <a:gd name="T20" fmla="*/ 4 w 4"/>
                  <a:gd name="T21" fmla="*/ 1 h 2"/>
                  <a:gd name="T22" fmla="*/ 4 w 4"/>
                  <a:gd name="T23" fmla="*/ 1 h 2"/>
                  <a:gd name="T24" fmla="*/ 4 w 4"/>
                  <a:gd name="T25" fmla="*/ 1 h 2"/>
                  <a:gd name="T26" fmla="*/ 4 w 4"/>
                  <a:gd name="T27" fmla="*/ 1 h 2"/>
                  <a:gd name="T28" fmla="*/ 4 w 4"/>
                  <a:gd name="T29" fmla="*/ 1 h 2"/>
                  <a:gd name="T30" fmla="*/ 4 w 4"/>
                  <a:gd name="T31" fmla="*/ 1 h 2"/>
                  <a:gd name="T32" fmla="*/ 4 w 4"/>
                  <a:gd name="T33" fmla="*/ 2 h 2"/>
                  <a:gd name="T34" fmla="*/ 4 w 4"/>
                  <a:gd name="T35" fmla="*/ 2 h 2"/>
                  <a:gd name="T36" fmla="*/ 4 w 4"/>
                  <a:gd name="T37" fmla="*/ 2 h 2"/>
                  <a:gd name="T38" fmla="*/ 4 w 4"/>
                  <a:gd name="T39" fmla="*/ 2 h 2"/>
                  <a:gd name="T40" fmla="*/ 3 w 4"/>
                  <a:gd name="T41" fmla="*/ 1 h 2"/>
                  <a:gd name="T42" fmla="*/ 3 w 4"/>
                  <a:gd name="T43" fmla="*/ 1 h 2"/>
                  <a:gd name="T44" fmla="*/ 3 w 4"/>
                  <a:gd name="T45" fmla="*/ 2 h 2"/>
                  <a:gd name="T46" fmla="*/ 3 w 4"/>
                  <a:gd name="T47" fmla="*/ 2 h 2"/>
                  <a:gd name="T48" fmla="*/ 3 w 4"/>
                  <a:gd name="T49" fmla="*/ 2 h 2"/>
                  <a:gd name="T50" fmla="*/ 2 w 4"/>
                  <a:gd name="T51" fmla="*/ 2 h 2"/>
                  <a:gd name="T52" fmla="*/ 2 w 4"/>
                  <a:gd name="T53" fmla="*/ 2 h 2"/>
                  <a:gd name="T54" fmla="*/ 2 w 4"/>
                  <a:gd name="T55" fmla="*/ 2 h 2"/>
                  <a:gd name="T56" fmla="*/ 2 w 4"/>
                  <a:gd name="T57" fmla="*/ 2 h 2"/>
                  <a:gd name="T58" fmla="*/ 2 w 4"/>
                  <a:gd name="T59" fmla="*/ 2 h 2"/>
                  <a:gd name="T60" fmla="*/ 2 w 4"/>
                  <a:gd name="T61" fmla="*/ 2 h 2"/>
                  <a:gd name="T62" fmla="*/ 2 w 4"/>
                  <a:gd name="T63" fmla="*/ 2 h 2"/>
                  <a:gd name="T64" fmla="*/ 1 w 4"/>
                  <a:gd name="T65" fmla="*/ 2 h 2"/>
                  <a:gd name="T66" fmla="*/ 1 w 4"/>
                  <a:gd name="T67" fmla="*/ 2 h 2"/>
                  <a:gd name="T68" fmla="*/ 1 w 4"/>
                  <a:gd name="T69" fmla="*/ 1 h 2"/>
                  <a:gd name="T70" fmla="*/ 1 w 4"/>
                  <a:gd name="T71" fmla="*/ 1 h 2"/>
                  <a:gd name="T72" fmla="*/ 1 w 4"/>
                  <a:gd name="T73" fmla="*/ 1 h 2"/>
                  <a:gd name="T74" fmla="*/ 1 w 4"/>
                  <a:gd name="T75" fmla="*/ 1 h 2"/>
                  <a:gd name="T76" fmla="*/ 1 w 4"/>
                  <a:gd name="T77" fmla="*/ 1 h 2"/>
                  <a:gd name="T78" fmla="*/ 1 w 4"/>
                  <a:gd name="T79" fmla="*/ 1 h 2"/>
                  <a:gd name="T80" fmla="*/ 1 w 4"/>
                  <a:gd name="T81" fmla="*/ 1 h 2"/>
                  <a:gd name="T82" fmla="*/ 1 w 4"/>
                  <a:gd name="T83" fmla="*/ 1 h 2"/>
                  <a:gd name="T84" fmla="*/ 1 w 4"/>
                  <a:gd name="T85" fmla="*/ 1 h 2"/>
                  <a:gd name="T86" fmla="*/ 1 w 4"/>
                  <a:gd name="T87" fmla="*/ 1 h 2"/>
                  <a:gd name="T88" fmla="*/ 1 w 4"/>
                  <a:gd name="T89" fmla="*/ 1 h 2"/>
                  <a:gd name="T90" fmla="*/ 1 w 4"/>
                  <a:gd name="T91" fmla="*/ 1 h 2"/>
                  <a:gd name="T92" fmla="*/ 1 w 4"/>
                  <a:gd name="T93" fmla="*/ 1 h 2"/>
                  <a:gd name="T94" fmla="*/ 0 w 4"/>
                  <a:gd name="T95" fmla="*/ 1 h 2"/>
                  <a:gd name="T96" fmla="*/ 0 w 4"/>
                  <a:gd name="T97" fmla="*/ 1 h 2"/>
                  <a:gd name="T98" fmla="*/ 0 w 4"/>
                  <a:gd name="T99" fmla="*/ 1 h 2"/>
                  <a:gd name="T100" fmla="*/ 0 w 4"/>
                  <a:gd name="T101" fmla="*/ 1 h 2"/>
                  <a:gd name="T102" fmla="*/ 0 w 4"/>
                  <a:gd name="T103" fmla="*/ 1 h 2"/>
                  <a:gd name="T104" fmla="*/ 0 w 4"/>
                  <a:gd name="T105" fmla="*/ 1 h 2"/>
                  <a:gd name="T106" fmla="*/ 0 w 4"/>
                  <a:gd name="T107" fmla="*/ 1 h 2"/>
                  <a:gd name="T108" fmla="*/ 0 w 4"/>
                  <a:gd name="T109" fmla="*/ 1 h 2"/>
                  <a:gd name="T110" fmla="*/ 0 w 4"/>
                  <a:gd name="T111" fmla="*/ 1 h 2"/>
                  <a:gd name="T112" fmla="*/ 0 w 4"/>
                  <a:gd name="T113" fmla="*/ 1 h 2"/>
                  <a:gd name="T114" fmla="*/ 0 w 4"/>
                  <a:gd name="T115" fmla="*/ 1 h 2"/>
                  <a:gd name="T116" fmla="*/ 0 w 4"/>
                  <a:gd name="T117" fmla="*/ 1 h 2"/>
                  <a:gd name="T118" fmla="*/ 0 w 4"/>
                  <a:gd name="T119" fmla="*/ 1 h 2"/>
                  <a:gd name="T120" fmla="*/ 0 w 4"/>
                  <a:gd name="T121" fmla="*/ 1 h 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
                  <a:gd name="T184" fmla="*/ 0 h 2"/>
                  <a:gd name="T185" fmla="*/ 4 w 4"/>
                  <a:gd name="T186" fmla="*/ 2 h 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 h="2">
                    <a:moveTo>
                      <a:pt x="0" y="1"/>
                    </a:moveTo>
                    <a:lnTo>
                      <a:pt x="0" y="1"/>
                    </a:lnTo>
                    <a:lnTo>
                      <a:pt x="1" y="0"/>
                    </a:lnTo>
                    <a:lnTo>
                      <a:pt x="2" y="0"/>
                    </a:lnTo>
                    <a:lnTo>
                      <a:pt x="3" y="0"/>
                    </a:lnTo>
                    <a:lnTo>
                      <a:pt x="3" y="1"/>
                    </a:lnTo>
                    <a:lnTo>
                      <a:pt x="4" y="1"/>
                    </a:lnTo>
                    <a:lnTo>
                      <a:pt x="4" y="2"/>
                    </a:lnTo>
                    <a:lnTo>
                      <a:pt x="3" y="1"/>
                    </a:lnTo>
                    <a:lnTo>
                      <a:pt x="3" y="2"/>
                    </a:lnTo>
                    <a:lnTo>
                      <a:pt x="2" y="2"/>
                    </a:lnTo>
                    <a:lnTo>
                      <a:pt x="1" y="2"/>
                    </a:lnTo>
                    <a:lnTo>
                      <a:pt x="1" y="1"/>
                    </a:lnTo>
                    <a:lnTo>
                      <a:pt x="0" y="1"/>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grpSp>
        <p:grpSp>
          <p:nvGrpSpPr>
            <p:cNvPr id="12" name="Group 55"/>
            <p:cNvGrpSpPr>
              <a:grpSpLocks/>
            </p:cNvGrpSpPr>
            <p:nvPr/>
          </p:nvGrpSpPr>
          <p:grpSpPr bwMode="auto">
            <a:xfrm>
              <a:off x="5824531" y="2197100"/>
              <a:ext cx="830261" cy="742950"/>
              <a:chOff x="3562" y="1636"/>
              <a:chExt cx="497" cy="468"/>
            </a:xfrm>
          </p:grpSpPr>
          <p:sp>
            <p:nvSpPr>
              <p:cNvPr id="381" name="Freeform 56"/>
              <p:cNvSpPr>
                <a:spLocks/>
              </p:cNvSpPr>
              <p:nvPr/>
            </p:nvSpPr>
            <p:spPr bwMode="auto">
              <a:xfrm>
                <a:off x="3806" y="1758"/>
                <a:ext cx="253" cy="346"/>
              </a:xfrm>
              <a:custGeom>
                <a:avLst/>
                <a:gdLst>
                  <a:gd name="T0" fmla="*/ 26 w 52"/>
                  <a:gd name="T1" fmla="*/ 68 h 71"/>
                  <a:gd name="T2" fmla="*/ 43 w 52"/>
                  <a:gd name="T3" fmla="*/ 67 h 71"/>
                  <a:gd name="T4" fmla="*/ 45 w 52"/>
                  <a:gd name="T5" fmla="*/ 62 h 71"/>
                  <a:gd name="T6" fmla="*/ 45 w 52"/>
                  <a:gd name="T7" fmla="*/ 58 h 71"/>
                  <a:gd name="T8" fmla="*/ 48 w 52"/>
                  <a:gd name="T9" fmla="*/ 55 h 71"/>
                  <a:gd name="T10" fmla="*/ 49 w 52"/>
                  <a:gd name="T11" fmla="*/ 52 h 71"/>
                  <a:gd name="T12" fmla="*/ 50 w 52"/>
                  <a:gd name="T13" fmla="*/ 50 h 71"/>
                  <a:gd name="T14" fmla="*/ 51 w 52"/>
                  <a:gd name="T15" fmla="*/ 51 h 71"/>
                  <a:gd name="T16" fmla="*/ 52 w 52"/>
                  <a:gd name="T17" fmla="*/ 50 h 71"/>
                  <a:gd name="T18" fmla="*/ 52 w 52"/>
                  <a:gd name="T19" fmla="*/ 46 h 71"/>
                  <a:gd name="T20" fmla="*/ 51 w 52"/>
                  <a:gd name="T21" fmla="*/ 42 h 71"/>
                  <a:gd name="T22" fmla="*/ 47 w 52"/>
                  <a:gd name="T23" fmla="*/ 28 h 71"/>
                  <a:gd name="T24" fmla="*/ 42 w 52"/>
                  <a:gd name="T25" fmla="*/ 28 h 71"/>
                  <a:gd name="T26" fmla="*/ 36 w 52"/>
                  <a:gd name="T27" fmla="*/ 36 h 71"/>
                  <a:gd name="T28" fmla="*/ 35 w 52"/>
                  <a:gd name="T29" fmla="*/ 35 h 71"/>
                  <a:gd name="T30" fmla="*/ 33 w 52"/>
                  <a:gd name="T31" fmla="*/ 34 h 71"/>
                  <a:gd name="T32" fmla="*/ 33 w 52"/>
                  <a:gd name="T33" fmla="*/ 30 h 71"/>
                  <a:gd name="T34" fmla="*/ 36 w 52"/>
                  <a:gd name="T35" fmla="*/ 28 h 71"/>
                  <a:gd name="T36" fmla="*/ 36 w 52"/>
                  <a:gd name="T37" fmla="*/ 26 h 71"/>
                  <a:gd name="T38" fmla="*/ 38 w 52"/>
                  <a:gd name="T39" fmla="*/ 24 h 71"/>
                  <a:gd name="T40" fmla="*/ 38 w 52"/>
                  <a:gd name="T41" fmla="*/ 17 h 71"/>
                  <a:gd name="T42" fmla="*/ 37 w 52"/>
                  <a:gd name="T43" fmla="*/ 14 h 71"/>
                  <a:gd name="T44" fmla="*/ 35 w 52"/>
                  <a:gd name="T45" fmla="*/ 12 h 71"/>
                  <a:gd name="T46" fmla="*/ 37 w 52"/>
                  <a:gd name="T47" fmla="*/ 10 h 71"/>
                  <a:gd name="T48" fmla="*/ 36 w 52"/>
                  <a:gd name="T49" fmla="*/ 7 h 71"/>
                  <a:gd name="T50" fmla="*/ 30 w 52"/>
                  <a:gd name="T51" fmla="*/ 4 h 71"/>
                  <a:gd name="T52" fmla="*/ 26 w 52"/>
                  <a:gd name="T53" fmla="*/ 2 h 71"/>
                  <a:gd name="T54" fmla="*/ 21 w 52"/>
                  <a:gd name="T55" fmla="*/ 1 h 71"/>
                  <a:gd name="T56" fmla="*/ 18 w 52"/>
                  <a:gd name="T57" fmla="*/ 1 h 71"/>
                  <a:gd name="T58" fmla="*/ 15 w 52"/>
                  <a:gd name="T59" fmla="*/ 3 h 71"/>
                  <a:gd name="T60" fmla="*/ 15 w 52"/>
                  <a:gd name="T61" fmla="*/ 6 h 71"/>
                  <a:gd name="T62" fmla="*/ 16 w 52"/>
                  <a:gd name="T63" fmla="*/ 7 h 71"/>
                  <a:gd name="T64" fmla="*/ 15 w 52"/>
                  <a:gd name="T65" fmla="*/ 8 h 71"/>
                  <a:gd name="T66" fmla="*/ 13 w 52"/>
                  <a:gd name="T67" fmla="*/ 10 h 71"/>
                  <a:gd name="T68" fmla="*/ 12 w 52"/>
                  <a:gd name="T69" fmla="*/ 13 h 71"/>
                  <a:gd name="T70" fmla="*/ 12 w 52"/>
                  <a:gd name="T71" fmla="*/ 17 h 71"/>
                  <a:gd name="T72" fmla="*/ 10 w 52"/>
                  <a:gd name="T73" fmla="*/ 16 h 71"/>
                  <a:gd name="T74" fmla="*/ 10 w 52"/>
                  <a:gd name="T75" fmla="*/ 13 h 71"/>
                  <a:gd name="T76" fmla="*/ 10 w 52"/>
                  <a:gd name="T77" fmla="*/ 11 h 71"/>
                  <a:gd name="T78" fmla="*/ 8 w 52"/>
                  <a:gd name="T79" fmla="*/ 13 h 71"/>
                  <a:gd name="T80" fmla="*/ 8 w 52"/>
                  <a:gd name="T81" fmla="*/ 16 h 71"/>
                  <a:gd name="T82" fmla="*/ 5 w 52"/>
                  <a:gd name="T83" fmla="*/ 17 h 71"/>
                  <a:gd name="T84" fmla="*/ 4 w 52"/>
                  <a:gd name="T85" fmla="*/ 19 h 71"/>
                  <a:gd name="T86" fmla="*/ 3 w 52"/>
                  <a:gd name="T87" fmla="*/ 23 h 71"/>
                  <a:gd name="T88" fmla="*/ 2 w 52"/>
                  <a:gd name="T89" fmla="*/ 28 h 71"/>
                  <a:gd name="T90" fmla="*/ 1 w 52"/>
                  <a:gd name="T91" fmla="*/ 32 h 71"/>
                  <a:gd name="T92" fmla="*/ 2 w 52"/>
                  <a:gd name="T93" fmla="*/ 37 h 71"/>
                  <a:gd name="T94" fmla="*/ 2 w 52"/>
                  <a:gd name="T95" fmla="*/ 41 h 71"/>
                  <a:gd name="T96" fmla="*/ 6 w 52"/>
                  <a:gd name="T97" fmla="*/ 50 h 71"/>
                  <a:gd name="T98" fmla="*/ 7 w 52"/>
                  <a:gd name="T99" fmla="*/ 55 h 71"/>
                  <a:gd name="T100" fmla="*/ 7 w 52"/>
                  <a:gd name="T101" fmla="*/ 56 h 71"/>
                  <a:gd name="T102" fmla="*/ 6 w 52"/>
                  <a:gd name="T103" fmla="*/ 62 h 71"/>
                  <a:gd name="T104" fmla="*/ 2 w 52"/>
                  <a:gd name="T105" fmla="*/ 69 h 71"/>
                  <a:gd name="T106" fmla="*/ 0 w 52"/>
                  <a:gd name="T107" fmla="*/ 71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71"/>
                  <a:gd name="T164" fmla="*/ 52 w 52"/>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71">
                    <a:moveTo>
                      <a:pt x="0" y="71"/>
                    </a:moveTo>
                    <a:lnTo>
                      <a:pt x="26" y="68"/>
                    </a:lnTo>
                    <a:lnTo>
                      <a:pt x="26" y="69"/>
                    </a:lnTo>
                    <a:lnTo>
                      <a:pt x="43" y="67"/>
                    </a:lnTo>
                    <a:lnTo>
                      <a:pt x="43" y="66"/>
                    </a:lnTo>
                    <a:lnTo>
                      <a:pt x="45" y="62"/>
                    </a:lnTo>
                    <a:lnTo>
                      <a:pt x="45" y="61"/>
                    </a:lnTo>
                    <a:lnTo>
                      <a:pt x="45" y="58"/>
                    </a:lnTo>
                    <a:lnTo>
                      <a:pt x="46" y="56"/>
                    </a:lnTo>
                    <a:lnTo>
                      <a:pt x="48" y="55"/>
                    </a:lnTo>
                    <a:lnTo>
                      <a:pt x="48" y="52"/>
                    </a:lnTo>
                    <a:lnTo>
                      <a:pt x="49" y="52"/>
                    </a:lnTo>
                    <a:lnTo>
                      <a:pt x="49" y="51"/>
                    </a:lnTo>
                    <a:lnTo>
                      <a:pt x="50" y="50"/>
                    </a:lnTo>
                    <a:lnTo>
                      <a:pt x="50" y="51"/>
                    </a:lnTo>
                    <a:lnTo>
                      <a:pt x="51" y="51"/>
                    </a:lnTo>
                    <a:lnTo>
                      <a:pt x="52" y="50"/>
                    </a:lnTo>
                    <a:lnTo>
                      <a:pt x="52" y="49"/>
                    </a:lnTo>
                    <a:lnTo>
                      <a:pt x="52" y="46"/>
                    </a:lnTo>
                    <a:lnTo>
                      <a:pt x="52" y="43"/>
                    </a:lnTo>
                    <a:lnTo>
                      <a:pt x="51" y="42"/>
                    </a:lnTo>
                    <a:lnTo>
                      <a:pt x="51" y="37"/>
                    </a:lnTo>
                    <a:lnTo>
                      <a:pt x="47" y="28"/>
                    </a:lnTo>
                    <a:lnTo>
                      <a:pt x="43" y="27"/>
                    </a:lnTo>
                    <a:lnTo>
                      <a:pt x="42" y="28"/>
                    </a:lnTo>
                    <a:lnTo>
                      <a:pt x="40" y="29"/>
                    </a:lnTo>
                    <a:lnTo>
                      <a:pt x="36" y="36"/>
                    </a:lnTo>
                    <a:lnTo>
                      <a:pt x="35" y="36"/>
                    </a:lnTo>
                    <a:lnTo>
                      <a:pt x="35" y="35"/>
                    </a:lnTo>
                    <a:lnTo>
                      <a:pt x="33" y="35"/>
                    </a:lnTo>
                    <a:lnTo>
                      <a:pt x="33" y="34"/>
                    </a:lnTo>
                    <a:lnTo>
                      <a:pt x="32" y="33"/>
                    </a:lnTo>
                    <a:lnTo>
                      <a:pt x="33" y="30"/>
                    </a:lnTo>
                    <a:lnTo>
                      <a:pt x="33" y="29"/>
                    </a:lnTo>
                    <a:lnTo>
                      <a:pt x="36" y="28"/>
                    </a:lnTo>
                    <a:lnTo>
                      <a:pt x="36" y="26"/>
                    </a:lnTo>
                    <a:lnTo>
                      <a:pt x="37" y="24"/>
                    </a:lnTo>
                    <a:lnTo>
                      <a:pt x="38" y="24"/>
                    </a:lnTo>
                    <a:lnTo>
                      <a:pt x="38" y="22"/>
                    </a:lnTo>
                    <a:lnTo>
                      <a:pt x="38" y="17"/>
                    </a:lnTo>
                    <a:lnTo>
                      <a:pt x="38" y="15"/>
                    </a:lnTo>
                    <a:lnTo>
                      <a:pt x="37" y="14"/>
                    </a:lnTo>
                    <a:lnTo>
                      <a:pt x="36" y="12"/>
                    </a:lnTo>
                    <a:lnTo>
                      <a:pt x="35" y="12"/>
                    </a:lnTo>
                    <a:lnTo>
                      <a:pt x="36" y="11"/>
                    </a:lnTo>
                    <a:lnTo>
                      <a:pt x="37" y="10"/>
                    </a:lnTo>
                    <a:lnTo>
                      <a:pt x="36" y="7"/>
                    </a:lnTo>
                    <a:lnTo>
                      <a:pt x="34" y="6"/>
                    </a:lnTo>
                    <a:lnTo>
                      <a:pt x="30" y="4"/>
                    </a:lnTo>
                    <a:lnTo>
                      <a:pt x="27" y="3"/>
                    </a:lnTo>
                    <a:lnTo>
                      <a:pt x="26" y="2"/>
                    </a:lnTo>
                    <a:lnTo>
                      <a:pt x="23" y="2"/>
                    </a:lnTo>
                    <a:lnTo>
                      <a:pt x="21" y="1"/>
                    </a:lnTo>
                    <a:lnTo>
                      <a:pt x="19" y="0"/>
                    </a:lnTo>
                    <a:lnTo>
                      <a:pt x="18" y="1"/>
                    </a:lnTo>
                    <a:lnTo>
                      <a:pt x="17" y="1"/>
                    </a:lnTo>
                    <a:lnTo>
                      <a:pt x="15" y="3"/>
                    </a:lnTo>
                    <a:lnTo>
                      <a:pt x="15" y="5"/>
                    </a:lnTo>
                    <a:lnTo>
                      <a:pt x="15" y="6"/>
                    </a:lnTo>
                    <a:lnTo>
                      <a:pt x="16" y="6"/>
                    </a:lnTo>
                    <a:lnTo>
                      <a:pt x="16" y="7"/>
                    </a:lnTo>
                    <a:lnTo>
                      <a:pt x="15" y="8"/>
                    </a:lnTo>
                    <a:lnTo>
                      <a:pt x="14" y="8"/>
                    </a:lnTo>
                    <a:lnTo>
                      <a:pt x="13" y="10"/>
                    </a:lnTo>
                    <a:lnTo>
                      <a:pt x="12" y="11"/>
                    </a:lnTo>
                    <a:lnTo>
                      <a:pt x="12" y="13"/>
                    </a:lnTo>
                    <a:lnTo>
                      <a:pt x="13" y="15"/>
                    </a:lnTo>
                    <a:lnTo>
                      <a:pt x="12" y="17"/>
                    </a:lnTo>
                    <a:lnTo>
                      <a:pt x="10" y="18"/>
                    </a:lnTo>
                    <a:lnTo>
                      <a:pt x="10" y="16"/>
                    </a:lnTo>
                    <a:lnTo>
                      <a:pt x="10" y="14"/>
                    </a:lnTo>
                    <a:lnTo>
                      <a:pt x="10" y="13"/>
                    </a:lnTo>
                    <a:lnTo>
                      <a:pt x="10" y="12"/>
                    </a:lnTo>
                    <a:lnTo>
                      <a:pt x="10" y="11"/>
                    </a:lnTo>
                    <a:lnTo>
                      <a:pt x="9" y="12"/>
                    </a:lnTo>
                    <a:lnTo>
                      <a:pt x="8" y="13"/>
                    </a:lnTo>
                    <a:lnTo>
                      <a:pt x="8" y="15"/>
                    </a:lnTo>
                    <a:lnTo>
                      <a:pt x="8" y="16"/>
                    </a:lnTo>
                    <a:lnTo>
                      <a:pt x="7" y="16"/>
                    </a:lnTo>
                    <a:lnTo>
                      <a:pt x="5" y="17"/>
                    </a:lnTo>
                    <a:lnTo>
                      <a:pt x="5" y="18"/>
                    </a:lnTo>
                    <a:lnTo>
                      <a:pt x="4" y="19"/>
                    </a:lnTo>
                    <a:lnTo>
                      <a:pt x="3" y="21"/>
                    </a:lnTo>
                    <a:lnTo>
                      <a:pt x="3" y="23"/>
                    </a:lnTo>
                    <a:lnTo>
                      <a:pt x="3" y="26"/>
                    </a:lnTo>
                    <a:lnTo>
                      <a:pt x="2" y="28"/>
                    </a:lnTo>
                    <a:lnTo>
                      <a:pt x="1" y="31"/>
                    </a:lnTo>
                    <a:lnTo>
                      <a:pt x="1" y="32"/>
                    </a:lnTo>
                    <a:lnTo>
                      <a:pt x="1" y="33"/>
                    </a:lnTo>
                    <a:lnTo>
                      <a:pt x="2" y="37"/>
                    </a:lnTo>
                    <a:lnTo>
                      <a:pt x="1" y="39"/>
                    </a:lnTo>
                    <a:lnTo>
                      <a:pt x="2" y="41"/>
                    </a:lnTo>
                    <a:lnTo>
                      <a:pt x="5" y="46"/>
                    </a:lnTo>
                    <a:lnTo>
                      <a:pt x="6" y="50"/>
                    </a:lnTo>
                    <a:lnTo>
                      <a:pt x="6" y="54"/>
                    </a:lnTo>
                    <a:lnTo>
                      <a:pt x="7" y="55"/>
                    </a:lnTo>
                    <a:lnTo>
                      <a:pt x="7" y="56"/>
                    </a:lnTo>
                    <a:lnTo>
                      <a:pt x="6" y="59"/>
                    </a:lnTo>
                    <a:lnTo>
                      <a:pt x="6" y="62"/>
                    </a:lnTo>
                    <a:lnTo>
                      <a:pt x="5" y="64"/>
                    </a:lnTo>
                    <a:lnTo>
                      <a:pt x="2" y="69"/>
                    </a:lnTo>
                    <a:lnTo>
                      <a:pt x="1" y="71"/>
                    </a:lnTo>
                    <a:lnTo>
                      <a:pt x="0" y="71"/>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82" name="Freeform 57"/>
              <p:cNvSpPr>
                <a:spLocks/>
              </p:cNvSpPr>
              <p:nvPr/>
            </p:nvSpPr>
            <p:spPr bwMode="auto">
              <a:xfrm>
                <a:off x="3562" y="1636"/>
                <a:ext cx="405" cy="200"/>
              </a:xfrm>
              <a:custGeom>
                <a:avLst/>
                <a:gdLst>
                  <a:gd name="T0" fmla="*/ 4 w 83"/>
                  <a:gd name="T1" fmla="*/ 16 h 41"/>
                  <a:gd name="T2" fmla="*/ 8 w 83"/>
                  <a:gd name="T3" fmla="*/ 13 h 41"/>
                  <a:gd name="T4" fmla="*/ 20 w 83"/>
                  <a:gd name="T5" fmla="*/ 6 h 41"/>
                  <a:gd name="T6" fmla="*/ 26 w 83"/>
                  <a:gd name="T7" fmla="*/ 1 h 41"/>
                  <a:gd name="T8" fmla="*/ 31 w 83"/>
                  <a:gd name="T9" fmla="*/ 1 h 41"/>
                  <a:gd name="T10" fmla="*/ 28 w 83"/>
                  <a:gd name="T11" fmla="*/ 4 h 41"/>
                  <a:gd name="T12" fmla="*/ 23 w 83"/>
                  <a:gd name="T13" fmla="*/ 9 h 41"/>
                  <a:gd name="T14" fmla="*/ 23 w 83"/>
                  <a:gd name="T15" fmla="*/ 12 h 41"/>
                  <a:gd name="T16" fmla="*/ 28 w 83"/>
                  <a:gd name="T17" fmla="*/ 10 h 41"/>
                  <a:gd name="T18" fmla="*/ 39 w 83"/>
                  <a:gd name="T19" fmla="*/ 15 h 41"/>
                  <a:gd name="T20" fmla="*/ 43 w 83"/>
                  <a:gd name="T21" fmla="*/ 16 h 41"/>
                  <a:gd name="T22" fmla="*/ 44 w 83"/>
                  <a:gd name="T23" fmla="*/ 17 h 41"/>
                  <a:gd name="T24" fmla="*/ 49 w 83"/>
                  <a:gd name="T25" fmla="*/ 13 h 41"/>
                  <a:gd name="T26" fmla="*/ 64 w 83"/>
                  <a:gd name="T27" fmla="*/ 8 h 41"/>
                  <a:gd name="T28" fmla="*/ 63 w 83"/>
                  <a:gd name="T29" fmla="*/ 11 h 41"/>
                  <a:gd name="T30" fmla="*/ 66 w 83"/>
                  <a:gd name="T31" fmla="*/ 14 h 41"/>
                  <a:gd name="T32" fmla="*/ 72 w 83"/>
                  <a:gd name="T33" fmla="*/ 13 h 41"/>
                  <a:gd name="T34" fmla="*/ 76 w 83"/>
                  <a:gd name="T35" fmla="*/ 18 h 41"/>
                  <a:gd name="T36" fmla="*/ 82 w 83"/>
                  <a:gd name="T37" fmla="*/ 19 h 41"/>
                  <a:gd name="T38" fmla="*/ 82 w 83"/>
                  <a:gd name="T39" fmla="*/ 21 h 41"/>
                  <a:gd name="T40" fmla="*/ 79 w 83"/>
                  <a:gd name="T41" fmla="*/ 21 h 41"/>
                  <a:gd name="T42" fmla="*/ 75 w 83"/>
                  <a:gd name="T43" fmla="*/ 21 h 41"/>
                  <a:gd name="T44" fmla="*/ 69 w 83"/>
                  <a:gd name="T45" fmla="*/ 21 h 41"/>
                  <a:gd name="T46" fmla="*/ 69 w 83"/>
                  <a:gd name="T47" fmla="*/ 24 h 41"/>
                  <a:gd name="T48" fmla="*/ 62 w 83"/>
                  <a:gd name="T49" fmla="*/ 21 h 41"/>
                  <a:gd name="T50" fmla="*/ 57 w 83"/>
                  <a:gd name="T51" fmla="*/ 23 h 41"/>
                  <a:gd name="T52" fmla="*/ 55 w 83"/>
                  <a:gd name="T53" fmla="*/ 25 h 41"/>
                  <a:gd name="T54" fmla="*/ 50 w 83"/>
                  <a:gd name="T55" fmla="*/ 25 h 41"/>
                  <a:gd name="T56" fmla="*/ 46 w 83"/>
                  <a:gd name="T57" fmla="*/ 30 h 41"/>
                  <a:gd name="T58" fmla="*/ 47 w 83"/>
                  <a:gd name="T59" fmla="*/ 28 h 41"/>
                  <a:gd name="T60" fmla="*/ 44 w 83"/>
                  <a:gd name="T61" fmla="*/ 28 h 41"/>
                  <a:gd name="T62" fmla="*/ 42 w 83"/>
                  <a:gd name="T63" fmla="*/ 27 h 41"/>
                  <a:gd name="T64" fmla="*/ 40 w 83"/>
                  <a:gd name="T65" fmla="*/ 32 h 41"/>
                  <a:gd name="T66" fmla="*/ 36 w 83"/>
                  <a:gd name="T67" fmla="*/ 38 h 41"/>
                  <a:gd name="T68" fmla="*/ 34 w 83"/>
                  <a:gd name="T69" fmla="*/ 39 h 41"/>
                  <a:gd name="T70" fmla="*/ 35 w 83"/>
                  <a:gd name="T71" fmla="*/ 36 h 41"/>
                  <a:gd name="T72" fmla="*/ 32 w 83"/>
                  <a:gd name="T73" fmla="*/ 36 h 41"/>
                  <a:gd name="T74" fmla="*/ 30 w 83"/>
                  <a:gd name="T75" fmla="*/ 29 h 41"/>
                  <a:gd name="T76" fmla="*/ 29 w 83"/>
                  <a:gd name="T77" fmla="*/ 28 h 41"/>
                  <a:gd name="T78" fmla="*/ 23 w 83"/>
                  <a:gd name="T79" fmla="*/ 26 h 41"/>
                  <a:gd name="T80" fmla="*/ 22 w 83"/>
                  <a:gd name="T81" fmla="*/ 26 h 41"/>
                  <a:gd name="T82" fmla="*/ 16 w 83"/>
                  <a:gd name="T83" fmla="*/ 24 h 41"/>
                  <a:gd name="T84" fmla="*/ 4 w 83"/>
                  <a:gd name="T85" fmla="*/ 19 h 41"/>
                  <a:gd name="T86" fmla="*/ 0 w 83"/>
                  <a:gd name="T87" fmla="*/ 17 h 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3"/>
                  <a:gd name="T133" fmla="*/ 0 h 41"/>
                  <a:gd name="T134" fmla="*/ 83 w 83"/>
                  <a:gd name="T135" fmla="*/ 41 h 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3" h="41">
                    <a:moveTo>
                      <a:pt x="0" y="17"/>
                    </a:moveTo>
                    <a:lnTo>
                      <a:pt x="3" y="17"/>
                    </a:lnTo>
                    <a:lnTo>
                      <a:pt x="4" y="16"/>
                    </a:lnTo>
                    <a:lnTo>
                      <a:pt x="7" y="14"/>
                    </a:lnTo>
                    <a:lnTo>
                      <a:pt x="7" y="13"/>
                    </a:lnTo>
                    <a:lnTo>
                      <a:pt x="8" y="13"/>
                    </a:lnTo>
                    <a:lnTo>
                      <a:pt x="13" y="11"/>
                    </a:lnTo>
                    <a:lnTo>
                      <a:pt x="16" y="10"/>
                    </a:lnTo>
                    <a:lnTo>
                      <a:pt x="20" y="6"/>
                    </a:lnTo>
                    <a:lnTo>
                      <a:pt x="21" y="5"/>
                    </a:lnTo>
                    <a:lnTo>
                      <a:pt x="24" y="2"/>
                    </a:lnTo>
                    <a:lnTo>
                      <a:pt x="26" y="1"/>
                    </a:lnTo>
                    <a:lnTo>
                      <a:pt x="30" y="0"/>
                    </a:lnTo>
                    <a:lnTo>
                      <a:pt x="31" y="1"/>
                    </a:lnTo>
                    <a:lnTo>
                      <a:pt x="29" y="2"/>
                    </a:lnTo>
                    <a:lnTo>
                      <a:pt x="28" y="2"/>
                    </a:lnTo>
                    <a:lnTo>
                      <a:pt x="28" y="4"/>
                    </a:lnTo>
                    <a:lnTo>
                      <a:pt x="25" y="7"/>
                    </a:lnTo>
                    <a:lnTo>
                      <a:pt x="24" y="8"/>
                    </a:lnTo>
                    <a:lnTo>
                      <a:pt x="23" y="9"/>
                    </a:lnTo>
                    <a:lnTo>
                      <a:pt x="23" y="11"/>
                    </a:lnTo>
                    <a:lnTo>
                      <a:pt x="23" y="13"/>
                    </a:lnTo>
                    <a:lnTo>
                      <a:pt x="23" y="12"/>
                    </a:lnTo>
                    <a:lnTo>
                      <a:pt x="26" y="10"/>
                    </a:lnTo>
                    <a:lnTo>
                      <a:pt x="27" y="10"/>
                    </a:lnTo>
                    <a:lnTo>
                      <a:pt x="28" y="10"/>
                    </a:lnTo>
                    <a:lnTo>
                      <a:pt x="33" y="12"/>
                    </a:lnTo>
                    <a:lnTo>
                      <a:pt x="36" y="16"/>
                    </a:lnTo>
                    <a:lnTo>
                      <a:pt x="39" y="15"/>
                    </a:lnTo>
                    <a:lnTo>
                      <a:pt x="41" y="16"/>
                    </a:lnTo>
                    <a:lnTo>
                      <a:pt x="42" y="16"/>
                    </a:lnTo>
                    <a:lnTo>
                      <a:pt x="43" y="16"/>
                    </a:lnTo>
                    <a:lnTo>
                      <a:pt x="44" y="17"/>
                    </a:lnTo>
                    <a:lnTo>
                      <a:pt x="45" y="17"/>
                    </a:lnTo>
                    <a:lnTo>
                      <a:pt x="46" y="15"/>
                    </a:lnTo>
                    <a:lnTo>
                      <a:pt x="49" y="13"/>
                    </a:lnTo>
                    <a:lnTo>
                      <a:pt x="59" y="10"/>
                    </a:lnTo>
                    <a:lnTo>
                      <a:pt x="62" y="9"/>
                    </a:lnTo>
                    <a:lnTo>
                      <a:pt x="64" y="8"/>
                    </a:lnTo>
                    <a:lnTo>
                      <a:pt x="64" y="9"/>
                    </a:lnTo>
                    <a:lnTo>
                      <a:pt x="63" y="10"/>
                    </a:lnTo>
                    <a:lnTo>
                      <a:pt x="63" y="11"/>
                    </a:lnTo>
                    <a:lnTo>
                      <a:pt x="65" y="14"/>
                    </a:lnTo>
                    <a:lnTo>
                      <a:pt x="66" y="14"/>
                    </a:lnTo>
                    <a:lnTo>
                      <a:pt x="68" y="14"/>
                    </a:lnTo>
                    <a:lnTo>
                      <a:pt x="69" y="14"/>
                    </a:lnTo>
                    <a:lnTo>
                      <a:pt x="72" y="13"/>
                    </a:lnTo>
                    <a:lnTo>
                      <a:pt x="73" y="14"/>
                    </a:lnTo>
                    <a:lnTo>
                      <a:pt x="75" y="17"/>
                    </a:lnTo>
                    <a:lnTo>
                      <a:pt x="76" y="18"/>
                    </a:lnTo>
                    <a:lnTo>
                      <a:pt x="79" y="19"/>
                    </a:lnTo>
                    <a:lnTo>
                      <a:pt x="81" y="18"/>
                    </a:lnTo>
                    <a:lnTo>
                      <a:pt x="82" y="19"/>
                    </a:lnTo>
                    <a:lnTo>
                      <a:pt x="83" y="19"/>
                    </a:lnTo>
                    <a:lnTo>
                      <a:pt x="83" y="20"/>
                    </a:lnTo>
                    <a:lnTo>
                      <a:pt x="82" y="21"/>
                    </a:lnTo>
                    <a:lnTo>
                      <a:pt x="80" y="21"/>
                    </a:lnTo>
                    <a:lnTo>
                      <a:pt x="79" y="21"/>
                    </a:lnTo>
                    <a:lnTo>
                      <a:pt x="78" y="21"/>
                    </a:lnTo>
                    <a:lnTo>
                      <a:pt x="76" y="21"/>
                    </a:lnTo>
                    <a:lnTo>
                      <a:pt x="75" y="21"/>
                    </a:lnTo>
                    <a:lnTo>
                      <a:pt x="74" y="21"/>
                    </a:lnTo>
                    <a:lnTo>
                      <a:pt x="71" y="22"/>
                    </a:lnTo>
                    <a:lnTo>
                      <a:pt x="69" y="21"/>
                    </a:lnTo>
                    <a:lnTo>
                      <a:pt x="69" y="22"/>
                    </a:lnTo>
                    <a:lnTo>
                      <a:pt x="69" y="23"/>
                    </a:lnTo>
                    <a:lnTo>
                      <a:pt x="69" y="24"/>
                    </a:lnTo>
                    <a:lnTo>
                      <a:pt x="68" y="23"/>
                    </a:lnTo>
                    <a:lnTo>
                      <a:pt x="66" y="22"/>
                    </a:lnTo>
                    <a:lnTo>
                      <a:pt x="62" y="21"/>
                    </a:lnTo>
                    <a:lnTo>
                      <a:pt x="61" y="22"/>
                    </a:lnTo>
                    <a:lnTo>
                      <a:pt x="60" y="21"/>
                    </a:lnTo>
                    <a:lnTo>
                      <a:pt x="57" y="23"/>
                    </a:lnTo>
                    <a:lnTo>
                      <a:pt x="56" y="23"/>
                    </a:lnTo>
                    <a:lnTo>
                      <a:pt x="55" y="24"/>
                    </a:lnTo>
                    <a:lnTo>
                      <a:pt x="55" y="25"/>
                    </a:lnTo>
                    <a:lnTo>
                      <a:pt x="54" y="25"/>
                    </a:lnTo>
                    <a:lnTo>
                      <a:pt x="52" y="24"/>
                    </a:lnTo>
                    <a:lnTo>
                      <a:pt x="50" y="25"/>
                    </a:lnTo>
                    <a:lnTo>
                      <a:pt x="50" y="26"/>
                    </a:lnTo>
                    <a:lnTo>
                      <a:pt x="50" y="27"/>
                    </a:lnTo>
                    <a:lnTo>
                      <a:pt x="46" y="30"/>
                    </a:lnTo>
                    <a:lnTo>
                      <a:pt x="45" y="30"/>
                    </a:lnTo>
                    <a:lnTo>
                      <a:pt x="47" y="28"/>
                    </a:lnTo>
                    <a:lnTo>
                      <a:pt x="47" y="27"/>
                    </a:lnTo>
                    <a:lnTo>
                      <a:pt x="45" y="27"/>
                    </a:lnTo>
                    <a:lnTo>
                      <a:pt x="44" y="28"/>
                    </a:lnTo>
                    <a:lnTo>
                      <a:pt x="43" y="29"/>
                    </a:lnTo>
                    <a:lnTo>
                      <a:pt x="42" y="28"/>
                    </a:lnTo>
                    <a:lnTo>
                      <a:pt x="42" y="27"/>
                    </a:lnTo>
                    <a:lnTo>
                      <a:pt x="41" y="27"/>
                    </a:lnTo>
                    <a:lnTo>
                      <a:pt x="41" y="29"/>
                    </a:lnTo>
                    <a:lnTo>
                      <a:pt x="40" y="32"/>
                    </a:lnTo>
                    <a:lnTo>
                      <a:pt x="39" y="34"/>
                    </a:lnTo>
                    <a:lnTo>
                      <a:pt x="38" y="36"/>
                    </a:lnTo>
                    <a:lnTo>
                      <a:pt x="36" y="38"/>
                    </a:lnTo>
                    <a:lnTo>
                      <a:pt x="36" y="40"/>
                    </a:lnTo>
                    <a:lnTo>
                      <a:pt x="36" y="41"/>
                    </a:lnTo>
                    <a:lnTo>
                      <a:pt x="34" y="39"/>
                    </a:lnTo>
                    <a:lnTo>
                      <a:pt x="34" y="38"/>
                    </a:lnTo>
                    <a:lnTo>
                      <a:pt x="34" y="37"/>
                    </a:lnTo>
                    <a:lnTo>
                      <a:pt x="35" y="36"/>
                    </a:lnTo>
                    <a:lnTo>
                      <a:pt x="34" y="36"/>
                    </a:lnTo>
                    <a:lnTo>
                      <a:pt x="32" y="36"/>
                    </a:lnTo>
                    <a:lnTo>
                      <a:pt x="33" y="32"/>
                    </a:lnTo>
                    <a:lnTo>
                      <a:pt x="32" y="30"/>
                    </a:lnTo>
                    <a:lnTo>
                      <a:pt x="30" y="29"/>
                    </a:lnTo>
                    <a:lnTo>
                      <a:pt x="28" y="29"/>
                    </a:lnTo>
                    <a:lnTo>
                      <a:pt x="28" y="28"/>
                    </a:lnTo>
                    <a:lnTo>
                      <a:pt x="29" y="28"/>
                    </a:lnTo>
                    <a:lnTo>
                      <a:pt x="28" y="27"/>
                    </a:lnTo>
                    <a:lnTo>
                      <a:pt x="26" y="26"/>
                    </a:lnTo>
                    <a:lnTo>
                      <a:pt x="23" y="26"/>
                    </a:lnTo>
                    <a:lnTo>
                      <a:pt x="22" y="26"/>
                    </a:lnTo>
                    <a:lnTo>
                      <a:pt x="20" y="26"/>
                    </a:lnTo>
                    <a:lnTo>
                      <a:pt x="18" y="24"/>
                    </a:lnTo>
                    <a:lnTo>
                      <a:pt x="16" y="24"/>
                    </a:lnTo>
                    <a:lnTo>
                      <a:pt x="5" y="22"/>
                    </a:lnTo>
                    <a:lnTo>
                      <a:pt x="4" y="21"/>
                    </a:lnTo>
                    <a:lnTo>
                      <a:pt x="4" y="19"/>
                    </a:lnTo>
                    <a:lnTo>
                      <a:pt x="3" y="19"/>
                    </a:lnTo>
                    <a:lnTo>
                      <a:pt x="1" y="18"/>
                    </a:lnTo>
                    <a:lnTo>
                      <a:pt x="0" y="17"/>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grpSp>
        <p:sp>
          <p:nvSpPr>
            <p:cNvPr id="362" name="Freeform 58"/>
            <p:cNvSpPr>
              <a:spLocks/>
            </p:cNvSpPr>
            <p:nvPr/>
          </p:nvSpPr>
          <p:spPr bwMode="auto">
            <a:xfrm>
              <a:off x="6159500" y="2917825"/>
              <a:ext cx="327025" cy="557213"/>
            </a:xfrm>
            <a:custGeom>
              <a:avLst/>
              <a:gdLst>
                <a:gd name="T0" fmla="*/ 1 w 40"/>
                <a:gd name="T1" fmla="*/ 5 h 72"/>
                <a:gd name="T2" fmla="*/ 4 w 40"/>
                <a:gd name="T3" fmla="*/ 45 h 72"/>
                <a:gd name="T4" fmla="*/ 4 w 40"/>
                <a:gd name="T5" fmla="*/ 46 h 72"/>
                <a:gd name="T6" fmla="*/ 4 w 40"/>
                <a:gd name="T7" fmla="*/ 47 h 72"/>
                <a:gd name="T8" fmla="*/ 4 w 40"/>
                <a:gd name="T9" fmla="*/ 49 h 72"/>
                <a:gd name="T10" fmla="*/ 5 w 40"/>
                <a:gd name="T11" fmla="*/ 52 h 72"/>
                <a:gd name="T12" fmla="*/ 6 w 40"/>
                <a:gd name="T13" fmla="*/ 56 h 72"/>
                <a:gd name="T14" fmla="*/ 4 w 40"/>
                <a:gd name="T15" fmla="*/ 59 h 72"/>
                <a:gd name="T16" fmla="*/ 4 w 40"/>
                <a:gd name="T17" fmla="*/ 60 h 72"/>
                <a:gd name="T18" fmla="*/ 2 w 40"/>
                <a:gd name="T19" fmla="*/ 63 h 72"/>
                <a:gd name="T20" fmla="*/ 0 w 40"/>
                <a:gd name="T21" fmla="*/ 65 h 72"/>
                <a:gd name="T22" fmla="*/ 0 w 40"/>
                <a:gd name="T23" fmla="*/ 68 h 72"/>
                <a:gd name="T24" fmla="*/ 0 w 40"/>
                <a:gd name="T25" fmla="*/ 71 h 72"/>
                <a:gd name="T26" fmla="*/ 0 w 40"/>
                <a:gd name="T27" fmla="*/ 71 h 72"/>
                <a:gd name="T28" fmla="*/ 0 w 40"/>
                <a:gd name="T29" fmla="*/ 72 h 72"/>
                <a:gd name="T30" fmla="*/ 0 w 40"/>
                <a:gd name="T31" fmla="*/ 72 h 72"/>
                <a:gd name="T32" fmla="*/ 1 w 40"/>
                <a:gd name="T33" fmla="*/ 72 h 72"/>
                <a:gd name="T34" fmla="*/ 2 w 40"/>
                <a:gd name="T35" fmla="*/ 72 h 72"/>
                <a:gd name="T36" fmla="*/ 2 w 40"/>
                <a:gd name="T37" fmla="*/ 71 h 72"/>
                <a:gd name="T38" fmla="*/ 2 w 40"/>
                <a:gd name="T39" fmla="*/ 70 h 72"/>
                <a:gd name="T40" fmla="*/ 5 w 40"/>
                <a:gd name="T41" fmla="*/ 70 h 72"/>
                <a:gd name="T42" fmla="*/ 8 w 40"/>
                <a:gd name="T43" fmla="*/ 69 h 72"/>
                <a:gd name="T44" fmla="*/ 12 w 40"/>
                <a:gd name="T45" fmla="*/ 71 h 72"/>
                <a:gd name="T46" fmla="*/ 12 w 40"/>
                <a:gd name="T47" fmla="*/ 71 h 72"/>
                <a:gd name="T48" fmla="*/ 13 w 40"/>
                <a:gd name="T49" fmla="*/ 71 h 72"/>
                <a:gd name="T50" fmla="*/ 14 w 40"/>
                <a:gd name="T51" fmla="*/ 68 h 72"/>
                <a:gd name="T52" fmla="*/ 16 w 40"/>
                <a:gd name="T53" fmla="*/ 68 h 72"/>
                <a:gd name="T54" fmla="*/ 17 w 40"/>
                <a:gd name="T55" fmla="*/ 69 h 72"/>
                <a:gd name="T56" fmla="*/ 18 w 40"/>
                <a:gd name="T57" fmla="*/ 70 h 72"/>
                <a:gd name="T58" fmla="*/ 19 w 40"/>
                <a:gd name="T59" fmla="*/ 69 h 72"/>
                <a:gd name="T60" fmla="*/ 20 w 40"/>
                <a:gd name="T61" fmla="*/ 65 h 72"/>
                <a:gd name="T62" fmla="*/ 21 w 40"/>
                <a:gd name="T63" fmla="*/ 64 h 72"/>
                <a:gd name="T64" fmla="*/ 22 w 40"/>
                <a:gd name="T65" fmla="*/ 64 h 72"/>
                <a:gd name="T66" fmla="*/ 24 w 40"/>
                <a:gd name="T67" fmla="*/ 66 h 72"/>
                <a:gd name="T68" fmla="*/ 27 w 40"/>
                <a:gd name="T69" fmla="*/ 66 h 72"/>
                <a:gd name="T70" fmla="*/ 28 w 40"/>
                <a:gd name="T71" fmla="*/ 63 h 72"/>
                <a:gd name="T72" fmla="*/ 33 w 40"/>
                <a:gd name="T73" fmla="*/ 56 h 72"/>
                <a:gd name="T74" fmla="*/ 33 w 40"/>
                <a:gd name="T75" fmla="*/ 53 h 72"/>
                <a:gd name="T76" fmla="*/ 34 w 40"/>
                <a:gd name="T77" fmla="*/ 53 h 72"/>
                <a:gd name="T78" fmla="*/ 37 w 40"/>
                <a:gd name="T79" fmla="*/ 53 h 72"/>
                <a:gd name="T80" fmla="*/ 38 w 40"/>
                <a:gd name="T81" fmla="*/ 52 h 72"/>
                <a:gd name="T82" fmla="*/ 40 w 40"/>
                <a:gd name="T83" fmla="*/ 51 h 72"/>
                <a:gd name="T84" fmla="*/ 40 w 40"/>
                <a:gd name="T85" fmla="*/ 50 h 72"/>
                <a:gd name="T86" fmla="*/ 40 w 40"/>
                <a:gd name="T87" fmla="*/ 47 h 72"/>
                <a:gd name="T88" fmla="*/ 40 w 40"/>
                <a:gd name="T89" fmla="*/ 47 h 72"/>
                <a:gd name="T90" fmla="*/ 40 w 40"/>
                <a:gd name="T91" fmla="*/ 45 h 72"/>
                <a:gd name="T92" fmla="*/ 35 w 40"/>
                <a:gd name="T93" fmla="*/ 1 h 72"/>
                <a:gd name="T94" fmla="*/ 35 w 40"/>
                <a:gd name="T95" fmla="*/ 0 h 72"/>
                <a:gd name="T96" fmla="*/ 9 w 40"/>
                <a:gd name="T97" fmla="*/ 3 h 72"/>
                <a:gd name="T98" fmla="*/ 8 w 40"/>
                <a:gd name="T99" fmla="*/ 4 h 72"/>
                <a:gd name="T100" fmla="*/ 6 w 40"/>
                <a:gd name="T101" fmla="*/ 5 h 72"/>
                <a:gd name="T102" fmla="*/ 5 w 40"/>
                <a:gd name="T103" fmla="*/ 6 h 72"/>
                <a:gd name="T104" fmla="*/ 3 w 40"/>
                <a:gd name="T105" fmla="*/ 6 h 72"/>
                <a:gd name="T106" fmla="*/ 1 w 40"/>
                <a:gd name="T107" fmla="*/ 5 h 72"/>
                <a:gd name="T108" fmla="*/ 1 w 40"/>
                <a:gd name="T109" fmla="*/ 5 h 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72"/>
                <a:gd name="T167" fmla="*/ 40 w 40"/>
                <a:gd name="T168" fmla="*/ 72 h 7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72">
                  <a:moveTo>
                    <a:pt x="1" y="5"/>
                  </a:moveTo>
                  <a:lnTo>
                    <a:pt x="4" y="45"/>
                  </a:lnTo>
                  <a:lnTo>
                    <a:pt x="4" y="46"/>
                  </a:lnTo>
                  <a:lnTo>
                    <a:pt x="4" y="47"/>
                  </a:lnTo>
                  <a:lnTo>
                    <a:pt x="4" y="49"/>
                  </a:lnTo>
                  <a:lnTo>
                    <a:pt x="5" y="52"/>
                  </a:lnTo>
                  <a:lnTo>
                    <a:pt x="6" y="56"/>
                  </a:lnTo>
                  <a:lnTo>
                    <a:pt x="4" y="59"/>
                  </a:lnTo>
                  <a:lnTo>
                    <a:pt x="4" y="60"/>
                  </a:lnTo>
                  <a:lnTo>
                    <a:pt x="2" y="63"/>
                  </a:lnTo>
                  <a:lnTo>
                    <a:pt x="0" y="65"/>
                  </a:lnTo>
                  <a:lnTo>
                    <a:pt x="0" y="68"/>
                  </a:lnTo>
                  <a:lnTo>
                    <a:pt x="0" y="71"/>
                  </a:lnTo>
                  <a:lnTo>
                    <a:pt x="0" y="72"/>
                  </a:lnTo>
                  <a:lnTo>
                    <a:pt x="1" y="72"/>
                  </a:lnTo>
                  <a:lnTo>
                    <a:pt x="2" y="72"/>
                  </a:lnTo>
                  <a:lnTo>
                    <a:pt x="2" y="71"/>
                  </a:lnTo>
                  <a:lnTo>
                    <a:pt x="2" y="70"/>
                  </a:lnTo>
                  <a:lnTo>
                    <a:pt x="5" y="70"/>
                  </a:lnTo>
                  <a:lnTo>
                    <a:pt x="8" y="69"/>
                  </a:lnTo>
                  <a:lnTo>
                    <a:pt x="12" y="71"/>
                  </a:lnTo>
                  <a:lnTo>
                    <a:pt x="13" y="71"/>
                  </a:lnTo>
                  <a:lnTo>
                    <a:pt x="14" y="68"/>
                  </a:lnTo>
                  <a:lnTo>
                    <a:pt x="16" y="68"/>
                  </a:lnTo>
                  <a:lnTo>
                    <a:pt x="17" y="69"/>
                  </a:lnTo>
                  <a:lnTo>
                    <a:pt x="18" y="70"/>
                  </a:lnTo>
                  <a:lnTo>
                    <a:pt x="19" y="69"/>
                  </a:lnTo>
                  <a:lnTo>
                    <a:pt x="20" y="65"/>
                  </a:lnTo>
                  <a:lnTo>
                    <a:pt x="21" y="64"/>
                  </a:lnTo>
                  <a:lnTo>
                    <a:pt x="22" y="64"/>
                  </a:lnTo>
                  <a:lnTo>
                    <a:pt x="24" y="66"/>
                  </a:lnTo>
                  <a:lnTo>
                    <a:pt x="27" y="66"/>
                  </a:lnTo>
                  <a:lnTo>
                    <a:pt x="28" y="63"/>
                  </a:lnTo>
                  <a:lnTo>
                    <a:pt x="33" y="56"/>
                  </a:lnTo>
                  <a:lnTo>
                    <a:pt x="33" y="53"/>
                  </a:lnTo>
                  <a:lnTo>
                    <a:pt x="34" y="53"/>
                  </a:lnTo>
                  <a:lnTo>
                    <a:pt x="37" y="53"/>
                  </a:lnTo>
                  <a:lnTo>
                    <a:pt x="38" y="52"/>
                  </a:lnTo>
                  <a:lnTo>
                    <a:pt x="40" y="51"/>
                  </a:lnTo>
                  <a:lnTo>
                    <a:pt x="40" y="50"/>
                  </a:lnTo>
                  <a:lnTo>
                    <a:pt x="40" y="47"/>
                  </a:lnTo>
                  <a:lnTo>
                    <a:pt x="40" y="45"/>
                  </a:lnTo>
                  <a:lnTo>
                    <a:pt x="35" y="1"/>
                  </a:lnTo>
                  <a:lnTo>
                    <a:pt x="35" y="0"/>
                  </a:lnTo>
                  <a:lnTo>
                    <a:pt x="9" y="3"/>
                  </a:lnTo>
                  <a:lnTo>
                    <a:pt x="8" y="4"/>
                  </a:lnTo>
                  <a:lnTo>
                    <a:pt x="6" y="5"/>
                  </a:lnTo>
                  <a:lnTo>
                    <a:pt x="5" y="6"/>
                  </a:lnTo>
                  <a:lnTo>
                    <a:pt x="3" y="6"/>
                  </a:lnTo>
                  <a:lnTo>
                    <a:pt x="1" y="5"/>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63" name="Freeform 59" descr="75%"/>
            <p:cNvSpPr>
              <a:spLocks/>
            </p:cNvSpPr>
            <p:nvPr/>
          </p:nvSpPr>
          <p:spPr bwMode="auto">
            <a:xfrm>
              <a:off x="6721475" y="3730625"/>
              <a:ext cx="560388" cy="409575"/>
            </a:xfrm>
            <a:custGeom>
              <a:avLst/>
              <a:gdLst>
                <a:gd name="T0" fmla="*/ 41 w 69"/>
                <a:gd name="T1" fmla="*/ 53 h 53"/>
                <a:gd name="T2" fmla="*/ 38 w 69"/>
                <a:gd name="T3" fmla="*/ 52 h 53"/>
                <a:gd name="T4" fmla="*/ 37 w 69"/>
                <a:gd name="T5" fmla="*/ 48 h 53"/>
                <a:gd name="T6" fmla="*/ 33 w 69"/>
                <a:gd name="T7" fmla="*/ 44 h 53"/>
                <a:gd name="T8" fmla="*/ 31 w 69"/>
                <a:gd name="T9" fmla="*/ 39 h 53"/>
                <a:gd name="T10" fmla="*/ 29 w 69"/>
                <a:gd name="T11" fmla="*/ 37 h 53"/>
                <a:gd name="T12" fmla="*/ 25 w 69"/>
                <a:gd name="T13" fmla="*/ 34 h 53"/>
                <a:gd name="T14" fmla="*/ 23 w 69"/>
                <a:gd name="T15" fmla="*/ 32 h 53"/>
                <a:gd name="T16" fmla="*/ 22 w 69"/>
                <a:gd name="T17" fmla="*/ 30 h 53"/>
                <a:gd name="T18" fmla="*/ 15 w 69"/>
                <a:gd name="T19" fmla="*/ 25 h 53"/>
                <a:gd name="T20" fmla="*/ 13 w 69"/>
                <a:gd name="T21" fmla="*/ 23 h 53"/>
                <a:gd name="T22" fmla="*/ 10 w 69"/>
                <a:gd name="T23" fmla="*/ 19 h 53"/>
                <a:gd name="T24" fmla="*/ 8 w 69"/>
                <a:gd name="T25" fmla="*/ 16 h 53"/>
                <a:gd name="T26" fmla="*/ 1 w 69"/>
                <a:gd name="T27" fmla="*/ 14 h 53"/>
                <a:gd name="T28" fmla="*/ 1 w 69"/>
                <a:gd name="T29" fmla="*/ 10 h 53"/>
                <a:gd name="T30" fmla="*/ 3 w 69"/>
                <a:gd name="T31" fmla="*/ 8 h 53"/>
                <a:gd name="T32" fmla="*/ 3 w 69"/>
                <a:gd name="T33" fmla="*/ 7 h 53"/>
                <a:gd name="T34" fmla="*/ 8 w 69"/>
                <a:gd name="T35" fmla="*/ 5 h 53"/>
                <a:gd name="T36" fmla="*/ 12 w 69"/>
                <a:gd name="T37" fmla="*/ 3 h 53"/>
                <a:gd name="T38" fmla="*/ 13 w 69"/>
                <a:gd name="T39" fmla="*/ 2 h 53"/>
                <a:gd name="T40" fmla="*/ 31 w 69"/>
                <a:gd name="T41" fmla="*/ 1 h 53"/>
                <a:gd name="T42" fmla="*/ 31 w 69"/>
                <a:gd name="T43" fmla="*/ 2 h 53"/>
                <a:gd name="T44" fmla="*/ 35 w 69"/>
                <a:gd name="T45" fmla="*/ 4 h 53"/>
                <a:gd name="T46" fmla="*/ 51 w 69"/>
                <a:gd name="T47" fmla="*/ 4 h 53"/>
                <a:gd name="T48" fmla="*/ 68 w 69"/>
                <a:gd name="T49" fmla="*/ 17 h 53"/>
                <a:gd name="T50" fmla="*/ 66 w 69"/>
                <a:gd name="T51" fmla="*/ 19 h 53"/>
                <a:gd name="T52" fmla="*/ 63 w 69"/>
                <a:gd name="T53" fmla="*/ 24 h 53"/>
                <a:gd name="T54" fmla="*/ 62 w 69"/>
                <a:gd name="T55" fmla="*/ 28 h 53"/>
                <a:gd name="T56" fmla="*/ 62 w 69"/>
                <a:gd name="T57" fmla="*/ 30 h 53"/>
                <a:gd name="T58" fmla="*/ 60 w 69"/>
                <a:gd name="T59" fmla="*/ 31 h 53"/>
                <a:gd name="T60" fmla="*/ 59 w 69"/>
                <a:gd name="T61" fmla="*/ 33 h 53"/>
                <a:gd name="T62" fmla="*/ 57 w 69"/>
                <a:gd name="T63" fmla="*/ 35 h 53"/>
                <a:gd name="T64" fmla="*/ 53 w 69"/>
                <a:gd name="T65" fmla="*/ 39 h 53"/>
                <a:gd name="T66" fmla="*/ 50 w 69"/>
                <a:gd name="T67" fmla="*/ 41 h 53"/>
                <a:gd name="T68" fmla="*/ 49 w 69"/>
                <a:gd name="T69" fmla="*/ 43 h 53"/>
                <a:gd name="T70" fmla="*/ 46 w 69"/>
                <a:gd name="T71" fmla="*/ 44 h 53"/>
                <a:gd name="T72" fmla="*/ 46 w 69"/>
                <a:gd name="T73" fmla="*/ 45 h 53"/>
                <a:gd name="T74" fmla="*/ 45 w 69"/>
                <a:gd name="T75" fmla="*/ 47 h 53"/>
                <a:gd name="T76" fmla="*/ 43 w 69"/>
                <a:gd name="T77" fmla="*/ 48 h 53"/>
                <a:gd name="T78" fmla="*/ 43 w 69"/>
                <a:gd name="T79" fmla="*/ 48 h 53"/>
                <a:gd name="T80" fmla="*/ 43 w 69"/>
                <a:gd name="T81" fmla="*/ 49 h 53"/>
                <a:gd name="T82" fmla="*/ 44 w 69"/>
                <a:gd name="T83" fmla="*/ 50 h 53"/>
                <a:gd name="T84" fmla="*/ 42 w 69"/>
                <a:gd name="T85" fmla="*/ 51 h 53"/>
                <a:gd name="T86" fmla="*/ 41 w 69"/>
                <a:gd name="T87" fmla="*/ 52 h 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
                <a:gd name="T133" fmla="*/ 0 h 53"/>
                <a:gd name="T134" fmla="*/ 69 w 69"/>
                <a:gd name="T135" fmla="*/ 53 h 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 h="53">
                  <a:moveTo>
                    <a:pt x="41" y="52"/>
                  </a:moveTo>
                  <a:lnTo>
                    <a:pt x="41" y="53"/>
                  </a:lnTo>
                  <a:lnTo>
                    <a:pt x="39" y="52"/>
                  </a:lnTo>
                  <a:lnTo>
                    <a:pt x="38" y="52"/>
                  </a:lnTo>
                  <a:lnTo>
                    <a:pt x="38" y="51"/>
                  </a:lnTo>
                  <a:lnTo>
                    <a:pt x="37" y="48"/>
                  </a:lnTo>
                  <a:lnTo>
                    <a:pt x="35" y="45"/>
                  </a:lnTo>
                  <a:lnTo>
                    <a:pt x="33" y="44"/>
                  </a:lnTo>
                  <a:lnTo>
                    <a:pt x="32" y="41"/>
                  </a:lnTo>
                  <a:lnTo>
                    <a:pt x="31" y="39"/>
                  </a:lnTo>
                  <a:lnTo>
                    <a:pt x="30" y="37"/>
                  </a:lnTo>
                  <a:lnTo>
                    <a:pt x="29" y="37"/>
                  </a:lnTo>
                  <a:lnTo>
                    <a:pt x="26" y="36"/>
                  </a:lnTo>
                  <a:lnTo>
                    <a:pt x="25" y="34"/>
                  </a:lnTo>
                  <a:lnTo>
                    <a:pt x="23" y="33"/>
                  </a:lnTo>
                  <a:lnTo>
                    <a:pt x="23" y="32"/>
                  </a:lnTo>
                  <a:lnTo>
                    <a:pt x="22" y="30"/>
                  </a:lnTo>
                  <a:lnTo>
                    <a:pt x="19" y="29"/>
                  </a:lnTo>
                  <a:lnTo>
                    <a:pt x="15" y="25"/>
                  </a:lnTo>
                  <a:lnTo>
                    <a:pt x="13" y="24"/>
                  </a:lnTo>
                  <a:lnTo>
                    <a:pt x="13" y="23"/>
                  </a:lnTo>
                  <a:lnTo>
                    <a:pt x="11" y="21"/>
                  </a:lnTo>
                  <a:lnTo>
                    <a:pt x="10" y="19"/>
                  </a:lnTo>
                  <a:lnTo>
                    <a:pt x="8" y="17"/>
                  </a:lnTo>
                  <a:lnTo>
                    <a:pt x="8" y="16"/>
                  </a:lnTo>
                  <a:lnTo>
                    <a:pt x="5" y="16"/>
                  </a:lnTo>
                  <a:lnTo>
                    <a:pt x="1" y="14"/>
                  </a:lnTo>
                  <a:lnTo>
                    <a:pt x="0" y="13"/>
                  </a:lnTo>
                  <a:lnTo>
                    <a:pt x="1" y="10"/>
                  </a:lnTo>
                  <a:lnTo>
                    <a:pt x="2" y="9"/>
                  </a:lnTo>
                  <a:lnTo>
                    <a:pt x="3" y="8"/>
                  </a:lnTo>
                  <a:lnTo>
                    <a:pt x="3" y="7"/>
                  </a:lnTo>
                  <a:lnTo>
                    <a:pt x="7" y="5"/>
                  </a:lnTo>
                  <a:lnTo>
                    <a:pt x="8" y="5"/>
                  </a:lnTo>
                  <a:lnTo>
                    <a:pt x="12" y="3"/>
                  </a:lnTo>
                  <a:lnTo>
                    <a:pt x="12" y="2"/>
                  </a:lnTo>
                  <a:lnTo>
                    <a:pt x="13" y="2"/>
                  </a:lnTo>
                  <a:lnTo>
                    <a:pt x="31" y="0"/>
                  </a:lnTo>
                  <a:lnTo>
                    <a:pt x="31" y="1"/>
                  </a:lnTo>
                  <a:lnTo>
                    <a:pt x="31" y="2"/>
                  </a:lnTo>
                  <a:lnTo>
                    <a:pt x="32" y="1"/>
                  </a:lnTo>
                  <a:lnTo>
                    <a:pt x="35" y="4"/>
                  </a:lnTo>
                  <a:lnTo>
                    <a:pt x="36" y="6"/>
                  </a:lnTo>
                  <a:lnTo>
                    <a:pt x="51" y="4"/>
                  </a:lnTo>
                  <a:lnTo>
                    <a:pt x="69" y="16"/>
                  </a:lnTo>
                  <a:lnTo>
                    <a:pt x="68" y="17"/>
                  </a:lnTo>
                  <a:lnTo>
                    <a:pt x="67" y="18"/>
                  </a:lnTo>
                  <a:lnTo>
                    <a:pt x="66" y="19"/>
                  </a:lnTo>
                  <a:lnTo>
                    <a:pt x="63" y="23"/>
                  </a:lnTo>
                  <a:lnTo>
                    <a:pt x="63" y="24"/>
                  </a:lnTo>
                  <a:lnTo>
                    <a:pt x="62" y="26"/>
                  </a:lnTo>
                  <a:lnTo>
                    <a:pt x="62" y="28"/>
                  </a:lnTo>
                  <a:lnTo>
                    <a:pt x="62" y="29"/>
                  </a:lnTo>
                  <a:lnTo>
                    <a:pt x="62" y="30"/>
                  </a:lnTo>
                  <a:lnTo>
                    <a:pt x="61" y="31"/>
                  </a:lnTo>
                  <a:lnTo>
                    <a:pt x="60" y="31"/>
                  </a:lnTo>
                  <a:lnTo>
                    <a:pt x="59" y="32"/>
                  </a:lnTo>
                  <a:lnTo>
                    <a:pt x="59" y="33"/>
                  </a:lnTo>
                  <a:lnTo>
                    <a:pt x="58" y="34"/>
                  </a:lnTo>
                  <a:lnTo>
                    <a:pt x="57" y="35"/>
                  </a:lnTo>
                  <a:lnTo>
                    <a:pt x="55" y="37"/>
                  </a:lnTo>
                  <a:lnTo>
                    <a:pt x="53" y="39"/>
                  </a:lnTo>
                  <a:lnTo>
                    <a:pt x="52" y="40"/>
                  </a:lnTo>
                  <a:lnTo>
                    <a:pt x="50" y="41"/>
                  </a:lnTo>
                  <a:lnTo>
                    <a:pt x="50" y="42"/>
                  </a:lnTo>
                  <a:lnTo>
                    <a:pt x="49" y="43"/>
                  </a:lnTo>
                  <a:lnTo>
                    <a:pt x="47" y="44"/>
                  </a:lnTo>
                  <a:lnTo>
                    <a:pt x="46" y="44"/>
                  </a:lnTo>
                  <a:lnTo>
                    <a:pt x="46" y="45"/>
                  </a:lnTo>
                  <a:lnTo>
                    <a:pt x="45" y="47"/>
                  </a:lnTo>
                  <a:lnTo>
                    <a:pt x="44" y="48"/>
                  </a:lnTo>
                  <a:lnTo>
                    <a:pt x="43" y="48"/>
                  </a:lnTo>
                  <a:lnTo>
                    <a:pt x="43" y="49"/>
                  </a:lnTo>
                  <a:lnTo>
                    <a:pt x="44" y="49"/>
                  </a:lnTo>
                  <a:lnTo>
                    <a:pt x="44" y="50"/>
                  </a:lnTo>
                  <a:lnTo>
                    <a:pt x="43" y="50"/>
                  </a:lnTo>
                  <a:lnTo>
                    <a:pt x="42" y="51"/>
                  </a:lnTo>
                  <a:lnTo>
                    <a:pt x="41" y="52"/>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64" name="Freeform 60"/>
            <p:cNvSpPr>
              <a:spLocks/>
            </p:cNvSpPr>
            <p:nvPr/>
          </p:nvSpPr>
          <p:spPr bwMode="auto">
            <a:xfrm>
              <a:off x="6467475" y="3784600"/>
              <a:ext cx="596900" cy="596900"/>
            </a:xfrm>
            <a:custGeom>
              <a:avLst/>
              <a:gdLst>
                <a:gd name="T0" fmla="*/ 9 w 73"/>
                <a:gd name="T1" fmla="*/ 41 h 77"/>
                <a:gd name="T2" fmla="*/ 11 w 73"/>
                <a:gd name="T3" fmla="*/ 44 h 77"/>
                <a:gd name="T4" fmla="*/ 13 w 73"/>
                <a:gd name="T5" fmla="*/ 46 h 77"/>
                <a:gd name="T6" fmla="*/ 13 w 73"/>
                <a:gd name="T7" fmla="*/ 49 h 77"/>
                <a:gd name="T8" fmla="*/ 14 w 73"/>
                <a:gd name="T9" fmla="*/ 50 h 77"/>
                <a:gd name="T10" fmla="*/ 13 w 73"/>
                <a:gd name="T11" fmla="*/ 55 h 77"/>
                <a:gd name="T12" fmla="*/ 12 w 73"/>
                <a:gd name="T13" fmla="*/ 60 h 77"/>
                <a:gd name="T14" fmla="*/ 14 w 73"/>
                <a:gd name="T15" fmla="*/ 68 h 77"/>
                <a:gd name="T16" fmla="*/ 16 w 73"/>
                <a:gd name="T17" fmla="*/ 71 h 77"/>
                <a:gd name="T18" fmla="*/ 17 w 73"/>
                <a:gd name="T19" fmla="*/ 74 h 77"/>
                <a:gd name="T20" fmla="*/ 18 w 73"/>
                <a:gd name="T21" fmla="*/ 76 h 77"/>
                <a:gd name="T22" fmla="*/ 58 w 73"/>
                <a:gd name="T23" fmla="*/ 76 h 77"/>
                <a:gd name="T24" fmla="*/ 60 w 73"/>
                <a:gd name="T25" fmla="*/ 77 h 77"/>
                <a:gd name="T26" fmla="*/ 59 w 73"/>
                <a:gd name="T27" fmla="*/ 71 h 77"/>
                <a:gd name="T28" fmla="*/ 60 w 73"/>
                <a:gd name="T29" fmla="*/ 69 h 77"/>
                <a:gd name="T30" fmla="*/ 64 w 73"/>
                <a:gd name="T31" fmla="*/ 69 h 77"/>
                <a:gd name="T32" fmla="*/ 67 w 73"/>
                <a:gd name="T33" fmla="*/ 69 h 77"/>
                <a:gd name="T34" fmla="*/ 67 w 73"/>
                <a:gd name="T35" fmla="*/ 65 h 77"/>
                <a:gd name="T36" fmla="*/ 67 w 73"/>
                <a:gd name="T37" fmla="*/ 62 h 77"/>
                <a:gd name="T38" fmla="*/ 69 w 73"/>
                <a:gd name="T39" fmla="*/ 53 h 77"/>
                <a:gd name="T40" fmla="*/ 71 w 73"/>
                <a:gd name="T41" fmla="*/ 48 h 77"/>
                <a:gd name="T42" fmla="*/ 73 w 73"/>
                <a:gd name="T43" fmla="*/ 47 h 77"/>
                <a:gd name="T44" fmla="*/ 73 w 73"/>
                <a:gd name="T45" fmla="*/ 46 h 77"/>
                <a:gd name="T46" fmla="*/ 72 w 73"/>
                <a:gd name="T47" fmla="*/ 46 h 77"/>
                <a:gd name="T48" fmla="*/ 69 w 73"/>
                <a:gd name="T49" fmla="*/ 45 h 77"/>
                <a:gd name="T50" fmla="*/ 68 w 73"/>
                <a:gd name="T51" fmla="*/ 41 h 77"/>
                <a:gd name="T52" fmla="*/ 64 w 73"/>
                <a:gd name="T53" fmla="*/ 37 h 77"/>
                <a:gd name="T54" fmla="*/ 62 w 73"/>
                <a:gd name="T55" fmla="*/ 32 h 77"/>
                <a:gd name="T56" fmla="*/ 60 w 73"/>
                <a:gd name="T57" fmla="*/ 30 h 77"/>
                <a:gd name="T58" fmla="*/ 56 w 73"/>
                <a:gd name="T59" fmla="*/ 27 h 77"/>
                <a:gd name="T60" fmla="*/ 54 w 73"/>
                <a:gd name="T61" fmla="*/ 25 h 77"/>
                <a:gd name="T62" fmla="*/ 53 w 73"/>
                <a:gd name="T63" fmla="*/ 23 h 77"/>
                <a:gd name="T64" fmla="*/ 46 w 73"/>
                <a:gd name="T65" fmla="*/ 18 h 77"/>
                <a:gd name="T66" fmla="*/ 44 w 73"/>
                <a:gd name="T67" fmla="*/ 16 h 77"/>
                <a:gd name="T68" fmla="*/ 41 w 73"/>
                <a:gd name="T69" fmla="*/ 12 h 77"/>
                <a:gd name="T70" fmla="*/ 39 w 73"/>
                <a:gd name="T71" fmla="*/ 9 h 77"/>
                <a:gd name="T72" fmla="*/ 32 w 73"/>
                <a:gd name="T73" fmla="*/ 7 h 77"/>
                <a:gd name="T74" fmla="*/ 32 w 73"/>
                <a:gd name="T75" fmla="*/ 3 h 77"/>
                <a:gd name="T76" fmla="*/ 34 w 73"/>
                <a:gd name="T77" fmla="*/ 1 h 77"/>
                <a:gd name="T78" fmla="*/ 34 w 73"/>
                <a:gd name="T79" fmla="*/ 0 h 77"/>
                <a:gd name="T80" fmla="*/ 0 w 73"/>
                <a:gd name="T81" fmla="*/ 5 h 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77"/>
                <a:gd name="T125" fmla="*/ 73 w 73"/>
                <a:gd name="T126" fmla="*/ 77 h 7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77">
                  <a:moveTo>
                    <a:pt x="0" y="5"/>
                  </a:moveTo>
                  <a:lnTo>
                    <a:pt x="9" y="41"/>
                  </a:lnTo>
                  <a:lnTo>
                    <a:pt x="10" y="42"/>
                  </a:lnTo>
                  <a:lnTo>
                    <a:pt x="11" y="44"/>
                  </a:lnTo>
                  <a:lnTo>
                    <a:pt x="12" y="45"/>
                  </a:lnTo>
                  <a:lnTo>
                    <a:pt x="13" y="46"/>
                  </a:lnTo>
                  <a:lnTo>
                    <a:pt x="14" y="47"/>
                  </a:lnTo>
                  <a:lnTo>
                    <a:pt x="13" y="49"/>
                  </a:lnTo>
                  <a:lnTo>
                    <a:pt x="15" y="50"/>
                  </a:lnTo>
                  <a:lnTo>
                    <a:pt x="14" y="50"/>
                  </a:lnTo>
                  <a:lnTo>
                    <a:pt x="13" y="52"/>
                  </a:lnTo>
                  <a:lnTo>
                    <a:pt x="13" y="55"/>
                  </a:lnTo>
                  <a:lnTo>
                    <a:pt x="12" y="57"/>
                  </a:lnTo>
                  <a:lnTo>
                    <a:pt x="12" y="60"/>
                  </a:lnTo>
                  <a:lnTo>
                    <a:pt x="14" y="63"/>
                  </a:lnTo>
                  <a:lnTo>
                    <a:pt x="14" y="68"/>
                  </a:lnTo>
                  <a:lnTo>
                    <a:pt x="16" y="70"/>
                  </a:lnTo>
                  <a:lnTo>
                    <a:pt x="16" y="71"/>
                  </a:lnTo>
                  <a:lnTo>
                    <a:pt x="16" y="72"/>
                  </a:lnTo>
                  <a:lnTo>
                    <a:pt x="17" y="74"/>
                  </a:lnTo>
                  <a:lnTo>
                    <a:pt x="17" y="75"/>
                  </a:lnTo>
                  <a:lnTo>
                    <a:pt x="18" y="76"/>
                  </a:lnTo>
                  <a:lnTo>
                    <a:pt x="57" y="74"/>
                  </a:lnTo>
                  <a:lnTo>
                    <a:pt x="58" y="76"/>
                  </a:lnTo>
                  <a:lnTo>
                    <a:pt x="60" y="77"/>
                  </a:lnTo>
                  <a:lnTo>
                    <a:pt x="60" y="75"/>
                  </a:lnTo>
                  <a:lnTo>
                    <a:pt x="59" y="71"/>
                  </a:lnTo>
                  <a:lnTo>
                    <a:pt x="60" y="70"/>
                  </a:lnTo>
                  <a:lnTo>
                    <a:pt x="60" y="69"/>
                  </a:lnTo>
                  <a:lnTo>
                    <a:pt x="61" y="68"/>
                  </a:lnTo>
                  <a:lnTo>
                    <a:pt x="64" y="69"/>
                  </a:lnTo>
                  <a:lnTo>
                    <a:pt x="66" y="69"/>
                  </a:lnTo>
                  <a:lnTo>
                    <a:pt x="67" y="69"/>
                  </a:lnTo>
                  <a:lnTo>
                    <a:pt x="67" y="66"/>
                  </a:lnTo>
                  <a:lnTo>
                    <a:pt x="67" y="65"/>
                  </a:lnTo>
                  <a:lnTo>
                    <a:pt x="67" y="63"/>
                  </a:lnTo>
                  <a:lnTo>
                    <a:pt x="67" y="62"/>
                  </a:lnTo>
                  <a:lnTo>
                    <a:pt x="69" y="56"/>
                  </a:lnTo>
                  <a:lnTo>
                    <a:pt x="69" y="53"/>
                  </a:lnTo>
                  <a:lnTo>
                    <a:pt x="70" y="51"/>
                  </a:lnTo>
                  <a:lnTo>
                    <a:pt x="71" y="48"/>
                  </a:lnTo>
                  <a:lnTo>
                    <a:pt x="73" y="47"/>
                  </a:lnTo>
                  <a:lnTo>
                    <a:pt x="73" y="46"/>
                  </a:lnTo>
                  <a:lnTo>
                    <a:pt x="72" y="45"/>
                  </a:lnTo>
                  <a:lnTo>
                    <a:pt x="72" y="46"/>
                  </a:lnTo>
                  <a:lnTo>
                    <a:pt x="70" y="45"/>
                  </a:lnTo>
                  <a:lnTo>
                    <a:pt x="69" y="45"/>
                  </a:lnTo>
                  <a:lnTo>
                    <a:pt x="69" y="44"/>
                  </a:lnTo>
                  <a:lnTo>
                    <a:pt x="68" y="41"/>
                  </a:lnTo>
                  <a:lnTo>
                    <a:pt x="66" y="38"/>
                  </a:lnTo>
                  <a:lnTo>
                    <a:pt x="64" y="37"/>
                  </a:lnTo>
                  <a:lnTo>
                    <a:pt x="63" y="34"/>
                  </a:lnTo>
                  <a:lnTo>
                    <a:pt x="62" y="32"/>
                  </a:lnTo>
                  <a:lnTo>
                    <a:pt x="61" y="30"/>
                  </a:lnTo>
                  <a:lnTo>
                    <a:pt x="60" y="30"/>
                  </a:lnTo>
                  <a:lnTo>
                    <a:pt x="57" y="29"/>
                  </a:lnTo>
                  <a:lnTo>
                    <a:pt x="56" y="27"/>
                  </a:lnTo>
                  <a:lnTo>
                    <a:pt x="54" y="26"/>
                  </a:lnTo>
                  <a:lnTo>
                    <a:pt x="54" y="25"/>
                  </a:lnTo>
                  <a:lnTo>
                    <a:pt x="53" y="23"/>
                  </a:lnTo>
                  <a:lnTo>
                    <a:pt x="50" y="22"/>
                  </a:lnTo>
                  <a:lnTo>
                    <a:pt x="46" y="18"/>
                  </a:lnTo>
                  <a:lnTo>
                    <a:pt x="44" y="17"/>
                  </a:lnTo>
                  <a:lnTo>
                    <a:pt x="44" y="16"/>
                  </a:lnTo>
                  <a:lnTo>
                    <a:pt x="42" y="14"/>
                  </a:lnTo>
                  <a:lnTo>
                    <a:pt x="41" y="12"/>
                  </a:lnTo>
                  <a:lnTo>
                    <a:pt x="39" y="10"/>
                  </a:lnTo>
                  <a:lnTo>
                    <a:pt x="39" y="9"/>
                  </a:lnTo>
                  <a:lnTo>
                    <a:pt x="36" y="9"/>
                  </a:lnTo>
                  <a:lnTo>
                    <a:pt x="32" y="7"/>
                  </a:lnTo>
                  <a:lnTo>
                    <a:pt x="31" y="6"/>
                  </a:lnTo>
                  <a:lnTo>
                    <a:pt x="32" y="3"/>
                  </a:lnTo>
                  <a:lnTo>
                    <a:pt x="33" y="2"/>
                  </a:lnTo>
                  <a:lnTo>
                    <a:pt x="34" y="1"/>
                  </a:lnTo>
                  <a:lnTo>
                    <a:pt x="34" y="0"/>
                  </a:lnTo>
                  <a:lnTo>
                    <a:pt x="13" y="3"/>
                  </a:lnTo>
                  <a:lnTo>
                    <a:pt x="0" y="5"/>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65" name="Freeform 61"/>
            <p:cNvSpPr>
              <a:spLocks/>
            </p:cNvSpPr>
            <p:nvPr/>
          </p:nvSpPr>
          <p:spPr bwMode="auto">
            <a:xfrm>
              <a:off x="7029450" y="3041650"/>
              <a:ext cx="506413" cy="223838"/>
            </a:xfrm>
            <a:custGeom>
              <a:avLst/>
              <a:gdLst>
                <a:gd name="T0" fmla="*/ 36 w 62"/>
                <a:gd name="T1" fmla="*/ 2 h 29"/>
                <a:gd name="T2" fmla="*/ 2 w 62"/>
                <a:gd name="T3" fmla="*/ 17 h 29"/>
                <a:gd name="T4" fmla="*/ 4 w 62"/>
                <a:gd name="T5" fmla="*/ 16 h 29"/>
                <a:gd name="T6" fmla="*/ 8 w 62"/>
                <a:gd name="T7" fmla="*/ 13 h 29"/>
                <a:gd name="T8" fmla="*/ 10 w 62"/>
                <a:gd name="T9" fmla="*/ 11 h 29"/>
                <a:gd name="T10" fmla="*/ 11 w 62"/>
                <a:gd name="T11" fmla="*/ 10 h 29"/>
                <a:gd name="T12" fmla="*/ 14 w 62"/>
                <a:gd name="T13" fmla="*/ 9 h 29"/>
                <a:gd name="T14" fmla="*/ 19 w 62"/>
                <a:gd name="T15" fmla="*/ 7 h 29"/>
                <a:gd name="T16" fmla="*/ 21 w 62"/>
                <a:gd name="T17" fmla="*/ 8 h 29"/>
                <a:gd name="T18" fmla="*/ 23 w 62"/>
                <a:gd name="T19" fmla="*/ 8 h 29"/>
                <a:gd name="T20" fmla="*/ 25 w 62"/>
                <a:gd name="T21" fmla="*/ 12 h 29"/>
                <a:gd name="T22" fmla="*/ 27 w 62"/>
                <a:gd name="T23" fmla="*/ 12 h 29"/>
                <a:gd name="T24" fmla="*/ 27 w 62"/>
                <a:gd name="T25" fmla="*/ 14 h 29"/>
                <a:gd name="T26" fmla="*/ 31 w 62"/>
                <a:gd name="T27" fmla="*/ 15 h 29"/>
                <a:gd name="T28" fmla="*/ 34 w 62"/>
                <a:gd name="T29" fmla="*/ 17 h 29"/>
                <a:gd name="T30" fmla="*/ 35 w 62"/>
                <a:gd name="T31" fmla="*/ 19 h 29"/>
                <a:gd name="T32" fmla="*/ 32 w 62"/>
                <a:gd name="T33" fmla="*/ 25 h 29"/>
                <a:gd name="T34" fmla="*/ 35 w 62"/>
                <a:gd name="T35" fmla="*/ 27 h 29"/>
                <a:gd name="T36" fmla="*/ 38 w 62"/>
                <a:gd name="T37" fmla="*/ 28 h 29"/>
                <a:gd name="T38" fmla="*/ 39 w 62"/>
                <a:gd name="T39" fmla="*/ 28 h 29"/>
                <a:gd name="T40" fmla="*/ 42 w 62"/>
                <a:gd name="T41" fmla="*/ 27 h 29"/>
                <a:gd name="T42" fmla="*/ 46 w 62"/>
                <a:gd name="T43" fmla="*/ 29 h 29"/>
                <a:gd name="T44" fmla="*/ 47 w 62"/>
                <a:gd name="T45" fmla="*/ 28 h 29"/>
                <a:gd name="T46" fmla="*/ 45 w 62"/>
                <a:gd name="T47" fmla="*/ 26 h 29"/>
                <a:gd name="T48" fmla="*/ 44 w 62"/>
                <a:gd name="T49" fmla="*/ 25 h 29"/>
                <a:gd name="T50" fmla="*/ 45 w 62"/>
                <a:gd name="T51" fmla="*/ 24 h 29"/>
                <a:gd name="T52" fmla="*/ 44 w 62"/>
                <a:gd name="T53" fmla="*/ 23 h 29"/>
                <a:gd name="T54" fmla="*/ 41 w 62"/>
                <a:gd name="T55" fmla="*/ 19 h 29"/>
                <a:gd name="T56" fmla="*/ 41 w 62"/>
                <a:gd name="T57" fmla="*/ 16 h 29"/>
                <a:gd name="T58" fmla="*/ 41 w 62"/>
                <a:gd name="T59" fmla="*/ 12 h 29"/>
                <a:gd name="T60" fmla="*/ 41 w 62"/>
                <a:gd name="T61" fmla="*/ 10 h 29"/>
                <a:gd name="T62" fmla="*/ 41 w 62"/>
                <a:gd name="T63" fmla="*/ 9 h 29"/>
                <a:gd name="T64" fmla="*/ 44 w 62"/>
                <a:gd name="T65" fmla="*/ 6 h 29"/>
                <a:gd name="T66" fmla="*/ 45 w 62"/>
                <a:gd name="T67" fmla="*/ 4 h 29"/>
                <a:gd name="T68" fmla="*/ 47 w 62"/>
                <a:gd name="T69" fmla="*/ 4 h 29"/>
                <a:gd name="T70" fmla="*/ 45 w 62"/>
                <a:gd name="T71" fmla="*/ 8 h 29"/>
                <a:gd name="T72" fmla="*/ 44 w 62"/>
                <a:gd name="T73" fmla="*/ 10 h 29"/>
                <a:gd name="T74" fmla="*/ 46 w 62"/>
                <a:gd name="T75" fmla="*/ 12 h 29"/>
                <a:gd name="T76" fmla="*/ 46 w 62"/>
                <a:gd name="T77" fmla="*/ 16 h 29"/>
                <a:gd name="T78" fmla="*/ 45 w 62"/>
                <a:gd name="T79" fmla="*/ 18 h 29"/>
                <a:gd name="T80" fmla="*/ 46 w 62"/>
                <a:gd name="T81" fmla="*/ 19 h 29"/>
                <a:gd name="T82" fmla="*/ 46 w 62"/>
                <a:gd name="T83" fmla="*/ 21 h 29"/>
                <a:gd name="T84" fmla="*/ 47 w 62"/>
                <a:gd name="T85" fmla="*/ 24 h 29"/>
                <a:gd name="T86" fmla="*/ 50 w 62"/>
                <a:gd name="T87" fmla="*/ 25 h 29"/>
                <a:gd name="T88" fmla="*/ 52 w 62"/>
                <a:gd name="T89" fmla="*/ 24 h 29"/>
                <a:gd name="T90" fmla="*/ 52 w 62"/>
                <a:gd name="T91" fmla="*/ 26 h 29"/>
                <a:gd name="T92" fmla="*/ 53 w 62"/>
                <a:gd name="T93" fmla="*/ 28 h 29"/>
                <a:gd name="T94" fmla="*/ 55 w 62"/>
                <a:gd name="T95" fmla="*/ 29 h 29"/>
                <a:gd name="T96" fmla="*/ 56 w 62"/>
                <a:gd name="T97" fmla="*/ 28 h 29"/>
                <a:gd name="T98" fmla="*/ 61 w 62"/>
                <a:gd name="T99" fmla="*/ 26 h 29"/>
                <a:gd name="T100" fmla="*/ 62 w 62"/>
                <a:gd name="T101" fmla="*/ 19 h 29"/>
                <a:gd name="T102" fmla="*/ 54 w 62"/>
                <a:gd name="T103" fmla="*/ 21 h 29"/>
                <a:gd name="T104" fmla="*/ 47 w 62"/>
                <a:gd name="T105" fmla="*/ 0 h 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
                <a:gd name="T160" fmla="*/ 0 h 29"/>
                <a:gd name="T161" fmla="*/ 62 w 62"/>
                <a:gd name="T162" fmla="*/ 29 h 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 h="29">
                  <a:moveTo>
                    <a:pt x="47" y="0"/>
                  </a:moveTo>
                  <a:lnTo>
                    <a:pt x="36" y="2"/>
                  </a:lnTo>
                  <a:lnTo>
                    <a:pt x="0" y="9"/>
                  </a:lnTo>
                  <a:lnTo>
                    <a:pt x="2" y="17"/>
                  </a:lnTo>
                  <a:lnTo>
                    <a:pt x="3" y="16"/>
                  </a:lnTo>
                  <a:lnTo>
                    <a:pt x="4" y="16"/>
                  </a:lnTo>
                  <a:lnTo>
                    <a:pt x="6" y="13"/>
                  </a:lnTo>
                  <a:lnTo>
                    <a:pt x="8" y="13"/>
                  </a:lnTo>
                  <a:lnTo>
                    <a:pt x="9" y="11"/>
                  </a:lnTo>
                  <a:lnTo>
                    <a:pt x="10" y="11"/>
                  </a:lnTo>
                  <a:lnTo>
                    <a:pt x="10" y="9"/>
                  </a:lnTo>
                  <a:lnTo>
                    <a:pt x="11" y="10"/>
                  </a:lnTo>
                  <a:lnTo>
                    <a:pt x="13" y="10"/>
                  </a:lnTo>
                  <a:lnTo>
                    <a:pt x="14" y="9"/>
                  </a:lnTo>
                  <a:lnTo>
                    <a:pt x="15" y="8"/>
                  </a:lnTo>
                  <a:lnTo>
                    <a:pt x="19" y="7"/>
                  </a:lnTo>
                  <a:lnTo>
                    <a:pt x="20" y="7"/>
                  </a:lnTo>
                  <a:lnTo>
                    <a:pt x="21" y="8"/>
                  </a:lnTo>
                  <a:lnTo>
                    <a:pt x="22" y="7"/>
                  </a:lnTo>
                  <a:lnTo>
                    <a:pt x="23" y="8"/>
                  </a:lnTo>
                  <a:lnTo>
                    <a:pt x="23" y="9"/>
                  </a:lnTo>
                  <a:lnTo>
                    <a:pt x="25" y="12"/>
                  </a:lnTo>
                  <a:lnTo>
                    <a:pt x="26" y="12"/>
                  </a:lnTo>
                  <a:lnTo>
                    <a:pt x="27" y="12"/>
                  </a:lnTo>
                  <a:lnTo>
                    <a:pt x="28" y="13"/>
                  </a:lnTo>
                  <a:lnTo>
                    <a:pt x="27" y="14"/>
                  </a:lnTo>
                  <a:lnTo>
                    <a:pt x="29" y="15"/>
                  </a:lnTo>
                  <a:lnTo>
                    <a:pt x="31" y="15"/>
                  </a:lnTo>
                  <a:lnTo>
                    <a:pt x="33" y="17"/>
                  </a:lnTo>
                  <a:lnTo>
                    <a:pt x="34" y="17"/>
                  </a:lnTo>
                  <a:lnTo>
                    <a:pt x="35" y="19"/>
                  </a:lnTo>
                  <a:lnTo>
                    <a:pt x="33" y="23"/>
                  </a:lnTo>
                  <a:lnTo>
                    <a:pt x="32" y="25"/>
                  </a:lnTo>
                  <a:lnTo>
                    <a:pt x="33" y="27"/>
                  </a:lnTo>
                  <a:lnTo>
                    <a:pt x="35" y="27"/>
                  </a:lnTo>
                  <a:lnTo>
                    <a:pt x="36" y="26"/>
                  </a:lnTo>
                  <a:lnTo>
                    <a:pt x="38" y="28"/>
                  </a:lnTo>
                  <a:lnTo>
                    <a:pt x="39" y="28"/>
                  </a:lnTo>
                  <a:lnTo>
                    <a:pt x="40" y="27"/>
                  </a:lnTo>
                  <a:lnTo>
                    <a:pt x="42" y="27"/>
                  </a:lnTo>
                  <a:lnTo>
                    <a:pt x="45" y="28"/>
                  </a:lnTo>
                  <a:lnTo>
                    <a:pt x="46" y="29"/>
                  </a:lnTo>
                  <a:lnTo>
                    <a:pt x="47" y="29"/>
                  </a:lnTo>
                  <a:lnTo>
                    <a:pt x="47" y="28"/>
                  </a:lnTo>
                  <a:lnTo>
                    <a:pt x="46" y="28"/>
                  </a:lnTo>
                  <a:lnTo>
                    <a:pt x="45" y="26"/>
                  </a:lnTo>
                  <a:lnTo>
                    <a:pt x="44" y="25"/>
                  </a:lnTo>
                  <a:lnTo>
                    <a:pt x="44" y="24"/>
                  </a:lnTo>
                  <a:lnTo>
                    <a:pt x="45" y="24"/>
                  </a:lnTo>
                  <a:lnTo>
                    <a:pt x="44" y="23"/>
                  </a:lnTo>
                  <a:lnTo>
                    <a:pt x="43" y="21"/>
                  </a:lnTo>
                  <a:lnTo>
                    <a:pt x="41" y="19"/>
                  </a:lnTo>
                  <a:lnTo>
                    <a:pt x="41" y="17"/>
                  </a:lnTo>
                  <a:lnTo>
                    <a:pt x="41" y="16"/>
                  </a:lnTo>
                  <a:lnTo>
                    <a:pt x="41" y="13"/>
                  </a:lnTo>
                  <a:lnTo>
                    <a:pt x="41" y="12"/>
                  </a:lnTo>
                  <a:lnTo>
                    <a:pt x="41" y="11"/>
                  </a:lnTo>
                  <a:lnTo>
                    <a:pt x="41" y="10"/>
                  </a:lnTo>
                  <a:lnTo>
                    <a:pt x="41" y="9"/>
                  </a:lnTo>
                  <a:lnTo>
                    <a:pt x="42" y="8"/>
                  </a:lnTo>
                  <a:lnTo>
                    <a:pt x="44" y="6"/>
                  </a:lnTo>
                  <a:lnTo>
                    <a:pt x="45" y="6"/>
                  </a:lnTo>
                  <a:lnTo>
                    <a:pt x="45" y="4"/>
                  </a:lnTo>
                  <a:lnTo>
                    <a:pt x="46" y="4"/>
                  </a:lnTo>
                  <a:lnTo>
                    <a:pt x="47" y="4"/>
                  </a:lnTo>
                  <a:lnTo>
                    <a:pt x="46" y="6"/>
                  </a:lnTo>
                  <a:lnTo>
                    <a:pt x="45" y="8"/>
                  </a:lnTo>
                  <a:lnTo>
                    <a:pt x="44" y="9"/>
                  </a:lnTo>
                  <a:lnTo>
                    <a:pt x="44" y="10"/>
                  </a:lnTo>
                  <a:lnTo>
                    <a:pt x="44" y="12"/>
                  </a:lnTo>
                  <a:lnTo>
                    <a:pt x="46" y="12"/>
                  </a:lnTo>
                  <a:lnTo>
                    <a:pt x="46" y="15"/>
                  </a:lnTo>
                  <a:lnTo>
                    <a:pt x="46" y="16"/>
                  </a:lnTo>
                  <a:lnTo>
                    <a:pt x="44" y="17"/>
                  </a:lnTo>
                  <a:lnTo>
                    <a:pt x="45" y="18"/>
                  </a:lnTo>
                  <a:lnTo>
                    <a:pt x="46" y="18"/>
                  </a:lnTo>
                  <a:lnTo>
                    <a:pt x="46" y="19"/>
                  </a:lnTo>
                  <a:lnTo>
                    <a:pt x="46" y="20"/>
                  </a:lnTo>
                  <a:lnTo>
                    <a:pt x="46" y="21"/>
                  </a:lnTo>
                  <a:lnTo>
                    <a:pt x="46" y="22"/>
                  </a:lnTo>
                  <a:lnTo>
                    <a:pt x="47" y="24"/>
                  </a:lnTo>
                  <a:lnTo>
                    <a:pt x="49" y="25"/>
                  </a:lnTo>
                  <a:lnTo>
                    <a:pt x="50" y="25"/>
                  </a:lnTo>
                  <a:lnTo>
                    <a:pt x="51" y="24"/>
                  </a:lnTo>
                  <a:lnTo>
                    <a:pt x="52" y="24"/>
                  </a:lnTo>
                  <a:lnTo>
                    <a:pt x="52" y="25"/>
                  </a:lnTo>
                  <a:lnTo>
                    <a:pt x="52" y="26"/>
                  </a:lnTo>
                  <a:lnTo>
                    <a:pt x="53" y="28"/>
                  </a:lnTo>
                  <a:lnTo>
                    <a:pt x="54" y="29"/>
                  </a:lnTo>
                  <a:lnTo>
                    <a:pt x="55" y="29"/>
                  </a:lnTo>
                  <a:lnTo>
                    <a:pt x="56" y="28"/>
                  </a:lnTo>
                  <a:lnTo>
                    <a:pt x="61" y="27"/>
                  </a:lnTo>
                  <a:lnTo>
                    <a:pt x="61" y="26"/>
                  </a:lnTo>
                  <a:lnTo>
                    <a:pt x="61" y="25"/>
                  </a:lnTo>
                  <a:lnTo>
                    <a:pt x="62" y="19"/>
                  </a:lnTo>
                  <a:lnTo>
                    <a:pt x="54" y="21"/>
                  </a:lnTo>
                  <a:lnTo>
                    <a:pt x="47" y="0"/>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66" name="Freeform 62"/>
            <p:cNvSpPr>
              <a:spLocks/>
            </p:cNvSpPr>
            <p:nvPr/>
          </p:nvSpPr>
          <p:spPr bwMode="auto">
            <a:xfrm>
              <a:off x="7413625" y="3017838"/>
              <a:ext cx="122238" cy="185737"/>
            </a:xfrm>
            <a:custGeom>
              <a:avLst/>
              <a:gdLst>
                <a:gd name="T0" fmla="*/ 15 w 15"/>
                <a:gd name="T1" fmla="*/ 22 h 24"/>
                <a:gd name="T2" fmla="*/ 15 w 15"/>
                <a:gd name="T3" fmla="*/ 20 h 24"/>
                <a:gd name="T4" fmla="*/ 14 w 15"/>
                <a:gd name="T5" fmla="*/ 18 h 24"/>
                <a:gd name="T6" fmla="*/ 12 w 15"/>
                <a:gd name="T7" fmla="*/ 16 h 24"/>
                <a:gd name="T8" fmla="*/ 10 w 15"/>
                <a:gd name="T9" fmla="*/ 15 h 24"/>
                <a:gd name="T10" fmla="*/ 9 w 15"/>
                <a:gd name="T11" fmla="*/ 14 h 24"/>
                <a:gd name="T12" fmla="*/ 9 w 15"/>
                <a:gd name="T13" fmla="*/ 12 h 24"/>
                <a:gd name="T14" fmla="*/ 7 w 15"/>
                <a:gd name="T15" fmla="*/ 9 h 24"/>
                <a:gd name="T16" fmla="*/ 6 w 15"/>
                <a:gd name="T17" fmla="*/ 8 h 24"/>
                <a:gd name="T18" fmla="*/ 5 w 15"/>
                <a:gd name="T19" fmla="*/ 6 h 24"/>
                <a:gd name="T20" fmla="*/ 4 w 15"/>
                <a:gd name="T21" fmla="*/ 5 h 24"/>
                <a:gd name="T22" fmla="*/ 4 w 15"/>
                <a:gd name="T23" fmla="*/ 4 h 24"/>
                <a:gd name="T24" fmla="*/ 4 w 15"/>
                <a:gd name="T25" fmla="*/ 4 h 24"/>
                <a:gd name="T26" fmla="*/ 4 w 15"/>
                <a:gd name="T27" fmla="*/ 3 h 24"/>
                <a:gd name="T28" fmla="*/ 5 w 15"/>
                <a:gd name="T29" fmla="*/ 0 h 24"/>
                <a:gd name="T30" fmla="*/ 4 w 15"/>
                <a:gd name="T31" fmla="*/ 0 h 24"/>
                <a:gd name="T32" fmla="*/ 2 w 15"/>
                <a:gd name="T33" fmla="*/ 0 h 24"/>
                <a:gd name="T34" fmla="*/ 1 w 15"/>
                <a:gd name="T35" fmla="*/ 1 h 24"/>
                <a:gd name="T36" fmla="*/ 1 w 15"/>
                <a:gd name="T37" fmla="*/ 2 h 24"/>
                <a:gd name="T38" fmla="*/ 1 w 15"/>
                <a:gd name="T39" fmla="*/ 3 h 24"/>
                <a:gd name="T40" fmla="*/ 0 w 15"/>
                <a:gd name="T41" fmla="*/ 3 h 24"/>
                <a:gd name="T42" fmla="*/ 7 w 15"/>
                <a:gd name="T43" fmla="*/ 24 h 24"/>
                <a:gd name="T44" fmla="*/ 15 w 15"/>
                <a:gd name="T45" fmla="*/ 22 h 24"/>
                <a:gd name="T46" fmla="*/ 15 w 15"/>
                <a:gd name="T47" fmla="*/ 22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24"/>
                <a:gd name="T74" fmla="*/ 15 w 15"/>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24">
                  <a:moveTo>
                    <a:pt x="15" y="22"/>
                  </a:moveTo>
                  <a:lnTo>
                    <a:pt x="15" y="20"/>
                  </a:lnTo>
                  <a:lnTo>
                    <a:pt x="14" y="18"/>
                  </a:lnTo>
                  <a:lnTo>
                    <a:pt x="12" y="16"/>
                  </a:lnTo>
                  <a:lnTo>
                    <a:pt x="10" y="15"/>
                  </a:lnTo>
                  <a:lnTo>
                    <a:pt x="9" y="14"/>
                  </a:lnTo>
                  <a:lnTo>
                    <a:pt x="9" y="12"/>
                  </a:lnTo>
                  <a:lnTo>
                    <a:pt x="7" y="9"/>
                  </a:lnTo>
                  <a:lnTo>
                    <a:pt x="6" y="8"/>
                  </a:lnTo>
                  <a:lnTo>
                    <a:pt x="5" y="6"/>
                  </a:lnTo>
                  <a:lnTo>
                    <a:pt x="4" y="5"/>
                  </a:lnTo>
                  <a:lnTo>
                    <a:pt x="4" y="4"/>
                  </a:lnTo>
                  <a:lnTo>
                    <a:pt x="4" y="3"/>
                  </a:lnTo>
                  <a:lnTo>
                    <a:pt x="5" y="0"/>
                  </a:lnTo>
                  <a:lnTo>
                    <a:pt x="4" y="0"/>
                  </a:lnTo>
                  <a:lnTo>
                    <a:pt x="2" y="0"/>
                  </a:lnTo>
                  <a:lnTo>
                    <a:pt x="1" y="1"/>
                  </a:lnTo>
                  <a:lnTo>
                    <a:pt x="1" y="2"/>
                  </a:lnTo>
                  <a:lnTo>
                    <a:pt x="1" y="3"/>
                  </a:lnTo>
                  <a:lnTo>
                    <a:pt x="0" y="3"/>
                  </a:lnTo>
                  <a:lnTo>
                    <a:pt x="7" y="24"/>
                  </a:lnTo>
                  <a:lnTo>
                    <a:pt x="15" y="22"/>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sp>
          <p:nvSpPr>
            <p:cNvPr id="367" name="Freeform 63"/>
            <p:cNvSpPr>
              <a:spLocks/>
            </p:cNvSpPr>
            <p:nvPr/>
          </p:nvSpPr>
          <p:spPr bwMode="auto">
            <a:xfrm>
              <a:off x="7445375" y="2801938"/>
              <a:ext cx="153988" cy="325437"/>
            </a:xfrm>
            <a:custGeom>
              <a:avLst/>
              <a:gdLst>
                <a:gd name="T0" fmla="*/ 0 w 19"/>
                <a:gd name="T1" fmla="*/ 31 h 42"/>
                <a:gd name="T2" fmla="*/ 0 w 19"/>
                <a:gd name="T3" fmla="*/ 32 h 42"/>
                <a:gd name="T4" fmla="*/ 2 w 19"/>
                <a:gd name="T5" fmla="*/ 34 h 42"/>
                <a:gd name="T6" fmla="*/ 6 w 19"/>
                <a:gd name="T7" fmla="*/ 37 h 42"/>
                <a:gd name="T8" fmla="*/ 9 w 19"/>
                <a:gd name="T9" fmla="*/ 38 h 42"/>
                <a:gd name="T10" fmla="*/ 10 w 19"/>
                <a:gd name="T11" fmla="*/ 40 h 42"/>
                <a:gd name="T12" fmla="*/ 11 w 19"/>
                <a:gd name="T13" fmla="*/ 42 h 42"/>
                <a:gd name="T14" fmla="*/ 13 w 19"/>
                <a:gd name="T15" fmla="*/ 39 h 42"/>
                <a:gd name="T16" fmla="*/ 14 w 19"/>
                <a:gd name="T17" fmla="*/ 35 h 42"/>
                <a:gd name="T18" fmla="*/ 17 w 19"/>
                <a:gd name="T19" fmla="*/ 30 h 42"/>
                <a:gd name="T20" fmla="*/ 19 w 19"/>
                <a:gd name="T21" fmla="*/ 26 h 42"/>
                <a:gd name="T22" fmla="*/ 18 w 19"/>
                <a:gd name="T23" fmla="*/ 19 h 42"/>
                <a:gd name="T24" fmla="*/ 17 w 19"/>
                <a:gd name="T25" fmla="*/ 13 h 42"/>
                <a:gd name="T26" fmla="*/ 14 w 19"/>
                <a:gd name="T27" fmla="*/ 14 h 42"/>
                <a:gd name="T28" fmla="*/ 13 w 19"/>
                <a:gd name="T29" fmla="*/ 14 h 42"/>
                <a:gd name="T30" fmla="*/ 12 w 19"/>
                <a:gd name="T31" fmla="*/ 14 h 42"/>
                <a:gd name="T32" fmla="*/ 13 w 19"/>
                <a:gd name="T33" fmla="*/ 11 h 42"/>
                <a:gd name="T34" fmla="*/ 14 w 19"/>
                <a:gd name="T35" fmla="*/ 11 h 42"/>
                <a:gd name="T36" fmla="*/ 15 w 19"/>
                <a:gd name="T37" fmla="*/ 8 h 42"/>
                <a:gd name="T38" fmla="*/ 16 w 19"/>
                <a:gd name="T39" fmla="*/ 6 h 42"/>
                <a:gd name="T40" fmla="*/ 4 w 19"/>
                <a:gd name="T41" fmla="*/ 0 h 42"/>
                <a:gd name="T42" fmla="*/ 3 w 19"/>
                <a:gd name="T43" fmla="*/ 2 h 42"/>
                <a:gd name="T44" fmla="*/ 2 w 19"/>
                <a:gd name="T45" fmla="*/ 6 h 42"/>
                <a:gd name="T46" fmla="*/ 0 w 19"/>
                <a:gd name="T47" fmla="*/ 8 h 42"/>
                <a:gd name="T48" fmla="*/ 1 w 19"/>
                <a:gd name="T49" fmla="*/ 9 h 42"/>
                <a:gd name="T50" fmla="*/ 1 w 19"/>
                <a:gd name="T51" fmla="*/ 11 h 42"/>
                <a:gd name="T52" fmla="*/ 1 w 19"/>
                <a:gd name="T53" fmla="*/ 15 h 42"/>
                <a:gd name="T54" fmla="*/ 3 w 19"/>
                <a:gd name="T55" fmla="*/ 17 h 42"/>
                <a:gd name="T56" fmla="*/ 5 w 19"/>
                <a:gd name="T57" fmla="*/ 18 h 42"/>
                <a:gd name="T58" fmla="*/ 7 w 19"/>
                <a:gd name="T59" fmla="*/ 19 h 42"/>
                <a:gd name="T60" fmla="*/ 9 w 19"/>
                <a:gd name="T61" fmla="*/ 21 h 42"/>
                <a:gd name="T62" fmla="*/ 4 w 19"/>
                <a:gd name="T63" fmla="*/ 24 h 42"/>
                <a:gd name="T64" fmla="*/ 1 w 19"/>
                <a:gd name="T65" fmla="*/ 28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
                <a:gd name="T100" fmla="*/ 0 h 42"/>
                <a:gd name="T101" fmla="*/ 19 w 19"/>
                <a:gd name="T102" fmla="*/ 42 h 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 h="42">
                  <a:moveTo>
                    <a:pt x="1" y="28"/>
                  </a:moveTo>
                  <a:lnTo>
                    <a:pt x="0" y="31"/>
                  </a:lnTo>
                  <a:lnTo>
                    <a:pt x="0" y="32"/>
                  </a:lnTo>
                  <a:lnTo>
                    <a:pt x="1" y="33"/>
                  </a:lnTo>
                  <a:lnTo>
                    <a:pt x="2" y="34"/>
                  </a:lnTo>
                  <a:lnTo>
                    <a:pt x="3" y="35"/>
                  </a:lnTo>
                  <a:lnTo>
                    <a:pt x="6" y="37"/>
                  </a:lnTo>
                  <a:lnTo>
                    <a:pt x="7" y="37"/>
                  </a:lnTo>
                  <a:lnTo>
                    <a:pt x="9" y="38"/>
                  </a:lnTo>
                  <a:lnTo>
                    <a:pt x="10" y="38"/>
                  </a:lnTo>
                  <a:lnTo>
                    <a:pt x="10" y="40"/>
                  </a:lnTo>
                  <a:lnTo>
                    <a:pt x="10" y="41"/>
                  </a:lnTo>
                  <a:lnTo>
                    <a:pt x="11" y="42"/>
                  </a:lnTo>
                  <a:lnTo>
                    <a:pt x="12" y="41"/>
                  </a:lnTo>
                  <a:lnTo>
                    <a:pt x="13" y="39"/>
                  </a:lnTo>
                  <a:lnTo>
                    <a:pt x="13" y="37"/>
                  </a:lnTo>
                  <a:lnTo>
                    <a:pt x="14" y="35"/>
                  </a:lnTo>
                  <a:lnTo>
                    <a:pt x="15" y="33"/>
                  </a:lnTo>
                  <a:lnTo>
                    <a:pt x="17" y="30"/>
                  </a:lnTo>
                  <a:lnTo>
                    <a:pt x="18" y="28"/>
                  </a:lnTo>
                  <a:lnTo>
                    <a:pt x="19" y="26"/>
                  </a:lnTo>
                  <a:lnTo>
                    <a:pt x="18" y="25"/>
                  </a:lnTo>
                  <a:lnTo>
                    <a:pt x="18" y="19"/>
                  </a:lnTo>
                  <a:lnTo>
                    <a:pt x="18" y="15"/>
                  </a:lnTo>
                  <a:lnTo>
                    <a:pt x="17" y="13"/>
                  </a:lnTo>
                  <a:lnTo>
                    <a:pt x="15" y="14"/>
                  </a:lnTo>
                  <a:lnTo>
                    <a:pt x="14" y="14"/>
                  </a:lnTo>
                  <a:lnTo>
                    <a:pt x="13" y="14"/>
                  </a:lnTo>
                  <a:lnTo>
                    <a:pt x="12" y="14"/>
                  </a:lnTo>
                  <a:lnTo>
                    <a:pt x="12" y="13"/>
                  </a:lnTo>
                  <a:lnTo>
                    <a:pt x="13" y="11"/>
                  </a:lnTo>
                  <a:lnTo>
                    <a:pt x="14" y="11"/>
                  </a:lnTo>
                  <a:lnTo>
                    <a:pt x="14" y="9"/>
                  </a:lnTo>
                  <a:lnTo>
                    <a:pt x="15" y="8"/>
                  </a:lnTo>
                  <a:lnTo>
                    <a:pt x="15" y="7"/>
                  </a:lnTo>
                  <a:lnTo>
                    <a:pt x="16" y="6"/>
                  </a:lnTo>
                  <a:lnTo>
                    <a:pt x="15" y="4"/>
                  </a:lnTo>
                  <a:lnTo>
                    <a:pt x="4" y="0"/>
                  </a:lnTo>
                  <a:lnTo>
                    <a:pt x="4" y="1"/>
                  </a:lnTo>
                  <a:lnTo>
                    <a:pt x="3" y="2"/>
                  </a:lnTo>
                  <a:lnTo>
                    <a:pt x="3" y="3"/>
                  </a:lnTo>
                  <a:lnTo>
                    <a:pt x="2" y="6"/>
                  </a:lnTo>
                  <a:lnTo>
                    <a:pt x="1" y="7"/>
                  </a:lnTo>
                  <a:lnTo>
                    <a:pt x="0" y="8"/>
                  </a:lnTo>
                  <a:lnTo>
                    <a:pt x="1" y="9"/>
                  </a:lnTo>
                  <a:lnTo>
                    <a:pt x="2" y="11"/>
                  </a:lnTo>
                  <a:lnTo>
                    <a:pt x="1" y="11"/>
                  </a:lnTo>
                  <a:lnTo>
                    <a:pt x="1" y="14"/>
                  </a:lnTo>
                  <a:lnTo>
                    <a:pt x="1" y="15"/>
                  </a:lnTo>
                  <a:lnTo>
                    <a:pt x="3" y="15"/>
                  </a:lnTo>
                  <a:lnTo>
                    <a:pt x="3" y="17"/>
                  </a:lnTo>
                  <a:lnTo>
                    <a:pt x="5" y="17"/>
                  </a:lnTo>
                  <a:lnTo>
                    <a:pt x="5" y="18"/>
                  </a:lnTo>
                  <a:lnTo>
                    <a:pt x="6" y="18"/>
                  </a:lnTo>
                  <a:lnTo>
                    <a:pt x="7" y="19"/>
                  </a:lnTo>
                  <a:lnTo>
                    <a:pt x="9" y="20"/>
                  </a:lnTo>
                  <a:lnTo>
                    <a:pt x="9" y="21"/>
                  </a:lnTo>
                  <a:lnTo>
                    <a:pt x="7" y="22"/>
                  </a:lnTo>
                  <a:lnTo>
                    <a:pt x="4" y="24"/>
                  </a:lnTo>
                  <a:lnTo>
                    <a:pt x="4" y="26"/>
                  </a:lnTo>
                  <a:lnTo>
                    <a:pt x="1" y="28"/>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68" name="Freeform 64"/>
            <p:cNvSpPr>
              <a:spLocks/>
            </p:cNvSpPr>
            <p:nvPr/>
          </p:nvSpPr>
          <p:spPr bwMode="auto">
            <a:xfrm>
              <a:off x="7583488" y="2654300"/>
              <a:ext cx="187325" cy="169863"/>
            </a:xfrm>
            <a:custGeom>
              <a:avLst/>
              <a:gdLst>
                <a:gd name="T0" fmla="*/ 0 w 23"/>
                <a:gd name="T1" fmla="*/ 4 h 22"/>
                <a:gd name="T2" fmla="*/ 8 w 23"/>
                <a:gd name="T3" fmla="*/ 2 h 22"/>
                <a:gd name="T4" fmla="*/ 8 w 23"/>
                <a:gd name="T5" fmla="*/ 3 h 22"/>
                <a:gd name="T6" fmla="*/ 9 w 23"/>
                <a:gd name="T7" fmla="*/ 3 h 22"/>
                <a:gd name="T8" fmla="*/ 9 w 23"/>
                <a:gd name="T9" fmla="*/ 3 h 22"/>
                <a:gd name="T10" fmla="*/ 20 w 23"/>
                <a:gd name="T11" fmla="*/ 0 h 22"/>
                <a:gd name="T12" fmla="*/ 23 w 23"/>
                <a:gd name="T13" fmla="*/ 9 h 22"/>
                <a:gd name="T14" fmla="*/ 23 w 23"/>
                <a:gd name="T15" fmla="*/ 10 h 22"/>
                <a:gd name="T16" fmla="*/ 22 w 23"/>
                <a:gd name="T17" fmla="*/ 10 h 22"/>
                <a:gd name="T18" fmla="*/ 23 w 23"/>
                <a:gd name="T19" fmla="*/ 11 h 22"/>
                <a:gd name="T20" fmla="*/ 23 w 23"/>
                <a:gd name="T21" fmla="*/ 11 h 22"/>
                <a:gd name="T22" fmla="*/ 21 w 23"/>
                <a:gd name="T23" fmla="*/ 12 h 22"/>
                <a:gd name="T24" fmla="*/ 17 w 23"/>
                <a:gd name="T25" fmla="*/ 13 h 22"/>
                <a:gd name="T26" fmla="*/ 16 w 23"/>
                <a:gd name="T27" fmla="*/ 13 h 22"/>
                <a:gd name="T28" fmla="*/ 16 w 23"/>
                <a:gd name="T29" fmla="*/ 13 h 22"/>
                <a:gd name="T30" fmla="*/ 16 w 23"/>
                <a:gd name="T31" fmla="*/ 14 h 22"/>
                <a:gd name="T32" fmla="*/ 16 w 23"/>
                <a:gd name="T33" fmla="*/ 14 h 22"/>
                <a:gd name="T34" fmla="*/ 13 w 23"/>
                <a:gd name="T35" fmla="*/ 15 h 22"/>
                <a:gd name="T36" fmla="*/ 10 w 23"/>
                <a:gd name="T37" fmla="*/ 16 h 22"/>
                <a:gd name="T38" fmla="*/ 10 w 23"/>
                <a:gd name="T39" fmla="*/ 16 h 22"/>
                <a:gd name="T40" fmla="*/ 8 w 23"/>
                <a:gd name="T41" fmla="*/ 18 h 22"/>
                <a:gd name="T42" fmla="*/ 3 w 23"/>
                <a:gd name="T43" fmla="*/ 21 h 22"/>
                <a:gd name="T44" fmla="*/ 2 w 23"/>
                <a:gd name="T45" fmla="*/ 22 h 22"/>
                <a:gd name="T46" fmla="*/ 0 w 23"/>
                <a:gd name="T47" fmla="*/ 21 h 22"/>
                <a:gd name="T48" fmla="*/ 2 w 23"/>
                <a:gd name="T49" fmla="*/ 19 h 22"/>
                <a:gd name="T50" fmla="*/ 2 w 23"/>
                <a:gd name="T51" fmla="*/ 18 h 22"/>
                <a:gd name="T52" fmla="*/ 2 w 23"/>
                <a:gd name="T53" fmla="*/ 17 h 22"/>
                <a:gd name="T54" fmla="*/ 0 w 23"/>
                <a:gd name="T55" fmla="*/ 4 h 22"/>
                <a:gd name="T56" fmla="*/ 0 w 23"/>
                <a:gd name="T57" fmla="*/ 4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2"/>
                <a:gd name="T89" fmla="*/ 23 w 23"/>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2">
                  <a:moveTo>
                    <a:pt x="0" y="4"/>
                  </a:moveTo>
                  <a:lnTo>
                    <a:pt x="8" y="2"/>
                  </a:lnTo>
                  <a:lnTo>
                    <a:pt x="8" y="3"/>
                  </a:lnTo>
                  <a:lnTo>
                    <a:pt x="9" y="3"/>
                  </a:lnTo>
                  <a:lnTo>
                    <a:pt x="20" y="0"/>
                  </a:lnTo>
                  <a:lnTo>
                    <a:pt x="23" y="9"/>
                  </a:lnTo>
                  <a:lnTo>
                    <a:pt x="23" y="10"/>
                  </a:lnTo>
                  <a:lnTo>
                    <a:pt x="22" y="10"/>
                  </a:lnTo>
                  <a:lnTo>
                    <a:pt x="23" y="11"/>
                  </a:lnTo>
                  <a:lnTo>
                    <a:pt x="21" y="12"/>
                  </a:lnTo>
                  <a:lnTo>
                    <a:pt x="17" y="13"/>
                  </a:lnTo>
                  <a:lnTo>
                    <a:pt x="16" y="13"/>
                  </a:lnTo>
                  <a:lnTo>
                    <a:pt x="16" y="14"/>
                  </a:lnTo>
                  <a:lnTo>
                    <a:pt x="13" y="15"/>
                  </a:lnTo>
                  <a:lnTo>
                    <a:pt x="10" y="16"/>
                  </a:lnTo>
                  <a:lnTo>
                    <a:pt x="8" y="18"/>
                  </a:lnTo>
                  <a:lnTo>
                    <a:pt x="3" y="21"/>
                  </a:lnTo>
                  <a:lnTo>
                    <a:pt x="2" y="22"/>
                  </a:lnTo>
                  <a:lnTo>
                    <a:pt x="0" y="21"/>
                  </a:lnTo>
                  <a:lnTo>
                    <a:pt x="2" y="19"/>
                  </a:lnTo>
                  <a:lnTo>
                    <a:pt x="2" y="18"/>
                  </a:lnTo>
                  <a:lnTo>
                    <a:pt x="2" y="17"/>
                  </a:lnTo>
                  <a:lnTo>
                    <a:pt x="0" y="4"/>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69" name="Freeform 65"/>
            <p:cNvSpPr>
              <a:spLocks/>
            </p:cNvSpPr>
            <p:nvPr/>
          </p:nvSpPr>
          <p:spPr bwMode="auto">
            <a:xfrm>
              <a:off x="7575550" y="2522538"/>
              <a:ext cx="368300" cy="177800"/>
            </a:xfrm>
            <a:custGeom>
              <a:avLst/>
              <a:gdLst>
                <a:gd name="T0" fmla="*/ 10 w 45"/>
                <a:gd name="T1" fmla="*/ 7 h 23"/>
                <a:gd name="T2" fmla="*/ 24 w 45"/>
                <a:gd name="T3" fmla="*/ 3 h 23"/>
                <a:gd name="T4" fmla="*/ 25 w 45"/>
                <a:gd name="T5" fmla="*/ 3 h 23"/>
                <a:gd name="T6" fmla="*/ 25 w 45"/>
                <a:gd name="T7" fmla="*/ 2 h 23"/>
                <a:gd name="T8" fmla="*/ 27 w 45"/>
                <a:gd name="T9" fmla="*/ 0 h 23"/>
                <a:gd name="T10" fmla="*/ 29 w 45"/>
                <a:gd name="T11" fmla="*/ 0 h 23"/>
                <a:gd name="T12" fmla="*/ 31 w 45"/>
                <a:gd name="T13" fmla="*/ 3 h 23"/>
                <a:gd name="T14" fmla="*/ 32 w 45"/>
                <a:gd name="T15" fmla="*/ 5 h 23"/>
                <a:gd name="T16" fmla="*/ 30 w 45"/>
                <a:gd name="T17" fmla="*/ 7 h 23"/>
                <a:gd name="T18" fmla="*/ 29 w 45"/>
                <a:gd name="T19" fmla="*/ 10 h 23"/>
                <a:gd name="T20" fmla="*/ 33 w 45"/>
                <a:gd name="T21" fmla="*/ 10 h 23"/>
                <a:gd name="T22" fmla="*/ 36 w 45"/>
                <a:gd name="T23" fmla="*/ 15 h 23"/>
                <a:gd name="T24" fmla="*/ 41 w 45"/>
                <a:gd name="T25" fmla="*/ 16 h 23"/>
                <a:gd name="T26" fmla="*/ 43 w 45"/>
                <a:gd name="T27" fmla="*/ 14 h 23"/>
                <a:gd name="T28" fmla="*/ 42 w 45"/>
                <a:gd name="T29" fmla="*/ 12 h 23"/>
                <a:gd name="T30" fmla="*/ 40 w 45"/>
                <a:gd name="T31" fmla="*/ 10 h 23"/>
                <a:gd name="T32" fmla="*/ 42 w 45"/>
                <a:gd name="T33" fmla="*/ 11 h 23"/>
                <a:gd name="T34" fmla="*/ 45 w 45"/>
                <a:gd name="T35" fmla="*/ 16 h 23"/>
                <a:gd name="T36" fmla="*/ 44 w 45"/>
                <a:gd name="T37" fmla="*/ 17 h 23"/>
                <a:gd name="T38" fmla="*/ 40 w 45"/>
                <a:gd name="T39" fmla="*/ 19 h 23"/>
                <a:gd name="T40" fmla="*/ 37 w 45"/>
                <a:gd name="T41" fmla="*/ 21 h 23"/>
                <a:gd name="T42" fmla="*/ 37 w 45"/>
                <a:gd name="T43" fmla="*/ 20 h 23"/>
                <a:gd name="T44" fmla="*/ 36 w 45"/>
                <a:gd name="T45" fmla="*/ 18 h 23"/>
                <a:gd name="T46" fmla="*/ 34 w 45"/>
                <a:gd name="T47" fmla="*/ 22 h 23"/>
                <a:gd name="T48" fmla="*/ 32 w 45"/>
                <a:gd name="T49" fmla="*/ 22 h 23"/>
                <a:gd name="T50" fmla="*/ 32 w 45"/>
                <a:gd name="T51" fmla="*/ 21 h 23"/>
                <a:gd name="T52" fmla="*/ 30 w 45"/>
                <a:gd name="T53" fmla="*/ 20 h 23"/>
                <a:gd name="T54" fmla="*/ 28 w 45"/>
                <a:gd name="T55" fmla="*/ 19 h 23"/>
                <a:gd name="T56" fmla="*/ 27 w 45"/>
                <a:gd name="T57" fmla="*/ 17 h 23"/>
                <a:gd name="T58" fmla="*/ 21 w 45"/>
                <a:gd name="T59" fmla="*/ 17 h 23"/>
                <a:gd name="T60" fmla="*/ 10 w 45"/>
                <a:gd name="T61" fmla="*/ 20 h 23"/>
                <a:gd name="T62" fmla="*/ 9 w 45"/>
                <a:gd name="T63" fmla="*/ 19 h 23"/>
                <a:gd name="T64" fmla="*/ 0 w 45"/>
                <a:gd name="T65" fmla="*/ 21 h 23"/>
                <a:gd name="T66" fmla="*/ 0 w 45"/>
                <a:gd name="T67" fmla="*/ 9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23"/>
                <a:gd name="T104" fmla="*/ 45 w 45"/>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23">
                  <a:moveTo>
                    <a:pt x="0" y="9"/>
                  </a:moveTo>
                  <a:lnTo>
                    <a:pt x="10" y="7"/>
                  </a:lnTo>
                  <a:lnTo>
                    <a:pt x="24" y="4"/>
                  </a:lnTo>
                  <a:lnTo>
                    <a:pt x="24" y="3"/>
                  </a:lnTo>
                  <a:lnTo>
                    <a:pt x="25" y="3"/>
                  </a:lnTo>
                  <a:lnTo>
                    <a:pt x="25" y="2"/>
                  </a:lnTo>
                  <a:lnTo>
                    <a:pt x="26" y="2"/>
                  </a:lnTo>
                  <a:lnTo>
                    <a:pt x="27" y="0"/>
                  </a:lnTo>
                  <a:lnTo>
                    <a:pt x="28" y="0"/>
                  </a:lnTo>
                  <a:lnTo>
                    <a:pt x="29" y="0"/>
                  </a:lnTo>
                  <a:lnTo>
                    <a:pt x="30" y="2"/>
                  </a:lnTo>
                  <a:lnTo>
                    <a:pt x="31" y="3"/>
                  </a:lnTo>
                  <a:lnTo>
                    <a:pt x="32" y="4"/>
                  </a:lnTo>
                  <a:lnTo>
                    <a:pt x="32" y="5"/>
                  </a:lnTo>
                  <a:lnTo>
                    <a:pt x="31" y="5"/>
                  </a:lnTo>
                  <a:lnTo>
                    <a:pt x="30" y="7"/>
                  </a:lnTo>
                  <a:lnTo>
                    <a:pt x="29" y="9"/>
                  </a:lnTo>
                  <a:lnTo>
                    <a:pt x="29" y="10"/>
                  </a:lnTo>
                  <a:lnTo>
                    <a:pt x="31" y="9"/>
                  </a:lnTo>
                  <a:lnTo>
                    <a:pt x="33" y="10"/>
                  </a:lnTo>
                  <a:lnTo>
                    <a:pt x="36" y="13"/>
                  </a:lnTo>
                  <a:lnTo>
                    <a:pt x="36" y="15"/>
                  </a:lnTo>
                  <a:lnTo>
                    <a:pt x="38" y="16"/>
                  </a:lnTo>
                  <a:lnTo>
                    <a:pt x="41" y="16"/>
                  </a:lnTo>
                  <a:lnTo>
                    <a:pt x="42" y="16"/>
                  </a:lnTo>
                  <a:lnTo>
                    <a:pt x="43" y="14"/>
                  </a:lnTo>
                  <a:lnTo>
                    <a:pt x="43" y="13"/>
                  </a:lnTo>
                  <a:lnTo>
                    <a:pt x="42" y="12"/>
                  </a:lnTo>
                  <a:lnTo>
                    <a:pt x="40" y="11"/>
                  </a:lnTo>
                  <a:lnTo>
                    <a:pt x="40" y="10"/>
                  </a:lnTo>
                  <a:lnTo>
                    <a:pt x="41" y="11"/>
                  </a:lnTo>
                  <a:lnTo>
                    <a:pt x="42" y="11"/>
                  </a:lnTo>
                  <a:lnTo>
                    <a:pt x="44" y="14"/>
                  </a:lnTo>
                  <a:lnTo>
                    <a:pt x="45" y="16"/>
                  </a:lnTo>
                  <a:lnTo>
                    <a:pt x="45" y="18"/>
                  </a:lnTo>
                  <a:lnTo>
                    <a:pt x="44" y="17"/>
                  </a:lnTo>
                  <a:lnTo>
                    <a:pt x="42" y="18"/>
                  </a:lnTo>
                  <a:lnTo>
                    <a:pt x="40" y="19"/>
                  </a:lnTo>
                  <a:lnTo>
                    <a:pt x="38" y="21"/>
                  </a:lnTo>
                  <a:lnTo>
                    <a:pt x="37" y="21"/>
                  </a:lnTo>
                  <a:lnTo>
                    <a:pt x="37" y="20"/>
                  </a:lnTo>
                  <a:lnTo>
                    <a:pt x="37" y="18"/>
                  </a:lnTo>
                  <a:lnTo>
                    <a:pt x="36" y="18"/>
                  </a:lnTo>
                  <a:lnTo>
                    <a:pt x="35" y="20"/>
                  </a:lnTo>
                  <a:lnTo>
                    <a:pt x="34" y="22"/>
                  </a:lnTo>
                  <a:lnTo>
                    <a:pt x="33" y="23"/>
                  </a:lnTo>
                  <a:lnTo>
                    <a:pt x="32" y="22"/>
                  </a:lnTo>
                  <a:lnTo>
                    <a:pt x="32" y="21"/>
                  </a:lnTo>
                  <a:lnTo>
                    <a:pt x="31" y="21"/>
                  </a:lnTo>
                  <a:lnTo>
                    <a:pt x="30" y="20"/>
                  </a:lnTo>
                  <a:lnTo>
                    <a:pt x="28" y="19"/>
                  </a:lnTo>
                  <a:lnTo>
                    <a:pt x="27" y="17"/>
                  </a:lnTo>
                  <a:lnTo>
                    <a:pt x="26" y="15"/>
                  </a:lnTo>
                  <a:lnTo>
                    <a:pt x="21" y="17"/>
                  </a:lnTo>
                  <a:lnTo>
                    <a:pt x="10" y="20"/>
                  </a:lnTo>
                  <a:lnTo>
                    <a:pt x="9" y="20"/>
                  </a:lnTo>
                  <a:lnTo>
                    <a:pt x="9" y="19"/>
                  </a:lnTo>
                  <a:lnTo>
                    <a:pt x="1" y="21"/>
                  </a:lnTo>
                  <a:lnTo>
                    <a:pt x="0" y="21"/>
                  </a:lnTo>
                  <a:lnTo>
                    <a:pt x="0" y="9"/>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0" name="Freeform 66"/>
            <p:cNvSpPr>
              <a:spLocks/>
            </p:cNvSpPr>
            <p:nvPr/>
          </p:nvSpPr>
          <p:spPr bwMode="auto">
            <a:xfrm>
              <a:off x="7747000" y="2638425"/>
              <a:ext cx="96838" cy="101600"/>
            </a:xfrm>
            <a:custGeom>
              <a:avLst/>
              <a:gdLst>
                <a:gd name="T0" fmla="*/ 0 w 12"/>
                <a:gd name="T1" fmla="*/ 2 h 13"/>
                <a:gd name="T2" fmla="*/ 3 w 12"/>
                <a:gd name="T3" fmla="*/ 11 h 13"/>
                <a:gd name="T4" fmla="*/ 3 w 12"/>
                <a:gd name="T5" fmla="*/ 12 h 13"/>
                <a:gd name="T6" fmla="*/ 2 w 12"/>
                <a:gd name="T7" fmla="*/ 12 h 13"/>
                <a:gd name="T8" fmla="*/ 3 w 12"/>
                <a:gd name="T9" fmla="*/ 13 h 13"/>
                <a:gd name="T10" fmla="*/ 3 w 12"/>
                <a:gd name="T11" fmla="*/ 13 h 13"/>
                <a:gd name="T12" fmla="*/ 3 w 12"/>
                <a:gd name="T13" fmla="*/ 13 h 13"/>
                <a:gd name="T14" fmla="*/ 6 w 12"/>
                <a:gd name="T15" fmla="*/ 12 h 13"/>
                <a:gd name="T16" fmla="*/ 7 w 12"/>
                <a:gd name="T17" fmla="*/ 11 h 13"/>
                <a:gd name="T18" fmla="*/ 7 w 12"/>
                <a:gd name="T19" fmla="*/ 10 h 13"/>
                <a:gd name="T20" fmla="*/ 7 w 12"/>
                <a:gd name="T21" fmla="*/ 9 h 13"/>
                <a:gd name="T22" fmla="*/ 7 w 12"/>
                <a:gd name="T23" fmla="*/ 7 h 13"/>
                <a:gd name="T24" fmla="*/ 8 w 12"/>
                <a:gd name="T25" fmla="*/ 6 h 13"/>
                <a:gd name="T26" fmla="*/ 8 w 12"/>
                <a:gd name="T27" fmla="*/ 7 h 13"/>
                <a:gd name="T28" fmla="*/ 8 w 12"/>
                <a:gd name="T29" fmla="*/ 8 h 13"/>
                <a:gd name="T30" fmla="*/ 8 w 12"/>
                <a:gd name="T31" fmla="*/ 10 h 13"/>
                <a:gd name="T32" fmla="*/ 9 w 12"/>
                <a:gd name="T33" fmla="*/ 10 h 13"/>
                <a:gd name="T34" fmla="*/ 9 w 12"/>
                <a:gd name="T35" fmla="*/ 10 h 13"/>
                <a:gd name="T36" fmla="*/ 9 w 12"/>
                <a:gd name="T37" fmla="*/ 9 h 13"/>
                <a:gd name="T38" fmla="*/ 10 w 12"/>
                <a:gd name="T39" fmla="*/ 9 h 13"/>
                <a:gd name="T40" fmla="*/ 11 w 12"/>
                <a:gd name="T41" fmla="*/ 8 h 13"/>
                <a:gd name="T42" fmla="*/ 12 w 12"/>
                <a:gd name="T43" fmla="*/ 8 h 13"/>
                <a:gd name="T44" fmla="*/ 12 w 12"/>
                <a:gd name="T45" fmla="*/ 8 h 13"/>
                <a:gd name="T46" fmla="*/ 11 w 12"/>
                <a:gd name="T47" fmla="*/ 7 h 13"/>
                <a:gd name="T48" fmla="*/ 11 w 12"/>
                <a:gd name="T49" fmla="*/ 6 h 13"/>
                <a:gd name="T50" fmla="*/ 11 w 12"/>
                <a:gd name="T51" fmla="*/ 6 h 13"/>
                <a:gd name="T52" fmla="*/ 10 w 12"/>
                <a:gd name="T53" fmla="*/ 6 h 13"/>
                <a:gd name="T54" fmla="*/ 9 w 12"/>
                <a:gd name="T55" fmla="*/ 5 h 13"/>
                <a:gd name="T56" fmla="*/ 9 w 12"/>
                <a:gd name="T57" fmla="*/ 5 h 13"/>
                <a:gd name="T58" fmla="*/ 7 w 12"/>
                <a:gd name="T59" fmla="*/ 4 h 13"/>
                <a:gd name="T60" fmla="*/ 6 w 12"/>
                <a:gd name="T61" fmla="*/ 2 h 13"/>
                <a:gd name="T62" fmla="*/ 6 w 12"/>
                <a:gd name="T63" fmla="*/ 2 h 13"/>
                <a:gd name="T64" fmla="*/ 5 w 12"/>
                <a:gd name="T65" fmla="*/ 0 h 13"/>
                <a:gd name="T66" fmla="*/ 0 w 12"/>
                <a:gd name="T67" fmla="*/ 2 h 13"/>
                <a:gd name="T68" fmla="*/ 0 w 12"/>
                <a:gd name="T69" fmla="*/ 2 h 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
                <a:gd name="T106" fmla="*/ 0 h 13"/>
                <a:gd name="T107" fmla="*/ 12 w 12"/>
                <a:gd name="T108" fmla="*/ 13 h 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 h="13">
                  <a:moveTo>
                    <a:pt x="0" y="2"/>
                  </a:moveTo>
                  <a:lnTo>
                    <a:pt x="3" y="11"/>
                  </a:lnTo>
                  <a:lnTo>
                    <a:pt x="3" y="12"/>
                  </a:lnTo>
                  <a:lnTo>
                    <a:pt x="2" y="12"/>
                  </a:lnTo>
                  <a:lnTo>
                    <a:pt x="3" y="13"/>
                  </a:lnTo>
                  <a:lnTo>
                    <a:pt x="6" y="12"/>
                  </a:lnTo>
                  <a:lnTo>
                    <a:pt x="7" y="11"/>
                  </a:lnTo>
                  <a:lnTo>
                    <a:pt x="7" y="10"/>
                  </a:lnTo>
                  <a:lnTo>
                    <a:pt x="7" y="9"/>
                  </a:lnTo>
                  <a:lnTo>
                    <a:pt x="7" y="7"/>
                  </a:lnTo>
                  <a:lnTo>
                    <a:pt x="8" y="6"/>
                  </a:lnTo>
                  <a:lnTo>
                    <a:pt x="8" y="7"/>
                  </a:lnTo>
                  <a:lnTo>
                    <a:pt x="8" y="8"/>
                  </a:lnTo>
                  <a:lnTo>
                    <a:pt x="8" y="10"/>
                  </a:lnTo>
                  <a:lnTo>
                    <a:pt x="9" y="10"/>
                  </a:lnTo>
                  <a:lnTo>
                    <a:pt x="9" y="9"/>
                  </a:lnTo>
                  <a:lnTo>
                    <a:pt x="10" y="9"/>
                  </a:lnTo>
                  <a:lnTo>
                    <a:pt x="11" y="8"/>
                  </a:lnTo>
                  <a:lnTo>
                    <a:pt x="12" y="8"/>
                  </a:lnTo>
                  <a:lnTo>
                    <a:pt x="11" y="7"/>
                  </a:lnTo>
                  <a:lnTo>
                    <a:pt x="11" y="6"/>
                  </a:lnTo>
                  <a:lnTo>
                    <a:pt x="10" y="6"/>
                  </a:lnTo>
                  <a:lnTo>
                    <a:pt x="9" y="5"/>
                  </a:lnTo>
                  <a:lnTo>
                    <a:pt x="7" y="4"/>
                  </a:lnTo>
                  <a:lnTo>
                    <a:pt x="6" y="2"/>
                  </a:lnTo>
                  <a:lnTo>
                    <a:pt x="5" y="0"/>
                  </a:lnTo>
                  <a:lnTo>
                    <a:pt x="0" y="2"/>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1" name="Freeform 67"/>
            <p:cNvSpPr>
              <a:spLocks/>
            </p:cNvSpPr>
            <p:nvPr/>
          </p:nvSpPr>
          <p:spPr bwMode="auto">
            <a:xfrm>
              <a:off x="7640638" y="2212975"/>
              <a:ext cx="171450" cy="363538"/>
            </a:xfrm>
            <a:custGeom>
              <a:avLst/>
              <a:gdLst>
                <a:gd name="T0" fmla="*/ 21 w 21"/>
                <a:gd name="T1" fmla="*/ 40 h 47"/>
                <a:gd name="T2" fmla="*/ 20 w 21"/>
                <a:gd name="T3" fmla="*/ 40 h 47"/>
                <a:gd name="T4" fmla="*/ 19 w 21"/>
                <a:gd name="T5" fmla="*/ 40 h 47"/>
                <a:gd name="T6" fmla="*/ 18 w 21"/>
                <a:gd name="T7" fmla="*/ 42 h 47"/>
                <a:gd name="T8" fmla="*/ 17 w 21"/>
                <a:gd name="T9" fmla="*/ 42 h 47"/>
                <a:gd name="T10" fmla="*/ 17 w 21"/>
                <a:gd name="T11" fmla="*/ 43 h 47"/>
                <a:gd name="T12" fmla="*/ 17 w 21"/>
                <a:gd name="T13" fmla="*/ 43 h 47"/>
                <a:gd name="T14" fmla="*/ 17 w 21"/>
                <a:gd name="T15" fmla="*/ 43 h 47"/>
                <a:gd name="T16" fmla="*/ 16 w 21"/>
                <a:gd name="T17" fmla="*/ 43 h 47"/>
                <a:gd name="T18" fmla="*/ 16 w 21"/>
                <a:gd name="T19" fmla="*/ 44 h 47"/>
                <a:gd name="T20" fmla="*/ 2 w 21"/>
                <a:gd name="T21" fmla="*/ 47 h 47"/>
                <a:gd name="T22" fmla="*/ 1 w 21"/>
                <a:gd name="T23" fmla="*/ 46 h 47"/>
                <a:gd name="T24" fmla="*/ 0 w 21"/>
                <a:gd name="T25" fmla="*/ 45 h 47"/>
                <a:gd name="T26" fmla="*/ 0 w 21"/>
                <a:gd name="T27" fmla="*/ 44 h 47"/>
                <a:gd name="T28" fmla="*/ 1 w 21"/>
                <a:gd name="T29" fmla="*/ 43 h 47"/>
                <a:gd name="T30" fmla="*/ 0 w 21"/>
                <a:gd name="T31" fmla="*/ 41 h 47"/>
                <a:gd name="T32" fmla="*/ 0 w 21"/>
                <a:gd name="T33" fmla="*/ 34 h 47"/>
                <a:gd name="T34" fmla="*/ 0 w 21"/>
                <a:gd name="T35" fmla="*/ 32 h 47"/>
                <a:gd name="T36" fmla="*/ 1 w 21"/>
                <a:gd name="T37" fmla="*/ 28 h 47"/>
                <a:gd name="T38" fmla="*/ 1 w 21"/>
                <a:gd name="T39" fmla="*/ 26 h 47"/>
                <a:gd name="T40" fmla="*/ 1 w 21"/>
                <a:gd name="T41" fmla="*/ 24 h 47"/>
                <a:gd name="T42" fmla="*/ 1 w 21"/>
                <a:gd name="T43" fmla="*/ 22 h 47"/>
                <a:gd name="T44" fmla="*/ 1 w 21"/>
                <a:gd name="T45" fmla="*/ 21 h 47"/>
                <a:gd name="T46" fmla="*/ 1 w 21"/>
                <a:gd name="T47" fmla="*/ 20 h 47"/>
                <a:gd name="T48" fmla="*/ 4 w 21"/>
                <a:gd name="T49" fmla="*/ 18 h 47"/>
                <a:gd name="T50" fmla="*/ 5 w 21"/>
                <a:gd name="T51" fmla="*/ 14 h 47"/>
                <a:gd name="T52" fmla="*/ 4 w 21"/>
                <a:gd name="T53" fmla="*/ 12 h 47"/>
                <a:gd name="T54" fmla="*/ 4 w 21"/>
                <a:gd name="T55" fmla="*/ 10 h 47"/>
                <a:gd name="T56" fmla="*/ 4 w 21"/>
                <a:gd name="T57" fmla="*/ 10 h 47"/>
                <a:gd name="T58" fmla="*/ 4 w 21"/>
                <a:gd name="T59" fmla="*/ 9 h 47"/>
                <a:gd name="T60" fmla="*/ 3 w 21"/>
                <a:gd name="T61" fmla="*/ 7 h 47"/>
                <a:gd name="T62" fmla="*/ 4 w 21"/>
                <a:gd name="T63" fmla="*/ 4 h 47"/>
                <a:gd name="T64" fmla="*/ 3 w 21"/>
                <a:gd name="T65" fmla="*/ 3 h 47"/>
                <a:gd name="T66" fmla="*/ 3 w 21"/>
                <a:gd name="T67" fmla="*/ 2 h 47"/>
                <a:gd name="T68" fmla="*/ 4 w 21"/>
                <a:gd name="T69" fmla="*/ 2 h 47"/>
                <a:gd name="T70" fmla="*/ 5 w 21"/>
                <a:gd name="T71" fmla="*/ 1 h 47"/>
                <a:gd name="T72" fmla="*/ 6 w 21"/>
                <a:gd name="T73" fmla="*/ 1 h 47"/>
                <a:gd name="T74" fmla="*/ 6 w 21"/>
                <a:gd name="T75" fmla="*/ 1 h 47"/>
                <a:gd name="T76" fmla="*/ 7 w 21"/>
                <a:gd name="T77" fmla="*/ 0 h 47"/>
                <a:gd name="T78" fmla="*/ 17 w 21"/>
                <a:gd name="T79" fmla="*/ 29 h 47"/>
                <a:gd name="T80" fmla="*/ 17 w 21"/>
                <a:gd name="T81" fmla="*/ 30 h 47"/>
                <a:gd name="T82" fmla="*/ 17 w 21"/>
                <a:gd name="T83" fmla="*/ 31 h 47"/>
                <a:gd name="T84" fmla="*/ 17 w 21"/>
                <a:gd name="T85" fmla="*/ 31 h 47"/>
                <a:gd name="T86" fmla="*/ 19 w 21"/>
                <a:gd name="T87" fmla="*/ 33 h 47"/>
                <a:gd name="T88" fmla="*/ 20 w 21"/>
                <a:gd name="T89" fmla="*/ 33 h 47"/>
                <a:gd name="T90" fmla="*/ 20 w 21"/>
                <a:gd name="T91" fmla="*/ 34 h 47"/>
                <a:gd name="T92" fmla="*/ 20 w 21"/>
                <a:gd name="T93" fmla="*/ 35 h 47"/>
                <a:gd name="T94" fmla="*/ 21 w 21"/>
                <a:gd name="T95" fmla="*/ 37 h 47"/>
                <a:gd name="T96" fmla="*/ 21 w 21"/>
                <a:gd name="T97" fmla="*/ 38 h 47"/>
                <a:gd name="T98" fmla="*/ 21 w 21"/>
                <a:gd name="T99" fmla="*/ 39 h 47"/>
                <a:gd name="T100" fmla="*/ 21 w 21"/>
                <a:gd name="T101" fmla="*/ 40 h 47"/>
                <a:gd name="T102" fmla="*/ 21 w 21"/>
                <a:gd name="T103" fmla="*/ 40 h 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
                <a:gd name="T157" fmla="*/ 0 h 47"/>
                <a:gd name="T158" fmla="*/ 21 w 21"/>
                <a:gd name="T159" fmla="*/ 47 h 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 h="47">
                  <a:moveTo>
                    <a:pt x="21" y="40"/>
                  </a:moveTo>
                  <a:lnTo>
                    <a:pt x="20" y="40"/>
                  </a:lnTo>
                  <a:lnTo>
                    <a:pt x="19" y="40"/>
                  </a:lnTo>
                  <a:lnTo>
                    <a:pt x="18" y="42"/>
                  </a:lnTo>
                  <a:lnTo>
                    <a:pt x="17" y="42"/>
                  </a:lnTo>
                  <a:lnTo>
                    <a:pt x="17" y="43"/>
                  </a:lnTo>
                  <a:lnTo>
                    <a:pt x="16" y="43"/>
                  </a:lnTo>
                  <a:lnTo>
                    <a:pt x="16" y="44"/>
                  </a:lnTo>
                  <a:lnTo>
                    <a:pt x="2" y="47"/>
                  </a:lnTo>
                  <a:lnTo>
                    <a:pt x="1" y="46"/>
                  </a:lnTo>
                  <a:lnTo>
                    <a:pt x="0" y="45"/>
                  </a:lnTo>
                  <a:lnTo>
                    <a:pt x="0" y="44"/>
                  </a:lnTo>
                  <a:lnTo>
                    <a:pt x="1" y="43"/>
                  </a:lnTo>
                  <a:lnTo>
                    <a:pt x="0" y="41"/>
                  </a:lnTo>
                  <a:lnTo>
                    <a:pt x="0" y="34"/>
                  </a:lnTo>
                  <a:lnTo>
                    <a:pt x="0" y="32"/>
                  </a:lnTo>
                  <a:lnTo>
                    <a:pt x="1" y="28"/>
                  </a:lnTo>
                  <a:lnTo>
                    <a:pt x="1" y="26"/>
                  </a:lnTo>
                  <a:lnTo>
                    <a:pt x="1" y="24"/>
                  </a:lnTo>
                  <a:lnTo>
                    <a:pt x="1" y="22"/>
                  </a:lnTo>
                  <a:lnTo>
                    <a:pt x="1" y="21"/>
                  </a:lnTo>
                  <a:lnTo>
                    <a:pt x="1" y="20"/>
                  </a:lnTo>
                  <a:lnTo>
                    <a:pt x="4" y="18"/>
                  </a:lnTo>
                  <a:lnTo>
                    <a:pt x="5" y="14"/>
                  </a:lnTo>
                  <a:lnTo>
                    <a:pt x="4" y="12"/>
                  </a:lnTo>
                  <a:lnTo>
                    <a:pt x="4" y="10"/>
                  </a:lnTo>
                  <a:lnTo>
                    <a:pt x="4" y="9"/>
                  </a:lnTo>
                  <a:lnTo>
                    <a:pt x="3" y="7"/>
                  </a:lnTo>
                  <a:lnTo>
                    <a:pt x="4" y="4"/>
                  </a:lnTo>
                  <a:lnTo>
                    <a:pt x="3" y="3"/>
                  </a:lnTo>
                  <a:lnTo>
                    <a:pt x="3" y="2"/>
                  </a:lnTo>
                  <a:lnTo>
                    <a:pt x="4" y="2"/>
                  </a:lnTo>
                  <a:lnTo>
                    <a:pt x="5" y="1"/>
                  </a:lnTo>
                  <a:lnTo>
                    <a:pt x="6" y="1"/>
                  </a:lnTo>
                  <a:lnTo>
                    <a:pt x="7" y="0"/>
                  </a:lnTo>
                  <a:lnTo>
                    <a:pt x="17" y="29"/>
                  </a:lnTo>
                  <a:lnTo>
                    <a:pt x="17" y="30"/>
                  </a:lnTo>
                  <a:lnTo>
                    <a:pt x="17" y="31"/>
                  </a:lnTo>
                  <a:lnTo>
                    <a:pt x="19" y="33"/>
                  </a:lnTo>
                  <a:lnTo>
                    <a:pt x="20" y="33"/>
                  </a:lnTo>
                  <a:lnTo>
                    <a:pt x="20" y="34"/>
                  </a:lnTo>
                  <a:lnTo>
                    <a:pt x="20" y="35"/>
                  </a:lnTo>
                  <a:lnTo>
                    <a:pt x="21" y="37"/>
                  </a:lnTo>
                  <a:lnTo>
                    <a:pt x="21" y="38"/>
                  </a:lnTo>
                  <a:lnTo>
                    <a:pt x="21" y="39"/>
                  </a:lnTo>
                  <a:lnTo>
                    <a:pt x="21" y="40"/>
                  </a:lnTo>
                  <a:close/>
                </a:path>
              </a:pathLst>
            </a:custGeom>
            <a:solidFill>
              <a:srgbClr val="ED4213"/>
            </a:solidFill>
            <a:ln w="12700" cmpd="sng">
              <a:solidFill>
                <a:schemeClr val="tx1"/>
              </a:solidFill>
              <a:prstDash val="solid"/>
              <a:round/>
              <a:headEnd/>
              <a:tailEnd/>
            </a:ln>
          </p:spPr>
          <p:txBody>
            <a:bodyPr/>
            <a:lstStyle/>
            <a:p>
              <a:endParaRPr lang="en-US">
                <a:solidFill>
                  <a:srgbClr val="000000"/>
                </a:solidFill>
              </a:endParaRPr>
            </a:p>
          </p:txBody>
        </p:sp>
        <p:grpSp>
          <p:nvGrpSpPr>
            <p:cNvPr id="13" name="Group 68"/>
            <p:cNvGrpSpPr>
              <a:grpSpLocks/>
            </p:cNvGrpSpPr>
            <p:nvPr/>
          </p:nvGrpSpPr>
          <p:grpSpPr bwMode="auto">
            <a:xfrm>
              <a:off x="3159142" y="4589463"/>
              <a:ext cx="1044578" cy="635000"/>
              <a:chOff x="1991" y="3321"/>
              <a:chExt cx="361" cy="231"/>
            </a:xfrm>
          </p:grpSpPr>
          <p:sp>
            <p:nvSpPr>
              <p:cNvPr id="373" name="Freeform 69"/>
              <p:cNvSpPr>
                <a:spLocks/>
              </p:cNvSpPr>
              <p:nvPr/>
            </p:nvSpPr>
            <p:spPr bwMode="auto">
              <a:xfrm>
                <a:off x="2274" y="3459"/>
                <a:ext cx="78" cy="93"/>
              </a:xfrm>
              <a:custGeom>
                <a:avLst/>
                <a:gdLst>
                  <a:gd name="T0" fmla="*/ 0 w 16"/>
                  <a:gd name="T1" fmla="*/ 7 h 19"/>
                  <a:gd name="T2" fmla="*/ 1 w 16"/>
                  <a:gd name="T3" fmla="*/ 13 h 19"/>
                  <a:gd name="T4" fmla="*/ 1 w 16"/>
                  <a:gd name="T5" fmla="*/ 16 h 19"/>
                  <a:gd name="T6" fmla="*/ 6 w 16"/>
                  <a:gd name="T7" fmla="*/ 19 h 19"/>
                  <a:gd name="T8" fmla="*/ 8 w 16"/>
                  <a:gd name="T9" fmla="*/ 16 h 19"/>
                  <a:gd name="T10" fmla="*/ 16 w 16"/>
                  <a:gd name="T11" fmla="*/ 11 h 19"/>
                  <a:gd name="T12" fmla="*/ 13 w 16"/>
                  <a:gd name="T13" fmla="*/ 5 h 19"/>
                  <a:gd name="T14" fmla="*/ 3 w 16"/>
                  <a:gd name="T15" fmla="*/ 0 h 19"/>
                  <a:gd name="T16" fmla="*/ 3 w 16"/>
                  <a:gd name="T17" fmla="*/ 5 h 19"/>
                  <a:gd name="T18" fmla="*/ 0 w 16"/>
                  <a:gd name="T19" fmla="*/ 7 h 19"/>
                  <a:gd name="T20" fmla="*/ 0 w 16"/>
                  <a:gd name="T21" fmla="*/ 7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7"/>
                    </a:moveTo>
                    <a:lnTo>
                      <a:pt x="1" y="13"/>
                    </a:lnTo>
                    <a:lnTo>
                      <a:pt x="1" y="16"/>
                    </a:lnTo>
                    <a:lnTo>
                      <a:pt x="6" y="19"/>
                    </a:lnTo>
                    <a:lnTo>
                      <a:pt x="8" y="16"/>
                    </a:lnTo>
                    <a:lnTo>
                      <a:pt x="16" y="11"/>
                    </a:lnTo>
                    <a:lnTo>
                      <a:pt x="13" y="5"/>
                    </a:lnTo>
                    <a:lnTo>
                      <a:pt x="3" y="0"/>
                    </a:lnTo>
                    <a:lnTo>
                      <a:pt x="3" y="5"/>
                    </a:lnTo>
                    <a:lnTo>
                      <a:pt x="0" y="7"/>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4" name="Freeform 70"/>
              <p:cNvSpPr>
                <a:spLocks/>
              </p:cNvSpPr>
              <p:nvPr/>
            </p:nvSpPr>
            <p:spPr bwMode="auto">
              <a:xfrm>
                <a:off x="2235" y="3409"/>
                <a:ext cx="44" cy="29"/>
              </a:xfrm>
              <a:custGeom>
                <a:avLst/>
                <a:gdLst>
                  <a:gd name="T0" fmla="*/ 3 w 9"/>
                  <a:gd name="T1" fmla="*/ 6 h 6"/>
                  <a:gd name="T2" fmla="*/ 8 w 9"/>
                  <a:gd name="T3" fmla="*/ 6 h 6"/>
                  <a:gd name="T4" fmla="*/ 9 w 9"/>
                  <a:gd name="T5" fmla="*/ 3 h 6"/>
                  <a:gd name="T6" fmla="*/ 5 w 9"/>
                  <a:gd name="T7" fmla="*/ 2 h 6"/>
                  <a:gd name="T8" fmla="*/ 3 w 9"/>
                  <a:gd name="T9" fmla="*/ 2 h 6"/>
                  <a:gd name="T10" fmla="*/ 2 w 9"/>
                  <a:gd name="T11" fmla="*/ 0 h 6"/>
                  <a:gd name="T12" fmla="*/ 0 w 9"/>
                  <a:gd name="T13" fmla="*/ 2 h 6"/>
                  <a:gd name="T14" fmla="*/ 2 w 9"/>
                  <a:gd name="T15" fmla="*/ 5 h 6"/>
                  <a:gd name="T16" fmla="*/ 3 w 9"/>
                  <a:gd name="T17" fmla="*/ 6 h 6"/>
                  <a:gd name="T18" fmla="*/ 3 w 9"/>
                  <a:gd name="T19" fmla="*/ 6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
                  <a:gd name="T32" fmla="*/ 9 w 9"/>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
                    <a:moveTo>
                      <a:pt x="3" y="6"/>
                    </a:moveTo>
                    <a:lnTo>
                      <a:pt x="8" y="6"/>
                    </a:lnTo>
                    <a:lnTo>
                      <a:pt x="9" y="3"/>
                    </a:lnTo>
                    <a:lnTo>
                      <a:pt x="5" y="2"/>
                    </a:lnTo>
                    <a:lnTo>
                      <a:pt x="3" y="2"/>
                    </a:lnTo>
                    <a:lnTo>
                      <a:pt x="2" y="0"/>
                    </a:lnTo>
                    <a:lnTo>
                      <a:pt x="0" y="2"/>
                    </a:lnTo>
                    <a:lnTo>
                      <a:pt x="2" y="5"/>
                    </a:lnTo>
                    <a:lnTo>
                      <a:pt x="3" y="6"/>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5" name="Freeform 71"/>
              <p:cNvSpPr>
                <a:spLocks/>
              </p:cNvSpPr>
              <p:nvPr/>
            </p:nvSpPr>
            <p:spPr bwMode="auto">
              <a:xfrm>
                <a:off x="2225" y="3438"/>
                <a:ext cx="20" cy="10"/>
              </a:xfrm>
              <a:custGeom>
                <a:avLst/>
                <a:gdLst>
                  <a:gd name="T0" fmla="*/ 0 w 4"/>
                  <a:gd name="T1" fmla="*/ 2 h 2"/>
                  <a:gd name="T2" fmla="*/ 4 w 4"/>
                  <a:gd name="T3" fmla="*/ 0 h 2"/>
                  <a:gd name="T4" fmla="*/ 4 w 4"/>
                  <a:gd name="T5" fmla="*/ 2 h 2"/>
                  <a:gd name="T6" fmla="*/ 0 w 4"/>
                  <a:gd name="T7" fmla="*/ 2 h 2"/>
                  <a:gd name="T8" fmla="*/ 0 w 4"/>
                  <a:gd name="T9" fmla="*/ 2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2"/>
                    </a:moveTo>
                    <a:lnTo>
                      <a:pt x="4" y="0"/>
                    </a:lnTo>
                    <a:lnTo>
                      <a:pt x="4" y="2"/>
                    </a:lnTo>
                    <a:lnTo>
                      <a:pt x="0" y="2"/>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6" name="Freeform 72"/>
              <p:cNvSpPr>
                <a:spLocks/>
              </p:cNvSpPr>
              <p:nvPr/>
            </p:nvSpPr>
            <p:spPr bwMode="auto">
              <a:xfrm>
                <a:off x="2211" y="3419"/>
                <a:ext cx="19" cy="14"/>
              </a:xfrm>
              <a:custGeom>
                <a:avLst/>
                <a:gdLst>
                  <a:gd name="T0" fmla="*/ 2 w 4"/>
                  <a:gd name="T1" fmla="*/ 0 h 3"/>
                  <a:gd name="T2" fmla="*/ 2 w 4"/>
                  <a:gd name="T3" fmla="*/ 0 h 3"/>
                  <a:gd name="T4" fmla="*/ 3 w 4"/>
                  <a:gd name="T5" fmla="*/ 0 h 3"/>
                  <a:gd name="T6" fmla="*/ 3 w 4"/>
                  <a:gd name="T7" fmla="*/ 0 h 3"/>
                  <a:gd name="T8" fmla="*/ 3 w 4"/>
                  <a:gd name="T9" fmla="*/ 0 h 3"/>
                  <a:gd name="T10" fmla="*/ 3 w 4"/>
                  <a:gd name="T11" fmla="*/ 1 h 3"/>
                  <a:gd name="T12" fmla="*/ 3 w 4"/>
                  <a:gd name="T13" fmla="*/ 1 h 3"/>
                  <a:gd name="T14" fmla="*/ 3 w 4"/>
                  <a:gd name="T15" fmla="*/ 1 h 3"/>
                  <a:gd name="T16" fmla="*/ 4 w 4"/>
                  <a:gd name="T17" fmla="*/ 1 h 3"/>
                  <a:gd name="T18" fmla="*/ 3 w 4"/>
                  <a:gd name="T19" fmla="*/ 2 h 3"/>
                  <a:gd name="T20" fmla="*/ 3 w 4"/>
                  <a:gd name="T21" fmla="*/ 2 h 3"/>
                  <a:gd name="T22" fmla="*/ 3 w 4"/>
                  <a:gd name="T23" fmla="*/ 2 h 3"/>
                  <a:gd name="T24" fmla="*/ 3 w 4"/>
                  <a:gd name="T25" fmla="*/ 3 h 3"/>
                  <a:gd name="T26" fmla="*/ 3 w 4"/>
                  <a:gd name="T27" fmla="*/ 3 h 3"/>
                  <a:gd name="T28" fmla="*/ 3 w 4"/>
                  <a:gd name="T29" fmla="*/ 3 h 3"/>
                  <a:gd name="T30" fmla="*/ 2 w 4"/>
                  <a:gd name="T31" fmla="*/ 3 h 3"/>
                  <a:gd name="T32" fmla="*/ 2 w 4"/>
                  <a:gd name="T33" fmla="*/ 3 h 3"/>
                  <a:gd name="T34" fmla="*/ 2 w 4"/>
                  <a:gd name="T35" fmla="*/ 3 h 3"/>
                  <a:gd name="T36" fmla="*/ 1 w 4"/>
                  <a:gd name="T37" fmla="*/ 3 h 3"/>
                  <a:gd name="T38" fmla="*/ 1 w 4"/>
                  <a:gd name="T39" fmla="*/ 3 h 3"/>
                  <a:gd name="T40" fmla="*/ 1 w 4"/>
                  <a:gd name="T41" fmla="*/ 3 h 3"/>
                  <a:gd name="T42" fmla="*/ 1 w 4"/>
                  <a:gd name="T43" fmla="*/ 2 h 3"/>
                  <a:gd name="T44" fmla="*/ 0 w 4"/>
                  <a:gd name="T45" fmla="*/ 2 h 3"/>
                  <a:gd name="T46" fmla="*/ 0 w 4"/>
                  <a:gd name="T47" fmla="*/ 2 h 3"/>
                  <a:gd name="T48" fmla="*/ 0 w 4"/>
                  <a:gd name="T49" fmla="*/ 1 h 3"/>
                  <a:gd name="T50" fmla="*/ 0 w 4"/>
                  <a:gd name="T51" fmla="*/ 1 h 3"/>
                  <a:gd name="T52" fmla="*/ 0 w 4"/>
                  <a:gd name="T53" fmla="*/ 1 h 3"/>
                  <a:gd name="T54" fmla="*/ 1 w 4"/>
                  <a:gd name="T55" fmla="*/ 1 h 3"/>
                  <a:gd name="T56" fmla="*/ 1 w 4"/>
                  <a:gd name="T57" fmla="*/ 0 h 3"/>
                  <a:gd name="T58" fmla="*/ 1 w 4"/>
                  <a:gd name="T59" fmla="*/ 0 h 3"/>
                  <a:gd name="T60" fmla="*/ 1 w 4"/>
                  <a:gd name="T61" fmla="*/ 0 h 3"/>
                  <a:gd name="T62" fmla="*/ 2 w 4"/>
                  <a:gd name="T63" fmla="*/ 0 h 3"/>
                  <a:gd name="T64" fmla="*/ 2 w 4"/>
                  <a:gd name="T65" fmla="*/ 0 h 3"/>
                  <a:gd name="T66" fmla="*/ 2 w 4"/>
                  <a:gd name="T67" fmla="*/ 0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
                  <a:gd name="T103" fmla="*/ 0 h 3"/>
                  <a:gd name="T104" fmla="*/ 4 w 4"/>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 h="3">
                    <a:moveTo>
                      <a:pt x="2" y="0"/>
                    </a:moveTo>
                    <a:lnTo>
                      <a:pt x="2" y="0"/>
                    </a:lnTo>
                    <a:lnTo>
                      <a:pt x="3" y="0"/>
                    </a:lnTo>
                    <a:lnTo>
                      <a:pt x="3" y="1"/>
                    </a:lnTo>
                    <a:lnTo>
                      <a:pt x="4" y="1"/>
                    </a:lnTo>
                    <a:lnTo>
                      <a:pt x="3" y="2"/>
                    </a:lnTo>
                    <a:lnTo>
                      <a:pt x="3" y="3"/>
                    </a:lnTo>
                    <a:lnTo>
                      <a:pt x="2" y="3"/>
                    </a:lnTo>
                    <a:lnTo>
                      <a:pt x="1" y="3"/>
                    </a:lnTo>
                    <a:lnTo>
                      <a:pt x="1" y="2"/>
                    </a:lnTo>
                    <a:lnTo>
                      <a:pt x="0" y="2"/>
                    </a:lnTo>
                    <a:lnTo>
                      <a:pt x="0" y="1"/>
                    </a:lnTo>
                    <a:lnTo>
                      <a:pt x="1" y="1"/>
                    </a:lnTo>
                    <a:lnTo>
                      <a:pt x="1" y="0"/>
                    </a:lnTo>
                    <a:lnTo>
                      <a:pt x="2" y="0"/>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7" name="Freeform 73"/>
              <p:cNvSpPr>
                <a:spLocks/>
              </p:cNvSpPr>
              <p:nvPr/>
            </p:nvSpPr>
            <p:spPr bwMode="auto">
              <a:xfrm>
                <a:off x="2186" y="3394"/>
                <a:ext cx="39" cy="15"/>
              </a:xfrm>
              <a:custGeom>
                <a:avLst/>
                <a:gdLst>
                  <a:gd name="T0" fmla="*/ 0 w 8"/>
                  <a:gd name="T1" fmla="*/ 3 h 3"/>
                  <a:gd name="T2" fmla="*/ 7 w 8"/>
                  <a:gd name="T3" fmla="*/ 3 h 3"/>
                  <a:gd name="T4" fmla="*/ 8 w 8"/>
                  <a:gd name="T5" fmla="*/ 0 h 3"/>
                  <a:gd name="T6" fmla="*/ 2 w 8"/>
                  <a:gd name="T7" fmla="*/ 0 h 3"/>
                  <a:gd name="T8" fmla="*/ 0 w 8"/>
                  <a:gd name="T9" fmla="*/ 3 h 3"/>
                  <a:gd name="T10" fmla="*/ 0 w 8"/>
                  <a:gd name="T11" fmla="*/ 3 h 3"/>
                  <a:gd name="T12" fmla="*/ 0 60000 65536"/>
                  <a:gd name="T13" fmla="*/ 0 60000 65536"/>
                  <a:gd name="T14" fmla="*/ 0 60000 65536"/>
                  <a:gd name="T15" fmla="*/ 0 60000 65536"/>
                  <a:gd name="T16" fmla="*/ 0 60000 65536"/>
                  <a:gd name="T17" fmla="*/ 0 60000 65536"/>
                  <a:gd name="T18" fmla="*/ 0 w 8"/>
                  <a:gd name="T19" fmla="*/ 0 h 3"/>
                  <a:gd name="T20" fmla="*/ 8 w 8"/>
                  <a:gd name="T21" fmla="*/ 3 h 3"/>
                </a:gdLst>
                <a:ahLst/>
                <a:cxnLst>
                  <a:cxn ang="T12">
                    <a:pos x="T0" y="T1"/>
                  </a:cxn>
                  <a:cxn ang="T13">
                    <a:pos x="T2" y="T3"/>
                  </a:cxn>
                  <a:cxn ang="T14">
                    <a:pos x="T4" y="T5"/>
                  </a:cxn>
                  <a:cxn ang="T15">
                    <a:pos x="T6" y="T7"/>
                  </a:cxn>
                  <a:cxn ang="T16">
                    <a:pos x="T8" y="T9"/>
                  </a:cxn>
                  <a:cxn ang="T17">
                    <a:pos x="T10" y="T11"/>
                  </a:cxn>
                </a:cxnLst>
                <a:rect l="T18" t="T19" r="T20" b="T21"/>
                <a:pathLst>
                  <a:path w="8" h="3">
                    <a:moveTo>
                      <a:pt x="0" y="3"/>
                    </a:moveTo>
                    <a:lnTo>
                      <a:pt x="7" y="3"/>
                    </a:lnTo>
                    <a:lnTo>
                      <a:pt x="8" y="0"/>
                    </a:lnTo>
                    <a:lnTo>
                      <a:pt x="2" y="0"/>
                    </a:lnTo>
                    <a:lnTo>
                      <a:pt x="0" y="3"/>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8" name="Freeform 74"/>
              <p:cNvSpPr>
                <a:spLocks/>
              </p:cNvSpPr>
              <p:nvPr/>
            </p:nvSpPr>
            <p:spPr bwMode="auto">
              <a:xfrm>
                <a:off x="2026" y="3321"/>
                <a:ext cx="38" cy="24"/>
              </a:xfrm>
              <a:custGeom>
                <a:avLst/>
                <a:gdLst>
                  <a:gd name="T0" fmla="*/ 0 w 8"/>
                  <a:gd name="T1" fmla="*/ 4 h 5"/>
                  <a:gd name="T2" fmla="*/ 3 w 8"/>
                  <a:gd name="T3" fmla="*/ 5 h 5"/>
                  <a:gd name="T4" fmla="*/ 6 w 8"/>
                  <a:gd name="T5" fmla="*/ 5 h 5"/>
                  <a:gd name="T6" fmla="*/ 8 w 8"/>
                  <a:gd name="T7" fmla="*/ 2 h 5"/>
                  <a:gd name="T8" fmla="*/ 5 w 8"/>
                  <a:gd name="T9" fmla="*/ 0 h 5"/>
                  <a:gd name="T10" fmla="*/ 1 w 8"/>
                  <a:gd name="T11" fmla="*/ 2 h 5"/>
                  <a:gd name="T12" fmla="*/ 0 w 8"/>
                  <a:gd name="T13" fmla="*/ 4 h 5"/>
                  <a:gd name="T14" fmla="*/ 0 w 8"/>
                  <a:gd name="T15" fmla="*/ 4 h 5"/>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5"/>
                  <a:gd name="T26" fmla="*/ 8 w 8"/>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5">
                    <a:moveTo>
                      <a:pt x="0" y="4"/>
                    </a:moveTo>
                    <a:lnTo>
                      <a:pt x="3" y="5"/>
                    </a:lnTo>
                    <a:lnTo>
                      <a:pt x="6" y="5"/>
                    </a:lnTo>
                    <a:lnTo>
                      <a:pt x="8" y="2"/>
                    </a:lnTo>
                    <a:lnTo>
                      <a:pt x="5" y="0"/>
                    </a:lnTo>
                    <a:lnTo>
                      <a:pt x="1" y="2"/>
                    </a:lnTo>
                    <a:lnTo>
                      <a:pt x="0" y="4"/>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79" name="Freeform 75"/>
              <p:cNvSpPr>
                <a:spLocks/>
              </p:cNvSpPr>
              <p:nvPr/>
            </p:nvSpPr>
            <p:spPr bwMode="auto">
              <a:xfrm>
                <a:off x="1991" y="3321"/>
                <a:ext cx="20" cy="24"/>
              </a:xfrm>
              <a:custGeom>
                <a:avLst/>
                <a:gdLst>
                  <a:gd name="T0" fmla="*/ 0 w 4"/>
                  <a:gd name="T1" fmla="*/ 5 h 5"/>
                  <a:gd name="T2" fmla="*/ 4 w 4"/>
                  <a:gd name="T3" fmla="*/ 2 h 5"/>
                  <a:gd name="T4" fmla="*/ 4 w 4"/>
                  <a:gd name="T5" fmla="*/ 0 h 5"/>
                  <a:gd name="T6" fmla="*/ 0 w 4"/>
                  <a:gd name="T7" fmla="*/ 4 h 5"/>
                  <a:gd name="T8" fmla="*/ 0 w 4"/>
                  <a:gd name="T9" fmla="*/ 5 h 5"/>
                  <a:gd name="T10" fmla="*/ 0 w 4"/>
                  <a:gd name="T11" fmla="*/ 5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5"/>
                    </a:moveTo>
                    <a:lnTo>
                      <a:pt x="4" y="2"/>
                    </a:lnTo>
                    <a:lnTo>
                      <a:pt x="4" y="0"/>
                    </a:lnTo>
                    <a:lnTo>
                      <a:pt x="0" y="4"/>
                    </a:lnTo>
                    <a:lnTo>
                      <a:pt x="0" y="5"/>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sp>
            <p:nvSpPr>
              <p:cNvPr id="380" name="Freeform 76"/>
              <p:cNvSpPr>
                <a:spLocks/>
              </p:cNvSpPr>
              <p:nvPr/>
            </p:nvSpPr>
            <p:spPr bwMode="auto">
              <a:xfrm>
                <a:off x="2128" y="3360"/>
                <a:ext cx="39" cy="34"/>
              </a:xfrm>
              <a:custGeom>
                <a:avLst/>
                <a:gdLst>
                  <a:gd name="T0" fmla="*/ 3 w 8"/>
                  <a:gd name="T1" fmla="*/ 7 h 7"/>
                  <a:gd name="T2" fmla="*/ 8 w 8"/>
                  <a:gd name="T3" fmla="*/ 7 h 7"/>
                  <a:gd name="T4" fmla="*/ 8 w 8"/>
                  <a:gd name="T5" fmla="*/ 4 h 7"/>
                  <a:gd name="T6" fmla="*/ 4 w 8"/>
                  <a:gd name="T7" fmla="*/ 0 h 7"/>
                  <a:gd name="T8" fmla="*/ 0 w 8"/>
                  <a:gd name="T9" fmla="*/ 2 h 7"/>
                  <a:gd name="T10" fmla="*/ 3 w 8"/>
                  <a:gd name="T11" fmla="*/ 7 h 7"/>
                  <a:gd name="T12" fmla="*/ 3 w 8"/>
                  <a:gd name="T13" fmla="*/ 7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3" y="7"/>
                    </a:moveTo>
                    <a:lnTo>
                      <a:pt x="8" y="7"/>
                    </a:lnTo>
                    <a:lnTo>
                      <a:pt x="8" y="4"/>
                    </a:lnTo>
                    <a:lnTo>
                      <a:pt x="4" y="0"/>
                    </a:lnTo>
                    <a:lnTo>
                      <a:pt x="0" y="2"/>
                    </a:lnTo>
                    <a:lnTo>
                      <a:pt x="3" y="7"/>
                    </a:lnTo>
                    <a:close/>
                  </a:path>
                </a:pathLst>
              </a:custGeom>
              <a:solidFill>
                <a:srgbClr val="FFC66D"/>
              </a:solidFill>
              <a:ln w="12700" cmpd="sng">
                <a:solidFill>
                  <a:schemeClr val="tx1"/>
                </a:solidFill>
                <a:prstDash val="solid"/>
                <a:round/>
                <a:headEnd/>
                <a:tailEnd/>
              </a:ln>
            </p:spPr>
            <p:txBody>
              <a:bodyPr/>
              <a:lstStyle/>
              <a:p>
                <a:endParaRPr lang="en-US">
                  <a:solidFill>
                    <a:srgbClr val="000000"/>
                  </a:solidFill>
                </a:endParaRPr>
              </a:p>
            </p:txBody>
          </p:sp>
        </p:gr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Brief History of PH Surveillance</a:t>
            </a:r>
            <a:endParaRPr lang="en-US" dirty="0"/>
          </a:p>
        </p:txBody>
      </p:sp>
      <p:sp>
        <p:nvSpPr>
          <p:cNvPr id="3" name="Content Placeholder 2"/>
          <p:cNvSpPr>
            <a:spLocks noGrp="1"/>
          </p:cNvSpPr>
          <p:nvPr>
            <p:ph idx="1"/>
          </p:nvPr>
        </p:nvSpPr>
        <p:spPr/>
        <p:txBody>
          <a:bodyPr/>
          <a:lstStyle/>
          <a:p>
            <a:r>
              <a:rPr lang="en-US" dirty="0" smtClean="0"/>
              <a:t>First PH surveillance system in the US</a:t>
            </a:r>
          </a:p>
          <a:p>
            <a:pPr lvl="1"/>
            <a:r>
              <a:rPr lang="en-US" dirty="0" smtClean="0"/>
              <a:t>When?</a:t>
            </a:r>
          </a:p>
          <a:p>
            <a:pPr lvl="1"/>
            <a:r>
              <a:rPr lang="en-US" dirty="0" smtClean="0"/>
              <a:t>Where?</a:t>
            </a:r>
          </a:p>
          <a:p>
            <a:pPr lvl="1"/>
            <a:r>
              <a:rPr lang="en-US" dirty="0" smtClean="0"/>
              <a:t>Who was required to report?</a:t>
            </a:r>
          </a:p>
          <a:p>
            <a:pPr lvl="1"/>
            <a:endParaRPr lang="en-US" dirty="0" smtClean="0"/>
          </a:p>
          <a:p>
            <a:r>
              <a:rPr lang="en-US" dirty="0" smtClean="0"/>
              <a:t>The newest PH surveillance system in the US</a:t>
            </a:r>
          </a:p>
          <a:p>
            <a:pPr lvl="1"/>
            <a:r>
              <a:rPr lang="en-US" dirty="0" smtClean="0"/>
              <a:t>What?</a:t>
            </a:r>
          </a:p>
          <a:p>
            <a:pPr lvl="1"/>
            <a:r>
              <a:rPr lang="en-US" dirty="0" smtClean="0"/>
              <a:t>Where?</a:t>
            </a:r>
          </a:p>
          <a:p>
            <a:pPr lvl="1"/>
            <a:r>
              <a:rPr lang="en-US" dirty="0" smtClean="0"/>
              <a:t>Who is required to report?</a:t>
            </a:r>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Importance of Public Trust</a:t>
            </a:r>
            <a:endParaRPr lang="en-US" dirty="0"/>
          </a:p>
        </p:txBody>
      </p:sp>
      <p:sp>
        <p:nvSpPr>
          <p:cNvPr id="3" name="Content Placeholder 2"/>
          <p:cNvSpPr>
            <a:spLocks noGrp="1"/>
          </p:cNvSpPr>
          <p:nvPr>
            <p:ph idx="1"/>
          </p:nvPr>
        </p:nvSpPr>
        <p:spPr>
          <a:xfrm>
            <a:off x="457200" y="1981199"/>
            <a:ext cx="8229600" cy="3810001"/>
          </a:xfrm>
        </p:spPr>
        <p:txBody>
          <a:bodyPr/>
          <a:lstStyle/>
          <a:p>
            <a:r>
              <a:rPr lang="en-US" dirty="0" smtClean="0"/>
              <a:t>Public trust is the foundation of public health surveillance </a:t>
            </a:r>
          </a:p>
          <a:p>
            <a:r>
              <a:rPr lang="en-US" dirty="0" smtClean="0"/>
              <a:t>Collection of personally identifiable information </a:t>
            </a:r>
          </a:p>
          <a:p>
            <a:pPr lvl="1"/>
            <a:r>
              <a:rPr lang="en-US" dirty="0" smtClean="0"/>
              <a:t>Health data</a:t>
            </a:r>
          </a:p>
          <a:p>
            <a:pPr lvl="1"/>
            <a:r>
              <a:rPr lang="en-US" dirty="0" smtClean="0"/>
              <a:t>Private behavioral information</a:t>
            </a:r>
          </a:p>
          <a:p>
            <a:pPr lvl="2"/>
            <a:r>
              <a:rPr lang="en-US" dirty="0" smtClean="0"/>
              <a:t>Some of which might be illegal or deemed immoral by others</a:t>
            </a:r>
          </a:p>
          <a:p>
            <a:pPr lvl="1"/>
            <a:r>
              <a:rPr lang="en-US" dirty="0" smtClean="0"/>
              <a:t>Without patient consent</a:t>
            </a:r>
          </a:p>
          <a:p>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Issues in PH that Affect Surveillance</a:t>
            </a:r>
            <a:endParaRPr lang="en-US" dirty="0"/>
          </a:p>
        </p:txBody>
      </p:sp>
      <p:sp>
        <p:nvSpPr>
          <p:cNvPr id="3" name="Content Placeholder 2"/>
          <p:cNvSpPr>
            <a:spLocks noGrp="1"/>
          </p:cNvSpPr>
          <p:nvPr>
            <p:ph idx="1"/>
          </p:nvPr>
        </p:nvSpPr>
        <p:spPr/>
        <p:txBody>
          <a:bodyPr/>
          <a:lstStyle/>
          <a:p>
            <a:r>
              <a:rPr lang="en-US" dirty="0" smtClean="0"/>
              <a:t>Workforce</a:t>
            </a:r>
          </a:p>
          <a:p>
            <a:r>
              <a:rPr lang="en-US" dirty="0" smtClean="0"/>
              <a:t>Health reform </a:t>
            </a:r>
          </a:p>
          <a:p>
            <a:r>
              <a:rPr lang="en-US" dirty="0" smtClean="0"/>
              <a:t>Role of electronic health and laboratory records (EHR and ELR)</a:t>
            </a:r>
          </a:p>
          <a:p>
            <a:pPr lvl="1"/>
            <a:r>
              <a:rPr lang="en-US" dirty="0" smtClean="0"/>
              <a:t>Ensuring PH is on the “</a:t>
            </a:r>
            <a:r>
              <a:rPr lang="en-US" dirty="0" err="1" smtClean="0"/>
              <a:t>e</a:t>
            </a:r>
            <a:r>
              <a:rPr lang="en-US" dirty="0" smtClean="0"/>
              <a:t>-train”</a:t>
            </a:r>
          </a:p>
          <a:p>
            <a:pPr lvl="1"/>
            <a:r>
              <a:rPr lang="en-US" dirty="0" smtClean="0"/>
              <a:t>Reporting standards for EHR and ELR:  More complex than it seems at first blush  </a:t>
            </a:r>
          </a:p>
          <a:p>
            <a:r>
              <a:rPr lang="en-US" dirty="0" smtClean="0"/>
              <a:t>Data stewardship</a:t>
            </a:r>
          </a:p>
          <a:p>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Ethical Collection, Storage, and Use of PH Surveillance Data</a:t>
            </a:r>
            <a:endParaRPr lang="en-US" dirty="0"/>
          </a:p>
        </p:txBody>
      </p:sp>
      <p:sp>
        <p:nvSpPr>
          <p:cNvPr id="3" name="Content Placeholder 2"/>
          <p:cNvSpPr>
            <a:spLocks noGrp="1"/>
          </p:cNvSpPr>
          <p:nvPr>
            <p:ph idx="1"/>
          </p:nvPr>
        </p:nvSpPr>
        <p:spPr>
          <a:xfrm>
            <a:off x="457200" y="1981199"/>
            <a:ext cx="8229600" cy="3810001"/>
          </a:xfrm>
        </p:spPr>
        <p:txBody>
          <a:bodyPr/>
          <a:lstStyle/>
          <a:p>
            <a:r>
              <a:rPr lang="en-US" dirty="0" smtClean="0"/>
              <a:t>Ease of electronic collection, exchange, and sharing of data</a:t>
            </a:r>
          </a:p>
          <a:p>
            <a:r>
              <a:rPr lang="en-US" dirty="0" smtClean="0"/>
              <a:t>Ensuring public trust through principles of data stewardship</a:t>
            </a:r>
          </a:p>
          <a:p>
            <a:r>
              <a:rPr lang="en-US" dirty="0" smtClean="0"/>
              <a:t>Combining thinking from bioethics and public health ethics</a:t>
            </a:r>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Ethical Principles</a:t>
            </a:r>
            <a:endParaRPr lang="en-US" dirty="0"/>
          </a:p>
        </p:txBody>
      </p:sp>
      <p:sp>
        <p:nvSpPr>
          <p:cNvPr id="3" name="Content Placeholder 2"/>
          <p:cNvSpPr>
            <a:spLocks noGrp="1"/>
          </p:cNvSpPr>
          <p:nvPr>
            <p:ph idx="1"/>
          </p:nvPr>
        </p:nvSpPr>
        <p:spPr/>
        <p:txBody>
          <a:bodyPr/>
          <a:lstStyle/>
          <a:p>
            <a:r>
              <a:rPr lang="en-US" dirty="0" smtClean="0"/>
              <a:t>Principles from bioethics and public health ethics</a:t>
            </a:r>
          </a:p>
          <a:p>
            <a:pPr lvl="1"/>
            <a:r>
              <a:rPr lang="en-US" sz="2200" dirty="0" smtClean="0"/>
              <a:t>Beneficence</a:t>
            </a:r>
          </a:p>
          <a:p>
            <a:pPr lvl="2"/>
            <a:r>
              <a:rPr lang="en-US" sz="2000" dirty="0" smtClean="0"/>
              <a:t>Acting for benefit of others</a:t>
            </a:r>
          </a:p>
          <a:p>
            <a:pPr lvl="1"/>
            <a:r>
              <a:rPr lang="en-US" sz="2200" dirty="0" smtClean="0"/>
              <a:t>Respect for persons</a:t>
            </a:r>
          </a:p>
          <a:p>
            <a:pPr lvl="2"/>
            <a:r>
              <a:rPr lang="en-US" sz="2000" dirty="0" smtClean="0"/>
              <a:t>Giving weight to individuals’ ability to make their own decision</a:t>
            </a:r>
          </a:p>
          <a:p>
            <a:pPr lvl="1"/>
            <a:r>
              <a:rPr lang="en-US" sz="2200" dirty="0" smtClean="0"/>
              <a:t>Justice</a:t>
            </a:r>
          </a:p>
          <a:p>
            <a:pPr lvl="2"/>
            <a:r>
              <a:rPr lang="en-US" sz="2000" dirty="0" smtClean="0"/>
              <a:t>Distributing social burdens &amp; benefits fairly</a:t>
            </a:r>
          </a:p>
          <a:p>
            <a:pPr lvl="1"/>
            <a:r>
              <a:rPr lang="en-US" sz="2200" dirty="0" smtClean="0"/>
              <a:t>Paternalism</a:t>
            </a:r>
          </a:p>
          <a:p>
            <a:pPr lvl="2"/>
            <a:r>
              <a:rPr lang="en-US" sz="2000" dirty="0" smtClean="0"/>
              <a:t>Limiting individuals’ decision making expressly for the purpose of promoting their welfare</a:t>
            </a:r>
          </a:p>
          <a:p>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Operationalizing</a:t>
            </a:r>
            <a:r>
              <a:rPr lang="en-US" dirty="0" smtClean="0"/>
              <a:t> Ethical Standards into Practice</a:t>
            </a:r>
            <a:endParaRPr lang="en-US" dirty="0"/>
          </a:p>
        </p:txBody>
      </p:sp>
      <p:sp>
        <p:nvSpPr>
          <p:cNvPr id="3" name="Content Placeholder 2"/>
          <p:cNvSpPr>
            <a:spLocks noGrp="1"/>
          </p:cNvSpPr>
          <p:nvPr>
            <p:ph idx="1"/>
          </p:nvPr>
        </p:nvSpPr>
        <p:spPr>
          <a:xfrm>
            <a:off x="685800" y="1904999"/>
            <a:ext cx="8001000" cy="3886201"/>
          </a:xfrm>
        </p:spPr>
        <p:txBody>
          <a:bodyPr/>
          <a:lstStyle/>
          <a:p>
            <a:pPr>
              <a:lnSpc>
                <a:spcPct val="90000"/>
              </a:lnSpc>
            </a:pPr>
            <a:r>
              <a:rPr lang="en-US" dirty="0" smtClean="0"/>
              <a:t>Codes of Professional Conduct</a:t>
            </a:r>
          </a:p>
          <a:p>
            <a:pPr lvl="1">
              <a:lnSpc>
                <a:spcPct val="90000"/>
              </a:lnSpc>
            </a:pPr>
            <a:r>
              <a:rPr lang="en-US" dirty="0" smtClean="0"/>
              <a:t>APHA</a:t>
            </a:r>
          </a:p>
          <a:p>
            <a:pPr lvl="1">
              <a:lnSpc>
                <a:spcPct val="90000"/>
              </a:lnSpc>
            </a:pPr>
            <a:r>
              <a:rPr lang="en-US" dirty="0" smtClean="0"/>
              <a:t>American College of Epidemiologists</a:t>
            </a:r>
          </a:p>
          <a:p>
            <a:pPr lvl="1">
              <a:lnSpc>
                <a:spcPct val="90000"/>
              </a:lnSpc>
            </a:pPr>
            <a:r>
              <a:rPr lang="en-US" dirty="0" smtClean="0"/>
              <a:t>Most disciplines</a:t>
            </a:r>
          </a:p>
          <a:p>
            <a:pPr>
              <a:lnSpc>
                <a:spcPct val="90000"/>
              </a:lnSpc>
            </a:pPr>
            <a:r>
              <a:rPr lang="en-US" dirty="0" smtClean="0"/>
              <a:t>Legislation</a:t>
            </a:r>
          </a:p>
          <a:p>
            <a:pPr lvl="1">
              <a:lnSpc>
                <a:spcPct val="90000"/>
              </a:lnSpc>
            </a:pPr>
            <a:r>
              <a:rPr lang="en-US" dirty="0" smtClean="0"/>
              <a:t>Research:  “IRB Laws” (aka 45 CFR 46)</a:t>
            </a:r>
          </a:p>
          <a:p>
            <a:pPr lvl="1">
              <a:lnSpc>
                <a:spcPct val="90000"/>
              </a:lnSpc>
            </a:pPr>
            <a:r>
              <a:rPr lang="en-US" dirty="0" smtClean="0"/>
              <a:t>PH Practice  </a:t>
            </a:r>
          </a:p>
          <a:p>
            <a:pPr lvl="2">
              <a:lnSpc>
                <a:spcPct val="90000"/>
              </a:lnSpc>
            </a:pPr>
            <a:r>
              <a:rPr lang="en-US" dirty="0" smtClean="0"/>
              <a:t>State by state</a:t>
            </a:r>
          </a:p>
          <a:p>
            <a:pPr lvl="2">
              <a:lnSpc>
                <a:spcPct val="90000"/>
              </a:lnSpc>
            </a:pPr>
            <a:r>
              <a:rPr lang="en-US" dirty="0" smtClean="0"/>
              <a:t>Model State Public Health Privacy Act</a:t>
            </a:r>
          </a:p>
          <a:p>
            <a:pPr>
              <a:lnSpc>
                <a:spcPct val="90000"/>
              </a:lnSpc>
            </a:pPr>
            <a:r>
              <a:rPr lang="en-US" dirty="0" smtClean="0"/>
              <a:t>Guidance</a:t>
            </a:r>
          </a:p>
          <a:p>
            <a:pPr>
              <a:buNone/>
            </a:pPr>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Guiding Principles</a:t>
            </a:r>
            <a:endParaRPr lang="en-US" dirty="0"/>
          </a:p>
        </p:txBody>
      </p:sp>
      <p:sp>
        <p:nvSpPr>
          <p:cNvPr id="3" name="Content Placeholder 2"/>
          <p:cNvSpPr>
            <a:spLocks noGrp="1"/>
          </p:cNvSpPr>
          <p:nvPr>
            <p:ph idx="1"/>
          </p:nvPr>
        </p:nvSpPr>
        <p:spPr/>
        <p:txBody>
          <a:bodyPr/>
          <a:lstStyle/>
          <a:p>
            <a:r>
              <a:rPr lang="en-US" dirty="0" smtClean="0"/>
              <a:t>Surveillance data should be </a:t>
            </a:r>
            <a:r>
              <a:rPr lang="en-US" u="sng" dirty="0" smtClean="0"/>
              <a:t>collected</a:t>
            </a:r>
            <a:r>
              <a:rPr lang="en-US" dirty="0" smtClean="0"/>
              <a:t>, </a:t>
            </a:r>
            <a:r>
              <a:rPr lang="en-US" u="sng" dirty="0" smtClean="0"/>
              <a:t>held</a:t>
            </a:r>
            <a:r>
              <a:rPr lang="en-US" dirty="0" smtClean="0"/>
              <a:t>, and </a:t>
            </a:r>
            <a:r>
              <a:rPr lang="en-US" u="sng" dirty="0" smtClean="0"/>
              <a:t>used</a:t>
            </a:r>
            <a:r>
              <a:rPr lang="en-US" dirty="0" smtClean="0"/>
              <a:t> for legitimate public health purposes</a:t>
            </a:r>
          </a:p>
          <a:p>
            <a:pPr lvl="1"/>
            <a:r>
              <a:rPr lang="en-US" dirty="0" smtClean="0"/>
              <a:t>Prevention of injury, disease, mortality</a:t>
            </a:r>
          </a:p>
          <a:p>
            <a:pPr lvl="1"/>
            <a:r>
              <a:rPr lang="en-US" dirty="0" smtClean="0"/>
              <a:t>Promotion of health</a:t>
            </a:r>
          </a:p>
          <a:p>
            <a:pPr lvl="1"/>
            <a:r>
              <a:rPr lang="en-US" dirty="0" smtClean="0"/>
              <a:t>Assessing health needs, developing policy, responding to emergencies</a:t>
            </a:r>
          </a:p>
          <a:p>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NYCARTOON"/>
          <p:cNvPicPr>
            <a:picLocks noChangeAspect="1" noChangeArrowheads="1"/>
          </p:cNvPicPr>
          <p:nvPr/>
        </p:nvPicPr>
        <p:blipFill>
          <a:blip r:embed="rId2" cstate="print">
            <a:lum bright="-12000" contrast="40000"/>
          </a:blip>
          <a:srcRect/>
          <a:stretch>
            <a:fillRect/>
          </a:stretch>
        </p:blipFill>
        <p:spPr bwMode="auto">
          <a:xfrm>
            <a:off x="838200" y="457200"/>
            <a:ext cx="7464425" cy="582710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Guidelines*</a:t>
            </a:r>
            <a:endParaRPr lang="en-US" dirty="0"/>
          </a:p>
        </p:txBody>
      </p:sp>
      <p:sp>
        <p:nvSpPr>
          <p:cNvPr id="3" name="Content Placeholder 2"/>
          <p:cNvSpPr>
            <a:spLocks noGrp="1"/>
          </p:cNvSpPr>
          <p:nvPr>
            <p:ph idx="1"/>
          </p:nvPr>
        </p:nvSpPr>
        <p:spPr/>
        <p:txBody>
          <a:bodyPr/>
          <a:lstStyle/>
          <a:p>
            <a:r>
              <a:rPr lang="en-US" u="sng" dirty="0" smtClean="0"/>
              <a:t>Collection</a:t>
            </a:r>
            <a:r>
              <a:rPr lang="en-US" dirty="0" smtClean="0"/>
              <a:t> of surveillance data should be limited to that necessary to achieve public health purpose</a:t>
            </a:r>
          </a:p>
          <a:p>
            <a:pPr lvl="1"/>
            <a:r>
              <a:rPr lang="en-US" dirty="0" smtClean="0"/>
              <a:t>Purpose:  Collect only data that relate directly to the legitimate purpose</a:t>
            </a:r>
          </a:p>
          <a:p>
            <a:pPr lvl="1"/>
            <a:r>
              <a:rPr lang="en-US" dirty="0" err="1" smtClean="0"/>
              <a:t>Identifiablity</a:t>
            </a:r>
            <a:r>
              <a:rPr lang="en-US" dirty="0" smtClean="0"/>
              <a:t>:  Collect identifiers only if they are necessary to achieve the purpose; otherwise collect </a:t>
            </a:r>
            <a:r>
              <a:rPr lang="en-US" dirty="0" err="1" smtClean="0"/>
              <a:t>nonidentifiable</a:t>
            </a:r>
            <a:r>
              <a:rPr lang="en-US" dirty="0" smtClean="0"/>
              <a:t> data</a:t>
            </a:r>
          </a:p>
          <a:p>
            <a:pPr lvl="1"/>
            <a:r>
              <a:rPr lang="en-US" dirty="0" smtClean="0"/>
              <a:t>Scope:  Limit data to minimum amount necessary</a:t>
            </a:r>
          </a:p>
          <a:p>
            <a:pPr lvl="1"/>
            <a:r>
              <a:rPr lang="en-US" dirty="0" smtClean="0"/>
              <a:t>Engagement:  Notify &amp; engage stakeholders</a:t>
            </a:r>
          </a:p>
          <a:p>
            <a:endParaRPr lang="en-US" dirty="0"/>
          </a:p>
        </p:txBody>
      </p:sp>
      <p:sp>
        <p:nvSpPr>
          <p:cNvPr id="4" name="Text Placeholder 3"/>
          <p:cNvSpPr>
            <a:spLocks noGrp="1"/>
          </p:cNvSpPr>
          <p:nvPr>
            <p:ph type="body" sz="quarter" idx="10"/>
          </p:nvPr>
        </p:nvSpPr>
        <p:spPr/>
        <p:txBody>
          <a:bodyPr/>
          <a:lstStyle/>
          <a:p>
            <a:r>
              <a:rPr lang="en-US" dirty="0" smtClean="0">
                <a:latin typeface="Arial" pitchFamily="34" charset="0"/>
              </a:rPr>
              <a:t>*Sources: Heilig C, Sweeney P.  Ethics in PH Surveillance.  In: Lee LM, et al. </a:t>
            </a:r>
            <a:r>
              <a:rPr lang="en-US" i="1" dirty="0" smtClean="0">
                <a:latin typeface="Arial" pitchFamily="34" charset="0"/>
              </a:rPr>
              <a:t>Principles and Practice of PH Surveillance, 3d edition</a:t>
            </a:r>
            <a:r>
              <a:rPr lang="en-US" dirty="0" smtClean="0">
                <a:latin typeface="Arial" pitchFamily="34" charset="0"/>
              </a:rPr>
              <a:t>.  New York: Oxford University Press, 2010.  Lee LM, Gostin LO. Ethical collection, storage, and use of public health data: a proposal for a national privacy protection.  </a:t>
            </a:r>
            <a:r>
              <a:rPr lang="en-US" i="1" dirty="0" smtClean="0">
                <a:latin typeface="Arial" pitchFamily="34" charset="0"/>
              </a:rPr>
              <a:t>JAMA</a:t>
            </a:r>
            <a:r>
              <a:rPr lang="en-US" dirty="0" smtClean="0">
                <a:latin typeface="Arial" pitchFamily="34" charset="0"/>
              </a:rPr>
              <a:t>. 2009; 302:82-84.</a:t>
            </a:r>
          </a:p>
          <a:p>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Guidelines*</a:t>
            </a:r>
            <a:endParaRPr lang="en-US" dirty="0"/>
          </a:p>
        </p:txBody>
      </p:sp>
      <p:sp>
        <p:nvSpPr>
          <p:cNvPr id="3" name="Content Placeholder 2"/>
          <p:cNvSpPr>
            <a:spLocks noGrp="1"/>
          </p:cNvSpPr>
          <p:nvPr>
            <p:ph idx="1"/>
          </p:nvPr>
        </p:nvSpPr>
        <p:spPr/>
        <p:txBody>
          <a:bodyPr/>
          <a:lstStyle/>
          <a:p>
            <a:r>
              <a:rPr lang="en-US" u="sng" dirty="0" smtClean="0"/>
              <a:t>Storage</a:t>
            </a:r>
            <a:r>
              <a:rPr lang="en-US" dirty="0" smtClean="0"/>
              <a:t> of surveillance data should be physically &amp; electronically secure</a:t>
            </a:r>
          </a:p>
          <a:p>
            <a:pPr lvl="1"/>
            <a:r>
              <a:rPr lang="en-US" dirty="0" smtClean="0"/>
              <a:t>System:  Physical &amp; technological security of data paramount.  Limit &amp; protect places data are stored.  Limit duration of storage and access.</a:t>
            </a:r>
          </a:p>
          <a:p>
            <a:pPr lvl="1"/>
            <a:r>
              <a:rPr lang="en-US" dirty="0" smtClean="0"/>
              <a:t>Responsibility:  Limit access to persons with need.  Each person must assume responsibility for preserving security of data.</a:t>
            </a:r>
          </a:p>
          <a:p>
            <a:pPr lvl="1"/>
            <a:r>
              <a:rPr lang="en-US" dirty="0" smtClean="0"/>
              <a:t>Limited duration:  Expunge data safely as soon as possible</a:t>
            </a:r>
          </a:p>
          <a:p>
            <a:endParaRPr lang="en-US" dirty="0"/>
          </a:p>
        </p:txBody>
      </p:sp>
      <p:sp>
        <p:nvSpPr>
          <p:cNvPr id="4" name="Text Placeholder 3"/>
          <p:cNvSpPr>
            <a:spLocks noGrp="1"/>
          </p:cNvSpPr>
          <p:nvPr>
            <p:ph type="body" sz="quarter" idx="10"/>
          </p:nvPr>
        </p:nvSpPr>
        <p:spPr/>
        <p:txBody>
          <a:bodyPr/>
          <a:lstStyle/>
          <a:p>
            <a:r>
              <a:rPr lang="en-US" dirty="0" smtClean="0">
                <a:latin typeface="Arial" pitchFamily="34" charset="0"/>
              </a:rPr>
              <a:t>*Sources: Heilig C, Sweeney P.  Ethics in PH Surveillance.  In: Lee LM, et al. </a:t>
            </a:r>
            <a:r>
              <a:rPr lang="en-US" i="1" dirty="0" smtClean="0">
                <a:latin typeface="Arial" pitchFamily="34" charset="0"/>
              </a:rPr>
              <a:t>Principles and Practice of PH Surveillance, 3d edition</a:t>
            </a:r>
            <a:r>
              <a:rPr lang="en-US" dirty="0" smtClean="0">
                <a:latin typeface="Arial" pitchFamily="34" charset="0"/>
              </a:rPr>
              <a:t>.  New York: Oxford University Press, 2010.  Lee LM, Gostin LO. Ethical collection, storage, and use of public health data: a proposal for a national privacy protection.  </a:t>
            </a:r>
            <a:r>
              <a:rPr lang="en-US" i="1" dirty="0" smtClean="0">
                <a:latin typeface="Arial" pitchFamily="34" charset="0"/>
              </a:rPr>
              <a:t>JAMA</a:t>
            </a:r>
            <a:r>
              <a:rPr lang="en-US" dirty="0" smtClean="0">
                <a:latin typeface="Arial" pitchFamily="34" charset="0"/>
              </a:rPr>
              <a:t>. 2009; 302:82-84.</a:t>
            </a:r>
          </a:p>
          <a:p>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Guidelines*</a:t>
            </a:r>
            <a:endParaRPr lang="en-US" dirty="0"/>
          </a:p>
        </p:txBody>
      </p:sp>
      <p:sp>
        <p:nvSpPr>
          <p:cNvPr id="3" name="Content Placeholder 2"/>
          <p:cNvSpPr>
            <a:spLocks noGrp="1"/>
          </p:cNvSpPr>
          <p:nvPr>
            <p:ph idx="1"/>
          </p:nvPr>
        </p:nvSpPr>
        <p:spPr/>
        <p:txBody>
          <a:bodyPr/>
          <a:lstStyle/>
          <a:p>
            <a:pPr>
              <a:lnSpc>
                <a:spcPct val="80000"/>
              </a:lnSpc>
            </a:pPr>
            <a:r>
              <a:rPr lang="en-US" u="sng" dirty="0" smtClean="0"/>
              <a:t>Use</a:t>
            </a:r>
            <a:r>
              <a:rPr lang="en-US" dirty="0" smtClean="0"/>
              <a:t> of surveillance data should be limited to legitimate public health purposes</a:t>
            </a:r>
          </a:p>
          <a:p>
            <a:pPr lvl="1">
              <a:lnSpc>
                <a:spcPct val="80000"/>
              </a:lnSpc>
            </a:pPr>
            <a:r>
              <a:rPr lang="en-US" dirty="0" smtClean="0"/>
              <a:t>Purpose:  Use data for purpose intended.  Other uses must be justified.  Failure to use data must be justified.</a:t>
            </a:r>
          </a:p>
          <a:p>
            <a:pPr lvl="1">
              <a:lnSpc>
                <a:spcPct val="80000"/>
              </a:lnSpc>
            </a:pPr>
            <a:r>
              <a:rPr lang="en-US" dirty="0" err="1" smtClean="0"/>
              <a:t>Identifiablity</a:t>
            </a:r>
            <a:r>
              <a:rPr lang="en-US" dirty="0" smtClean="0"/>
              <a:t>:  Use </a:t>
            </a:r>
            <a:r>
              <a:rPr lang="en-US" dirty="0" err="1" smtClean="0"/>
              <a:t>nonidentifiable</a:t>
            </a:r>
            <a:r>
              <a:rPr lang="en-US" dirty="0" smtClean="0"/>
              <a:t> data whenever possible</a:t>
            </a:r>
          </a:p>
          <a:p>
            <a:pPr lvl="1">
              <a:lnSpc>
                <a:spcPct val="80000"/>
              </a:lnSpc>
            </a:pPr>
            <a:r>
              <a:rPr lang="en-US" dirty="0" smtClean="0"/>
              <a:t>Scope:  Limit use to minimum amount of data necessary</a:t>
            </a:r>
          </a:p>
          <a:p>
            <a:pPr lvl="1">
              <a:lnSpc>
                <a:spcPct val="80000"/>
              </a:lnSpc>
            </a:pPr>
            <a:r>
              <a:rPr lang="en-US" dirty="0" smtClean="0"/>
              <a:t>Dissemination:  Release aggregate data fairly with minimum burden.  Disseminate for public benefit.</a:t>
            </a:r>
          </a:p>
          <a:p>
            <a:pPr lvl="1">
              <a:lnSpc>
                <a:spcPct val="80000"/>
              </a:lnSpc>
            </a:pPr>
            <a:r>
              <a:rPr lang="en-US" dirty="0" smtClean="0"/>
              <a:t>Engagement:  Notify &amp; engage stakeholders</a:t>
            </a:r>
          </a:p>
          <a:p>
            <a:endParaRPr lang="en-US" dirty="0"/>
          </a:p>
        </p:txBody>
      </p:sp>
      <p:sp>
        <p:nvSpPr>
          <p:cNvPr id="4" name="Text Placeholder 3"/>
          <p:cNvSpPr>
            <a:spLocks noGrp="1"/>
          </p:cNvSpPr>
          <p:nvPr>
            <p:ph type="body" sz="quarter" idx="10"/>
          </p:nvPr>
        </p:nvSpPr>
        <p:spPr/>
        <p:txBody>
          <a:bodyPr/>
          <a:lstStyle/>
          <a:p>
            <a:r>
              <a:rPr lang="en-US" dirty="0" smtClean="0">
                <a:latin typeface="Arial" pitchFamily="34" charset="0"/>
              </a:rPr>
              <a:t>*Sources: Heilig C, Sweeney P.  Ethics in PH Surveillance.  In: Lee LM, et al. </a:t>
            </a:r>
            <a:r>
              <a:rPr lang="en-US" i="1" dirty="0" smtClean="0">
                <a:latin typeface="Arial" pitchFamily="34" charset="0"/>
              </a:rPr>
              <a:t>Principles and Practice of PH Surveillance, 3d edition</a:t>
            </a:r>
            <a:r>
              <a:rPr lang="en-US" dirty="0" smtClean="0">
                <a:latin typeface="Arial" pitchFamily="34" charset="0"/>
              </a:rPr>
              <a:t>.  New York: Oxford University Press, 2010.  Lee LM, Gostin LO. Ethical collection, storage, and use of public health data: a proposal for a national privacy protection.  </a:t>
            </a:r>
            <a:r>
              <a:rPr lang="en-US" i="1" dirty="0" smtClean="0">
                <a:latin typeface="Arial" pitchFamily="34" charset="0"/>
              </a:rPr>
              <a:t>JAMA</a:t>
            </a:r>
            <a:r>
              <a:rPr lang="en-US" dirty="0" smtClean="0">
                <a:latin typeface="Arial" pitchFamily="34" charset="0"/>
              </a:rPr>
              <a:t>. 2009; 302:82-84.</a:t>
            </a:r>
          </a:p>
          <a:p>
            <a:endParaRPr lang="en-US"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Guidelines*</a:t>
            </a:r>
            <a:endParaRPr lang="en-US" dirty="0"/>
          </a:p>
        </p:txBody>
      </p:sp>
      <p:sp>
        <p:nvSpPr>
          <p:cNvPr id="3" name="Content Placeholder 2"/>
          <p:cNvSpPr>
            <a:spLocks noGrp="1"/>
          </p:cNvSpPr>
          <p:nvPr>
            <p:ph idx="1"/>
          </p:nvPr>
        </p:nvSpPr>
        <p:spPr/>
        <p:txBody>
          <a:bodyPr/>
          <a:lstStyle/>
          <a:p>
            <a:pPr>
              <a:lnSpc>
                <a:spcPct val="80000"/>
              </a:lnSpc>
            </a:pPr>
            <a:r>
              <a:rPr lang="en-US" u="sng" dirty="0" smtClean="0"/>
              <a:t>Disclosure</a:t>
            </a:r>
            <a:r>
              <a:rPr lang="en-US" dirty="0" smtClean="0"/>
              <a:t> of surveillance data should only occur when justified and be subject to strict privacy and confidentiality constraints</a:t>
            </a:r>
          </a:p>
          <a:p>
            <a:pPr lvl="1">
              <a:lnSpc>
                <a:spcPct val="80000"/>
              </a:lnSpc>
            </a:pPr>
            <a:r>
              <a:rPr lang="en-US" dirty="0" smtClean="0"/>
              <a:t>Purpose:  Whenever possible disclose </a:t>
            </a:r>
            <a:r>
              <a:rPr lang="en-US" dirty="0" err="1" smtClean="0"/>
              <a:t>nonidentifiable</a:t>
            </a:r>
            <a:r>
              <a:rPr lang="en-US" dirty="0" smtClean="0"/>
              <a:t> data.  Strict confidentiality must apply when identifiable data must be disclosed.</a:t>
            </a:r>
          </a:p>
          <a:p>
            <a:pPr lvl="1">
              <a:lnSpc>
                <a:spcPct val="80000"/>
              </a:lnSpc>
            </a:pPr>
            <a:r>
              <a:rPr lang="en-US" dirty="0" smtClean="0"/>
              <a:t>Consent:  Consent of subject essential before disclosure</a:t>
            </a:r>
          </a:p>
          <a:p>
            <a:pPr lvl="1">
              <a:lnSpc>
                <a:spcPct val="80000"/>
              </a:lnSpc>
            </a:pPr>
            <a:r>
              <a:rPr lang="en-US" dirty="0" smtClean="0"/>
              <a:t>Discretionary disclosure:  Use all alternatives before disclosing identifiable data.  Recipients of data should not disclose further.</a:t>
            </a:r>
          </a:p>
          <a:p>
            <a:pPr lvl="1">
              <a:lnSpc>
                <a:spcPct val="80000"/>
              </a:lnSpc>
            </a:pPr>
            <a:r>
              <a:rPr lang="en-US" dirty="0" smtClean="0"/>
              <a:t>Compelled disclosure:  Might occur in emergencies or if required by law.  Rare event.</a:t>
            </a:r>
          </a:p>
          <a:p>
            <a:endParaRPr lang="en-US" dirty="0"/>
          </a:p>
        </p:txBody>
      </p:sp>
      <p:sp>
        <p:nvSpPr>
          <p:cNvPr id="4" name="Text Placeholder 3"/>
          <p:cNvSpPr>
            <a:spLocks noGrp="1"/>
          </p:cNvSpPr>
          <p:nvPr>
            <p:ph type="body" sz="quarter" idx="10"/>
          </p:nvPr>
        </p:nvSpPr>
        <p:spPr/>
        <p:txBody>
          <a:bodyPr/>
          <a:lstStyle/>
          <a:p>
            <a:r>
              <a:rPr lang="en-US" dirty="0" smtClean="0">
                <a:latin typeface="Arial" pitchFamily="34" charset="0"/>
              </a:rPr>
              <a:t>*Sources: Heilig C, Sweeney P.  Ethics in PH Surveillance.  In: Lee LM, et al. </a:t>
            </a:r>
            <a:r>
              <a:rPr lang="en-US" i="1" dirty="0" smtClean="0">
                <a:latin typeface="Arial" pitchFamily="34" charset="0"/>
              </a:rPr>
              <a:t>Principles and Practice of PH Surveillance, 3d edition</a:t>
            </a:r>
            <a:r>
              <a:rPr lang="en-US" dirty="0" smtClean="0">
                <a:latin typeface="Arial" pitchFamily="34" charset="0"/>
              </a:rPr>
              <a:t>.  New York: Oxford University Press, 2010.  Lee LM, Gostin LO. Ethical collection, storage, and use of public health data: a proposal for a national privacy protection.  </a:t>
            </a:r>
            <a:r>
              <a:rPr lang="en-US" i="1" dirty="0" smtClean="0">
                <a:latin typeface="Arial" pitchFamily="34" charset="0"/>
              </a:rPr>
              <a:t>JAMA</a:t>
            </a:r>
            <a:r>
              <a:rPr lang="en-US" dirty="0" smtClean="0">
                <a:latin typeface="Arial" pitchFamily="34" charset="0"/>
              </a:rPr>
              <a:t>. 2009; 302:82-84.</a:t>
            </a:r>
          </a:p>
          <a:p>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Definitions</a:t>
            </a:r>
            <a:endParaRPr lang="en-US" sz="4400" dirty="0"/>
          </a:p>
        </p:txBody>
      </p:sp>
      <p:sp>
        <p:nvSpPr>
          <p:cNvPr id="4" name="Text Placeholder 3"/>
          <p:cNvSpPr>
            <a:spLocks noGrp="1"/>
          </p:cNvSpPr>
          <p:nvPr>
            <p:ph type="body" sz="quarter" idx="10"/>
          </p:nvPr>
        </p:nvSpPr>
        <p:spPr/>
        <p:txBody>
          <a:bodyPr/>
          <a:lstStyle/>
          <a:p>
            <a:endParaRPr lang="en-US"/>
          </a:p>
        </p:txBody>
      </p:sp>
      <p:sp>
        <p:nvSpPr>
          <p:cNvPr id="5" name="Rectangle 3"/>
          <p:cNvSpPr txBox="1">
            <a:spLocks noChangeArrowheads="1"/>
          </p:cNvSpPr>
          <p:nvPr/>
        </p:nvSpPr>
        <p:spPr>
          <a:xfrm>
            <a:off x="4800600" y="3733800"/>
            <a:ext cx="2971800" cy="9144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
                <a:schemeClr val="tx1"/>
              </a:buClr>
              <a:buSzPct val="70000"/>
              <a:buFont typeface="Wingdings" pitchFamily="2" charset="2"/>
              <a:buNone/>
              <a:tabLst/>
              <a:defRPr/>
            </a:pPr>
            <a:r>
              <a:rPr kumimoji="0" lang="en-US" sz="3600" b="1" i="0" u="none" strike="noStrike" kern="1200" cap="none" spc="0" normalizeH="0" baseline="0" noProof="0" smtClean="0">
                <a:ln>
                  <a:noFill/>
                </a:ln>
                <a:solidFill>
                  <a:srgbClr val="FF9966"/>
                </a:solidFill>
                <a:effectLst/>
                <a:uLnTx/>
                <a:uFillTx/>
                <a:latin typeface="+mn-lt"/>
                <a:ea typeface="+mn-ea"/>
                <a:cs typeface="+mn-cs"/>
              </a:rPr>
              <a:t>Legitimate</a:t>
            </a:r>
          </a:p>
        </p:txBody>
      </p:sp>
      <p:sp>
        <p:nvSpPr>
          <p:cNvPr id="6" name="Rectangle 4"/>
          <p:cNvSpPr>
            <a:spLocks noChangeArrowheads="1"/>
          </p:cNvSpPr>
          <p:nvPr/>
        </p:nvSpPr>
        <p:spPr bwMode="auto">
          <a:xfrm>
            <a:off x="381000" y="2895600"/>
            <a:ext cx="5257800" cy="914400"/>
          </a:xfrm>
          <a:prstGeom prst="rect">
            <a:avLst/>
          </a:prstGeom>
          <a:noFill/>
          <a:ln w="9525">
            <a:noFill/>
            <a:miter lim="800000"/>
            <a:headEnd/>
            <a:tailEnd/>
          </a:ln>
        </p:spPr>
        <p:txBody>
          <a:bodyPr lIns="92075" tIns="46038" rIns="92075" bIns="46038"/>
          <a:lstStyle/>
          <a:p>
            <a:pPr marL="342900" indent="-342900">
              <a:spcBef>
                <a:spcPct val="20000"/>
              </a:spcBef>
              <a:buClr>
                <a:schemeClr val="hlink"/>
              </a:buClr>
              <a:buSzPct val="60000"/>
              <a:buFont typeface="Wingdings" pitchFamily="2" charset="2"/>
              <a:buNone/>
            </a:pPr>
            <a:r>
              <a:rPr lang="en-US" sz="3600" b="1">
                <a:solidFill>
                  <a:srgbClr val="CCECFF"/>
                </a:solidFill>
                <a:latin typeface="Arial" pitchFamily="34" charset="0"/>
              </a:rPr>
              <a:t>Minimum necessary</a:t>
            </a:r>
          </a:p>
        </p:txBody>
      </p:sp>
      <p:sp>
        <p:nvSpPr>
          <p:cNvPr id="7" name="Rectangle 5"/>
          <p:cNvSpPr>
            <a:spLocks noChangeArrowheads="1"/>
          </p:cNvSpPr>
          <p:nvPr/>
        </p:nvSpPr>
        <p:spPr bwMode="auto">
          <a:xfrm>
            <a:off x="2133600" y="1981200"/>
            <a:ext cx="2209800" cy="914400"/>
          </a:xfrm>
          <a:prstGeom prst="rect">
            <a:avLst/>
          </a:prstGeom>
          <a:noFill/>
          <a:ln w="9525">
            <a:noFill/>
            <a:miter lim="800000"/>
            <a:headEnd/>
            <a:tailEnd/>
          </a:ln>
        </p:spPr>
        <p:txBody>
          <a:bodyPr lIns="92075" tIns="46038" rIns="92075" bIns="46038"/>
          <a:lstStyle/>
          <a:p>
            <a:pPr marL="342900" indent="-342900">
              <a:spcBef>
                <a:spcPct val="20000"/>
              </a:spcBef>
              <a:buClr>
                <a:schemeClr val="hlink"/>
              </a:buClr>
              <a:buSzPct val="60000"/>
              <a:buFont typeface="Wingdings" pitchFamily="2" charset="2"/>
              <a:buNone/>
            </a:pPr>
            <a:r>
              <a:rPr lang="en-US" sz="3600" b="1" dirty="0">
                <a:solidFill>
                  <a:srgbClr val="FF9966"/>
                </a:solidFill>
                <a:latin typeface="Arial" pitchFamily="34" charset="0"/>
              </a:rPr>
              <a:t>Justified</a:t>
            </a:r>
          </a:p>
        </p:txBody>
      </p:sp>
      <p:sp>
        <p:nvSpPr>
          <p:cNvPr id="8" name="Rectangle 6"/>
          <p:cNvSpPr>
            <a:spLocks noChangeArrowheads="1"/>
          </p:cNvSpPr>
          <p:nvPr/>
        </p:nvSpPr>
        <p:spPr bwMode="auto">
          <a:xfrm>
            <a:off x="5638800" y="2819400"/>
            <a:ext cx="2971800" cy="914400"/>
          </a:xfrm>
          <a:prstGeom prst="rect">
            <a:avLst/>
          </a:prstGeom>
          <a:noFill/>
          <a:ln w="9525">
            <a:noFill/>
            <a:miter lim="800000"/>
            <a:headEnd/>
            <a:tailEnd/>
          </a:ln>
        </p:spPr>
        <p:txBody>
          <a:bodyPr lIns="92075" tIns="46038" rIns="92075" bIns="46038"/>
          <a:lstStyle/>
          <a:p>
            <a:pPr marL="342900" indent="-342900">
              <a:spcBef>
                <a:spcPct val="20000"/>
              </a:spcBef>
              <a:buClr>
                <a:schemeClr val="hlink"/>
              </a:buClr>
              <a:buSzPct val="60000"/>
              <a:buFont typeface="Wingdings" pitchFamily="2" charset="2"/>
              <a:buNone/>
            </a:pPr>
            <a:r>
              <a:rPr lang="en-US" sz="3600" b="1">
                <a:solidFill>
                  <a:srgbClr val="FFFF99"/>
                </a:solidFill>
                <a:latin typeface="Arial" pitchFamily="34" charset="0"/>
              </a:rPr>
              <a:t>Significant</a:t>
            </a:r>
          </a:p>
        </p:txBody>
      </p:sp>
      <p:sp>
        <p:nvSpPr>
          <p:cNvPr id="9" name="Rectangle 7"/>
          <p:cNvSpPr>
            <a:spLocks noChangeArrowheads="1"/>
          </p:cNvSpPr>
          <p:nvPr/>
        </p:nvSpPr>
        <p:spPr bwMode="auto">
          <a:xfrm>
            <a:off x="5105400" y="1752600"/>
            <a:ext cx="1371600" cy="914400"/>
          </a:xfrm>
          <a:prstGeom prst="rect">
            <a:avLst/>
          </a:prstGeom>
          <a:noFill/>
          <a:ln w="9525">
            <a:noFill/>
            <a:miter lim="800000"/>
            <a:headEnd/>
            <a:tailEnd/>
          </a:ln>
        </p:spPr>
        <p:txBody>
          <a:bodyPr lIns="92075" tIns="46038" rIns="92075" bIns="46038"/>
          <a:lstStyle/>
          <a:p>
            <a:pPr marL="342900" indent="-342900">
              <a:spcBef>
                <a:spcPct val="20000"/>
              </a:spcBef>
              <a:buClr>
                <a:schemeClr val="hlink"/>
              </a:buClr>
              <a:buSzPct val="60000"/>
              <a:buFont typeface="Wingdings" pitchFamily="2" charset="2"/>
              <a:buNone/>
            </a:pPr>
            <a:r>
              <a:rPr lang="en-US" sz="3600" b="1">
                <a:solidFill>
                  <a:srgbClr val="CCECFF"/>
                </a:solidFill>
                <a:latin typeface="Arial" pitchFamily="34" charset="0"/>
              </a:rPr>
              <a:t>Fair</a:t>
            </a:r>
          </a:p>
        </p:txBody>
      </p:sp>
      <p:sp>
        <p:nvSpPr>
          <p:cNvPr id="10" name="Rectangle 8"/>
          <p:cNvSpPr>
            <a:spLocks noChangeArrowheads="1"/>
          </p:cNvSpPr>
          <p:nvPr/>
        </p:nvSpPr>
        <p:spPr bwMode="auto">
          <a:xfrm>
            <a:off x="914400" y="3962400"/>
            <a:ext cx="2971800" cy="914400"/>
          </a:xfrm>
          <a:prstGeom prst="rect">
            <a:avLst/>
          </a:prstGeom>
          <a:noFill/>
          <a:ln w="9525">
            <a:noFill/>
            <a:miter lim="800000"/>
            <a:headEnd/>
            <a:tailEnd/>
          </a:ln>
        </p:spPr>
        <p:txBody>
          <a:bodyPr lIns="92075" tIns="46038" rIns="92075" bIns="46038"/>
          <a:lstStyle/>
          <a:p>
            <a:pPr marL="342900" indent="-342900">
              <a:spcBef>
                <a:spcPct val="20000"/>
              </a:spcBef>
              <a:buClr>
                <a:schemeClr val="hlink"/>
              </a:buClr>
              <a:buSzPct val="60000"/>
              <a:buFont typeface="Wingdings" pitchFamily="2" charset="2"/>
              <a:buNone/>
            </a:pPr>
            <a:r>
              <a:rPr lang="en-US" sz="3600" b="1">
                <a:latin typeface="Arial" pitchFamily="34" charset="0"/>
              </a:rPr>
              <a:t>Reasonable</a:t>
            </a:r>
          </a:p>
        </p:txBody>
      </p:sp>
      <p:sp>
        <p:nvSpPr>
          <p:cNvPr id="11" name="Rectangle 9"/>
          <p:cNvSpPr>
            <a:spLocks noChangeArrowheads="1"/>
          </p:cNvSpPr>
          <p:nvPr/>
        </p:nvSpPr>
        <p:spPr bwMode="auto">
          <a:xfrm>
            <a:off x="2971800" y="4800600"/>
            <a:ext cx="4648200" cy="914400"/>
          </a:xfrm>
          <a:prstGeom prst="rect">
            <a:avLst/>
          </a:prstGeom>
          <a:noFill/>
          <a:ln w="9525">
            <a:noFill/>
            <a:miter lim="800000"/>
            <a:headEnd/>
            <a:tailEnd/>
          </a:ln>
        </p:spPr>
        <p:txBody>
          <a:bodyPr lIns="92075" tIns="46038" rIns="92075" bIns="46038"/>
          <a:lstStyle/>
          <a:p>
            <a:pPr marL="342900" indent="-342900">
              <a:spcBef>
                <a:spcPct val="20000"/>
              </a:spcBef>
              <a:buClr>
                <a:schemeClr val="hlink"/>
              </a:buClr>
              <a:buSzPct val="60000"/>
              <a:buFont typeface="Wingdings" pitchFamily="2" charset="2"/>
              <a:buNone/>
            </a:pPr>
            <a:r>
              <a:rPr lang="en-US" sz="3600" b="1">
                <a:solidFill>
                  <a:schemeClr val="tx2"/>
                </a:solidFill>
                <a:latin typeface="Arial" pitchFamily="34" charset="0"/>
              </a:rPr>
              <a:t>As soon as possible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9"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9"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0-#ppt_w/2"/>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9"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0-#ppt_w/2"/>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9"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0-#ppt_w/2"/>
                                          </p:val>
                                        </p:tav>
                                        <p:tav tm="100000">
                                          <p:val>
                                            <p:strVal val="#ppt_x"/>
                                          </p:val>
                                        </p:tav>
                                      </p:tavLst>
                                    </p:anim>
                                    <p:anim calcmode="lin" valueType="num">
                                      <p:cBhvr additive="base">
                                        <p:cTn id="28" dur="10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5000"/>
                            </p:stCondLst>
                            <p:childTnLst>
                              <p:par>
                                <p:cTn id="30" presetID="2" presetClass="entr" presetSubtype="9"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0-#ppt_w/2"/>
                                          </p:val>
                                        </p:tav>
                                        <p:tav tm="100000">
                                          <p:val>
                                            <p:strVal val="#ppt_x"/>
                                          </p:val>
                                        </p:tav>
                                      </p:tavLst>
                                    </p:anim>
                                    <p:anim calcmode="lin" valueType="num">
                                      <p:cBhvr additive="base">
                                        <p:cTn id="33" dur="1000" fill="hold"/>
                                        <p:tgtEl>
                                          <p:spTgt spid="6"/>
                                        </p:tgtEl>
                                        <p:attrNameLst>
                                          <p:attrName>ppt_y</p:attrName>
                                        </p:attrNameLst>
                                      </p:cBhvr>
                                      <p:tavLst>
                                        <p:tav tm="0">
                                          <p:val>
                                            <p:strVal val="0-#ppt_h/2"/>
                                          </p:val>
                                        </p:tav>
                                        <p:tav tm="100000">
                                          <p:val>
                                            <p:strVal val="#ppt_y"/>
                                          </p:val>
                                        </p:tav>
                                      </p:tavLst>
                                    </p:anim>
                                  </p:childTnLst>
                                </p:cTn>
                              </p:par>
                            </p:childTnLst>
                          </p:cTn>
                        </p:par>
                        <p:par>
                          <p:cTn id="34" fill="hold">
                            <p:stCondLst>
                              <p:cond delay="6000"/>
                            </p:stCondLst>
                            <p:childTnLst>
                              <p:par>
                                <p:cTn id="35" presetID="2" presetClass="entr" presetSubtype="9" fill="hold" grpId="0" nodeType="after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10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Judgment</a:t>
            </a:r>
            <a:endParaRPr lang="en-US" sz="3600" dirty="0"/>
          </a:p>
        </p:txBody>
      </p:sp>
      <p:sp>
        <p:nvSpPr>
          <p:cNvPr id="3" name="Content Placeholder 2"/>
          <p:cNvSpPr>
            <a:spLocks noGrp="1"/>
          </p:cNvSpPr>
          <p:nvPr>
            <p:ph idx="1"/>
          </p:nvPr>
        </p:nvSpPr>
        <p:spPr>
          <a:xfrm>
            <a:off x="990600" y="1904999"/>
            <a:ext cx="7696200" cy="3886201"/>
          </a:xfrm>
        </p:spPr>
        <p:txBody>
          <a:bodyPr/>
          <a:lstStyle/>
          <a:p>
            <a:pPr>
              <a:buNone/>
            </a:pPr>
            <a:r>
              <a:rPr lang="en-US" sz="2800" dirty="0" smtClean="0"/>
              <a:t>Professional judgment is the judgment of the profession, not the professional. </a:t>
            </a:r>
          </a:p>
          <a:p>
            <a:pPr>
              <a:buNone/>
            </a:pPr>
            <a:endParaRPr lang="en-US" sz="2800" dirty="0" smtClean="0"/>
          </a:p>
          <a:p>
            <a:pPr>
              <a:lnSpc>
                <a:spcPct val="60000"/>
              </a:lnSpc>
              <a:buNone/>
            </a:pPr>
            <a:r>
              <a:rPr lang="en-US" sz="2800" dirty="0" smtClean="0"/>
              <a:t>		</a:t>
            </a:r>
            <a:r>
              <a:rPr lang="en-US" sz="1800" dirty="0" smtClean="0"/>
              <a:t>--Jim </a:t>
            </a:r>
            <a:r>
              <a:rPr lang="en-US" sz="1800" dirty="0" err="1" smtClean="0"/>
              <a:t>Swearengen</a:t>
            </a:r>
            <a:r>
              <a:rPr lang="en-US" sz="1800" dirty="0" smtClean="0"/>
              <a:t>, DVM  </a:t>
            </a:r>
          </a:p>
          <a:p>
            <a:pPr>
              <a:lnSpc>
                <a:spcPct val="60000"/>
              </a:lnSpc>
              <a:buNone/>
            </a:pPr>
            <a:r>
              <a:rPr lang="en-US" sz="1800" dirty="0" smtClean="0"/>
              <a:t>		   (Senior Director, AAALAC)</a:t>
            </a:r>
            <a:r>
              <a:rPr lang="en-US" sz="2800" dirty="0" smtClean="0"/>
              <a:t> </a:t>
            </a:r>
          </a:p>
          <a:p>
            <a:endParaRPr lang="en-US" sz="2800"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2057400" y="2362200"/>
            <a:ext cx="2286000" cy="914400"/>
          </a:xfrm>
        </p:spPr>
        <p:txBody>
          <a:bodyPr/>
          <a:lstStyle/>
          <a:p>
            <a:r>
              <a:rPr lang="en-US" dirty="0" smtClean="0"/>
              <a:t>Thank you</a:t>
            </a:r>
            <a:endParaRPr lang="en-US" dirty="0"/>
          </a:p>
        </p:txBody>
      </p:sp>
      <p:sp>
        <p:nvSpPr>
          <p:cNvPr id="5" name="Text Placeholder 4"/>
          <p:cNvSpPr>
            <a:spLocks noGrp="1"/>
          </p:cNvSpPr>
          <p:nvPr>
            <p:ph type="body" sz="quarter" idx="11"/>
          </p:nvPr>
        </p:nvSpPr>
        <p:spPr/>
        <p:txBody>
          <a:bodyPr/>
          <a:lstStyle/>
          <a:p>
            <a:r>
              <a:rPr lang="en-US" dirty="0" smtClean="0"/>
              <a:t>Office of Surveillance, Epidemiology, and Laboratory Services</a:t>
            </a:r>
            <a:endParaRPr lang="en-US" dirty="0"/>
          </a:p>
        </p:txBody>
      </p:sp>
      <p:sp>
        <p:nvSpPr>
          <p:cNvPr id="6" name="Text Placeholder 5"/>
          <p:cNvSpPr>
            <a:spLocks noGrp="1"/>
          </p:cNvSpPr>
          <p:nvPr>
            <p:ph type="body" sz="quarter" idx="12"/>
          </p:nvPr>
        </p:nvSpPr>
        <p:spPr/>
        <p:txBody>
          <a:bodyPr/>
          <a:lstStyle/>
          <a:p>
            <a:r>
              <a:rPr lang="en-US" dirty="0" smtClean="0"/>
              <a:t>Office of the Director</a:t>
            </a:r>
          </a:p>
        </p:txBody>
      </p:sp>
      <p:pic>
        <p:nvPicPr>
          <p:cNvPr id="3074" name="Picture 2" descr="C:\Documents and Settings\lgl5\Local Settings\Temporary Internet Files\Content.IE5\4GN9KYTR\MP900443889[1].jpg"/>
          <p:cNvPicPr>
            <a:picLocks noChangeAspect="1" noChangeArrowheads="1"/>
          </p:cNvPicPr>
          <p:nvPr/>
        </p:nvPicPr>
        <p:blipFill>
          <a:blip r:embed="rId2" cstate="print"/>
          <a:srcRect t="16981"/>
          <a:stretch>
            <a:fillRect/>
          </a:stretch>
        </p:blipFill>
        <p:spPr bwMode="auto">
          <a:xfrm>
            <a:off x="4572000" y="1524000"/>
            <a:ext cx="2057400" cy="2559004"/>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a:xfrm>
            <a:off x="685800" y="1600201"/>
            <a:ext cx="8001000" cy="4191000"/>
          </a:xfrm>
        </p:spPr>
        <p:txBody>
          <a:bodyPr/>
          <a:lstStyle/>
          <a:p>
            <a:r>
              <a:rPr lang="en-US" dirty="0" smtClean="0"/>
              <a:t>Measuring Health</a:t>
            </a:r>
          </a:p>
          <a:p>
            <a:r>
              <a:rPr lang="en-US" dirty="0" smtClean="0"/>
              <a:t>Public Health (PH) Surveillance</a:t>
            </a:r>
          </a:p>
          <a:p>
            <a:pPr lvl="1"/>
            <a:r>
              <a:rPr lang="en-US" dirty="0" smtClean="0"/>
              <a:t>Definition</a:t>
            </a:r>
          </a:p>
          <a:p>
            <a:pPr lvl="1"/>
            <a:r>
              <a:rPr lang="en-US" dirty="0" smtClean="0"/>
              <a:t>Description of a System</a:t>
            </a:r>
          </a:p>
          <a:p>
            <a:pPr lvl="1"/>
            <a:r>
              <a:rPr lang="en-US" dirty="0" smtClean="0"/>
              <a:t>How Conditions Become Reportable</a:t>
            </a:r>
          </a:p>
          <a:p>
            <a:pPr lvl="1"/>
            <a:r>
              <a:rPr lang="en-US" dirty="0" smtClean="0"/>
              <a:t>Uses of the PH Surveillance Data</a:t>
            </a:r>
          </a:p>
          <a:p>
            <a:pPr lvl="1"/>
            <a:r>
              <a:rPr lang="en-US" dirty="0" smtClean="0"/>
              <a:t>Brief History of PH Surveillance</a:t>
            </a:r>
          </a:p>
          <a:p>
            <a:r>
              <a:rPr lang="en-US" dirty="0" smtClean="0"/>
              <a:t>Public Trust</a:t>
            </a:r>
          </a:p>
          <a:p>
            <a:r>
              <a:rPr lang="en-US" dirty="0" smtClean="0"/>
              <a:t>Current Issues</a:t>
            </a:r>
          </a:p>
          <a:p>
            <a:r>
              <a:rPr lang="en-US" dirty="0" smtClean="0"/>
              <a:t>Ethical Considerations</a:t>
            </a:r>
          </a:p>
          <a:p>
            <a:endParaRPr lang="en-US" dirty="0" smtClean="0"/>
          </a:p>
          <a:p>
            <a:endParaRPr lang="en-US" dirty="0" smtClean="0"/>
          </a:p>
          <a:p>
            <a:pPr lvl="1"/>
            <a:endParaRPr lang="en-US" dirty="0" smtClean="0"/>
          </a:p>
          <a:p>
            <a:pPr lvl="1"/>
            <a:endParaRPr lang="en-US" dirty="0" smtClean="0"/>
          </a:p>
          <a:p>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Knowing about Health</a:t>
            </a:r>
            <a:endParaRPr lang="en-US" dirty="0"/>
          </a:p>
        </p:txBody>
      </p:sp>
      <p:sp>
        <p:nvSpPr>
          <p:cNvPr id="3" name="Content Placeholder 2"/>
          <p:cNvSpPr>
            <a:spLocks noGrp="1"/>
          </p:cNvSpPr>
          <p:nvPr>
            <p:ph idx="1"/>
          </p:nvPr>
        </p:nvSpPr>
        <p:spPr>
          <a:xfrm>
            <a:off x="685800" y="1981201"/>
            <a:ext cx="8001000" cy="3810000"/>
          </a:xfrm>
        </p:spPr>
        <p:txBody>
          <a:bodyPr/>
          <a:lstStyle/>
          <a:p>
            <a:r>
              <a:rPr lang="en-US" dirty="0" smtClean="0"/>
              <a:t>What is “health”?</a:t>
            </a:r>
          </a:p>
          <a:p>
            <a:endParaRPr lang="en-US" dirty="0" smtClean="0"/>
          </a:p>
          <a:p>
            <a:r>
              <a:rPr lang="en-US" dirty="0" smtClean="0"/>
              <a:t>How do we measure health?</a:t>
            </a:r>
          </a:p>
          <a:p>
            <a:endParaRPr lang="en-US" dirty="0" smtClean="0"/>
          </a:p>
          <a:p>
            <a:r>
              <a:rPr lang="en-US" dirty="0" smtClean="0"/>
              <a:t>How do we ensure we are measuring health in </a:t>
            </a:r>
            <a:r>
              <a:rPr lang="en-US" i="1" dirty="0" smtClean="0"/>
              <a:t>the population</a:t>
            </a:r>
            <a:r>
              <a:rPr lang="en-US" dirty="0" smtClean="0"/>
              <a:t>?</a:t>
            </a:r>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Knowing about Health</a:t>
            </a:r>
            <a:endParaRPr lang="en-US" dirty="0"/>
          </a:p>
        </p:txBody>
      </p:sp>
      <p:sp>
        <p:nvSpPr>
          <p:cNvPr id="24" name="Oval 3"/>
          <p:cNvSpPr>
            <a:spLocks noChangeArrowheads="1"/>
          </p:cNvSpPr>
          <p:nvPr/>
        </p:nvSpPr>
        <p:spPr bwMode="auto">
          <a:xfrm>
            <a:off x="2911730" y="1981200"/>
            <a:ext cx="3516986" cy="1092341"/>
          </a:xfrm>
          <a:prstGeom prst="ellipse">
            <a:avLst/>
          </a:prstGeom>
          <a:solidFill>
            <a:schemeClr val="bg2">
              <a:lumMod val="95000"/>
            </a:schemeClr>
          </a:solidFill>
          <a:ln w="9525">
            <a:solidFill>
              <a:srgbClr val="FFFFFF"/>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chemeClr val="accent3"/>
                </a:solidFill>
                <a:effectLst/>
                <a:uLnTx/>
                <a:uFillTx/>
              </a:rPr>
              <a:t>Health Knowledge</a:t>
            </a:r>
          </a:p>
        </p:txBody>
      </p:sp>
      <p:sp>
        <p:nvSpPr>
          <p:cNvPr id="25" name="Text Box 5"/>
          <p:cNvSpPr txBox="1">
            <a:spLocks noChangeArrowheads="1"/>
          </p:cNvSpPr>
          <p:nvPr/>
        </p:nvSpPr>
        <p:spPr bwMode="auto">
          <a:xfrm>
            <a:off x="835271" y="4302425"/>
            <a:ext cx="7432121" cy="1371273"/>
          </a:xfrm>
          <a:prstGeom prst="rect">
            <a:avLst/>
          </a:prstGeom>
          <a:noFill/>
          <a:ln w="9525">
            <a:noFill/>
            <a:miter lim="800000"/>
            <a:headEnd/>
            <a:tailEnd/>
          </a:ln>
        </p:spPr>
        <p:txBody>
          <a:bodyPr>
            <a:spAutoFit/>
          </a:bodyPr>
          <a:lstStyle/>
          <a:p>
            <a:pPr marL="0" marR="0" lvl="0" indent="0" algn="l" defTabSz="914400" eaLnBrk="1" fontAlgn="auto" latinLnBrk="0" hangingPunct="1">
              <a:lnSpc>
                <a:spcPct val="80000"/>
              </a:lnSpc>
              <a:spcBef>
                <a:spcPts val="1000"/>
              </a:spcBef>
              <a:spcAft>
                <a:spcPts val="0"/>
              </a:spcAft>
              <a:buClrTx/>
              <a:buSzTx/>
              <a:buFontTx/>
              <a:buNone/>
              <a:tabLst/>
              <a:defRPr/>
            </a:pPr>
            <a:r>
              <a:rPr kumimoji="0" lang="en-US" sz="1100" b="0" i="0" u="none" strike="noStrike" kern="0" cap="none" spc="0" normalizeH="0" baseline="0" noProof="0" dirty="0" smtClean="0">
                <a:ln>
                  <a:noFill/>
                </a:ln>
                <a:solidFill>
                  <a:schemeClr val="bg2"/>
                </a:solidFill>
                <a:effectLst/>
                <a:uLnTx/>
                <a:uFillTx/>
              </a:rPr>
              <a:t>*Systematic and continuous collection, analysis, and interpretation of data, closely integrated with the timely and coherent dissemination of the results and assessment to those who have the right to know so that action can be taken. </a:t>
            </a:r>
            <a:r>
              <a:rPr kumimoji="0" lang="en-US" sz="1100" b="0" i="0" u="none" strike="noStrike" kern="0" cap="none" spc="0" normalizeH="0" baseline="0" noProof="0" dirty="0" err="1" smtClean="0">
                <a:ln>
                  <a:noFill/>
                </a:ln>
                <a:solidFill>
                  <a:schemeClr val="bg2"/>
                </a:solidFill>
                <a:effectLst/>
                <a:uLnTx/>
                <a:uFillTx/>
              </a:rPr>
              <a:t>Porta</a:t>
            </a:r>
            <a:r>
              <a:rPr kumimoji="0" lang="en-US" sz="1100" b="0" i="0" u="none" strike="noStrike" kern="0" cap="none" spc="0" normalizeH="0" baseline="0" noProof="0" dirty="0" smtClean="0">
                <a:ln>
                  <a:noFill/>
                </a:ln>
                <a:solidFill>
                  <a:schemeClr val="bg2"/>
                </a:solidFill>
                <a:effectLst/>
                <a:uLnTx/>
                <a:uFillTx/>
              </a:rPr>
              <a:t> M. A Dictionary of Epidemiology, 5</a:t>
            </a:r>
            <a:r>
              <a:rPr kumimoji="0" lang="en-US" sz="1100" b="0" i="0" u="none" strike="noStrike" kern="0" cap="none" spc="0" normalizeH="0" baseline="30000" noProof="0" dirty="0" smtClean="0">
                <a:ln>
                  <a:noFill/>
                </a:ln>
                <a:solidFill>
                  <a:schemeClr val="bg2"/>
                </a:solidFill>
                <a:effectLst/>
                <a:uLnTx/>
                <a:uFillTx/>
              </a:rPr>
              <a:t>th</a:t>
            </a:r>
            <a:r>
              <a:rPr kumimoji="0" lang="en-US" sz="1100" b="0" i="0" u="none" strike="noStrike" kern="0" cap="none" spc="0" normalizeH="0" baseline="0" noProof="0" dirty="0" smtClean="0">
                <a:ln>
                  <a:noFill/>
                </a:ln>
                <a:solidFill>
                  <a:schemeClr val="bg2"/>
                </a:solidFill>
                <a:effectLst/>
                <a:uLnTx/>
                <a:uFillTx/>
              </a:rPr>
              <a:t> Ed., Oxford University Press, 2008.  </a:t>
            </a:r>
          </a:p>
          <a:p>
            <a:pPr marL="0" marR="0" lvl="0" indent="0" algn="l" defTabSz="914400" eaLnBrk="1" fontAlgn="auto" latinLnBrk="0" hangingPunct="1">
              <a:lnSpc>
                <a:spcPct val="50000"/>
              </a:lnSpc>
              <a:spcBef>
                <a:spcPts val="1000"/>
              </a:spcBef>
              <a:spcAft>
                <a:spcPts val="0"/>
              </a:spcAft>
              <a:buClrTx/>
              <a:buSzTx/>
              <a:buFontTx/>
              <a:buNone/>
              <a:tabLst/>
              <a:defRPr/>
            </a:pPr>
            <a:r>
              <a:rPr kumimoji="0" lang="en-US" sz="1100" b="0" i="0" u="none" strike="noStrike" kern="0" cap="none" spc="0" normalizeH="0" baseline="0" noProof="0" dirty="0" smtClean="0">
                <a:ln>
                  <a:noFill/>
                </a:ln>
                <a:solidFill>
                  <a:schemeClr val="bg2"/>
                </a:solidFill>
                <a:effectLst/>
                <a:uLnTx/>
                <a:uFillTx/>
              </a:rPr>
              <a:t>^E.g., vital registration, cancer registries, exposure registries</a:t>
            </a:r>
          </a:p>
          <a:p>
            <a:pPr marL="0" marR="0" lvl="0" indent="0" algn="l" defTabSz="914400" eaLnBrk="1" fontAlgn="auto" latinLnBrk="0" hangingPunct="1">
              <a:lnSpc>
                <a:spcPct val="50000"/>
              </a:lnSpc>
              <a:spcBef>
                <a:spcPts val="1000"/>
              </a:spcBef>
              <a:spcAft>
                <a:spcPts val="0"/>
              </a:spcAft>
              <a:buClrTx/>
              <a:buSzTx/>
              <a:buFontTx/>
              <a:buNone/>
              <a:tabLst/>
              <a:defRPr/>
            </a:pPr>
            <a:r>
              <a:rPr kumimoji="0" lang="en-US" sz="1100" b="0" i="0" u="none" strike="noStrike" kern="0" cap="none" spc="0" normalizeH="0" baseline="0" noProof="0" dirty="0" smtClean="0">
                <a:ln>
                  <a:noFill/>
                </a:ln>
                <a:solidFill>
                  <a:schemeClr val="bg2"/>
                </a:solidFill>
                <a:effectLst/>
                <a:uLnTx/>
                <a:uFillTx/>
              </a:rPr>
              <a:t>+E.g., medical &amp; laboratory records, pharmacy records</a:t>
            </a:r>
          </a:p>
          <a:p>
            <a:pPr marL="0" marR="0" lvl="0" indent="0" algn="l" defTabSz="914400" eaLnBrk="1" fontAlgn="auto" latinLnBrk="0" hangingPunct="1">
              <a:lnSpc>
                <a:spcPct val="50000"/>
              </a:lnSpc>
              <a:spcBef>
                <a:spcPts val="1000"/>
              </a:spcBef>
              <a:spcAft>
                <a:spcPts val="0"/>
              </a:spcAft>
              <a:buClrTx/>
              <a:buSzTx/>
              <a:buFontTx/>
              <a:buNone/>
              <a:tabLst/>
              <a:defRPr/>
            </a:pPr>
            <a:r>
              <a:rPr kumimoji="0" lang="en-US" sz="1100" b="0" i="0" u="none" strike="noStrike" kern="0" cap="none" spc="0" normalizeH="0" baseline="0" noProof="0" dirty="0" smtClean="0">
                <a:ln>
                  <a:noFill/>
                </a:ln>
                <a:solidFill>
                  <a:schemeClr val="bg2"/>
                </a:solidFill>
                <a:effectLst/>
                <a:uLnTx/>
                <a:uFillTx/>
              </a:rPr>
              <a:t>**E.g., weather, climate change, pollution</a:t>
            </a:r>
          </a:p>
          <a:p>
            <a:pPr marL="0" marR="0" lvl="0" indent="0" algn="l" defTabSz="914400" eaLnBrk="1" fontAlgn="auto" latinLnBrk="0" hangingPunct="1">
              <a:lnSpc>
                <a:spcPct val="50000"/>
              </a:lnSpc>
              <a:spcBef>
                <a:spcPts val="1000"/>
              </a:spcBef>
              <a:spcAft>
                <a:spcPts val="0"/>
              </a:spcAft>
              <a:buClrTx/>
              <a:buSzTx/>
              <a:buFontTx/>
              <a:buNone/>
              <a:tabLst/>
              <a:defRPr/>
            </a:pPr>
            <a:r>
              <a:rPr kumimoji="0" lang="en-US" sz="1100" b="0" i="0" u="none" strike="noStrike" kern="0" cap="none" spc="0" normalizeH="0" baseline="0" noProof="0" dirty="0" smtClean="0">
                <a:ln>
                  <a:noFill/>
                </a:ln>
                <a:solidFill>
                  <a:schemeClr val="bg2"/>
                </a:solidFill>
                <a:effectLst/>
                <a:uLnTx/>
                <a:uFillTx/>
              </a:rPr>
              <a:t>+*E.g., Criminal justice information, Lexis-Nexis, census</a:t>
            </a:r>
          </a:p>
        </p:txBody>
      </p:sp>
      <p:sp>
        <p:nvSpPr>
          <p:cNvPr id="26" name="Rectangle 20"/>
          <p:cNvSpPr>
            <a:spLocks noChangeArrowheads="1"/>
          </p:cNvSpPr>
          <p:nvPr/>
        </p:nvSpPr>
        <p:spPr bwMode="auto">
          <a:xfrm>
            <a:off x="762000" y="3608333"/>
            <a:ext cx="1128090" cy="477899"/>
          </a:xfrm>
          <a:prstGeom prst="rect">
            <a:avLst/>
          </a:prstGeom>
          <a:solidFill>
            <a:schemeClr val="bg2">
              <a:lumMod val="95000"/>
            </a:schemeClr>
          </a:solidFill>
          <a:ln w="9525">
            <a:solidFill>
              <a:srgbClr val="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chemeClr val="accent3"/>
                </a:solidFill>
                <a:effectLst/>
                <a:uLnTx/>
                <a:uFillTx/>
              </a:rPr>
              <a:t>PH Surveillance*</a:t>
            </a:r>
          </a:p>
        </p:txBody>
      </p:sp>
      <p:sp>
        <p:nvSpPr>
          <p:cNvPr id="27" name="Rectangle 21"/>
          <p:cNvSpPr>
            <a:spLocks noChangeArrowheads="1"/>
          </p:cNvSpPr>
          <p:nvPr/>
        </p:nvSpPr>
        <p:spPr bwMode="auto">
          <a:xfrm>
            <a:off x="3936135" y="3608333"/>
            <a:ext cx="1031317" cy="477899"/>
          </a:xfrm>
          <a:prstGeom prst="rect">
            <a:avLst/>
          </a:prstGeom>
          <a:solidFill>
            <a:schemeClr val="bg2">
              <a:lumMod val="95000"/>
            </a:schemeClr>
          </a:solidFill>
          <a:ln w="9525">
            <a:solidFill>
              <a:srgbClr val="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smtClean="0">
                <a:ln>
                  <a:noFill/>
                </a:ln>
                <a:solidFill>
                  <a:schemeClr val="accent3"/>
                </a:solidFill>
                <a:effectLst/>
                <a:uLnTx/>
                <a:uFillTx/>
              </a:rPr>
              <a:t>Information Systems+</a:t>
            </a:r>
          </a:p>
        </p:txBody>
      </p:sp>
      <p:sp>
        <p:nvSpPr>
          <p:cNvPr id="28" name="Rectangle 22"/>
          <p:cNvSpPr>
            <a:spLocks noChangeArrowheads="1"/>
          </p:cNvSpPr>
          <p:nvPr/>
        </p:nvSpPr>
        <p:spPr bwMode="auto">
          <a:xfrm>
            <a:off x="5073903" y="3608333"/>
            <a:ext cx="1217950" cy="477899"/>
          </a:xfrm>
          <a:prstGeom prst="rect">
            <a:avLst/>
          </a:prstGeom>
          <a:solidFill>
            <a:schemeClr val="bg2">
              <a:lumMod val="95000"/>
            </a:schemeClr>
          </a:solidFill>
          <a:ln w="9525">
            <a:solidFill>
              <a:srgbClr val="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smtClean="0">
                <a:ln>
                  <a:noFill/>
                </a:ln>
                <a:solidFill>
                  <a:schemeClr val="accent3"/>
                </a:solidFill>
                <a:effectLst/>
                <a:uLnTx/>
                <a:uFillTx/>
              </a:rPr>
              <a:t>Environmental Monitoring**</a:t>
            </a:r>
          </a:p>
        </p:txBody>
      </p:sp>
      <p:sp>
        <p:nvSpPr>
          <p:cNvPr id="29" name="Line 23"/>
          <p:cNvSpPr>
            <a:spLocks noChangeShapeType="1"/>
          </p:cNvSpPr>
          <p:nvPr/>
        </p:nvSpPr>
        <p:spPr bwMode="auto">
          <a:xfrm flipV="1">
            <a:off x="1288719" y="3005270"/>
            <a:ext cx="2485669" cy="603063"/>
          </a:xfrm>
          <a:prstGeom prst="line">
            <a:avLst/>
          </a:prstGeom>
          <a:solidFill>
            <a:schemeClr val="bg2">
              <a:lumMod val="95000"/>
            </a:schemeClr>
          </a:solidFill>
          <a:ln w="9525">
            <a:solidFill>
              <a:srgbClr val="FFFFFF"/>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chemeClr val="accent3"/>
              </a:solidFill>
              <a:effectLst/>
              <a:uLnTx/>
              <a:uFillTx/>
            </a:endParaRPr>
          </a:p>
        </p:txBody>
      </p:sp>
      <p:sp>
        <p:nvSpPr>
          <p:cNvPr id="30" name="Line 24"/>
          <p:cNvSpPr>
            <a:spLocks noChangeShapeType="1"/>
          </p:cNvSpPr>
          <p:nvPr/>
        </p:nvSpPr>
        <p:spPr bwMode="auto">
          <a:xfrm flipV="1">
            <a:off x="3243522" y="3073541"/>
            <a:ext cx="1194448" cy="546171"/>
          </a:xfrm>
          <a:prstGeom prst="line">
            <a:avLst/>
          </a:prstGeom>
          <a:solidFill>
            <a:schemeClr val="bg2">
              <a:lumMod val="95000"/>
            </a:schemeClr>
          </a:solidFill>
          <a:ln w="9525">
            <a:solidFill>
              <a:srgbClr val="FFFFFF"/>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chemeClr val="accent3"/>
              </a:solidFill>
              <a:effectLst/>
              <a:uLnTx/>
              <a:uFillTx/>
            </a:endParaRPr>
          </a:p>
        </p:txBody>
      </p:sp>
      <p:sp>
        <p:nvSpPr>
          <p:cNvPr id="31" name="Line 25"/>
          <p:cNvSpPr>
            <a:spLocks noChangeShapeType="1"/>
          </p:cNvSpPr>
          <p:nvPr/>
        </p:nvSpPr>
        <p:spPr bwMode="auto">
          <a:xfrm flipV="1">
            <a:off x="4570686" y="3073541"/>
            <a:ext cx="132716" cy="546171"/>
          </a:xfrm>
          <a:prstGeom prst="line">
            <a:avLst/>
          </a:prstGeom>
          <a:solidFill>
            <a:schemeClr val="bg2">
              <a:lumMod val="95000"/>
            </a:schemeClr>
          </a:solidFill>
          <a:ln w="9525">
            <a:solidFill>
              <a:srgbClr val="FFFFFF"/>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chemeClr val="accent3"/>
              </a:solidFill>
              <a:effectLst/>
              <a:uLnTx/>
              <a:uFillTx/>
            </a:endParaRPr>
          </a:p>
        </p:txBody>
      </p:sp>
      <p:sp>
        <p:nvSpPr>
          <p:cNvPr id="32" name="Line 26"/>
          <p:cNvSpPr>
            <a:spLocks noChangeShapeType="1"/>
          </p:cNvSpPr>
          <p:nvPr/>
        </p:nvSpPr>
        <p:spPr bwMode="auto">
          <a:xfrm flipH="1" flipV="1">
            <a:off x="5035194" y="3073541"/>
            <a:ext cx="729940" cy="546171"/>
          </a:xfrm>
          <a:prstGeom prst="line">
            <a:avLst/>
          </a:prstGeom>
          <a:solidFill>
            <a:schemeClr val="bg2">
              <a:lumMod val="95000"/>
            </a:schemeClr>
          </a:solidFill>
          <a:ln w="9525">
            <a:solidFill>
              <a:srgbClr val="FFFFFF"/>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chemeClr val="accent3"/>
              </a:solidFill>
              <a:effectLst/>
              <a:uLnTx/>
              <a:uFillTx/>
            </a:endParaRPr>
          </a:p>
        </p:txBody>
      </p:sp>
      <p:sp>
        <p:nvSpPr>
          <p:cNvPr id="33" name="Rectangle 27"/>
          <p:cNvSpPr>
            <a:spLocks noChangeArrowheads="1"/>
          </p:cNvSpPr>
          <p:nvPr/>
        </p:nvSpPr>
        <p:spPr bwMode="auto">
          <a:xfrm>
            <a:off x="7538834" y="3608333"/>
            <a:ext cx="1079704" cy="477899"/>
          </a:xfrm>
          <a:prstGeom prst="rect">
            <a:avLst/>
          </a:prstGeom>
          <a:solidFill>
            <a:schemeClr val="bg2">
              <a:lumMod val="95000"/>
            </a:schemeClr>
          </a:solidFill>
          <a:ln w="9525">
            <a:solidFill>
              <a:srgbClr val="FFFFFF"/>
            </a:solidFill>
            <a:prstDash val="lgDash"/>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chemeClr val="accent3"/>
                </a:solidFill>
                <a:effectLst/>
                <a:uLnTx/>
                <a:uFillTx/>
              </a:rPr>
              <a:t>Other Data Resources+*</a:t>
            </a:r>
          </a:p>
        </p:txBody>
      </p:sp>
      <p:sp>
        <p:nvSpPr>
          <p:cNvPr id="34" name="Line 28"/>
          <p:cNvSpPr>
            <a:spLocks noChangeShapeType="1"/>
          </p:cNvSpPr>
          <p:nvPr/>
        </p:nvSpPr>
        <p:spPr bwMode="auto">
          <a:xfrm flipH="1" flipV="1">
            <a:off x="5760986" y="2969712"/>
            <a:ext cx="2260328" cy="649999"/>
          </a:xfrm>
          <a:prstGeom prst="line">
            <a:avLst/>
          </a:prstGeom>
          <a:solidFill>
            <a:schemeClr val="bg2">
              <a:lumMod val="95000"/>
            </a:schemeClr>
          </a:solidFill>
          <a:ln w="9525">
            <a:solidFill>
              <a:srgbClr val="FFFFFF"/>
            </a:solidFill>
            <a:prstDash val="lg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chemeClr val="accent3"/>
              </a:solidFill>
              <a:effectLst/>
              <a:uLnTx/>
              <a:uFillTx/>
            </a:endParaRPr>
          </a:p>
        </p:txBody>
      </p:sp>
      <p:sp>
        <p:nvSpPr>
          <p:cNvPr id="35" name="Rectangle 29"/>
          <p:cNvSpPr>
            <a:spLocks noChangeArrowheads="1"/>
          </p:cNvSpPr>
          <p:nvPr/>
        </p:nvSpPr>
        <p:spPr bwMode="auto">
          <a:xfrm>
            <a:off x="6398302" y="3608333"/>
            <a:ext cx="1076938" cy="477899"/>
          </a:xfrm>
          <a:prstGeom prst="rect">
            <a:avLst/>
          </a:prstGeom>
          <a:solidFill>
            <a:schemeClr val="bg2">
              <a:lumMod val="95000"/>
            </a:schemeClr>
          </a:solidFill>
          <a:ln w="9525">
            <a:solidFill>
              <a:srgbClr val="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chemeClr val="accent3"/>
                </a:solidFill>
                <a:effectLst/>
                <a:uLnTx/>
                <a:uFillTx/>
              </a:rPr>
              <a:t>Clinical &amp; PH Research</a:t>
            </a:r>
          </a:p>
        </p:txBody>
      </p:sp>
      <p:sp>
        <p:nvSpPr>
          <p:cNvPr id="36" name="Rectangle 30"/>
          <p:cNvSpPr>
            <a:spLocks noChangeArrowheads="1"/>
          </p:cNvSpPr>
          <p:nvPr/>
        </p:nvSpPr>
        <p:spPr bwMode="auto">
          <a:xfrm>
            <a:off x="1996540" y="3608333"/>
            <a:ext cx="796299" cy="477899"/>
          </a:xfrm>
          <a:prstGeom prst="rect">
            <a:avLst/>
          </a:prstGeom>
          <a:solidFill>
            <a:schemeClr val="bg2">
              <a:lumMod val="95000"/>
            </a:schemeClr>
          </a:solidFill>
          <a:ln w="9525">
            <a:solidFill>
              <a:srgbClr val="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smtClean="0">
                <a:ln>
                  <a:noFill/>
                </a:ln>
                <a:solidFill>
                  <a:schemeClr val="accent3"/>
                </a:solidFill>
                <a:effectLst/>
                <a:uLnTx/>
                <a:uFillTx/>
              </a:rPr>
              <a:t>Health Surveys</a:t>
            </a:r>
          </a:p>
        </p:txBody>
      </p:sp>
      <p:sp>
        <p:nvSpPr>
          <p:cNvPr id="37" name="Line 31"/>
          <p:cNvSpPr>
            <a:spLocks noChangeShapeType="1"/>
          </p:cNvSpPr>
          <p:nvPr/>
        </p:nvSpPr>
        <p:spPr bwMode="auto">
          <a:xfrm flipH="1" flipV="1">
            <a:off x="5433343" y="3039406"/>
            <a:ext cx="1522091" cy="560394"/>
          </a:xfrm>
          <a:prstGeom prst="line">
            <a:avLst/>
          </a:prstGeom>
          <a:solidFill>
            <a:schemeClr val="bg2">
              <a:lumMod val="95000"/>
            </a:schemeClr>
          </a:solidFill>
          <a:ln w="9525">
            <a:solidFill>
              <a:srgbClr val="FFFFFF"/>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chemeClr val="accent3"/>
              </a:solidFill>
              <a:effectLst/>
              <a:uLnTx/>
              <a:uFillTx/>
            </a:endParaRPr>
          </a:p>
        </p:txBody>
      </p:sp>
      <p:sp>
        <p:nvSpPr>
          <p:cNvPr id="38" name="Rectangle 32"/>
          <p:cNvSpPr>
            <a:spLocks noChangeArrowheads="1"/>
          </p:cNvSpPr>
          <p:nvPr/>
        </p:nvSpPr>
        <p:spPr bwMode="auto">
          <a:xfrm>
            <a:off x="2899288" y="3608333"/>
            <a:ext cx="929015" cy="477899"/>
          </a:xfrm>
          <a:prstGeom prst="rect">
            <a:avLst/>
          </a:prstGeom>
          <a:solidFill>
            <a:schemeClr val="bg2">
              <a:lumMod val="95000"/>
            </a:schemeClr>
          </a:solidFill>
          <a:ln w="9525">
            <a:solidFill>
              <a:srgbClr val="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smtClean="0">
                <a:ln>
                  <a:noFill/>
                </a:ln>
                <a:solidFill>
                  <a:schemeClr val="accent3"/>
                </a:solidFill>
                <a:effectLst/>
                <a:uLnTx/>
                <a:uFillTx/>
              </a:rPr>
              <a:t>Registries^</a:t>
            </a:r>
          </a:p>
        </p:txBody>
      </p:sp>
      <p:sp>
        <p:nvSpPr>
          <p:cNvPr id="39" name="Line 33"/>
          <p:cNvSpPr>
            <a:spLocks noChangeShapeType="1"/>
          </p:cNvSpPr>
          <p:nvPr/>
        </p:nvSpPr>
        <p:spPr bwMode="auto">
          <a:xfrm flipV="1">
            <a:off x="2436163" y="3040828"/>
            <a:ext cx="1603657" cy="546171"/>
          </a:xfrm>
          <a:prstGeom prst="line">
            <a:avLst/>
          </a:prstGeom>
          <a:solidFill>
            <a:schemeClr val="bg2">
              <a:lumMod val="95000"/>
            </a:schemeClr>
          </a:solidFill>
          <a:ln w="9525">
            <a:solidFill>
              <a:srgbClr val="FFFFFF"/>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chemeClr val="accent3"/>
              </a:solidFill>
              <a:effectLst/>
              <a:uLnTx/>
              <a:uFillTx/>
            </a:endParaRPr>
          </a:p>
        </p:txBody>
      </p:sp>
      <p:cxnSp>
        <p:nvCxnSpPr>
          <p:cNvPr id="43" name="Elbow Connector 42"/>
          <p:cNvCxnSpPr>
            <a:stCxn id="26" idx="3"/>
            <a:endCxn id="36" idx="1"/>
          </p:cNvCxnSpPr>
          <p:nvPr/>
        </p:nvCxnSpPr>
        <p:spPr>
          <a:xfrm>
            <a:off x="1890090" y="3847283"/>
            <a:ext cx="106450" cy="1588"/>
          </a:xfrm>
          <a:prstGeom prst="bentConnector3">
            <a:avLst>
              <a:gd name="adj1" fmla="val 50000"/>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36" idx="3"/>
            <a:endCxn id="38" idx="1"/>
          </p:cNvCxnSpPr>
          <p:nvPr/>
        </p:nvCxnSpPr>
        <p:spPr>
          <a:xfrm>
            <a:off x="2792839" y="3847283"/>
            <a:ext cx="106449" cy="1588"/>
          </a:xfrm>
          <a:prstGeom prst="bentConnector3">
            <a:avLst>
              <a:gd name="adj1" fmla="val 50000"/>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4" name="Elbow Connector 53"/>
          <p:cNvCxnSpPr>
            <a:stCxn id="38" idx="3"/>
            <a:endCxn id="27" idx="1"/>
          </p:cNvCxnSpPr>
          <p:nvPr/>
        </p:nvCxnSpPr>
        <p:spPr>
          <a:xfrm>
            <a:off x="3828303" y="3847283"/>
            <a:ext cx="107832" cy="1588"/>
          </a:xfrm>
          <a:prstGeom prst="bentConnector3">
            <a:avLst>
              <a:gd name="adj1" fmla="val 50000"/>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6" name="Elbow Connector 55"/>
          <p:cNvCxnSpPr>
            <a:stCxn id="27" idx="3"/>
            <a:endCxn id="28" idx="1"/>
          </p:cNvCxnSpPr>
          <p:nvPr/>
        </p:nvCxnSpPr>
        <p:spPr>
          <a:xfrm>
            <a:off x="4967452" y="3847283"/>
            <a:ext cx="106451" cy="1588"/>
          </a:xfrm>
          <a:prstGeom prst="bentConnector3">
            <a:avLst>
              <a:gd name="adj1" fmla="val 50000"/>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8" name="Elbow Connector 57"/>
          <p:cNvCxnSpPr>
            <a:stCxn id="28" idx="3"/>
            <a:endCxn id="35" idx="1"/>
          </p:cNvCxnSpPr>
          <p:nvPr/>
        </p:nvCxnSpPr>
        <p:spPr>
          <a:xfrm>
            <a:off x="6291853" y="3847283"/>
            <a:ext cx="106449" cy="1588"/>
          </a:xfrm>
          <a:prstGeom prst="bentConnector3">
            <a:avLst>
              <a:gd name="adj1" fmla="val 50000"/>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35" idx="3"/>
            <a:endCxn id="33" idx="1"/>
          </p:cNvCxnSpPr>
          <p:nvPr/>
        </p:nvCxnSpPr>
        <p:spPr>
          <a:xfrm>
            <a:off x="7475240" y="3847283"/>
            <a:ext cx="63594" cy="1588"/>
          </a:xfrm>
          <a:prstGeom prst="bentConnector3">
            <a:avLst>
              <a:gd name="adj1" fmla="val 50000"/>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7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fill="hold" grpId="0" nodeType="afterEffect">
                                  <p:stCondLst>
                                    <p:cond delay="0"/>
                                  </p:stCondLst>
                                  <p:iterate type="lt">
                                    <p:tmPct val="10000"/>
                                  </p:iterate>
                                  <p:childTnLst>
                                    <p:animScale>
                                      <p:cBhvr>
                                        <p:cTn id="6" dur="500" autoRev="1" fill="hold">
                                          <p:stCondLst>
                                            <p:cond delay="0"/>
                                          </p:stCondLst>
                                        </p:cTn>
                                        <p:tgtEl>
                                          <p:spTgt spid="26"/>
                                        </p:tgtEl>
                                      </p:cBhvr>
                                      <p:to x="80000" y="100000"/>
                                    </p:animScale>
                                    <p:anim by="(#ppt_w*0.10)" calcmode="lin" valueType="num">
                                      <p:cBhvr>
                                        <p:cTn id="7" dur="500" autoRev="1" fill="hold">
                                          <p:stCondLst>
                                            <p:cond delay="0"/>
                                          </p:stCondLst>
                                        </p:cTn>
                                        <p:tgtEl>
                                          <p:spTgt spid="26"/>
                                        </p:tgtEl>
                                        <p:attrNameLst>
                                          <p:attrName>ppt_x</p:attrName>
                                        </p:attrNameLst>
                                      </p:cBhvr>
                                    </p:anim>
                                    <p:anim by="(-#ppt_w*0.10)" calcmode="lin" valueType="num">
                                      <p:cBhvr>
                                        <p:cTn id="8" dur="500" autoRev="1" fill="hold">
                                          <p:stCondLst>
                                            <p:cond delay="0"/>
                                          </p:stCondLst>
                                        </p:cTn>
                                        <p:tgtEl>
                                          <p:spTgt spid="26"/>
                                        </p:tgtEl>
                                        <p:attrNameLst>
                                          <p:attrName>ppt_y</p:attrName>
                                        </p:attrNameLst>
                                      </p:cBhvr>
                                    </p:anim>
                                    <p:animRot by="-480000">
                                      <p:cBhvr>
                                        <p:cTn id="9" dur="500" autoRev="1" fill="hold">
                                          <p:stCondLst>
                                            <p:cond delay="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Health Surveillance</a:t>
            </a:r>
            <a:endParaRPr lang="en-US" dirty="0"/>
          </a:p>
        </p:txBody>
      </p:sp>
      <p:sp>
        <p:nvSpPr>
          <p:cNvPr id="3" name="Content Placeholder 2"/>
          <p:cNvSpPr>
            <a:spLocks noGrp="1"/>
          </p:cNvSpPr>
          <p:nvPr>
            <p:ph idx="1"/>
          </p:nvPr>
        </p:nvSpPr>
        <p:spPr/>
        <p:txBody>
          <a:bodyPr/>
          <a:lstStyle/>
          <a:p>
            <a:r>
              <a:rPr lang="en-US" dirty="0" smtClean="0"/>
              <a:t>The ongoing, systematic collection, analysis, and interpretation of health-related data with the </a:t>
            </a:r>
            <a:r>
              <a:rPr lang="en-US" i="1" dirty="0" smtClean="0"/>
              <a:t>a priori </a:t>
            </a:r>
            <a:r>
              <a:rPr lang="en-US" dirty="0" smtClean="0"/>
              <a:t>purpose of preventing or controlling disease or injury, or identifying unusual events of public health importance, followed by the dissemination for public health action</a:t>
            </a:r>
          </a:p>
          <a:p>
            <a:endParaRPr lang="en-US" dirty="0" smtClean="0"/>
          </a:p>
          <a:p>
            <a:pPr lvl="1"/>
            <a:r>
              <a:rPr lang="en-US" sz="2400" i="1" dirty="0" smtClean="0">
                <a:solidFill>
                  <a:schemeClr val="tx1">
                    <a:lumMod val="60000"/>
                    <a:lumOff val="40000"/>
                  </a:schemeClr>
                </a:solidFill>
              </a:rPr>
              <a:t>Defined outputs </a:t>
            </a:r>
          </a:p>
          <a:p>
            <a:pPr lvl="1"/>
            <a:r>
              <a:rPr lang="en-US" sz="2400" i="1" dirty="0" smtClean="0">
                <a:solidFill>
                  <a:schemeClr val="tx1">
                    <a:lumMod val="60000"/>
                    <a:lumOff val="40000"/>
                  </a:schemeClr>
                </a:solidFill>
              </a:rPr>
              <a:t>Specific public health purpose</a:t>
            </a:r>
          </a:p>
        </p:txBody>
      </p:sp>
      <p:sp>
        <p:nvSpPr>
          <p:cNvPr id="5" name="Text Placeholder 4"/>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In Other Words…</a:t>
            </a:r>
            <a:endParaRPr lang="en-US" sz="3200" dirty="0"/>
          </a:p>
        </p:txBody>
      </p:sp>
      <p:sp>
        <p:nvSpPr>
          <p:cNvPr id="3" name="Content Placeholder 2"/>
          <p:cNvSpPr>
            <a:spLocks noGrp="1"/>
          </p:cNvSpPr>
          <p:nvPr>
            <p:ph idx="1"/>
          </p:nvPr>
        </p:nvSpPr>
        <p:spPr>
          <a:xfrm>
            <a:off x="1066800" y="2133600"/>
            <a:ext cx="6934200" cy="3657600"/>
          </a:xfrm>
        </p:spPr>
        <p:txBody>
          <a:bodyPr/>
          <a:lstStyle/>
          <a:p>
            <a:pPr>
              <a:buFontTx/>
              <a:buNone/>
            </a:pPr>
            <a:r>
              <a:rPr lang="en-US" sz="2800" dirty="0" smtClean="0"/>
              <a:t>In God we trust;  all others must bring data.</a:t>
            </a:r>
          </a:p>
          <a:p>
            <a:pPr>
              <a:buFontTx/>
              <a:buNone/>
            </a:pPr>
            <a:endParaRPr lang="en-US" sz="2800" dirty="0" smtClean="0"/>
          </a:p>
          <a:p>
            <a:pPr algn="r">
              <a:buFontTx/>
              <a:buNone/>
            </a:pPr>
            <a:r>
              <a:rPr lang="en-US" dirty="0" smtClean="0"/>
              <a:t>--W. Edwards Deming</a:t>
            </a:r>
            <a:endParaRPr lang="en-US" sz="2800"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639762"/>
          </a:xfrm>
        </p:spPr>
        <p:txBody>
          <a:bodyPr/>
          <a:lstStyle/>
          <a:p>
            <a:r>
              <a:rPr lang="en-US" dirty="0" smtClean="0"/>
              <a:t>Creating an Efficient PH Surveillance System:  Balancing Limited Resources</a:t>
            </a:r>
            <a:endParaRPr lang="en-US" dirty="0"/>
          </a:p>
        </p:txBody>
      </p:sp>
      <p:grpSp>
        <p:nvGrpSpPr>
          <p:cNvPr id="45" name="Group 44"/>
          <p:cNvGrpSpPr/>
          <p:nvPr/>
        </p:nvGrpSpPr>
        <p:grpSpPr>
          <a:xfrm>
            <a:off x="3623710" y="1143000"/>
            <a:ext cx="2031160" cy="5177971"/>
            <a:chOff x="3623710" y="1143000"/>
            <a:chExt cx="2031160" cy="5177971"/>
          </a:xfrm>
        </p:grpSpPr>
        <p:sp>
          <p:nvSpPr>
            <p:cNvPr id="6" name="Text Box 88"/>
            <p:cNvSpPr txBox="1">
              <a:spLocks noChangeArrowheads="1"/>
            </p:cNvSpPr>
            <p:nvPr/>
          </p:nvSpPr>
          <p:spPr bwMode="auto">
            <a:xfrm>
              <a:off x="4061691" y="1710871"/>
              <a:ext cx="1285254" cy="459014"/>
            </a:xfrm>
            <a:prstGeom prst="rect">
              <a:avLst/>
            </a:prstGeom>
            <a:noFill/>
            <a:ln w="9525">
              <a:solidFill>
                <a:schemeClr val="tx1"/>
              </a:solidFill>
              <a:miter lim="800000"/>
              <a:headEnd/>
              <a:tailEnd/>
            </a:ln>
            <a:effectLst/>
          </p:spPr>
          <p:txBody>
            <a:bodyPr lIns="62700" tIns="31350" rIns="62700" bIns="31350" anchor="ctr" anchorCtr="1"/>
            <a:lstStyle/>
            <a:p>
              <a:pPr algn="ctr" defTabSz="627063">
                <a:spcBef>
                  <a:spcPct val="50000"/>
                </a:spcBef>
              </a:pPr>
              <a:r>
                <a:rPr lang="en-US" sz="1200" b="1" dirty="0">
                  <a:solidFill>
                    <a:schemeClr val="tx1">
                      <a:lumMod val="40000"/>
                      <a:lumOff val="60000"/>
                    </a:schemeClr>
                  </a:solidFill>
                </a:rPr>
                <a:t>Planning &amp; System Design</a:t>
              </a:r>
            </a:p>
          </p:txBody>
        </p:sp>
        <p:sp>
          <p:nvSpPr>
            <p:cNvPr id="7" name="Text Box 98"/>
            <p:cNvSpPr txBox="1">
              <a:spLocks noChangeArrowheads="1"/>
            </p:cNvSpPr>
            <p:nvPr/>
          </p:nvSpPr>
          <p:spPr bwMode="auto">
            <a:xfrm>
              <a:off x="4061691" y="2349500"/>
              <a:ext cx="1285254" cy="384629"/>
            </a:xfrm>
            <a:prstGeom prst="rect">
              <a:avLst/>
            </a:prstGeom>
            <a:noFill/>
            <a:ln w="9525">
              <a:solidFill>
                <a:schemeClr val="tx1"/>
              </a:solidFill>
              <a:miter lim="800000"/>
              <a:headEnd/>
              <a:tailEnd/>
            </a:ln>
            <a:effectLst/>
          </p:spPr>
          <p:txBody>
            <a:bodyPr lIns="62700" tIns="31350" rIns="62700" bIns="31350" anchor="ctr" anchorCtr="1"/>
            <a:lstStyle/>
            <a:p>
              <a:pPr algn="ctr" defTabSz="627063">
                <a:spcBef>
                  <a:spcPct val="50000"/>
                </a:spcBef>
              </a:pPr>
              <a:r>
                <a:rPr lang="en-US" sz="1200" b="1" dirty="0">
                  <a:solidFill>
                    <a:schemeClr val="tx1">
                      <a:lumMod val="40000"/>
                      <a:lumOff val="60000"/>
                    </a:schemeClr>
                  </a:solidFill>
                </a:rPr>
                <a:t>Data Collection</a:t>
              </a:r>
            </a:p>
          </p:txBody>
        </p:sp>
        <p:sp>
          <p:nvSpPr>
            <p:cNvPr id="8" name="Text Box 99"/>
            <p:cNvSpPr txBox="1">
              <a:spLocks noChangeArrowheads="1"/>
            </p:cNvSpPr>
            <p:nvPr/>
          </p:nvSpPr>
          <p:spPr bwMode="auto">
            <a:xfrm>
              <a:off x="4061691" y="3053443"/>
              <a:ext cx="1285254" cy="382814"/>
            </a:xfrm>
            <a:prstGeom prst="rect">
              <a:avLst/>
            </a:prstGeom>
            <a:noFill/>
            <a:ln w="9525">
              <a:solidFill>
                <a:schemeClr val="tx1"/>
              </a:solidFill>
              <a:miter lim="800000"/>
              <a:headEnd/>
              <a:tailEnd/>
            </a:ln>
            <a:effectLst/>
          </p:spPr>
          <p:txBody>
            <a:bodyPr lIns="62700" tIns="31350" rIns="62700" bIns="31350" anchor="ctr" anchorCtr="1"/>
            <a:lstStyle/>
            <a:p>
              <a:pPr algn="ctr" defTabSz="627063">
                <a:spcBef>
                  <a:spcPct val="50000"/>
                </a:spcBef>
              </a:pPr>
              <a:r>
                <a:rPr lang="en-US" sz="1200" b="1">
                  <a:solidFill>
                    <a:schemeClr val="tx1">
                      <a:lumMod val="40000"/>
                      <a:lumOff val="60000"/>
                    </a:schemeClr>
                  </a:solidFill>
                </a:rPr>
                <a:t>Collation</a:t>
              </a:r>
            </a:p>
          </p:txBody>
        </p:sp>
        <p:sp>
          <p:nvSpPr>
            <p:cNvPr id="9" name="Text Box 100"/>
            <p:cNvSpPr txBox="1">
              <a:spLocks noChangeArrowheads="1"/>
            </p:cNvSpPr>
            <p:nvPr/>
          </p:nvSpPr>
          <p:spPr bwMode="auto">
            <a:xfrm>
              <a:off x="4061691" y="3755571"/>
              <a:ext cx="1285254" cy="382814"/>
            </a:xfrm>
            <a:prstGeom prst="rect">
              <a:avLst/>
            </a:prstGeom>
            <a:noFill/>
            <a:ln w="9525">
              <a:solidFill>
                <a:schemeClr val="tx1"/>
              </a:solidFill>
              <a:miter lim="800000"/>
              <a:headEnd/>
              <a:tailEnd/>
            </a:ln>
            <a:effectLst/>
          </p:spPr>
          <p:txBody>
            <a:bodyPr lIns="62700" tIns="31350" rIns="62700" bIns="31350" anchor="ctr" anchorCtr="1"/>
            <a:lstStyle/>
            <a:p>
              <a:pPr algn="ctr" defTabSz="627063">
                <a:spcBef>
                  <a:spcPct val="50000"/>
                </a:spcBef>
              </a:pPr>
              <a:r>
                <a:rPr lang="en-US" sz="1200" b="1">
                  <a:solidFill>
                    <a:schemeClr val="tx1">
                      <a:lumMod val="40000"/>
                      <a:lumOff val="60000"/>
                    </a:schemeClr>
                  </a:solidFill>
                </a:rPr>
                <a:t>Analysis</a:t>
              </a:r>
            </a:p>
          </p:txBody>
        </p:sp>
        <p:sp>
          <p:nvSpPr>
            <p:cNvPr id="10" name="Text Box 101"/>
            <p:cNvSpPr txBox="1">
              <a:spLocks noChangeArrowheads="1"/>
            </p:cNvSpPr>
            <p:nvPr/>
          </p:nvSpPr>
          <p:spPr bwMode="auto">
            <a:xfrm>
              <a:off x="4061691" y="4457700"/>
              <a:ext cx="1285254" cy="384629"/>
            </a:xfrm>
            <a:prstGeom prst="rect">
              <a:avLst/>
            </a:prstGeom>
            <a:noFill/>
            <a:ln w="9525">
              <a:solidFill>
                <a:schemeClr val="tx1"/>
              </a:solidFill>
              <a:miter lim="800000"/>
              <a:headEnd/>
              <a:tailEnd/>
            </a:ln>
            <a:effectLst/>
          </p:spPr>
          <p:txBody>
            <a:bodyPr lIns="62700" tIns="31350" rIns="62700" bIns="31350" anchor="ctr" anchorCtr="1"/>
            <a:lstStyle/>
            <a:p>
              <a:pPr algn="ctr" defTabSz="627063">
                <a:spcBef>
                  <a:spcPct val="50000"/>
                </a:spcBef>
              </a:pPr>
              <a:r>
                <a:rPr lang="en-US" sz="1200" b="1">
                  <a:solidFill>
                    <a:schemeClr val="tx1">
                      <a:lumMod val="40000"/>
                      <a:lumOff val="60000"/>
                    </a:schemeClr>
                  </a:solidFill>
                </a:rPr>
                <a:t>Interpretation</a:t>
              </a:r>
            </a:p>
          </p:txBody>
        </p:sp>
        <p:sp>
          <p:nvSpPr>
            <p:cNvPr id="11" name="Text Box 102"/>
            <p:cNvSpPr txBox="1">
              <a:spLocks noChangeArrowheads="1"/>
            </p:cNvSpPr>
            <p:nvPr/>
          </p:nvSpPr>
          <p:spPr bwMode="auto">
            <a:xfrm>
              <a:off x="4061691" y="5861957"/>
              <a:ext cx="1285254" cy="459014"/>
            </a:xfrm>
            <a:prstGeom prst="rect">
              <a:avLst/>
            </a:prstGeom>
            <a:noFill/>
            <a:ln w="9525">
              <a:solidFill>
                <a:schemeClr val="tx1"/>
              </a:solidFill>
              <a:miter lim="800000"/>
              <a:headEnd/>
              <a:tailEnd/>
            </a:ln>
            <a:effectLst/>
          </p:spPr>
          <p:txBody>
            <a:bodyPr lIns="62700" tIns="31350" rIns="62700" bIns="31350" anchor="ctr" anchorCtr="1"/>
            <a:lstStyle/>
            <a:p>
              <a:pPr algn="ctr" defTabSz="627063">
                <a:spcBef>
                  <a:spcPct val="50000"/>
                </a:spcBef>
              </a:pPr>
              <a:r>
                <a:rPr lang="en-US" sz="1200" b="1" dirty="0">
                  <a:solidFill>
                    <a:schemeClr val="tx1">
                      <a:lumMod val="40000"/>
                      <a:lumOff val="60000"/>
                    </a:schemeClr>
                  </a:solidFill>
                </a:rPr>
                <a:t>Application to program</a:t>
              </a:r>
            </a:p>
          </p:txBody>
        </p:sp>
        <p:sp>
          <p:nvSpPr>
            <p:cNvPr id="12" name="Text Box 113"/>
            <p:cNvSpPr txBox="1">
              <a:spLocks noChangeArrowheads="1"/>
            </p:cNvSpPr>
            <p:nvPr/>
          </p:nvSpPr>
          <p:spPr bwMode="auto">
            <a:xfrm>
              <a:off x="4061691" y="5223329"/>
              <a:ext cx="1285254" cy="384629"/>
            </a:xfrm>
            <a:prstGeom prst="rect">
              <a:avLst/>
            </a:prstGeom>
            <a:noFill/>
            <a:ln w="9525">
              <a:solidFill>
                <a:schemeClr val="tx1"/>
              </a:solidFill>
              <a:miter lim="800000"/>
              <a:headEnd/>
              <a:tailEnd/>
            </a:ln>
            <a:effectLst/>
          </p:spPr>
          <p:txBody>
            <a:bodyPr lIns="62700" tIns="31350" rIns="62700" bIns="31350" anchor="ctr" anchorCtr="1"/>
            <a:lstStyle/>
            <a:p>
              <a:pPr algn="ctr" defTabSz="627063">
                <a:spcBef>
                  <a:spcPct val="50000"/>
                </a:spcBef>
              </a:pPr>
              <a:r>
                <a:rPr lang="en-US" sz="1200" b="1">
                  <a:solidFill>
                    <a:schemeClr val="tx1">
                      <a:lumMod val="40000"/>
                      <a:lumOff val="60000"/>
                    </a:schemeClr>
                  </a:solidFill>
                </a:rPr>
                <a:t>Dissemination</a:t>
              </a:r>
            </a:p>
          </p:txBody>
        </p:sp>
        <p:sp>
          <p:nvSpPr>
            <p:cNvPr id="17" name="Text Box 52"/>
            <p:cNvSpPr txBox="1">
              <a:spLocks noChangeArrowheads="1"/>
            </p:cNvSpPr>
            <p:nvPr/>
          </p:nvSpPr>
          <p:spPr bwMode="auto">
            <a:xfrm>
              <a:off x="3623710" y="1143000"/>
              <a:ext cx="2031160" cy="460344"/>
            </a:xfrm>
            <a:prstGeom prst="rect">
              <a:avLst/>
            </a:prstGeom>
            <a:noFill/>
            <a:ln w="9525">
              <a:noFill/>
              <a:miter lim="800000"/>
              <a:headEnd/>
              <a:tailEnd/>
            </a:ln>
            <a:effectLst/>
          </p:spPr>
          <p:txBody>
            <a:bodyPr lIns="62700" tIns="31350" rIns="62700" bIns="31350">
              <a:spAutoFit/>
            </a:bodyPr>
            <a:lstStyle/>
            <a:p>
              <a:pPr algn="ctr" defTabSz="627063"/>
              <a:r>
                <a:rPr lang="en-US" sz="1600" b="1" u="sng" dirty="0">
                  <a:solidFill>
                    <a:schemeClr val="bg2"/>
                  </a:solidFill>
                </a:rPr>
                <a:t>Activities </a:t>
              </a:r>
            </a:p>
            <a:p>
              <a:pPr algn="ctr" defTabSz="627063">
                <a:lnSpc>
                  <a:spcPct val="70000"/>
                </a:lnSpc>
              </a:pPr>
              <a:r>
                <a:rPr lang="en-US" sz="1400" b="1" dirty="0">
                  <a:solidFill>
                    <a:schemeClr val="bg2"/>
                  </a:solidFill>
                </a:rPr>
                <a:t>Ongoing, systematic:</a:t>
              </a:r>
            </a:p>
          </p:txBody>
        </p:sp>
        <p:cxnSp>
          <p:nvCxnSpPr>
            <p:cNvPr id="19" name="AutoShape 128"/>
            <p:cNvCxnSpPr>
              <a:cxnSpLocks noChangeShapeType="1"/>
              <a:stCxn id="6" idx="2"/>
              <a:endCxn id="7" idx="0"/>
            </p:cNvCxnSpPr>
            <p:nvPr/>
          </p:nvCxnSpPr>
          <p:spPr bwMode="auto">
            <a:xfrm>
              <a:off x="4704318" y="2169886"/>
              <a:ext cx="0" cy="179614"/>
            </a:xfrm>
            <a:prstGeom prst="straightConnector1">
              <a:avLst/>
            </a:prstGeom>
            <a:noFill/>
            <a:ln w="9525">
              <a:solidFill>
                <a:schemeClr val="tx1"/>
              </a:solidFill>
              <a:round/>
              <a:headEnd/>
              <a:tailEnd type="triangle" w="med" len="med"/>
            </a:ln>
            <a:effectLst/>
          </p:spPr>
        </p:cxnSp>
        <p:cxnSp>
          <p:nvCxnSpPr>
            <p:cNvPr id="20" name="AutoShape 129"/>
            <p:cNvCxnSpPr>
              <a:cxnSpLocks noChangeShapeType="1"/>
              <a:stCxn id="7" idx="2"/>
              <a:endCxn id="8" idx="0"/>
            </p:cNvCxnSpPr>
            <p:nvPr/>
          </p:nvCxnSpPr>
          <p:spPr bwMode="auto">
            <a:xfrm>
              <a:off x="4704318" y="2734129"/>
              <a:ext cx="0" cy="319314"/>
            </a:xfrm>
            <a:prstGeom prst="straightConnector1">
              <a:avLst/>
            </a:prstGeom>
            <a:noFill/>
            <a:ln w="9525">
              <a:solidFill>
                <a:schemeClr val="tx1"/>
              </a:solidFill>
              <a:round/>
              <a:headEnd/>
              <a:tailEnd type="triangle" w="med" len="med"/>
            </a:ln>
            <a:effectLst/>
          </p:spPr>
        </p:cxnSp>
        <p:cxnSp>
          <p:nvCxnSpPr>
            <p:cNvPr id="21" name="AutoShape 130"/>
            <p:cNvCxnSpPr>
              <a:cxnSpLocks noChangeShapeType="1"/>
              <a:stCxn id="8" idx="2"/>
              <a:endCxn id="9" idx="0"/>
            </p:cNvCxnSpPr>
            <p:nvPr/>
          </p:nvCxnSpPr>
          <p:spPr bwMode="auto">
            <a:xfrm>
              <a:off x="4704318" y="3436257"/>
              <a:ext cx="0" cy="319314"/>
            </a:xfrm>
            <a:prstGeom prst="straightConnector1">
              <a:avLst/>
            </a:prstGeom>
            <a:noFill/>
            <a:ln w="9525">
              <a:solidFill>
                <a:schemeClr val="tx1"/>
              </a:solidFill>
              <a:round/>
              <a:headEnd/>
              <a:tailEnd type="triangle" w="med" len="med"/>
            </a:ln>
            <a:effectLst/>
          </p:spPr>
        </p:cxnSp>
        <p:cxnSp>
          <p:nvCxnSpPr>
            <p:cNvPr id="22" name="AutoShape 131"/>
            <p:cNvCxnSpPr>
              <a:cxnSpLocks noChangeShapeType="1"/>
              <a:stCxn id="9" idx="2"/>
              <a:endCxn id="10" idx="0"/>
            </p:cNvCxnSpPr>
            <p:nvPr/>
          </p:nvCxnSpPr>
          <p:spPr bwMode="auto">
            <a:xfrm>
              <a:off x="4704318" y="4138386"/>
              <a:ext cx="0" cy="319314"/>
            </a:xfrm>
            <a:prstGeom prst="straightConnector1">
              <a:avLst/>
            </a:prstGeom>
            <a:noFill/>
            <a:ln w="9525">
              <a:solidFill>
                <a:schemeClr val="tx1"/>
              </a:solidFill>
              <a:round/>
              <a:headEnd/>
              <a:tailEnd type="triangle" w="med" len="med"/>
            </a:ln>
            <a:effectLst/>
          </p:spPr>
        </p:cxnSp>
        <p:cxnSp>
          <p:nvCxnSpPr>
            <p:cNvPr id="23" name="AutoShape 132"/>
            <p:cNvCxnSpPr>
              <a:cxnSpLocks noChangeShapeType="1"/>
              <a:stCxn id="10" idx="2"/>
              <a:endCxn id="12" idx="0"/>
            </p:cNvCxnSpPr>
            <p:nvPr/>
          </p:nvCxnSpPr>
          <p:spPr bwMode="auto">
            <a:xfrm>
              <a:off x="4704318" y="4842329"/>
              <a:ext cx="0" cy="381000"/>
            </a:xfrm>
            <a:prstGeom prst="straightConnector1">
              <a:avLst/>
            </a:prstGeom>
            <a:noFill/>
            <a:ln w="9525">
              <a:solidFill>
                <a:schemeClr val="tx1"/>
              </a:solidFill>
              <a:round/>
              <a:headEnd/>
              <a:tailEnd type="triangle" w="med" len="med"/>
            </a:ln>
            <a:effectLst/>
          </p:spPr>
        </p:cxnSp>
        <p:cxnSp>
          <p:nvCxnSpPr>
            <p:cNvPr id="24" name="AutoShape 133"/>
            <p:cNvCxnSpPr>
              <a:cxnSpLocks noChangeShapeType="1"/>
              <a:stCxn id="12" idx="2"/>
              <a:endCxn id="11" idx="0"/>
            </p:cNvCxnSpPr>
            <p:nvPr/>
          </p:nvCxnSpPr>
          <p:spPr bwMode="auto">
            <a:xfrm>
              <a:off x="4704318" y="5607957"/>
              <a:ext cx="0" cy="254000"/>
            </a:xfrm>
            <a:prstGeom prst="straightConnector1">
              <a:avLst/>
            </a:prstGeom>
            <a:noFill/>
            <a:ln w="9525">
              <a:solidFill>
                <a:schemeClr val="tx1"/>
              </a:solidFill>
              <a:round/>
              <a:headEnd/>
              <a:tailEnd type="triangle" w="med" len="med"/>
            </a:ln>
            <a:effectLst/>
          </p:spPr>
        </p:cxnSp>
      </p:grpSp>
      <p:grpSp>
        <p:nvGrpSpPr>
          <p:cNvPr id="44" name="Group 43"/>
          <p:cNvGrpSpPr/>
          <p:nvPr/>
        </p:nvGrpSpPr>
        <p:grpSpPr>
          <a:xfrm>
            <a:off x="1548607" y="1968500"/>
            <a:ext cx="2463403" cy="3893457"/>
            <a:chOff x="1548607" y="1968500"/>
            <a:chExt cx="2463403" cy="3893457"/>
          </a:xfrm>
        </p:grpSpPr>
        <p:grpSp>
          <p:nvGrpSpPr>
            <p:cNvPr id="41" name="Group 40"/>
            <p:cNvGrpSpPr/>
            <p:nvPr/>
          </p:nvGrpSpPr>
          <p:grpSpPr>
            <a:xfrm>
              <a:off x="1548607" y="1968500"/>
              <a:ext cx="2463403" cy="3893457"/>
              <a:chOff x="1604025" y="1968500"/>
              <a:chExt cx="2463403" cy="3893457"/>
            </a:xfrm>
          </p:grpSpPr>
          <p:grpSp>
            <p:nvGrpSpPr>
              <p:cNvPr id="13" name="Group 138"/>
              <p:cNvGrpSpPr>
                <a:grpSpLocks/>
              </p:cNvGrpSpPr>
              <p:nvPr/>
            </p:nvGrpSpPr>
            <p:grpSpPr bwMode="auto">
              <a:xfrm>
                <a:off x="2889279" y="2100943"/>
                <a:ext cx="1178149" cy="3704771"/>
                <a:chOff x="822" y="957"/>
                <a:chExt cx="616" cy="2042"/>
              </a:xfrm>
            </p:grpSpPr>
            <p:sp>
              <p:nvSpPr>
                <p:cNvPr id="36" name="AutoShape 118"/>
                <p:cNvSpPr>
                  <a:spLocks noChangeArrowheads="1"/>
                </p:cNvSpPr>
                <p:nvPr/>
              </p:nvSpPr>
              <p:spPr bwMode="auto">
                <a:xfrm>
                  <a:off x="822" y="957"/>
                  <a:ext cx="616" cy="506"/>
                </a:xfrm>
                <a:prstGeom prst="rightArrow">
                  <a:avLst>
                    <a:gd name="adj1" fmla="val 50000"/>
                    <a:gd name="adj2" fmla="val 30435"/>
                  </a:avLst>
                </a:prstGeom>
                <a:solidFill>
                  <a:srgbClr val="DDDDDD"/>
                </a:solidFill>
                <a:ln w="9525">
                  <a:solidFill>
                    <a:schemeClr val="bg2">
                      <a:lumMod val="85000"/>
                    </a:schemeClr>
                  </a:solidFill>
                  <a:miter lim="800000"/>
                  <a:headEnd/>
                  <a:tailEnd/>
                </a:ln>
                <a:effectLst/>
              </p:spPr>
              <p:txBody>
                <a:bodyPr wrap="none" lIns="62700" tIns="31350" rIns="62700" bIns="31350" anchor="ctr"/>
                <a:lstStyle/>
                <a:p>
                  <a:pPr algn="ctr" defTabSz="627063"/>
                  <a:endParaRPr lang="en-US" sz="1400" b="1"/>
                </a:p>
              </p:txBody>
            </p:sp>
            <p:sp>
              <p:nvSpPr>
                <p:cNvPr id="37" name="AutoShape 119"/>
                <p:cNvSpPr>
                  <a:spLocks noChangeArrowheads="1"/>
                </p:cNvSpPr>
                <p:nvPr/>
              </p:nvSpPr>
              <p:spPr bwMode="auto">
                <a:xfrm>
                  <a:off x="822" y="1344"/>
                  <a:ext cx="616" cy="507"/>
                </a:xfrm>
                <a:prstGeom prst="rightArrow">
                  <a:avLst>
                    <a:gd name="adj1" fmla="val 50000"/>
                    <a:gd name="adj2" fmla="val 30375"/>
                  </a:avLst>
                </a:prstGeom>
                <a:solidFill>
                  <a:srgbClr val="DDDDDD"/>
                </a:solidFill>
                <a:ln w="9525">
                  <a:solidFill>
                    <a:schemeClr val="bg2">
                      <a:lumMod val="85000"/>
                    </a:schemeClr>
                  </a:solidFill>
                  <a:miter lim="800000"/>
                  <a:headEnd/>
                  <a:tailEnd/>
                </a:ln>
                <a:effectLst/>
              </p:spPr>
              <p:txBody>
                <a:bodyPr wrap="none" lIns="62700" tIns="31350" rIns="62700" bIns="31350" anchor="ctr"/>
                <a:lstStyle/>
                <a:p>
                  <a:pPr algn="ctr" defTabSz="627063"/>
                  <a:endParaRPr lang="en-US" sz="1400" b="1"/>
                </a:p>
              </p:txBody>
            </p:sp>
            <p:sp>
              <p:nvSpPr>
                <p:cNvPr id="38" name="AutoShape 120"/>
                <p:cNvSpPr>
                  <a:spLocks noChangeArrowheads="1"/>
                </p:cNvSpPr>
                <p:nvPr/>
              </p:nvSpPr>
              <p:spPr bwMode="auto">
                <a:xfrm>
                  <a:off x="822" y="1801"/>
                  <a:ext cx="616" cy="423"/>
                </a:xfrm>
                <a:prstGeom prst="rightArrow">
                  <a:avLst>
                    <a:gd name="adj1" fmla="val 50000"/>
                    <a:gd name="adj2" fmla="val 36407"/>
                  </a:avLst>
                </a:prstGeom>
                <a:solidFill>
                  <a:srgbClr val="DDDDDD"/>
                </a:solidFill>
                <a:ln w="9525">
                  <a:solidFill>
                    <a:schemeClr val="bg2">
                      <a:lumMod val="85000"/>
                    </a:schemeClr>
                  </a:solidFill>
                  <a:miter lim="800000"/>
                  <a:headEnd/>
                  <a:tailEnd/>
                </a:ln>
                <a:effectLst/>
              </p:spPr>
              <p:txBody>
                <a:bodyPr wrap="none" lIns="62700" tIns="31350" rIns="62700" bIns="31350" anchor="ctr"/>
                <a:lstStyle/>
                <a:p>
                  <a:pPr algn="ctr" defTabSz="627063"/>
                  <a:endParaRPr lang="en-US" sz="1400" b="1"/>
                </a:p>
              </p:txBody>
            </p:sp>
            <p:sp>
              <p:nvSpPr>
                <p:cNvPr id="39" name="AutoShape 121"/>
                <p:cNvSpPr>
                  <a:spLocks noChangeArrowheads="1"/>
                </p:cNvSpPr>
                <p:nvPr/>
              </p:nvSpPr>
              <p:spPr bwMode="auto">
                <a:xfrm>
                  <a:off x="822" y="2576"/>
                  <a:ext cx="616" cy="423"/>
                </a:xfrm>
                <a:prstGeom prst="rightArrow">
                  <a:avLst>
                    <a:gd name="adj1" fmla="val 50000"/>
                    <a:gd name="adj2" fmla="val 36407"/>
                  </a:avLst>
                </a:prstGeom>
                <a:solidFill>
                  <a:srgbClr val="DDDDDD"/>
                </a:solidFill>
                <a:ln w="9525">
                  <a:solidFill>
                    <a:schemeClr val="bg2">
                      <a:lumMod val="85000"/>
                    </a:schemeClr>
                  </a:solidFill>
                  <a:miter lim="800000"/>
                  <a:headEnd/>
                  <a:tailEnd/>
                </a:ln>
                <a:effectLst/>
              </p:spPr>
              <p:txBody>
                <a:bodyPr wrap="none" lIns="62700" tIns="31350" rIns="62700" bIns="31350" anchor="ctr"/>
                <a:lstStyle/>
                <a:p>
                  <a:pPr algn="ctr" defTabSz="627063"/>
                  <a:endParaRPr lang="en-US" sz="1400" b="1"/>
                </a:p>
              </p:txBody>
            </p:sp>
          </p:grpSp>
          <p:sp>
            <p:nvSpPr>
              <p:cNvPr id="18" name="AutoShape 125"/>
              <p:cNvSpPr>
                <a:spLocks noChangeArrowheads="1"/>
              </p:cNvSpPr>
              <p:nvPr/>
            </p:nvSpPr>
            <p:spPr bwMode="auto">
              <a:xfrm>
                <a:off x="1604025" y="1968500"/>
                <a:ext cx="1495638" cy="3893457"/>
              </a:xfrm>
              <a:prstGeom prst="roundRect">
                <a:avLst>
                  <a:gd name="adj" fmla="val 16667"/>
                </a:avLst>
              </a:prstGeom>
              <a:solidFill>
                <a:srgbClr val="DDDDDD"/>
              </a:solidFill>
              <a:ln w="6350">
                <a:solidFill>
                  <a:schemeClr val="bg2">
                    <a:lumMod val="85000"/>
                  </a:schemeClr>
                </a:solidFill>
                <a:round/>
                <a:headEnd/>
                <a:tailEnd/>
              </a:ln>
              <a:effectLst/>
            </p:spPr>
            <p:txBody>
              <a:bodyPr wrap="none" lIns="62700" tIns="31350" rIns="62700" bIns="31350"/>
              <a:lstStyle/>
              <a:p>
                <a:pPr algn="ctr" defTabSz="627063">
                  <a:lnSpc>
                    <a:spcPct val="70000"/>
                  </a:lnSpc>
                  <a:spcBef>
                    <a:spcPct val="50000"/>
                  </a:spcBef>
                </a:pPr>
                <a:endParaRPr lang="en-US" sz="1400" b="1" u="sng" dirty="0">
                  <a:solidFill>
                    <a:schemeClr val="bg1"/>
                  </a:solidFill>
                </a:endParaRPr>
              </a:p>
              <a:p>
                <a:pPr algn="ctr" defTabSz="627063">
                  <a:lnSpc>
                    <a:spcPct val="70000"/>
                  </a:lnSpc>
                  <a:spcBef>
                    <a:spcPct val="50000"/>
                  </a:spcBef>
                </a:pPr>
                <a:r>
                  <a:rPr lang="en-US" sz="1400" b="1" u="sng" dirty="0">
                    <a:solidFill>
                      <a:schemeClr val="bg1"/>
                    </a:solidFill>
                  </a:rPr>
                  <a:t>Potential Inputs</a:t>
                </a:r>
              </a:p>
              <a:p>
                <a:pPr algn="ctr" defTabSz="627063">
                  <a:lnSpc>
                    <a:spcPct val="70000"/>
                  </a:lnSpc>
                  <a:spcBef>
                    <a:spcPct val="50000"/>
                  </a:spcBef>
                </a:pPr>
                <a:r>
                  <a:rPr lang="en-US" sz="1400" b="1" dirty="0">
                    <a:solidFill>
                      <a:schemeClr val="bg1"/>
                    </a:solidFill>
                  </a:rPr>
                  <a:t>Automated </a:t>
                </a:r>
              </a:p>
              <a:p>
                <a:pPr algn="ctr" defTabSz="627063">
                  <a:lnSpc>
                    <a:spcPct val="70000"/>
                  </a:lnSpc>
                  <a:spcBef>
                    <a:spcPct val="50000"/>
                  </a:spcBef>
                </a:pPr>
                <a:r>
                  <a:rPr lang="en-US" sz="1400" b="1" dirty="0">
                    <a:solidFill>
                      <a:schemeClr val="bg1"/>
                    </a:solidFill>
                  </a:rPr>
                  <a:t>Data Systems</a:t>
                </a:r>
              </a:p>
              <a:p>
                <a:pPr algn="ctr" defTabSz="627063">
                  <a:lnSpc>
                    <a:spcPct val="70000"/>
                  </a:lnSpc>
                  <a:spcBef>
                    <a:spcPct val="50000"/>
                  </a:spcBef>
                </a:pPr>
                <a:endParaRPr lang="en-US" sz="1400" b="1" dirty="0"/>
              </a:p>
            </p:txBody>
          </p:sp>
        </p:grpSp>
        <p:pic>
          <p:nvPicPr>
            <p:cNvPr id="25" name="Picture 135" descr="cabs"/>
            <p:cNvPicPr>
              <a:picLocks noChangeAspect="1" noChangeArrowheads="1"/>
            </p:cNvPicPr>
            <p:nvPr/>
          </p:nvPicPr>
          <p:blipFill>
            <a:blip r:embed="rId3" cstate="print"/>
            <a:srcRect/>
            <a:stretch>
              <a:fillRect/>
            </a:stretch>
          </p:blipFill>
          <p:spPr bwMode="auto">
            <a:xfrm>
              <a:off x="1594462" y="4417786"/>
              <a:ext cx="1390446" cy="1104900"/>
            </a:xfrm>
            <a:prstGeom prst="rect">
              <a:avLst/>
            </a:prstGeom>
            <a:solidFill>
              <a:schemeClr val="bg2"/>
            </a:solidFill>
          </p:spPr>
        </p:pic>
        <p:pic>
          <p:nvPicPr>
            <p:cNvPr id="26" name="Picture 141" descr="MPj04331830000[1]"/>
            <p:cNvPicPr>
              <a:picLocks noChangeAspect="1" noChangeArrowheads="1"/>
            </p:cNvPicPr>
            <p:nvPr/>
          </p:nvPicPr>
          <p:blipFill>
            <a:blip r:embed="rId4" cstate="print"/>
            <a:srcRect/>
            <a:stretch>
              <a:fillRect/>
            </a:stretch>
          </p:blipFill>
          <p:spPr bwMode="auto">
            <a:xfrm>
              <a:off x="1600200" y="3124200"/>
              <a:ext cx="1377058" cy="1233714"/>
            </a:xfrm>
            <a:prstGeom prst="rect">
              <a:avLst/>
            </a:prstGeom>
            <a:noFill/>
          </p:spPr>
        </p:pic>
      </p:grpSp>
      <p:grpSp>
        <p:nvGrpSpPr>
          <p:cNvPr id="43" name="Group 42"/>
          <p:cNvGrpSpPr/>
          <p:nvPr/>
        </p:nvGrpSpPr>
        <p:grpSpPr>
          <a:xfrm>
            <a:off x="5409547" y="1456871"/>
            <a:ext cx="2478705" cy="5172529"/>
            <a:chOff x="5409547" y="1456871"/>
            <a:chExt cx="2478705" cy="5172529"/>
          </a:xfrm>
        </p:grpSpPr>
        <p:grpSp>
          <p:nvGrpSpPr>
            <p:cNvPr id="42" name="Group 41"/>
            <p:cNvGrpSpPr/>
            <p:nvPr/>
          </p:nvGrpSpPr>
          <p:grpSpPr>
            <a:xfrm>
              <a:off x="5409547" y="1456871"/>
              <a:ext cx="2478705" cy="5172529"/>
              <a:chOff x="5367983" y="1456871"/>
              <a:chExt cx="2478705" cy="5172529"/>
            </a:xfrm>
          </p:grpSpPr>
          <p:grpSp>
            <p:nvGrpSpPr>
              <p:cNvPr id="14" name="Group 137"/>
              <p:cNvGrpSpPr>
                <a:grpSpLocks/>
              </p:cNvGrpSpPr>
              <p:nvPr/>
            </p:nvGrpSpPr>
            <p:grpSpPr bwMode="auto">
              <a:xfrm>
                <a:off x="5367983" y="1456871"/>
                <a:ext cx="1176237" cy="5172529"/>
                <a:chOff x="1997" y="605"/>
                <a:chExt cx="615" cy="2851"/>
              </a:xfrm>
            </p:grpSpPr>
            <p:sp>
              <p:nvSpPr>
                <p:cNvPr id="29" name="AutoShape 112"/>
                <p:cNvSpPr>
                  <a:spLocks noChangeArrowheads="1"/>
                </p:cNvSpPr>
                <p:nvPr/>
              </p:nvSpPr>
              <p:spPr bwMode="auto">
                <a:xfrm rot="10800000">
                  <a:off x="1997" y="2717"/>
                  <a:ext cx="615" cy="139"/>
                </a:xfrm>
                <a:prstGeom prst="rightArrow">
                  <a:avLst>
                    <a:gd name="adj1" fmla="val 50000"/>
                    <a:gd name="adj2" fmla="val 110612"/>
                  </a:avLst>
                </a:prstGeom>
                <a:solidFill>
                  <a:srgbClr val="DDDDDD"/>
                </a:solidFill>
                <a:ln w="9525">
                  <a:solidFill>
                    <a:schemeClr val="bg2">
                      <a:lumMod val="85000"/>
                    </a:schemeClr>
                  </a:solidFill>
                  <a:miter lim="800000"/>
                  <a:headEnd/>
                  <a:tailEnd/>
                </a:ln>
                <a:effectLst/>
              </p:spPr>
              <p:txBody>
                <a:bodyPr rot="10800000" wrap="none" lIns="62700" tIns="31350" rIns="62700" bIns="31350" anchor="ctr"/>
                <a:lstStyle/>
                <a:p>
                  <a:pPr algn="ctr" defTabSz="627063"/>
                  <a:endParaRPr lang="en-US" sz="1400" b="1"/>
                </a:p>
              </p:txBody>
            </p:sp>
            <p:sp>
              <p:nvSpPr>
                <p:cNvPr id="30" name="AutoShape 114"/>
                <p:cNvSpPr>
                  <a:spLocks noChangeArrowheads="1"/>
                </p:cNvSpPr>
                <p:nvPr/>
              </p:nvSpPr>
              <p:spPr bwMode="auto">
                <a:xfrm rot="10800000">
                  <a:off x="1997" y="2893"/>
                  <a:ext cx="615" cy="563"/>
                </a:xfrm>
                <a:prstGeom prst="rightArrow">
                  <a:avLst>
                    <a:gd name="adj1" fmla="val 50000"/>
                    <a:gd name="adj2" fmla="val 27309"/>
                  </a:avLst>
                </a:prstGeom>
                <a:solidFill>
                  <a:srgbClr val="DDDDDD"/>
                </a:solidFill>
                <a:ln w="9525">
                  <a:solidFill>
                    <a:schemeClr val="bg2">
                      <a:lumMod val="85000"/>
                    </a:schemeClr>
                  </a:solidFill>
                  <a:miter lim="800000"/>
                  <a:headEnd/>
                  <a:tailEnd/>
                </a:ln>
                <a:effectLst/>
              </p:spPr>
              <p:txBody>
                <a:bodyPr rot="10800000" wrap="none" lIns="62700" tIns="31350" rIns="62700" bIns="31350" anchor="ctr"/>
                <a:lstStyle/>
                <a:p>
                  <a:pPr algn="ctr" defTabSz="627063"/>
                  <a:endParaRPr lang="en-US" sz="1400" b="1"/>
                </a:p>
              </p:txBody>
            </p:sp>
            <p:sp>
              <p:nvSpPr>
                <p:cNvPr id="31" name="AutoShape 115"/>
                <p:cNvSpPr>
                  <a:spLocks noChangeArrowheads="1"/>
                </p:cNvSpPr>
                <p:nvPr/>
              </p:nvSpPr>
              <p:spPr bwMode="auto">
                <a:xfrm rot="10800000">
                  <a:off x="1997" y="2083"/>
                  <a:ext cx="615" cy="564"/>
                </a:xfrm>
                <a:prstGeom prst="rightArrow">
                  <a:avLst>
                    <a:gd name="adj1" fmla="val 50000"/>
                    <a:gd name="adj2" fmla="val 27261"/>
                  </a:avLst>
                </a:prstGeom>
                <a:solidFill>
                  <a:srgbClr val="DDDDDD"/>
                </a:solidFill>
                <a:ln w="9525">
                  <a:solidFill>
                    <a:schemeClr val="bg2">
                      <a:lumMod val="85000"/>
                    </a:schemeClr>
                  </a:solidFill>
                  <a:miter lim="800000"/>
                  <a:headEnd/>
                  <a:tailEnd/>
                </a:ln>
                <a:effectLst/>
              </p:spPr>
              <p:txBody>
                <a:bodyPr rot="10800000" wrap="none" lIns="62700" tIns="31350" rIns="62700" bIns="31350" anchor="ctr"/>
                <a:lstStyle/>
                <a:p>
                  <a:pPr algn="ctr" defTabSz="627063"/>
                  <a:endParaRPr lang="en-US" sz="1400" b="1"/>
                </a:p>
              </p:txBody>
            </p:sp>
            <p:sp>
              <p:nvSpPr>
                <p:cNvPr id="32" name="AutoShape 116"/>
                <p:cNvSpPr>
                  <a:spLocks noChangeArrowheads="1"/>
                </p:cNvSpPr>
                <p:nvPr/>
              </p:nvSpPr>
              <p:spPr bwMode="auto">
                <a:xfrm rot="10800000">
                  <a:off x="1997" y="1907"/>
                  <a:ext cx="615" cy="139"/>
                </a:xfrm>
                <a:prstGeom prst="rightArrow">
                  <a:avLst>
                    <a:gd name="adj1" fmla="val 50000"/>
                    <a:gd name="adj2" fmla="val 110612"/>
                  </a:avLst>
                </a:prstGeom>
                <a:solidFill>
                  <a:srgbClr val="DDDDDD"/>
                </a:solidFill>
                <a:ln w="9525">
                  <a:solidFill>
                    <a:schemeClr val="bg2">
                      <a:lumMod val="85000"/>
                    </a:schemeClr>
                  </a:solidFill>
                  <a:miter lim="800000"/>
                  <a:headEnd/>
                  <a:tailEnd/>
                </a:ln>
                <a:effectLst/>
              </p:spPr>
              <p:txBody>
                <a:bodyPr rot="10800000" wrap="none" lIns="62700" tIns="31350" rIns="62700" bIns="31350" anchor="ctr"/>
                <a:lstStyle/>
                <a:p>
                  <a:pPr algn="ctr" defTabSz="627063"/>
                  <a:endParaRPr lang="en-US" sz="1400" b="1"/>
                </a:p>
              </p:txBody>
            </p:sp>
            <p:sp>
              <p:nvSpPr>
                <p:cNvPr id="33" name="AutoShape 110"/>
                <p:cNvSpPr>
                  <a:spLocks noChangeArrowheads="1"/>
                </p:cNvSpPr>
                <p:nvPr/>
              </p:nvSpPr>
              <p:spPr bwMode="auto">
                <a:xfrm rot="10800000">
                  <a:off x="1997" y="1203"/>
                  <a:ext cx="615" cy="55"/>
                </a:xfrm>
                <a:prstGeom prst="rightArrow">
                  <a:avLst>
                    <a:gd name="adj1" fmla="val 50000"/>
                    <a:gd name="adj2" fmla="val 279545"/>
                  </a:avLst>
                </a:prstGeom>
                <a:solidFill>
                  <a:srgbClr val="DDDDDD"/>
                </a:solidFill>
                <a:ln w="9525">
                  <a:solidFill>
                    <a:schemeClr val="bg2">
                      <a:lumMod val="85000"/>
                    </a:schemeClr>
                  </a:solidFill>
                  <a:miter lim="800000"/>
                  <a:headEnd/>
                  <a:tailEnd/>
                </a:ln>
                <a:effectLst/>
              </p:spPr>
              <p:txBody>
                <a:bodyPr rot="10800000" wrap="none" lIns="62700" tIns="31350" rIns="62700" bIns="31350" anchor="ctr"/>
                <a:lstStyle/>
                <a:p>
                  <a:pPr algn="ctr" defTabSz="627063"/>
                  <a:endParaRPr lang="en-US" sz="1400" b="1"/>
                </a:p>
              </p:txBody>
            </p:sp>
            <p:sp>
              <p:nvSpPr>
                <p:cNvPr id="34" name="AutoShape 111"/>
                <p:cNvSpPr>
                  <a:spLocks noChangeArrowheads="1"/>
                </p:cNvSpPr>
                <p:nvPr/>
              </p:nvSpPr>
              <p:spPr bwMode="auto">
                <a:xfrm rot="10800000">
                  <a:off x="1997" y="1555"/>
                  <a:ext cx="615" cy="55"/>
                </a:xfrm>
                <a:prstGeom prst="rightArrow">
                  <a:avLst>
                    <a:gd name="adj1" fmla="val 50000"/>
                    <a:gd name="adj2" fmla="val 279545"/>
                  </a:avLst>
                </a:prstGeom>
                <a:solidFill>
                  <a:srgbClr val="DDDDDD"/>
                </a:solidFill>
                <a:ln w="9525">
                  <a:solidFill>
                    <a:schemeClr val="bg2">
                      <a:lumMod val="85000"/>
                    </a:schemeClr>
                  </a:solidFill>
                  <a:miter lim="800000"/>
                  <a:headEnd/>
                  <a:tailEnd/>
                </a:ln>
                <a:effectLst/>
              </p:spPr>
              <p:txBody>
                <a:bodyPr rot="10800000" wrap="none" lIns="62700" tIns="31350" rIns="62700" bIns="31350" anchor="ctr"/>
                <a:lstStyle/>
                <a:p>
                  <a:pPr algn="ctr" defTabSz="627063"/>
                  <a:endParaRPr lang="en-US" sz="1400" b="1"/>
                </a:p>
              </p:txBody>
            </p:sp>
            <p:sp>
              <p:nvSpPr>
                <p:cNvPr id="35" name="AutoShape 103"/>
                <p:cNvSpPr>
                  <a:spLocks noChangeArrowheads="1"/>
                </p:cNvSpPr>
                <p:nvPr/>
              </p:nvSpPr>
              <p:spPr bwMode="auto">
                <a:xfrm rot="10800000">
                  <a:off x="1997" y="605"/>
                  <a:ext cx="615" cy="563"/>
                </a:xfrm>
                <a:prstGeom prst="rightArrow">
                  <a:avLst>
                    <a:gd name="adj1" fmla="val 50000"/>
                    <a:gd name="adj2" fmla="val 27309"/>
                  </a:avLst>
                </a:prstGeom>
                <a:solidFill>
                  <a:srgbClr val="DDDDDD"/>
                </a:solidFill>
                <a:ln w="9525">
                  <a:solidFill>
                    <a:schemeClr val="bg2">
                      <a:lumMod val="85000"/>
                    </a:schemeClr>
                  </a:solidFill>
                  <a:miter lim="800000"/>
                  <a:headEnd/>
                  <a:tailEnd/>
                </a:ln>
                <a:effectLst/>
              </p:spPr>
              <p:txBody>
                <a:bodyPr rot="10800000" wrap="none" lIns="62700" tIns="31350" rIns="62700" bIns="31350" anchor="ctr"/>
                <a:lstStyle/>
                <a:p>
                  <a:pPr algn="ctr" defTabSz="627063"/>
                  <a:endParaRPr lang="en-US" sz="1400" b="1"/>
                </a:p>
              </p:txBody>
            </p:sp>
          </p:grpSp>
          <p:sp>
            <p:nvSpPr>
              <p:cNvPr id="15" name="AutoShape 86"/>
              <p:cNvSpPr>
                <a:spLocks noChangeArrowheads="1"/>
              </p:cNvSpPr>
              <p:nvPr/>
            </p:nvSpPr>
            <p:spPr bwMode="auto">
              <a:xfrm>
                <a:off x="6377826" y="1670957"/>
                <a:ext cx="1468862" cy="4724400"/>
              </a:xfrm>
              <a:prstGeom prst="roundRect">
                <a:avLst>
                  <a:gd name="adj" fmla="val 16667"/>
                </a:avLst>
              </a:prstGeom>
              <a:solidFill>
                <a:srgbClr val="DDDDDD"/>
              </a:solidFill>
              <a:ln w="6350">
                <a:solidFill>
                  <a:schemeClr val="bg2">
                    <a:lumMod val="85000"/>
                  </a:schemeClr>
                </a:solidFill>
                <a:round/>
                <a:headEnd/>
                <a:tailEnd/>
              </a:ln>
              <a:effectLst/>
            </p:spPr>
            <p:txBody>
              <a:bodyPr wrap="none" lIns="62700" tIns="31350" rIns="62700" bIns="31350"/>
              <a:lstStyle/>
              <a:p>
                <a:pPr algn="ctr" defTabSz="627063">
                  <a:spcBef>
                    <a:spcPct val="50000"/>
                  </a:spcBef>
                </a:pPr>
                <a:endParaRPr lang="en-US" sz="1400" b="1" u="sng" dirty="0">
                  <a:solidFill>
                    <a:schemeClr val="bg1"/>
                  </a:solidFill>
                </a:endParaRPr>
              </a:p>
              <a:p>
                <a:pPr algn="ctr" defTabSz="627063">
                  <a:spcBef>
                    <a:spcPct val="50000"/>
                  </a:spcBef>
                </a:pPr>
                <a:r>
                  <a:rPr lang="en-US" sz="1400" b="1" u="sng" dirty="0">
                    <a:solidFill>
                      <a:schemeClr val="bg1"/>
                    </a:solidFill>
                  </a:rPr>
                  <a:t>Potential Inputs</a:t>
                </a:r>
              </a:p>
              <a:p>
                <a:pPr algn="ctr" defTabSz="627063">
                  <a:spcBef>
                    <a:spcPct val="50000"/>
                  </a:spcBef>
                </a:pPr>
                <a:r>
                  <a:rPr lang="en-US" sz="1400" b="1" dirty="0">
                    <a:solidFill>
                      <a:schemeClr val="bg1"/>
                    </a:solidFill>
                  </a:rPr>
                  <a:t>Human</a:t>
                </a:r>
              </a:p>
              <a:p>
                <a:pPr algn="ctr" defTabSz="627063">
                  <a:spcBef>
                    <a:spcPct val="50000"/>
                  </a:spcBef>
                </a:pPr>
                <a:endParaRPr lang="en-US" sz="1400" b="1" dirty="0"/>
              </a:p>
            </p:txBody>
          </p:sp>
        </p:grpSp>
        <p:pic>
          <p:nvPicPr>
            <p:cNvPr id="27" name="Picture 143" descr="MPj04422110000[1]"/>
            <p:cNvPicPr>
              <a:picLocks noChangeAspect="1" noChangeArrowheads="1"/>
            </p:cNvPicPr>
            <p:nvPr/>
          </p:nvPicPr>
          <p:blipFill>
            <a:blip r:embed="rId5" cstate="print"/>
            <a:srcRect b="16962"/>
            <a:stretch>
              <a:fillRect/>
            </a:stretch>
          </p:blipFill>
          <p:spPr bwMode="auto">
            <a:xfrm>
              <a:off x="6439261" y="4376057"/>
              <a:ext cx="1407659" cy="1663700"/>
            </a:xfrm>
            <a:prstGeom prst="rect">
              <a:avLst/>
            </a:prstGeom>
            <a:noFill/>
          </p:spPr>
        </p:pic>
        <p:pic>
          <p:nvPicPr>
            <p:cNvPr id="28" name="Picture 145" descr="MPPH01645J0000[1]"/>
            <p:cNvPicPr>
              <a:picLocks noChangeAspect="1" noChangeArrowheads="1"/>
            </p:cNvPicPr>
            <p:nvPr/>
          </p:nvPicPr>
          <p:blipFill>
            <a:blip r:embed="rId6" cstate="print"/>
            <a:srcRect b="16667"/>
            <a:stretch>
              <a:fillRect/>
            </a:stretch>
          </p:blipFill>
          <p:spPr bwMode="auto">
            <a:xfrm>
              <a:off x="6435436" y="2667000"/>
              <a:ext cx="1405747" cy="1681843"/>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0-#ppt_w/2"/>
                                          </p:val>
                                        </p:tav>
                                        <p:tav tm="100000">
                                          <p:val>
                                            <p:strVal val="#ppt_x"/>
                                          </p:val>
                                        </p:tav>
                                      </p:tavLst>
                                    </p:anim>
                                    <p:anim calcmode="lin" valueType="num">
                                      <p:cBhvr additive="base">
                                        <p:cTn id="12" dur="10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1000" fill="hold"/>
                                        <p:tgtEl>
                                          <p:spTgt spid="43"/>
                                        </p:tgtEl>
                                        <p:attrNameLst>
                                          <p:attrName>ppt_x</p:attrName>
                                        </p:attrNameLst>
                                      </p:cBhvr>
                                      <p:tavLst>
                                        <p:tav tm="0">
                                          <p:val>
                                            <p:strVal val="1+#ppt_w/2"/>
                                          </p:val>
                                        </p:tav>
                                        <p:tav tm="100000">
                                          <p:val>
                                            <p:strVal val="#ppt_x"/>
                                          </p:val>
                                        </p:tav>
                                      </p:tavLst>
                                    </p:anim>
                                    <p:anim calcmode="lin" valueType="num">
                                      <p:cBhvr additive="base">
                                        <p:cTn id="18"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a Condition Become Reportable?</a:t>
            </a:r>
            <a:endParaRPr lang="en-US" dirty="0"/>
          </a:p>
        </p:txBody>
      </p:sp>
      <p:sp>
        <p:nvSpPr>
          <p:cNvPr id="3" name="Content Placeholder 2"/>
          <p:cNvSpPr>
            <a:spLocks noGrp="1"/>
          </p:cNvSpPr>
          <p:nvPr>
            <p:ph idx="1"/>
          </p:nvPr>
        </p:nvSpPr>
        <p:spPr/>
        <p:txBody>
          <a:bodyPr/>
          <a:lstStyle/>
          <a:p>
            <a:r>
              <a:rPr lang="en-US" dirty="0" smtClean="0"/>
              <a:t>Criteria for considering a condition reportable</a:t>
            </a:r>
          </a:p>
          <a:p>
            <a:endParaRPr lang="en-US" dirty="0" smtClean="0"/>
          </a:p>
          <a:p>
            <a:r>
              <a:rPr lang="en-US" dirty="0" smtClean="0"/>
              <a:t>Process for making reporting required in a state</a:t>
            </a:r>
          </a:p>
          <a:p>
            <a:endParaRPr lang="en-US" dirty="0" smtClean="0"/>
          </a:p>
          <a:p>
            <a:r>
              <a:rPr lang="en-US" dirty="0" smtClean="0"/>
              <a:t>Process for making a condition nationally notifiable</a:t>
            </a:r>
          </a:p>
          <a:p>
            <a:endParaRPr lang="en-US" dirty="0" smtClean="0"/>
          </a:p>
          <a:p>
            <a:r>
              <a:rPr lang="en-US" dirty="0" smtClean="0"/>
              <a:t>CDC’s role in presenting the national epidemiologic picture</a:t>
            </a:r>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SELS_PPT_dark([1]">
  <a:themeElements>
    <a:clrScheme name="OSELS Dark PPT Colors">
      <a:dk1>
        <a:srgbClr val="FFC000"/>
      </a:dk1>
      <a:lt1>
        <a:srgbClr val="0F56DC"/>
      </a:lt1>
      <a:dk2>
        <a:srgbClr val="FFFFFF"/>
      </a:dk2>
      <a:lt2>
        <a:srgbClr val="FFFFFF"/>
      </a:lt2>
      <a:accent1>
        <a:srgbClr val="9E302D"/>
      </a:accent1>
      <a:accent2>
        <a:srgbClr val="5B8F22"/>
      </a:accent2>
      <a:accent3>
        <a:srgbClr val="532E60"/>
      </a:accent3>
      <a:accent4>
        <a:srgbClr val="FDC82F"/>
      </a:accent4>
      <a:accent5>
        <a:srgbClr val="0CC6DE"/>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OSELS_PPT_dark([1]</Template>
  <TotalTime>1256</TotalTime>
  <Words>1378</Words>
  <Application>Microsoft Office PowerPoint</Application>
  <PresentationFormat>On-screen Show (4:3)</PresentationFormat>
  <Paragraphs>197</Paragraphs>
  <Slides>26</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Myriad Web Pro</vt:lpstr>
      <vt:lpstr>Wingdings</vt:lpstr>
      <vt:lpstr>Verdana</vt:lpstr>
      <vt:lpstr>Symbol</vt:lpstr>
      <vt:lpstr>Arial Narrow</vt:lpstr>
      <vt:lpstr>Calibri</vt:lpstr>
      <vt:lpstr>Courier New</vt:lpstr>
      <vt:lpstr>OSELS_PPT_dark([1]</vt:lpstr>
      <vt:lpstr>Knowing about Health:  The Role of Public Health Surveillance</vt:lpstr>
      <vt:lpstr>Slide 2</vt:lpstr>
      <vt:lpstr>Outline</vt:lpstr>
      <vt:lpstr>Knowing about Health</vt:lpstr>
      <vt:lpstr>Knowing about Health</vt:lpstr>
      <vt:lpstr>Public Health Surveillance</vt:lpstr>
      <vt:lpstr>In Other Words…</vt:lpstr>
      <vt:lpstr>Creating an Efficient PH Surveillance System:  Balancing Limited Resources</vt:lpstr>
      <vt:lpstr>How Does a Condition Become Reportable?</vt:lpstr>
      <vt:lpstr>Use of the Data</vt:lpstr>
      <vt:lpstr>“Application to Program” and Uses of Data: What Do We DO with the Data?</vt:lpstr>
      <vt:lpstr>Slide 12</vt:lpstr>
      <vt:lpstr>Brief History of PH Surveillance</vt:lpstr>
      <vt:lpstr>Importance of Public Trust</vt:lpstr>
      <vt:lpstr>Current Issues in PH that Affect Surveillance</vt:lpstr>
      <vt:lpstr>Ethical Collection, Storage, and Use of PH Surveillance Data</vt:lpstr>
      <vt:lpstr>Ethical Principles</vt:lpstr>
      <vt:lpstr>Operationalizing Ethical Standards into Practice</vt:lpstr>
      <vt:lpstr>Guiding Principles</vt:lpstr>
      <vt:lpstr>Guidelines*</vt:lpstr>
      <vt:lpstr>Guidelines*</vt:lpstr>
      <vt:lpstr>Guidelines*</vt:lpstr>
      <vt:lpstr>Guidelines*</vt:lpstr>
      <vt:lpstr>Definitions</vt:lpstr>
      <vt:lpstr>Judgment</vt:lpstr>
      <vt:lpstr>Slide 26</vt:lpstr>
    </vt:vector>
  </TitlesOfParts>
  <Company>CDC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 Myriad Pro, Bold, Shadow, 28pt</dc:title>
  <dc:creator>ddx0</dc:creator>
  <cp:lastModifiedBy>amasters</cp:lastModifiedBy>
  <cp:revision>86</cp:revision>
  <dcterms:created xsi:type="dcterms:W3CDTF">2010-08-22T20:15:43Z</dcterms:created>
  <dcterms:modified xsi:type="dcterms:W3CDTF">2010-08-25T14:12:22Z</dcterms:modified>
</cp:coreProperties>
</file>