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tags/tag8.xml" ContentType="application/vnd.openxmlformats-officedocument.presentationml.tags+xml"/>
  <Override PartName="/ppt/slides/slide36.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tags/tag16.xml" ContentType="application/vnd.openxmlformats-officedocument.presentationml.tags+xml"/>
  <Override PartName="/ppt/notesSlides/notesSlide70.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Default Extension="doc" ContentType="application/msword"/>
  <Override PartName="/ppt/tags/tag12.xml" ContentType="application/vnd.openxmlformats-officedocument.presentationml.tags+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tags/tag9.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Default Extension="bin" ContentType="application/vnd.openxmlformats-officedocument.oleObject"/>
  <Override PartName="/ppt/notesSlides/notesSlide68.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tags/tag5.xml" ContentType="application/vnd.openxmlformats-officedocument.presentationml.tags+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Default Extension="emf" ContentType="image/x-emf"/>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tags/tag1.xml" ContentType="application/vnd.openxmlformats-officedocument.presentationml.tags+xml"/>
  <Override PartName="/ppt/notesSlides/notesSlide53.xml" ContentType="application/vnd.openxmlformats-officedocument.presentationml.notesSlide+xml"/>
  <Override PartName="/ppt/notesSlides/notesSlide71.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tags/tag17.xml" ContentType="application/vnd.openxmlformats-officedocument.presentationml.tags+xml"/>
  <Override PartName="/ppt/slideLayouts/slideLayout10.xml" ContentType="application/vnd.openxmlformats-officedocument.presentationml.slideLayout+xml"/>
  <Override PartName="/ppt/notesSlides/notesSlide8.xml" ContentType="application/vnd.openxmlformats-officedocument.presentationml.notesSlide+xml"/>
  <Default Extension="vml" ContentType="application/vnd.openxmlformats-officedocument.vmlDrawing"/>
  <Override PartName="/ppt/notesSlides/notesSlide20.xml" ContentType="application/vnd.openxmlformats-officedocument.presentationml.notesSlide+xml"/>
  <Override PartName="/ppt/notesSlides/notesSlide31.xml" ContentType="application/vnd.openxmlformats-officedocument.presentationml.notesSlide+xml"/>
  <Override PartName="/ppt/tags/tag13.xml" ContentType="application/vnd.openxmlformats-officedocument.presentationml.tags+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Default Extension="wmf" ContentType="image/x-wmf"/>
  <Override PartName="/ppt/notesSlides/notesSlide36.xml" ContentType="application/vnd.openxmlformats-officedocument.presentationml.notesSlide+xml"/>
  <Override PartName="/ppt/tags/tag2.xml" ContentType="application/vnd.openxmlformats-officedocument.presentationml.tags+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tags/tag18.xml" ContentType="application/vnd.openxmlformats-officedocument.presentationml.tags+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tags/tag14.xml" ContentType="application/vnd.openxmlformats-officedocument.presentationml.tags+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tags/tag10.xml" ContentType="application/vnd.openxmlformats-officedocument.presentationml.tags+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notesSlides/notesSlide1.xml" ContentType="application/vnd.openxmlformats-officedocument.presentationml.notesSlide+xml"/>
  <Override PartName="/ppt/tags/tag7.xml" ContentType="application/vnd.openxmlformats-officedocument.presentationml.tags+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Default Extension="jpeg" ContentType="image/jpeg"/>
  <Override PartName="/ppt/notesSlides/notesSlide37.xml" ContentType="application/vnd.openxmlformats-officedocument.presentationml.notesSlide+xml"/>
  <Override PartName="/ppt/tags/tag3.xml" ContentType="application/vnd.openxmlformats-officedocument.presentationml.tags+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tags/tag19.xml" ContentType="application/vnd.openxmlformats-officedocument.presentationml.tags+xml"/>
  <Override PartName="/ppt/notesSlides/notesSlide73.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tags/tag15.xml" ContentType="application/vnd.openxmlformats-officedocument.presentationml.tags+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tags/tag11.xml" ContentType="application/vnd.openxmlformats-officedocument.presentationml.tags+xml"/>
  <Override PartName="/ppt/slides/slide29.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notesSlides/notesSlide67.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77"/>
  </p:notesMasterIdLst>
  <p:handoutMasterIdLst>
    <p:handoutMasterId r:id="rId78"/>
  </p:handoutMasterIdLst>
  <p:sldIdLst>
    <p:sldId id="443" r:id="rId2"/>
    <p:sldId id="326" r:id="rId3"/>
    <p:sldId id="460" r:id="rId4"/>
    <p:sldId id="337" r:id="rId5"/>
    <p:sldId id="338" r:id="rId6"/>
    <p:sldId id="339" r:id="rId7"/>
    <p:sldId id="340" r:id="rId8"/>
    <p:sldId id="270" r:id="rId9"/>
    <p:sldId id="271" r:id="rId10"/>
    <p:sldId id="272" r:id="rId11"/>
    <p:sldId id="273" r:id="rId12"/>
    <p:sldId id="274" r:id="rId13"/>
    <p:sldId id="275" r:id="rId14"/>
    <p:sldId id="461" r:id="rId15"/>
    <p:sldId id="462" r:id="rId16"/>
    <p:sldId id="464" r:id="rId17"/>
    <p:sldId id="465" r:id="rId18"/>
    <p:sldId id="466" r:id="rId19"/>
    <p:sldId id="467" r:id="rId20"/>
    <p:sldId id="468" r:id="rId21"/>
    <p:sldId id="332" r:id="rId22"/>
    <p:sldId id="469" r:id="rId23"/>
    <p:sldId id="470" r:id="rId24"/>
    <p:sldId id="471" r:id="rId25"/>
    <p:sldId id="472" r:id="rId26"/>
    <p:sldId id="474" r:id="rId27"/>
    <p:sldId id="475" r:id="rId28"/>
    <p:sldId id="292" r:id="rId29"/>
    <p:sldId id="281" r:id="rId30"/>
    <p:sldId id="476" r:id="rId31"/>
    <p:sldId id="477" r:id="rId32"/>
    <p:sldId id="478" r:id="rId33"/>
    <p:sldId id="479" r:id="rId34"/>
    <p:sldId id="480" r:id="rId35"/>
    <p:sldId id="481" r:id="rId36"/>
    <p:sldId id="482" r:id="rId37"/>
    <p:sldId id="483" r:id="rId38"/>
    <p:sldId id="484" r:id="rId39"/>
    <p:sldId id="485" r:id="rId40"/>
    <p:sldId id="496" r:id="rId41"/>
    <p:sldId id="497" r:id="rId42"/>
    <p:sldId id="486" r:id="rId43"/>
    <p:sldId id="487" r:id="rId44"/>
    <p:sldId id="489" r:id="rId45"/>
    <p:sldId id="490" r:id="rId46"/>
    <p:sldId id="492" r:id="rId47"/>
    <p:sldId id="493" r:id="rId48"/>
    <p:sldId id="405" r:id="rId49"/>
    <p:sldId id="406" r:id="rId50"/>
    <p:sldId id="498" r:id="rId51"/>
    <p:sldId id="499" r:id="rId52"/>
    <p:sldId id="500" r:id="rId53"/>
    <p:sldId id="501" r:id="rId54"/>
    <p:sldId id="502" r:id="rId55"/>
    <p:sldId id="504" r:id="rId56"/>
    <p:sldId id="505" r:id="rId57"/>
    <p:sldId id="506" r:id="rId58"/>
    <p:sldId id="507" r:id="rId59"/>
    <p:sldId id="508" r:id="rId60"/>
    <p:sldId id="509" r:id="rId61"/>
    <p:sldId id="510" r:id="rId62"/>
    <p:sldId id="511" r:id="rId63"/>
    <p:sldId id="512" r:id="rId64"/>
    <p:sldId id="513" r:id="rId65"/>
    <p:sldId id="514" r:id="rId66"/>
    <p:sldId id="515" r:id="rId67"/>
    <p:sldId id="516" r:id="rId68"/>
    <p:sldId id="517" r:id="rId69"/>
    <p:sldId id="518" r:id="rId70"/>
    <p:sldId id="519" r:id="rId71"/>
    <p:sldId id="520" r:id="rId72"/>
    <p:sldId id="521" r:id="rId73"/>
    <p:sldId id="523" r:id="rId74"/>
    <p:sldId id="522" r:id="rId75"/>
    <p:sldId id="524" r:id="rId76"/>
  </p:sldIdLst>
  <p:sldSz cx="9144000" cy="6858000" type="screen4x3"/>
  <p:notesSz cx="6858000" cy="9296400"/>
  <p:defaultTextStyle>
    <a:defPPr>
      <a:defRPr lang="en-US"/>
    </a:defPPr>
    <a:lvl1pPr algn="l" rtl="0" eaLnBrk="0" fontAlgn="base" hangingPunct="0">
      <a:spcBef>
        <a:spcPct val="0"/>
      </a:spcBef>
      <a:spcAft>
        <a:spcPct val="0"/>
      </a:spcAft>
      <a:defRPr sz="2400" b="1"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b="1"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b="1"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b="1"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b="1" kern="1200">
        <a:solidFill>
          <a:schemeClr val="tx1"/>
        </a:solidFill>
        <a:latin typeface="Times New Roman" pitchFamily="18" charset="0"/>
        <a:ea typeface="+mn-ea"/>
        <a:cs typeface="+mn-cs"/>
      </a:defRPr>
    </a:lvl5pPr>
    <a:lvl6pPr marL="2286000" algn="l" defTabSz="914400" rtl="0" eaLnBrk="1" latinLnBrk="0" hangingPunct="1">
      <a:defRPr sz="2400" b="1" kern="1200">
        <a:solidFill>
          <a:schemeClr val="tx1"/>
        </a:solidFill>
        <a:latin typeface="Times New Roman" pitchFamily="18" charset="0"/>
        <a:ea typeface="+mn-ea"/>
        <a:cs typeface="+mn-cs"/>
      </a:defRPr>
    </a:lvl6pPr>
    <a:lvl7pPr marL="2743200" algn="l" defTabSz="914400" rtl="0" eaLnBrk="1" latinLnBrk="0" hangingPunct="1">
      <a:defRPr sz="2400" b="1" kern="1200">
        <a:solidFill>
          <a:schemeClr val="tx1"/>
        </a:solidFill>
        <a:latin typeface="Times New Roman" pitchFamily="18" charset="0"/>
        <a:ea typeface="+mn-ea"/>
        <a:cs typeface="+mn-cs"/>
      </a:defRPr>
    </a:lvl7pPr>
    <a:lvl8pPr marL="3200400" algn="l" defTabSz="914400" rtl="0" eaLnBrk="1" latinLnBrk="0" hangingPunct="1">
      <a:defRPr sz="2400" b="1" kern="1200">
        <a:solidFill>
          <a:schemeClr val="tx1"/>
        </a:solidFill>
        <a:latin typeface="Times New Roman" pitchFamily="18" charset="0"/>
        <a:ea typeface="+mn-ea"/>
        <a:cs typeface="+mn-cs"/>
      </a:defRPr>
    </a:lvl8pPr>
    <a:lvl9pPr marL="3657600" algn="l" defTabSz="914400" rtl="0" eaLnBrk="1" latinLnBrk="0" hangingPunct="1">
      <a:defRPr sz="2400" b="1"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620"/>
    <p:restoredTop sz="94660"/>
  </p:normalViewPr>
  <p:slideViewPr>
    <p:cSldViewPr>
      <p:cViewPr varScale="1">
        <p:scale>
          <a:sx n="51" d="100"/>
          <a:sy n="51" d="100"/>
        </p:scale>
        <p:origin x="-492"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handoutMaster" Target="handoutMasters/handout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7394" name="Rectangle 2"/>
          <p:cNvSpPr>
            <a:spLocks noGrp="1" noChangeArrowheads="1"/>
          </p:cNvSpPr>
          <p:nvPr>
            <p:ph type="hdr" sz="quarter"/>
          </p:nvPr>
        </p:nvSpPr>
        <p:spPr bwMode="auto">
          <a:xfrm>
            <a:off x="0" y="0"/>
            <a:ext cx="2971800" cy="4648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187395" name="Rectangle 3"/>
          <p:cNvSpPr>
            <a:spLocks noGrp="1" noChangeArrowheads="1"/>
          </p:cNvSpPr>
          <p:nvPr>
            <p:ph type="dt" sz="quarter" idx="1"/>
          </p:nvPr>
        </p:nvSpPr>
        <p:spPr bwMode="auto">
          <a:xfrm>
            <a:off x="3886200" y="0"/>
            <a:ext cx="2971800" cy="4648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187396" name="Rectangle 4"/>
          <p:cNvSpPr>
            <a:spLocks noGrp="1" noChangeArrowheads="1"/>
          </p:cNvSpPr>
          <p:nvPr>
            <p:ph type="ftr" sz="quarter" idx="2"/>
          </p:nvPr>
        </p:nvSpPr>
        <p:spPr bwMode="auto">
          <a:xfrm>
            <a:off x="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187397" name="Rectangle 5"/>
          <p:cNvSpPr>
            <a:spLocks noGrp="1" noChangeArrowheads="1"/>
          </p:cNvSpPr>
          <p:nvPr>
            <p:ph type="sldNum" sz="quarter" idx="3"/>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BDA705B1-FB4C-4A01-8F8E-7307C4186A88}"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648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vl1pPr>
          </a:lstStyle>
          <a:p>
            <a:pPr>
              <a:defRPr/>
            </a:pPr>
            <a:endParaRPr lang="en-US"/>
          </a:p>
        </p:txBody>
      </p:sp>
      <p:sp>
        <p:nvSpPr>
          <p:cNvPr id="3075" name="Rectangle 3"/>
          <p:cNvSpPr>
            <a:spLocks noGrp="1" noChangeArrowheads="1"/>
          </p:cNvSpPr>
          <p:nvPr>
            <p:ph type="dt" idx="1"/>
          </p:nvPr>
        </p:nvSpPr>
        <p:spPr bwMode="auto">
          <a:xfrm>
            <a:off x="3886200" y="0"/>
            <a:ext cx="2971800" cy="4648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vl1pPr>
          </a:lstStyle>
          <a:p>
            <a:pPr>
              <a:defRPr/>
            </a:pPr>
            <a:endParaRPr lang="en-US"/>
          </a:p>
        </p:txBody>
      </p:sp>
      <p:sp>
        <p:nvSpPr>
          <p:cNvPr id="78852" name="Rectangle 4"/>
          <p:cNvSpPr>
            <a:spLocks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914400"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vl1pPr>
          </a:lstStyle>
          <a:p>
            <a:pPr>
              <a:defRPr/>
            </a:pPr>
            <a:endParaRPr lang="en-US"/>
          </a:p>
        </p:txBody>
      </p:sp>
      <p:sp>
        <p:nvSpPr>
          <p:cNvPr id="3079" name="Rectangle 7"/>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lvl1pPr>
          </a:lstStyle>
          <a:p>
            <a:pPr>
              <a:defRPr/>
            </a:pPr>
            <a:fld id="{B0B38188-29BE-45F2-9EE9-1E9B048F4D01}"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txBox="1">
            <a:spLocks noGrp="1" noChangeArrowheads="1"/>
          </p:cNvSpPr>
          <p:nvPr/>
        </p:nvSpPr>
        <p:spPr bwMode="auto">
          <a:xfrm>
            <a:off x="3886200" y="8831580"/>
            <a:ext cx="2971800" cy="464820"/>
          </a:xfrm>
          <a:prstGeom prst="rect">
            <a:avLst/>
          </a:prstGeom>
          <a:noFill/>
          <a:ln w="9525">
            <a:noFill/>
            <a:miter lim="800000"/>
            <a:headEnd/>
            <a:tailEnd/>
          </a:ln>
        </p:spPr>
        <p:txBody>
          <a:bodyPr anchor="b"/>
          <a:lstStyle/>
          <a:p>
            <a:pPr algn="r"/>
            <a:fld id="{4895AE41-C5D9-4A30-BEC4-DB1997D67FD8}" type="slidenum">
              <a:rPr lang="en-US" sz="1200" b="0"/>
              <a:pPr algn="r"/>
              <a:t>1</a:t>
            </a:fld>
            <a:endParaRPr lang="en-US" sz="1200" b="0"/>
          </a:p>
        </p:txBody>
      </p:sp>
      <p:sp>
        <p:nvSpPr>
          <p:cNvPr id="79875" name="Rectangle 2"/>
          <p:cNvSpPr>
            <a:spLocks noRot="1" noChangeArrowheads="1" noTextEdit="1"/>
          </p:cNvSpPr>
          <p:nvPr>
            <p:ph type="sldImg"/>
          </p:nvPr>
        </p:nvSpPr>
        <p:spPr>
          <a:ln/>
        </p:spPr>
      </p:sp>
      <p:sp>
        <p:nvSpPr>
          <p:cNvPr id="79876" name="Rectangle 3"/>
          <p:cNvSpPr>
            <a:spLocks noGrp="1" noChangeArrowheads="1"/>
          </p:cNvSpPr>
          <p:nvPr>
            <p:ph type="body" idx="1"/>
          </p:nvPr>
        </p:nvSpPr>
        <p:spPr>
          <a:xfrm>
            <a:off x="685800" y="4415790"/>
            <a:ext cx="5486400" cy="4183380"/>
          </a:xfrm>
          <a:noFill/>
          <a:ln/>
        </p:spPr>
        <p:txBody>
          <a:bodyPr/>
          <a:lstStyle/>
          <a:p>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D521E88F-3A97-4B0F-B49D-F72E3134F563}" type="slidenum">
              <a:rPr lang="en-US" smtClean="0"/>
              <a:pPr/>
              <a:t>10</a:t>
            </a:fld>
            <a:endParaRPr lang="en-US" smtClean="0"/>
          </a:p>
        </p:txBody>
      </p:sp>
      <p:sp>
        <p:nvSpPr>
          <p:cNvPr id="89091" name="Rectangle 2"/>
          <p:cNvSpPr>
            <a:spLocks noRot="1" noChangeArrowheads="1" noTextEdit="1"/>
          </p:cNvSpPr>
          <p:nvPr>
            <p:ph type="sldImg"/>
          </p:nvPr>
        </p:nvSpPr>
        <p:spPr>
          <a:ln/>
        </p:spPr>
      </p:sp>
      <p:sp>
        <p:nvSpPr>
          <p:cNvPr id="89092" name="Rectangle 3"/>
          <p:cNvSpPr>
            <a:spLocks noGrp="1" noChangeArrowheads="1"/>
          </p:cNvSpPr>
          <p:nvPr>
            <p:ph type="body" idx="1"/>
          </p:nvPr>
        </p:nvSpPr>
        <p:spPr>
          <a:xfrm>
            <a:off x="685800" y="4415790"/>
            <a:ext cx="5486400" cy="4183380"/>
          </a:xfrm>
          <a:noFill/>
          <a:ln/>
        </p:spPr>
        <p:txBody>
          <a:bodyPr/>
          <a:lstStyle/>
          <a:p>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0CF82EDC-F373-4EDB-906D-0FE02DC0F10F}" type="slidenum">
              <a:rPr lang="en-US" smtClean="0"/>
              <a:pPr/>
              <a:t>11</a:t>
            </a:fld>
            <a:endParaRPr lang="en-US" smtClean="0"/>
          </a:p>
        </p:txBody>
      </p:sp>
      <p:sp>
        <p:nvSpPr>
          <p:cNvPr id="90115" name="Rectangle 2"/>
          <p:cNvSpPr>
            <a:spLocks noRot="1" noChangeArrowheads="1" noTextEdit="1"/>
          </p:cNvSpPr>
          <p:nvPr>
            <p:ph type="sldImg"/>
          </p:nvPr>
        </p:nvSpPr>
        <p:spPr>
          <a:ln/>
        </p:spPr>
      </p:sp>
      <p:sp>
        <p:nvSpPr>
          <p:cNvPr id="90116" name="Rectangle 3"/>
          <p:cNvSpPr>
            <a:spLocks noGrp="1" noChangeArrowheads="1"/>
          </p:cNvSpPr>
          <p:nvPr>
            <p:ph type="body" idx="1"/>
          </p:nvPr>
        </p:nvSpPr>
        <p:spPr>
          <a:xfrm>
            <a:off x="685800" y="4415790"/>
            <a:ext cx="5486400" cy="4183380"/>
          </a:xfrm>
          <a:noFill/>
          <a:ln/>
        </p:spPr>
        <p:txBody>
          <a:bodyPr/>
          <a:lstStyle/>
          <a:p>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A05901C8-F650-4CFC-975A-2B338A731A8D}" type="slidenum">
              <a:rPr lang="en-US" smtClean="0"/>
              <a:pPr/>
              <a:t>12</a:t>
            </a:fld>
            <a:endParaRPr lang="en-US" smtClean="0"/>
          </a:p>
        </p:txBody>
      </p:sp>
      <p:sp>
        <p:nvSpPr>
          <p:cNvPr id="91139" name="Rectangle 2"/>
          <p:cNvSpPr>
            <a:spLocks noRot="1" noChangeArrowheads="1" noTextEdit="1"/>
          </p:cNvSpPr>
          <p:nvPr>
            <p:ph type="sldImg"/>
          </p:nvPr>
        </p:nvSpPr>
        <p:spPr>
          <a:ln/>
        </p:spPr>
      </p:sp>
      <p:sp>
        <p:nvSpPr>
          <p:cNvPr id="91140" name="Rectangle 3"/>
          <p:cNvSpPr>
            <a:spLocks noGrp="1" noChangeArrowheads="1"/>
          </p:cNvSpPr>
          <p:nvPr>
            <p:ph type="body" idx="1"/>
          </p:nvPr>
        </p:nvSpPr>
        <p:spPr>
          <a:xfrm>
            <a:off x="685800" y="4415790"/>
            <a:ext cx="5486400" cy="4183380"/>
          </a:xfrm>
          <a:noFill/>
          <a:ln/>
        </p:spPr>
        <p:txBody>
          <a:bodyPr/>
          <a:lstStyle/>
          <a:p>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EE332756-BFB8-4B60-8A8E-533D95C1A363}" type="slidenum">
              <a:rPr lang="en-US" smtClean="0"/>
              <a:pPr/>
              <a:t>13</a:t>
            </a:fld>
            <a:endParaRPr lang="en-US" smtClean="0"/>
          </a:p>
        </p:txBody>
      </p:sp>
      <p:sp>
        <p:nvSpPr>
          <p:cNvPr id="92163" name="Rectangle 2"/>
          <p:cNvSpPr>
            <a:spLocks noRot="1" noChangeArrowheads="1" noTextEdit="1"/>
          </p:cNvSpPr>
          <p:nvPr>
            <p:ph type="sldImg"/>
          </p:nvPr>
        </p:nvSpPr>
        <p:spPr>
          <a:ln/>
        </p:spPr>
      </p:sp>
      <p:sp>
        <p:nvSpPr>
          <p:cNvPr id="92164" name="Rectangle 3"/>
          <p:cNvSpPr>
            <a:spLocks noGrp="1" noChangeArrowheads="1"/>
          </p:cNvSpPr>
          <p:nvPr>
            <p:ph type="body" idx="1"/>
          </p:nvPr>
        </p:nvSpPr>
        <p:spPr>
          <a:xfrm>
            <a:off x="685800" y="4415790"/>
            <a:ext cx="5486400" cy="4183380"/>
          </a:xfrm>
          <a:noFill/>
          <a:ln/>
        </p:spPr>
        <p:txBody>
          <a:bodyPr/>
          <a:lstStyle/>
          <a:p>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a:ln/>
        </p:spPr>
      </p:sp>
      <p:sp>
        <p:nvSpPr>
          <p:cNvPr id="93187" name="Notes Placeholder 2"/>
          <p:cNvSpPr>
            <a:spLocks noGrp="1"/>
          </p:cNvSpPr>
          <p:nvPr>
            <p:ph type="body" idx="1"/>
          </p:nvPr>
        </p:nvSpPr>
        <p:spPr>
          <a:noFill/>
          <a:ln/>
        </p:spPr>
        <p:txBody>
          <a:bodyPr/>
          <a:lstStyle/>
          <a:p>
            <a:endParaRPr lang="en-US" smtClean="0"/>
          </a:p>
        </p:txBody>
      </p:sp>
      <p:sp>
        <p:nvSpPr>
          <p:cNvPr id="93188" name="Slide Number Placeholder 3"/>
          <p:cNvSpPr>
            <a:spLocks noGrp="1"/>
          </p:cNvSpPr>
          <p:nvPr>
            <p:ph type="sldNum" sz="quarter" idx="5"/>
          </p:nvPr>
        </p:nvSpPr>
        <p:spPr>
          <a:noFill/>
        </p:spPr>
        <p:txBody>
          <a:bodyPr/>
          <a:lstStyle/>
          <a:p>
            <a:fld id="{49AC6D34-C270-44DE-8841-E637177F2738}" type="slidenum">
              <a:rPr lang="en-US" smtClean="0"/>
              <a:pPr/>
              <a:t>14</a:t>
            </a:fld>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a:ln/>
        </p:spPr>
      </p:sp>
      <p:sp>
        <p:nvSpPr>
          <p:cNvPr id="94211" name="Notes Placeholder 2"/>
          <p:cNvSpPr>
            <a:spLocks noGrp="1"/>
          </p:cNvSpPr>
          <p:nvPr>
            <p:ph type="body" idx="1"/>
          </p:nvPr>
        </p:nvSpPr>
        <p:spPr>
          <a:noFill/>
          <a:ln/>
        </p:spPr>
        <p:txBody>
          <a:bodyPr/>
          <a:lstStyle/>
          <a:p>
            <a:endParaRPr lang="en-US" smtClean="0"/>
          </a:p>
        </p:txBody>
      </p:sp>
      <p:sp>
        <p:nvSpPr>
          <p:cNvPr id="94212" name="Slide Number Placeholder 3"/>
          <p:cNvSpPr>
            <a:spLocks noGrp="1"/>
          </p:cNvSpPr>
          <p:nvPr>
            <p:ph type="sldNum" sz="quarter" idx="5"/>
          </p:nvPr>
        </p:nvSpPr>
        <p:spPr>
          <a:noFill/>
        </p:spPr>
        <p:txBody>
          <a:bodyPr/>
          <a:lstStyle/>
          <a:p>
            <a:fld id="{BD29C5D7-855E-4321-AE99-B4607EBDB81B}" type="slidenum">
              <a:rPr lang="en-US" smtClean="0"/>
              <a:pPr/>
              <a:t>15</a:t>
            </a:fld>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ln/>
        </p:spPr>
      </p:sp>
      <p:sp>
        <p:nvSpPr>
          <p:cNvPr id="95235" name="Notes Placeholder 2"/>
          <p:cNvSpPr>
            <a:spLocks noGrp="1"/>
          </p:cNvSpPr>
          <p:nvPr>
            <p:ph type="body" idx="1"/>
          </p:nvPr>
        </p:nvSpPr>
        <p:spPr>
          <a:noFill/>
          <a:ln/>
        </p:spPr>
        <p:txBody>
          <a:bodyPr/>
          <a:lstStyle/>
          <a:p>
            <a:endParaRPr lang="en-US" smtClean="0"/>
          </a:p>
        </p:txBody>
      </p:sp>
      <p:sp>
        <p:nvSpPr>
          <p:cNvPr id="95236" name="Slide Number Placeholder 3"/>
          <p:cNvSpPr>
            <a:spLocks noGrp="1"/>
          </p:cNvSpPr>
          <p:nvPr>
            <p:ph type="sldNum" sz="quarter" idx="5"/>
          </p:nvPr>
        </p:nvSpPr>
        <p:spPr>
          <a:noFill/>
        </p:spPr>
        <p:txBody>
          <a:bodyPr/>
          <a:lstStyle/>
          <a:p>
            <a:fld id="{18E8163A-AC93-40D1-89A6-AFE9961428D0}" type="slidenum">
              <a:rPr lang="en-US" smtClean="0"/>
              <a:pPr/>
              <a:t>16</a:t>
            </a:fld>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a:ln/>
        </p:spPr>
      </p:sp>
      <p:sp>
        <p:nvSpPr>
          <p:cNvPr id="96259" name="Notes Placeholder 2"/>
          <p:cNvSpPr>
            <a:spLocks noGrp="1"/>
          </p:cNvSpPr>
          <p:nvPr>
            <p:ph type="body" idx="1"/>
          </p:nvPr>
        </p:nvSpPr>
        <p:spPr>
          <a:noFill/>
          <a:ln/>
        </p:spPr>
        <p:txBody>
          <a:bodyPr/>
          <a:lstStyle/>
          <a:p>
            <a:endParaRPr lang="en-US" smtClean="0"/>
          </a:p>
        </p:txBody>
      </p:sp>
      <p:sp>
        <p:nvSpPr>
          <p:cNvPr id="96260" name="Slide Number Placeholder 3"/>
          <p:cNvSpPr>
            <a:spLocks noGrp="1"/>
          </p:cNvSpPr>
          <p:nvPr>
            <p:ph type="sldNum" sz="quarter" idx="5"/>
          </p:nvPr>
        </p:nvSpPr>
        <p:spPr>
          <a:noFill/>
        </p:spPr>
        <p:txBody>
          <a:bodyPr/>
          <a:lstStyle/>
          <a:p>
            <a:fld id="{F9854307-99E3-4901-8D1D-A42AB3DCF46D}" type="slidenum">
              <a:rPr lang="en-US" smtClean="0"/>
              <a:pPr/>
              <a:t>17</a:t>
            </a:fld>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83D8B43D-3653-4FF6-B298-4A406B78EDDB}" type="slidenum">
              <a:rPr lang="en-US" smtClean="0"/>
              <a:pPr/>
              <a:t>18</a:t>
            </a:fld>
            <a:endParaRPr lang="en-US" smtClean="0"/>
          </a:p>
        </p:txBody>
      </p:sp>
      <p:sp>
        <p:nvSpPr>
          <p:cNvPr id="97283" name="Rectangle 2"/>
          <p:cNvSpPr>
            <a:spLocks noChangeArrowheads="1" noTextEdit="1"/>
          </p:cNvSpPr>
          <p:nvPr>
            <p:ph type="sldImg"/>
          </p:nvPr>
        </p:nvSpPr>
        <p:spPr>
          <a:solidFill>
            <a:srgbClr val="FFFFFF"/>
          </a:solidFill>
          <a:ln/>
        </p:spPr>
      </p:sp>
      <p:sp>
        <p:nvSpPr>
          <p:cNvPr id="97284" name="Rectangle 3"/>
          <p:cNvSpPr>
            <a:spLocks noChangeArrowheads="1"/>
          </p:cNvSpPr>
          <p:nvPr>
            <p:ph type="body" idx="1"/>
          </p:nvPr>
        </p:nvSpPr>
        <p:spPr>
          <a:solidFill>
            <a:srgbClr val="FFFFFF"/>
          </a:solidFill>
          <a:ln>
            <a:solidFill>
              <a:srgbClr val="000000"/>
            </a:solidFill>
          </a:ln>
        </p:spPr>
        <p:txBody>
          <a:bodyPr/>
          <a:lstStyle/>
          <a:p>
            <a:r>
              <a:rPr lang="en-US" b="1" smtClean="0">
                <a:solidFill>
                  <a:srgbClr val="000000"/>
                </a:solidFill>
                <a:latin typeface="Verdana" pitchFamily="34" charset="0"/>
                <a:cs typeface="Arial" pitchFamily="34" charset="0"/>
              </a:rPr>
              <a:t>Sources: World Organization for Animal Health</a:t>
            </a:r>
            <a:br>
              <a:rPr lang="en-US" b="1" smtClean="0">
                <a:solidFill>
                  <a:srgbClr val="000000"/>
                </a:solidFill>
                <a:latin typeface="Verdana" pitchFamily="34" charset="0"/>
                <a:cs typeface="Arial" pitchFamily="34" charset="0"/>
              </a:rPr>
            </a:br>
            <a:r>
              <a:rPr lang="en-US" b="1" smtClean="0">
                <a:solidFill>
                  <a:srgbClr val="000000"/>
                </a:solidFill>
                <a:latin typeface="Verdana" pitchFamily="34" charset="0"/>
                <a:cs typeface="Arial" pitchFamily="34" charset="0"/>
              </a:rPr>
              <a:t>             World Health Organization</a:t>
            </a:r>
            <a:br>
              <a:rPr lang="en-US" b="1" smtClean="0">
                <a:solidFill>
                  <a:srgbClr val="000000"/>
                </a:solidFill>
                <a:latin typeface="Verdana" pitchFamily="34" charset="0"/>
                <a:cs typeface="Arial" pitchFamily="34" charset="0"/>
              </a:rPr>
            </a:br>
            <a:r>
              <a:rPr lang="en-US" b="1" smtClean="0">
                <a:solidFill>
                  <a:srgbClr val="000000"/>
                </a:solidFill>
                <a:latin typeface="Verdana" pitchFamily="34" charset="0"/>
                <a:cs typeface="Arial" pitchFamily="34" charset="0"/>
              </a:rPr>
              <a:t>This map shows countries and regions that have </a:t>
            </a:r>
            <a:br>
              <a:rPr lang="en-US" b="1" smtClean="0">
                <a:solidFill>
                  <a:srgbClr val="000000"/>
                </a:solidFill>
                <a:latin typeface="Verdana" pitchFamily="34" charset="0"/>
                <a:cs typeface="Arial" pitchFamily="34" charset="0"/>
              </a:rPr>
            </a:br>
            <a:r>
              <a:rPr lang="en-US" b="1" smtClean="0">
                <a:solidFill>
                  <a:srgbClr val="000000"/>
                </a:solidFill>
                <a:latin typeface="Verdana" pitchFamily="34" charset="0"/>
                <a:cs typeface="Arial" pitchFamily="34" charset="0"/>
              </a:rPr>
              <a:t>reported confirmed and suspected H5 outbreaks. Outbreaks in Taipei China were related to H5N2 subtypes which is of Low Pathogenicity in poultry.</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22FFFA8D-29B2-4062-A77E-842C7325CFAA}" type="slidenum">
              <a:rPr lang="en-US" smtClean="0"/>
              <a:pPr/>
              <a:t>19</a:t>
            </a:fld>
            <a:endParaRPr lang="en-US" smtClean="0"/>
          </a:p>
        </p:txBody>
      </p:sp>
      <p:sp>
        <p:nvSpPr>
          <p:cNvPr id="98307" name="Rectangle 2"/>
          <p:cNvSpPr>
            <a:spLocks noChangeArrowheads="1" noTextEdit="1"/>
          </p:cNvSpPr>
          <p:nvPr>
            <p:ph type="sldImg"/>
          </p:nvPr>
        </p:nvSpPr>
        <p:spPr>
          <a:solidFill>
            <a:srgbClr val="FFFFFF"/>
          </a:solidFill>
          <a:ln/>
        </p:spPr>
      </p:sp>
      <p:sp>
        <p:nvSpPr>
          <p:cNvPr id="98308" name="Rectangle 3"/>
          <p:cNvSpPr>
            <a:spLocks noChangeArrowheads="1"/>
          </p:cNvSpPr>
          <p:nvPr>
            <p:ph type="body" idx="1"/>
          </p:nvPr>
        </p:nvSpPr>
        <p:spPr>
          <a:solidFill>
            <a:srgbClr val="FFFFFF"/>
          </a:solidFill>
          <a:ln>
            <a:solidFill>
              <a:srgbClr val="000000"/>
            </a:solidFill>
          </a:ln>
        </p:spPr>
        <p:txBody>
          <a:bodyPr lIns="91435" tIns="45718" rIns="91435" bIns="45718"/>
          <a:lstStyle/>
          <a:p>
            <a:endParaRPr lang="en-US" sz="1600" smtClean="0"/>
          </a:p>
          <a:p>
            <a:r>
              <a:rPr lang="en-US" sz="1600" smtClean="0"/>
              <a:t>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a:ln/>
        </p:spPr>
      </p:sp>
      <p:sp>
        <p:nvSpPr>
          <p:cNvPr id="80899" name="Notes Placeholder 2"/>
          <p:cNvSpPr>
            <a:spLocks noGrp="1"/>
          </p:cNvSpPr>
          <p:nvPr>
            <p:ph type="body" idx="1"/>
          </p:nvPr>
        </p:nvSpPr>
        <p:spPr>
          <a:noFill/>
          <a:ln/>
        </p:spPr>
        <p:txBody>
          <a:bodyPr/>
          <a:lstStyle/>
          <a:p>
            <a:endParaRPr lang="en-US" smtClean="0"/>
          </a:p>
        </p:txBody>
      </p:sp>
      <p:sp>
        <p:nvSpPr>
          <p:cNvPr id="80900" name="Slide Number Placeholder 3"/>
          <p:cNvSpPr>
            <a:spLocks noGrp="1"/>
          </p:cNvSpPr>
          <p:nvPr>
            <p:ph type="sldNum" sz="quarter" idx="5"/>
          </p:nvPr>
        </p:nvSpPr>
        <p:spPr>
          <a:noFill/>
        </p:spPr>
        <p:txBody>
          <a:bodyPr/>
          <a:lstStyle/>
          <a:p>
            <a:fld id="{81EACCD5-479D-4185-AB0C-2C0BC4FD0ECD}" type="slidenum">
              <a:rPr lang="en-US" smtClean="0"/>
              <a:pPr/>
              <a:t>2</a:t>
            </a:fld>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a:ln/>
        </p:spPr>
      </p:sp>
      <p:sp>
        <p:nvSpPr>
          <p:cNvPr id="99331" name="Notes Placeholder 2"/>
          <p:cNvSpPr>
            <a:spLocks noGrp="1"/>
          </p:cNvSpPr>
          <p:nvPr>
            <p:ph type="body" idx="1"/>
          </p:nvPr>
        </p:nvSpPr>
        <p:spPr>
          <a:noFill/>
          <a:ln/>
        </p:spPr>
        <p:txBody>
          <a:bodyPr/>
          <a:lstStyle/>
          <a:p>
            <a:endParaRPr lang="en-US" smtClean="0"/>
          </a:p>
        </p:txBody>
      </p:sp>
      <p:sp>
        <p:nvSpPr>
          <p:cNvPr id="99332" name="Slide Number Placeholder 3"/>
          <p:cNvSpPr>
            <a:spLocks noGrp="1"/>
          </p:cNvSpPr>
          <p:nvPr>
            <p:ph type="sldNum" sz="quarter" idx="5"/>
          </p:nvPr>
        </p:nvSpPr>
        <p:spPr>
          <a:noFill/>
        </p:spPr>
        <p:txBody>
          <a:bodyPr/>
          <a:lstStyle/>
          <a:p>
            <a:fld id="{52E4DF14-3447-4F4B-82A6-B350865BD914}" type="slidenum">
              <a:rPr lang="en-US" smtClean="0"/>
              <a:pPr/>
              <a:t>20</a:t>
            </a:fld>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a:ln/>
        </p:spPr>
      </p:sp>
      <p:sp>
        <p:nvSpPr>
          <p:cNvPr id="100355" name="Notes Placeholder 2"/>
          <p:cNvSpPr>
            <a:spLocks noGrp="1"/>
          </p:cNvSpPr>
          <p:nvPr>
            <p:ph type="body" idx="1"/>
          </p:nvPr>
        </p:nvSpPr>
        <p:spPr>
          <a:noFill/>
          <a:ln/>
        </p:spPr>
        <p:txBody>
          <a:bodyPr/>
          <a:lstStyle/>
          <a:p>
            <a:endParaRPr lang="en-US" smtClean="0"/>
          </a:p>
        </p:txBody>
      </p:sp>
      <p:sp>
        <p:nvSpPr>
          <p:cNvPr id="100356" name="Slide Number Placeholder 3"/>
          <p:cNvSpPr>
            <a:spLocks noGrp="1"/>
          </p:cNvSpPr>
          <p:nvPr>
            <p:ph type="sldNum" sz="quarter" idx="5"/>
          </p:nvPr>
        </p:nvSpPr>
        <p:spPr>
          <a:noFill/>
        </p:spPr>
        <p:txBody>
          <a:bodyPr/>
          <a:lstStyle/>
          <a:p>
            <a:fld id="{8332AD36-9D12-4E88-BD69-A0CA4CC62B0A}" type="slidenum">
              <a:rPr lang="en-US" smtClean="0"/>
              <a:pPr/>
              <a:t>21</a:t>
            </a:fld>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a:ln/>
        </p:spPr>
      </p:sp>
      <p:sp>
        <p:nvSpPr>
          <p:cNvPr id="101379" name="Notes Placeholder 2"/>
          <p:cNvSpPr>
            <a:spLocks noGrp="1"/>
          </p:cNvSpPr>
          <p:nvPr>
            <p:ph type="body" idx="1"/>
          </p:nvPr>
        </p:nvSpPr>
        <p:spPr>
          <a:noFill/>
          <a:ln/>
        </p:spPr>
        <p:txBody>
          <a:bodyPr/>
          <a:lstStyle/>
          <a:p>
            <a:endParaRPr lang="en-US" smtClean="0"/>
          </a:p>
        </p:txBody>
      </p:sp>
      <p:sp>
        <p:nvSpPr>
          <p:cNvPr id="101380" name="Slide Number Placeholder 3"/>
          <p:cNvSpPr>
            <a:spLocks noGrp="1"/>
          </p:cNvSpPr>
          <p:nvPr>
            <p:ph type="sldNum" sz="quarter" idx="5"/>
          </p:nvPr>
        </p:nvSpPr>
        <p:spPr>
          <a:noFill/>
        </p:spPr>
        <p:txBody>
          <a:bodyPr/>
          <a:lstStyle/>
          <a:p>
            <a:fld id="{ADFCB0D1-3328-4E24-A198-D956316885DB}" type="slidenum">
              <a:rPr lang="en-US" smtClean="0"/>
              <a:pPr/>
              <a:t>22</a:t>
            </a:fld>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a:ln/>
        </p:spPr>
      </p:sp>
      <p:sp>
        <p:nvSpPr>
          <p:cNvPr id="102403" name="Notes Placeholder 2"/>
          <p:cNvSpPr>
            <a:spLocks noGrp="1"/>
          </p:cNvSpPr>
          <p:nvPr>
            <p:ph type="body" idx="1"/>
          </p:nvPr>
        </p:nvSpPr>
        <p:spPr>
          <a:noFill/>
          <a:ln/>
        </p:spPr>
        <p:txBody>
          <a:bodyPr/>
          <a:lstStyle/>
          <a:p>
            <a:endParaRPr lang="en-US" smtClean="0"/>
          </a:p>
        </p:txBody>
      </p:sp>
      <p:sp>
        <p:nvSpPr>
          <p:cNvPr id="102404" name="Slide Number Placeholder 3"/>
          <p:cNvSpPr>
            <a:spLocks noGrp="1"/>
          </p:cNvSpPr>
          <p:nvPr>
            <p:ph type="sldNum" sz="quarter" idx="5"/>
          </p:nvPr>
        </p:nvSpPr>
        <p:spPr>
          <a:noFill/>
        </p:spPr>
        <p:txBody>
          <a:bodyPr/>
          <a:lstStyle/>
          <a:p>
            <a:fld id="{14D6038A-30D9-4728-933C-D30E341656B8}" type="slidenum">
              <a:rPr lang="en-US" smtClean="0"/>
              <a:pPr/>
              <a:t>23</a:t>
            </a:fld>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a:ln/>
        </p:spPr>
      </p:sp>
      <p:sp>
        <p:nvSpPr>
          <p:cNvPr id="103427" name="Notes Placeholder 2"/>
          <p:cNvSpPr>
            <a:spLocks noGrp="1"/>
          </p:cNvSpPr>
          <p:nvPr>
            <p:ph type="body" idx="1"/>
          </p:nvPr>
        </p:nvSpPr>
        <p:spPr>
          <a:noFill/>
          <a:ln/>
        </p:spPr>
        <p:txBody>
          <a:bodyPr/>
          <a:lstStyle/>
          <a:p>
            <a:endParaRPr lang="en-US" smtClean="0"/>
          </a:p>
        </p:txBody>
      </p:sp>
      <p:sp>
        <p:nvSpPr>
          <p:cNvPr id="103428" name="Slide Number Placeholder 3"/>
          <p:cNvSpPr>
            <a:spLocks noGrp="1"/>
          </p:cNvSpPr>
          <p:nvPr>
            <p:ph type="sldNum" sz="quarter" idx="5"/>
          </p:nvPr>
        </p:nvSpPr>
        <p:spPr>
          <a:noFill/>
        </p:spPr>
        <p:txBody>
          <a:bodyPr/>
          <a:lstStyle/>
          <a:p>
            <a:fld id="{9E67D3BF-019E-44C8-B8CB-A0E5FF828791}" type="slidenum">
              <a:rPr lang="en-US" smtClean="0"/>
              <a:pPr/>
              <a:t>24</a:t>
            </a:fld>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a:ln/>
        </p:spPr>
      </p:sp>
      <p:sp>
        <p:nvSpPr>
          <p:cNvPr id="104451" name="Notes Placeholder 2"/>
          <p:cNvSpPr>
            <a:spLocks noGrp="1"/>
          </p:cNvSpPr>
          <p:nvPr>
            <p:ph type="body" idx="1"/>
          </p:nvPr>
        </p:nvSpPr>
        <p:spPr>
          <a:noFill/>
          <a:ln/>
        </p:spPr>
        <p:txBody>
          <a:bodyPr/>
          <a:lstStyle/>
          <a:p>
            <a:endParaRPr lang="en-US" smtClean="0"/>
          </a:p>
        </p:txBody>
      </p:sp>
      <p:sp>
        <p:nvSpPr>
          <p:cNvPr id="104452" name="Slide Number Placeholder 3"/>
          <p:cNvSpPr>
            <a:spLocks noGrp="1"/>
          </p:cNvSpPr>
          <p:nvPr>
            <p:ph type="sldNum" sz="quarter" idx="5"/>
          </p:nvPr>
        </p:nvSpPr>
        <p:spPr>
          <a:noFill/>
        </p:spPr>
        <p:txBody>
          <a:bodyPr/>
          <a:lstStyle/>
          <a:p>
            <a:fld id="{381F1CCC-C6D0-4FCF-AE95-FE898FD385C9}" type="slidenum">
              <a:rPr lang="en-US" smtClean="0"/>
              <a:pPr/>
              <a:t>25</a:t>
            </a:fld>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a:ln/>
        </p:spPr>
      </p:sp>
      <p:sp>
        <p:nvSpPr>
          <p:cNvPr id="105475" name="Notes Placeholder 2"/>
          <p:cNvSpPr>
            <a:spLocks noGrp="1"/>
          </p:cNvSpPr>
          <p:nvPr>
            <p:ph type="body" idx="1"/>
          </p:nvPr>
        </p:nvSpPr>
        <p:spPr>
          <a:noFill/>
          <a:ln/>
        </p:spPr>
        <p:txBody>
          <a:bodyPr/>
          <a:lstStyle/>
          <a:p>
            <a:endParaRPr lang="en-US" smtClean="0"/>
          </a:p>
        </p:txBody>
      </p:sp>
      <p:sp>
        <p:nvSpPr>
          <p:cNvPr id="105476" name="Slide Number Placeholder 3"/>
          <p:cNvSpPr>
            <a:spLocks noGrp="1"/>
          </p:cNvSpPr>
          <p:nvPr>
            <p:ph type="sldNum" sz="quarter" idx="5"/>
          </p:nvPr>
        </p:nvSpPr>
        <p:spPr>
          <a:noFill/>
        </p:spPr>
        <p:txBody>
          <a:bodyPr/>
          <a:lstStyle/>
          <a:p>
            <a:fld id="{FAED4E2D-CFD3-483F-BE3D-5F2C98BFAD1D}" type="slidenum">
              <a:rPr lang="en-US" smtClean="0"/>
              <a:pPr/>
              <a:t>26</a:t>
            </a:fld>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a:ln/>
        </p:spPr>
      </p:sp>
      <p:sp>
        <p:nvSpPr>
          <p:cNvPr id="106499" name="Notes Placeholder 2"/>
          <p:cNvSpPr>
            <a:spLocks noGrp="1"/>
          </p:cNvSpPr>
          <p:nvPr>
            <p:ph type="body" idx="1"/>
          </p:nvPr>
        </p:nvSpPr>
        <p:spPr>
          <a:noFill/>
          <a:ln/>
        </p:spPr>
        <p:txBody>
          <a:bodyPr/>
          <a:lstStyle/>
          <a:p>
            <a:endParaRPr lang="en-US" smtClean="0"/>
          </a:p>
        </p:txBody>
      </p:sp>
      <p:sp>
        <p:nvSpPr>
          <p:cNvPr id="106500" name="Slide Number Placeholder 3"/>
          <p:cNvSpPr>
            <a:spLocks noGrp="1"/>
          </p:cNvSpPr>
          <p:nvPr>
            <p:ph type="sldNum" sz="quarter" idx="5"/>
          </p:nvPr>
        </p:nvSpPr>
        <p:spPr>
          <a:noFill/>
        </p:spPr>
        <p:txBody>
          <a:bodyPr/>
          <a:lstStyle/>
          <a:p>
            <a:fld id="{A7C0DE8D-DF6E-449E-AC61-8F2B7A35050D}" type="slidenum">
              <a:rPr lang="en-US" smtClean="0"/>
              <a:pPr/>
              <a:t>27</a:t>
            </a:fld>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a:ln w="12700"/>
        </p:spPr>
      </p:sp>
      <p:sp>
        <p:nvSpPr>
          <p:cNvPr id="107523" name="Notes Placeholder 2"/>
          <p:cNvSpPr>
            <a:spLocks noGrp="1"/>
          </p:cNvSpPr>
          <p:nvPr>
            <p:ph type="body" idx="1"/>
          </p:nvPr>
        </p:nvSpPr>
        <p:spPr>
          <a:xfrm>
            <a:off x="685800" y="4415790"/>
            <a:ext cx="5486400" cy="4183380"/>
          </a:xfrm>
          <a:noFill/>
          <a:ln/>
        </p:spPr>
        <p:txBody>
          <a:bodyPr/>
          <a:lstStyle/>
          <a:p>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C9BCDF84-E58F-4DCE-9DFE-FFA8A2BC1631}" type="slidenum">
              <a:rPr lang="en-US" smtClean="0"/>
              <a:pPr/>
              <a:t>29</a:t>
            </a:fld>
            <a:endParaRPr lang="en-US" smtClean="0"/>
          </a:p>
        </p:txBody>
      </p:sp>
      <p:sp>
        <p:nvSpPr>
          <p:cNvPr id="108547" name="Rectangle 2"/>
          <p:cNvSpPr>
            <a:spLocks noRot="1" noChangeArrowheads="1" noTextEdit="1"/>
          </p:cNvSpPr>
          <p:nvPr>
            <p:ph type="sldImg"/>
          </p:nvPr>
        </p:nvSpPr>
        <p:spPr>
          <a:ln/>
        </p:spPr>
      </p:sp>
      <p:sp>
        <p:nvSpPr>
          <p:cNvPr id="108548" name="Rectangle 3"/>
          <p:cNvSpPr>
            <a:spLocks noGrp="1" noChangeArrowheads="1"/>
          </p:cNvSpPr>
          <p:nvPr>
            <p:ph type="body" idx="1"/>
          </p:nvPr>
        </p:nvSpPr>
        <p:spPr>
          <a:xfrm>
            <a:off x="685800" y="4415790"/>
            <a:ext cx="5486400" cy="4183380"/>
          </a:xfrm>
          <a:noFill/>
          <a:ln/>
        </p:spPr>
        <p:txBody>
          <a:bodyPr/>
          <a:lstStyle/>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a:ln/>
        </p:spPr>
      </p:sp>
      <p:sp>
        <p:nvSpPr>
          <p:cNvPr id="81923" name="Notes Placeholder 2"/>
          <p:cNvSpPr>
            <a:spLocks noGrp="1"/>
          </p:cNvSpPr>
          <p:nvPr>
            <p:ph type="body" idx="1"/>
          </p:nvPr>
        </p:nvSpPr>
        <p:spPr>
          <a:noFill/>
          <a:ln/>
        </p:spPr>
        <p:txBody>
          <a:bodyPr/>
          <a:lstStyle/>
          <a:p>
            <a:pPr eaLnBrk="1" hangingPunct="1"/>
            <a:endParaRPr lang="en-US" smtClean="0"/>
          </a:p>
        </p:txBody>
      </p:sp>
      <p:sp>
        <p:nvSpPr>
          <p:cNvPr id="81924" name="Slide Number Placeholder 3"/>
          <p:cNvSpPr>
            <a:spLocks noGrp="1"/>
          </p:cNvSpPr>
          <p:nvPr>
            <p:ph type="sldNum" sz="quarter" idx="5"/>
          </p:nvPr>
        </p:nvSpPr>
        <p:spPr>
          <a:noFill/>
        </p:spPr>
        <p:txBody>
          <a:bodyPr/>
          <a:lstStyle/>
          <a:p>
            <a:fld id="{D419C2D0-CB17-4D24-9DB3-971180863B56}" type="slidenum">
              <a:rPr lang="en-US" smtClean="0"/>
              <a:pPr/>
              <a:t>3</a:t>
            </a:fld>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a:ln/>
        </p:spPr>
      </p:sp>
      <p:sp>
        <p:nvSpPr>
          <p:cNvPr id="109571" name="Notes Placeholder 2"/>
          <p:cNvSpPr>
            <a:spLocks noGrp="1"/>
          </p:cNvSpPr>
          <p:nvPr>
            <p:ph type="body" idx="1"/>
          </p:nvPr>
        </p:nvSpPr>
        <p:spPr>
          <a:noFill/>
          <a:ln/>
        </p:spPr>
        <p:txBody>
          <a:bodyPr/>
          <a:lstStyle/>
          <a:p>
            <a:endParaRPr lang="en-US" smtClean="0"/>
          </a:p>
        </p:txBody>
      </p:sp>
      <p:sp>
        <p:nvSpPr>
          <p:cNvPr id="109572" name="Slide Number Placeholder 3"/>
          <p:cNvSpPr>
            <a:spLocks noGrp="1"/>
          </p:cNvSpPr>
          <p:nvPr>
            <p:ph type="sldNum" sz="quarter" idx="5"/>
          </p:nvPr>
        </p:nvSpPr>
        <p:spPr>
          <a:noFill/>
        </p:spPr>
        <p:txBody>
          <a:bodyPr/>
          <a:lstStyle/>
          <a:p>
            <a:fld id="{3CE20D2D-E8AC-497A-9202-F5FE92723DC2}" type="slidenum">
              <a:rPr lang="en-US" smtClean="0"/>
              <a:pPr/>
              <a:t>30</a:t>
            </a:fld>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a:ln/>
        </p:spPr>
      </p:sp>
      <p:sp>
        <p:nvSpPr>
          <p:cNvPr id="110595" name="Notes Placeholder 2"/>
          <p:cNvSpPr>
            <a:spLocks noGrp="1"/>
          </p:cNvSpPr>
          <p:nvPr>
            <p:ph type="body" idx="1"/>
          </p:nvPr>
        </p:nvSpPr>
        <p:spPr>
          <a:noFill/>
          <a:ln/>
        </p:spPr>
        <p:txBody>
          <a:bodyPr/>
          <a:lstStyle/>
          <a:p>
            <a:endParaRPr lang="en-US" smtClean="0"/>
          </a:p>
        </p:txBody>
      </p:sp>
      <p:sp>
        <p:nvSpPr>
          <p:cNvPr id="110596" name="Slide Number Placeholder 3"/>
          <p:cNvSpPr>
            <a:spLocks noGrp="1"/>
          </p:cNvSpPr>
          <p:nvPr>
            <p:ph type="sldNum" sz="quarter" idx="5"/>
          </p:nvPr>
        </p:nvSpPr>
        <p:spPr>
          <a:noFill/>
        </p:spPr>
        <p:txBody>
          <a:bodyPr/>
          <a:lstStyle/>
          <a:p>
            <a:fld id="{4545E0E1-883E-4D5D-A746-119C774CF754}" type="slidenum">
              <a:rPr lang="en-US" smtClean="0"/>
              <a:pPr/>
              <a:t>31</a:t>
            </a:fld>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p:spPr>
        <p:txBody>
          <a:bodyPr/>
          <a:lstStyle/>
          <a:p>
            <a:endParaRPr lang="en-US" smtClean="0"/>
          </a:p>
        </p:txBody>
      </p:sp>
      <p:sp>
        <p:nvSpPr>
          <p:cNvPr id="111620" name="Slide Number Placeholder 3"/>
          <p:cNvSpPr>
            <a:spLocks noGrp="1"/>
          </p:cNvSpPr>
          <p:nvPr>
            <p:ph type="sldNum" sz="quarter" idx="5"/>
          </p:nvPr>
        </p:nvSpPr>
        <p:spPr>
          <a:noFill/>
        </p:spPr>
        <p:txBody>
          <a:bodyPr/>
          <a:lstStyle/>
          <a:p>
            <a:fld id="{D4908B8D-A732-48E7-AACC-AC34715D1412}" type="slidenum">
              <a:rPr lang="en-US" smtClean="0"/>
              <a:pPr/>
              <a:t>32</a:t>
            </a:fld>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TextEdit="1"/>
          </p:cNvSpPr>
          <p:nvPr>
            <p:ph type="sldImg"/>
          </p:nvPr>
        </p:nvSpPr>
        <p:spPr>
          <a:ln/>
        </p:spPr>
      </p:sp>
      <p:sp>
        <p:nvSpPr>
          <p:cNvPr id="112643" name="Notes Placeholder 2"/>
          <p:cNvSpPr>
            <a:spLocks noGrp="1"/>
          </p:cNvSpPr>
          <p:nvPr>
            <p:ph type="body" idx="1"/>
          </p:nvPr>
        </p:nvSpPr>
        <p:spPr>
          <a:noFill/>
          <a:ln/>
        </p:spPr>
        <p:txBody>
          <a:bodyPr/>
          <a:lstStyle/>
          <a:p>
            <a:endParaRPr lang="en-US" smtClean="0"/>
          </a:p>
        </p:txBody>
      </p:sp>
      <p:sp>
        <p:nvSpPr>
          <p:cNvPr id="112644" name="Slide Number Placeholder 3"/>
          <p:cNvSpPr>
            <a:spLocks noGrp="1"/>
          </p:cNvSpPr>
          <p:nvPr>
            <p:ph type="sldNum" sz="quarter" idx="5"/>
          </p:nvPr>
        </p:nvSpPr>
        <p:spPr>
          <a:noFill/>
        </p:spPr>
        <p:txBody>
          <a:bodyPr/>
          <a:lstStyle/>
          <a:p>
            <a:fld id="{BA708C8C-6F87-4251-B49C-10493EDC0747}" type="slidenum">
              <a:rPr lang="en-US" smtClean="0"/>
              <a:pPr/>
              <a:t>33</a:t>
            </a:fld>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a:ln/>
        </p:spPr>
      </p:sp>
      <p:sp>
        <p:nvSpPr>
          <p:cNvPr id="113667" name="Notes Placeholder 2"/>
          <p:cNvSpPr>
            <a:spLocks noGrp="1"/>
          </p:cNvSpPr>
          <p:nvPr>
            <p:ph type="body" idx="1"/>
          </p:nvPr>
        </p:nvSpPr>
        <p:spPr>
          <a:noFill/>
          <a:ln/>
        </p:spPr>
        <p:txBody>
          <a:bodyPr/>
          <a:lstStyle/>
          <a:p>
            <a:endParaRPr lang="en-US" smtClean="0"/>
          </a:p>
        </p:txBody>
      </p:sp>
      <p:sp>
        <p:nvSpPr>
          <p:cNvPr id="113668" name="Slide Number Placeholder 3"/>
          <p:cNvSpPr>
            <a:spLocks noGrp="1"/>
          </p:cNvSpPr>
          <p:nvPr>
            <p:ph type="sldNum" sz="quarter" idx="5"/>
          </p:nvPr>
        </p:nvSpPr>
        <p:spPr>
          <a:noFill/>
        </p:spPr>
        <p:txBody>
          <a:bodyPr/>
          <a:lstStyle/>
          <a:p>
            <a:fld id="{971D9B5C-B1FC-434B-97C0-D9ECEF7B756D}" type="slidenum">
              <a:rPr lang="en-US" smtClean="0"/>
              <a:pPr/>
              <a:t>34</a:t>
            </a:fld>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TextEdit="1"/>
          </p:cNvSpPr>
          <p:nvPr>
            <p:ph type="sldImg"/>
          </p:nvPr>
        </p:nvSpPr>
        <p:spPr>
          <a:ln/>
        </p:spPr>
      </p:sp>
      <p:sp>
        <p:nvSpPr>
          <p:cNvPr id="114691" name="Notes Placeholder 2"/>
          <p:cNvSpPr>
            <a:spLocks noGrp="1"/>
          </p:cNvSpPr>
          <p:nvPr>
            <p:ph type="body" idx="1"/>
          </p:nvPr>
        </p:nvSpPr>
        <p:spPr>
          <a:noFill/>
          <a:ln/>
        </p:spPr>
        <p:txBody>
          <a:bodyPr/>
          <a:lstStyle/>
          <a:p>
            <a:endParaRPr lang="en-US" smtClean="0"/>
          </a:p>
        </p:txBody>
      </p:sp>
      <p:sp>
        <p:nvSpPr>
          <p:cNvPr id="114692" name="Slide Number Placeholder 3"/>
          <p:cNvSpPr>
            <a:spLocks noGrp="1"/>
          </p:cNvSpPr>
          <p:nvPr>
            <p:ph type="sldNum" sz="quarter" idx="5"/>
          </p:nvPr>
        </p:nvSpPr>
        <p:spPr>
          <a:noFill/>
        </p:spPr>
        <p:txBody>
          <a:bodyPr/>
          <a:lstStyle/>
          <a:p>
            <a:fld id="{2394BDC4-F416-4B56-96E0-7C63B07DB030}" type="slidenum">
              <a:rPr lang="en-US" smtClean="0"/>
              <a:pPr/>
              <a:t>35</a:t>
            </a:fld>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p:cNvSpPr>
            <a:spLocks noGrp="1" noRot="1" noChangeAspect="1" noTextEdit="1"/>
          </p:cNvSpPr>
          <p:nvPr>
            <p:ph type="sldImg"/>
          </p:nvPr>
        </p:nvSpPr>
        <p:spPr>
          <a:ln/>
        </p:spPr>
      </p:sp>
      <p:sp>
        <p:nvSpPr>
          <p:cNvPr id="115715" name="Notes Placeholder 2"/>
          <p:cNvSpPr>
            <a:spLocks noGrp="1"/>
          </p:cNvSpPr>
          <p:nvPr>
            <p:ph type="body" idx="1"/>
          </p:nvPr>
        </p:nvSpPr>
        <p:spPr>
          <a:noFill/>
          <a:ln/>
        </p:spPr>
        <p:txBody>
          <a:bodyPr/>
          <a:lstStyle/>
          <a:p>
            <a:endParaRPr lang="en-US" smtClean="0"/>
          </a:p>
        </p:txBody>
      </p:sp>
      <p:sp>
        <p:nvSpPr>
          <p:cNvPr id="115716" name="Slide Number Placeholder 3"/>
          <p:cNvSpPr>
            <a:spLocks noGrp="1"/>
          </p:cNvSpPr>
          <p:nvPr>
            <p:ph type="sldNum" sz="quarter" idx="5"/>
          </p:nvPr>
        </p:nvSpPr>
        <p:spPr>
          <a:noFill/>
        </p:spPr>
        <p:txBody>
          <a:bodyPr/>
          <a:lstStyle/>
          <a:p>
            <a:fld id="{BA4ABB66-C3E5-4E17-AF8C-C2F5DA8FA90F}" type="slidenum">
              <a:rPr lang="en-US" smtClean="0"/>
              <a:pPr/>
              <a:t>36</a:t>
            </a:fld>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a:ln/>
        </p:spPr>
      </p:sp>
      <p:sp>
        <p:nvSpPr>
          <p:cNvPr id="116739" name="Notes Placeholder 2"/>
          <p:cNvSpPr>
            <a:spLocks noGrp="1"/>
          </p:cNvSpPr>
          <p:nvPr>
            <p:ph type="body" idx="1"/>
          </p:nvPr>
        </p:nvSpPr>
        <p:spPr>
          <a:noFill/>
          <a:ln/>
        </p:spPr>
        <p:txBody>
          <a:bodyPr/>
          <a:lstStyle/>
          <a:p>
            <a:endParaRPr lang="en-US" smtClean="0"/>
          </a:p>
        </p:txBody>
      </p:sp>
      <p:sp>
        <p:nvSpPr>
          <p:cNvPr id="116740" name="Slide Number Placeholder 3"/>
          <p:cNvSpPr>
            <a:spLocks noGrp="1"/>
          </p:cNvSpPr>
          <p:nvPr>
            <p:ph type="sldNum" sz="quarter" idx="5"/>
          </p:nvPr>
        </p:nvSpPr>
        <p:spPr>
          <a:noFill/>
        </p:spPr>
        <p:txBody>
          <a:bodyPr/>
          <a:lstStyle/>
          <a:p>
            <a:fld id="{92308728-B0B4-4A00-863C-0436BC0EFD32}" type="slidenum">
              <a:rPr lang="en-US" smtClean="0"/>
              <a:pPr/>
              <a:t>37</a:t>
            </a:fld>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p:cNvSpPr>
            <a:spLocks noGrp="1" noRot="1" noChangeAspect="1" noTextEdit="1"/>
          </p:cNvSpPr>
          <p:nvPr>
            <p:ph type="sldImg"/>
          </p:nvPr>
        </p:nvSpPr>
        <p:spPr>
          <a:ln/>
        </p:spPr>
      </p:sp>
      <p:sp>
        <p:nvSpPr>
          <p:cNvPr id="117763" name="Notes Placeholder 2"/>
          <p:cNvSpPr>
            <a:spLocks noGrp="1"/>
          </p:cNvSpPr>
          <p:nvPr>
            <p:ph type="body" idx="1"/>
          </p:nvPr>
        </p:nvSpPr>
        <p:spPr>
          <a:noFill/>
          <a:ln/>
        </p:spPr>
        <p:txBody>
          <a:bodyPr/>
          <a:lstStyle/>
          <a:p>
            <a:endParaRPr lang="en-US" smtClean="0"/>
          </a:p>
        </p:txBody>
      </p:sp>
      <p:sp>
        <p:nvSpPr>
          <p:cNvPr id="117764" name="Slide Number Placeholder 3"/>
          <p:cNvSpPr>
            <a:spLocks noGrp="1"/>
          </p:cNvSpPr>
          <p:nvPr>
            <p:ph type="sldNum" sz="quarter" idx="5"/>
          </p:nvPr>
        </p:nvSpPr>
        <p:spPr>
          <a:noFill/>
        </p:spPr>
        <p:txBody>
          <a:bodyPr/>
          <a:lstStyle/>
          <a:p>
            <a:fld id="{C6919F5F-0B32-4345-A73D-531D1BA9B45B}" type="slidenum">
              <a:rPr lang="en-US" smtClean="0"/>
              <a:pPr/>
              <a:t>38</a:t>
            </a:fld>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a:ln/>
        </p:spPr>
      </p:sp>
      <p:sp>
        <p:nvSpPr>
          <p:cNvPr id="118787" name="Notes Placeholder 2"/>
          <p:cNvSpPr>
            <a:spLocks noGrp="1"/>
          </p:cNvSpPr>
          <p:nvPr>
            <p:ph type="body" idx="1"/>
          </p:nvPr>
        </p:nvSpPr>
        <p:spPr>
          <a:noFill/>
          <a:ln/>
        </p:spPr>
        <p:txBody>
          <a:bodyPr/>
          <a:lstStyle/>
          <a:p>
            <a:endParaRPr lang="en-US" smtClean="0"/>
          </a:p>
        </p:txBody>
      </p:sp>
      <p:sp>
        <p:nvSpPr>
          <p:cNvPr id="118788" name="Slide Number Placeholder 3"/>
          <p:cNvSpPr>
            <a:spLocks noGrp="1"/>
          </p:cNvSpPr>
          <p:nvPr>
            <p:ph type="sldNum" sz="quarter" idx="5"/>
          </p:nvPr>
        </p:nvSpPr>
        <p:spPr>
          <a:noFill/>
        </p:spPr>
        <p:txBody>
          <a:bodyPr/>
          <a:lstStyle/>
          <a:p>
            <a:fld id="{A98C6AD8-79A6-42E6-BA89-29046F3C7423}" type="slidenum">
              <a:rPr lang="en-US" smtClean="0"/>
              <a:pPr/>
              <a:t>39</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a:ln/>
        </p:spPr>
      </p:sp>
      <p:sp>
        <p:nvSpPr>
          <p:cNvPr id="82947" name="Notes Placeholder 2"/>
          <p:cNvSpPr>
            <a:spLocks noGrp="1"/>
          </p:cNvSpPr>
          <p:nvPr>
            <p:ph type="body" idx="1"/>
          </p:nvPr>
        </p:nvSpPr>
        <p:spPr>
          <a:noFill/>
          <a:ln/>
        </p:spPr>
        <p:txBody>
          <a:bodyPr/>
          <a:lstStyle/>
          <a:p>
            <a:endParaRPr lang="en-US" smtClean="0"/>
          </a:p>
        </p:txBody>
      </p:sp>
      <p:sp>
        <p:nvSpPr>
          <p:cNvPr id="82948" name="Slide Number Placeholder 3"/>
          <p:cNvSpPr>
            <a:spLocks noGrp="1"/>
          </p:cNvSpPr>
          <p:nvPr>
            <p:ph type="sldNum" sz="quarter" idx="5"/>
          </p:nvPr>
        </p:nvSpPr>
        <p:spPr>
          <a:noFill/>
        </p:spPr>
        <p:txBody>
          <a:bodyPr/>
          <a:lstStyle/>
          <a:p>
            <a:fld id="{2E46DFCA-1E33-4762-AAB3-229ADDF10B50}" type="slidenum">
              <a:rPr lang="en-US" smtClean="0"/>
              <a:pPr/>
              <a:t>4</a:t>
            </a:fld>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a:ln/>
        </p:spPr>
      </p:sp>
      <p:sp>
        <p:nvSpPr>
          <p:cNvPr id="119811" name="Notes Placeholder 2"/>
          <p:cNvSpPr>
            <a:spLocks noGrp="1"/>
          </p:cNvSpPr>
          <p:nvPr>
            <p:ph type="body" idx="1"/>
          </p:nvPr>
        </p:nvSpPr>
        <p:spPr>
          <a:noFill/>
          <a:ln/>
        </p:spPr>
        <p:txBody>
          <a:bodyPr/>
          <a:lstStyle/>
          <a:p>
            <a:endParaRPr lang="en-US" smtClean="0"/>
          </a:p>
        </p:txBody>
      </p:sp>
      <p:sp>
        <p:nvSpPr>
          <p:cNvPr id="119812" name="Slide Number Placeholder 3"/>
          <p:cNvSpPr>
            <a:spLocks noGrp="1"/>
          </p:cNvSpPr>
          <p:nvPr>
            <p:ph type="sldNum" sz="quarter" idx="5"/>
          </p:nvPr>
        </p:nvSpPr>
        <p:spPr>
          <a:noFill/>
        </p:spPr>
        <p:txBody>
          <a:bodyPr/>
          <a:lstStyle/>
          <a:p>
            <a:fld id="{02B30B93-E0A6-4605-A9B8-126C2DDAED6C}" type="slidenum">
              <a:rPr lang="en-US" smtClean="0"/>
              <a:pPr/>
              <a:t>40</a:t>
            </a:fld>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p:cNvSpPr>
            <a:spLocks noGrp="1" noRot="1" noChangeAspect="1" noTextEdit="1"/>
          </p:cNvSpPr>
          <p:nvPr>
            <p:ph type="sldImg"/>
          </p:nvPr>
        </p:nvSpPr>
        <p:spPr>
          <a:ln/>
        </p:spPr>
      </p:sp>
      <p:sp>
        <p:nvSpPr>
          <p:cNvPr id="120835" name="Notes Placeholder 2"/>
          <p:cNvSpPr>
            <a:spLocks noGrp="1"/>
          </p:cNvSpPr>
          <p:nvPr>
            <p:ph type="body" idx="1"/>
          </p:nvPr>
        </p:nvSpPr>
        <p:spPr>
          <a:noFill/>
          <a:ln/>
        </p:spPr>
        <p:txBody>
          <a:bodyPr/>
          <a:lstStyle/>
          <a:p>
            <a:endParaRPr lang="en-US" smtClean="0"/>
          </a:p>
        </p:txBody>
      </p:sp>
      <p:sp>
        <p:nvSpPr>
          <p:cNvPr id="120836" name="Slide Number Placeholder 3"/>
          <p:cNvSpPr>
            <a:spLocks noGrp="1"/>
          </p:cNvSpPr>
          <p:nvPr>
            <p:ph type="sldNum" sz="quarter" idx="5"/>
          </p:nvPr>
        </p:nvSpPr>
        <p:spPr>
          <a:noFill/>
        </p:spPr>
        <p:txBody>
          <a:bodyPr/>
          <a:lstStyle/>
          <a:p>
            <a:fld id="{9787C7C2-0FA1-4A18-A7CC-965604B285D9}" type="slidenum">
              <a:rPr lang="en-US" smtClean="0"/>
              <a:pPr/>
              <a:t>41</a:t>
            </a:fld>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a:ln/>
        </p:spPr>
      </p:sp>
      <p:sp>
        <p:nvSpPr>
          <p:cNvPr id="121859" name="Notes Placeholder 2"/>
          <p:cNvSpPr>
            <a:spLocks noGrp="1"/>
          </p:cNvSpPr>
          <p:nvPr>
            <p:ph type="body" idx="1"/>
          </p:nvPr>
        </p:nvSpPr>
        <p:spPr>
          <a:noFill/>
          <a:ln/>
        </p:spPr>
        <p:txBody>
          <a:bodyPr/>
          <a:lstStyle/>
          <a:p>
            <a:endParaRPr lang="en-US" smtClean="0"/>
          </a:p>
        </p:txBody>
      </p:sp>
      <p:sp>
        <p:nvSpPr>
          <p:cNvPr id="121860" name="Slide Number Placeholder 3"/>
          <p:cNvSpPr>
            <a:spLocks noGrp="1"/>
          </p:cNvSpPr>
          <p:nvPr>
            <p:ph type="sldNum" sz="quarter" idx="5"/>
          </p:nvPr>
        </p:nvSpPr>
        <p:spPr>
          <a:noFill/>
        </p:spPr>
        <p:txBody>
          <a:bodyPr/>
          <a:lstStyle/>
          <a:p>
            <a:fld id="{F0C6304E-B170-4B26-99C2-03FF3333624C}" type="slidenum">
              <a:rPr lang="en-US" smtClean="0"/>
              <a:pPr/>
              <a:t>42</a:t>
            </a:fld>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p:cNvSpPr>
            <a:spLocks noGrp="1" noRot="1" noChangeAspect="1" noTextEdit="1"/>
          </p:cNvSpPr>
          <p:nvPr>
            <p:ph type="sldImg"/>
          </p:nvPr>
        </p:nvSpPr>
        <p:spPr>
          <a:ln/>
        </p:spPr>
      </p:sp>
      <p:sp>
        <p:nvSpPr>
          <p:cNvPr id="122883" name="Notes Placeholder 2"/>
          <p:cNvSpPr>
            <a:spLocks noGrp="1"/>
          </p:cNvSpPr>
          <p:nvPr>
            <p:ph type="body" idx="1"/>
          </p:nvPr>
        </p:nvSpPr>
        <p:spPr>
          <a:noFill/>
          <a:ln/>
        </p:spPr>
        <p:txBody>
          <a:bodyPr/>
          <a:lstStyle/>
          <a:p>
            <a:endParaRPr lang="en-US" smtClean="0"/>
          </a:p>
        </p:txBody>
      </p:sp>
      <p:sp>
        <p:nvSpPr>
          <p:cNvPr id="122884" name="Slide Number Placeholder 3"/>
          <p:cNvSpPr>
            <a:spLocks noGrp="1"/>
          </p:cNvSpPr>
          <p:nvPr>
            <p:ph type="sldNum" sz="quarter" idx="5"/>
          </p:nvPr>
        </p:nvSpPr>
        <p:spPr>
          <a:noFill/>
        </p:spPr>
        <p:txBody>
          <a:bodyPr/>
          <a:lstStyle/>
          <a:p>
            <a:fld id="{38E71308-335A-4230-98A9-9305461B5233}" type="slidenum">
              <a:rPr lang="en-US" smtClean="0"/>
              <a:pPr/>
              <a:t>43</a:t>
            </a:fld>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p:cNvSpPr>
            <a:spLocks noGrp="1" noRot="1" noChangeAspect="1" noTextEdit="1"/>
          </p:cNvSpPr>
          <p:nvPr>
            <p:ph type="sldImg"/>
          </p:nvPr>
        </p:nvSpPr>
        <p:spPr>
          <a:ln/>
        </p:spPr>
      </p:sp>
      <p:sp>
        <p:nvSpPr>
          <p:cNvPr id="123907" name="Notes Placeholder 2"/>
          <p:cNvSpPr>
            <a:spLocks noGrp="1"/>
          </p:cNvSpPr>
          <p:nvPr>
            <p:ph type="body" idx="1"/>
          </p:nvPr>
        </p:nvSpPr>
        <p:spPr>
          <a:noFill/>
          <a:ln/>
        </p:spPr>
        <p:txBody>
          <a:bodyPr/>
          <a:lstStyle/>
          <a:p>
            <a:endParaRPr lang="en-US" smtClean="0"/>
          </a:p>
        </p:txBody>
      </p:sp>
      <p:sp>
        <p:nvSpPr>
          <p:cNvPr id="123908" name="Slide Number Placeholder 3"/>
          <p:cNvSpPr>
            <a:spLocks noGrp="1"/>
          </p:cNvSpPr>
          <p:nvPr>
            <p:ph type="sldNum" sz="quarter" idx="5"/>
          </p:nvPr>
        </p:nvSpPr>
        <p:spPr>
          <a:noFill/>
        </p:spPr>
        <p:txBody>
          <a:bodyPr/>
          <a:lstStyle/>
          <a:p>
            <a:fld id="{48C0267C-3E4D-4EAB-A210-39896640963E}" type="slidenum">
              <a:rPr lang="en-US" smtClean="0"/>
              <a:pPr/>
              <a:t>44</a:t>
            </a:fld>
            <a:endParaRPr 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a:ln/>
        </p:spPr>
      </p:sp>
      <p:sp>
        <p:nvSpPr>
          <p:cNvPr id="124931" name="Notes Placeholder 2"/>
          <p:cNvSpPr>
            <a:spLocks noGrp="1"/>
          </p:cNvSpPr>
          <p:nvPr>
            <p:ph type="body" idx="1"/>
          </p:nvPr>
        </p:nvSpPr>
        <p:spPr>
          <a:noFill/>
          <a:ln/>
        </p:spPr>
        <p:txBody>
          <a:bodyPr/>
          <a:lstStyle/>
          <a:p>
            <a:endParaRPr lang="en-US" smtClean="0"/>
          </a:p>
        </p:txBody>
      </p:sp>
      <p:sp>
        <p:nvSpPr>
          <p:cNvPr id="124932" name="Slide Number Placeholder 3"/>
          <p:cNvSpPr>
            <a:spLocks noGrp="1"/>
          </p:cNvSpPr>
          <p:nvPr>
            <p:ph type="sldNum" sz="quarter" idx="5"/>
          </p:nvPr>
        </p:nvSpPr>
        <p:spPr>
          <a:noFill/>
        </p:spPr>
        <p:txBody>
          <a:bodyPr/>
          <a:lstStyle/>
          <a:p>
            <a:fld id="{0BA0AE71-A087-4925-BCD3-D531A4BABBD7}" type="slidenum">
              <a:rPr lang="en-US" smtClean="0"/>
              <a:pPr/>
              <a:t>45</a:t>
            </a:fld>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a:ln/>
        </p:spPr>
      </p:sp>
      <p:sp>
        <p:nvSpPr>
          <p:cNvPr id="125955" name="Notes Placeholder 2"/>
          <p:cNvSpPr>
            <a:spLocks noGrp="1"/>
          </p:cNvSpPr>
          <p:nvPr>
            <p:ph type="body" idx="1"/>
          </p:nvPr>
        </p:nvSpPr>
        <p:spPr>
          <a:noFill/>
          <a:ln/>
        </p:spPr>
        <p:txBody>
          <a:bodyPr/>
          <a:lstStyle/>
          <a:p>
            <a:endParaRPr lang="en-US" smtClean="0"/>
          </a:p>
        </p:txBody>
      </p:sp>
      <p:sp>
        <p:nvSpPr>
          <p:cNvPr id="125956" name="Slide Number Placeholder 3"/>
          <p:cNvSpPr>
            <a:spLocks noGrp="1"/>
          </p:cNvSpPr>
          <p:nvPr>
            <p:ph type="sldNum" sz="quarter" idx="5"/>
          </p:nvPr>
        </p:nvSpPr>
        <p:spPr>
          <a:noFill/>
        </p:spPr>
        <p:txBody>
          <a:bodyPr/>
          <a:lstStyle/>
          <a:p>
            <a:fld id="{4B392774-9D5F-4F82-8BBB-596D052649AA}" type="slidenum">
              <a:rPr lang="en-US" smtClean="0"/>
              <a:pPr/>
              <a:t>46</a:t>
            </a:fld>
            <a:endParaRPr lang="en-U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p>
            <a:fld id="{3445389D-B3A1-43EC-A578-A7446768A083}" type="slidenum">
              <a:rPr lang="en-US" smtClean="0"/>
              <a:pPr/>
              <a:t>47</a:t>
            </a:fld>
            <a:endParaRPr lang="en-US" smtClean="0"/>
          </a:p>
        </p:txBody>
      </p:sp>
      <p:sp>
        <p:nvSpPr>
          <p:cNvPr id="126979" name="Rectangle 2"/>
          <p:cNvSpPr>
            <a:spLocks noChangeArrowheads="1" noTextEdit="1"/>
          </p:cNvSpPr>
          <p:nvPr>
            <p:ph type="sldImg"/>
          </p:nvPr>
        </p:nvSpPr>
        <p:spPr>
          <a:ln/>
        </p:spPr>
      </p:sp>
      <p:sp>
        <p:nvSpPr>
          <p:cNvPr id="12698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ide Image Placeholder 1"/>
          <p:cNvSpPr>
            <a:spLocks noGrp="1" noRot="1" noChangeAspect="1" noTextEdit="1"/>
          </p:cNvSpPr>
          <p:nvPr>
            <p:ph type="sldImg"/>
          </p:nvPr>
        </p:nvSpPr>
        <p:spPr>
          <a:ln/>
        </p:spPr>
      </p:sp>
      <p:sp>
        <p:nvSpPr>
          <p:cNvPr id="128003" name="Notes Placeholder 2"/>
          <p:cNvSpPr>
            <a:spLocks noGrp="1"/>
          </p:cNvSpPr>
          <p:nvPr>
            <p:ph type="body" idx="1"/>
          </p:nvPr>
        </p:nvSpPr>
        <p:spPr>
          <a:noFill/>
          <a:ln/>
        </p:spPr>
        <p:txBody>
          <a:bodyPr/>
          <a:lstStyle/>
          <a:p>
            <a:endParaRPr lang="en-US" smtClean="0"/>
          </a:p>
        </p:txBody>
      </p:sp>
      <p:sp>
        <p:nvSpPr>
          <p:cNvPr id="128004" name="Slide Number Placeholder 3"/>
          <p:cNvSpPr>
            <a:spLocks noGrp="1"/>
          </p:cNvSpPr>
          <p:nvPr>
            <p:ph type="sldNum" sz="quarter" idx="5"/>
          </p:nvPr>
        </p:nvSpPr>
        <p:spPr>
          <a:noFill/>
        </p:spPr>
        <p:txBody>
          <a:bodyPr/>
          <a:lstStyle/>
          <a:p>
            <a:fld id="{9425AFE8-18CB-420D-9139-96F9600B79AA}" type="slidenum">
              <a:rPr lang="en-US" smtClean="0"/>
              <a:pPr/>
              <a:t>48</a:t>
            </a:fld>
            <a:endParaRPr lang="en-U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a:ln/>
        </p:spPr>
      </p:sp>
      <p:sp>
        <p:nvSpPr>
          <p:cNvPr id="129027" name="Notes Placeholder 2"/>
          <p:cNvSpPr>
            <a:spLocks noGrp="1"/>
          </p:cNvSpPr>
          <p:nvPr>
            <p:ph type="body" idx="1"/>
          </p:nvPr>
        </p:nvSpPr>
        <p:spPr>
          <a:noFill/>
          <a:ln/>
        </p:spPr>
        <p:txBody>
          <a:bodyPr/>
          <a:lstStyle/>
          <a:p>
            <a:endParaRPr lang="en-US" smtClean="0"/>
          </a:p>
        </p:txBody>
      </p:sp>
      <p:sp>
        <p:nvSpPr>
          <p:cNvPr id="129028" name="Slide Number Placeholder 3"/>
          <p:cNvSpPr>
            <a:spLocks noGrp="1"/>
          </p:cNvSpPr>
          <p:nvPr>
            <p:ph type="sldNum" sz="quarter" idx="5"/>
          </p:nvPr>
        </p:nvSpPr>
        <p:spPr>
          <a:noFill/>
        </p:spPr>
        <p:txBody>
          <a:bodyPr/>
          <a:lstStyle/>
          <a:p>
            <a:fld id="{F08F3446-8273-43E2-BE08-F89AEBE09B3C}" type="slidenum">
              <a:rPr lang="en-US" smtClean="0"/>
              <a:pPr/>
              <a:t>49</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a:ln/>
        </p:spPr>
      </p:sp>
      <p:sp>
        <p:nvSpPr>
          <p:cNvPr id="83971" name="Notes Placeholder 2"/>
          <p:cNvSpPr>
            <a:spLocks noGrp="1"/>
          </p:cNvSpPr>
          <p:nvPr>
            <p:ph type="body" idx="1"/>
          </p:nvPr>
        </p:nvSpPr>
        <p:spPr>
          <a:noFill/>
          <a:ln/>
        </p:spPr>
        <p:txBody>
          <a:bodyPr/>
          <a:lstStyle/>
          <a:p>
            <a:endParaRPr lang="en-US" smtClean="0"/>
          </a:p>
        </p:txBody>
      </p:sp>
      <p:sp>
        <p:nvSpPr>
          <p:cNvPr id="83972" name="Slide Number Placeholder 3"/>
          <p:cNvSpPr>
            <a:spLocks noGrp="1"/>
          </p:cNvSpPr>
          <p:nvPr>
            <p:ph type="sldNum" sz="quarter" idx="5"/>
          </p:nvPr>
        </p:nvSpPr>
        <p:spPr>
          <a:noFill/>
        </p:spPr>
        <p:txBody>
          <a:bodyPr/>
          <a:lstStyle/>
          <a:p>
            <a:fld id="{0F3C3383-D90B-414C-850C-3283DEF9415D}" type="slidenum">
              <a:rPr lang="en-US" smtClean="0"/>
              <a:pPr/>
              <a:t>5</a:t>
            </a:fld>
            <a:endParaRPr lang="en-US"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p:cNvSpPr>
            <a:spLocks noGrp="1" noRot="1" noChangeAspect="1" noTextEdit="1"/>
          </p:cNvSpPr>
          <p:nvPr>
            <p:ph type="sldImg"/>
          </p:nvPr>
        </p:nvSpPr>
        <p:spPr>
          <a:ln/>
        </p:spPr>
      </p:sp>
      <p:sp>
        <p:nvSpPr>
          <p:cNvPr id="130051" name="Notes Placeholder 2"/>
          <p:cNvSpPr>
            <a:spLocks noGrp="1"/>
          </p:cNvSpPr>
          <p:nvPr>
            <p:ph type="body" idx="1"/>
          </p:nvPr>
        </p:nvSpPr>
        <p:spPr>
          <a:noFill/>
          <a:ln/>
        </p:spPr>
        <p:txBody>
          <a:bodyPr/>
          <a:lstStyle/>
          <a:p>
            <a:endParaRPr lang="en-US" smtClean="0"/>
          </a:p>
        </p:txBody>
      </p:sp>
      <p:sp>
        <p:nvSpPr>
          <p:cNvPr id="130052" name="Slide Number Placeholder 3"/>
          <p:cNvSpPr>
            <a:spLocks noGrp="1"/>
          </p:cNvSpPr>
          <p:nvPr>
            <p:ph type="sldNum" sz="quarter" idx="5"/>
          </p:nvPr>
        </p:nvSpPr>
        <p:spPr>
          <a:noFill/>
        </p:spPr>
        <p:txBody>
          <a:bodyPr/>
          <a:lstStyle/>
          <a:p>
            <a:fld id="{A412DD6A-9F0C-4BB9-A8DD-BB93BA428D55}" type="slidenum">
              <a:rPr lang="en-US" smtClean="0"/>
              <a:pPr/>
              <a:t>50</a:t>
            </a:fld>
            <a:endParaRPr 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p>
            <a:fld id="{8422D84C-3389-4B48-ACF4-426FB1DDCCA3}" type="slidenum">
              <a:rPr lang="en-US" smtClean="0"/>
              <a:pPr/>
              <a:t>51</a:t>
            </a:fld>
            <a:endParaRPr lang="en-US" smtClean="0"/>
          </a:p>
        </p:txBody>
      </p:sp>
      <p:sp>
        <p:nvSpPr>
          <p:cNvPr id="131075" name="Rectangle 2"/>
          <p:cNvSpPr>
            <a:spLocks noChangeArrowheads="1" noTextEdit="1"/>
          </p:cNvSpPr>
          <p:nvPr>
            <p:ph type="sldImg"/>
          </p:nvPr>
        </p:nvSpPr>
        <p:spPr>
          <a:ln/>
        </p:spPr>
      </p:sp>
      <p:sp>
        <p:nvSpPr>
          <p:cNvPr id="131076"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p:spPr>
        <p:txBody>
          <a:bodyPr/>
          <a:lstStyle/>
          <a:p>
            <a:fld id="{758153E1-EF9F-4FB1-A269-292CB0B6384A}" type="slidenum">
              <a:rPr lang="en-US" smtClean="0"/>
              <a:pPr/>
              <a:t>52</a:t>
            </a:fld>
            <a:endParaRPr lang="en-US" smtClean="0"/>
          </a:p>
        </p:txBody>
      </p:sp>
      <p:sp>
        <p:nvSpPr>
          <p:cNvPr id="132099" name="Rectangle 2"/>
          <p:cNvSpPr>
            <a:spLocks noChangeArrowheads="1" noTextEdit="1"/>
          </p:cNvSpPr>
          <p:nvPr>
            <p:ph type="sldImg"/>
          </p:nvPr>
        </p:nvSpPr>
        <p:spPr>
          <a:xfrm>
            <a:off x="1106488" y="696913"/>
            <a:ext cx="4648200" cy="3486150"/>
          </a:xfrm>
          <a:ln/>
        </p:spPr>
      </p:sp>
      <p:sp>
        <p:nvSpPr>
          <p:cNvPr id="132100" name="Rectangle 3"/>
          <p:cNvSpPr>
            <a:spLocks noGrp="1" noChangeArrowheads="1"/>
          </p:cNvSpPr>
          <p:nvPr>
            <p:ph type="body" idx="1"/>
          </p:nvPr>
        </p:nvSpPr>
        <p:spPr>
          <a:noFill/>
          <a:ln/>
        </p:spPr>
        <p:txBody>
          <a:bodyPr/>
          <a:lstStyle/>
          <a:p>
            <a:r>
              <a:rPr lang="en-US" smtClean="0"/>
              <a:t>Here is another example of person descriptive epi that we saw in Module 2.</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82085A5C-663D-48D7-A08C-DF79E45B85A8}" type="slidenum">
              <a:rPr lang="en-US" smtClean="0"/>
              <a:pPr/>
              <a:t>53</a:t>
            </a:fld>
            <a:endParaRPr lang="en-US" smtClean="0"/>
          </a:p>
        </p:txBody>
      </p:sp>
      <p:sp>
        <p:nvSpPr>
          <p:cNvPr id="133123" name="Rectangle 2"/>
          <p:cNvSpPr>
            <a:spLocks noChangeArrowheads="1" noTextEdit="1"/>
          </p:cNvSpPr>
          <p:nvPr>
            <p:ph type="sldImg"/>
          </p:nvPr>
        </p:nvSpPr>
        <p:spPr>
          <a:xfrm>
            <a:off x="1106488" y="696913"/>
            <a:ext cx="4648200" cy="3486150"/>
          </a:xfrm>
          <a:ln/>
        </p:spPr>
      </p:sp>
      <p:sp>
        <p:nvSpPr>
          <p:cNvPr id="133124" name="Rectangle 3"/>
          <p:cNvSpPr>
            <a:spLocks noGrp="1" noChangeArrowheads="1"/>
          </p:cNvSpPr>
          <p:nvPr>
            <p:ph type="body" idx="1"/>
          </p:nvPr>
        </p:nvSpPr>
        <p:spPr>
          <a:noFill/>
          <a:ln/>
        </p:spPr>
        <p:txBody>
          <a:bodyPr/>
          <a:lstStyle/>
          <a:p>
            <a:r>
              <a:rPr lang="en-US" smtClean="0"/>
              <a:t>This is an example of descriptive epi and place association. </a:t>
            </a:r>
          </a:p>
          <a:p>
            <a:r>
              <a:rPr lang="en-US" smtClean="0"/>
              <a:t>[Ask who is familiar with John Snow] John Snow is considered to be the father of epidemiology.  In the mid-1800’s, before germ theory showed that cholera was caused by an organism, there was an epidemic of cholera in London.  John Snow began to plot the cholera cases on a map and, although it is not shown in this picture, there were two main water pumps in the city.  A majority of the cases that occurred seemed to live or work in the area surrounding one of the two pumps, and thus could’ve gotten their water from the one pump.  Based upon this data, Dr. Snow was able to convince the government to remove the pump handle of the one water pump in question and the epidemic came to an end.  Therefore, descriptive epi can be very powerful in supporting your conclusions. </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p:spPr>
        <p:txBody>
          <a:bodyPr/>
          <a:lstStyle/>
          <a:p>
            <a:fld id="{00EBCEB3-D832-4F21-A3A2-F354241CA46F}" type="slidenum">
              <a:rPr lang="en-US" smtClean="0"/>
              <a:pPr/>
              <a:t>54</a:t>
            </a:fld>
            <a:endParaRPr lang="en-US" smtClean="0"/>
          </a:p>
        </p:txBody>
      </p:sp>
      <p:sp>
        <p:nvSpPr>
          <p:cNvPr id="134147" name="Rectangle 2"/>
          <p:cNvSpPr>
            <a:spLocks noChangeArrowheads="1" noTextEdit="1"/>
          </p:cNvSpPr>
          <p:nvPr>
            <p:ph type="sldImg"/>
          </p:nvPr>
        </p:nvSpPr>
        <p:spPr>
          <a:ln/>
        </p:spPr>
      </p:sp>
      <p:sp>
        <p:nvSpPr>
          <p:cNvPr id="134148"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p:spPr>
        <p:txBody>
          <a:bodyPr/>
          <a:lstStyle/>
          <a:p>
            <a:fld id="{757C1540-2CB8-4ECE-A682-7DCACE25D8E6}" type="slidenum">
              <a:rPr lang="en-US" smtClean="0"/>
              <a:pPr/>
              <a:t>55</a:t>
            </a:fld>
            <a:endParaRPr lang="en-US" smtClean="0"/>
          </a:p>
        </p:txBody>
      </p:sp>
      <p:sp>
        <p:nvSpPr>
          <p:cNvPr id="135171" name="Rectangle 2"/>
          <p:cNvSpPr>
            <a:spLocks noChangeArrowheads="1" noTextEdit="1"/>
          </p:cNvSpPr>
          <p:nvPr>
            <p:ph type="sldImg"/>
          </p:nvPr>
        </p:nvSpPr>
        <p:spPr>
          <a:xfrm>
            <a:off x="1108075" y="696913"/>
            <a:ext cx="4648200" cy="3486150"/>
          </a:xfrm>
          <a:ln/>
        </p:spPr>
      </p:sp>
      <p:sp>
        <p:nvSpPr>
          <p:cNvPr id="135172" name="Rectangle 3"/>
          <p:cNvSpPr>
            <a:spLocks noGrp="1" noChangeArrowheads="1"/>
          </p:cNvSpPr>
          <p:nvPr>
            <p:ph type="body" idx="1"/>
          </p:nvPr>
        </p:nvSpPr>
        <p:spPr>
          <a:xfrm>
            <a:off x="914400" y="4417404"/>
            <a:ext cx="5029200" cy="4181766"/>
          </a:xfrm>
          <a:noFill/>
          <a:ln/>
        </p:spPr>
        <p:txBody>
          <a:bodyPr/>
          <a:lstStyle/>
          <a:p>
            <a:r>
              <a:rPr lang="en-US" smtClean="0"/>
              <a:t>On the epidemic curve</a:t>
            </a:r>
          </a:p>
          <a:p>
            <a:pPr>
              <a:buFontTx/>
              <a:buChar char="•"/>
            </a:pPr>
            <a:r>
              <a:rPr lang="en-US" smtClean="0"/>
              <a:t>One of the reasons for repeat interview</a:t>
            </a:r>
          </a:p>
          <a:p>
            <a:pPr>
              <a:buFontTx/>
              <a:buChar char="•"/>
            </a:pPr>
            <a:r>
              <a:rPr lang="en-US" smtClean="0"/>
              <a:t>Make life a lot easier for everyone if you get the information the first time</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p:spPr>
        <p:txBody>
          <a:bodyPr/>
          <a:lstStyle/>
          <a:p>
            <a:fld id="{1BB38DC2-A5B3-4A0A-BBE0-763FB4A9E00A}" type="slidenum">
              <a:rPr lang="en-US" smtClean="0"/>
              <a:pPr/>
              <a:t>56</a:t>
            </a:fld>
            <a:endParaRPr lang="en-US" smtClean="0"/>
          </a:p>
        </p:txBody>
      </p:sp>
      <p:sp>
        <p:nvSpPr>
          <p:cNvPr id="136195" name="Rectangle 2"/>
          <p:cNvSpPr>
            <a:spLocks noChangeArrowheads="1" noTextEdit="1"/>
          </p:cNvSpPr>
          <p:nvPr>
            <p:ph type="sldImg"/>
          </p:nvPr>
        </p:nvSpPr>
        <p:spPr>
          <a:ln/>
        </p:spPr>
      </p:sp>
      <p:sp>
        <p:nvSpPr>
          <p:cNvPr id="136196"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p>
            <a:fld id="{BF48BE82-3911-4D31-99E7-9D8EDC3F6AF4}" type="slidenum">
              <a:rPr lang="en-US" smtClean="0"/>
              <a:pPr/>
              <a:t>57</a:t>
            </a:fld>
            <a:endParaRPr lang="en-US" smtClean="0"/>
          </a:p>
        </p:txBody>
      </p:sp>
      <p:sp>
        <p:nvSpPr>
          <p:cNvPr id="137219" name="Rectangle 2"/>
          <p:cNvSpPr>
            <a:spLocks noChangeArrowheads="1" noTextEdit="1"/>
          </p:cNvSpPr>
          <p:nvPr>
            <p:ph type="sldImg"/>
          </p:nvPr>
        </p:nvSpPr>
        <p:spPr>
          <a:ln/>
        </p:spPr>
      </p:sp>
      <p:sp>
        <p:nvSpPr>
          <p:cNvPr id="13722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p:spPr>
        <p:txBody>
          <a:bodyPr/>
          <a:lstStyle/>
          <a:p>
            <a:fld id="{E5AFF143-2A9E-4C11-B2B2-AA7DEEF9527D}" type="slidenum">
              <a:rPr lang="en-US" smtClean="0"/>
              <a:pPr/>
              <a:t>58</a:t>
            </a:fld>
            <a:endParaRPr lang="en-US" smtClean="0"/>
          </a:p>
        </p:txBody>
      </p:sp>
      <p:sp>
        <p:nvSpPr>
          <p:cNvPr id="138243" name="Rectangle 2"/>
          <p:cNvSpPr>
            <a:spLocks noChangeArrowheads="1" noTextEdit="1"/>
          </p:cNvSpPr>
          <p:nvPr>
            <p:ph type="sldImg"/>
          </p:nvPr>
        </p:nvSpPr>
        <p:spPr>
          <a:ln/>
        </p:spPr>
      </p:sp>
      <p:sp>
        <p:nvSpPr>
          <p:cNvPr id="138244"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p>
            <a:fld id="{332050D9-E804-4B80-8E51-C839CF8EBB01}" type="slidenum">
              <a:rPr lang="en-US" smtClean="0"/>
              <a:pPr/>
              <a:t>59</a:t>
            </a:fld>
            <a:endParaRPr lang="en-US" smtClean="0"/>
          </a:p>
        </p:txBody>
      </p:sp>
      <p:sp>
        <p:nvSpPr>
          <p:cNvPr id="139267" name="Rectangle 2"/>
          <p:cNvSpPr>
            <a:spLocks noChangeArrowheads="1" noTextEdit="1"/>
          </p:cNvSpPr>
          <p:nvPr>
            <p:ph type="sldImg"/>
          </p:nvPr>
        </p:nvSpPr>
        <p:spPr>
          <a:ln/>
        </p:spPr>
      </p:sp>
      <p:sp>
        <p:nvSpPr>
          <p:cNvPr id="139268"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a:spLocks noGrp="1"/>
          </p:cNvSpPr>
          <p:nvPr>
            <p:ph type="body" idx="1"/>
          </p:nvPr>
        </p:nvSpPr>
        <p:spPr>
          <a:noFill/>
          <a:ln/>
        </p:spPr>
        <p:txBody>
          <a:bodyPr/>
          <a:lstStyle/>
          <a:p>
            <a:endParaRPr lang="en-US" smtClean="0"/>
          </a:p>
        </p:txBody>
      </p:sp>
      <p:sp>
        <p:nvSpPr>
          <p:cNvPr id="84996" name="Slide Number Placeholder 3"/>
          <p:cNvSpPr>
            <a:spLocks noGrp="1"/>
          </p:cNvSpPr>
          <p:nvPr>
            <p:ph type="sldNum" sz="quarter" idx="5"/>
          </p:nvPr>
        </p:nvSpPr>
        <p:spPr>
          <a:noFill/>
        </p:spPr>
        <p:txBody>
          <a:bodyPr/>
          <a:lstStyle/>
          <a:p>
            <a:fld id="{AF4A63AA-8390-4B0B-B999-C81CE6D48CE0}" type="slidenum">
              <a:rPr lang="en-US" smtClean="0"/>
              <a:pPr/>
              <a:t>6</a:t>
            </a:fld>
            <a:endParaRPr lang="en-US"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p:spPr>
        <p:txBody>
          <a:bodyPr/>
          <a:lstStyle/>
          <a:p>
            <a:fld id="{9298208F-5D08-4A3B-AF59-B3CE352E3E9A}" type="slidenum">
              <a:rPr lang="en-US" smtClean="0"/>
              <a:pPr/>
              <a:t>60</a:t>
            </a:fld>
            <a:endParaRPr lang="en-US" smtClean="0"/>
          </a:p>
        </p:txBody>
      </p:sp>
      <p:sp>
        <p:nvSpPr>
          <p:cNvPr id="140291" name="Rectangle 2"/>
          <p:cNvSpPr>
            <a:spLocks noChangeArrowheads="1" noTextEdit="1"/>
          </p:cNvSpPr>
          <p:nvPr>
            <p:ph type="sldImg"/>
          </p:nvPr>
        </p:nvSpPr>
        <p:spPr>
          <a:ln/>
        </p:spPr>
      </p:sp>
      <p:sp>
        <p:nvSpPr>
          <p:cNvPr id="140292"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p:spPr>
        <p:txBody>
          <a:bodyPr/>
          <a:lstStyle/>
          <a:p>
            <a:fld id="{1774BD0F-1F10-4D93-B069-6C086F580315}" type="slidenum">
              <a:rPr lang="en-US" smtClean="0"/>
              <a:pPr/>
              <a:t>61</a:t>
            </a:fld>
            <a:endParaRPr lang="en-US" smtClean="0"/>
          </a:p>
        </p:txBody>
      </p:sp>
      <p:sp>
        <p:nvSpPr>
          <p:cNvPr id="141315" name="Rectangle 2"/>
          <p:cNvSpPr>
            <a:spLocks noChangeArrowheads="1" noTextEdit="1"/>
          </p:cNvSpPr>
          <p:nvPr>
            <p:ph type="sldImg"/>
          </p:nvPr>
        </p:nvSpPr>
        <p:spPr>
          <a:xfrm>
            <a:off x="1106488" y="696913"/>
            <a:ext cx="4648200" cy="3486150"/>
          </a:xfrm>
          <a:ln/>
        </p:spPr>
      </p:sp>
      <p:sp>
        <p:nvSpPr>
          <p:cNvPr id="141316" name="Rectangle 3"/>
          <p:cNvSpPr>
            <a:spLocks noGrp="1" noChangeArrowheads="1"/>
          </p:cNvSpPr>
          <p:nvPr>
            <p:ph type="body" idx="1"/>
          </p:nvPr>
        </p:nvSpPr>
        <p:spPr>
          <a:noFill/>
          <a:ln/>
        </p:spPr>
        <p:txBody>
          <a:bodyPr/>
          <a:lstStyle/>
          <a:p>
            <a:r>
              <a:rPr lang="en-US" smtClean="0"/>
              <a:t>On the other end is the cohort study, which is done when you have a well-defined population.</a:t>
            </a:r>
          </a:p>
          <a:p>
            <a:r>
              <a:rPr lang="en-US" smtClean="0"/>
              <a:t>[Ask audience for examples of when case-control studies would be appropriate]</a:t>
            </a:r>
          </a:p>
          <a:p>
            <a:r>
              <a:rPr lang="en-US" smtClean="0"/>
              <a:t>[EX: Church supper outbreak]</a:t>
            </a:r>
          </a:p>
          <a:p>
            <a:r>
              <a:rPr lang="en-US" smtClean="0"/>
              <a:t>In a cohort study attempt to interview all people in the population.</a:t>
            </a:r>
          </a:p>
          <a:p>
            <a:r>
              <a:rPr lang="en-US" smtClean="0"/>
              <a:t>Attack rates, relative risks, and 95% confidence intervals will be described later in this module.</a:t>
            </a: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p:spPr>
        <p:txBody>
          <a:bodyPr/>
          <a:lstStyle/>
          <a:p>
            <a:fld id="{AF9FE211-23C7-42FC-AB33-5193B4BA7350}" type="slidenum">
              <a:rPr lang="en-US" smtClean="0"/>
              <a:pPr/>
              <a:t>62</a:t>
            </a:fld>
            <a:endParaRPr lang="en-US" smtClean="0"/>
          </a:p>
        </p:txBody>
      </p:sp>
      <p:sp>
        <p:nvSpPr>
          <p:cNvPr id="142339" name="Rectangle 2"/>
          <p:cNvSpPr>
            <a:spLocks noChangeArrowheads="1" noTextEdit="1"/>
          </p:cNvSpPr>
          <p:nvPr>
            <p:ph type="sldImg"/>
          </p:nvPr>
        </p:nvSpPr>
        <p:spPr>
          <a:xfrm>
            <a:off x="1106488" y="696913"/>
            <a:ext cx="4648200" cy="3486150"/>
          </a:xfrm>
          <a:ln/>
        </p:spPr>
      </p:sp>
      <p:sp>
        <p:nvSpPr>
          <p:cNvPr id="142340" name="Rectangle 3"/>
          <p:cNvSpPr>
            <a:spLocks noGrp="1" noChangeArrowheads="1"/>
          </p:cNvSpPr>
          <p:nvPr>
            <p:ph type="body" idx="1"/>
          </p:nvPr>
        </p:nvSpPr>
        <p:spPr>
          <a:xfrm>
            <a:off x="381000" y="4415790"/>
            <a:ext cx="6172200" cy="4183380"/>
          </a:xfrm>
          <a:noFill/>
          <a:ln/>
        </p:spPr>
        <p:txBody>
          <a:bodyPr/>
          <a:lstStyle/>
          <a:p>
            <a:r>
              <a:rPr lang="en-US" sz="1600" smtClean="0"/>
              <a:t>[Ask audience for someone to define an attack rate]</a:t>
            </a:r>
          </a:p>
          <a:p>
            <a:r>
              <a:rPr lang="en-US" sz="1600" smtClean="0"/>
              <a:t>You can see on the slide the official definition of an attack rate.  Basically, an attack rate is just a percentage of people who became sick due to an exposure.  For example, if 25 people out of 100 total people who attended a wedding reception became ill, then the event-specific attack rate for the wedding reception would be [pause for answer] 25%.  If only 50 people at the wedding reception ate the chicken and 20 people who became sick at the chicken, then the food-specific attack rate for the chicken would be [pause for answer] 20/50 = 40%.</a:t>
            </a:r>
          </a:p>
          <a:p>
            <a:endParaRPr lang="en-US" sz="1600" smtClean="0"/>
          </a:p>
          <a:p>
            <a:r>
              <a:rPr lang="en-US" sz="1600" smtClean="0"/>
              <a:t>Although harder to think of practically, you can also calculate the attack rate for people without an exposure.  For example, in our wedding reception, we had 50 people who did not eat the chicken, right?  Of those, 5 still became ill.  So, we could calculate an attack rate for people who did not eat the chicken to be [pause for answer] 5/50 = 10%</a:t>
            </a:r>
          </a:p>
          <a:p>
            <a:endParaRPr lang="en-US" sz="1600" smtClean="0"/>
          </a:p>
          <a:p>
            <a:r>
              <a:rPr lang="en-US" sz="1600" smtClean="0"/>
              <a:t>This demonstrates the importance of having information on both ills and wells when doing an outbreak investigation.</a:t>
            </a: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p:spPr>
        <p:txBody>
          <a:bodyPr/>
          <a:lstStyle/>
          <a:p>
            <a:fld id="{24E89DF8-1A56-4F89-BB70-4B4648490DC9}" type="slidenum">
              <a:rPr lang="en-US" smtClean="0"/>
              <a:pPr/>
              <a:t>63</a:t>
            </a:fld>
            <a:endParaRPr lang="en-US" smtClean="0"/>
          </a:p>
        </p:txBody>
      </p:sp>
      <p:sp>
        <p:nvSpPr>
          <p:cNvPr id="143363" name="Rectangle 2"/>
          <p:cNvSpPr>
            <a:spLocks noChangeArrowheads="1" noTextEdit="1"/>
          </p:cNvSpPr>
          <p:nvPr>
            <p:ph type="sldImg"/>
          </p:nvPr>
        </p:nvSpPr>
        <p:spPr>
          <a:xfrm>
            <a:off x="1106488" y="696913"/>
            <a:ext cx="4648200" cy="3486150"/>
          </a:xfrm>
          <a:ln/>
        </p:spPr>
      </p:sp>
      <p:sp>
        <p:nvSpPr>
          <p:cNvPr id="143364" name="Rectangle 3"/>
          <p:cNvSpPr>
            <a:spLocks noGrp="1" noChangeArrowheads="1"/>
          </p:cNvSpPr>
          <p:nvPr>
            <p:ph type="body" idx="1"/>
          </p:nvPr>
        </p:nvSpPr>
        <p:spPr>
          <a:noFill/>
          <a:ln/>
        </p:spPr>
        <p:txBody>
          <a:bodyPr/>
          <a:lstStyle/>
          <a:p>
            <a:r>
              <a:rPr lang="en-US" smtClean="0"/>
              <a:t>So now that we have calculated our various attack rates, we can use them to determine if a certain exposure is associated with disease.</a:t>
            </a:r>
          </a:p>
          <a:p>
            <a:endParaRPr lang="en-US" smtClean="0"/>
          </a:p>
          <a:p>
            <a:r>
              <a:rPr lang="en-US" smtClean="0"/>
              <a:t>Relative risk, which is the attack rate in the exposed population divided by the attack rate in the unexposed population.  Once again, from the wedding reception – what was the attack rate in those who ate the chicken [pause for answer 40%]? And what was the attack rate in those who did not eat the chicken [pause for answer 10%]?  So the risk difference would be [pause for answer 4]. [Ask audience if anyone can describe the relative risk in practical terms].  The relative risk describes how much more likely the exposed group is to develop illness when compared to the unexposed group.  In our example, those who ate the chicken were 4 times more likely to become ill than those who did not eat the chicken.</a:t>
            </a: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a:noFill/>
        </p:spPr>
        <p:txBody>
          <a:bodyPr/>
          <a:lstStyle/>
          <a:p>
            <a:fld id="{B6B7D800-E2C1-4105-951A-B1490B4BE619}" type="slidenum">
              <a:rPr lang="en-US" smtClean="0"/>
              <a:pPr/>
              <a:t>64</a:t>
            </a:fld>
            <a:endParaRPr lang="en-US" smtClean="0"/>
          </a:p>
        </p:txBody>
      </p:sp>
      <p:sp>
        <p:nvSpPr>
          <p:cNvPr id="144387" name="Rectangle 2"/>
          <p:cNvSpPr>
            <a:spLocks noChangeArrowheads="1" noTextEdit="1"/>
          </p:cNvSpPr>
          <p:nvPr>
            <p:ph type="sldImg"/>
          </p:nvPr>
        </p:nvSpPr>
        <p:spPr>
          <a:xfrm>
            <a:off x="1106488" y="696913"/>
            <a:ext cx="4648200" cy="3486150"/>
          </a:xfrm>
          <a:ln/>
        </p:spPr>
      </p:sp>
      <p:sp>
        <p:nvSpPr>
          <p:cNvPr id="144388" name="Rectangle 3"/>
          <p:cNvSpPr>
            <a:spLocks noGrp="1" noChangeArrowheads="1"/>
          </p:cNvSpPr>
          <p:nvPr>
            <p:ph type="body" idx="1"/>
          </p:nvPr>
        </p:nvSpPr>
        <p:spPr>
          <a:xfrm>
            <a:off x="381000" y="4415790"/>
            <a:ext cx="6172200" cy="4183380"/>
          </a:xfrm>
          <a:noFill/>
          <a:ln/>
        </p:spPr>
        <p:txBody>
          <a:bodyPr/>
          <a:lstStyle/>
          <a:p>
            <a:r>
              <a:rPr lang="en-US" sz="1000" smtClean="0">
                <a:solidFill>
                  <a:srgbClr val="0000FF"/>
                </a:solidFill>
              </a:rPr>
              <a:t>Another way of comparing attack rates is Relative Risk (In Cohort studies) or Odds Rates (in case control studies). [Ask how many people have seen/used a 2x2 table]</a:t>
            </a:r>
          </a:p>
          <a:p>
            <a:r>
              <a:rPr lang="en-US" sz="1000" smtClean="0"/>
              <a:t>2X2 tables give you the same info as attack rate – just in a slightly different format.</a:t>
            </a:r>
          </a:p>
          <a:p>
            <a:r>
              <a:rPr lang="en-US" sz="1000" smtClean="0"/>
              <a:t>Each begins with a two by two table matching exposure and illness. The cells of this table contain the count of the number of individuals matching the exposure status and illness outcomes listed. {walk through each cell and the equation}</a:t>
            </a:r>
          </a:p>
          <a:p>
            <a:endParaRPr lang="en-US" sz="1000" smtClean="0"/>
          </a:p>
          <a:p>
            <a:r>
              <a:rPr lang="en-US" sz="1000" smtClean="0"/>
              <a:t>If the attack rate in the exposed is the same as the attack rate in the unexposed (so the risk difference is zero), what number would you expect when you divide the two? [pause for answer 1].  So a RR=1 means no association.  If the attack rate in the exposed is higher than the attack rate in the unexposed, such as for the vanilla ice cream in the church supper, what number would you expect [pause for answer &gt;1].  So a RR&gt;1 means a food is associated with disease.  Finally, if the attack rate in the exposed is less than the attack rate in the unexposed, such as for the chocolate ice cream, what number would you expect [pause for answer &lt;1 but &gt;0].</a:t>
            </a:r>
            <a:endParaRPr lang="en-US" sz="1000" smtClean="0">
              <a:solidFill>
                <a:srgbClr val="0000FF"/>
              </a:solidFill>
            </a:endParaRPr>
          </a:p>
          <a:p>
            <a:endParaRPr lang="en-US" sz="1000"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p>
            <a:fld id="{45257AB7-1857-4875-9A97-52A45E506978}" type="slidenum">
              <a:rPr lang="en-US" smtClean="0"/>
              <a:pPr/>
              <a:t>65</a:t>
            </a:fld>
            <a:endParaRPr lang="en-US" smtClean="0"/>
          </a:p>
        </p:txBody>
      </p:sp>
      <p:sp>
        <p:nvSpPr>
          <p:cNvPr id="145411" name="Rectangle 2"/>
          <p:cNvSpPr>
            <a:spLocks noChangeArrowheads="1" noTextEdit="1"/>
          </p:cNvSpPr>
          <p:nvPr>
            <p:ph type="sldImg"/>
          </p:nvPr>
        </p:nvSpPr>
        <p:spPr>
          <a:xfrm>
            <a:off x="1106488" y="696913"/>
            <a:ext cx="4648200" cy="3486150"/>
          </a:xfrm>
          <a:ln/>
        </p:spPr>
      </p:sp>
      <p:sp>
        <p:nvSpPr>
          <p:cNvPr id="145412" name="Rectangle 3"/>
          <p:cNvSpPr>
            <a:spLocks noGrp="1" noChangeArrowheads="1"/>
          </p:cNvSpPr>
          <p:nvPr>
            <p:ph type="body" idx="1"/>
          </p:nvPr>
        </p:nvSpPr>
        <p:spPr>
          <a:noFill/>
          <a:ln/>
        </p:spPr>
        <p:txBody>
          <a:bodyPr/>
          <a:lstStyle/>
          <a:p>
            <a:r>
              <a:rPr lang="en-US" smtClean="0"/>
              <a:t>The first study design is the case-control study.  A case-control study is one in which the exposure group is not well defined. </a:t>
            </a:r>
          </a:p>
          <a:p>
            <a:endParaRPr lang="en-US" smtClean="0"/>
          </a:p>
          <a:p>
            <a:r>
              <a:rPr lang="en-US" smtClean="0"/>
              <a:t>[Ask audience for examples of when case-control studies would be appropriate]</a:t>
            </a:r>
          </a:p>
          <a:p>
            <a:r>
              <a:rPr lang="en-US" smtClean="0"/>
              <a:t>[EX: Community wide outbreak in which you don’t know the source of the outbreak or where the] [exposure occurred.   You will not be able to identify or interview the entire population.]</a:t>
            </a:r>
          </a:p>
          <a:p>
            <a:r>
              <a:rPr lang="en-US" smtClean="0"/>
              <a:t>[EX: Pulsenet info relating several cases with the same pattern, community based outbreak]</a:t>
            </a:r>
          </a:p>
          <a:p>
            <a:r>
              <a:rPr lang="en-US" smtClean="0"/>
              <a:t>[EX: Another example – an outbreak involving a very large group – wedding reception with 500 persons.]  [Don’t have resources to interview all 500 for a cohort, so could do a case control study.] </a:t>
            </a:r>
          </a:p>
          <a:p>
            <a:endParaRPr lang="en-US" smtClean="0"/>
          </a:p>
          <a:p>
            <a:r>
              <a:rPr lang="en-US" smtClean="0"/>
              <a:t>In this study, you would select the number of cases that meet the case definition.  The best cases are lab confirmed positives. Ideally, choose 2 or 3 controls for every case.  Often doing well to get one.</a:t>
            </a:r>
          </a:p>
          <a:p>
            <a:endParaRPr lang="en-US" smtClean="0"/>
          </a:p>
          <a:p>
            <a:endParaRPr lang="en-US" smtClean="0"/>
          </a:p>
          <a:p>
            <a:endParaRPr lang="en-US" smtClean="0"/>
          </a:p>
          <a:p>
            <a:endParaRPr lang="en-US" smtClean="0"/>
          </a:p>
          <a:p>
            <a:endParaRPr lang="en-US"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p:spPr>
        <p:txBody>
          <a:bodyPr/>
          <a:lstStyle/>
          <a:p>
            <a:fld id="{5B9D8111-6EE4-4A4F-AED7-A0971826BEC7}" type="slidenum">
              <a:rPr lang="en-US" smtClean="0"/>
              <a:pPr/>
              <a:t>66</a:t>
            </a:fld>
            <a:endParaRPr lang="en-US" smtClean="0"/>
          </a:p>
        </p:txBody>
      </p:sp>
      <p:sp>
        <p:nvSpPr>
          <p:cNvPr id="146435" name="Rectangle 2"/>
          <p:cNvSpPr>
            <a:spLocks noChangeArrowheads="1" noTextEdit="1"/>
          </p:cNvSpPr>
          <p:nvPr>
            <p:ph type="sldImg"/>
          </p:nvPr>
        </p:nvSpPr>
        <p:spPr>
          <a:ln/>
        </p:spPr>
      </p:sp>
      <p:sp>
        <p:nvSpPr>
          <p:cNvPr id="146436"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p:spPr>
        <p:txBody>
          <a:bodyPr/>
          <a:lstStyle/>
          <a:p>
            <a:fld id="{F7985ED6-A6A6-4279-95E9-D77C7DA426FB}" type="slidenum">
              <a:rPr lang="en-US" smtClean="0"/>
              <a:pPr/>
              <a:t>67</a:t>
            </a:fld>
            <a:endParaRPr lang="en-US" smtClean="0"/>
          </a:p>
        </p:txBody>
      </p:sp>
      <p:sp>
        <p:nvSpPr>
          <p:cNvPr id="147459" name="Rectangle 2"/>
          <p:cNvSpPr>
            <a:spLocks noChangeArrowheads="1" noTextEdit="1"/>
          </p:cNvSpPr>
          <p:nvPr>
            <p:ph type="sldImg"/>
          </p:nvPr>
        </p:nvSpPr>
        <p:spPr>
          <a:xfrm>
            <a:off x="1106488" y="696913"/>
            <a:ext cx="4648200" cy="3486150"/>
          </a:xfrm>
          <a:ln/>
        </p:spPr>
      </p:sp>
      <p:sp>
        <p:nvSpPr>
          <p:cNvPr id="147460" name="Rectangle 3"/>
          <p:cNvSpPr>
            <a:spLocks noGrp="1" noChangeArrowheads="1"/>
          </p:cNvSpPr>
          <p:nvPr>
            <p:ph type="body" idx="1"/>
          </p:nvPr>
        </p:nvSpPr>
        <p:spPr>
          <a:xfrm>
            <a:off x="381000" y="4415790"/>
            <a:ext cx="6172200" cy="4183380"/>
          </a:xfrm>
          <a:noFill/>
          <a:ln/>
        </p:spPr>
        <p:txBody>
          <a:bodyPr/>
          <a:lstStyle/>
          <a:p>
            <a:r>
              <a:rPr lang="en-US" sz="1000" smtClean="0">
                <a:solidFill>
                  <a:srgbClr val="0000FF"/>
                </a:solidFill>
              </a:rPr>
              <a:t>Another way of comparing attack rates is Relative Risk (In Cohort studies) or Odds Rates (in case control studies). [Ask how many people have seen/used a 2x2 table]</a:t>
            </a:r>
          </a:p>
          <a:p>
            <a:r>
              <a:rPr lang="en-US" sz="1000" smtClean="0"/>
              <a:t>2X2 tables give you the same info as attack rate – just in a slightly different format.</a:t>
            </a:r>
          </a:p>
          <a:p>
            <a:r>
              <a:rPr lang="en-US" sz="1000" smtClean="0"/>
              <a:t>Each begins with a two by two table matching exposure and illness. The cells of this table contain the count of the number of individuals matching the exposure status and illness outcomes listed. {walk through each cell and the equation}</a:t>
            </a:r>
          </a:p>
          <a:p>
            <a:endParaRPr lang="en-US" sz="1000" smtClean="0"/>
          </a:p>
          <a:p>
            <a:r>
              <a:rPr lang="en-US" sz="1000" smtClean="0"/>
              <a:t>If the attack rate in the exposed is the same as the attack rate in the unexposed (so the risk difference is zero), what number would you expect when you divide the two? [pause for answer 1].  So a RR=1 means no association.  If the attack rate in the exposed is higher than the attack rate in the unexposed, such as for the vanilla ice cream in the church supper, what number would you expect [pause for answer &gt;1].  So a RR&gt;1 means a food is associated with disease.  Finally, if the attack rate in the exposed is less than the attack rate in the unexposed, such as for the chocolate ice cream, what number would you expect [pause for answer &lt;1 but &gt;0].</a:t>
            </a:r>
            <a:endParaRPr lang="en-US" sz="1000" smtClean="0">
              <a:solidFill>
                <a:srgbClr val="0000FF"/>
              </a:solidFill>
            </a:endParaRPr>
          </a:p>
          <a:p>
            <a:endParaRPr lang="en-US" sz="1000"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p:spPr>
        <p:txBody>
          <a:bodyPr/>
          <a:lstStyle/>
          <a:p>
            <a:fld id="{93BE00CC-0384-4C87-87FB-E0B7E1029356}" type="slidenum">
              <a:rPr lang="en-US" smtClean="0"/>
              <a:pPr/>
              <a:t>68</a:t>
            </a:fld>
            <a:endParaRPr lang="en-US" smtClean="0"/>
          </a:p>
        </p:txBody>
      </p:sp>
      <p:sp>
        <p:nvSpPr>
          <p:cNvPr id="148483" name="Rectangle 2"/>
          <p:cNvSpPr>
            <a:spLocks noChangeArrowheads="1" noTextEdit="1"/>
          </p:cNvSpPr>
          <p:nvPr>
            <p:ph type="sldImg"/>
          </p:nvPr>
        </p:nvSpPr>
        <p:spPr>
          <a:ln/>
        </p:spPr>
      </p:sp>
      <p:sp>
        <p:nvSpPr>
          <p:cNvPr id="148484"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p:spPr>
        <p:txBody>
          <a:bodyPr/>
          <a:lstStyle/>
          <a:p>
            <a:fld id="{E32517A8-52A9-4F2A-A6EE-AC998DC6B2E3}" type="slidenum">
              <a:rPr lang="en-US" smtClean="0"/>
              <a:pPr/>
              <a:t>69</a:t>
            </a:fld>
            <a:endParaRPr lang="en-US" smtClean="0"/>
          </a:p>
        </p:txBody>
      </p:sp>
      <p:sp>
        <p:nvSpPr>
          <p:cNvPr id="149507" name="Rectangle 2"/>
          <p:cNvSpPr>
            <a:spLocks noChangeArrowheads="1" noTextEdit="1"/>
          </p:cNvSpPr>
          <p:nvPr>
            <p:ph type="sldImg"/>
          </p:nvPr>
        </p:nvSpPr>
        <p:spPr>
          <a:ln/>
        </p:spPr>
      </p:sp>
      <p:sp>
        <p:nvSpPr>
          <p:cNvPr id="149508"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ln/>
        </p:spPr>
      </p:sp>
      <p:sp>
        <p:nvSpPr>
          <p:cNvPr id="86019" name="Notes Placeholder 2"/>
          <p:cNvSpPr>
            <a:spLocks noGrp="1"/>
          </p:cNvSpPr>
          <p:nvPr>
            <p:ph type="body" idx="1"/>
          </p:nvPr>
        </p:nvSpPr>
        <p:spPr>
          <a:noFill/>
          <a:ln/>
        </p:spPr>
        <p:txBody>
          <a:bodyPr/>
          <a:lstStyle/>
          <a:p>
            <a:endParaRPr lang="en-US" smtClean="0"/>
          </a:p>
        </p:txBody>
      </p:sp>
      <p:sp>
        <p:nvSpPr>
          <p:cNvPr id="86020" name="Slide Number Placeholder 3"/>
          <p:cNvSpPr>
            <a:spLocks noGrp="1"/>
          </p:cNvSpPr>
          <p:nvPr>
            <p:ph type="sldNum" sz="quarter" idx="5"/>
          </p:nvPr>
        </p:nvSpPr>
        <p:spPr>
          <a:noFill/>
        </p:spPr>
        <p:txBody>
          <a:bodyPr/>
          <a:lstStyle/>
          <a:p>
            <a:fld id="{C6028E5E-6A30-4EA3-8999-FDCF36933C99}" type="slidenum">
              <a:rPr lang="en-US" smtClean="0"/>
              <a:pPr/>
              <a:t>7</a:t>
            </a:fld>
            <a:endParaRPr lang="en-US" smtClean="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p:spPr>
        <p:txBody>
          <a:bodyPr/>
          <a:lstStyle/>
          <a:p>
            <a:fld id="{1A2B69A0-D84F-493C-8E6E-55A76EE396E3}" type="slidenum">
              <a:rPr lang="en-US" smtClean="0"/>
              <a:pPr/>
              <a:t>70</a:t>
            </a:fld>
            <a:endParaRPr lang="en-US" smtClean="0"/>
          </a:p>
        </p:txBody>
      </p:sp>
      <p:sp>
        <p:nvSpPr>
          <p:cNvPr id="150531" name="Rectangle 2"/>
          <p:cNvSpPr>
            <a:spLocks noChangeArrowheads="1" noTextEdit="1"/>
          </p:cNvSpPr>
          <p:nvPr>
            <p:ph type="sldImg"/>
          </p:nvPr>
        </p:nvSpPr>
        <p:spPr>
          <a:ln/>
        </p:spPr>
      </p:sp>
      <p:sp>
        <p:nvSpPr>
          <p:cNvPr id="150532"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p:spPr>
        <p:txBody>
          <a:bodyPr/>
          <a:lstStyle/>
          <a:p>
            <a:fld id="{2209271C-C34E-4E05-89EF-4FA0752D7CB2}" type="slidenum">
              <a:rPr lang="en-US" smtClean="0"/>
              <a:pPr/>
              <a:t>71</a:t>
            </a:fld>
            <a:endParaRPr lang="en-US" smtClean="0"/>
          </a:p>
        </p:txBody>
      </p:sp>
      <p:sp>
        <p:nvSpPr>
          <p:cNvPr id="151555" name="Rectangle 2"/>
          <p:cNvSpPr>
            <a:spLocks noChangeArrowheads="1" noTextEdit="1"/>
          </p:cNvSpPr>
          <p:nvPr>
            <p:ph type="sldImg"/>
          </p:nvPr>
        </p:nvSpPr>
        <p:spPr>
          <a:xfrm>
            <a:off x="1106488" y="696913"/>
            <a:ext cx="4648200" cy="3486150"/>
          </a:xfrm>
          <a:ln/>
        </p:spPr>
      </p:sp>
      <p:sp>
        <p:nvSpPr>
          <p:cNvPr id="151556" name="Rectangle 3"/>
          <p:cNvSpPr>
            <a:spLocks noGrp="1" noChangeArrowheads="1"/>
          </p:cNvSpPr>
          <p:nvPr>
            <p:ph type="body" idx="1"/>
          </p:nvPr>
        </p:nvSpPr>
        <p:spPr>
          <a:noFill/>
          <a:ln/>
        </p:spPr>
        <p:txBody>
          <a:bodyPr/>
          <a:lstStyle/>
          <a:p>
            <a:r>
              <a:rPr lang="en-US" sz="1000" smtClean="0"/>
              <a:t>We’re almost there.  In addition to the measures of association (relative risk), there are also measures of confidence that need to be calculated (and for which a computer can be very useful).  </a:t>
            </a:r>
          </a:p>
          <a:p>
            <a:endParaRPr lang="en-US" sz="1000" smtClean="0"/>
          </a:p>
          <a:p>
            <a:r>
              <a:rPr lang="en-US" sz="1000" smtClean="0"/>
              <a:t>The p-value describes the probability a given association could have occurred by chance alone.  Scientific convention dictates that an exposure is significant if there is at most a 5% chance that the result could’ve occurred by chance.  Or, conversely, you are greater than 95% sure that this result reflects a true association.</a:t>
            </a:r>
          </a:p>
          <a:p>
            <a:endParaRPr lang="en-US" sz="1000" smtClean="0"/>
          </a:p>
          <a:p>
            <a:r>
              <a:rPr lang="en-US" sz="1000" smtClean="0"/>
              <a:t>A 95% confidence interval is another way of looking at this.  This is a range of numbers in which the true relative risk lies.  For example, if you remember the wedding reception from several slides ago, we had a  a relative risk of 4.  If you have a 95% confidence interval of 2 and 8, then those who at the chicken could be as little as 2 times more likely to get ill or as much as 8 times as likely to get ill.  However, because it does not include 1, then you still have an association.  If you have a 95% confidence interval that does not include 1, then your p-value will be &lt;=0.05.</a:t>
            </a:r>
          </a:p>
          <a:p>
            <a:endParaRPr lang="en-US" sz="1000" smtClean="0"/>
          </a:p>
          <a:p>
            <a:r>
              <a:rPr lang="en-US" sz="1000" smtClean="0"/>
              <a:t>When it comes to P values</a:t>
            </a:r>
          </a:p>
          <a:p>
            <a:pPr>
              <a:buFontTx/>
              <a:buChar char="•"/>
            </a:pPr>
            <a:r>
              <a:rPr lang="en-US" sz="1000" smtClean="0"/>
              <a:t>A 100% probability is indicated by P=1.0</a:t>
            </a:r>
          </a:p>
          <a:p>
            <a:pPr>
              <a:buFontTx/>
              <a:buChar char="•"/>
            </a:pPr>
            <a:r>
              <a:rPr lang="en-US" sz="1000" smtClean="0"/>
              <a:t>A 0 % probability is P=0.0</a:t>
            </a:r>
          </a:p>
          <a:p>
            <a:pPr>
              <a:buFontTx/>
              <a:buChar char="•"/>
            </a:pPr>
            <a:r>
              <a:rPr lang="en-US" sz="1000" smtClean="0"/>
              <a:t>A 5% probability (chance that it will happen) is P=.05</a:t>
            </a:r>
          </a:p>
          <a:p>
            <a:r>
              <a:rPr lang="en-US" sz="1000" smtClean="0"/>
              <a:t>Epidemiologists have agreed that significant associations (ones not likely to be due to chance alone) are those which have </a:t>
            </a:r>
            <a:r>
              <a:rPr lang="en-US" sz="1000" smtClean="0">
                <a:cs typeface="Times New Roman" pitchFamily="18" charset="0"/>
                <a:sym typeface="Symbol" pitchFamily="18" charset="2"/>
              </a:rPr>
              <a:t>0.05</a:t>
            </a:r>
          </a:p>
          <a:p>
            <a:r>
              <a:rPr lang="en-US" sz="1000" smtClean="0">
                <a:cs typeface="Times New Roman" pitchFamily="18" charset="0"/>
                <a:sym typeface="Symbol" pitchFamily="18" charset="2"/>
              </a:rPr>
              <a:t>Can use example of flipping coins is it unlikely to flip a coin 2 times and get heads both times?  How about 4X?  10X?  When do you begin to suspect you have a trick coin?</a:t>
            </a:r>
            <a:r>
              <a:rPr lang="en-US" sz="1000" smtClean="0"/>
              <a:t> </a:t>
            </a:r>
          </a:p>
          <a:p>
            <a:r>
              <a:rPr lang="en-US" sz="1000" smtClean="0"/>
              <a:t>Confidence Interval has to do with how certain we are with our risk estimates (Risk Ratio or Relative Risk).  Attack rate (exposed) divided by attack rate (nonexposed)= a number.  But we recognize that number is really just an estimate which is affected by the number of people we were able to gather information from.  Example: Truth is that 50 of 100 people ill after pot luck.</a:t>
            </a:r>
          </a:p>
          <a:p>
            <a:pPr>
              <a:buFontTx/>
              <a:buChar char="•"/>
            </a:pPr>
            <a:r>
              <a:rPr lang="en-US" sz="1000" smtClean="0"/>
              <a:t>Initially we were only able to interview 10% of the group – 5 ill and 5 well.  Because of problems with individuals memories and biological differences, we might not have high confidence that the result from our sample of 10 people will tell us the truth if we were able to interview all 100 persons.</a:t>
            </a:r>
          </a:p>
          <a:p>
            <a:pPr>
              <a:buFontTx/>
              <a:buChar char="•"/>
            </a:pPr>
            <a:r>
              <a:rPr lang="en-US" sz="1000" smtClean="0"/>
              <a:t>Computers can calculate confidence intervals to help us gauge how the number of people interviewed impacts the certainty of our estimate.</a:t>
            </a: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p:spPr>
        <p:txBody>
          <a:bodyPr/>
          <a:lstStyle/>
          <a:p>
            <a:fld id="{373F0474-D019-4617-B33D-07A8B5F51B69}" type="slidenum">
              <a:rPr lang="en-US" smtClean="0"/>
              <a:pPr/>
              <a:t>72</a:t>
            </a:fld>
            <a:endParaRPr lang="en-US" smtClean="0"/>
          </a:p>
        </p:txBody>
      </p:sp>
      <p:sp>
        <p:nvSpPr>
          <p:cNvPr id="152579" name="Rectangle 2"/>
          <p:cNvSpPr>
            <a:spLocks noChangeArrowheads="1" noTextEdit="1"/>
          </p:cNvSpPr>
          <p:nvPr>
            <p:ph type="sldImg"/>
          </p:nvPr>
        </p:nvSpPr>
        <p:spPr>
          <a:xfrm>
            <a:off x="1106488" y="696913"/>
            <a:ext cx="4648200" cy="3486150"/>
          </a:xfrm>
          <a:ln/>
        </p:spPr>
      </p:sp>
      <p:sp>
        <p:nvSpPr>
          <p:cNvPr id="152580" name="Rectangle 3"/>
          <p:cNvSpPr>
            <a:spLocks noGrp="1" noChangeArrowheads="1"/>
          </p:cNvSpPr>
          <p:nvPr>
            <p:ph type="body" idx="1"/>
          </p:nvPr>
        </p:nvSpPr>
        <p:spPr>
          <a:noFill/>
          <a:ln/>
        </p:spPr>
        <p:txBody>
          <a:bodyPr/>
          <a:lstStyle/>
          <a:p>
            <a:r>
              <a:rPr lang="en-US" sz="1000" smtClean="0"/>
              <a:t>We’re almost there.  In addition to the measures of association (relative risk), there are also measures of confidence that need to be calculated (and for which a computer can be very useful).  </a:t>
            </a:r>
          </a:p>
          <a:p>
            <a:endParaRPr lang="en-US" sz="1000" smtClean="0"/>
          </a:p>
          <a:p>
            <a:r>
              <a:rPr lang="en-US" sz="1000" smtClean="0"/>
              <a:t>The p-value describes the probability a given association could have occurred by chance alone.  Scientific convention dictates that an exposure is significant if there is at most a 5% chance that the result could’ve occurred by chance.  Or, conversely, you are greater than 95% sure that this result reflects a true association.</a:t>
            </a:r>
          </a:p>
          <a:p>
            <a:endParaRPr lang="en-US" sz="1000" smtClean="0"/>
          </a:p>
          <a:p>
            <a:r>
              <a:rPr lang="en-US" sz="1000" smtClean="0"/>
              <a:t>A 95% confidence interval is another way of looking at this.  This is a range of numbers in which the true relative risk lies.  For example, if you remember the wedding reception from several slides ago, we had a  a relative risk of 4.  If you have a 95% confidence interval of 2 and 8, then those who at the chicken could be as little as 2 times more likely to get ill or as much as 8 times as likely to get ill.  However, because it does not include 1, then you still have an association.  If you have a 95% confidence interval that does not include 1, then your p-value will be &lt;=0.05.</a:t>
            </a:r>
          </a:p>
          <a:p>
            <a:endParaRPr lang="en-US" sz="1000" smtClean="0"/>
          </a:p>
          <a:p>
            <a:r>
              <a:rPr lang="en-US" sz="1000" smtClean="0"/>
              <a:t>When it comes to P values</a:t>
            </a:r>
          </a:p>
          <a:p>
            <a:pPr>
              <a:buFontTx/>
              <a:buChar char="•"/>
            </a:pPr>
            <a:r>
              <a:rPr lang="en-US" sz="1000" smtClean="0"/>
              <a:t>A 100% probability is indicated by P=1.0</a:t>
            </a:r>
          </a:p>
          <a:p>
            <a:pPr>
              <a:buFontTx/>
              <a:buChar char="•"/>
            </a:pPr>
            <a:r>
              <a:rPr lang="en-US" sz="1000" smtClean="0"/>
              <a:t>A 0 % probability is P=0.0</a:t>
            </a:r>
          </a:p>
          <a:p>
            <a:pPr>
              <a:buFontTx/>
              <a:buChar char="•"/>
            </a:pPr>
            <a:r>
              <a:rPr lang="en-US" sz="1000" smtClean="0"/>
              <a:t>A 5% probability (chance that it will happen) is P=.05</a:t>
            </a:r>
          </a:p>
          <a:p>
            <a:r>
              <a:rPr lang="en-US" sz="1000" smtClean="0"/>
              <a:t>Epidemiologists have agreed that significant associations (ones not likely to be due to chance alone) are those which have </a:t>
            </a:r>
            <a:r>
              <a:rPr lang="en-US" sz="1000" smtClean="0">
                <a:cs typeface="Times New Roman" pitchFamily="18" charset="0"/>
                <a:sym typeface="Symbol" pitchFamily="18" charset="2"/>
              </a:rPr>
              <a:t>0.05</a:t>
            </a:r>
          </a:p>
          <a:p>
            <a:r>
              <a:rPr lang="en-US" sz="1000" smtClean="0">
                <a:cs typeface="Times New Roman" pitchFamily="18" charset="0"/>
                <a:sym typeface="Symbol" pitchFamily="18" charset="2"/>
              </a:rPr>
              <a:t>Can use example of flipping coins is it unlikely to flip a coin 2 times and get heads both times?  How about 4X?  10X?  When do you begin to suspect you have a trick coin?</a:t>
            </a:r>
            <a:r>
              <a:rPr lang="en-US" sz="1000" smtClean="0"/>
              <a:t> </a:t>
            </a:r>
          </a:p>
          <a:p>
            <a:r>
              <a:rPr lang="en-US" sz="1000" smtClean="0"/>
              <a:t>Confidence Interval has to do with how certain we are with our risk estimates (Risk Ratio or Relative Risk).  Attack rate (exposed) divided by attack rate (nonexposed)= a number.  But we recognize that number is really just an estimate which is affected by the number of people we were able to gather information from.  Example: Truth is that 50 of 100 people ill after pot luck.</a:t>
            </a:r>
          </a:p>
          <a:p>
            <a:pPr>
              <a:buFontTx/>
              <a:buChar char="•"/>
            </a:pPr>
            <a:r>
              <a:rPr lang="en-US" sz="1000" smtClean="0"/>
              <a:t>Initially we were only able to interview 10% of the group – 5 ill and 5 well.  Because of problems with individuals memories and biological differences, we might not have high confidence that the result from our sample of 10 people will tell us the truth if we were able to interview all 100 persons.</a:t>
            </a:r>
          </a:p>
          <a:p>
            <a:pPr>
              <a:buFontTx/>
              <a:buChar char="•"/>
            </a:pPr>
            <a:r>
              <a:rPr lang="en-US" sz="1000" smtClean="0"/>
              <a:t>Computers can calculate confidence intervals to help us gauge how the number of people interviewed impacts the certainty of our estimate.</a:t>
            </a: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a:ln/>
        </p:spPr>
      </p:sp>
      <p:sp>
        <p:nvSpPr>
          <p:cNvPr id="153603" name="Notes Placeholder 2"/>
          <p:cNvSpPr>
            <a:spLocks noGrp="1"/>
          </p:cNvSpPr>
          <p:nvPr>
            <p:ph type="body" idx="1"/>
          </p:nvPr>
        </p:nvSpPr>
        <p:spPr>
          <a:noFill/>
          <a:ln/>
        </p:spPr>
        <p:txBody>
          <a:bodyPr/>
          <a:lstStyle/>
          <a:p>
            <a:endParaRPr lang="en-US" smtClean="0"/>
          </a:p>
        </p:txBody>
      </p:sp>
      <p:sp>
        <p:nvSpPr>
          <p:cNvPr id="153604" name="Slide Number Placeholder 3"/>
          <p:cNvSpPr>
            <a:spLocks noGrp="1"/>
          </p:cNvSpPr>
          <p:nvPr>
            <p:ph type="sldNum" sz="quarter" idx="5"/>
          </p:nvPr>
        </p:nvSpPr>
        <p:spPr>
          <a:noFill/>
        </p:spPr>
        <p:txBody>
          <a:bodyPr/>
          <a:lstStyle/>
          <a:p>
            <a:fld id="{7F5090CC-3FEB-4C4F-8D0A-2D695E4CE6CE}" type="slidenum">
              <a:rPr lang="en-US" smtClean="0"/>
              <a:pPr/>
              <a:t>73</a:t>
            </a:fld>
            <a:endParaRPr lang="en-US" smtClean="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Image Placeholder 1"/>
          <p:cNvSpPr>
            <a:spLocks noGrp="1" noRot="1" noChangeAspect="1" noTextEdit="1"/>
          </p:cNvSpPr>
          <p:nvPr>
            <p:ph type="sldImg"/>
          </p:nvPr>
        </p:nvSpPr>
        <p:spPr>
          <a:ln/>
        </p:spPr>
      </p:sp>
      <p:sp>
        <p:nvSpPr>
          <p:cNvPr id="154627" name="Notes Placeholder 2"/>
          <p:cNvSpPr>
            <a:spLocks noGrp="1"/>
          </p:cNvSpPr>
          <p:nvPr>
            <p:ph type="body" idx="1"/>
          </p:nvPr>
        </p:nvSpPr>
        <p:spPr>
          <a:noFill/>
          <a:ln/>
        </p:spPr>
        <p:txBody>
          <a:bodyPr/>
          <a:lstStyle/>
          <a:p>
            <a:endParaRPr lang="en-US" smtClean="0"/>
          </a:p>
        </p:txBody>
      </p:sp>
      <p:sp>
        <p:nvSpPr>
          <p:cNvPr id="154628" name="Slide Number Placeholder 3"/>
          <p:cNvSpPr>
            <a:spLocks noGrp="1"/>
          </p:cNvSpPr>
          <p:nvPr>
            <p:ph type="sldNum" sz="quarter" idx="5"/>
          </p:nvPr>
        </p:nvSpPr>
        <p:spPr>
          <a:noFill/>
        </p:spPr>
        <p:txBody>
          <a:bodyPr/>
          <a:lstStyle/>
          <a:p>
            <a:fld id="{BA0DE7AE-0A82-40EF-93BB-0CA7CC6CFC75}" type="slidenum">
              <a:rPr lang="en-US" smtClean="0"/>
              <a:pPr/>
              <a:t>74</a:t>
            </a:fld>
            <a:endParaRPr lang="en-US" smtClean="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Slide Image Placeholder 1"/>
          <p:cNvSpPr>
            <a:spLocks noGrp="1" noRot="1" noChangeAspect="1" noTextEdit="1"/>
          </p:cNvSpPr>
          <p:nvPr>
            <p:ph type="sldImg"/>
          </p:nvPr>
        </p:nvSpPr>
        <p:spPr>
          <a:ln/>
        </p:spPr>
      </p:sp>
      <p:sp>
        <p:nvSpPr>
          <p:cNvPr id="155651" name="Notes Placeholder 2"/>
          <p:cNvSpPr>
            <a:spLocks noGrp="1"/>
          </p:cNvSpPr>
          <p:nvPr>
            <p:ph type="body" idx="1"/>
          </p:nvPr>
        </p:nvSpPr>
        <p:spPr>
          <a:noFill/>
          <a:ln/>
        </p:spPr>
        <p:txBody>
          <a:bodyPr/>
          <a:lstStyle/>
          <a:p>
            <a:endParaRPr lang="en-US" smtClean="0"/>
          </a:p>
        </p:txBody>
      </p:sp>
      <p:sp>
        <p:nvSpPr>
          <p:cNvPr id="155652" name="Slide Number Placeholder 3"/>
          <p:cNvSpPr>
            <a:spLocks noGrp="1"/>
          </p:cNvSpPr>
          <p:nvPr>
            <p:ph type="sldNum" sz="quarter" idx="5"/>
          </p:nvPr>
        </p:nvSpPr>
        <p:spPr>
          <a:noFill/>
        </p:spPr>
        <p:txBody>
          <a:bodyPr/>
          <a:lstStyle/>
          <a:p>
            <a:fld id="{60AB2BA6-4354-4EFF-A4F2-786C5AB8B23E}" type="slidenum">
              <a:rPr lang="en-US" smtClean="0"/>
              <a:pPr/>
              <a:t>75</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1F93528A-BF3F-4BDE-8758-5B5AA6206121}" type="slidenum">
              <a:rPr lang="en-US" smtClean="0"/>
              <a:pPr/>
              <a:t>8</a:t>
            </a:fld>
            <a:endParaRPr lang="en-US" smtClean="0"/>
          </a:p>
        </p:txBody>
      </p:sp>
      <p:sp>
        <p:nvSpPr>
          <p:cNvPr id="87043" name="Rectangle 2"/>
          <p:cNvSpPr>
            <a:spLocks noRot="1" noChangeArrowheads="1" noTextEdit="1"/>
          </p:cNvSpPr>
          <p:nvPr>
            <p:ph type="sldImg"/>
          </p:nvPr>
        </p:nvSpPr>
        <p:spPr>
          <a:xfrm>
            <a:off x="1120775" y="693738"/>
            <a:ext cx="4616450" cy="3462337"/>
          </a:xfrm>
          <a:ln w="12700"/>
        </p:spPr>
      </p:sp>
      <p:sp>
        <p:nvSpPr>
          <p:cNvPr id="87044" name="Rectangle 3"/>
          <p:cNvSpPr>
            <a:spLocks noGrp="1" noChangeArrowheads="1"/>
          </p:cNvSpPr>
          <p:nvPr>
            <p:ph type="body" idx="1"/>
          </p:nvPr>
        </p:nvSpPr>
        <p:spPr>
          <a:xfrm>
            <a:off x="914400" y="4388354"/>
            <a:ext cx="5029200" cy="4236640"/>
          </a:xfrm>
          <a:noFill/>
          <a:ln/>
        </p:spPr>
        <p:txBody>
          <a:bodyPr lIns="92075" tIns="46038" rIns="92075" bIns="46038"/>
          <a:lstStyle/>
          <a:p>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C15C6D02-2577-4CF9-8583-14DAA6D781F0}" type="slidenum">
              <a:rPr lang="en-US" smtClean="0"/>
              <a:pPr/>
              <a:t>9</a:t>
            </a:fld>
            <a:endParaRPr lang="en-US" smtClean="0"/>
          </a:p>
        </p:txBody>
      </p:sp>
      <p:sp>
        <p:nvSpPr>
          <p:cNvPr id="88067" name="Rectangle 2"/>
          <p:cNvSpPr>
            <a:spLocks noRot="1" noChangeArrowheads="1" noTextEdit="1"/>
          </p:cNvSpPr>
          <p:nvPr>
            <p:ph type="sldImg"/>
          </p:nvPr>
        </p:nvSpPr>
        <p:spPr>
          <a:ln/>
        </p:spPr>
      </p:sp>
      <p:sp>
        <p:nvSpPr>
          <p:cNvPr id="88068" name="Rectangle 3"/>
          <p:cNvSpPr>
            <a:spLocks noGrp="1" noChangeArrowheads="1"/>
          </p:cNvSpPr>
          <p:nvPr>
            <p:ph type="body" idx="1"/>
          </p:nvPr>
        </p:nvSpPr>
        <p:spPr>
          <a:xfrm>
            <a:off x="685800" y="4415790"/>
            <a:ext cx="5486400" cy="4183380"/>
          </a:xfrm>
          <a:noFill/>
          <a:ln/>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56CFF5E-5870-4EBF-BFD4-668E13C9831A}"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7757882-04E9-4202-94FD-7821A2360B57}"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B8DF5BB-0489-442F-A036-450DF9F2584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85800" y="1981200"/>
            <a:ext cx="7772400" cy="4114800"/>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A5F1A7B-F081-4C65-8DC8-40E2E17BA577}"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57F6A50-DE41-4004-9CB7-380248FC787A}"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540A868-5117-4998-B41D-0AA67B0D04E6}"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3D65803-EF5F-4537-9115-2FEE7CBF36D8}"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4115977-0CFD-4235-AAD6-BF6445FB0F2A}"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B20B3AAA-9312-4575-AD37-5385ED3AFFFB}"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6A75B2CD-59EA-46A8-BF41-0B634AAD38E6}"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8BED967-7DDE-4BE6-9391-E5C47DF90AB9}"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F77B46F-4484-4C5E-89C3-2709BCDFF224}"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A0FBD59-6289-4972-8E65-900859F62745}"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FF"/>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7171"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a:defRPr/>
            </a:pPr>
            <a:fld id="{CB7B8A94-E34A-4A2B-960C-EBEBD06C6813}"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Black" pitchFamily="34" charset="0"/>
        </a:defRPr>
      </a:lvl2pPr>
      <a:lvl3pPr algn="ctr" rtl="0" eaLnBrk="0" fontAlgn="base" hangingPunct="0">
        <a:spcBef>
          <a:spcPct val="0"/>
        </a:spcBef>
        <a:spcAft>
          <a:spcPct val="0"/>
        </a:spcAft>
        <a:defRPr sz="4400">
          <a:solidFill>
            <a:schemeClr val="tx2"/>
          </a:solidFill>
          <a:latin typeface="Arial Black" pitchFamily="34" charset="0"/>
        </a:defRPr>
      </a:lvl3pPr>
      <a:lvl4pPr algn="ctr" rtl="0" eaLnBrk="0" fontAlgn="base" hangingPunct="0">
        <a:spcBef>
          <a:spcPct val="0"/>
        </a:spcBef>
        <a:spcAft>
          <a:spcPct val="0"/>
        </a:spcAft>
        <a:defRPr sz="4400">
          <a:solidFill>
            <a:schemeClr val="tx2"/>
          </a:solidFill>
          <a:latin typeface="Arial Black" pitchFamily="34" charset="0"/>
        </a:defRPr>
      </a:lvl4pPr>
      <a:lvl5pPr algn="ctr" rtl="0" eaLnBrk="0" fontAlgn="base" hangingPunct="0">
        <a:spcBef>
          <a:spcPct val="0"/>
        </a:spcBef>
        <a:spcAft>
          <a:spcPct val="0"/>
        </a:spcAft>
        <a:defRPr sz="4400">
          <a:solidFill>
            <a:schemeClr val="tx2"/>
          </a:solidFill>
          <a:latin typeface="Arial Black" pitchFamily="34" charset="0"/>
        </a:defRPr>
      </a:lvl5pPr>
      <a:lvl6pPr marL="457200" algn="ctr" rtl="0" eaLnBrk="0" fontAlgn="base" hangingPunct="0">
        <a:spcBef>
          <a:spcPct val="0"/>
        </a:spcBef>
        <a:spcAft>
          <a:spcPct val="0"/>
        </a:spcAft>
        <a:defRPr sz="4400">
          <a:solidFill>
            <a:schemeClr val="tx2"/>
          </a:solidFill>
          <a:latin typeface="Arial Black" pitchFamily="34" charset="0"/>
        </a:defRPr>
      </a:lvl6pPr>
      <a:lvl7pPr marL="914400" algn="ctr" rtl="0" eaLnBrk="0" fontAlgn="base" hangingPunct="0">
        <a:spcBef>
          <a:spcPct val="0"/>
        </a:spcBef>
        <a:spcAft>
          <a:spcPct val="0"/>
        </a:spcAft>
        <a:defRPr sz="4400">
          <a:solidFill>
            <a:schemeClr val="tx2"/>
          </a:solidFill>
          <a:latin typeface="Arial Black" pitchFamily="34" charset="0"/>
        </a:defRPr>
      </a:lvl7pPr>
      <a:lvl8pPr marL="1371600" algn="ctr" rtl="0" eaLnBrk="0" fontAlgn="base" hangingPunct="0">
        <a:spcBef>
          <a:spcPct val="0"/>
        </a:spcBef>
        <a:spcAft>
          <a:spcPct val="0"/>
        </a:spcAft>
        <a:defRPr sz="4400">
          <a:solidFill>
            <a:schemeClr val="tx2"/>
          </a:solidFill>
          <a:latin typeface="Arial Black" pitchFamily="34" charset="0"/>
        </a:defRPr>
      </a:lvl8pPr>
      <a:lvl9pPr marL="1828800" algn="ctr" rtl="0" eaLnBrk="0" fontAlgn="base" hangingPunct="0">
        <a:spcBef>
          <a:spcPct val="0"/>
        </a:spcBef>
        <a:spcAft>
          <a:spcPct val="0"/>
        </a:spcAft>
        <a:defRPr sz="4400">
          <a:solidFill>
            <a:schemeClr val="tx2"/>
          </a:solidFill>
          <a:latin typeface="Arial Black" pitchFamily="34" charset="0"/>
        </a:defRPr>
      </a:lvl9pPr>
    </p:titleStyle>
    <p:bodyStyle>
      <a:lvl1pPr marL="342900" indent="-342900" algn="l" rtl="0" eaLnBrk="0" fontAlgn="base" hangingPunct="0">
        <a:spcBef>
          <a:spcPct val="20000"/>
        </a:spcBef>
        <a:spcAft>
          <a:spcPct val="0"/>
        </a:spcAft>
        <a:buChar char="•"/>
        <a:defRPr sz="32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latin typeface="+mn-lt"/>
        </a:defRPr>
      </a:lvl2pPr>
      <a:lvl3pPr marL="1143000" indent="-228600" algn="l" rtl="0" eaLnBrk="0" fontAlgn="base" hangingPunct="0">
        <a:spcBef>
          <a:spcPct val="20000"/>
        </a:spcBef>
        <a:spcAft>
          <a:spcPct val="0"/>
        </a:spcAft>
        <a:buChar char="•"/>
        <a:defRPr sz="2400" b="1">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Times New Roman" pitchFamily="18" charset="0"/>
        </a:defRPr>
      </a:lvl4pPr>
      <a:lvl5pPr marL="2057400" indent="-228600" algn="l" rtl="0" eaLnBrk="0" fontAlgn="base" hangingPunct="0">
        <a:spcBef>
          <a:spcPct val="20000"/>
        </a:spcBef>
        <a:spcAft>
          <a:spcPct val="0"/>
        </a:spcAft>
        <a:buChar char="»"/>
        <a:defRPr sz="2000">
          <a:solidFill>
            <a:schemeClr val="tx1"/>
          </a:solidFill>
          <a:latin typeface="Times New Roman"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4.wmf"/><Relationship Id="rId4" Type="http://schemas.openxmlformats.org/officeDocument/2006/relationships/oleObject" Target="../embeddings/oleObject1.bin"/></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2.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2.xml"/><Relationship Id="rId1" Type="http://schemas.openxmlformats.org/officeDocument/2006/relationships/vmlDrawing" Target="../drawings/vmlDrawing3.vml"/><Relationship Id="rId4" Type="http://schemas.openxmlformats.org/officeDocument/2006/relationships/oleObject" Target="../embeddings/oleObject3.bin"/></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oleObject" Target="../embeddings/oleObject4.bin"/></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2.xml"/><Relationship Id="rId1" Type="http://schemas.openxmlformats.org/officeDocument/2006/relationships/vmlDrawing" Target="../drawings/vmlDrawing5.vml"/><Relationship Id="rId4" Type="http://schemas.openxmlformats.org/officeDocument/2006/relationships/oleObject" Target="../embeddings/oleObject5.bin"/></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xml"/><Relationship Id="rId1" Type="http://schemas.openxmlformats.org/officeDocument/2006/relationships/vmlDrawing" Target="../drawings/vmlDrawing6.vml"/><Relationship Id="rId5" Type="http://schemas.openxmlformats.org/officeDocument/2006/relationships/oleObject" Target="../embeddings/Microsoft_Office_Word_97_-_2003_Document1.doc"/><Relationship Id="rId4"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6.xml"/><Relationship Id="rId1" Type="http://schemas.openxmlformats.org/officeDocument/2006/relationships/tags" Target="../tags/tag2.xml"/><Relationship Id="rId4" Type="http://schemas.openxmlformats.org/officeDocument/2006/relationships/image" Target="../media/image10.jpe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6.xml"/><Relationship Id="rId1" Type="http://schemas.openxmlformats.org/officeDocument/2006/relationships/tags" Target="../tags/tag4.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6.xml"/><Relationship Id="rId1" Type="http://schemas.openxmlformats.org/officeDocument/2006/relationships/tags" Target="../tags/tag5.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6.xml"/><Relationship Id="rId1" Type="http://schemas.openxmlformats.org/officeDocument/2006/relationships/tags" Target="../tags/tag6.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6.xml"/><Relationship Id="rId1" Type="http://schemas.openxmlformats.org/officeDocument/2006/relationships/tags" Target="../tags/tag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13.xml"/><Relationship Id="rId1" Type="http://schemas.openxmlformats.org/officeDocument/2006/relationships/tags" Target="../tags/tag9.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7.xml"/><Relationship Id="rId1" Type="http://schemas.openxmlformats.org/officeDocument/2006/relationships/tags" Target="../tags/tag12.xml"/><Relationship Id="rId4" Type="http://schemas.openxmlformats.org/officeDocument/2006/relationships/image" Target="../media/image11.wmf"/></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7.xml"/><Relationship Id="rId1" Type="http://schemas.openxmlformats.org/officeDocument/2006/relationships/tags" Target="../tags/tag15.xml"/><Relationship Id="rId4" Type="http://schemas.openxmlformats.org/officeDocument/2006/relationships/image" Target="../media/image11.wmf"/></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idx="4294967295"/>
          </p:nvPr>
        </p:nvSpPr>
        <p:spPr>
          <a:xfrm>
            <a:off x="609600" y="1676400"/>
            <a:ext cx="7772400" cy="2076450"/>
          </a:xfrm>
          <a:noFill/>
        </p:spPr>
        <p:txBody>
          <a:bodyPr lIns="92075" tIns="46038" rIns="92075" bIns="46038"/>
          <a:lstStyle/>
          <a:p>
            <a:r>
              <a:rPr lang="en-US" sz="6000" smtClean="0"/>
              <a:t>Data Collection and Analysis</a:t>
            </a:r>
          </a:p>
        </p:txBody>
      </p:sp>
      <p:sp>
        <p:nvSpPr>
          <p:cNvPr id="8195" name="Rectangle 3"/>
          <p:cNvSpPr>
            <a:spLocks noGrp="1" noChangeArrowheads="1"/>
          </p:cNvSpPr>
          <p:nvPr>
            <p:ph type="body" idx="4294967295"/>
          </p:nvPr>
        </p:nvSpPr>
        <p:spPr>
          <a:xfrm>
            <a:off x="838200" y="4876800"/>
            <a:ext cx="7772400" cy="914400"/>
          </a:xfrm>
          <a:noFill/>
        </p:spPr>
        <p:txBody>
          <a:bodyPr lIns="92075" tIns="46038" rIns="92075" bIns="46038"/>
          <a:lstStyle/>
          <a:p>
            <a:pPr algn="ctr">
              <a:buFontTx/>
              <a:buNone/>
            </a:pPr>
            <a:r>
              <a:rPr lang="en-US" sz="3600" b="0" smtClean="0"/>
              <a:t>Bela T. Matyas, MD, MPH</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85800" y="381000"/>
            <a:ext cx="7772400" cy="914400"/>
          </a:xfrm>
        </p:spPr>
        <p:txBody>
          <a:bodyPr/>
          <a:lstStyle/>
          <a:p>
            <a:pPr>
              <a:spcBef>
                <a:spcPts val="1200"/>
              </a:spcBef>
              <a:spcAft>
                <a:spcPts val="300"/>
              </a:spcAft>
            </a:pPr>
            <a:r>
              <a:rPr lang="en-US" smtClean="0"/>
              <a:t>Person-to-Person</a:t>
            </a:r>
          </a:p>
        </p:txBody>
      </p:sp>
      <p:sp>
        <p:nvSpPr>
          <p:cNvPr id="17411" name="Rectangle 3"/>
          <p:cNvSpPr>
            <a:spLocks noGrp="1" noChangeArrowheads="1"/>
          </p:cNvSpPr>
          <p:nvPr>
            <p:ph type="body" idx="1"/>
          </p:nvPr>
        </p:nvSpPr>
        <p:spPr>
          <a:xfrm>
            <a:off x="685800" y="1447800"/>
            <a:ext cx="8077200" cy="5029200"/>
          </a:xfrm>
        </p:spPr>
        <p:txBody>
          <a:bodyPr/>
          <a:lstStyle/>
          <a:p>
            <a:pPr>
              <a:spcBef>
                <a:spcPts val="1200"/>
              </a:spcBef>
              <a:spcAft>
                <a:spcPts val="300"/>
              </a:spcAft>
              <a:buClr>
                <a:schemeClr val="tx1"/>
              </a:buClr>
              <a:buFont typeface="Monotype Sorts" charset="2"/>
              <a:buChar char="u"/>
            </a:pPr>
            <a:r>
              <a:rPr lang="en-US" i="1" smtClean="0"/>
              <a:t>Salivary</a:t>
            </a:r>
          </a:p>
          <a:p>
            <a:pPr lvl="1">
              <a:spcBef>
                <a:spcPts val="1200"/>
              </a:spcBef>
              <a:spcAft>
                <a:spcPts val="300"/>
              </a:spcAft>
              <a:buClr>
                <a:schemeClr val="tx1"/>
              </a:buClr>
              <a:buFont typeface="Wingdings" pitchFamily="2" charset="2"/>
              <a:buChar char="§"/>
            </a:pPr>
            <a:r>
              <a:rPr lang="en-US" smtClean="0"/>
              <a:t>kissing, via hand; e.g. – respiratory diseases</a:t>
            </a:r>
          </a:p>
          <a:p>
            <a:pPr>
              <a:spcBef>
                <a:spcPts val="1200"/>
              </a:spcBef>
              <a:spcAft>
                <a:spcPts val="300"/>
              </a:spcAft>
              <a:buClr>
                <a:schemeClr val="tx1"/>
              </a:buClr>
              <a:buFont typeface="Monotype Sorts" charset="2"/>
              <a:buChar char="u"/>
            </a:pPr>
            <a:r>
              <a:rPr lang="en-US" i="1" smtClean="0"/>
              <a:t>Fecal-oral</a:t>
            </a:r>
          </a:p>
          <a:p>
            <a:pPr lvl="1">
              <a:spcBef>
                <a:spcPts val="1200"/>
              </a:spcBef>
              <a:spcAft>
                <a:spcPts val="300"/>
              </a:spcAft>
              <a:buClr>
                <a:schemeClr val="tx1"/>
              </a:buClr>
              <a:buFont typeface="Wingdings" pitchFamily="2" charset="2"/>
              <a:buChar char="§"/>
            </a:pPr>
            <a:r>
              <a:rPr lang="en-US" smtClean="0"/>
              <a:t>poor hygiene, via hand; e.g. - GI diseases</a:t>
            </a:r>
          </a:p>
          <a:p>
            <a:pPr>
              <a:spcBef>
                <a:spcPts val="1200"/>
              </a:spcBef>
              <a:spcAft>
                <a:spcPts val="300"/>
              </a:spcAft>
              <a:buClr>
                <a:schemeClr val="tx1"/>
              </a:buClr>
              <a:buFont typeface="Monotype Sorts" charset="2"/>
              <a:buChar char="u"/>
            </a:pPr>
            <a:r>
              <a:rPr lang="en-US" i="1" smtClean="0"/>
              <a:t>Close contact</a:t>
            </a:r>
          </a:p>
          <a:p>
            <a:pPr lvl="1">
              <a:spcBef>
                <a:spcPts val="1200"/>
              </a:spcBef>
              <a:spcAft>
                <a:spcPts val="300"/>
              </a:spcAft>
              <a:buClr>
                <a:schemeClr val="tx1"/>
              </a:buClr>
              <a:buFont typeface="Wingdings" pitchFamily="2" charset="2"/>
              <a:buChar char="§"/>
            </a:pPr>
            <a:r>
              <a:rPr lang="en-US" smtClean="0"/>
              <a:t>direct contact; e.g. – lice, scabies, fungal infections, Gr. A strep, MRSA</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381000" y="304800"/>
            <a:ext cx="8458200" cy="990600"/>
          </a:xfrm>
        </p:spPr>
        <p:txBody>
          <a:bodyPr/>
          <a:lstStyle/>
          <a:p>
            <a:pPr>
              <a:spcBef>
                <a:spcPts val="1200"/>
              </a:spcBef>
              <a:spcAft>
                <a:spcPts val="300"/>
              </a:spcAft>
            </a:pPr>
            <a:r>
              <a:rPr lang="en-US" smtClean="0"/>
              <a:t>Waterborne &amp; Foodborne</a:t>
            </a:r>
          </a:p>
        </p:txBody>
      </p:sp>
      <p:sp>
        <p:nvSpPr>
          <p:cNvPr id="18435" name="Rectangle 3"/>
          <p:cNvSpPr>
            <a:spLocks noGrp="1" noChangeArrowheads="1"/>
          </p:cNvSpPr>
          <p:nvPr>
            <p:ph type="body" idx="1"/>
          </p:nvPr>
        </p:nvSpPr>
        <p:spPr>
          <a:xfrm>
            <a:off x="533400" y="1524000"/>
            <a:ext cx="8229600" cy="4724400"/>
          </a:xfrm>
        </p:spPr>
        <p:txBody>
          <a:bodyPr/>
          <a:lstStyle/>
          <a:p>
            <a:pPr>
              <a:spcBef>
                <a:spcPts val="1200"/>
              </a:spcBef>
              <a:spcAft>
                <a:spcPts val="300"/>
              </a:spcAft>
              <a:buClr>
                <a:schemeClr val="tx1"/>
              </a:buClr>
              <a:buFont typeface="Monotype Sorts" charset="2"/>
              <a:buChar char="u"/>
            </a:pPr>
            <a:r>
              <a:rPr lang="en-US" i="1" smtClean="0"/>
              <a:t>Waterborne</a:t>
            </a:r>
          </a:p>
          <a:p>
            <a:pPr lvl="1">
              <a:spcBef>
                <a:spcPts val="1200"/>
              </a:spcBef>
              <a:spcAft>
                <a:spcPts val="300"/>
              </a:spcAft>
              <a:buClr>
                <a:schemeClr val="tx1"/>
              </a:buClr>
              <a:buFont typeface="Wingdings" pitchFamily="2" charset="2"/>
              <a:buChar char="§"/>
            </a:pPr>
            <a:r>
              <a:rPr lang="en-US" smtClean="0"/>
              <a:t>via drinking water or bathing</a:t>
            </a:r>
          </a:p>
          <a:p>
            <a:pPr lvl="1">
              <a:spcBef>
                <a:spcPts val="1200"/>
              </a:spcBef>
              <a:spcAft>
                <a:spcPts val="300"/>
              </a:spcAft>
              <a:buClr>
                <a:schemeClr val="tx1"/>
              </a:buClr>
              <a:buFont typeface="Wingdings" pitchFamily="2" charset="2"/>
              <a:buChar char="§"/>
            </a:pPr>
            <a:r>
              <a:rPr lang="en-US" smtClean="0"/>
              <a:t>e.g. – giardia, hepatitis A, cholera, cryptosporidium</a:t>
            </a:r>
          </a:p>
          <a:p>
            <a:pPr>
              <a:spcBef>
                <a:spcPts val="1200"/>
              </a:spcBef>
              <a:spcAft>
                <a:spcPts val="300"/>
              </a:spcAft>
              <a:buClr>
                <a:schemeClr val="tx1"/>
              </a:buClr>
              <a:buFont typeface="Monotype Sorts" charset="2"/>
              <a:buChar char="u"/>
            </a:pPr>
            <a:r>
              <a:rPr lang="en-US" i="1" smtClean="0"/>
              <a:t>Foodborne</a:t>
            </a:r>
          </a:p>
          <a:p>
            <a:pPr lvl="1">
              <a:spcBef>
                <a:spcPts val="1200"/>
              </a:spcBef>
              <a:spcAft>
                <a:spcPts val="300"/>
              </a:spcAft>
              <a:buClr>
                <a:schemeClr val="tx1"/>
              </a:buClr>
              <a:buFont typeface="Wingdings" pitchFamily="2" charset="2"/>
              <a:buChar char="§"/>
            </a:pPr>
            <a:r>
              <a:rPr lang="en-US" smtClean="0"/>
              <a:t>via food (food handling vs. intrinsic)</a:t>
            </a:r>
          </a:p>
          <a:p>
            <a:pPr lvl="1">
              <a:spcBef>
                <a:spcPts val="1200"/>
              </a:spcBef>
              <a:spcAft>
                <a:spcPts val="300"/>
              </a:spcAft>
              <a:buClr>
                <a:schemeClr val="tx1"/>
              </a:buClr>
              <a:buFont typeface="Wingdings" pitchFamily="2" charset="2"/>
              <a:buChar char="§"/>
            </a:pPr>
            <a:r>
              <a:rPr lang="en-US" smtClean="0"/>
              <a:t>e.g. – salmonella, shigella, campylobacter, norovirus, hepatitis A, botulism</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381000" y="457200"/>
            <a:ext cx="8382000" cy="1066800"/>
          </a:xfrm>
        </p:spPr>
        <p:txBody>
          <a:bodyPr/>
          <a:lstStyle/>
          <a:p>
            <a:pPr>
              <a:spcBef>
                <a:spcPts val="1200"/>
              </a:spcBef>
              <a:spcAft>
                <a:spcPts val="300"/>
              </a:spcAft>
            </a:pPr>
            <a:r>
              <a:rPr lang="en-US" sz="4000" smtClean="0"/>
              <a:t>Bloodborne, Sexually Transmitted &amp; Vehicle-borne</a:t>
            </a:r>
          </a:p>
        </p:txBody>
      </p:sp>
      <p:sp>
        <p:nvSpPr>
          <p:cNvPr id="19459" name="Rectangle 3"/>
          <p:cNvSpPr>
            <a:spLocks noGrp="1" noChangeArrowheads="1"/>
          </p:cNvSpPr>
          <p:nvPr>
            <p:ph type="body" idx="1"/>
          </p:nvPr>
        </p:nvSpPr>
        <p:spPr>
          <a:xfrm>
            <a:off x="1066800" y="1905000"/>
            <a:ext cx="7239000" cy="4114800"/>
          </a:xfrm>
        </p:spPr>
        <p:txBody>
          <a:bodyPr/>
          <a:lstStyle/>
          <a:p>
            <a:pPr>
              <a:spcBef>
                <a:spcPts val="1200"/>
              </a:spcBef>
              <a:spcAft>
                <a:spcPts val="300"/>
              </a:spcAft>
              <a:buClr>
                <a:schemeClr val="tx1"/>
              </a:buClr>
              <a:buFont typeface="Monotype Sorts" charset="2"/>
              <a:buChar char="u"/>
            </a:pPr>
            <a:r>
              <a:rPr lang="en-US" i="1" smtClean="0"/>
              <a:t>Bloodborne</a:t>
            </a:r>
          </a:p>
          <a:p>
            <a:pPr lvl="1">
              <a:spcBef>
                <a:spcPts val="1200"/>
              </a:spcBef>
              <a:spcAft>
                <a:spcPts val="300"/>
              </a:spcAft>
              <a:buClr>
                <a:schemeClr val="tx1"/>
              </a:buClr>
              <a:buFont typeface="Wingdings" pitchFamily="2" charset="2"/>
              <a:buChar char="§"/>
            </a:pPr>
            <a:r>
              <a:rPr lang="en-US" smtClean="0"/>
              <a:t>e.g. – HIV, hepatitis B, hepatitis C</a:t>
            </a:r>
          </a:p>
          <a:p>
            <a:pPr>
              <a:spcBef>
                <a:spcPts val="1200"/>
              </a:spcBef>
              <a:spcAft>
                <a:spcPts val="300"/>
              </a:spcAft>
              <a:buClr>
                <a:schemeClr val="tx1"/>
              </a:buClr>
              <a:buFont typeface="Monotype Sorts" charset="2"/>
              <a:buChar char="u"/>
            </a:pPr>
            <a:r>
              <a:rPr lang="en-US" i="1" smtClean="0"/>
              <a:t>Sexually transmitted</a:t>
            </a:r>
          </a:p>
          <a:p>
            <a:pPr lvl="1">
              <a:spcBef>
                <a:spcPts val="1200"/>
              </a:spcBef>
              <a:spcAft>
                <a:spcPts val="300"/>
              </a:spcAft>
              <a:buClr>
                <a:schemeClr val="tx1"/>
              </a:buClr>
              <a:buFont typeface="Wingdings" pitchFamily="2" charset="2"/>
              <a:buChar char="§"/>
            </a:pPr>
            <a:r>
              <a:rPr lang="en-US" smtClean="0"/>
              <a:t>e.g. – syphilis, gonorrhea, chlamydia</a:t>
            </a:r>
          </a:p>
          <a:p>
            <a:pPr>
              <a:spcBef>
                <a:spcPts val="1200"/>
              </a:spcBef>
              <a:spcAft>
                <a:spcPts val="300"/>
              </a:spcAft>
              <a:buClr>
                <a:schemeClr val="tx1"/>
              </a:buClr>
              <a:buFont typeface="Monotype Sorts" charset="2"/>
              <a:buChar char="u"/>
            </a:pPr>
            <a:r>
              <a:rPr lang="en-US" i="1" smtClean="0"/>
              <a:t>Vehicle-borne</a:t>
            </a:r>
          </a:p>
          <a:p>
            <a:pPr lvl="1">
              <a:spcBef>
                <a:spcPts val="1200"/>
              </a:spcBef>
              <a:spcAft>
                <a:spcPts val="300"/>
              </a:spcAft>
              <a:buClr>
                <a:schemeClr val="tx1"/>
              </a:buClr>
              <a:buFont typeface="Wingdings" pitchFamily="2" charset="2"/>
              <a:buChar char="§"/>
            </a:pPr>
            <a:r>
              <a:rPr lang="en-US" smtClean="0"/>
              <a:t>via inanimate objects</a:t>
            </a:r>
          </a:p>
          <a:p>
            <a:pPr lvl="1">
              <a:spcBef>
                <a:spcPts val="1200"/>
              </a:spcBef>
              <a:spcAft>
                <a:spcPts val="300"/>
              </a:spcAft>
              <a:buClr>
                <a:schemeClr val="tx1"/>
              </a:buClr>
              <a:buFont typeface="Wingdings" pitchFamily="2" charset="2"/>
              <a:buChar char="§"/>
            </a:pPr>
            <a:r>
              <a:rPr lang="en-US" smtClean="0"/>
              <a:t>e.g. – </a:t>
            </a:r>
            <a:r>
              <a:rPr lang="en-US" i="1" smtClean="0"/>
              <a:t>Clostridium difficile</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85800" y="457200"/>
            <a:ext cx="7772400" cy="838200"/>
          </a:xfrm>
        </p:spPr>
        <p:txBody>
          <a:bodyPr/>
          <a:lstStyle/>
          <a:p>
            <a:pPr>
              <a:spcBef>
                <a:spcPts val="1200"/>
              </a:spcBef>
              <a:spcAft>
                <a:spcPts val="300"/>
              </a:spcAft>
            </a:pPr>
            <a:r>
              <a:rPr lang="en-US" smtClean="0"/>
              <a:t>Zoonotic (Animal-borne)</a:t>
            </a:r>
          </a:p>
        </p:txBody>
      </p:sp>
      <p:sp>
        <p:nvSpPr>
          <p:cNvPr id="20483" name="Rectangle 3"/>
          <p:cNvSpPr>
            <a:spLocks noGrp="1" noChangeArrowheads="1"/>
          </p:cNvSpPr>
          <p:nvPr>
            <p:ph type="body" idx="1"/>
          </p:nvPr>
        </p:nvSpPr>
        <p:spPr>
          <a:xfrm>
            <a:off x="838200" y="1371600"/>
            <a:ext cx="7543800" cy="4876800"/>
          </a:xfrm>
        </p:spPr>
        <p:txBody>
          <a:bodyPr/>
          <a:lstStyle/>
          <a:p>
            <a:pPr>
              <a:spcBef>
                <a:spcPts val="1200"/>
              </a:spcBef>
              <a:spcAft>
                <a:spcPts val="300"/>
              </a:spcAft>
              <a:buClr>
                <a:schemeClr val="tx1"/>
              </a:buClr>
              <a:buFont typeface="Monotype Sorts" charset="2"/>
              <a:buChar char="u"/>
            </a:pPr>
            <a:r>
              <a:rPr lang="en-US" i="1" smtClean="0"/>
              <a:t>Vectorborne</a:t>
            </a:r>
          </a:p>
          <a:p>
            <a:pPr lvl="1">
              <a:spcBef>
                <a:spcPts val="1200"/>
              </a:spcBef>
              <a:spcAft>
                <a:spcPts val="300"/>
              </a:spcAft>
              <a:buClr>
                <a:schemeClr val="tx1"/>
              </a:buClr>
              <a:buFont typeface="Wingdings" pitchFamily="2" charset="2"/>
              <a:buChar char="§"/>
            </a:pPr>
            <a:r>
              <a:rPr lang="en-US" smtClean="0"/>
              <a:t>insects &amp; bugs, incl. mosquitoes, ticks</a:t>
            </a:r>
          </a:p>
          <a:p>
            <a:pPr lvl="1">
              <a:spcBef>
                <a:spcPts val="1200"/>
              </a:spcBef>
              <a:spcAft>
                <a:spcPts val="300"/>
              </a:spcAft>
              <a:buClr>
                <a:schemeClr val="tx1"/>
              </a:buClr>
              <a:buFont typeface="Wingdings" pitchFamily="2" charset="2"/>
              <a:buChar char="§"/>
            </a:pPr>
            <a:r>
              <a:rPr lang="en-US" smtClean="0"/>
              <a:t>e.g. – Lyme disease, West Nile, EEE</a:t>
            </a:r>
          </a:p>
          <a:p>
            <a:pPr>
              <a:spcBef>
                <a:spcPts val="1200"/>
              </a:spcBef>
              <a:spcAft>
                <a:spcPts val="300"/>
              </a:spcAft>
              <a:buClr>
                <a:schemeClr val="tx1"/>
              </a:buClr>
              <a:buFont typeface="Monotype Sorts" charset="2"/>
              <a:buChar char="u"/>
            </a:pPr>
            <a:r>
              <a:rPr lang="en-US" i="1" smtClean="0"/>
              <a:t>Mammals</a:t>
            </a:r>
          </a:p>
          <a:p>
            <a:pPr lvl="1">
              <a:spcBef>
                <a:spcPts val="1200"/>
              </a:spcBef>
              <a:spcAft>
                <a:spcPts val="300"/>
              </a:spcAft>
              <a:buClr>
                <a:schemeClr val="tx1"/>
              </a:buClr>
              <a:buFont typeface="Wingdings" pitchFamily="2" charset="2"/>
              <a:buChar char="§"/>
            </a:pPr>
            <a:r>
              <a:rPr lang="en-US" smtClean="0"/>
              <a:t>e.g. – rabies, toxoplasmosis, cryptosporidium</a:t>
            </a:r>
          </a:p>
          <a:p>
            <a:pPr>
              <a:spcBef>
                <a:spcPts val="1200"/>
              </a:spcBef>
              <a:spcAft>
                <a:spcPts val="300"/>
              </a:spcAft>
              <a:buClr>
                <a:schemeClr val="tx1"/>
              </a:buClr>
              <a:buFont typeface="Monotype Sorts" charset="2"/>
              <a:buChar char="u"/>
            </a:pPr>
            <a:r>
              <a:rPr lang="en-US" i="1" smtClean="0"/>
              <a:t>Birds &amp; reptiles</a:t>
            </a:r>
          </a:p>
          <a:p>
            <a:pPr lvl="1">
              <a:spcBef>
                <a:spcPts val="1200"/>
              </a:spcBef>
              <a:spcAft>
                <a:spcPts val="300"/>
              </a:spcAft>
              <a:buClr>
                <a:schemeClr val="tx1"/>
              </a:buClr>
              <a:buFont typeface="Wingdings" pitchFamily="2" charset="2"/>
              <a:buChar char="§"/>
            </a:pPr>
            <a:r>
              <a:rPr lang="en-US" smtClean="0"/>
              <a:t>e.g. – psittacosis, salmonella</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533400" y="609600"/>
            <a:ext cx="8305800" cy="1143000"/>
          </a:xfrm>
        </p:spPr>
        <p:txBody>
          <a:bodyPr/>
          <a:lstStyle/>
          <a:p>
            <a:pPr>
              <a:lnSpc>
                <a:spcPct val="90000"/>
              </a:lnSpc>
            </a:pPr>
            <a:r>
              <a:rPr lang="en-US" smtClean="0"/>
              <a:t>Basic Structure of Public Health Surveillance</a:t>
            </a:r>
          </a:p>
        </p:txBody>
      </p:sp>
      <p:sp>
        <p:nvSpPr>
          <p:cNvPr id="21507" name="Rectangle 3"/>
          <p:cNvSpPr>
            <a:spLocks noGrp="1" noChangeArrowheads="1"/>
          </p:cNvSpPr>
          <p:nvPr>
            <p:ph type="body" idx="1"/>
          </p:nvPr>
        </p:nvSpPr>
        <p:spPr>
          <a:xfrm>
            <a:off x="914400" y="2209800"/>
            <a:ext cx="7543800" cy="4114800"/>
          </a:xfrm>
        </p:spPr>
        <p:txBody>
          <a:bodyPr/>
          <a:lstStyle/>
          <a:p>
            <a:r>
              <a:rPr lang="en-US" smtClean="0"/>
              <a:t>Core surveillance systems:</a:t>
            </a:r>
          </a:p>
          <a:p>
            <a:pPr lvl="1"/>
            <a:r>
              <a:rPr lang="en-US" smtClean="0"/>
              <a:t>healthcare providers (physicians)</a:t>
            </a:r>
          </a:p>
          <a:p>
            <a:pPr lvl="1"/>
            <a:r>
              <a:rPr lang="en-US" smtClean="0"/>
              <a:t>hospitals/ICPs</a:t>
            </a:r>
          </a:p>
          <a:p>
            <a:pPr lvl="1"/>
            <a:r>
              <a:rPr lang="en-US" smtClean="0"/>
              <a:t>laboratories</a:t>
            </a:r>
          </a:p>
          <a:p>
            <a:r>
              <a:rPr lang="en-US" smtClean="0"/>
              <a:t>Supplemental surveillance systems:</a:t>
            </a:r>
          </a:p>
          <a:p>
            <a:pPr lvl="1"/>
            <a:r>
              <a:rPr lang="en-US" smtClean="0"/>
              <a:t>e.g.: sentinel, proxy, syndrome, risk factor</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85800" y="457200"/>
            <a:ext cx="7772400" cy="1143000"/>
          </a:xfrm>
        </p:spPr>
        <p:txBody>
          <a:bodyPr/>
          <a:lstStyle/>
          <a:p>
            <a:r>
              <a:rPr lang="en-US" smtClean="0"/>
              <a:t>PH Surveillance: System Objectives</a:t>
            </a:r>
          </a:p>
        </p:txBody>
      </p:sp>
      <p:sp>
        <p:nvSpPr>
          <p:cNvPr id="22531" name="Rectangle 3"/>
          <p:cNvSpPr>
            <a:spLocks noGrp="1" noChangeArrowheads="1"/>
          </p:cNvSpPr>
          <p:nvPr>
            <p:ph type="body" idx="1"/>
          </p:nvPr>
        </p:nvSpPr>
        <p:spPr>
          <a:xfrm>
            <a:off x="685800" y="1981200"/>
            <a:ext cx="7772400" cy="4572000"/>
          </a:xfrm>
        </p:spPr>
        <p:txBody>
          <a:bodyPr/>
          <a:lstStyle/>
          <a:p>
            <a:r>
              <a:rPr lang="en-US" smtClean="0"/>
              <a:t>Identify a representative and consistent sample (trends, patterns)</a:t>
            </a:r>
          </a:p>
          <a:p>
            <a:pPr lvl="1"/>
            <a:r>
              <a:rPr lang="en-US" smtClean="0"/>
              <a:t>e.g. Lyme disease, hepatitis C</a:t>
            </a:r>
          </a:p>
          <a:p>
            <a:r>
              <a:rPr lang="en-US" smtClean="0"/>
              <a:t>Provide early detection and warning</a:t>
            </a:r>
          </a:p>
          <a:p>
            <a:pPr lvl="1"/>
            <a:r>
              <a:rPr lang="en-US" smtClean="0"/>
              <a:t>e.g. influenza, EEE, West Nile virus</a:t>
            </a:r>
          </a:p>
          <a:p>
            <a:r>
              <a:rPr lang="en-US" smtClean="0"/>
              <a:t>Detect cases for intervention</a:t>
            </a:r>
          </a:p>
          <a:p>
            <a:pPr lvl="1"/>
            <a:r>
              <a:rPr lang="en-US" smtClean="0"/>
              <a:t>e.g. tuberculosis, measles, enterics, meningococcal disease</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ctrTitle"/>
          </p:nvPr>
        </p:nvSpPr>
        <p:spPr>
          <a:xfrm>
            <a:off x="381000" y="381000"/>
            <a:ext cx="8382000" cy="1143000"/>
          </a:xfrm>
        </p:spPr>
        <p:txBody>
          <a:bodyPr/>
          <a:lstStyle/>
          <a:p>
            <a:r>
              <a:rPr lang="en-US" sz="3600" smtClean="0"/>
              <a:t>Infectious Disease Mortality in the United States, 1980-1996</a:t>
            </a:r>
          </a:p>
        </p:txBody>
      </p:sp>
      <p:sp>
        <p:nvSpPr>
          <p:cNvPr id="23555" name="Text Box 3"/>
          <p:cNvSpPr txBox="1">
            <a:spLocks noChangeArrowheads="1"/>
          </p:cNvSpPr>
          <p:nvPr/>
        </p:nvSpPr>
        <p:spPr bwMode="auto">
          <a:xfrm>
            <a:off x="2309813" y="6172200"/>
            <a:ext cx="4524375" cy="309563"/>
          </a:xfrm>
          <a:prstGeom prst="rect">
            <a:avLst/>
          </a:prstGeom>
          <a:noFill/>
          <a:ln w="12700">
            <a:noFill/>
            <a:miter lim="800000"/>
            <a:headEnd type="none" w="sm" len="sm"/>
            <a:tailEnd type="none" w="sm" len="sm"/>
          </a:ln>
        </p:spPr>
        <p:txBody>
          <a:bodyPr lIns="89383" tIns="44691" rIns="89383" bIns="44691">
            <a:spAutoFit/>
          </a:bodyPr>
          <a:lstStyle/>
          <a:p>
            <a:pPr defTabSz="893763"/>
            <a:r>
              <a:rPr lang="en-US" sz="1400" b="0">
                <a:solidFill>
                  <a:srgbClr val="FFFFFF"/>
                </a:solidFill>
                <a:latin typeface="Arial" pitchFamily="34" charset="0"/>
              </a:rPr>
              <a:t>Source: JAMA 1996;275:189-193 and unpublished CDC data</a:t>
            </a:r>
          </a:p>
        </p:txBody>
      </p:sp>
      <p:sp>
        <p:nvSpPr>
          <p:cNvPr id="23556" name="Rectangle 4"/>
          <p:cNvSpPr>
            <a:spLocks noChangeArrowheads="1"/>
          </p:cNvSpPr>
          <p:nvPr/>
        </p:nvSpPr>
        <p:spPr bwMode="auto">
          <a:xfrm>
            <a:off x="2136775" y="1717675"/>
            <a:ext cx="5862638" cy="3502025"/>
          </a:xfrm>
          <a:prstGeom prst="rect">
            <a:avLst/>
          </a:prstGeom>
          <a:noFill/>
          <a:ln w="9525">
            <a:noFill/>
            <a:miter lim="800000"/>
            <a:headEnd/>
            <a:tailEnd/>
          </a:ln>
        </p:spPr>
        <p:txBody>
          <a:bodyPr/>
          <a:lstStyle/>
          <a:p>
            <a:endParaRPr lang="en-US"/>
          </a:p>
        </p:txBody>
      </p:sp>
      <p:sp>
        <p:nvSpPr>
          <p:cNvPr id="23557" name="Line 5"/>
          <p:cNvSpPr>
            <a:spLocks noChangeShapeType="1"/>
          </p:cNvSpPr>
          <p:nvPr/>
        </p:nvSpPr>
        <p:spPr bwMode="auto">
          <a:xfrm>
            <a:off x="2136775" y="4778375"/>
            <a:ext cx="5862638" cy="1588"/>
          </a:xfrm>
          <a:prstGeom prst="line">
            <a:avLst/>
          </a:prstGeom>
          <a:noFill/>
          <a:ln w="12700">
            <a:solidFill>
              <a:srgbClr val="FFFFFF"/>
            </a:solidFill>
            <a:round/>
            <a:headEnd/>
            <a:tailEnd/>
          </a:ln>
        </p:spPr>
        <p:txBody>
          <a:bodyPr/>
          <a:lstStyle/>
          <a:p>
            <a:endParaRPr lang="en-US"/>
          </a:p>
        </p:txBody>
      </p:sp>
      <p:sp>
        <p:nvSpPr>
          <p:cNvPr id="23558" name="Line 6"/>
          <p:cNvSpPr>
            <a:spLocks noChangeShapeType="1"/>
          </p:cNvSpPr>
          <p:nvPr/>
        </p:nvSpPr>
        <p:spPr bwMode="auto">
          <a:xfrm>
            <a:off x="2136775" y="4338638"/>
            <a:ext cx="5862638" cy="1587"/>
          </a:xfrm>
          <a:prstGeom prst="line">
            <a:avLst/>
          </a:prstGeom>
          <a:noFill/>
          <a:ln w="12700">
            <a:solidFill>
              <a:srgbClr val="FFFFFF"/>
            </a:solidFill>
            <a:round/>
            <a:headEnd/>
            <a:tailEnd/>
          </a:ln>
        </p:spPr>
        <p:txBody>
          <a:bodyPr/>
          <a:lstStyle/>
          <a:p>
            <a:endParaRPr lang="en-US"/>
          </a:p>
        </p:txBody>
      </p:sp>
      <p:sp>
        <p:nvSpPr>
          <p:cNvPr id="23559" name="Line 7"/>
          <p:cNvSpPr>
            <a:spLocks noChangeShapeType="1"/>
          </p:cNvSpPr>
          <p:nvPr/>
        </p:nvSpPr>
        <p:spPr bwMode="auto">
          <a:xfrm>
            <a:off x="2136775" y="3900488"/>
            <a:ext cx="5862638" cy="3175"/>
          </a:xfrm>
          <a:prstGeom prst="line">
            <a:avLst/>
          </a:prstGeom>
          <a:noFill/>
          <a:ln w="12700">
            <a:solidFill>
              <a:srgbClr val="FFFFFF"/>
            </a:solidFill>
            <a:round/>
            <a:headEnd/>
            <a:tailEnd/>
          </a:ln>
        </p:spPr>
        <p:txBody>
          <a:bodyPr/>
          <a:lstStyle/>
          <a:p>
            <a:endParaRPr lang="en-US"/>
          </a:p>
        </p:txBody>
      </p:sp>
      <p:sp>
        <p:nvSpPr>
          <p:cNvPr id="23560" name="Line 8"/>
          <p:cNvSpPr>
            <a:spLocks noChangeShapeType="1"/>
          </p:cNvSpPr>
          <p:nvPr/>
        </p:nvSpPr>
        <p:spPr bwMode="auto">
          <a:xfrm>
            <a:off x="2136775" y="3473450"/>
            <a:ext cx="5862638" cy="1588"/>
          </a:xfrm>
          <a:prstGeom prst="line">
            <a:avLst/>
          </a:prstGeom>
          <a:noFill/>
          <a:ln w="12700">
            <a:solidFill>
              <a:srgbClr val="FFFFFF"/>
            </a:solidFill>
            <a:round/>
            <a:headEnd/>
            <a:tailEnd/>
          </a:ln>
        </p:spPr>
        <p:txBody>
          <a:bodyPr/>
          <a:lstStyle/>
          <a:p>
            <a:endParaRPr lang="en-US"/>
          </a:p>
        </p:txBody>
      </p:sp>
      <p:sp>
        <p:nvSpPr>
          <p:cNvPr id="23561" name="Line 9"/>
          <p:cNvSpPr>
            <a:spLocks noChangeShapeType="1"/>
          </p:cNvSpPr>
          <p:nvPr/>
        </p:nvSpPr>
        <p:spPr bwMode="auto">
          <a:xfrm>
            <a:off x="2136775" y="3033713"/>
            <a:ext cx="5862638" cy="1587"/>
          </a:xfrm>
          <a:prstGeom prst="line">
            <a:avLst/>
          </a:prstGeom>
          <a:noFill/>
          <a:ln w="12700">
            <a:solidFill>
              <a:srgbClr val="FFFFFF"/>
            </a:solidFill>
            <a:round/>
            <a:headEnd/>
            <a:tailEnd/>
          </a:ln>
        </p:spPr>
        <p:txBody>
          <a:bodyPr/>
          <a:lstStyle/>
          <a:p>
            <a:endParaRPr lang="en-US"/>
          </a:p>
        </p:txBody>
      </p:sp>
      <p:sp>
        <p:nvSpPr>
          <p:cNvPr id="23562" name="Line 10"/>
          <p:cNvSpPr>
            <a:spLocks noChangeShapeType="1"/>
          </p:cNvSpPr>
          <p:nvPr/>
        </p:nvSpPr>
        <p:spPr bwMode="auto">
          <a:xfrm>
            <a:off x="2136775" y="2593975"/>
            <a:ext cx="5862638" cy="1588"/>
          </a:xfrm>
          <a:prstGeom prst="line">
            <a:avLst/>
          </a:prstGeom>
          <a:noFill/>
          <a:ln w="12700">
            <a:solidFill>
              <a:srgbClr val="FFFFFF"/>
            </a:solidFill>
            <a:round/>
            <a:headEnd/>
            <a:tailEnd/>
          </a:ln>
        </p:spPr>
        <p:txBody>
          <a:bodyPr/>
          <a:lstStyle/>
          <a:p>
            <a:endParaRPr lang="en-US"/>
          </a:p>
        </p:txBody>
      </p:sp>
      <p:sp>
        <p:nvSpPr>
          <p:cNvPr id="23563" name="Line 11"/>
          <p:cNvSpPr>
            <a:spLocks noChangeShapeType="1"/>
          </p:cNvSpPr>
          <p:nvPr/>
        </p:nvSpPr>
        <p:spPr bwMode="auto">
          <a:xfrm>
            <a:off x="2136775" y="2154238"/>
            <a:ext cx="5862638" cy="1587"/>
          </a:xfrm>
          <a:prstGeom prst="line">
            <a:avLst/>
          </a:prstGeom>
          <a:noFill/>
          <a:ln w="12700">
            <a:solidFill>
              <a:srgbClr val="FFFFFF"/>
            </a:solidFill>
            <a:round/>
            <a:headEnd/>
            <a:tailEnd/>
          </a:ln>
        </p:spPr>
        <p:txBody>
          <a:bodyPr/>
          <a:lstStyle/>
          <a:p>
            <a:endParaRPr lang="en-US"/>
          </a:p>
        </p:txBody>
      </p:sp>
      <p:sp>
        <p:nvSpPr>
          <p:cNvPr id="23564" name="Line 12"/>
          <p:cNvSpPr>
            <a:spLocks noChangeShapeType="1"/>
          </p:cNvSpPr>
          <p:nvPr/>
        </p:nvSpPr>
        <p:spPr bwMode="auto">
          <a:xfrm>
            <a:off x="2136775" y="1717675"/>
            <a:ext cx="5862638" cy="1588"/>
          </a:xfrm>
          <a:prstGeom prst="line">
            <a:avLst/>
          </a:prstGeom>
          <a:noFill/>
          <a:ln w="12700">
            <a:solidFill>
              <a:srgbClr val="FFFFFF"/>
            </a:solidFill>
            <a:round/>
            <a:headEnd/>
            <a:tailEnd/>
          </a:ln>
        </p:spPr>
        <p:txBody>
          <a:bodyPr/>
          <a:lstStyle/>
          <a:p>
            <a:endParaRPr lang="en-US"/>
          </a:p>
        </p:txBody>
      </p:sp>
      <p:sp>
        <p:nvSpPr>
          <p:cNvPr id="23565" name="Rectangle 13"/>
          <p:cNvSpPr>
            <a:spLocks noChangeArrowheads="1"/>
          </p:cNvSpPr>
          <p:nvPr/>
        </p:nvSpPr>
        <p:spPr bwMode="auto">
          <a:xfrm>
            <a:off x="2136775" y="1717675"/>
            <a:ext cx="5862638" cy="3502025"/>
          </a:xfrm>
          <a:prstGeom prst="rect">
            <a:avLst/>
          </a:prstGeom>
          <a:noFill/>
          <a:ln w="12700">
            <a:solidFill>
              <a:srgbClr val="FFFFFF"/>
            </a:solidFill>
            <a:miter lim="800000"/>
            <a:headEnd/>
            <a:tailEnd/>
          </a:ln>
        </p:spPr>
        <p:txBody>
          <a:bodyPr/>
          <a:lstStyle/>
          <a:p>
            <a:endParaRPr lang="en-US"/>
          </a:p>
        </p:txBody>
      </p:sp>
      <p:sp>
        <p:nvSpPr>
          <p:cNvPr id="23566" name="Line 14"/>
          <p:cNvSpPr>
            <a:spLocks noChangeShapeType="1"/>
          </p:cNvSpPr>
          <p:nvPr/>
        </p:nvSpPr>
        <p:spPr bwMode="auto">
          <a:xfrm>
            <a:off x="2136775" y="1717675"/>
            <a:ext cx="1588" cy="3502025"/>
          </a:xfrm>
          <a:prstGeom prst="line">
            <a:avLst/>
          </a:prstGeom>
          <a:noFill/>
          <a:ln w="12700">
            <a:solidFill>
              <a:srgbClr val="FFFFFF"/>
            </a:solidFill>
            <a:round/>
            <a:headEnd/>
            <a:tailEnd/>
          </a:ln>
        </p:spPr>
        <p:txBody>
          <a:bodyPr/>
          <a:lstStyle/>
          <a:p>
            <a:endParaRPr lang="en-US"/>
          </a:p>
        </p:txBody>
      </p:sp>
      <p:sp>
        <p:nvSpPr>
          <p:cNvPr id="23567" name="Line 15"/>
          <p:cNvSpPr>
            <a:spLocks noChangeShapeType="1"/>
          </p:cNvSpPr>
          <p:nvPr/>
        </p:nvSpPr>
        <p:spPr bwMode="auto">
          <a:xfrm>
            <a:off x="2051050" y="5219700"/>
            <a:ext cx="85725" cy="1588"/>
          </a:xfrm>
          <a:prstGeom prst="line">
            <a:avLst/>
          </a:prstGeom>
          <a:noFill/>
          <a:ln w="12700">
            <a:solidFill>
              <a:srgbClr val="FFFFFF"/>
            </a:solidFill>
            <a:round/>
            <a:headEnd/>
            <a:tailEnd/>
          </a:ln>
        </p:spPr>
        <p:txBody>
          <a:bodyPr/>
          <a:lstStyle/>
          <a:p>
            <a:endParaRPr lang="en-US"/>
          </a:p>
        </p:txBody>
      </p:sp>
      <p:sp>
        <p:nvSpPr>
          <p:cNvPr id="23568" name="Line 16"/>
          <p:cNvSpPr>
            <a:spLocks noChangeShapeType="1"/>
          </p:cNvSpPr>
          <p:nvPr/>
        </p:nvSpPr>
        <p:spPr bwMode="auto">
          <a:xfrm>
            <a:off x="2051050" y="4778375"/>
            <a:ext cx="85725" cy="1588"/>
          </a:xfrm>
          <a:prstGeom prst="line">
            <a:avLst/>
          </a:prstGeom>
          <a:noFill/>
          <a:ln w="12700">
            <a:solidFill>
              <a:srgbClr val="FFFFFF"/>
            </a:solidFill>
            <a:round/>
            <a:headEnd/>
            <a:tailEnd/>
          </a:ln>
        </p:spPr>
        <p:txBody>
          <a:bodyPr/>
          <a:lstStyle/>
          <a:p>
            <a:endParaRPr lang="en-US"/>
          </a:p>
        </p:txBody>
      </p:sp>
      <p:sp>
        <p:nvSpPr>
          <p:cNvPr id="23569" name="Line 17"/>
          <p:cNvSpPr>
            <a:spLocks noChangeShapeType="1"/>
          </p:cNvSpPr>
          <p:nvPr/>
        </p:nvSpPr>
        <p:spPr bwMode="auto">
          <a:xfrm>
            <a:off x="2051050" y="4338638"/>
            <a:ext cx="85725" cy="1587"/>
          </a:xfrm>
          <a:prstGeom prst="line">
            <a:avLst/>
          </a:prstGeom>
          <a:noFill/>
          <a:ln w="12700">
            <a:solidFill>
              <a:srgbClr val="FFFFFF"/>
            </a:solidFill>
            <a:round/>
            <a:headEnd/>
            <a:tailEnd/>
          </a:ln>
        </p:spPr>
        <p:txBody>
          <a:bodyPr/>
          <a:lstStyle/>
          <a:p>
            <a:endParaRPr lang="en-US"/>
          </a:p>
        </p:txBody>
      </p:sp>
      <p:sp>
        <p:nvSpPr>
          <p:cNvPr id="23570" name="Line 18"/>
          <p:cNvSpPr>
            <a:spLocks noChangeShapeType="1"/>
          </p:cNvSpPr>
          <p:nvPr/>
        </p:nvSpPr>
        <p:spPr bwMode="auto">
          <a:xfrm>
            <a:off x="2051050" y="3900488"/>
            <a:ext cx="85725" cy="3175"/>
          </a:xfrm>
          <a:prstGeom prst="line">
            <a:avLst/>
          </a:prstGeom>
          <a:noFill/>
          <a:ln w="12700">
            <a:solidFill>
              <a:srgbClr val="FFFFFF"/>
            </a:solidFill>
            <a:round/>
            <a:headEnd/>
            <a:tailEnd/>
          </a:ln>
        </p:spPr>
        <p:txBody>
          <a:bodyPr/>
          <a:lstStyle/>
          <a:p>
            <a:endParaRPr lang="en-US"/>
          </a:p>
        </p:txBody>
      </p:sp>
      <p:sp>
        <p:nvSpPr>
          <p:cNvPr id="23571" name="Line 19"/>
          <p:cNvSpPr>
            <a:spLocks noChangeShapeType="1"/>
          </p:cNvSpPr>
          <p:nvPr/>
        </p:nvSpPr>
        <p:spPr bwMode="auto">
          <a:xfrm>
            <a:off x="2051050" y="3473450"/>
            <a:ext cx="85725" cy="1588"/>
          </a:xfrm>
          <a:prstGeom prst="line">
            <a:avLst/>
          </a:prstGeom>
          <a:noFill/>
          <a:ln w="12700">
            <a:solidFill>
              <a:srgbClr val="FFFFFF"/>
            </a:solidFill>
            <a:round/>
            <a:headEnd/>
            <a:tailEnd/>
          </a:ln>
        </p:spPr>
        <p:txBody>
          <a:bodyPr/>
          <a:lstStyle/>
          <a:p>
            <a:endParaRPr lang="en-US"/>
          </a:p>
        </p:txBody>
      </p:sp>
      <p:sp>
        <p:nvSpPr>
          <p:cNvPr id="23572" name="Line 20"/>
          <p:cNvSpPr>
            <a:spLocks noChangeShapeType="1"/>
          </p:cNvSpPr>
          <p:nvPr/>
        </p:nvSpPr>
        <p:spPr bwMode="auto">
          <a:xfrm>
            <a:off x="2051050" y="3033713"/>
            <a:ext cx="85725" cy="1587"/>
          </a:xfrm>
          <a:prstGeom prst="line">
            <a:avLst/>
          </a:prstGeom>
          <a:noFill/>
          <a:ln w="12700">
            <a:solidFill>
              <a:srgbClr val="FFFFFF"/>
            </a:solidFill>
            <a:round/>
            <a:headEnd/>
            <a:tailEnd/>
          </a:ln>
        </p:spPr>
        <p:txBody>
          <a:bodyPr/>
          <a:lstStyle/>
          <a:p>
            <a:endParaRPr lang="en-US"/>
          </a:p>
        </p:txBody>
      </p:sp>
      <p:sp>
        <p:nvSpPr>
          <p:cNvPr id="23573" name="Line 21"/>
          <p:cNvSpPr>
            <a:spLocks noChangeShapeType="1"/>
          </p:cNvSpPr>
          <p:nvPr/>
        </p:nvSpPr>
        <p:spPr bwMode="auto">
          <a:xfrm>
            <a:off x="2051050" y="2593975"/>
            <a:ext cx="85725" cy="1588"/>
          </a:xfrm>
          <a:prstGeom prst="line">
            <a:avLst/>
          </a:prstGeom>
          <a:noFill/>
          <a:ln w="12700">
            <a:solidFill>
              <a:srgbClr val="FFFFFF"/>
            </a:solidFill>
            <a:round/>
            <a:headEnd/>
            <a:tailEnd/>
          </a:ln>
        </p:spPr>
        <p:txBody>
          <a:bodyPr/>
          <a:lstStyle/>
          <a:p>
            <a:endParaRPr lang="en-US"/>
          </a:p>
        </p:txBody>
      </p:sp>
      <p:sp>
        <p:nvSpPr>
          <p:cNvPr id="23574" name="Line 22"/>
          <p:cNvSpPr>
            <a:spLocks noChangeShapeType="1"/>
          </p:cNvSpPr>
          <p:nvPr/>
        </p:nvSpPr>
        <p:spPr bwMode="auto">
          <a:xfrm>
            <a:off x="2051050" y="2154238"/>
            <a:ext cx="85725" cy="1587"/>
          </a:xfrm>
          <a:prstGeom prst="line">
            <a:avLst/>
          </a:prstGeom>
          <a:noFill/>
          <a:ln w="12700">
            <a:solidFill>
              <a:srgbClr val="FFFFFF"/>
            </a:solidFill>
            <a:round/>
            <a:headEnd/>
            <a:tailEnd/>
          </a:ln>
        </p:spPr>
        <p:txBody>
          <a:bodyPr/>
          <a:lstStyle/>
          <a:p>
            <a:endParaRPr lang="en-US"/>
          </a:p>
        </p:txBody>
      </p:sp>
      <p:sp>
        <p:nvSpPr>
          <p:cNvPr id="23575" name="Line 23"/>
          <p:cNvSpPr>
            <a:spLocks noChangeShapeType="1"/>
          </p:cNvSpPr>
          <p:nvPr/>
        </p:nvSpPr>
        <p:spPr bwMode="auto">
          <a:xfrm>
            <a:off x="2051050" y="1717675"/>
            <a:ext cx="85725" cy="1588"/>
          </a:xfrm>
          <a:prstGeom prst="line">
            <a:avLst/>
          </a:prstGeom>
          <a:noFill/>
          <a:ln w="12700">
            <a:solidFill>
              <a:srgbClr val="FFFFFF"/>
            </a:solidFill>
            <a:round/>
            <a:headEnd/>
            <a:tailEnd/>
          </a:ln>
        </p:spPr>
        <p:txBody>
          <a:bodyPr/>
          <a:lstStyle/>
          <a:p>
            <a:endParaRPr lang="en-US"/>
          </a:p>
        </p:txBody>
      </p:sp>
      <p:sp>
        <p:nvSpPr>
          <p:cNvPr id="23576" name="Line 24"/>
          <p:cNvSpPr>
            <a:spLocks noChangeShapeType="1"/>
          </p:cNvSpPr>
          <p:nvPr/>
        </p:nvSpPr>
        <p:spPr bwMode="auto">
          <a:xfrm>
            <a:off x="2136775" y="5219700"/>
            <a:ext cx="5862638" cy="1588"/>
          </a:xfrm>
          <a:prstGeom prst="line">
            <a:avLst/>
          </a:prstGeom>
          <a:noFill/>
          <a:ln w="12700">
            <a:solidFill>
              <a:srgbClr val="FFFFFF"/>
            </a:solidFill>
            <a:round/>
            <a:headEnd/>
            <a:tailEnd/>
          </a:ln>
        </p:spPr>
        <p:txBody>
          <a:bodyPr/>
          <a:lstStyle/>
          <a:p>
            <a:endParaRPr lang="en-US"/>
          </a:p>
        </p:txBody>
      </p:sp>
      <p:sp>
        <p:nvSpPr>
          <p:cNvPr id="23577" name="Line 25"/>
          <p:cNvSpPr>
            <a:spLocks noChangeShapeType="1"/>
          </p:cNvSpPr>
          <p:nvPr/>
        </p:nvSpPr>
        <p:spPr bwMode="auto">
          <a:xfrm flipV="1">
            <a:off x="2146300" y="5219700"/>
            <a:ext cx="4763" cy="236538"/>
          </a:xfrm>
          <a:prstGeom prst="line">
            <a:avLst/>
          </a:prstGeom>
          <a:noFill/>
          <a:ln w="12700">
            <a:solidFill>
              <a:srgbClr val="FFFFFF"/>
            </a:solidFill>
            <a:round/>
            <a:headEnd/>
            <a:tailEnd/>
          </a:ln>
        </p:spPr>
        <p:txBody>
          <a:bodyPr/>
          <a:lstStyle/>
          <a:p>
            <a:endParaRPr lang="en-US"/>
          </a:p>
        </p:txBody>
      </p:sp>
      <p:sp>
        <p:nvSpPr>
          <p:cNvPr id="23578" name="Line 26"/>
          <p:cNvSpPr>
            <a:spLocks noChangeShapeType="1"/>
          </p:cNvSpPr>
          <p:nvPr/>
        </p:nvSpPr>
        <p:spPr bwMode="auto">
          <a:xfrm flipV="1">
            <a:off x="2486025" y="5219700"/>
            <a:ext cx="1588" cy="69850"/>
          </a:xfrm>
          <a:prstGeom prst="line">
            <a:avLst/>
          </a:prstGeom>
          <a:noFill/>
          <a:ln w="12700">
            <a:solidFill>
              <a:srgbClr val="FFFFFF"/>
            </a:solidFill>
            <a:round/>
            <a:headEnd/>
            <a:tailEnd/>
          </a:ln>
        </p:spPr>
        <p:txBody>
          <a:bodyPr/>
          <a:lstStyle/>
          <a:p>
            <a:endParaRPr lang="en-US"/>
          </a:p>
        </p:txBody>
      </p:sp>
      <p:sp>
        <p:nvSpPr>
          <p:cNvPr id="23579" name="Line 27"/>
          <p:cNvSpPr>
            <a:spLocks noChangeShapeType="1"/>
          </p:cNvSpPr>
          <p:nvPr/>
        </p:nvSpPr>
        <p:spPr bwMode="auto">
          <a:xfrm flipV="1">
            <a:off x="2820988" y="5219700"/>
            <a:ext cx="1587" cy="236538"/>
          </a:xfrm>
          <a:prstGeom prst="line">
            <a:avLst/>
          </a:prstGeom>
          <a:noFill/>
          <a:ln w="12700">
            <a:solidFill>
              <a:srgbClr val="FFFFFF"/>
            </a:solidFill>
            <a:round/>
            <a:headEnd/>
            <a:tailEnd/>
          </a:ln>
        </p:spPr>
        <p:txBody>
          <a:bodyPr/>
          <a:lstStyle/>
          <a:p>
            <a:endParaRPr lang="en-US"/>
          </a:p>
        </p:txBody>
      </p:sp>
      <p:sp>
        <p:nvSpPr>
          <p:cNvPr id="23580" name="Line 28"/>
          <p:cNvSpPr>
            <a:spLocks noChangeShapeType="1"/>
          </p:cNvSpPr>
          <p:nvPr/>
        </p:nvSpPr>
        <p:spPr bwMode="auto">
          <a:xfrm flipV="1">
            <a:off x="3181350" y="5219700"/>
            <a:ext cx="1588" cy="69850"/>
          </a:xfrm>
          <a:prstGeom prst="line">
            <a:avLst/>
          </a:prstGeom>
          <a:noFill/>
          <a:ln w="12700">
            <a:solidFill>
              <a:srgbClr val="FFFFFF"/>
            </a:solidFill>
            <a:round/>
            <a:headEnd/>
            <a:tailEnd/>
          </a:ln>
        </p:spPr>
        <p:txBody>
          <a:bodyPr/>
          <a:lstStyle/>
          <a:p>
            <a:endParaRPr lang="en-US"/>
          </a:p>
        </p:txBody>
      </p:sp>
      <p:sp>
        <p:nvSpPr>
          <p:cNvPr id="23581" name="Line 29"/>
          <p:cNvSpPr>
            <a:spLocks noChangeShapeType="1"/>
          </p:cNvSpPr>
          <p:nvPr/>
        </p:nvSpPr>
        <p:spPr bwMode="auto">
          <a:xfrm flipV="1">
            <a:off x="3517900" y="5219700"/>
            <a:ext cx="1588" cy="236538"/>
          </a:xfrm>
          <a:prstGeom prst="line">
            <a:avLst/>
          </a:prstGeom>
          <a:noFill/>
          <a:ln w="12700">
            <a:solidFill>
              <a:srgbClr val="FFFFFF"/>
            </a:solidFill>
            <a:round/>
            <a:headEnd/>
            <a:tailEnd/>
          </a:ln>
        </p:spPr>
        <p:txBody>
          <a:bodyPr/>
          <a:lstStyle/>
          <a:p>
            <a:endParaRPr lang="en-US"/>
          </a:p>
        </p:txBody>
      </p:sp>
      <p:sp>
        <p:nvSpPr>
          <p:cNvPr id="23582" name="Line 30"/>
          <p:cNvSpPr>
            <a:spLocks noChangeShapeType="1"/>
          </p:cNvSpPr>
          <p:nvPr/>
        </p:nvSpPr>
        <p:spPr bwMode="auto">
          <a:xfrm flipV="1">
            <a:off x="3879850" y="5219700"/>
            <a:ext cx="1588" cy="69850"/>
          </a:xfrm>
          <a:prstGeom prst="line">
            <a:avLst/>
          </a:prstGeom>
          <a:noFill/>
          <a:ln w="12700">
            <a:solidFill>
              <a:srgbClr val="FFFFFF"/>
            </a:solidFill>
            <a:round/>
            <a:headEnd/>
            <a:tailEnd/>
          </a:ln>
        </p:spPr>
        <p:txBody>
          <a:bodyPr/>
          <a:lstStyle/>
          <a:p>
            <a:endParaRPr lang="en-US"/>
          </a:p>
        </p:txBody>
      </p:sp>
      <p:sp>
        <p:nvSpPr>
          <p:cNvPr id="23583" name="Line 31"/>
          <p:cNvSpPr>
            <a:spLocks noChangeShapeType="1"/>
          </p:cNvSpPr>
          <p:nvPr/>
        </p:nvSpPr>
        <p:spPr bwMode="auto">
          <a:xfrm flipV="1">
            <a:off x="4202113" y="5219700"/>
            <a:ext cx="1587" cy="236538"/>
          </a:xfrm>
          <a:prstGeom prst="line">
            <a:avLst/>
          </a:prstGeom>
          <a:noFill/>
          <a:ln w="12700">
            <a:solidFill>
              <a:srgbClr val="FFFFFF"/>
            </a:solidFill>
            <a:round/>
            <a:headEnd/>
            <a:tailEnd/>
          </a:ln>
        </p:spPr>
        <p:txBody>
          <a:bodyPr/>
          <a:lstStyle/>
          <a:p>
            <a:endParaRPr lang="en-US"/>
          </a:p>
        </p:txBody>
      </p:sp>
      <p:sp>
        <p:nvSpPr>
          <p:cNvPr id="23584" name="Line 32"/>
          <p:cNvSpPr>
            <a:spLocks noChangeShapeType="1"/>
          </p:cNvSpPr>
          <p:nvPr/>
        </p:nvSpPr>
        <p:spPr bwMode="auto">
          <a:xfrm flipV="1">
            <a:off x="4549775" y="5219700"/>
            <a:ext cx="3175" cy="69850"/>
          </a:xfrm>
          <a:prstGeom prst="line">
            <a:avLst/>
          </a:prstGeom>
          <a:noFill/>
          <a:ln w="12700">
            <a:solidFill>
              <a:srgbClr val="FFFFFF"/>
            </a:solidFill>
            <a:round/>
            <a:headEnd/>
            <a:tailEnd/>
          </a:ln>
        </p:spPr>
        <p:txBody>
          <a:bodyPr/>
          <a:lstStyle/>
          <a:p>
            <a:endParaRPr lang="en-US"/>
          </a:p>
        </p:txBody>
      </p:sp>
      <p:sp>
        <p:nvSpPr>
          <p:cNvPr id="23585" name="Line 33"/>
          <p:cNvSpPr>
            <a:spLocks noChangeShapeType="1"/>
          </p:cNvSpPr>
          <p:nvPr/>
        </p:nvSpPr>
        <p:spPr bwMode="auto">
          <a:xfrm flipV="1">
            <a:off x="4913313" y="5219700"/>
            <a:ext cx="1587" cy="236538"/>
          </a:xfrm>
          <a:prstGeom prst="line">
            <a:avLst/>
          </a:prstGeom>
          <a:noFill/>
          <a:ln w="12700">
            <a:solidFill>
              <a:srgbClr val="FFFFFF"/>
            </a:solidFill>
            <a:round/>
            <a:headEnd/>
            <a:tailEnd/>
          </a:ln>
        </p:spPr>
        <p:txBody>
          <a:bodyPr/>
          <a:lstStyle/>
          <a:p>
            <a:endParaRPr lang="en-US"/>
          </a:p>
        </p:txBody>
      </p:sp>
      <p:sp>
        <p:nvSpPr>
          <p:cNvPr id="23586" name="Line 34"/>
          <p:cNvSpPr>
            <a:spLocks noChangeShapeType="1"/>
          </p:cNvSpPr>
          <p:nvPr/>
        </p:nvSpPr>
        <p:spPr bwMode="auto">
          <a:xfrm flipV="1">
            <a:off x="5235575" y="5219700"/>
            <a:ext cx="3175" cy="69850"/>
          </a:xfrm>
          <a:prstGeom prst="line">
            <a:avLst/>
          </a:prstGeom>
          <a:noFill/>
          <a:ln w="12700">
            <a:solidFill>
              <a:srgbClr val="FFFFFF"/>
            </a:solidFill>
            <a:round/>
            <a:headEnd/>
            <a:tailEnd/>
          </a:ln>
        </p:spPr>
        <p:txBody>
          <a:bodyPr/>
          <a:lstStyle/>
          <a:p>
            <a:endParaRPr lang="en-US"/>
          </a:p>
        </p:txBody>
      </p:sp>
      <p:sp>
        <p:nvSpPr>
          <p:cNvPr id="23587" name="Line 35"/>
          <p:cNvSpPr>
            <a:spLocks noChangeShapeType="1"/>
          </p:cNvSpPr>
          <p:nvPr/>
        </p:nvSpPr>
        <p:spPr bwMode="auto">
          <a:xfrm flipV="1">
            <a:off x="5584825" y="5219700"/>
            <a:ext cx="1588" cy="236538"/>
          </a:xfrm>
          <a:prstGeom prst="line">
            <a:avLst/>
          </a:prstGeom>
          <a:noFill/>
          <a:ln w="12700">
            <a:solidFill>
              <a:srgbClr val="FFFFFF"/>
            </a:solidFill>
            <a:round/>
            <a:headEnd/>
            <a:tailEnd/>
          </a:ln>
        </p:spPr>
        <p:txBody>
          <a:bodyPr/>
          <a:lstStyle/>
          <a:p>
            <a:endParaRPr lang="en-US"/>
          </a:p>
        </p:txBody>
      </p:sp>
      <p:sp>
        <p:nvSpPr>
          <p:cNvPr id="23588" name="Line 36"/>
          <p:cNvSpPr>
            <a:spLocks noChangeShapeType="1"/>
          </p:cNvSpPr>
          <p:nvPr/>
        </p:nvSpPr>
        <p:spPr bwMode="auto">
          <a:xfrm flipV="1">
            <a:off x="5934075" y="5219700"/>
            <a:ext cx="1588" cy="69850"/>
          </a:xfrm>
          <a:prstGeom prst="line">
            <a:avLst/>
          </a:prstGeom>
          <a:noFill/>
          <a:ln w="12700">
            <a:solidFill>
              <a:srgbClr val="FFFFFF"/>
            </a:solidFill>
            <a:round/>
            <a:headEnd/>
            <a:tailEnd/>
          </a:ln>
        </p:spPr>
        <p:txBody>
          <a:bodyPr/>
          <a:lstStyle/>
          <a:p>
            <a:endParaRPr lang="en-US"/>
          </a:p>
        </p:txBody>
      </p:sp>
      <p:sp>
        <p:nvSpPr>
          <p:cNvPr id="23589" name="Line 37"/>
          <p:cNvSpPr>
            <a:spLocks noChangeShapeType="1"/>
          </p:cNvSpPr>
          <p:nvPr/>
        </p:nvSpPr>
        <p:spPr bwMode="auto">
          <a:xfrm flipV="1">
            <a:off x="6269038" y="5219700"/>
            <a:ext cx="1587" cy="236538"/>
          </a:xfrm>
          <a:prstGeom prst="line">
            <a:avLst/>
          </a:prstGeom>
          <a:noFill/>
          <a:ln w="12700">
            <a:solidFill>
              <a:srgbClr val="FFFFFF"/>
            </a:solidFill>
            <a:round/>
            <a:headEnd/>
            <a:tailEnd/>
          </a:ln>
        </p:spPr>
        <p:txBody>
          <a:bodyPr/>
          <a:lstStyle/>
          <a:p>
            <a:endParaRPr lang="en-US"/>
          </a:p>
        </p:txBody>
      </p:sp>
      <p:sp>
        <p:nvSpPr>
          <p:cNvPr id="23590" name="Line 38"/>
          <p:cNvSpPr>
            <a:spLocks noChangeShapeType="1"/>
          </p:cNvSpPr>
          <p:nvPr/>
        </p:nvSpPr>
        <p:spPr bwMode="auto">
          <a:xfrm flipV="1">
            <a:off x="6618288" y="5219700"/>
            <a:ext cx="1587" cy="69850"/>
          </a:xfrm>
          <a:prstGeom prst="line">
            <a:avLst/>
          </a:prstGeom>
          <a:noFill/>
          <a:ln w="12700">
            <a:solidFill>
              <a:srgbClr val="FFFFFF"/>
            </a:solidFill>
            <a:round/>
            <a:headEnd/>
            <a:tailEnd/>
          </a:ln>
        </p:spPr>
        <p:txBody>
          <a:bodyPr/>
          <a:lstStyle/>
          <a:p>
            <a:endParaRPr lang="en-US"/>
          </a:p>
        </p:txBody>
      </p:sp>
      <p:sp>
        <p:nvSpPr>
          <p:cNvPr id="23591" name="Line 39"/>
          <p:cNvSpPr>
            <a:spLocks noChangeShapeType="1"/>
          </p:cNvSpPr>
          <p:nvPr/>
        </p:nvSpPr>
        <p:spPr bwMode="auto">
          <a:xfrm flipH="1" flipV="1">
            <a:off x="6980238" y="5219700"/>
            <a:ext cx="9525" cy="238125"/>
          </a:xfrm>
          <a:prstGeom prst="line">
            <a:avLst/>
          </a:prstGeom>
          <a:noFill/>
          <a:ln w="12700">
            <a:solidFill>
              <a:srgbClr val="FFFFFF"/>
            </a:solidFill>
            <a:round/>
            <a:headEnd/>
            <a:tailEnd/>
          </a:ln>
        </p:spPr>
        <p:txBody>
          <a:bodyPr/>
          <a:lstStyle/>
          <a:p>
            <a:endParaRPr lang="en-US"/>
          </a:p>
        </p:txBody>
      </p:sp>
      <p:sp>
        <p:nvSpPr>
          <p:cNvPr id="23592" name="Line 40"/>
          <p:cNvSpPr>
            <a:spLocks noChangeShapeType="1"/>
          </p:cNvSpPr>
          <p:nvPr/>
        </p:nvSpPr>
        <p:spPr bwMode="auto">
          <a:xfrm flipV="1">
            <a:off x="7326313" y="5219700"/>
            <a:ext cx="1587" cy="69850"/>
          </a:xfrm>
          <a:prstGeom prst="line">
            <a:avLst/>
          </a:prstGeom>
          <a:noFill/>
          <a:ln w="12700">
            <a:solidFill>
              <a:srgbClr val="FFFFFF"/>
            </a:solidFill>
            <a:round/>
            <a:headEnd/>
            <a:tailEnd/>
          </a:ln>
        </p:spPr>
        <p:txBody>
          <a:bodyPr/>
          <a:lstStyle/>
          <a:p>
            <a:endParaRPr lang="en-US"/>
          </a:p>
        </p:txBody>
      </p:sp>
      <p:sp>
        <p:nvSpPr>
          <p:cNvPr id="23593" name="Line 41"/>
          <p:cNvSpPr>
            <a:spLocks noChangeShapeType="1"/>
          </p:cNvSpPr>
          <p:nvPr/>
        </p:nvSpPr>
        <p:spPr bwMode="auto">
          <a:xfrm flipV="1">
            <a:off x="7650163" y="5219700"/>
            <a:ext cx="1587" cy="238125"/>
          </a:xfrm>
          <a:prstGeom prst="line">
            <a:avLst/>
          </a:prstGeom>
          <a:noFill/>
          <a:ln w="12700">
            <a:solidFill>
              <a:srgbClr val="FFFFFF"/>
            </a:solidFill>
            <a:round/>
            <a:headEnd/>
            <a:tailEnd/>
          </a:ln>
        </p:spPr>
        <p:txBody>
          <a:bodyPr/>
          <a:lstStyle/>
          <a:p>
            <a:endParaRPr lang="en-US"/>
          </a:p>
        </p:txBody>
      </p:sp>
      <p:sp>
        <p:nvSpPr>
          <p:cNvPr id="23594" name="Line 42"/>
          <p:cNvSpPr>
            <a:spLocks noChangeShapeType="1"/>
          </p:cNvSpPr>
          <p:nvPr/>
        </p:nvSpPr>
        <p:spPr bwMode="auto">
          <a:xfrm flipV="1">
            <a:off x="7999413" y="5219700"/>
            <a:ext cx="1587" cy="69850"/>
          </a:xfrm>
          <a:prstGeom prst="line">
            <a:avLst/>
          </a:prstGeom>
          <a:noFill/>
          <a:ln w="12700">
            <a:solidFill>
              <a:srgbClr val="FFFFFF"/>
            </a:solidFill>
            <a:round/>
            <a:headEnd/>
            <a:tailEnd/>
          </a:ln>
        </p:spPr>
        <p:txBody>
          <a:bodyPr/>
          <a:lstStyle/>
          <a:p>
            <a:endParaRPr lang="en-US"/>
          </a:p>
        </p:txBody>
      </p:sp>
      <p:sp>
        <p:nvSpPr>
          <p:cNvPr id="23595" name="Line 43"/>
          <p:cNvSpPr>
            <a:spLocks noChangeShapeType="1"/>
          </p:cNvSpPr>
          <p:nvPr/>
        </p:nvSpPr>
        <p:spPr bwMode="auto">
          <a:xfrm>
            <a:off x="2311400" y="3402013"/>
            <a:ext cx="349250" cy="22225"/>
          </a:xfrm>
          <a:prstGeom prst="line">
            <a:avLst/>
          </a:prstGeom>
          <a:noFill/>
          <a:ln w="25400">
            <a:solidFill>
              <a:srgbClr val="FF0000"/>
            </a:solidFill>
            <a:round/>
            <a:headEnd/>
            <a:tailEnd/>
          </a:ln>
        </p:spPr>
        <p:txBody>
          <a:bodyPr/>
          <a:lstStyle/>
          <a:p>
            <a:endParaRPr lang="en-US"/>
          </a:p>
        </p:txBody>
      </p:sp>
      <p:sp>
        <p:nvSpPr>
          <p:cNvPr id="23596" name="Line 44"/>
          <p:cNvSpPr>
            <a:spLocks noChangeShapeType="1"/>
          </p:cNvSpPr>
          <p:nvPr/>
        </p:nvSpPr>
        <p:spPr bwMode="auto">
          <a:xfrm>
            <a:off x="2660650" y="3424238"/>
            <a:ext cx="333375" cy="95250"/>
          </a:xfrm>
          <a:prstGeom prst="line">
            <a:avLst/>
          </a:prstGeom>
          <a:noFill/>
          <a:ln w="25400">
            <a:solidFill>
              <a:srgbClr val="FF0000"/>
            </a:solidFill>
            <a:round/>
            <a:headEnd/>
            <a:tailEnd/>
          </a:ln>
        </p:spPr>
        <p:txBody>
          <a:bodyPr/>
          <a:lstStyle/>
          <a:p>
            <a:endParaRPr lang="en-US"/>
          </a:p>
        </p:txBody>
      </p:sp>
      <p:sp>
        <p:nvSpPr>
          <p:cNvPr id="23597" name="Line 45"/>
          <p:cNvSpPr>
            <a:spLocks noChangeShapeType="1"/>
          </p:cNvSpPr>
          <p:nvPr/>
        </p:nvSpPr>
        <p:spPr bwMode="auto">
          <a:xfrm flipV="1">
            <a:off x="2994025" y="3341688"/>
            <a:ext cx="349250" cy="177800"/>
          </a:xfrm>
          <a:prstGeom prst="line">
            <a:avLst/>
          </a:prstGeom>
          <a:noFill/>
          <a:ln w="25400">
            <a:solidFill>
              <a:srgbClr val="FF0000"/>
            </a:solidFill>
            <a:round/>
            <a:headEnd/>
            <a:tailEnd/>
          </a:ln>
        </p:spPr>
        <p:txBody>
          <a:bodyPr/>
          <a:lstStyle/>
          <a:p>
            <a:endParaRPr lang="en-US"/>
          </a:p>
        </p:txBody>
      </p:sp>
      <p:sp>
        <p:nvSpPr>
          <p:cNvPr id="23598" name="Line 46"/>
          <p:cNvSpPr>
            <a:spLocks noChangeShapeType="1"/>
          </p:cNvSpPr>
          <p:nvPr/>
        </p:nvSpPr>
        <p:spPr bwMode="auto">
          <a:xfrm flipV="1">
            <a:off x="3343275" y="3209925"/>
            <a:ext cx="349250" cy="131763"/>
          </a:xfrm>
          <a:prstGeom prst="line">
            <a:avLst/>
          </a:prstGeom>
          <a:noFill/>
          <a:ln w="25400">
            <a:solidFill>
              <a:srgbClr val="FF0000"/>
            </a:solidFill>
            <a:round/>
            <a:headEnd/>
            <a:tailEnd/>
          </a:ln>
        </p:spPr>
        <p:txBody>
          <a:bodyPr/>
          <a:lstStyle/>
          <a:p>
            <a:endParaRPr lang="en-US"/>
          </a:p>
        </p:txBody>
      </p:sp>
      <p:sp>
        <p:nvSpPr>
          <p:cNvPr id="23599" name="Line 47"/>
          <p:cNvSpPr>
            <a:spLocks noChangeShapeType="1"/>
          </p:cNvSpPr>
          <p:nvPr/>
        </p:nvSpPr>
        <p:spPr bwMode="auto">
          <a:xfrm flipV="1">
            <a:off x="3692525" y="2949575"/>
            <a:ext cx="334963" cy="260350"/>
          </a:xfrm>
          <a:prstGeom prst="line">
            <a:avLst/>
          </a:prstGeom>
          <a:noFill/>
          <a:ln w="25400">
            <a:solidFill>
              <a:srgbClr val="FF0000"/>
            </a:solidFill>
            <a:round/>
            <a:headEnd/>
            <a:tailEnd/>
          </a:ln>
        </p:spPr>
        <p:txBody>
          <a:bodyPr/>
          <a:lstStyle/>
          <a:p>
            <a:endParaRPr lang="en-US"/>
          </a:p>
        </p:txBody>
      </p:sp>
      <p:sp>
        <p:nvSpPr>
          <p:cNvPr id="23600" name="Line 48"/>
          <p:cNvSpPr>
            <a:spLocks noChangeShapeType="1"/>
          </p:cNvSpPr>
          <p:nvPr/>
        </p:nvSpPr>
        <p:spPr bwMode="auto">
          <a:xfrm flipV="1">
            <a:off x="4027488" y="2795588"/>
            <a:ext cx="349250" cy="153987"/>
          </a:xfrm>
          <a:prstGeom prst="line">
            <a:avLst/>
          </a:prstGeom>
          <a:noFill/>
          <a:ln w="25400">
            <a:solidFill>
              <a:srgbClr val="FF0000"/>
            </a:solidFill>
            <a:round/>
            <a:headEnd/>
            <a:tailEnd/>
          </a:ln>
        </p:spPr>
        <p:txBody>
          <a:bodyPr/>
          <a:lstStyle/>
          <a:p>
            <a:endParaRPr lang="en-US"/>
          </a:p>
        </p:txBody>
      </p:sp>
      <p:sp>
        <p:nvSpPr>
          <p:cNvPr id="23601" name="Line 49"/>
          <p:cNvSpPr>
            <a:spLocks noChangeShapeType="1"/>
          </p:cNvSpPr>
          <p:nvPr/>
        </p:nvSpPr>
        <p:spPr bwMode="auto">
          <a:xfrm flipV="1">
            <a:off x="4376738" y="2700338"/>
            <a:ext cx="347662" cy="95250"/>
          </a:xfrm>
          <a:prstGeom prst="line">
            <a:avLst/>
          </a:prstGeom>
          <a:noFill/>
          <a:ln w="25400">
            <a:solidFill>
              <a:srgbClr val="FF0000"/>
            </a:solidFill>
            <a:round/>
            <a:headEnd/>
            <a:tailEnd/>
          </a:ln>
        </p:spPr>
        <p:txBody>
          <a:bodyPr/>
          <a:lstStyle/>
          <a:p>
            <a:endParaRPr lang="en-US"/>
          </a:p>
        </p:txBody>
      </p:sp>
      <p:sp>
        <p:nvSpPr>
          <p:cNvPr id="23602" name="Line 50"/>
          <p:cNvSpPr>
            <a:spLocks noChangeShapeType="1"/>
          </p:cNvSpPr>
          <p:nvPr/>
        </p:nvSpPr>
        <p:spPr bwMode="auto">
          <a:xfrm flipV="1">
            <a:off x="4724400" y="2473325"/>
            <a:ext cx="350838" cy="227013"/>
          </a:xfrm>
          <a:prstGeom prst="line">
            <a:avLst/>
          </a:prstGeom>
          <a:noFill/>
          <a:ln w="25400">
            <a:solidFill>
              <a:srgbClr val="FF0000"/>
            </a:solidFill>
            <a:round/>
            <a:headEnd/>
            <a:tailEnd/>
          </a:ln>
        </p:spPr>
        <p:txBody>
          <a:bodyPr/>
          <a:lstStyle/>
          <a:p>
            <a:endParaRPr lang="en-US"/>
          </a:p>
        </p:txBody>
      </p:sp>
      <p:sp>
        <p:nvSpPr>
          <p:cNvPr id="23603" name="Line 51"/>
          <p:cNvSpPr>
            <a:spLocks noChangeShapeType="1"/>
          </p:cNvSpPr>
          <p:nvPr/>
        </p:nvSpPr>
        <p:spPr bwMode="auto">
          <a:xfrm flipV="1">
            <a:off x="5075238" y="2439988"/>
            <a:ext cx="334962" cy="33337"/>
          </a:xfrm>
          <a:prstGeom prst="line">
            <a:avLst/>
          </a:prstGeom>
          <a:noFill/>
          <a:ln w="25400">
            <a:solidFill>
              <a:srgbClr val="FF0000"/>
            </a:solidFill>
            <a:round/>
            <a:headEnd/>
            <a:tailEnd/>
          </a:ln>
        </p:spPr>
        <p:txBody>
          <a:bodyPr/>
          <a:lstStyle/>
          <a:p>
            <a:endParaRPr lang="en-US"/>
          </a:p>
        </p:txBody>
      </p:sp>
      <p:sp>
        <p:nvSpPr>
          <p:cNvPr id="23604" name="Line 52"/>
          <p:cNvSpPr>
            <a:spLocks noChangeShapeType="1"/>
          </p:cNvSpPr>
          <p:nvPr/>
        </p:nvSpPr>
        <p:spPr bwMode="auto">
          <a:xfrm flipV="1">
            <a:off x="5410200" y="2368550"/>
            <a:ext cx="349250" cy="71438"/>
          </a:xfrm>
          <a:prstGeom prst="line">
            <a:avLst/>
          </a:prstGeom>
          <a:noFill/>
          <a:ln w="25400">
            <a:solidFill>
              <a:srgbClr val="FF0000"/>
            </a:solidFill>
            <a:round/>
            <a:headEnd/>
            <a:tailEnd/>
          </a:ln>
        </p:spPr>
        <p:txBody>
          <a:bodyPr/>
          <a:lstStyle/>
          <a:p>
            <a:endParaRPr lang="en-US"/>
          </a:p>
        </p:txBody>
      </p:sp>
      <p:sp>
        <p:nvSpPr>
          <p:cNvPr id="23605" name="Line 53"/>
          <p:cNvSpPr>
            <a:spLocks noChangeShapeType="1"/>
          </p:cNvSpPr>
          <p:nvPr/>
        </p:nvSpPr>
        <p:spPr bwMode="auto">
          <a:xfrm flipV="1">
            <a:off x="5759450" y="2357438"/>
            <a:ext cx="349250" cy="11112"/>
          </a:xfrm>
          <a:prstGeom prst="line">
            <a:avLst/>
          </a:prstGeom>
          <a:noFill/>
          <a:ln w="25400">
            <a:solidFill>
              <a:srgbClr val="FF0000"/>
            </a:solidFill>
            <a:round/>
            <a:headEnd/>
            <a:tailEnd/>
          </a:ln>
        </p:spPr>
        <p:txBody>
          <a:bodyPr/>
          <a:lstStyle/>
          <a:p>
            <a:endParaRPr lang="en-US"/>
          </a:p>
        </p:txBody>
      </p:sp>
      <p:sp>
        <p:nvSpPr>
          <p:cNvPr id="23606" name="Line 54"/>
          <p:cNvSpPr>
            <a:spLocks noChangeShapeType="1"/>
          </p:cNvSpPr>
          <p:nvPr/>
        </p:nvSpPr>
        <p:spPr bwMode="auto">
          <a:xfrm>
            <a:off x="6108700" y="2357438"/>
            <a:ext cx="334963" cy="11112"/>
          </a:xfrm>
          <a:prstGeom prst="line">
            <a:avLst/>
          </a:prstGeom>
          <a:noFill/>
          <a:ln w="25400">
            <a:solidFill>
              <a:srgbClr val="FF0000"/>
            </a:solidFill>
            <a:round/>
            <a:headEnd/>
            <a:tailEnd/>
          </a:ln>
        </p:spPr>
        <p:txBody>
          <a:bodyPr/>
          <a:lstStyle/>
          <a:p>
            <a:endParaRPr lang="en-US"/>
          </a:p>
        </p:txBody>
      </p:sp>
      <p:sp>
        <p:nvSpPr>
          <p:cNvPr id="23607" name="Line 55"/>
          <p:cNvSpPr>
            <a:spLocks noChangeShapeType="1"/>
          </p:cNvSpPr>
          <p:nvPr/>
        </p:nvSpPr>
        <p:spPr bwMode="auto">
          <a:xfrm flipV="1">
            <a:off x="6443663" y="2166938"/>
            <a:ext cx="347662" cy="201612"/>
          </a:xfrm>
          <a:prstGeom prst="line">
            <a:avLst/>
          </a:prstGeom>
          <a:noFill/>
          <a:ln w="25400">
            <a:solidFill>
              <a:srgbClr val="FF0000"/>
            </a:solidFill>
            <a:round/>
            <a:headEnd/>
            <a:tailEnd/>
          </a:ln>
        </p:spPr>
        <p:txBody>
          <a:bodyPr/>
          <a:lstStyle/>
          <a:p>
            <a:endParaRPr lang="en-US"/>
          </a:p>
        </p:txBody>
      </p:sp>
      <p:sp>
        <p:nvSpPr>
          <p:cNvPr id="23608" name="Line 56"/>
          <p:cNvSpPr>
            <a:spLocks noChangeShapeType="1"/>
          </p:cNvSpPr>
          <p:nvPr/>
        </p:nvSpPr>
        <p:spPr bwMode="auto">
          <a:xfrm flipV="1">
            <a:off x="6791325" y="2130425"/>
            <a:ext cx="349250" cy="36513"/>
          </a:xfrm>
          <a:prstGeom prst="line">
            <a:avLst/>
          </a:prstGeom>
          <a:noFill/>
          <a:ln w="25400">
            <a:solidFill>
              <a:srgbClr val="FF0000"/>
            </a:solidFill>
            <a:round/>
            <a:headEnd/>
            <a:tailEnd/>
          </a:ln>
        </p:spPr>
        <p:txBody>
          <a:bodyPr/>
          <a:lstStyle/>
          <a:p>
            <a:endParaRPr lang="en-US"/>
          </a:p>
        </p:txBody>
      </p:sp>
      <p:sp>
        <p:nvSpPr>
          <p:cNvPr id="23609" name="Line 57"/>
          <p:cNvSpPr>
            <a:spLocks noChangeShapeType="1"/>
          </p:cNvSpPr>
          <p:nvPr/>
        </p:nvSpPr>
        <p:spPr bwMode="auto">
          <a:xfrm flipV="1">
            <a:off x="7140575" y="2095500"/>
            <a:ext cx="334963" cy="34925"/>
          </a:xfrm>
          <a:prstGeom prst="line">
            <a:avLst/>
          </a:prstGeom>
          <a:noFill/>
          <a:ln w="25400">
            <a:solidFill>
              <a:srgbClr val="FF0000"/>
            </a:solidFill>
            <a:round/>
            <a:headEnd/>
            <a:tailEnd/>
          </a:ln>
        </p:spPr>
        <p:txBody>
          <a:bodyPr/>
          <a:lstStyle/>
          <a:p>
            <a:endParaRPr lang="en-US"/>
          </a:p>
        </p:txBody>
      </p:sp>
      <p:sp>
        <p:nvSpPr>
          <p:cNvPr id="23610" name="Line 58"/>
          <p:cNvSpPr>
            <a:spLocks noChangeShapeType="1"/>
          </p:cNvSpPr>
          <p:nvPr/>
        </p:nvSpPr>
        <p:spPr bwMode="auto">
          <a:xfrm>
            <a:off x="7475538" y="2095500"/>
            <a:ext cx="349250" cy="201613"/>
          </a:xfrm>
          <a:prstGeom prst="line">
            <a:avLst/>
          </a:prstGeom>
          <a:noFill/>
          <a:ln w="25400">
            <a:solidFill>
              <a:srgbClr val="FF0000"/>
            </a:solidFill>
            <a:round/>
            <a:headEnd/>
            <a:tailEnd/>
          </a:ln>
        </p:spPr>
        <p:txBody>
          <a:bodyPr/>
          <a:lstStyle/>
          <a:p>
            <a:endParaRPr lang="en-US"/>
          </a:p>
        </p:txBody>
      </p:sp>
      <p:sp>
        <p:nvSpPr>
          <p:cNvPr id="23611" name="Freeform 59"/>
          <p:cNvSpPr>
            <a:spLocks/>
          </p:cNvSpPr>
          <p:nvPr/>
        </p:nvSpPr>
        <p:spPr bwMode="auto">
          <a:xfrm>
            <a:off x="2170113" y="3341688"/>
            <a:ext cx="146050" cy="119062"/>
          </a:xfrm>
          <a:custGeom>
            <a:avLst/>
            <a:gdLst>
              <a:gd name="T0" fmla="*/ 2147483647 w 81"/>
              <a:gd name="T1" fmla="*/ 0 h 63"/>
              <a:gd name="T2" fmla="*/ 2147483647 w 81"/>
              <a:gd name="T3" fmla="*/ 2147483647 h 63"/>
              <a:gd name="T4" fmla="*/ 2147483647 w 81"/>
              <a:gd name="T5" fmla="*/ 2147483647 h 63"/>
              <a:gd name="T6" fmla="*/ 0 w 81"/>
              <a:gd name="T7" fmla="*/ 2147483647 h 63"/>
              <a:gd name="T8" fmla="*/ 2147483647 w 81"/>
              <a:gd name="T9" fmla="*/ 0 h 63"/>
              <a:gd name="T10" fmla="*/ 0 60000 65536"/>
              <a:gd name="T11" fmla="*/ 0 60000 65536"/>
              <a:gd name="T12" fmla="*/ 0 60000 65536"/>
              <a:gd name="T13" fmla="*/ 0 60000 65536"/>
              <a:gd name="T14" fmla="*/ 0 60000 65536"/>
              <a:gd name="T15" fmla="*/ 0 w 81"/>
              <a:gd name="T16" fmla="*/ 0 h 63"/>
              <a:gd name="T17" fmla="*/ 81 w 81"/>
              <a:gd name="T18" fmla="*/ 63 h 63"/>
            </a:gdLst>
            <a:ahLst/>
            <a:cxnLst>
              <a:cxn ang="T10">
                <a:pos x="T0" y="T1"/>
              </a:cxn>
              <a:cxn ang="T11">
                <a:pos x="T2" y="T3"/>
              </a:cxn>
              <a:cxn ang="T12">
                <a:pos x="T4" y="T5"/>
              </a:cxn>
              <a:cxn ang="T13">
                <a:pos x="T6" y="T7"/>
              </a:cxn>
              <a:cxn ang="T14">
                <a:pos x="T8" y="T9"/>
              </a:cxn>
            </a:cxnLst>
            <a:rect l="T15" t="T16" r="T17" b="T18"/>
            <a:pathLst>
              <a:path w="81" h="63">
                <a:moveTo>
                  <a:pt x="40" y="0"/>
                </a:moveTo>
                <a:lnTo>
                  <a:pt x="81" y="32"/>
                </a:lnTo>
                <a:lnTo>
                  <a:pt x="40" y="63"/>
                </a:lnTo>
                <a:lnTo>
                  <a:pt x="0" y="32"/>
                </a:lnTo>
                <a:lnTo>
                  <a:pt x="40" y="0"/>
                </a:lnTo>
                <a:close/>
              </a:path>
            </a:pathLst>
          </a:custGeom>
          <a:solidFill>
            <a:srgbClr val="FF0000"/>
          </a:solidFill>
          <a:ln w="12700">
            <a:solidFill>
              <a:srgbClr val="FF0000"/>
            </a:solidFill>
            <a:prstDash val="solid"/>
            <a:round/>
            <a:headEnd/>
            <a:tailEnd/>
          </a:ln>
        </p:spPr>
        <p:txBody>
          <a:bodyPr/>
          <a:lstStyle/>
          <a:p>
            <a:endParaRPr lang="en-US"/>
          </a:p>
        </p:txBody>
      </p:sp>
      <p:sp>
        <p:nvSpPr>
          <p:cNvPr id="23612" name="Freeform 60"/>
          <p:cNvSpPr>
            <a:spLocks/>
          </p:cNvSpPr>
          <p:nvPr/>
        </p:nvSpPr>
        <p:spPr bwMode="auto">
          <a:xfrm>
            <a:off x="2589213" y="3365500"/>
            <a:ext cx="146050" cy="119063"/>
          </a:xfrm>
          <a:custGeom>
            <a:avLst/>
            <a:gdLst>
              <a:gd name="T0" fmla="*/ 2147483647 w 81"/>
              <a:gd name="T1" fmla="*/ 0 h 62"/>
              <a:gd name="T2" fmla="*/ 2147483647 w 81"/>
              <a:gd name="T3" fmla="*/ 2147483647 h 62"/>
              <a:gd name="T4" fmla="*/ 2147483647 w 81"/>
              <a:gd name="T5" fmla="*/ 2147483647 h 62"/>
              <a:gd name="T6" fmla="*/ 0 w 81"/>
              <a:gd name="T7" fmla="*/ 2147483647 h 62"/>
              <a:gd name="T8" fmla="*/ 2147483647 w 81"/>
              <a:gd name="T9" fmla="*/ 0 h 62"/>
              <a:gd name="T10" fmla="*/ 0 60000 65536"/>
              <a:gd name="T11" fmla="*/ 0 60000 65536"/>
              <a:gd name="T12" fmla="*/ 0 60000 65536"/>
              <a:gd name="T13" fmla="*/ 0 60000 65536"/>
              <a:gd name="T14" fmla="*/ 0 60000 65536"/>
              <a:gd name="T15" fmla="*/ 0 w 81"/>
              <a:gd name="T16" fmla="*/ 0 h 62"/>
              <a:gd name="T17" fmla="*/ 81 w 81"/>
              <a:gd name="T18" fmla="*/ 62 h 62"/>
            </a:gdLst>
            <a:ahLst/>
            <a:cxnLst>
              <a:cxn ang="T10">
                <a:pos x="T0" y="T1"/>
              </a:cxn>
              <a:cxn ang="T11">
                <a:pos x="T2" y="T3"/>
              </a:cxn>
              <a:cxn ang="T12">
                <a:pos x="T4" y="T5"/>
              </a:cxn>
              <a:cxn ang="T13">
                <a:pos x="T6" y="T7"/>
              </a:cxn>
              <a:cxn ang="T14">
                <a:pos x="T8" y="T9"/>
              </a:cxn>
            </a:cxnLst>
            <a:rect l="T15" t="T16" r="T17" b="T18"/>
            <a:pathLst>
              <a:path w="81" h="62">
                <a:moveTo>
                  <a:pt x="40" y="0"/>
                </a:moveTo>
                <a:lnTo>
                  <a:pt x="81" y="31"/>
                </a:lnTo>
                <a:lnTo>
                  <a:pt x="40" y="62"/>
                </a:lnTo>
                <a:lnTo>
                  <a:pt x="0" y="31"/>
                </a:lnTo>
                <a:lnTo>
                  <a:pt x="40" y="0"/>
                </a:lnTo>
                <a:close/>
              </a:path>
            </a:pathLst>
          </a:custGeom>
          <a:solidFill>
            <a:srgbClr val="FF0000"/>
          </a:solidFill>
          <a:ln w="12700">
            <a:solidFill>
              <a:srgbClr val="FF0000"/>
            </a:solidFill>
            <a:prstDash val="solid"/>
            <a:round/>
            <a:headEnd/>
            <a:tailEnd/>
          </a:ln>
        </p:spPr>
        <p:txBody>
          <a:bodyPr/>
          <a:lstStyle/>
          <a:p>
            <a:endParaRPr lang="en-US"/>
          </a:p>
        </p:txBody>
      </p:sp>
      <p:sp>
        <p:nvSpPr>
          <p:cNvPr id="23613" name="Freeform 61"/>
          <p:cNvSpPr>
            <a:spLocks/>
          </p:cNvSpPr>
          <p:nvPr/>
        </p:nvSpPr>
        <p:spPr bwMode="auto">
          <a:xfrm>
            <a:off x="2922588" y="3460750"/>
            <a:ext cx="146050" cy="119063"/>
          </a:xfrm>
          <a:custGeom>
            <a:avLst/>
            <a:gdLst>
              <a:gd name="T0" fmla="*/ 2147483647 w 81"/>
              <a:gd name="T1" fmla="*/ 0 h 63"/>
              <a:gd name="T2" fmla="*/ 2147483647 w 81"/>
              <a:gd name="T3" fmla="*/ 2147483647 h 63"/>
              <a:gd name="T4" fmla="*/ 2147483647 w 81"/>
              <a:gd name="T5" fmla="*/ 2147483647 h 63"/>
              <a:gd name="T6" fmla="*/ 0 w 81"/>
              <a:gd name="T7" fmla="*/ 2147483647 h 63"/>
              <a:gd name="T8" fmla="*/ 2147483647 w 81"/>
              <a:gd name="T9" fmla="*/ 0 h 63"/>
              <a:gd name="T10" fmla="*/ 0 60000 65536"/>
              <a:gd name="T11" fmla="*/ 0 60000 65536"/>
              <a:gd name="T12" fmla="*/ 0 60000 65536"/>
              <a:gd name="T13" fmla="*/ 0 60000 65536"/>
              <a:gd name="T14" fmla="*/ 0 60000 65536"/>
              <a:gd name="T15" fmla="*/ 0 w 81"/>
              <a:gd name="T16" fmla="*/ 0 h 63"/>
              <a:gd name="T17" fmla="*/ 81 w 81"/>
              <a:gd name="T18" fmla="*/ 63 h 63"/>
            </a:gdLst>
            <a:ahLst/>
            <a:cxnLst>
              <a:cxn ang="T10">
                <a:pos x="T0" y="T1"/>
              </a:cxn>
              <a:cxn ang="T11">
                <a:pos x="T2" y="T3"/>
              </a:cxn>
              <a:cxn ang="T12">
                <a:pos x="T4" y="T5"/>
              </a:cxn>
              <a:cxn ang="T13">
                <a:pos x="T6" y="T7"/>
              </a:cxn>
              <a:cxn ang="T14">
                <a:pos x="T8" y="T9"/>
              </a:cxn>
            </a:cxnLst>
            <a:rect l="T15" t="T16" r="T17" b="T18"/>
            <a:pathLst>
              <a:path w="81" h="63">
                <a:moveTo>
                  <a:pt x="40" y="0"/>
                </a:moveTo>
                <a:lnTo>
                  <a:pt x="81" y="31"/>
                </a:lnTo>
                <a:lnTo>
                  <a:pt x="40" y="63"/>
                </a:lnTo>
                <a:lnTo>
                  <a:pt x="0" y="31"/>
                </a:lnTo>
                <a:lnTo>
                  <a:pt x="40" y="0"/>
                </a:lnTo>
                <a:close/>
              </a:path>
            </a:pathLst>
          </a:custGeom>
          <a:solidFill>
            <a:srgbClr val="FF0000"/>
          </a:solidFill>
          <a:ln w="12700">
            <a:solidFill>
              <a:srgbClr val="FF0000"/>
            </a:solidFill>
            <a:prstDash val="solid"/>
            <a:round/>
            <a:headEnd/>
            <a:tailEnd/>
          </a:ln>
        </p:spPr>
        <p:txBody>
          <a:bodyPr/>
          <a:lstStyle/>
          <a:p>
            <a:endParaRPr lang="en-US"/>
          </a:p>
        </p:txBody>
      </p:sp>
      <p:sp>
        <p:nvSpPr>
          <p:cNvPr id="23614" name="Freeform 62"/>
          <p:cNvSpPr>
            <a:spLocks/>
          </p:cNvSpPr>
          <p:nvPr/>
        </p:nvSpPr>
        <p:spPr bwMode="auto">
          <a:xfrm>
            <a:off x="3271838" y="3282950"/>
            <a:ext cx="146050" cy="119063"/>
          </a:xfrm>
          <a:custGeom>
            <a:avLst/>
            <a:gdLst>
              <a:gd name="T0" fmla="*/ 2147483647 w 81"/>
              <a:gd name="T1" fmla="*/ 0 h 63"/>
              <a:gd name="T2" fmla="*/ 2147483647 w 81"/>
              <a:gd name="T3" fmla="*/ 2147483647 h 63"/>
              <a:gd name="T4" fmla="*/ 2147483647 w 81"/>
              <a:gd name="T5" fmla="*/ 2147483647 h 63"/>
              <a:gd name="T6" fmla="*/ 0 w 81"/>
              <a:gd name="T7" fmla="*/ 2147483647 h 63"/>
              <a:gd name="T8" fmla="*/ 2147483647 w 81"/>
              <a:gd name="T9" fmla="*/ 0 h 63"/>
              <a:gd name="T10" fmla="*/ 0 60000 65536"/>
              <a:gd name="T11" fmla="*/ 0 60000 65536"/>
              <a:gd name="T12" fmla="*/ 0 60000 65536"/>
              <a:gd name="T13" fmla="*/ 0 60000 65536"/>
              <a:gd name="T14" fmla="*/ 0 60000 65536"/>
              <a:gd name="T15" fmla="*/ 0 w 81"/>
              <a:gd name="T16" fmla="*/ 0 h 63"/>
              <a:gd name="T17" fmla="*/ 81 w 81"/>
              <a:gd name="T18" fmla="*/ 63 h 63"/>
            </a:gdLst>
            <a:ahLst/>
            <a:cxnLst>
              <a:cxn ang="T10">
                <a:pos x="T0" y="T1"/>
              </a:cxn>
              <a:cxn ang="T11">
                <a:pos x="T2" y="T3"/>
              </a:cxn>
              <a:cxn ang="T12">
                <a:pos x="T4" y="T5"/>
              </a:cxn>
              <a:cxn ang="T13">
                <a:pos x="T6" y="T7"/>
              </a:cxn>
              <a:cxn ang="T14">
                <a:pos x="T8" y="T9"/>
              </a:cxn>
            </a:cxnLst>
            <a:rect l="T15" t="T16" r="T17" b="T18"/>
            <a:pathLst>
              <a:path w="81" h="63">
                <a:moveTo>
                  <a:pt x="40" y="0"/>
                </a:moveTo>
                <a:lnTo>
                  <a:pt x="81" y="31"/>
                </a:lnTo>
                <a:lnTo>
                  <a:pt x="40" y="63"/>
                </a:lnTo>
                <a:lnTo>
                  <a:pt x="0" y="31"/>
                </a:lnTo>
                <a:lnTo>
                  <a:pt x="40" y="0"/>
                </a:lnTo>
                <a:close/>
              </a:path>
            </a:pathLst>
          </a:custGeom>
          <a:solidFill>
            <a:srgbClr val="FF0000"/>
          </a:solidFill>
          <a:ln w="12700">
            <a:solidFill>
              <a:srgbClr val="FF0000"/>
            </a:solidFill>
            <a:prstDash val="solid"/>
            <a:round/>
            <a:headEnd/>
            <a:tailEnd/>
          </a:ln>
        </p:spPr>
        <p:txBody>
          <a:bodyPr/>
          <a:lstStyle/>
          <a:p>
            <a:endParaRPr lang="en-US"/>
          </a:p>
        </p:txBody>
      </p:sp>
      <p:sp>
        <p:nvSpPr>
          <p:cNvPr id="23615" name="Freeform 63"/>
          <p:cNvSpPr>
            <a:spLocks/>
          </p:cNvSpPr>
          <p:nvPr/>
        </p:nvSpPr>
        <p:spPr bwMode="auto">
          <a:xfrm>
            <a:off x="3621088" y="3151188"/>
            <a:ext cx="146050" cy="120650"/>
          </a:xfrm>
          <a:custGeom>
            <a:avLst/>
            <a:gdLst>
              <a:gd name="T0" fmla="*/ 2147483647 w 81"/>
              <a:gd name="T1" fmla="*/ 0 h 63"/>
              <a:gd name="T2" fmla="*/ 2147483647 w 81"/>
              <a:gd name="T3" fmla="*/ 2147483647 h 63"/>
              <a:gd name="T4" fmla="*/ 2147483647 w 81"/>
              <a:gd name="T5" fmla="*/ 2147483647 h 63"/>
              <a:gd name="T6" fmla="*/ 0 w 81"/>
              <a:gd name="T7" fmla="*/ 2147483647 h 63"/>
              <a:gd name="T8" fmla="*/ 2147483647 w 81"/>
              <a:gd name="T9" fmla="*/ 0 h 63"/>
              <a:gd name="T10" fmla="*/ 0 60000 65536"/>
              <a:gd name="T11" fmla="*/ 0 60000 65536"/>
              <a:gd name="T12" fmla="*/ 0 60000 65536"/>
              <a:gd name="T13" fmla="*/ 0 60000 65536"/>
              <a:gd name="T14" fmla="*/ 0 60000 65536"/>
              <a:gd name="T15" fmla="*/ 0 w 81"/>
              <a:gd name="T16" fmla="*/ 0 h 63"/>
              <a:gd name="T17" fmla="*/ 81 w 81"/>
              <a:gd name="T18" fmla="*/ 63 h 63"/>
            </a:gdLst>
            <a:ahLst/>
            <a:cxnLst>
              <a:cxn ang="T10">
                <a:pos x="T0" y="T1"/>
              </a:cxn>
              <a:cxn ang="T11">
                <a:pos x="T2" y="T3"/>
              </a:cxn>
              <a:cxn ang="T12">
                <a:pos x="T4" y="T5"/>
              </a:cxn>
              <a:cxn ang="T13">
                <a:pos x="T6" y="T7"/>
              </a:cxn>
              <a:cxn ang="T14">
                <a:pos x="T8" y="T9"/>
              </a:cxn>
            </a:cxnLst>
            <a:rect l="T15" t="T16" r="T17" b="T18"/>
            <a:pathLst>
              <a:path w="81" h="63">
                <a:moveTo>
                  <a:pt x="40" y="0"/>
                </a:moveTo>
                <a:lnTo>
                  <a:pt x="81" y="31"/>
                </a:lnTo>
                <a:lnTo>
                  <a:pt x="40" y="63"/>
                </a:lnTo>
                <a:lnTo>
                  <a:pt x="0" y="31"/>
                </a:lnTo>
                <a:lnTo>
                  <a:pt x="40" y="0"/>
                </a:lnTo>
                <a:close/>
              </a:path>
            </a:pathLst>
          </a:custGeom>
          <a:solidFill>
            <a:srgbClr val="FF0000"/>
          </a:solidFill>
          <a:ln w="12700">
            <a:solidFill>
              <a:srgbClr val="FF0000"/>
            </a:solidFill>
            <a:prstDash val="solid"/>
            <a:round/>
            <a:headEnd/>
            <a:tailEnd/>
          </a:ln>
        </p:spPr>
        <p:txBody>
          <a:bodyPr/>
          <a:lstStyle/>
          <a:p>
            <a:endParaRPr lang="en-US"/>
          </a:p>
        </p:txBody>
      </p:sp>
      <p:sp>
        <p:nvSpPr>
          <p:cNvPr id="23616" name="Freeform 64"/>
          <p:cNvSpPr>
            <a:spLocks/>
          </p:cNvSpPr>
          <p:nvPr/>
        </p:nvSpPr>
        <p:spPr bwMode="auto">
          <a:xfrm>
            <a:off x="3956050" y="2889250"/>
            <a:ext cx="146050" cy="120650"/>
          </a:xfrm>
          <a:custGeom>
            <a:avLst/>
            <a:gdLst>
              <a:gd name="T0" fmla="*/ 2147483647 w 81"/>
              <a:gd name="T1" fmla="*/ 0 h 63"/>
              <a:gd name="T2" fmla="*/ 2147483647 w 81"/>
              <a:gd name="T3" fmla="*/ 2147483647 h 63"/>
              <a:gd name="T4" fmla="*/ 2147483647 w 81"/>
              <a:gd name="T5" fmla="*/ 2147483647 h 63"/>
              <a:gd name="T6" fmla="*/ 0 w 81"/>
              <a:gd name="T7" fmla="*/ 2147483647 h 63"/>
              <a:gd name="T8" fmla="*/ 2147483647 w 81"/>
              <a:gd name="T9" fmla="*/ 0 h 63"/>
              <a:gd name="T10" fmla="*/ 0 60000 65536"/>
              <a:gd name="T11" fmla="*/ 0 60000 65536"/>
              <a:gd name="T12" fmla="*/ 0 60000 65536"/>
              <a:gd name="T13" fmla="*/ 0 60000 65536"/>
              <a:gd name="T14" fmla="*/ 0 60000 65536"/>
              <a:gd name="T15" fmla="*/ 0 w 81"/>
              <a:gd name="T16" fmla="*/ 0 h 63"/>
              <a:gd name="T17" fmla="*/ 81 w 81"/>
              <a:gd name="T18" fmla="*/ 63 h 63"/>
            </a:gdLst>
            <a:ahLst/>
            <a:cxnLst>
              <a:cxn ang="T10">
                <a:pos x="T0" y="T1"/>
              </a:cxn>
              <a:cxn ang="T11">
                <a:pos x="T2" y="T3"/>
              </a:cxn>
              <a:cxn ang="T12">
                <a:pos x="T4" y="T5"/>
              </a:cxn>
              <a:cxn ang="T13">
                <a:pos x="T6" y="T7"/>
              </a:cxn>
              <a:cxn ang="T14">
                <a:pos x="T8" y="T9"/>
              </a:cxn>
            </a:cxnLst>
            <a:rect l="T15" t="T16" r="T17" b="T18"/>
            <a:pathLst>
              <a:path w="81" h="63">
                <a:moveTo>
                  <a:pt x="40" y="0"/>
                </a:moveTo>
                <a:lnTo>
                  <a:pt x="81" y="32"/>
                </a:lnTo>
                <a:lnTo>
                  <a:pt x="40" y="63"/>
                </a:lnTo>
                <a:lnTo>
                  <a:pt x="0" y="32"/>
                </a:lnTo>
                <a:lnTo>
                  <a:pt x="40" y="0"/>
                </a:lnTo>
                <a:close/>
              </a:path>
            </a:pathLst>
          </a:custGeom>
          <a:solidFill>
            <a:srgbClr val="FF0000"/>
          </a:solidFill>
          <a:ln w="12700">
            <a:solidFill>
              <a:srgbClr val="FF0000"/>
            </a:solidFill>
            <a:prstDash val="solid"/>
            <a:round/>
            <a:headEnd/>
            <a:tailEnd/>
          </a:ln>
        </p:spPr>
        <p:txBody>
          <a:bodyPr/>
          <a:lstStyle/>
          <a:p>
            <a:endParaRPr lang="en-US"/>
          </a:p>
        </p:txBody>
      </p:sp>
      <p:sp>
        <p:nvSpPr>
          <p:cNvPr id="23617" name="Freeform 65"/>
          <p:cNvSpPr>
            <a:spLocks/>
          </p:cNvSpPr>
          <p:nvPr/>
        </p:nvSpPr>
        <p:spPr bwMode="auto">
          <a:xfrm>
            <a:off x="4305300" y="2736850"/>
            <a:ext cx="146050" cy="119063"/>
          </a:xfrm>
          <a:custGeom>
            <a:avLst/>
            <a:gdLst>
              <a:gd name="T0" fmla="*/ 2147483647 w 81"/>
              <a:gd name="T1" fmla="*/ 0 h 63"/>
              <a:gd name="T2" fmla="*/ 2147483647 w 81"/>
              <a:gd name="T3" fmla="*/ 2147483647 h 63"/>
              <a:gd name="T4" fmla="*/ 2147483647 w 81"/>
              <a:gd name="T5" fmla="*/ 2147483647 h 63"/>
              <a:gd name="T6" fmla="*/ 0 w 81"/>
              <a:gd name="T7" fmla="*/ 2147483647 h 63"/>
              <a:gd name="T8" fmla="*/ 2147483647 w 81"/>
              <a:gd name="T9" fmla="*/ 0 h 63"/>
              <a:gd name="T10" fmla="*/ 0 60000 65536"/>
              <a:gd name="T11" fmla="*/ 0 60000 65536"/>
              <a:gd name="T12" fmla="*/ 0 60000 65536"/>
              <a:gd name="T13" fmla="*/ 0 60000 65536"/>
              <a:gd name="T14" fmla="*/ 0 60000 65536"/>
              <a:gd name="T15" fmla="*/ 0 w 81"/>
              <a:gd name="T16" fmla="*/ 0 h 63"/>
              <a:gd name="T17" fmla="*/ 81 w 81"/>
              <a:gd name="T18" fmla="*/ 63 h 63"/>
            </a:gdLst>
            <a:ahLst/>
            <a:cxnLst>
              <a:cxn ang="T10">
                <a:pos x="T0" y="T1"/>
              </a:cxn>
              <a:cxn ang="T11">
                <a:pos x="T2" y="T3"/>
              </a:cxn>
              <a:cxn ang="T12">
                <a:pos x="T4" y="T5"/>
              </a:cxn>
              <a:cxn ang="T13">
                <a:pos x="T6" y="T7"/>
              </a:cxn>
              <a:cxn ang="T14">
                <a:pos x="T8" y="T9"/>
              </a:cxn>
            </a:cxnLst>
            <a:rect l="T15" t="T16" r="T17" b="T18"/>
            <a:pathLst>
              <a:path w="81" h="63">
                <a:moveTo>
                  <a:pt x="40" y="0"/>
                </a:moveTo>
                <a:lnTo>
                  <a:pt x="81" y="31"/>
                </a:lnTo>
                <a:lnTo>
                  <a:pt x="40" y="63"/>
                </a:lnTo>
                <a:lnTo>
                  <a:pt x="0" y="31"/>
                </a:lnTo>
                <a:lnTo>
                  <a:pt x="40" y="0"/>
                </a:lnTo>
                <a:close/>
              </a:path>
            </a:pathLst>
          </a:custGeom>
          <a:solidFill>
            <a:srgbClr val="FF0000"/>
          </a:solidFill>
          <a:ln w="12700">
            <a:solidFill>
              <a:srgbClr val="FF0000"/>
            </a:solidFill>
            <a:prstDash val="solid"/>
            <a:round/>
            <a:headEnd/>
            <a:tailEnd/>
          </a:ln>
        </p:spPr>
        <p:txBody>
          <a:bodyPr/>
          <a:lstStyle/>
          <a:p>
            <a:endParaRPr lang="en-US"/>
          </a:p>
        </p:txBody>
      </p:sp>
      <p:sp>
        <p:nvSpPr>
          <p:cNvPr id="23618" name="Freeform 66"/>
          <p:cNvSpPr>
            <a:spLocks/>
          </p:cNvSpPr>
          <p:nvPr/>
        </p:nvSpPr>
        <p:spPr bwMode="auto">
          <a:xfrm>
            <a:off x="4652963" y="2641600"/>
            <a:ext cx="146050" cy="119063"/>
          </a:xfrm>
          <a:custGeom>
            <a:avLst/>
            <a:gdLst>
              <a:gd name="T0" fmla="*/ 2147483647 w 81"/>
              <a:gd name="T1" fmla="*/ 0 h 63"/>
              <a:gd name="T2" fmla="*/ 2147483647 w 81"/>
              <a:gd name="T3" fmla="*/ 2147483647 h 63"/>
              <a:gd name="T4" fmla="*/ 2147483647 w 81"/>
              <a:gd name="T5" fmla="*/ 2147483647 h 63"/>
              <a:gd name="T6" fmla="*/ 0 w 81"/>
              <a:gd name="T7" fmla="*/ 2147483647 h 63"/>
              <a:gd name="T8" fmla="*/ 2147483647 w 81"/>
              <a:gd name="T9" fmla="*/ 0 h 63"/>
              <a:gd name="T10" fmla="*/ 0 60000 65536"/>
              <a:gd name="T11" fmla="*/ 0 60000 65536"/>
              <a:gd name="T12" fmla="*/ 0 60000 65536"/>
              <a:gd name="T13" fmla="*/ 0 60000 65536"/>
              <a:gd name="T14" fmla="*/ 0 60000 65536"/>
              <a:gd name="T15" fmla="*/ 0 w 81"/>
              <a:gd name="T16" fmla="*/ 0 h 63"/>
              <a:gd name="T17" fmla="*/ 81 w 81"/>
              <a:gd name="T18" fmla="*/ 63 h 63"/>
            </a:gdLst>
            <a:ahLst/>
            <a:cxnLst>
              <a:cxn ang="T10">
                <a:pos x="T0" y="T1"/>
              </a:cxn>
              <a:cxn ang="T11">
                <a:pos x="T2" y="T3"/>
              </a:cxn>
              <a:cxn ang="T12">
                <a:pos x="T4" y="T5"/>
              </a:cxn>
              <a:cxn ang="T13">
                <a:pos x="T6" y="T7"/>
              </a:cxn>
              <a:cxn ang="T14">
                <a:pos x="T8" y="T9"/>
              </a:cxn>
            </a:cxnLst>
            <a:rect l="T15" t="T16" r="T17" b="T18"/>
            <a:pathLst>
              <a:path w="81" h="63">
                <a:moveTo>
                  <a:pt x="40" y="0"/>
                </a:moveTo>
                <a:lnTo>
                  <a:pt x="81" y="31"/>
                </a:lnTo>
                <a:lnTo>
                  <a:pt x="40" y="63"/>
                </a:lnTo>
                <a:lnTo>
                  <a:pt x="0" y="31"/>
                </a:lnTo>
                <a:lnTo>
                  <a:pt x="40" y="0"/>
                </a:lnTo>
                <a:close/>
              </a:path>
            </a:pathLst>
          </a:custGeom>
          <a:solidFill>
            <a:srgbClr val="FF0000"/>
          </a:solidFill>
          <a:ln w="12700">
            <a:solidFill>
              <a:srgbClr val="FF0000"/>
            </a:solidFill>
            <a:prstDash val="solid"/>
            <a:round/>
            <a:headEnd/>
            <a:tailEnd/>
          </a:ln>
        </p:spPr>
        <p:txBody>
          <a:bodyPr/>
          <a:lstStyle/>
          <a:p>
            <a:endParaRPr lang="en-US"/>
          </a:p>
        </p:txBody>
      </p:sp>
      <p:sp>
        <p:nvSpPr>
          <p:cNvPr id="23619" name="Freeform 67"/>
          <p:cNvSpPr>
            <a:spLocks/>
          </p:cNvSpPr>
          <p:nvPr/>
        </p:nvSpPr>
        <p:spPr bwMode="auto">
          <a:xfrm>
            <a:off x="5002213" y="2416175"/>
            <a:ext cx="146050" cy="119063"/>
          </a:xfrm>
          <a:custGeom>
            <a:avLst/>
            <a:gdLst>
              <a:gd name="T0" fmla="*/ 2147483647 w 81"/>
              <a:gd name="T1" fmla="*/ 0 h 63"/>
              <a:gd name="T2" fmla="*/ 2147483647 w 81"/>
              <a:gd name="T3" fmla="*/ 2147483647 h 63"/>
              <a:gd name="T4" fmla="*/ 2147483647 w 81"/>
              <a:gd name="T5" fmla="*/ 2147483647 h 63"/>
              <a:gd name="T6" fmla="*/ 0 w 81"/>
              <a:gd name="T7" fmla="*/ 2147483647 h 63"/>
              <a:gd name="T8" fmla="*/ 2147483647 w 81"/>
              <a:gd name="T9" fmla="*/ 0 h 63"/>
              <a:gd name="T10" fmla="*/ 0 60000 65536"/>
              <a:gd name="T11" fmla="*/ 0 60000 65536"/>
              <a:gd name="T12" fmla="*/ 0 60000 65536"/>
              <a:gd name="T13" fmla="*/ 0 60000 65536"/>
              <a:gd name="T14" fmla="*/ 0 60000 65536"/>
              <a:gd name="T15" fmla="*/ 0 w 81"/>
              <a:gd name="T16" fmla="*/ 0 h 63"/>
              <a:gd name="T17" fmla="*/ 81 w 81"/>
              <a:gd name="T18" fmla="*/ 63 h 63"/>
            </a:gdLst>
            <a:ahLst/>
            <a:cxnLst>
              <a:cxn ang="T10">
                <a:pos x="T0" y="T1"/>
              </a:cxn>
              <a:cxn ang="T11">
                <a:pos x="T2" y="T3"/>
              </a:cxn>
              <a:cxn ang="T12">
                <a:pos x="T4" y="T5"/>
              </a:cxn>
              <a:cxn ang="T13">
                <a:pos x="T6" y="T7"/>
              </a:cxn>
              <a:cxn ang="T14">
                <a:pos x="T8" y="T9"/>
              </a:cxn>
            </a:cxnLst>
            <a:rect l="T15" t="T16" r="T17" b="T18"/>
            <a:pathLst>
              <a:path w="81" h="63">
                <a:moveTo>
                  <a:pt x="41" y="0"/>
                </a:moveTo>
                <a:lnTo>
                  <a:pt x="81" y="31"/>
                </a:lnTo>
                <a:lnTo>
                  <a:pt x="41" y="63"/>
                </a:lnTo>
                <a:lnTo>
                  <a:pt x="0" y="31"/>
                </a:lnTo>
                <a:lnTo>
                  <a:pt x="41" y="0"/>
                </a:lnTo>
                <a:close/>
              </a:path>
            </a:pathLst>
          </a:custGeom>
          <a:solidFill>
            <a:srgbClr val="FF0000"/>
          </a:solidFill>
          <a:ln w="12700">
            <a:solidFill>
              <a:srgbClr val="FF0000"/>
            </a:solidFill>
            <a:prstDash val="solid"/>
            <a:round/>
            <a:headEnd/>
            <a:tailEnd/>
          </a:ln>
        </p:spPr>
        <p:txBody>
          <a:bodyPr/>
          <a:lstStyle/>
          <a:p>
            <a:endParaRPr lang="en-US"/>
          </a:p>
        </p:txBody>
      </p:sp>
      <p:sp>
        <p:nvSpPr>
          <p:cNvPr id="23620" name="Freeform 68"/>
          <p:cNvSpPr>
            <a:spLocks/>
          </p:cNvSpPr>
          <p:nvPr/>
        </p:nvSpPr>
        <p:spPr bwMode="auto">
          <a:xfrm>
            <a:off x="5337175" y="2379663"/>
            <a:ext cx="146050" cy="120650"/>
          </a:xfrm>
          <a:custGeom>
            <a:avLst/>
            <a:gdLst>
              <a:gd name="T0" fmla="*/ 2147483647 w 81"/>
              <a:gd name="T1" fmla="*/ 0 h 63"/>
              <a:gd name="T2" fmla="*/ 2147483647 w 81"/>
              <a:gd name="T3" fmla="*/ 2147483647 h 63"/>
              <a:gd name="T4" fmla="*/ 2147483647 w 81"/>
              <a:gd name="T5" fmla="*/ 2147483647 h 63"/>
              <a:gd name="T6" fmla="*/ 0 w 81"/>
              <a:gd name="T7" fmla="*/ 2147483647 h 63"/>
              <a:gd name="T8" fmla="*/ 2147483647 w 81"/>
              <a:gd name="T9" fmla="*/ 0 h 63"/>
              <a:gd name="T10" fmla="*/ 0 60000 65536"/>
              <a:gd name="T11" fmla="*/ 0 60000 65536"/>
              <a:gd name="T12" fmla="*/ 0 60000 65536"/>
              <a:gd name="T13" fmla="*/ 0 60000 65536"/>
              <a:gd name="T14" fmla="*/ 0 60000 65536"/>
              <a:gd name="T15" fmla="*/ 0 w 81"/>
              <a:gd name="T16" fmla="*/ 0 h 63"/>
              <a:gd name="T17" fmla="*/ 81 w 81"/>
              <a:gd name="T18" fmla="*/ 63 h 63"/>
            </a:gdLst>
            <a:ahLst/>
            <a:cxnLst>
              <a:cxn ang="T10">
                <a:pos x="T0" y="T1"/>
              </a:cxn>
              <a:cxn ang="T11">
                <a:pos x="T2" y="T3"/>
              </a:cxn>
              <a:cxn ang="T12">
                <a:pos x="T4" y="T5"/>
              </a:cxn>
              <a:cxn ang="T13">
                <a:pos x="T6" y="T7"/>
              </a:cxn>
              <a:cxn ang="T14">
                <a:pos x="T8" y="T9"/>
              </a:cxn>
            </a:cxnLst>
            <a:rect l="T15" t="T16" r="T17" b="T18"/>
            <a:pathLst>
              <a:path w="81" h="63">
                <a:moveTo>
                  <a:pt x="41" y="0"/>
                </a:moveTo>
                <a:lnTo>
                  <a:pt x="81" y="32"/>
                </a:lnTo>
                <a:lnTo>
                  <a:pt x="41" y="63"/>
                </a:lnTo>
                <a:lnTo>
                  <a:pt x="0" y="32"/>
                </a:lnTo>
                <a:lnTo>
                  <a:pt x="41" y="0"/>
                </a:lnTo>
                <a:close/>
              </a:path>
            </a:pathLst>
          </a:custGeom>
          <a:solidFill>
            <a:srgbClr val="FF0000"/>
          </a:solidFill>
          <a:ln w="12700">
            <a:solidFill>
              <a:srgbClr val="FF0000"/>
            </a:solidFill>
            <a:prstDash val="solid"/>
            <a:round/>
            <a:headEnd/>
            <a:tailEnd/>
          </a:ln>
        </p:spPr>
        <p:txBody>
          <a:bodyPr/>
          <a:lstStyle/>
          <a:p>
            <a:endParaRPr lang="en-US"/>
          </a:p>
        </p:txBody>
      </p:sp>
      <p:sp>
        <p:nvSpPr>
          <p:cNvPr id="23621" name="Freeform 69"/>
          <p:cNvSpPr>
            <a:spLocks/>
          </p:cNvSpPr>
          <p:nvPr/>
        </p:nvSpPr>
        <p:spPr bwMode="auto">
          <a:xfrm>
            <a:off x="5686425" y="2309813"/>
            <a:ext cx="146050" cy="117475"/>
          </a:xfrm>
          <a:custGeom>
            <a:avLst/>
            <a:gdLst>
              <a:gd name="T0" fmla="*/ 2147483647 w 81"/>
              <a:gd name="T1" fmla="*/ 0 h 62"/>
              <a:gd name="T2" fmla="*/ 2147483647 w 81"/>
              <a:gd name="T3" fmla="*/ 2147483647 h 62"/>
              <a:gd name="T4" fmla="*/ 2147483647 w 81"/>
              <a:gd name="T5" fmla="*/ 2147483647 h 62"/>
              <a:gd name="T6" fmla="*/ 0 w 81"/>
              <a:gd name="T7" fmla="*/ 2147483647 h 62"/>
              <a:gd name="T8" fmla="*/ 2147483647 w 81"/>
              <a:gd name="T9" fmla="*/ 0 h 62"/>
              <a:gd name="T10" fmla="*/ 0 60000 65536"/>
              <a:gd name="T11" fmla="*/ 0 60000 65536"/>
              <a:gd name="T12" fmla="*/ 0 60000 65536"/>
              <a:gd name="T13" fmla="*/ 0 60000 65536"/>
              <a:gd name="T14" fmla="*/ 0 60000 65536"/>
              <a:gd name="T15" fmla="*/ 0 w 81"/>
              <a:gd name="T16" fmla="*/ 0 h 62"/>
              <a:gd name="T17" fmla="*/ 81 w 81"/>
              <a:gd name="T18" fmla="*/ 62 h 62"/>
            </a:gdLst>
            <a:ahLst/>
            <a:cxnLst>
              <a:cxn ang="T10">
                <a:pos x="T0" y="T1"/>
              </a:cxn>
              <a:cxn ang="T11">
                <a:pos x="T2" y="T3"/>
              </a:cxn>
              <a:cxn ang="T12">
                <a:pos x="T4" y="T5"/>
              </a:cxn>
              <a:cxn ang="T13">
                <a:pos x="T6" y="T7"/>
              </a:cxn>
              <a:cxn ang="T14">
                <a:pos x="T8" y="T9"/>
              </a:cxn>
            </a:cxnLst>
            <a:rect l="T15" t="T16" r="T17" b="T18"/>
            <a:pathLst>
              <a:path w="81" h="62">
                <a:moveTo>
                  <a:pt x="41" y="0"/>
                </a:moveTo>
                <a:lnTo>
                  <a:pt x="81" y="31"/>
                </a:lnTo>
                <a:lnTo>
                  <a:pt x="41" y="62"/>
                </a:lnTo>
                <a:lnTo>
                  <a:pt x="0" y="31"/>
                </a:lnTo>
                <a:lnTo>
                  <a:pt x="41" y="0"/>
                </a:lnTo>
                <a:close/>
              </a:path>
            </a:pathLst>
          </a:custGeom>
          <a:solidFill>
            <a:srgbClr val="FF0000"/>
          </a:solidFill>
          <a:ln w="12700">
            <a:solidFill>
              <a:srgbClr val="FF0000"/>
            </a:solidFill>
            <a:prstDash val="solid"/>
            <a:round/>
            <a:headEnd/>
            <a:tailEnd/>
          </a:ln>
        </p:spPr>
        <p:txBody>
          <a:bodyPr/>
          <a:lstStyle/>
          <a:p>
            <a:endParaRPr lang="en-US"/>
          </a:p>
        </p:txBody>
      </p:sp>
      <p:sp>
        <p:nvSpPr>
          <p:cNvPr id="23622" name="Freeform 70"/>
          <p:cNvSpPr>
            <a:spLocks/>
          </p:cNvSpPr>
          <p:nvPr/>
        </p:nvSpPr>
        <p:spPr bwMode="auto">
          <a:xfrm>
            <a:off x="6035675" y="2297113"/>
            <a:ext cx="146050" cy="119062"/>
          </a:xfrm>
          <a:custGeom>
            <a:avLst/>
            <a:gdLst>
              <a:gd name="T0" fmla="*/ 2147483647 w 81"/>
              <a:gd name="T1" fmla="*/ 0 h 63"/>
              <a:gd name="T2" fmla="*/ 2147483647 w 81"/>
              <a:gd name="T3" fmla="*/ 2147483647 h 63"/>
              <a:gd name="T4" fmla="*/ 2147483647 w 81"/>
              <a:gd name="T5" fmla="*/ 2147483647 h 63"/>
              <a:gd name="T6" fmla="*/ 0 w 81"/>
              <a:gd name="T7" fmla="*/ 2147483647 h 63"/>
              <a:gd name="T8" fmla="*/ 2147483647 w 81"/>
              <a:gd name="T9" fmla="*/ 0 h 63"/>
              <a:gd name="T10" fmla="*/ 0 60000 65536"/>
              <a:gd name="T11" fmla="*/ 0 60000 65536"/>
              <a:gd name="T12" fmla="*/ 0 60000 65536"/>
              <a:gd name="T13" fmla="*/ 0 60000 65536"/>
              <a:gd name="T14" fmla="*/ 0 60000 65536"/>
              <a:gd name="T15" fmla="*/ 0 w 81"/>
              <a:gd name="T16" fmla="*/ 0 h 63"/>
              <a:gd name="T17" fmla="*/ 81 w 81"/>
              <a:gd name="T18" fmla="*/ 63 h 63"/>
            </a:gdLst>
            <a:ahLst/>
            <a:cxnLst>
              <a:cxn ang="T10">
                <a:pos x="T0" y="T1"/>
              </a:cxn>
              <a:cxn ang="T11">
                <a:pos x="T2" y="T3"/>
              </a:cxn>
              <a:cxn ang="T12">
                <a:pos x="T4" y="T5"/>
              </a:cxn>
              <a:cxn ang="T13">
                <a:pos x="T6" y="T7"/>
              </a:cxn>
              <a:cxn ang="T14">
                <a:pos x="T8" y="T9"/>
              </a:cxn>
            </a:cxnLst>
            <a:rect l="T15" t="T16" r="T17" b="T18"/>
            <a:pathLst>
              <a:path w="81" h="63">
                <a:moveTo>
                  <a:pt x="41" y="0"/>
                </a:moveTo>
                <a:lnTo>
                  <a:pt x="81" y="32"/>
                </a:lnTo>
                <a:lnTo>
                  <a:pt x="41" y="63"/>
                </a:lnTo>
                <a:lnTo>
                  <a:pt x="0" y="32"/>
                </a:lnTo>
                <a:lnTo>
                  <a:pt x="41" y="0"/>
                </a:lnTo>
                <a:close/>
              </a:path>
            </a:pathLst>
          </a:custGeom>
          <a:solidFill>
            <a:srgbClr val="FF0000"/>
          </a:solidFill>
          <a:ln w="12700">
            <a:solidFill>
              <a:srgbClr val="FF0000"/>
            </a:solidFill>
            <a:prstDash val="solid"/>
            <a:round/>
            <a:headEnd/>
            <a:tailEnd/>
          </a:ln>
        </p:spPr>
        <p:txBody>
          <a:bodyPr/>
          <a:lstStyle/>
          <a:p>
            <a:endParaRPr lang="en-US"/>
          </a:p>
        </p:txBody>
      </p:sp>
      <p:sp>
        <p:nvSpPr>
          <p:cNvPr id="23623" name="Freeform 71"/>
          <p:cNvSpPr>
            <a:spLocks/>
          </p:cNvSpPr>
          <p:nvPr/>
        </p:nvSpPr>
        <p:spPr bwMode="auto">
          <a:xfrm>
            <a:off x="6370638" y="2309813"/>
            <a:ext cx="144462" cy="117475"/>
          </a:xfrm>
          <a:custGeom>
            <a:avLst/>
            <a:gdLst>
              <a:gd name="T0" fmla="*/ 2147483647 w 81"/>
              <a:gd name="T1" fmla="*/ 0 h 62"/>
              <a:gd name="T2" fmla="*/ 2147483647 w 81"/>
              <a:gd name="T3" fmla="*/ 2147483647 h 62"/>
              <a:gd name="T4" fmla="*/ 2147483647 w 81"/>
              <a:gd name="T5" fmla="*/ 2147483647 h 62"/>
              <a:gd name="T6" fmla="*/ 0 w 81"/>
              <a:gd name="T7" fmla="*/ 2147483647 h 62"/>
              <a:gd name="T8" fmla="*/ 2147483647 w 81"/>
              <a:gd name="T9" fmla="*/ 0 h 62"/>
              <a:gd name="T10" fmla="*/ 0 60000 65536"/>
              <a:gd name="T11" fmla="*/ 0 60000 65536"/>
              <a:gd name="T12" fmla="*/ 0 60000 65536"/>
              <a:gd name="T13" fmla="*/ 0 60000 65536"/>
              <a:gd name="T14" fmla="*/ 0 60000 65536"/>
              <a:gd name="T15" fmla="*/ 0 w 81"/>
              <a:gd name="T16" fmla="*/ 0 h 62"/>
              <a:gd name="T17" fmla="*/ 81 w 81"/>
              <a:gd name="T18" fmla="*/ 62 h 62"/>
            </a:gdLst>
            <a:ahLst/>
            <a:cxnLst>
              <a:cxn ang="T10">
                <a:pos x="T0" y="T1"/>
              </a:cxn>
              <a:cxn ang="T11">
                <a:pos x="T2" y="T3"/>
              </a:cxn>
              <a:cxn ang="T12">
                <a:pos x="T4" y="T5"/>
              </a:cxn>
              <a:cxn ang="T13">
                <a:pos x="T6" y="T7"/>
              </a:cxn>
              <a:cxn ang="T14">
                <a:pos x="T8" y="T9"/>
              </a:cxn>
            </a:cxnLst>
            <a:rect l="T15" t="T16" r="T17" b="T18"/>
            <a:pathLst>
              <a:path w="81" h="62">
                <a:moveTo>
                  <a:pt x="41" y="0"/>
                </a:moveTo>
                <a:lnTo>
                  <a:pt x="81" y="31"/>
                </a:lnTo>
                <a:lnTo>
                  <a:pt x="41" y="62"/>
                </a:lnTo>
                <a:lnTo>
                  <a:pt x="0" y="31"/>
                </a:lnTo>
                <a:lnTo>
                  <a:pt x="41" y="0"/>
                </a:lnTo>
                <a:close/>
              </a:path>
            </a:pathLst>
          </a:custGeom>
          <a:solidFill>
            <a:srgbClr val="FF0000"/>
          </a:solidFill>
          <a:ln w="12700">
            <a:solidFill>
              <a:srgbClr val="FF0000"/>
            </a:solidFill>
            <a:prstDash val="solid"/>
            <a:round/>
            <a:headEnd/>
            <a:tailEnd/>
          </a:ln>
        </p:spPr>
        <p:txBody>
          <a:bodyPr/>
          <a:lstStyle/>
          <a:p>
            <a:endParaRPr lang="en-US"/>
          </a:p>
        </p:txBody>
      </p:sp>
      <p:sp>
        <p:nvSpPr>
          <p:cNvPr id="23624" name="Freeform 72"/>
          <p:cNvSpPr>
            <a:spLocks/>
          </p:cNvSpPr>
          <p:nvPr/>
        </p:nvSpPr>
        <p:spPr bwMode="auto">
          <a:xfrm>
            <a:off x="6718300" y="2106613"/>
            <a:ext cx="146050" cy="120650"/>
          </a:xfrm>
          <a:custGeom>
            <a:avLst/>
            <a:gdLst>
              <a:gd name="T0" fmla="*/ 2147483647 w 81"/>
              <a:gd name="T1" fmla="*/ 0 h 63"/>
              <a:gd name="T2" fmla="*/ 2147483647 w 81"/>
              <a:gd name="T3" fmla="*/ 2147483647 h 63"/>
              <a:gd name="T4" fmla="*/ 2147483647 w 81"/>
              <a:gd name="T5" fmla="*/ 2147483647 h 63"/>
              <a:gd name="T6" fmla="*/ 0 w 81"/>
              <a:gd name="T7" fmla="*/ 2147483647 h 63"/>
              <a:gd name="T8" fmla="*/ 2147483647 w 81"/>
              <a:gd name="T9" fmla="*/ 0 h 63"/>
              <a:gd name="T10" fmla="*/ 0 60000 65536"/>
              <a:gd name="T11" fmla="*/ 0 60000 65536"/>
              <a:gd name="T12" fmla="*/ 0 60000 65536"/>
              <a:gd name="T13" fmla="*/ 0 60000 65536"/>
              <a:gd name="T14" fmla="*/ 0 60000 65536"/>
              <a:gd name="T15" fmla="*/ 0 w 81"/>
              <a:gd name="T16" fmla="*/ 0 h 63"/>
              <a:gd name="T17" fmla="*/ 81 w 81"/>
              <a:gd name="T18" fmla="*/ 63 h 63"/>
            </a:gdLst>
            <a:ahLst/>
            <a:cxnLst>
              <a:cxn ang="T10">
                <a:pos x="T0" y="T1"/>
              </a:cxn>
              <a:cxn ang="T11">
                <a:pos x="T2" y="T3"/>
              </a:cxn>
              <a:cxn ang="T12">
                <a:pos x="T4" y="T5"/>
              </a:cxn>
              <a:cxn ang="T13">
                <a:pos x="T6" y="T7"/>
              </a:cxn>
              <a:cxn ang="T14">
                <a:pos x="T8" y="T9"/>
              </a:cxn>
            </a:cxnLst>
            <a:rect l="T15" t="T16" r="T17" b="T18"/>
            <a:pathLst>
              <a:path w="81" h="63">
                <a:moveTo>
                  <a:pt x="41" y="0"/>
                </a:moveTo>
                <a:lnTo>
                  <a:pt x="81" y="32"/>
                </a:lnTo>
                <a:lnTo>
                  <a:pt x="41" y="63"/>
                </a:lnTo>
                <a:lnTo>
                  <a:pt x="0" y="32"/>
                </a:lnTo>
                <a:lnTo>
                  <a:pt x="41" y="0"/>
                </a:lnTo>
                <a:close/>
              </a:path>
            </a:pathLst>
          </a:custGeom>
          <a:solidFill>
            <a:srgbClr val="FF0000"/>
          </a:solidFill>
          <a:ln w="12700">
            <a:solidFill>
              <a:srgbClr val="FF0000"/>
            </a:solidFill>
            <a:prstDash val="solid"/>
            <a:round/>
            <a:headEnd/>
            <a:tailEnd/>
          </a:ln>
        </p:spPr>
        <p:txBody>
          <a:bodyPr/>
          <a:lstStyle/>
          <a:p>
            <a:endParaRPr lang="en-US"/>
          </a:p>
        </p:txBody>
      </p:sp>
      <p:sp>
        <p:nvSpPr>
          <p:cNvPr id="23625" name="Freeform 73"/>
          <p:cNvSpPr>
            <a:spLocks/>
          </p:cNvSpPr>
          <p:nvPr/>
        </p:nvSpPr>
        <p:spPr bwMode="auto">
          <a:xfrm>
            <a:off x="7067550" y="2071688"/>
            <a:ext cx="146050" cy="117475"/>
          </a:xfrm>
          <a:custGeom>
            <a:avLst/>
            <a:gdLst>
              <a:gd name="T0" fmla="*/ 2147483647 w 81"/>
              <a:gd name="T1" fmla="*/ 0 h 63"/>
              <a:gd name="T2" fmla="*/ 2147483647 w 81"/>
              <a:gd name="T3" fmla="*/ 2147483647 h 63"/>
              <a:gd name="T4" fmla="*/ 2147483647 w 81"/>
              <a:gd name="T5" fmla="*/ 2147483647 h 63"/>
              <a:gd name="T6" fmla="*/ 0 w 81"/>
              <a:gd name="T7" fmla="*/ 2147483647 h 63"/>
              <a:gd name="T8" fmla="*/ 2147483647 w 81"/>
              <a:gd name="T9" fmla="*/ 0 h 63"/>
              <a:gd name="T10" fmla="*/ 0 60000 65536"/>
              <a:gd name="T11" fmla="*/ 0 60000 65536"/>
              <a:gd name="T12" fmla="*/ 0 60000 65536"/>
              <a:gd name="T13" fmla="*/ 0 60000 65536"/>
              <a:gd name="T14" fmla="*/ 0 60000 65536"/>
              <a:gd name="T15" fmla="*/ 0 w 81"/>
              <a:gd name="T16" fmla="*/ 0 h 63"/>
              <a:gd name="T17" fmla="*/ 81 w 81"/>
              <a:gd name="T18" fmla="*/ 63 h 63"/>
            </a:gdLst>
            <a:ahLst/>
            <a:cxnLst>
              <a:cxn ang="T10">
                <a:pos x="T0" y="T1"/>
              </a:cxn>
              <a:cxn ang="T11">
                <a:pos x="T2" y="T3"/>
              </a:cxn>
              <a:cxn ang="T12">
                <a:pos x="T4" y="T5"/>
              </a:cxn>
              <a:cxn ang="T13">
                <a:pos x="T6" y="T7"/>
              </a:cxn>
              <a:cxn ang="T14">
                <a:pos x="T8" y="T9"/>
              </a:cxn>
            </a:cxnLst>
            <a:rect l="T15" t="T16" r="T17" b="T18"/>
            <a:pathLst>
              <a:path w="81" h="63">
                <a:moveTo>
                  <a:pt x="41" y="0"/>
                </a:moveTo>
                <a:lnTo>
                  <a:pt x="81" y="32"/>
                </a:lnTo>
                <a:lnTo>
                  <a:pt x="41" y="63"/>
                </a:lnTo>
                <a:lnTo>
                  <a:pt x="0" y="32"/>
                </a:lnTo>
                <a:lnTo>
                  <a:pt x="41" y="0"/>
                </a:lnTo>
                <a:close/>
              </a:path>
            </a:pathLst>
          </a:custGeom>
          <a:solidFill>
            <a:srgbClr val="FF0000"/>
          </a:solidFill>
          <a:ln w="12700">
            <a:solidFill>
              <a:srgbClr val="FF0000"/>
            </a:solidFill>
            <a:prstDash val="solid"/>
            <a:round/>
            <a:headEnd/>
            <a:tailEnd/>
          </a:ln>
        </p:spPr>
        <p:txBody>
          <a:bodyPr/>
          <a:lstStyle/>
          <a:p>
            <a:endParaRPr lang="en-US"/>
          </a:p>
        </p:txBody>
      </p:sp>
      <p:sp>
        <p:nvSpPr>
          <p:cNvPr id="23626" name="Freeform 74"/>
          <p:cNvSpPr>
            <a:spLocks/>
          </p:cNvSpPr>
          <p:nvPr/>
        </p:nvSpPr>
        <p:spPr bwMode="auto">
          <a:xfrm>
            <a:off x="7402513" y="2036763"/>
            <a:ext cx="146050" cy="117475"/>
          </a:xfrm>
          <a:custGeom>
            <a:avLst/>
            <a:gdLst>
              <a:gd name="T0" fmla="*/ 2147483647 w 81"/>
              <a:gd name="T1" fmla="*/ 0 h 62"/>
              <a:gd name="T2" fmla="*/ 2147483647 w 81"/>
              <a:gd name="T3" fmla="*/ 2147483647 h 62"/>
              <a:gd name="T4" fmla="*/ 2147483647 w 81"/>
              <a:gd name="T5" fmla="*/ 2147483647 h 62"/>
              <a:gd name="T6" fmla="*/ 0 w 81"/>
              <a:gd name="T7" fmla="*/ 2147483647 h 62"/>
              <a:gd name="T8" fmla="*/ 2147483647 w 81"/>
              <a:gd name="T9" fmla="*/ 0 h 62"/>
              <a:gd name="T10" fmla="*/ 0 60000 65536"/>
              <a:gd name="T11" fmla="*/ 0 60000 65536"/>
              <a:gd name="T12" fmla="*/ 0 60000 65536"/>
              <a:gd name="T13" fmla="*/ 0 60000 65536"/>
              <a:gd name="T14" fmla="*/ 0 60000 65536"/>
              <a:gd name="T15" fmla="*/ 0 w 81"/>
              <a:gd name="T16" fmla="*/ 0 h 62"/>
              <a:gd name="T17" fmla="*/ 81 w 81"/>
              <a:gd name="T18" fmla="*/ 62 h 62"/>
            </a:gdLst>
            <a:ahLst/>
            <a:cxnLst>
              <a:cxn ang="T10">
                <a:pos x="T0" y="T1"/>
              </a:cxn>
              <a:cxn ang="T11">
                <a:pos x="T2" y="T3"/>
              </a:cxn>
              <a:cxn ang="T12">
                <a:pos x="T4" y="T5"/>
              </a:cxn>
              <a:cxn ang="T13">
                <a:pos x="T6" y="T7"/>
              </a:cxn>
              <a:cxn ang="T14">
                <a:pos x="T8" y="T9"/>
              </a:cxn>
            </a:cxnLst>
            <a:rect l="T15" t="T16" r="T17" b="T18"/>
            <a:pathLst>
              <a:path w="81" h="62">
                <a:moveTo>
                  <a:pt x="41" y="0"/>
                </a:moveTo>
                <a:lnTo>
                  <a:pt x="81" y="31"/>
                </a:lnTo>
                <a:lnTo>
                  <a:pt x="41" y="62"/>
                </a:lnTo>
                <a:lnTo>
                  <a:pt x="0" y="31"/>
                </a:lnTo>
                <a:lnTo>
                  <a:pt x="41" y="0"/>
                </a:lnTo>
                <a:close/>
              </a:path>
            </a:pathLst>
          </a:custGeom>
          <a:solidFill>
            <a:srgbClr val="FF0000"/>
          </a:solidFill>
          <a:ln w="12700">
            <a:solidFill>
              <a:srgbClr val="FF0000"/>
            </a:solidFill>
            <a:prstDash val="solid"/>
            <a:round/>
            <a:headEnd/>
            <a:tailEnd/>
          </a:ln>
        </p:spPr>
        <p:txBody>
          <a:bodyPr/>
          <a:lstStyle/>
          <a:p>
            <a:endParaRPr lang="en-US"/>
          </a:p>
        </p:txBody>
      </p:sp>
      <p:sp>
        <p:nvSpPr>
          <p:cNvPr id="23627" name="Freeform 75"/>
          <p:cNvSpPr>
            <a:spLocks/>
          </p:cNvSpPr>
          <p:nvPr/>
        </p:nvSpPr>
        <p:spPr bwMode="auto">
          <a:xfrm>
            <a:off x="7808913" y="2251075"/>
            <a:ext cx="146050" cy="119063"/>
          </a:xfrm>
          <a:custGeom>
            <a:avLst/>
            <a:gdLst>
              <a:gd name="T0" fmla="*/ 2147483647 w 81"/>
              <a:gd name="T1" fmla="*/ 0 h 63"/>
              <a:gd name="T2" fmla="*/ 2147483647 w 81"/>
              <a:gd name="T3" fmla="*/ 2147483647 h 63"/>
              <a:gd name="T4" fmla="*/ 2147483647 w 81"/>
              <a:gd name="T5" fmla="*/ 2147483647 h 63"/>
              <a:gd name="T6" fmla="*/ 0 w 81"/>
              <a:gd name="T7" fmla="*/ 2147483647 h 63"/>
              <a:gd name="T8" fmla="*/ 2147483647 w 81"/>
              <a:gd name="T9" fmla="*/ 0 h 63"/>
              <a:gd name="T10" fmla="*/ 0 60000 65536"/>
              <a:gd name="T11" fmla="*/ 0 60000 65536"/>
              <a:gd name="T12" fmla="*/ 0 60000 65536"/>
              <a:gd name="T13" fmla="*/ 0 60000 65536"/>
              <a:gd name="T14" fmla="*/ 0 60000 65536"/>
              <a:gd name="T15" fmla="*/ 0 w 81"/>
              <a:gd name="T16" fmla="*/ 0 h 63"/>
              <a:gd name="T17" fmla="*/ 81 w 81"/>
              <a:gd name="T18" fmla="*/ 63 h 63"/>
            </a:gdLst>
            <a:ahLst/>
            <a:cxnLst>
              <a:cxn ang="T10">
                <a:pos x="T0" y="T1"/>
              </a:cxn>
              <a:cxn ang="T11">
                <a:pos x="T2" y="T3"/>
              </a:cxn>
              <a:cxn ang="T12">
                <a:pos x="T4" y="T5"/>
              </a:cxn>
              <a:cxn ang="T13">
                <a:pos x="T6" y="T7"/>
              </a:cxn>
              <a:cxn ang="T14">
                <a:pos x="T8" y="T9"/>
              </a:cxn>
            </a:cxnLst>
            <a:rect l="T15" t="T16" r="T17" b="T18"/>
            <a:pathLst>
              <a:path w="81" h="63">
                <a:moveTo>
                  <a:pt x="41" y="0"/>
                </a:moveTo>
                <a:lnTo>
                  <a:pt x="81" y="31"/>
                </a:lnTo>
                <a:lnTo>
                  <a:pt x="41" y="63"/>
                </a:lnTo>
                <a:lnTo>
                  <a:pt x="0" y="31"/>
                </a:lnTo>
                <a:lnTo>
                  <a:pt x="41" y="0"/>
                </a:lnTo>
                <a:close/>
              </a:path>
            </a:pathLst>
          </a:custGeom>
          <a:solidFill>
            <a:srgbClr val="FF0000"/>
          </a:solidFill>
          <a:ln w="12700">
            <a:solidFill>
              <a:srgbClr val="FF0000"/>
            </a:solidFill>
            <a:prstDash val="solid"/>
            <a:round/>
            <a:headEnd/>
            <a:tailEnd/>
          </a:ln>
        </p:spPr>
        <p:txBody>
          <a:bodyPr/>
          <a:lstStyle/>
          <a:p>
            <a:endParaRPr lang="en-US"/>
          </a:p>
        </p:txBody>
      </p:sp>
      <p:sp>
        <p:nvSpPr>
          <p:cNvPr id="23628" name="Rectangle 76"/>
          <p:cNvSpPr>
            <a:spLocks noChangeArrowheads="1"/>
          </p:cNvSpPr>
          <p:nvPr/>
        </p:nvSpPr>
        <p:spPr bwMode="auto">
          <a:xfrm>
            <a:off x="1758950" y="5087938"/>
            <a:ext cx="96838" cy="233362"/>
          </a:xfrm>
          <a:prstGeom prst="rect">
            <a:avLst/>
          </a:prstGeom>
          <a:noFill/>
          <a:ln w="9525">
            <a:noFill/>
            <a:miter lim="800000"/>
            <a:headEnd/>
            <a:tailEnd/>
          </a:ln>
        </p:spPr>
        <p:txBody>
          <a:bodyPr wrap="none" lIns="0" tIns="0" rIns="0" bIns="0">
            <a:spAutoFit/>
          </a:bodyPr>
          <a:lstStyle/>
          <a:p>
            <a:r>
              <a:rPr lang="en-US" sz="1500" b="0">
                <a:solidFill>
                  <a:srgbClr val="FFFFFF"/>
                </a:solidFill>
                <a:latin typeface="Arial" pitchFamily="34" charset="0"/>
              </a:rPr>
              <a:t>0</a:t>
            </a:r>
            <a:endParaRPr lang="en-US" b="0"/>
          </a:p>
        </p:txBody>
      </p:sp>
      <p:sp>
        <p:nvSpPr>
          <p:cNvPr id="23629" name="Rectangle 77"/>
          <p:cNvSpPr>
            <a:spLocks noChangeArrowheads="1"/>
          </p:cNvSpPr>
          <p:nvPr/>
        </p:nvSpPr>
        <p:spPr bwMode="auto">
          <a:xfrm>
            <a:off x="1598613" y="4646613"/>
            <a:ext cx="193675" cy="234950"/>
          </a:xfrm>
          <a:prstGeom prst="rect">
            <a:avLst/>
          </a:prstGeom>
          <a:noFill/>
          <a:ln w="9525">
            <a:noFill/>
            <a:miter lim="800000"/>
            <a:headEnd/>
            <a:tailEnd/>
          </a:ln>
        </p:spPr>
        <p:txBody>
          <a:bodyPr wrap="none" lIns="0" tIns="0" rIns="0" bIns="0">
            <a:spAutoFit/>
          </a:bodyPr>
          <a:lstStyle/>
          <a:p>
            <a:r>
              <a:rPr lang="en-US" sz="1500" b="0">
                <a:solidFill>
                  <a:srgbClr val="FFFFFF"/>
                </a:solidFill>
                <a:latin typeface="Arial" pitchFamily="34" charset="0"/>
              </a:rPr>
              <a:t>10</a:t>
            </a:r>
            <a:endParaRPr lang="en-US" b="0"/>
          </a:p>
        </p:txBody>
      </p:sp>
      <p:sp>
        <p:nvSpPr>
          <p:cNvPr id="23630" name="Rectangle 78"/>
          <p:cNvSpPr>
            <a:spLocks noChangeArrowheads="1"/>
          </p:cNvSpPr>
          <p:nvPr/>
        </p:nvSpPr>
        <p:spPr bwMode="auto">
          <a:xfrm>
            <a:off x="1598613" y="4205288"/>
            <a:ext cx="193675" cy="233362"/>
          </a:xfrm>
          <a:prstGeom prst="rect">
            <a:avLst/>
          </a:prstGeom>
          <a:noFill/>
          <a:ln w="9525">
            <a:noFill/>
            <a:miter lim="800000"/>
            <a:headEnd/>
            <a:tailEnd/>
          </a:ln>
        </p:spPr>
        <p:txBody>
          <a:bodyPr wrap="none" lIns="0" tIns="0" rIns="0" bIns="0">
            <a:spAutoFit/>
          </a:bodyPr>
          <a:lstStyle/>
          <a:p>
            <a:r>
              <a:rPr lang="en-US" sz="1500" b="0">
                <a:solidFill>
                  <a:srgbClr val="FFFFFF"/>
                </a:solidFill>
                <a:latin typeface="Arial" pitchFamily="34" charset="0"/>
              </a:rPr>
              <a:t>20</a:t>
            </a:r>
            <a:endParaRPr lang="en-US" b="0"/>
          </a:p>
        </p:txBody>
      </p:sp>
      <p:sp>
        <p:nvSpPr>
          <p:cNvPr id="23631" name="Rectangle 79"/>
          <p:cNvSpPr>
            <a:spLocks noChangeArrowheads="1"/>
          </p:cNvSpPr>
          <p:nvPr/>
        </p:nvSpPr>
        <p:spPr bwMode="auto">
          <a:xfrm>
            <a:off x="1598613" y="3770313"/>
            <a:ext cx="193675" cy="233362"/>
          </a:xfrm>
          <a:prstGeom prst="rect">
            <a:avLst/>
          </a:prstGeom>
          <a:noFill/>
          <a:ln w="9525">
            <a:noFill/>
            <a:miter lim="800000"/>
            <a:headEnd/>
            <a:tailEnd/>
          </a:ln>
        </p:spPr>
        <p:txBody>
          <a:bodyPr wrap="none" lIns="0" tIns="0" rIns="0" bIns="0">
            <a:spAutoFit/>
          </a:bodyPr>
          <a:lstStyle/>
          <a:p>
            <a:r>
              <a:rPr lang="en-US" sz="1500" b="0">
                <a:solidFill>
                  <a:srgbClr val="FFFFFF"/>
                </a:solidFill>
                <a:latin typeface="Arial" pitchFamily="34" charset="0"/>
              </a:rPr>
              <a:t>30</a:t>
            </a:r>
            <a:endParaRPr lang="en-US" b="0"/>
          </a:p>
        </p:txBody>
      </p:sp>
      <p:sp>
        <p:nvSpPr>
          <p:cNvPr id="23632" name="Rectangle 80"/>
          <p:cNvSpPr>
            <a:spLocks noChangeArrowheads="1"/>
          </p:cNvSpPr>
          <p:nvPr/>
        </p:nvSpPr>
        <p:spPr bwMode="auto">
          <a:xfrm>
            <a:off x="1598613" y="3341688"/>
            <a:ext cx="193675" cy="233362"/>
          </a:xfrm>
          <a:prstGeom prst="rect">
            <a:avLst/>
          </a:prstGeom>
          <a:noFill/>
          <a:ln w="9525">
            <a:noFill/>
            <a:miter lim="800000"/>
            <a:headEnd/>
            <a:tailEnd/>
          </a:ln>
        </p:spPr>
        <p:txBody>
          <a:bodyPr wrap="none" lIns="0" tIns="0" rIns="0" bIns="0">
            <a:spAutoFit/>
          </a:bodyPr>
          <a:lstStyle/>
          <a:p>
            <a:r>
              <a:rPr lang="en-US" sz="1500" b="0">
                <a:solidFill>
                  <a:srgbClr val="FFFFFF"/>
                </a:solidFill>
                <a:latin typeface="Arial" pitchFamily="34" charset="0"/>
              </a:rPr>
              <a:t>40</a:t>
            </a:r>
            <a:endParaRPr lang="en-US" b="0"/>
          </a:p>
        </p:txBody>
      </p:sp>
      <p:sp>
        <p:nvSpPr>
          <p:cNvPr id="23633" name="Rectangle 81"/>
          <p:cNvSpPr>
            <a:spLocks noChangeArrowheads="1"/>
          </p:cNvSpPr>
          <p:nvPr/>
        </p:nvSpPr>
        <p:spPr bwMode="auto">
          <a:xfrm>
            <a:off x="1598613" y="2901950"/>
            <a:ext cx="193675" cy="234950"/>
          </a:xfrm>
          <a:prstGeom prst="rect">
            <a:avLst/>
          </a:prstGeom>
          <a:noFill/>
          <a:ln w="9525">
            <a:noFill/>
            <a:miter lim="800000"/>
            <a:headEnd/>
            <a:tailEnd/>
          </a:ln>
        </p:spPr>
        <p:txBody>
          <a:bodyPr wrap="none" lIns="0" tIns="0" rIns="0" bIns="0">
            <a:spAutoFit/>
          </a:bodyPr>
          <a:lstStyle/>
          <a:p>
            <a:r>
              <a:rPr lang="en-US" sz="1500" b="0">
                <a:solidFill>
                  <a:srgbClr val="FFFFFF"/>
                </a:solidFill>
                <a:latin typeface="Arial" pitchFamily="34" charset="0"/>
              </a:rPr>
              <a:t>50</a:t>
            </a:r>
            <a:endParaRPr lang="en-US" b="0"/>
          </a:p>
        </p:txBody>
      </p:sp>
      <p:sp>
        <p:nvSpPr>
          <p:cNvPr id="23634" name="Rectangle 82"/>
          <p:cNvSpPr>
            <a:spLocks noChangeArrowheads="1"/>
          </p:cNvSpPr>
          <p:nvPr/>
        </p:nvSpPr>
        <p:spPr bwMode="auto">
          <a:xfrm>
            <a:off x="1598613" y="2462213"/>
            <a:ext cx="193675" cy="234950"/>
          </a:xfrm>
          <a:prstGeom prst="rect">
            <a:avLst/>
          </a:prstGeom>
          <a:noFill/>
          <a:ln w="9525">
            <a:noFill/>
            <a:miter lim="800000"/>
            <a:headEnd/>
            <a:tailEnd/>
          </a:ln>
        </p:spPr>
        <p:txBody>
          <a:bodyPr wrap="none" lIns="0" tIns="0" rIns="0" bIns="0">
            <a:spAutoFit/>
          </a:bodyPr>
          <a:lstStyle/>
          <a:p>
            <a:r>
              <a:rPr lang="en-US" sz="1500" b="0">
                <a:solidFill>
                  <a:srgbClr val="FFFFFF"/>
                </a:solidFill>
                <a:latin typeface="Arial" pitchFamily="34" charset="0"/>
              </a:rPr>
              <a:t>60</a:t>
            </a:r>
            <a:endParaRPr lang="en-US" b="0"/>
          </a:p>
        </p:txBody>
      </p:sp>
      <p:sp>
        <p:nvSpPr>
          <p:cNvPr id="23635" name="Rectangle 83"/>
          <p:cNvSpPr>
            <a:spLocks noChangeArrowheads="1"/>
          </p:cNvSpPr>
          <p:nvPr/>
        </p:nvSpPr>
        <p:spPr bwMode="auto">
          <a:xfrm>
            <a:off x="1598613" y="2024063"/>
            <a:ext cx="193675" cy="233362"/>
          </a:xfrm>
          <a:prstGeom prst="rect">
            <a:avLst/>
          </a:prstGeom>
          <a:noFill/>
          <a:ln w="9525">
            <a:noFill/>
            <a:miter lim="800000"/>
            <a:headEnd/>
            <a:tailEnd/>
          </a:ln>
        </p:spPr>
        <p:txBody>
          <a:bodyPr wrap="none" lIns="0" tIns="0" rIns="0" bIns="0">
            <a:spAutoFit/>
          </a:bodyPr>
          <a:lstStyle/>
          <a:p>
            <a:r>
              <a:rPr lang="en-US" sz="1500" b="0">
                <a:solidFill>
                  <a:srgbClr val="FFFFFF"/>
                </a:solidFill>
                <a:latin typeface="Arial" pitchFamily="34" charset="0"/>
              </a:rPr>
              <a:t>70</a:t>
            </a:r>
            <a:endParaRPr lang="en-US" b="0"/>
          </a:p>
        </p:txBody>
      </p:sp>
      <p:sp>
        <p:nvSpPr>
          <p:cNvPr id="23636" name="Rectangle 84"/>
          <p:cNvSpPr>
            <a:spLocks noChangeArrowheads="1"/>
          </p:cNvSpPr>
          <p:nvPr/>
        </p:nvSpPr>
        <p:spPr bwMode="auto">
          <a:xfrm>
            <a:off x="1598613" y="1585913"/>
            <a:ext cx="193675" cy="233362"/>
          </a:xfrm>
          <a:prstGeom prst="rect">
            <a:avLst/>
          </a:prstGeom>
          <a:noFill/>
          <a:ln w="9525">
            <a:noFill/>
            <a:miter lim="800000"/>
            <a:headEnd/>
            <a:tailEnd/>
          </a:ln>
        </p:spPr>
        <p:txBody>
          <a:bodyPr wrap="none" lIns="0" tIns="0" rIns="0" bIns="0">
            <a:spAutoFit/>
          </a:bodyPr>
          <a:lstStyle/>
          <a:p>
            <a:r>
              <a:rPr lang="en-US" sz="1500" b="0">
                <a:solidFill>
                  <a:srgbClr val="FFFFFF"/>
                </a:solidFill>
                <a:latin typeface="Arial" pitchFamily="34" charset="0"/>
              </a:rPr>
              <a:t>80</a:t>
            </a:r>
            <a:endParaRPr lang="en-US" b="0"/>
          </a:p>
        </p:txBody>
      </p:sp>
      <p:grpSp>
        <p:nvGrpSpPr>
          <p:cNvPr id="23637" name="Group 85"/>
          <p:cNvGrpSpPr>
            <a:grpSpLocks/>
          </p:cNvGrpSpPr>
          <p:nvPr/>
        </p:nvGrpSpPr>
        <p:grpSpPr bwMode="auto">
          <a:xfrm>
            <a:off x="1970088" y="5522913"/>
            <a:ext cx="5897562" cy="233362"/>
            <a:chOff x="1365" y="3400"/>
            <a:chExt cx="4087" cy="144"/>
          </a:xfrm>
        </p:grpSpPr>
        <p:sp>
          <p:nvSpPr>
            <p:cNvPr id="23641" name="Rectangle 86"/>
            <p:cNvSpPr>
              <a:spLocks noChangeArrowheads="1"/>
            </p:cNvSpPr>
            <p:nvPr/>
          </p:nvSpPr>
          <p:spPr bwMode="auto">
            <a:xfrm rot="-2700000">
              <a:off x="1365" y="3400"/>
              <a:ext cx="268" cy="144"/>
            </a:xfrm>
            <a:prstGeom prst="rect">
              <a:avLst/>
            </a:prstGeom>
            <a:noFill/>
            <a:ln w="9525">
              <a:noFill/>
              <a:miter lim="800000"/>
              <a:headEnd/>
              <a:tailEnd/>
            </a:ln>
          </p:spPr>
          <p:txBody>
            <a:bodyPr wrap="none" lIns="0" tIns="0" rIns="0" bIns="0">
              <a:spAutoFit/>
            </a:bodyPr>
            <a:lstStyle/>
            <a:p>
              <a:r>
                <a:rPr lang="en-US" sz="1500" b="0">
                  <a:solidFill>
                    <a:srgbClr val="FFFFFF"/>
                  </a:solidFill>
                  <a:latin typeface="Arial" pitchFamily="34" charset="0"/>
                </a:rPr>
                <a:t>1980</a:t>
              </a:r>
              <a:endParaRPr lang="en-US" b="0"/>
            </a:p>
          </p:txBody>
        </p:sp>
        <p:sp>
          <p:nvSpPr>
            <p:cNvPr id="23642" name="Rectangle 87"/>
            <p:cNvSpPr>
              <a:spLocks noChangeArrowheads="1"/>
            </p:cNvSpPr>
            <p:nvPr/>
          </p:nvSpPr>
          <p:spPr bwMode="auto">
            <a:xfrm rot="-2700000">
              <a:off x="1839" y="3400"/>
              <a:ext cx="268" cy="144"/>
            </a:xfrm>
            <a:prstGeom prst="rect">
              <a:avLst/>
            </a:prstGeom>
            <a:noFill/>
            <a:ln w="9525">
              <a:noFill/>
              <a:miter lim="800000"/>
              <a:headEnd/>
              <a:tailEnd/>
            </a:ln>
          </p:spPr>
          <p:txBody>
            <a:bodyPr wrap="none" lIns="0" tIns="0" rIns="0" bIns="0">
              <a:spAutoFit/>
            </a:bodyPr>
            <a:lstStyle/>
            <a:p>
              <a:r>
                <a:rPr lang="en-US" sz="1500" b="0">
                  <a:solidFill>
                    <a:srgbClr val="FFFFFF"/>
                  </a:solidFill>
                  <a:latin typeface="Arial" pitchFamily="34" charset="0"/>
                </a:rPr>
                <a:t>1982</a:t>
              </a:r>
              <a:endParaRPr lang="en-US" b="0"/>
            </a:p>
          </p:txBody>
        </p:sp>
        <p:sp>
          <p:nvSpPr>
            <p:cNvPr id="23643" name="Rectangle 88"/>
            <p:cNvSpPr>
              <a:spLocks noChangeArrowheads="1"/>
            </p:cNvSpPr>
            <p:nvPr/>
          </p:nvSpPr>
          <p:spPr bwMode="auto">
            <a:xfrm rot="-2700000">
              <a:off x="2322" y="3400"/>
              <a:ext cx="268" cy="144"/>
            </a:xfrm>
            <a:prstGeom prst="rect">
              <a:avLst/>
            </a:prstGeom>
            <a:noFill/>
            <a:ln w="9525">
              <a:noFill/>
              <a:miter lim="800000"/>
              <a:headEnd/>
              <a:tailEnd/>
            </a:ln>
          </p:spPr>
          <p:txBody>
            <a:bodyPr wrap="none" lIns="0" tIns="0" rIns="0" bIns="0">
              <a:spAutoFit/>
            </a:bodyPr>
            <a:lstStyle/>
            <a:p>
              <a:r>
                <a:rPr lang="en-US" sz="1500" b="0">
                  <a:solidFill>
                    <a:srgbClr val="FFFFFF"/>
                  </a:solidFill>
                  <a:latin typeface="Arial" pitchFamily="34" charset="0"/>
                </a:rPr>
                <a:t>1984</a:t>
              </a:r>
              <a:endParaRPr lang="en-US" b="0"/>
            </a:p>
          </p:txBody>
        </p:sp>
        <p:sp>
          <p:nvSpPr>
            <p:cNvPr id="23644" name="Rectangle 89"/>
            <p:cNvSpPr>
              <a:spLocks noChangeArrowheads="1"/>
            </p:cNvSpPr>
            <p:nvPr/>
          </p:nvSpPr>
          <p:spPr bwMode="auto">
            <a:xfrm rot="-2700000">
              <a:off x="2796" y="3400"/>
              <a:ext cx="268" cy="144"/>
            </a:xfrm>
            <a:prstGeom prst="rect">
              <a:avLst/>
            </a:prstGeom>
            <a:noFill/>
            <a:ln w="9525">
              <a:noFill/>
              <a:miter lim="800000"/>
              <a:headEnd/>
              <a:tailEnd/>
            </a:ln>
          </p:spPr>
          <p:txBody>
            <a:bodyPr wrap="none" lIns="0" tIns="0" rIns="0" bIns="0">
              <a:spAutoFit/>
            </a:bodyPr>
            <a:lstStyle/>
            <a:p>
              <a:r>
                <a:rPr lang="en-US" sz="1500" b="0">
                  <a:solidFill>
                    <a:srgbClr val="FFFFFF"/>
                  </a:solidFill>
                  <a:latin typeface="Arial" pitchFamily="34" charset="0"/>
                </a:rPr>
                <a:t>1986</a:t>
              </a:r>
              <a:endParaRPr lang="en-US" b="0"/>
            </a:p>
          </p:txBody>
        </p:sp>
        <p:sp>
          <p:nvSpPr>
            <p:cNvPr id="23645" name="Rectangle 90"/>
            <p:cNvSpPr>
              <a:spLocks noChangeArrowheads="1"/>
            </p:cNvSpPr>
            <p:nvPr/>
          </p:nvSpPr>
          <p:spPr bwMode="auto">
            <a:xfrm rot="-2700000">
              <a:off x="3280" y="3400"/>
              <a:ext cx="268" cy="144"/>
            </a:xfrm>
            <a:prstGeom prst="rect">
              <a:avLst/>
            </a:prstGeom>
            <a:noFill/>
            <a:ln w="9525">
              <a:noFill/>
              <a:miter lim="800000"/>
              <a:headEnd/>
              <a:tailEnd/>
            </a:ln>
          </p:spPr>
          <p:txBody>
            <a:bodyPr wrap="none" lIns="0" tIns="0" rIns="0" bIns="0">
              <a:spAutoFit/>
            </a:bodyPr>
            <a:lstStyle/>
            <a:p>
              <a:r>
                <a:rPr lang="en-US" sz="1500" b="0">
                  <a:solidFill>
                    <a:srgbClr val="FFFFFF"/>
                  </a:solidFill>
                  <a:latin typeface="Arial" pitchFamily="34" charset="0"/>
                </a:rPr>
                <a:t>1988</a:t>
              </a:r>
              <a:endParaRPr lang="en-US" b="0"/>
            </a:p>
          </p:txBody>
        </p:sp>
        <p:sp>
          <p:nvSpPr>
            <p:cNvPr id="23646" name="Rectangle 91"/>
            <p:cNvSpPr>
              <a:spLocks noChangeArrowheads="1"/>
            </p:cNvSpPr>
            <p:nvPr/>
          </p:nvSpPr>
          <p:spPr bwMode="auto">
            <a:xfrm rot="-2700000">
              <a:off x="3753" y="3400"/>
              <a:ext cx="268" cy="144"/>
            </a:xfrm>
            <a:prstGeom prst="rect">
              <a:avLst/>
            </a:prstGeom>
            <a:noFill/>
            <a:ln w="9525">
              <a:noFill/>
              <a:miter lim="800000"/>
              <a:headEnd/>
              <a:tailEnd/>
            </a:ln>
          </p:spPr>
          <p:txBody>
            <a:bodyPr wrap="none" lIns="0" tIns="0" rIns="0" bIns="0">
              <a:spAutoFit/>
            </a:bodyPr>
            <a:lstStyle/>
            <a:p>
              <a:r>
                <a:rPr lang="en-US" sz="1500" b="0">
                  <a:solidFill>
                    <a:srgbClr val="FFFFFF"/>
                  </a:solidFill>
                  <a:latin typeface="Arial" pitchFamily="34" charset="0"/>
                </a:rPr>
                <a:t>1990</a:t>
              </a:r>
              <a:endParaRPr lang="en-US" b="0"/>
            </a:p>
          </p:txBody>
        </p:sp>
        <p:sp>
          <p:nvSpPr>
            <p:cNvPr id="23647" name="Rectangle 92"/>
            <p:cNvSpPr>
              <a:spLocks noChangeArrowheads="1"/>
            </p:cNvSpPr>
            <p:nvPr/>
          </p:nvSpPr>
          <p:spPr bwMode="auto">
            <a:xfrm rot="-2700000">
              <a:off x="4227" y="3400"/>
              <a:ext cx="268" cy="144"/>
            </a:xfrm>
            <a:prstGeom prst="rect">
              <a:avLst/>
            </a:prstGeom>
            <a:noFill/>
            <a:ln w="9525">
              <a:noFill/>
              <a:miter lim="800000"/>
              <a:headEnd/>
              <a:tailEnd/>
            </a:ln>
          </p:spPr>
          <p:txBody>
            <a:bodyPr wrap="none" lIns="0" tIns="0" rIns="0" bIns="0">
              <a:spAutoFit/>
            </a:bodyPr>
            <a:lstStyle/>
            <a:p>
              <a:r>
                <a:rPr lang="en-US" sz="1500" b="0">
                  <a:solidFill>
                    <a:srgbClr val="FFFFFF"/>
                  </a:solidFill>
                  <a:latin typeface="Arial" pitchFamily="34" charset="0"/>
                </a:rPr>
                <a:t>1992</a:t>
              </a:r>
              <a:endParaRPr lang="en-US" b="0"/>
            </a:p>
          </p:txBody>
        </p:sp>
        <p:sp>
          <p:nvSpPr>
            <p:cNvPr id="23648" name="Rectangle 93"/>
            <p:cNvSpPr>
              <a:spLocks noChangeArrowheads="1"/>
            </p:cNvSpPr>
            <p:nvPr/>
          </p:nvSpPr>
          <p:spPr bwMode="auto">
            <a:xfrm rot="-2700000">
              <a:off x="4710" y="3400"/>
              <a:ext cx="268" cy="144"/>
            </a:xfrm>
            <a:prstGeom prst="rect">
              <a:avLst/>
            </a:prstGeom>
            <a:noFill/>
            <a:ln w="9525">
              <a:noFill/>
              <a:miter lim="800000"/>
              <a:headEnd/>
              <a:tailEnd/>
            </a:ln>
          </p:spPr>
          <p:txBody>
            <a:bodyPr wrap="none" lIns="0" tIns="0" rIns="0" bIns="0">
              <a:spAutoFit/>
            </a:bodyPr>
            <a:lstStyle/>
            <a:p>
              <a:r>
                <a:rPr lang="en-US" sz="1500" b="0">
                  <a:solidFill>
                    <a:srgbClr val="FFFFFF"/>
                  </a:solidFill>
                  <a:latin typeface="Arial" pitchFamily="34" charset="0"/>
                </a:rPr>
                <a:t>1994</a:t>
              </a:r>
              <a:endParaRPr lang="en-US" b="0"/>
            </a:p>
          </p:txBody>
        </p:sp>
        <p:sp>
          <p:nvSpPr>
            <p:cNvPr id="23649" name="Rectangle 94"/>
            <p:cNvSpPr>
              <a:spLocks noChangeArrowheads="1"/>
            </p:cNvSpPr>
            <p:nvPr/>
          </p:nvSpPr>
          <p:spPr bwMode="auto">
            <a:xfrm rot="-2700000">
              <a:off x="5184" y="3400"/>
              <a:ext cx="268" cy="144"/>
            </a:xfrm>
            <a:prstGeom prst="rect">
              <a:avLst/>
            </a:prstGeom>
            <a:noFill/>
            <a:ln w="9525">
              <a:noFill/>
              <a:miter lim="800000"/>
              <a:headEnd/>
              <a:tailEnd/>
            </a:ln>
          </p:spPr>
          <p:txBody>
            <a:bodyPr wrap="none" lIns="0" tIns="0" rIns="0" bIns="0">
              <a:spAutoFit/>
            </a:bodyPr>
            <a:lstStyle/>
            <a:p>
              <a:r>
                <a:rPr lang="en-US" sz="1500" b="0">
                  <a:solidFill>
                    <a:srgbClr val="FFFFFF"/>
                  </a:solidFill>
                  <a:latin typeface="Arial" pitchFamily="34" charset="0"/>
                </a:rPr>
                <a:t>1996</a:t>
              </a:r>
              <a:endParaRPr lang="en-US" b="0"/>
            </a:p>
          </p:txBody>
        </p:sp>
      </p:grpSp>
      <p:sp>
        <p:nvSpPr>
          <p:cNvPr id="23638" name="Text Box 95"/>
          <p:cNvSpPr txBox="1">
            <a:spLocks noChangeArrowheads="1"/>
          </p:cNvSpPr>
          <p:nvPr/>
        </p:nvSpPr>
        <p:spPr bwMode="auto">
          <a:xfrm>
            <a:off x="4530725" y="5875338"/>
            <a:ext cx="566738" cy="344487"/>
          </a:xfrm>
          <a:prstGeom prst="rect">
            <a:avLst/>
          </a:prstGeom>
          <a:noFill/>
          <a:ln w="12700">
            <a:noFill/>
            <a:miter lim="800000"/>
            <a:headEnd type="none" w="sm" len="sm"/>
            <a:tailEnd type="none" w="sm" len="sm"/>
          </a:ln>
        </p:spPr>
        <p:txBody>
          <a:bodyPr wrap="none">
            <a:spAutoFit/>
          </a:bodyPr>
          <a:lstStyle/>
          <a:p>
            <a:r>
              <a:rPr lang="en-US" sz="1600">
                <a:solidFill>
                  <a:srgbClr val="FFFFFF"/>
                </a:solidFill>
                <a:latin typeface="Arial" pitchFamily="34" charset="0"/>
              </a:rPr>
              <a:t>Year</a:t>
            </a:r>
            <a:endParaRPr lang="en-US" b="0"/>
          </a:p>
        </p:txBody>
      </p:sp>
      <p:sp>
        <p:nvSpPr>
          <p:cNvPr id="23639" name="Text Box 96"/>
          <p:cNvSpPr txBox="1">
            <a:spLocks noChangeArrowheads="1"/>
          </p:cNvSpPr>
          <p:nvPr/>
        </p:nvSpPr>
        <p:spPr bwMode="auto">
          <a:xfrm rot="-5400000">
            <a:off x="-385763" y="3557588"/>
            <a:ext cx="3192463" cy="306388"/>
          </a:xfrm>
          <a:prstGeom prst="rect">
            <a:avLst/>
          </a:prstGeom>
          <a:noFill/>
          <a:ln w="12700">
            <a:noFill/>
            <a:miter lim="800000"/>
            <a:headEnd type="none" w="sm" len="sm"/>
            <a:tailEnd type="none" w="sm" len="sm"/>
          </a:ln>
        </p:spPr>
        <p:txBody>
          <a:bodyPr wrap="none">
            <a:spAutoFit/>
          </a:bodyPr>
          <a:lstStyle/>
          <a:p>
            <a:r>
              <a:rPr lang="en-US" sz="1600">
                <a:solidFill>
                  <a:srgbClr val="FFFFFF"/>
                </a:solidFill>
                <a:latin typeface="Arial" pitchFamily="34" charset="0"/>
              </a:rPr>
              <a:t>Deaths per 100,000 population</a:t>
            </a:r>
          </a:p>
        </p:txBody>
      </p:sp>
      <p:sp>
        <p:nvSpPr>
          <p:cNvPr id="23640" name="Text Box 97"/>
          <p:cNvSpPr txBox="1">
            <a:spLocks noChangeArrowheads="1"/>
          </p:cNvSpPr>
          <p:nvPr/>
        </p:nvSpPr>
        <p:spPr bwMode="auto">
          <a:xfrm rot="-5400000">
            <a:off x="-294481" y="3534569"/>
            <a:ext cx="2489200" cy="306388"/>
          </a:xfrm>
          <a:prstGeom prst="rect">
            <a:avLst/>
          </a:prstGeom>
          <a:noFill/>
          <a:ln w="12700">
            <a:noFill/>
            <a:miter lim="800000"/>
            <a:headEnd type="none" w="sm" len="sm"/>
            <a:tailEnd type="none" w="sm" len="sm"/>
          </a:ln>
        </p:spPr>
        <p:txBody>
          <a:bodyPr wrap="none">
            <a:spAutoFit/>
          </a:bodyPr>
          <a:lstStyle/>
          <a:p>
            <a:r>
              <a:rPr lang="en-US" sz="1600">
                <a:solidFill>
                  <a:srgbClr val="FFFFFF"/>
                </a:solidFill>
                <a:latin typeface="Arial" pitchFamily="34" charset="0"/>
              </a:rPr>
              <a:t>Crude ID Mortality Rate</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weekly"/>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602" name="Group 2"/>
          <p:cNvGrpSpPr>
            <a:grpSpLocks/>
          </p:cNvGrpSpPr>
          <p:nvPr/>
        </p:nvGrpSpPr>
        <p:grpSpPr bwMode="auto">
          <a:xfrm>
            <a:off x="0" y="15875"/>
            <a:ext cx="9144000" cy="6826250"/>
            <a:chOff x="0" y="0"/>
            <a:chExt cx="5760" cy="4300"/>
          </a:xfrm>
        </p:grpSpPr>
        <p:grpSp>
          <p:nvGrpSpPr>
            <p:cNvPr id="25607" name="Group 3"/>
            <p:cNvGrpSpPr>
              <a:grpSpLocks/>
            </p:cNvGrpSpPr>
            <p:nvPr/>
          </p:nvGrpSpPr>
          <p:grpSpPr bwMode="auto">
            <a:xfrm>
              <a:off x="0" y="0"/>
              <a:ext cx="5760" cy="4300"/>
              <a:chOff x="0" y="0"/>
              <a:chExt cx="5760" cy="4300"/>
            </a:xfrm>
          </p:grpSpPr>
          <p:sp>
            <p:nvSpPr>
              <p:cNvPr id="25609" name="Rectangle 4"/>
              <p:cNvSpPr>
                <a:spLocks noChangeArrowheads="1"/>
              </p:cNvSpPr>
              <p:nvPr/>
            </p:nvSpPr>
            <p:spPr bwMode="auto">
              <a:xfrm>
                <a:off x="0" y="0"/>
                <a:ext cx="5760" cy="4300"/>
              </a:xfrm>
              <a:prstGeom prst="rect">
                <a:avLst/>
              </a:prstGeom>
              <a:noFill/>
              <a:ln w="9525">
                <a:noFill/>
                <a:miter lim="800000"/>
                <a:headEnd/>
                <a:tailEnd/>
              </a:ln>
            </p:spPr>
            <p:txBody>
              <a:bodyPr/>
              <a:lstStyle/>
              <a:p>
                <a:pPr algn="ctr" eaLnBrk="1" hangingPunct="1"/>
                <a:r>
                  <a:rPr lang="en-US" sz="900" b="0">
                    <a:solidFill>
                      <a:srgbClr val="000000"/>
                    </a:solidFill>
                    <a:latin typeface="Verdana" pitchFamily="34" charset="0"/>
                  </a:rPr>
                  <a:t>  </a:t>
                </a:r>
                <a:r>
                  <a:rPr lang="en-US" sz="42400" b="0">
                    <a:solidFill>
                      <a:srgbClr val="000000"/>
                    </a:solidFill>
                    <a:latin typeface="Verdana" pitchFamily="34" charset="0"/>
                  </a:rPr>
                  <a:t> </a:t>
                </a:r>
                <a:r>
                  <a:rPr lang="en-US" sz="900" b="0">
                    <a:solidFill>
                      <a:srgbClr val="000000"/>
                    </a:solidFill>
                    <a:latin typeface="Verdana" pitchFamily="34" charset="0"/>
                  </a:rPr>
                  <a:t>                                                                                                                                                                                                        </a:t>
                </a:r>
                <a:r>
                  <a:rPr lang="en-US" sz="900">
                    <a:solidFill>
                      <a:srgbClr val="000000"/>
                    </a:solidFill>
                    <a:latin typeface="Verdana" pitchFamily="34" charset="0"/>
                  </a:rPr>
                  <a:t> </a:t>
                </a:r>
              </a:p>
              <a:p>
                <a:pPr algn="ctr"/>
                <a:endParaRPr lang="en-US" sz="900" b="0">
                  <a:solidFill>
                    <a:srgbClr val="000000"/>
                  </a:solidFill>
                  <a:latin typeface="Verdana" pitchFamily="34" charset="0"/>
                </a:endParaRPr>
              </a:p>
            </p:txBody>
          </p:sp>
          <p:sp>
            <p:nvSpPr>
              <p:cNvPr id="25610" name="Rectangle 5"/>
              <p:cNvSpPr>
                <a:spLocks noChangeArrowheads="1"/>
              </p:cNvSpPr>
              <p:nvPr/>
            </p:nvSpPr>
            <p:spPr bwMode="auto">
              <a:xfrm>
                <a:off x="0" y="0"/>
                <a:ext cx="5760" cy="4300"/>
              </a:xfrm>
              <a:prstGeom prst="rect">
                <a:avLst/>
              </a:prstGeom>
              <a:noFill/>
              <a:ln w="7">
                <a:solidFill>
                  <a:srgbClr val="A0A0A0"/>
                </a:solidFill>
                <a:miter lim="800000"/>
                <a:headEnd/>
                <a:tailEnd/>
              </a:ln>
            </p:spPr>
            <p:txBody>
              <a:bodyPr/>
              <a:lstStyle/>
              <a:p>
                <a:endParaRPr lang="en-US"/>
              </a:p>
            </p:txBody>
          </p:sp>
        </p:grpSp>
        <p:sp>
          <p:nvSpPr>
            <p:cNvPr id="25608" name="Rectangle 6"/>
            <p:cNvSpPr>
              <a:spLocks noChangeArrowheads="1"/>
            </p:cNvSpPr>
            <p:nvPr/>
          </p:nvSpPr>
          <p:spPr bwMode="auto">
            <a:xfrm>
              <a:off x="0" y="0"/>
              <a:ext cx="5760" cy="4300"/>
            </a:xfrm>
            <a:prstGeom prst="rect">
              <a:avLst/>
            </a:prstGeom>
            <a:noFill/>
            <a:ln w="7">
              <a:solidFill>
                <a:srgbClr val="A0A0A0"/>
              </a:solidFill>
              <a:miter lim="800000"/>
              <a:headEnd/>
              <a:tailEnd/>
            </a:ln>
          </p:spPr>
          <p:txBody>
            <a:bodyPr/>
            <a:lstStyle/>
            <a:p>
              <a:endParaRPr lang="en-US"/>
            </a:p>
          </p:txBody>
        </p:sp>
      </p:grpSp>
      <p:pic>
        <p:nvPicPr>
          <p:cNvPr id="25603" name="Picture 7" descr="pathogenic"/>
          <p:cNvPicPr>
            <a:picLocks noChangeAspect="1" noChangeArrowheads="1"/>
          </p:cNvPicPr>
          <p:nvPr/>
        </p:nvPicPr>
        <p:blipFill>
          <a:blip r:embed="rId3" cstate="print"/>
          <a:srcRect/>
          <a:stretch>
            <a:fillRect/>
          </a:stretch>
        </p:blipFill>
        <p:spPr bwMode="auto">
          <a:xfrm>
            <a:off x="533400" y="0"/>
            <a:ext cx="7989888" cy="6732588"/>
          </a:xfrm>
          <a:prstGeom prst="rect">
            <a:avLst/>
          </a:prstGeom>
          <a:noFill/>
          <a:ln w="9525">
            <a:noFill/>
            <a:miter lim="800000"/>
            <a:headEnd/>
            <a:tailEnd/>
          </a:ln>
        </p:spPr>
      </p:pic>
      <p:sp>
        <p:nvSpPr>
          <p:cNvPr id="25604" name="Text Box 8"/>
          <p:cNvSpPr txBox="1">
            <a:spLocks noChangeArrowheads="1"/>
          </p:cNvSpPr>
          <p:nvPr/>
        </p:nvSpPr>
        <p:spPr bwMode="auto">
          <a:xfrm>
            <a:off x="6019800" y="6019800"/>
            <a:ext cx="3124200" cy="649288"/>
          </a:xfrm>
          <a:prstGeom prst="rect">
            <a:avLst/>
          </a:prstGeom>
          <a:solidFill>
            <a:schemeClr val="bg1"/>
          </a:solidFill>
          <a:ln w="9525">
            <a:solidFill>
              <a:schemeClr val="tx1"/>
            </a:solidFill>
            <a:miter lim="800000"/>
            <a:headEnd/>
            <a:tailEnd/>
          </a:ln>
        </p:spPr>
        <p:txBody>
          <a:bodyPr>
            <a:spAutoFit/>
          </a:bodyPr>
          <a:lstStyle/>
          <a:p>
            <a:pPr algn="ctr" eaLnBrk="1" hangingPunct="1">
              <a:spcBef>
                <a:spcPct val="50000"/>
              </a:spcBef>
            </a:pPr>
            <a:r>
              <a:rPr lang="en-US" sz="1200">
                <a:latin typeface="Verdana" pitchFamily="34" charset="0"/>
                <a:cs typeface="Arial" pitchFamily="34" charset="0"/>
              </a:rPr>
              <a:t>Sources: World Organization for Animal Health World Health Organization</a:t>
            </a:r>
          </a:p>
        </p:txBody>
      </p:sp>
      <p:sp>
        <p:nvSpPr>
          <p:cNvPr id="25605" name="Text Box 9"/>
          <p:cNvSpPr txBox="1">
            <a:spLocks noChangeArrowheads="1"/>
          </p:cNvSpPr>
          <p:nvPr/>
        </p:nvSpPr>
        <p:spPr bwMode="auto">
          <a:xfrm>
            <a:off x="381000" y="228600"/>
            <a:ext cx="3505200" cy="952500"/>
          </a:xfrm>
          <a:prstGeom prst="rect">
            <a:avLst/>
          </a:prstGeom>
          <a:solidFill>
            <a:schemeClr val="bg1"/>
          </a:solidFill>
          <a:ln w="9525">
            <a:solidFill>
              <a:schemeClr val="tx1"/>
            </a:solidFill>
            <a:miter lim="800000"/>
            <a:headEnd/>
            <a:tailEnd/>
          </a:ln>
        </p:spPr>
        <p:txBody>
          <a:bodyPr>
            <a:spAutoFit/>
          </a:bodyPr>
          <a:lstStyle/>
          <a:p>
            <a:pPr eaLnBrk="1" hangingPunct="1">
              <a:spcBef>
                <a:spcPct val="50000"/>
              </a:spcBef>
            </a:pPr>
            <a:r>
              <a:rPr lang="en-US" sz="1400">
                <a:latin typeface="Verdana" pitchFamily="34" charset="0"/>
                <a:cs typeface="Arial" pitchFamily="34" charset="0"/>
              </a:rPr>
              <a:t>Recent outbreaks of H5 Avian Influenza in Asia </a:t>
            </a:r>
            <a:br>
              <a:rPr lang="en-US" sz="1400">
                <a:latin typeface="Verdana" pitchFamily="34" charset="0"/>
                <a:cs typeface="Arial" pitchFamily="34" charset="0"/>
              </a:rPr>
            </a:br>
            <a:r>
              <a:rPr lang="en-US" sz="1400" i="1">
                <a:latin typeface="Verdana" pitchFamily="34" charset="0"/>
                <a:cs typeface="Arial" pitchFamily="34" charset="0"/>
              </a:rPr>
              <a:t>As of: 24 February 2004 (with first dates of reporting)</a:t>
            </a:r>
            <a:endParaRPr lang="en-US" b="0"/>
          </a:p>
        </p:txBody>
      </p:sp>
      <p:sp>
        <p:nvSpPr>
          <p:cNvPr id="25606" name="Text Box 10"/>
          <p:cNvSpPr txBox="1">
            <a:spLocks noChangeArrowheads="1"/>
          </p:cNvSpPr>
          <p:nvPr/>
        </p:nvSpPr>
        <p:spPr bwMode="auto">
          <a:xfrm>
            <a:off x="1600200" y="6503988"/>
            <a:ext cx="5105400" cy="274637"/>
          </a:xfrm>
          <a:prstGeom prst="rect">
            <a:avLst/>
          </a:prstGeom>
          <a:noFill/>
          <a:ln w="9525">
            <a:noFill/>
            <a:miter lim="800000"/>
            <a:headEnd/>
            <a:tailEnd/>
          </a:ln>
        </p:spPr>
        <p:txBody>
          <a:bodyPr>
            <a:spAutoFit/>
          </a:bodyPr>
          <a:lstStyle/>
          <a:p>
            <a:pPr eaLnBrk="1" hangingPunct="1">
              <a:spcBef>
                <a:spcPct val="50000"/>
              </a:spcBef>
            </a:pPr>
            <a:r>
              <a:rPr lang="en-US" sz="1200" b="0"/>
              <a:t>http://europa.eu.int/comm/health/ph_threats/com/Influenza/ai_recent_en.htm</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2"/>
          <p:cNvGraphicFramePr>
            <a:graphicFrameLocks noChangeAspect="1"/>
          </p:cNvGraphicFramePr>
          <p:nvPr/>
        </p:nvGraphicFramePr>
        <p:xfrm>
          <a:off x="0" y="0"/>
          <a:ext cx="9144000" cy="6837363"/>
        </p:xfrm>
        <a:graphic>
          <a:graphicData uri="http://schemas.openxmlformats.org/presentationml/2006/ole">
            <p:oleObj spid="_x0000_s1026" r:id="rId4" imgW="9752381" imgH="7466667" progId="MSPhotoEd.3">
              <p:embed/>
            </p:oleObj>
          </a:graphicData>
        </a:graphic>
      </p:graphicFrame>
      <p:grpSp>
        <p:nvGrpSpPr>
          <p:cNvPr id="1027" name="Group 3"/>
          <p:cNvGrpSpPr>
            <a:grpSpLocks/>
          </p:cNvGrpSpPr>
          <p:nvPr/>
        </p:nvGrpSpPr>
        <p:grpSpPr bwMode="auto">
          <a:xfrm>
            <a:off x="7921625" y="5562600"/>
            <a:ext cx="1222375" cy="1295400"/>
            <a:chOff x="4551" y="3456"/>
            <a:chExt cx="770" cy="816"/>
          </a:xfrm>
        </p:grpSpPr>
        <p:pic>
          <p:nvPicPr>
            <p:cNvPr id="1029" name="Picture 4" descr="dd01352_"/>
            <p:cNvPicPr>
              <a:picLocks noChangeAspect="1" noChangeArrowheads="1"/>
            </p:cNvPicPr>
            <p:nvPr/>
          </p:nvPicPr>
          <p:blipFill>
            <a:blip r:embed="rId5" cstate="print"/>
            <a:srcRect/>
            <a:stretch>
              <a:fillRect/>
            </a:stretch>
          </p:blipFill>
          <p:spPr bwMode="auto">
            <a:xfrm>
              <a:off x="4800" y="3696"/>
              <a:ext cx="325" cy="313"/>
            </a:xfrm>
            <a:prstGeom prst="rect">
              <a:avLst/>
            </a:prstGeom>
            <a:noFill/>
            <a:ln w="9525">
              <a:noFill/>
              <a:miter lim="800000"/>
              <a:headEnd/>
              <a:tailEnd/>
            </a:ln>
          </p:spPr>
        </p:pic>
        <p:sp>
          <p:nvSpPr>
            <p:cNvPr id="1030" name="Text Box 5"/>
            <p:cNvSpPr txBox="1">
              <a:spLocks noChangeArrowheads="1"/>
            </p:cNvSpPr>
            <p:nvPr/>
          </p:nvSpPr>
          <p:spPr bwMode="auto">
            <a:xfrm>
              <a:off x="4833" y="3456"/>
              <a:ext cx="255" cy="288"/>
            </a:xfrm>
            <a:prstGeom prst="rect">
              <a:avLst/>
            </a:prstGeom>
            <a:noFill/>
            <a:ln w="9525">
              <a:noFill/>
              <a:miter lim="800000"/>
              <a:headEnd/>
              <a:tailEnd/>
            </a:ln>
          </p:spPr>
          <p:txBody>
            <a:bodyPr wrap="none">
              <a:spAutoFit/>
            </a:bodyPr>
            <a:lstStyle/>
            <a:p>
              <a:r>
                <a:rPr lang="en-US" b="0"/>
                <a:t>N</a:t>
              </a:r>
            </a:p>
          </p:txBody>
        </p:sp>
        <p:sp>
          <p:nvSpPr>
            <p:cNvPr id="1031" name="Text Box 6"/>
            <p:cNvSpPr txBox="1">
              <a:spLocks noChangeArrowheads="1"/>
            </p:cNvSpPr>
            <p:nvPr/>
          </p:nvSpPr>
          <p:spPr bwMode="auto">
            <a:xfrm>
              <a:off x="4551" y="3696"/>
              <a:ext cx="297" cy="288"/>
            </a:xfrm>
            <a:prstGeom prst="rect">
              <a:avLst/>
            </a:prstGeom>
            <a:noFill/>
            <a:ln w="9525">
              <a:noFill/>
              <a:miter lim="800000"/>
              <a:headEnd/>
              <a:tailEnd/>
            </a:ln>
          </p:spPr>
          <p:txBody>
            <a:bodyPr wrap="none">
              <a:spAutoFit/>
            </a:bodyPr>
            <a:lstStyle/>
            <a:p>
              <a:r>
                <a:rPr lang="en-US" b="0"/>
                <a:t>W</a:t>
              </a:r>
            </a:p>
          </p:txBody>
        </p:sp>
        <p:sp>
          <p:nvSpPr>
            <p:cNvPr id="1032" name="Text Box 7"/>
            <p:cNvSpPr txBox="1">
              <a:spLocks noChangeArrowheads="1"/>
            </p:cNvSpPr>
            <p:nvPr/>
          </p:nvSpPr>
          <p:spPr bwMode="auto">
            <a:xfrm>
              <a:off x="5088" y="3696"/>
              <a:ext cx="233" cy="288"/>
            </a:xfrm>
            <a:prstGeom prst="rect">
              <a:avLst/>
            </a:prstGeom>
            <a:noFill/>
            <a:ln w="9525">
              <a:noFill/>
              <a:miter lim="800000"/>
              <a:headEnd/>
              <a:tailEnd/>
            </a:ln>
          </p:spPr>
          <p:txBody>
            <a:bodyPr wrap="none">
              <a:spAutoFit/>
            </a:bodyPr>
            <a:lstStyle/>
            <a:p>
              <a:r>
                <a:rPr lang="en-US" b="0"/>
                <a:t>E</a:t>
              </a:r>
            </a:p>
          </p:txBody>
        </p:sp>
        <p:sp>
          <p:nvSpPr>
            <p:cNvPr id="1033" name="Text Box 8"/>
            <p:cNvSpPr txBox="1">
              <a:spLocks noChangeArrowheads="1"/>
            </p:cNvSpPr>
            <p:nvPr/>
          </p:nvSpPr>
          <p:spPr bwMode="auto">
            <a:xfrm>
              <a:off x="4848" y="3984"/>
              <a:ext cx="223" cy="288"/>
            </a:xfrm>
            <a:prstGeom prst="rect">
              <a:avLst/>
            </a:prstGeom>
            <a:noFill/>
            <a:ln w="9525">
              <a:noFill/>
              <a:miter lim="800000"/>
              <a:headEnd/>
              <a:tailEnd/>
            </a:ln>
          </p:spPr>
          <p:txBody>
            <a:bodyPr wrap="none">
              <a:spAutoFit/>
            </a:bodyPr>
            <a:lstStyle/>
            <a:p>
              <a:r>
                <a:rPr lang="en-US" b="0"/>
                <a:t>S</a:t>
              </a:r>
            </a:p>
          </p:txBody>
        </p:sp>
      </p:grpSp>
      <p:sp>
        <p:nvSpPr>
          <p:cNvPr id="1028" name="Text Box 9"/>
          <p:cNvSpPr txBox="1">
            <a:spLocks noChangeArrowheads="1"/>
          </p:cNvSpPr>
          <p:nvPr/>
        </p:nvSpPr>
        <p:spPr bwMode="auto">
          <a:xfrm>
            <a:off x="0" y="6507163"/>
            <a:ext cx="4232275" cy="274637"/>
          </a:xfrm>
          <a:prstGeom prst="rect">
            <a:avLst/>
          </a:prstGeom>
          <a:noFill/>
          <a:ln w="9525">
            <a:noFill/>
            <a:miter lim="800000"/>
            <a:headEnd/>
            <a:tailEnd/>
          </a:ln>
        </p:spPr>
        <p:txBody>
          <a:bodyPr wrap="none">
            <a:spAutoFit/>
          </a:bodyPr>
          <a:lstStyle/>
          <a:p>
            <a:pPr eaLnBrk="1" hangingPunct="1"/>
            <a:r>
              <a:rPr lang="en-US" sz="1200" b="0"/>
              <a:t>Massachusetts Department of Public Health Surveillance Program</a:t>
            </a:r>
          </a:p>
        </p:txBody>
      </p:sp>
    </p:spTree>
  </p:cSld>
  <p:clrMapOvr>
    <a:masterClrMapping/>
  </p:clrMapOvr>
  <p:transition>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smtClean="0"/>
              <a:t>Surveillance: Definition</a:t>
            </a:r>
          </a:p>
        </p:txBody>
      </p:sp>
      <p:sp>
        <p:nvSpPr>
          <p:cNvPr id="9219" name="Rectangle 3"/>
          <p:cNvSpPr>
            <a:spLocks noGrp="1" noChangeArrowheads="1"/>
          </p:cNvSpPr>
          <p:nvPr>
            <p:ph type="body" idx="1"/>
          </p:nvPr>
        </p:nvSpPr>
        <p:spPr>
          <a:xfrm>
            <a:off x="685800" y="1981200"/>
            <a:ext cx="7848600" cy="4114800"/>
          </a:xfrm>
        </p:spPr>
        <p:txBody>
          <a:bodyPr/>
          <a:lstStyle/>
          <a:p>
            <a:r>
              <a:rPr lang="en-US" smtClean="0"/>
              <a:t>Public health surveillance is the ongoing, systematic collection, analysis, interpretation and dissemination of data regarding health-related events for use in public health actions to reduce morbidity and mortality and to improve health</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a:lnSpc>
                <a:spcPct val="90000"/>
              </a:lnSpc>
            </a:pPr>
            <a:r>
              <a:rPr lang="en-US" smtClean="0"/>
              <a:t>Evaluation</a:t>
            </a:r>
          </a:p>
        </p:txBody>
      </p:sp>
      <p:sp>
        <p:nvSpPr>
          <p:cNvPr id="26627" name="Rectangle 3"/>
          <p:cNvSpPr>
            <a:spLocks noGrp="1" noChangeArrowheads="1"/>
          </p:cNvSpPr>
          <p:nvPr>
            <p:ph type="body" idx="1"/>
          </p:nvPr>
        </p:nvSpPr>
        <p:spPr>
          <a:xfrm>
            <a:off x="762000" y="2286000"/>
            <a:ext cx="7772400" cy="4114800"/>
          </a:xfrm>
        </p:spPr>
        <p:txBody>
          <a:bodyPr/>
          <a:lstStyle/>
          <a:p>
            <a:r>
              <a:rPr lang="en-US" smtClean="0"/>
              <a:t>As an application of surveillance data</a:t>
            </a:r>
          </a:p>
          <a:p>
            <a:endParaRPr lang="en-US" smtClean="0"/>
          </a:p>
          <a:p>
            <a:r>
              <a:rPr lang="en-US" smtClean="0"/>
              <a:t>Evaluation of surveillance systems</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304800" y="533400"/>
            <a:ext cx="8610600" cy="1143000"/>
          </a:xfrm>
        </p:spPr>
        <p:txBody>
          <a:bodyPr/>
          <a:lstStyle/>
          <a:p>
            <a:r>
              <a:rPr lang="en-US" smtClean="0"/>
              <a:t>PH Surveillance: Purposes</a:t>
            </a:r>
          </a:p>
        </p:txBody>
      </p:sp>
      <p:sp>
        <p:nvSpPr>
          <p:cNvPr id="27651" name="Rectangle 3"/>
          <p:cNvSpPr>
            <a:spLocks noGrp="1" noChangeArrowheads="1"/>
          </p:cNvSpPr>
          <p:nvPr>
            <p:ph type="body" idx="1"/>
          </p:nvPr>
        </p:nvSpPr>
        <p:spPr>
          <a:xfrm>
            <a:off x="533400" y="1981200"/>
            <a:ext cx="8001000" cy="4267200"/>
          </a:xfrm>
        </p:spPr>
        <p:txBody>
          <a:bodyPr/>
          <a:lstStyle/>
          <a:p>
            <a:pPr>
              <a:buClr>
                <a:schemeClr val="tx1"/>
              </a:buClr>
            </a:pPr>
            <a:r>
              <a:rPr lang="en-US" smtClean="0"/>
              <a:t>Surveillance for background disease, trends</a:t>
            </a:r>
          </a:p>
          <a:p>
            <a:pPr>
              <a:buClr>
                <a:schemeClr val="tx1"/>
              </a:buClr>
            </a:pPr>
            <a:r>
              <a:rPr lang="en-US" smtClean="0"/>
              <a:t>Surveillance for outbreaks</a:t>
            </a:r>
          </a:p>
          <a:p>
            <a:pPr>
              <a:buClr>
                <a:schemeClr val="tx1"/>
              </a:buClr>
            </a:pPr>
            <a:r>
              <a:rPr lang="en-US" smtClean="0"/>
              <a:t>Surveillance for emergent pathogens</a:t>
            </a:r>
          </a:p>
          <a:p>
            <a:pPr>
              <a:buClr>
                <a:schemeClr val="tx1"/>
              </a:buClr>
            </a:pPr>
            <a:r>
              <a:rPr lang="en-US" smtClean="0"/>
              <a:t>Prevention/education opportunities</a:t>
            </a:r>
          </a:p>
          <a:p>
            <a:pPr>
              <a:buClr>
                <a:schemeClr val="tx1"/>
              </a:buClr>
            </a:pPr>
            <a:r>
              <a:rPr lang="en-US" smtClean="0"/>
              <a:t>Monitoring efficacy of public health control measures (e.g. immunizations)</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685800" y="381000"/>
            <a:ext cx="7772400" cy="1143000"/>
          </a:xfrm>
        </p:spPr>
        <p:txBody>
          <a:bodyPr/>
          <a:lstStyle/>
          <a:p>
            <a:r>
              <a:rPr lang="en-US" smtClean="0"/>
              <a:t>PH Surveillance: Means</a:t>
            </a:r>
          </a:p>
        </p:txBody>
      </p:sp>
      <p:sp>
        <p:nvSpPr>
          <p:cNvPr id="28675" name="Rectangle 3"/>
          <p:cNvSpPr>
            <a:spLocks noGrp="1" noChangeArrowheads="1"/>
          </p:cNvSpPr>
          <p:nvPr>
            <p:ph type="body" idx="1"/>
          </p:nvPr>
        </p:nvSpPr>
        <p:spPr>
          <a:xfrm>
            <a:off x="685800" y="1752600"/>
            <a:ext cx="7772400" cy="4572000"/>
          </a:xfrm>
        </p:spPr>
        <p:txBody>
          <a:bodyPr/>
          <a:lstStyle/>
          <a:p>
            <a:r>
              <a:rPr lang="en-US" smtClean="0"/>
              <a:t>Case reporting</a:t>
            </a:r>
          </a:p>
          <a:p>
            <a:pPr lvl="1"/>
            <a:r>
              <a:rPr lang="en-US" smtClean="0"/>
              <a:t>addresses representative surveillance and case detection; addresses early detection less well (e.g. EEE)</a:t>
            </a:r>
          </a:p>
          <a:p>
            <a:pPr lvl="1"/>
            <a:r>
              <a:rPr lang="en-US" smtClean="0"/>
              <a:t>relies on laboratory reporting and on reporting by MDs and ICPs</a:t>
            </a:r>
          </a:p>
          <a:p>
            <a:pPr lvl="1"/>
            <a:r>
              <a:rPr lang="en-US" smtClean="0"/>
              <a:t>list of reportable diseases and conditions</a:t>
            </a:r>
          </a:p>
          <a:p>
            <a:pPr lvl="1"/>
            <a:r>
              <a:rPr lang="en-US" smtClean="0"/>
              <a:t>electronic laboratory reporting</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US" smtClean="0"/>
              <a:t>Surveillance Indicators</a:t>
            </a:r>
          </a:p>
        </p:txBody>
      </p:sp>
      <p:sp>
        <p:nvSpPr>
          <p:cNvPr id="29699" name="Rectangle 3"/>
          <p:cNvSpPr>
            <a:spLocks noGrp="1" noChangeArrowheads="1"/>
          </p:cNvSpPr>
          <p:nvPr>
            <p:ph type="body" idx="1"/>
          </p:nvPr>
        </p:nvSpPr>
        <p:spPr>
          <a:xfrm>
            <a:off x="1295400" y="1905000"/>
            <a:ext cx="6705600" cy="4114800"/>
          </a:xfrm>
        </p:spPr>
        <p:txBody>
          <a:bodyPr/>
          <a:lstStyle/>
          <a:p>
            <a:pPr>
              <a:lnSpc>
                <a:spcPct val="120000"/>
              </a:lnSpc>
            </a:pPr>
            <a:r>
              <a:rPr lang="en-US" smtClean="0"/>
              <a:t>CDC/CSTE surveillance case definitions</a:t>
            </a:r>
          </a:p>
          <a:p>
            <a:pPr>
              <a:lnSpc>
                <a:spcPct val="120000"/>
              </a:lnSpc>
            </a:pPr>
            <a:r>
              <a:rPr lang="en-US" smtClean="0"/>
              <a:t>Key indicators of disease, incl.:</a:t>
            </a:r>
          </a:p>
          <a:p>
            <a:pPr lvl="1">
              <a:lnSpc>
                <a:spcPct val="120000"/>
              </a:lnSpc>
            </a:pPr>
            <a:r>
              <a:rPr lang="en-US" smtClean="0"/>
              <a:t>clinical symptoms</a:t>
            </a:r>
          </a:p>
          <a:p>
            <a:pPr lvl="1">
              <a:lnSpc>
                <a:spcPct val="120000"/>
              </a:lnSpc>
            </a:pPr>
            <a:r>
              <a:rPr lang="en-US" smtClean="0"/>
              <a:t>laboratory results</a:t>
            </a:r>
          </a:p>
          <a:p>
            <a:pPr lvl="1">
              <a:lnSpc>
                <a:spcPct val="120000"/>
              </a:lnSpc>
            </a:pPr>
            <a:r>
              <a:rPr lang="en-US" smtClean="0"/>
              <a:t>other, e.g. epidemiologic link</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381000" y="609600"/>
            <a:ext cx="8382000" cy="1143000"/>
          </a:xfrm>
        </p:spPr>
        <p:txBody>
          <a:bodyPr/>
          <a:lstStyle/>
          <a:p>
            <a:r>
              <a:rPr lang="en-US" sz="4000" smtClean="0"/>
              <a:t>Surveillance Indicators, cont.</a:t>
            </a:r>
          </a:p>
        </p:txBody>
      </p:sp>
      <p:sp>
        <p:nvSpPr>
          <p:cNvPr id="30723" name="Rectangle 3"/>
          <p:cNvSpPr>
            <a:spLocks noGrp="1" noChangeArrowheads="1"/>
          </p:cNvSpPr>
          <p:nvPr>
            <p:ph type="body" idx="1"/>
          </p:nvPr>
        </p:nvSpPr>
        <p:spPr>
          <a:xfrm>
            <a:off x="1219200" y="1981200"/>
            <a:ext cx="6781800" cy="4114800"/>
          </a:xfrm>
        </p:spPr>
        <p:txBody>
          <a:bodyPr/>
          <a:lstStyle/>
          <a:p>
            <a:pPr>
              <a:lnSpc>
                <a:spcPct val="120000"/>
              </a:lnSpc>
            </a:pPr>
            <a:r>
              <a:rPr lang="en-US" smtClean="0"/>
              <a:t>Patient-identifying information</a:t>
            </a:r>
          </a:p>
          <a:p>
            <a:pPr>
              <a:lnSpc>
                <a:spcPct val="120000"/>
              </a:lnSpc>
            </a:pPr>
            <a:r>
              <a:rPr lang="en-US" smtClean="0"/>
              <a:t>Provider-identifying information</a:t>
            </a:r>
          </a:p>
          <a:p>
            <a:pPr>
              <a:lnSpc>
                <a:spcPct val="120000"/>
              </a:lnSpc>
            </a:pPr>
            <a:r>
              <a:rPr lang="en-US" smtClean="0"/>
              <a:t>Demographic information</a:t>
            </a:r>
          </a:p>
          <a:p>
            <a:pPr>
              <a:lnSpc>
                <a:spcPct val="120000"/>
              </a:lnSpc>
            </a:pPr>
            <a:r>
              <a:rPr lang="en-US" smtClean="0"/>
              <a:t>Exposure information</a:t>
            </a:r>
          </a:p>
          <a:p>
            <a:pPr lvl="1">
              <a:lnSpc>
                <a:spcPct val="120000"/>
              </a:lnSpc>
            </a:pPr>
            <a:r>
              <a:rPr lang="en-US" smtClean="0"/>
              <a:t>e.g. travel, pets, foods</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685800" y="381000"/>
            <a:ext cx="7772400" cy="990600"/>
          </a:xfrm>
        </p:spPr>
        <p:txBody>
          <a:bodyPr/>
          <a:lstStyle/>
          <a:p>
            <a:r>
              <a:rPr lang="en-US" smtClean="0"/>
              <a:t>Reporting by Providers</a:t>
            </a:r>
          </a:p>
        </p:txBody>
      </p:sp>
      <p:sp>
        <p:nvSpPr>
          <p:cNvPr id="31747" name="Rectangle 3"/>
          <p:cNvSpPr>
            <a:spLocks noGrp="1" noChangeArrowheads="1"/>
          </p:cNvSpPr>
          <p:nvPr>
            <p:ph type="body" idx="1"/>
          </p:nvPr>
        </p:nvSpPr>
        <p:spPr>
          <a:xfrm>
            <a:off x="609600" y="1524000"/>
            <a:ext cx="8001000" cy="4876800"/>
          </a:xfrm>
        </p:spPr>
        <p:txBody>
          <a:bodyPr/>
          <a:lstStyle/>
          <a:p>
            <a:r>
              <a:rPr lang="en-US" smtClean="0"/>
              <a:t>Priority list of conditions &amp; diseases (clinical diagnostic component critical, or timeliness critical)</a:t>
            </a:r>
          </a:p>
          <a:p>
            <a:r>
              <a:rPr lang="en-US" smtClean="0"/>
              <a:t>Means: telephone, confidential fax, mail, via ICP; HAN-based and web-based reporting in some states</a:t>
            </a:r>
          </a:p>
          <a:p>
            <a:r>
              <a:rPr lang="en-US" smtClean="0"/>
              <a:t>For emergencies (e.g. meningococcal disease), 24/7 by phone</a:t>
            </a:r>
          </a:p>
          <a:p>
            <a:r>
              <a:rPr lang="en-US" smtClean="0"/>
              <a:t>Tool: case report form</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a:xfrm>
            <a:off x="381000" y="381000"/>
            <a:ext cx="8382000" cy="952500"/>
          </a:xfrm>
        </p:spPr>
        <p:txBody>
          <a:bodyPr/>
          <a:lstStyle/>
          <a:p>
            <a:r>
              <a:rPr lang="en-US" sz="3200" smtClean="0"/>
              <a:t>2001 Human Arbovirus Cases, MA  Timelines: Onset to Diagnosis</a:t>
            </a:r>
          </a:p>
        </p:txBody>
      </p:sp>
      <p:graphicFrame>
        <p:nvGraphicFramePr>
          <p:cNvPr id="2050" name="Object 3"/>
          <p:cNvGraphicFramePr>
            <a:graphicFrameLocks noChangeAspect="1"/>
          </p:cNvGraphicFramePr>
          <p:nvPr>
            <p:ph type="chart" idx="1"/>
          </p:nvPr>
        </p:nvGraphicFramePr>
        <p:xfrm>
          <a:off x="304800" y="1601788"/>
          <a:ext cx="8628063" cy="4446587"/>
        </p:xfrm>
        <a:graphic>
          <a:graphicData uri="http://schemas.openxmlformats.org/presentationml/2006/ole">
            <p:oleObj spid="_x0000_s2050" name="Chart" r:id="rId4" imgW="8686800" imgH="4476840" progId="MSGraph.Chart.8">
              <p:embed followColorScheme="full"/>
            </p:oleObj>
          </a:graphicData>
        </a:graphic>
      </p:graphicFrame>
      <p:sp>
        <p:nvSpPr>
          <p:cNvPr id="2052" name="Line 4"/>
          <p:cNvSpPr>
            <a:spLocks noChangeShapeType="1"/>
          </p:cNvSpPr>
          <p:nvPr/>
        </p:nvSpPr>
        <p:spPr bwMode="auto">
          <a:xfrm>
            <a:off x="533400" y="1524000"/>
            <a:ext cx="7696200" cy="0"/>
          </a:xfrm>
          <a:prstGeom prst="line">
            <a:avLst/>
          </a:prstGeom>
          <a:noFill/>
          <a:ln w="9525">
            <a:solidFill>
              <a:srgbClr val="FFFF00"/>
            </a:solidFill>
            <a:round/>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a:xfrm>
            <a:off x="609600" y="457200"/>
            <a:ext cx="8153400" cy="1143000"/>
          </a:xfrm>
        </p:spPr>
        <p:txBody>
          <a:bodyPr/>
          <a:lstStyle/>
          <a:p>
            <a:pPr>
              <a:lnSpc>
                <a:spcPct val="80000"/>
              </a:lnSpc>
            </a:pPr>
            <a:r>
              <a:rPr lang="en-US" sz="4000" smtClean="0"/>
              <a:t>The Potential Power of Case Reporting by Physicians</a:t>
            </a:r>
          </a:p>
        </p:txBody>
      </p:sp>
      <p:graphicFrame>
        <p:nvGraphicFramePr>
          <p:cNvPr id="3074" name="Object 3"/>
          <p:cNvGraphicFramePr>
            <a:graphicFrameLocks noChangeAspect="1"/>
          </p:cNvGraphicFramePr>
          <p:nvPr>
            <p:ph type="chart" idx="1"/>
          </p:nvPr>
        </p:nvGraphicFramePr>
        <p:xfrm>
          <a:off x="685800" y="2286000"/>
          <a:ext cx="7767638" cy="4113213"/>
        </p:xfrm>
        <a:graphic>
          <a:graphicData uri="http://schemas.openxmlformats.org/presentationml/2006/ole">
            <p:oleObj spid="_x0000_s3074" name="Chart" r:id="rId4" imgW="7772400" imgH="4114800" progId="MSGraph.Chart.8">
              <p:embed followColorScheme="full"/>
            </p:oleObj>
          </a:graphicData>
        </a:graphic>
      </p:graphicFrame>
      <p:sp>
        <p:nvSpPr>
          <p:cNvPr id="3076" name="Line 4"/>
          <p:cNvSpPr>
            <a:spLocks noChangeShapeType="1"/>
          </p:cNvSpPr>
          <p:nvPr/>
        </p:nvSpPr>
        <p:spPr bwMode="auto">
          <a:xfrm>
            <a:off x="6553200" y="3048000"/>
            <a:ext cx="0" cy="762000"/>
          </a:xfrm>
          <a:prstGeom prst="line">
            <a:avLst/>
          </a:prstGeom>
          <a:noFill/>
          <a:ln w="9525">
            <a:solidFill>
              <a:schemeClr val="tx1"/>
            </a:solidFill>
            <a:round/>
            <a:headEnd/>
            <a:tailEnd type="triangle" w="med" len="med"/>
          </a:ln>
        </p:spPr>
        <p:txBody>
          <a:bodyPr wrap="none" anchor="ctr"/>
          <a:lstStyle/>
          <a:p>
            <a:endParaRPr lang="en-US"/>
          </a:p>
        </p:txBody>
      </p:sp>
      <p:sp>
        <p:nvSpPr>
          <p:cNvPr id="3077" name="Text Box 5"/>
          <p:cNvSpPr txBox="1">
            <a:spLocks noChangeArrowheads="1"/>
          </p:cNvSpPr>
          <p:nvPr/>
        </p:nvSpPr>
        <p:spPr bwMode="auto">
          <a:xfrm>
            <a:off x="3794125" y="2200275"/>
            <a:ext cx="184150" cy="519113"/>
          </a:xfrm>
          <a:prstGeom prst="rect">
            <a:avLst/>
          </a:prstGeom>
          <a:noFill/>
          <a:ln w="9525">
            <a:noFill/>
            <a:miter lim="800000"/>
            <a:headEnd/>
            <a:tailEnd/>
          </a:ln>
        </p:spPr>
        <p:txBody>
          <a:bodyPr wrap="none">
            <a:spAutoFit/>
          </a:bodyPr>
          <a:lstStyle/>
          <a:p>
            <a:endParaRPr lang="en-US" sz="2800" b="0"/>
          </a:p>
        </p:txBody>
      </p:sp>
      <p:sp>
        <p:nvSpPr>
          <p:cNvPr id="3078" name="Text Box 6"/>
          <p:cNvSpPr txBox="1">
            <a:spLocks noChangeArrowheads="1"/>
          </p:cNvSpPr>
          <p:nvPr/>
        </p:nvSpPr>
        <p:spPr bwMode="auto">
          <a:xfrm>
            <a:off x="3886200" y="2590800"/>
            <a:ext cx="3416300" cy="641350"/>
          </a:xfrm>
          <a:prstGeom prst="rect">
            <a:avLst/>
          </a:prstGeom>
          <a:noFill/>
          <a:ln w="9525">
            <a:noFill/>
            <a:miter lim="800000"/>
            <a:headEnd/>
            <a:tailEnd/>
          </a:ln>
        </p:spPr>
        <p:txBody>
          <a:bodyPr>
            <a:spAutoFit/>
          </a:bodyPr>
          <a:lstStyle/>
          <a:p>
            <a:pPr algn="ctr"/>
            <a:r>
              <a:rPr lang="en-US" sz="1800">
                <a:solidFill>
                  <a:schemeClr val="tx2"/>
                </a:solidFill>
              </a:rPr>
              <a:t>Epidemiological investigation</a:t>
            </a:r>
          </a:p>
          <a:p>
            <a:pPr algn="ctr"/>
            <a:r>
              <a:rPr lang="en-US" sz="1800">
                <a:solidFill>
                  <a:schemeClr val="tx2"/>
                </a:solidFill>
              </a:rPr>
              <a:t>started</a:t>
            </a:r>
            <a:endParaRPr lang="en-US" sz="2000" b="0">
              <a:solidFill>
                <a:schemeClr val="tx2"/>
              </a:solidFill>
            </a:endParaRPr>
          </a:p>
        </p:txBody>
      </p:sp>
      <p:sp>
        <p:nvSpPr>
          <p:cNvPr id="3079" name="TextBox 6"/>
          <p:cNvSpPr txBox="1">
            <a:spLocks noChangeArrowheads="1"/>
          </p:cNvSpPr>
          <p:nvPr/>
        </p:nvSpPr>
        <p:spPr bwMode="auto">
          <a:xfrm>
            <a:off x="1752600" y="1905000"/>
            <a:ext cx="5562600" cy="461963"/>
          </a:xfrm>
          <a:prstGeom prst="rect">
            <a:avLst/>
          </a:prstGeom>
          <a:noFill/>
          <a:ln w="9525">
            <a:noFill/>
            <a:miter lim="800000"/>
            <a:headEnd/>
            <a:tailEnd/>
          </a:ln>
        </p:spPr>
        <p:txBody>
          <a:bodyPr>
            <a:spAutoFit/>
          </a:bodyPr>
          <a:lstStyle/>
          <a:p>
            <a:r>
              <a:rPr lang="en-US"/>
              <a:t>West Nile virus, New York City, 1999</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609600" y="838200"/>
            <a:ext cx="7924800" cy="990600"/>
          </a:xfrm>
        </p:spPr>
        <p:txBody>
          <a:bodyPr/>
          <a:lstStyle/>
          <a:p>
            <a:r>
              <a:rPr lang="en-US" smtClean="0"/>
              <a:t>Laboratory Reporting</a:t>
            </a:r>
          </a:p>
        </p:txBody>
      </p:sp>
      <p:sp>
        <p:nvSpPr>
          <p:cNvPr id="32771" name="Rectangle 3"/>
          <p:cNvSpPr>
            <a:spLocks noGrp="1" noChangeArrowheads="1"/>
          </p:cNvSpPr>
          <p:nvPr>
            <p:ph type="body" idx="1"/>
          </p:nvPr>
        </p:nvSpPr>
        <p:spPr>
          <a:xfrm>
            <a:off x="1828800" y="2362200"/>
            <a:ext cx="5334000" cy="2667000"/>
          </a:xfrm>
        </p:spPr>
        <p:txBody>
          <a:bodyPr/>
          <a:lstStyle/>
          <a:p>
            <a:pPr>
              <a:lnSpc>
                <a:spcPct val="150000"/>
              </a:lnSpc>
            </a:pPr>
            <a:r>
              <a:rPr lang="en-US" smtClean="0"/>
              <a:t>Most consistent</a:t>
            </a:r>
          </a:p>
          <a:p>
            <a:pPr>
              <a:lnSpc>
                <a:spcPct val="150000"/>
              </a:lnSpc>
            </a:pPr>
            <a:r>
              <a:rPr lang="en-US" smtClean="0"/>
              <a:t>Generally most accurate</a:t>
            </a:r>
          </a:p>
          <a:p>
            <a:pPr>
              <a:lnSpc>
                <a:spcPct val="150000"/>
              </a:lnSpc>
            </a:pPr>
            <a:r>
              <a:rPr lang="en-US" smtClean="0"/>
              <a:t>Most relied upon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762000" y="457200"/>
            <a:ext cx="7772400" cy="1066800"/>
          </a:xfrm>
        </p:spPr>
        <p:txBody>
          <a:bodyPr/>
          <a:lstStyle/>
          <a:p>
            <a:r>
              <a:rPr lang="en-US" smtClean="0"/>
              <a:t>Laboratory Surveillance</a:t>
            </a:r>
          </a:p>
        </p:txBody>
      </p:sp>
      <p:sp>
        <p:nvSpPr>
          <p:cNvPr id="33795" name="Rectangle 3"/>
          <p:cNvSpPr>
            <a:spLocks noGrp="1" noChangeArrowheads="1"/>
          </p:cNvSpPr>
          <p:nvPr>
            <p:ph type="body" idx="1"/>
          </p:nvPr>
        </p:nvSpPr>
        <p:spPr>
          <a:xfrm>
            <a:off x="1295400" y="1676400"/>
            <a:ext cx="6629400" cy="4572000"/>
          </a:xfrm>
        </p:spPr>
        <p:txBody>
          <a:bodyPr/>
          <a:lstStyle/>
          <a:p>
            <a:pPr>
              <a:buClr>
                <a:schemeClr val="tx1"/>
              </a:buClr>
              <a:buFont typeface="Wingdings" pitchFamily="2" charset="2"/>
              <a:buChar char="§"/>
            </a:pPr>
            <a:r>
              <a:rPr lang="en-US" smtClean="0"/>
              <a:t>Role of lab isolates in routine surveillance</a:t>
            </a:r>
          </a:p>
          <a:p>
            <a:pPr lvl="1">
              <a:buClr>
                <a:schemeClr val="tx1"/>
              </a:buClr>
              <a:buFont typeface="Wingdings" pitchFamily="2" charset="2"/>
              <a:buChar char="§"/>
            </a:pPr>
            <a:r>
              <a:rPr lang="en-US" smtClean="0"/>
              <a:t>e.g. meninge serogroups</a:t>
            </a:r>
          </a:p>
          <a:p>
            <a:pPr lvl="1">
              <a:buClr>
                <a:schemeClr val="tx1"/>
              </a:buClr>
              <a:buFont typeface="Wingdings" pitchFamily="2" charset="2"/>
              <a:buChar char="§"/>
            </a:pPr>
            <a:r>
              <a:rPr lang="en-US" smtClean="0"/>
              <a:t>e.g. salmonella serogroups</a:t>
            </a:r>
          </a:p>
          <a:p>
            <a:pPr lvl="1">
              <a:buClr>
                <a:schemeClr val="tx1"/>
              </a:buClr>
              <a:buFont typeface="Wingdings" pitchFamily="2" charset="2"/>
              <a:buChar char="§"/>
            </a:pPr>
            <a:r>
              <a:rPr lang="en-US" smtClean="0"/>
              <a:t>e.g. </a:t>
            </a:r>
            <a:r>
              <a:rPr lang="en-US" i="1" smtClean="0"/>
              <a:t>E. coli</a:t>
            </a:r>
            <a:r>
              <a:rPr lang="en-US" smtClean="0"/>
              <a:t> O157 PFGE</a:t>
            </a:r>
          </a:p>
          <a:p>
            <a:pPr>
              <a:buClr>
                <a:schemeClr val="tx1"/>
              </a:buClr>
              <a:buFont typeface="Wingdings" pitchFamily="2" charset="2"/>
              <a:buChar char="§"/>
            </a:pPr>
            <a:r>
              <a:rPr lang="en-US" smtClean="0"/>
              <a:t>Role of lab isolates in outbreak surveillance</a:t>
            </a:r>
          </a:p>
          <a:p>
            <a:pPr lvl="1">
              <a:buClr>
                <a:schemeClr val="tx1"/>
              </a:buClr>
              <a:buFont typeface="Wingdings" pitchFamily="2" charset="2"/>
              <a:buChar char="§"/>
            </a:pPr>
            <a:r>
              <a:rPr lang="en-US" smtClean="0"/>
              <a:t>case ascertainment</a:t>
            </a:r>
          </a:p>
          <a:p>
            <a:pPr lvl="1">
              <a:buClr>
                <a:schemeClr val="tx1"/>
              </a:buClr>
              <a:buFont typeface="Wingdings" pitchFamily="2" charset="2"/>
              <a:buChar char="§"/>
            </a:pPr>
            <a:r>
              <a:rPr lang="en-US" smtClean="0"/>
              <a:t>linking cases</a:t>
            </a:r>
            <a:endParaRPr lang="en-US" sz="320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154113" y="609600"/>
            <a:ext cx="6835775" cy="952500"/>
          </a:xfrm>
        </p:spPr>
        <p:txBody>
          <a:bodyPr/>
          <a:lstStyle/>
          <a:p>
            <a:pPr eaLnBrk="1" hangingPunct="1"/>
            <a:r>
              <a:rPr lang="en-US" smtClean="0"/>
              <a:t>Public Health Surveillance: Goals</a:t>
            </a:r>
          </a:p>
        </p:txBody>
      </p:sp>
      <p:sp>
        <p:nvSpPr>
          <p:cNvPr id="10243" name="Rectangle 3"/>
          <p:cNvSpPr>
            <a:spLocks noGrp="1" noChangeArrowheads="1"/>
          </p:cNvSpPr>
          <p:nvPr>
            <p:ph type="body" idx="1"/>
          </p:nvPr>
        </p:nvSpPr>
        <p:spPr>
          <a:xfrm>
            <a:off x="838200" y="2057400"/>
            <a:ext cx="7772400" cy="4114800"/>
          </a:xfrm>
        </p:spPr>
        <p:txBody>
          <a:bodyPr/>
          <a:lstStyle/>
          <a:p>
            <a:pPr eaLnBrk="1" hangingPunct="1">
              <a:lnSpc>
                <a:spcPct val="90000"/>
              </a:lnSpc>
            </a:pPr>
            <a:r>
              <a:rPr lang="en-US" smtClean="0"/>
              <a:t>Describe the background incidences of diseases, and define diseases</a:t>
            </a:r>
          </a:p>
          <a:p>
            <a:pPr eaLnBrk="1" hangingPunct="1">
              <a:lnSpc>
                <a:spcPct val="90000"/>
              </a:lnSpc>
            </a:pPr>
            <a:r>
              <a:rPr lang="en-US" smtClean="0"/>
              <a:t>Detect changes and explain causes</a:t>
            </a:r>
          </a:p>
          <a:p>
            <a:pPr eaLnBrk="1" hangingPunct="1">
              <a:lnSpc>
                <a:spcPct val="90000"/>
              </a:lnSpc>
            </a:pPr>
            <a:r>
              <a:rPr lang="en-US" smtClean="0"/>
              <a:t>Estimate magnitude of the problem</a:t>
            </a:r>
          </a:p>
          <a:p>
            <a:pPr eaLnBrk="1" hangingPunct="1">
              <a:lnSpc>
                <a:spcPct val="90000"/>
              </a:lnSpc>
            </a:pPr>
            <a:r>
              <a:rPr lang="en-US" smtClean="0"/>
              <a:t>Identify control and prevention measures</a:t>
            </a:r>
          </a:p>
          <a:p>
            <a:pPr eaLnBrk="1" hangingPunct="1">
              <a:lnSpc>
                <a:spcPct val="90000"/>
              </a:lnSpc>
            </a:pPr>
            <a:r>
              <a:rPr lang="en-US" smtClean="0"/>
              <a:t>Develop effective actions and evaluate interventions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0" y="457200"/>
            <a:ext cx="9144000" cy="1143000"/>
          </a:xfrm>
        </p:spPr>
        <p:txBody>
          <a:bodyPr/>
          <a:lstStyle/>
          <a:p>
            <a:r>
              <a:rPr lang="en-US" sz="4000" smtClean="0"/>
              <a:t>PH Surveillance: Means, cont.</a:t>
            </a:r>
          </a:p>
        </p:txBody>
      </p:sp>
      <p:sp>
        <p:nvSpPr>
          <p:cNvPr id="34819" name="Rectangle 3"/>
          <p:cNvSpPr>
            <a:spLocks noGrp="1" noChangeArrowheads="1"/>
          </p:cNvSpPr>
          <p:nvPr>
            <p:ph type="body" idx="1"/>
          </p:nvPr>
        </p:nvSpPr>
        <p:spPr>
          <a:xfrm>
            <a:off x="838200" y="1981200"/>
            <a:ext cx="7467600" cy="4114800"/>
          </a:xfrm>
        </p:spPr>
        <p:txBody>
          <a:bodyPr/>
          <a:lstStyle/>
          <a:p>
            <a:pPr>
              <a:lnSpc>
                <a:spcPct val="120000"/>
              </a:lnSpc>
            </a:pPr>
            <a:r>
              <a:rPr lang="en-US" smtClean="0"/>
              <a:t>Risk factor surveillance</a:t>
            </a:r>
          </a:p>
          <a:p>
            <a:pPr lvl="1">
              <a:lnSpc>
                <a:spcPct val="120000"/>
              </a:lnSpc>
            </a:pPr>
            <a:r>
              <a:rPr lang="en-US" smtClean="0"/>
              <a:t>addresses early detection</a:t>
            </a:r>
          </a:p>
          <a:p>
            <a:pPr lvl="1">
              <a:lnSpc>
                <a:spcPct val="120000"/>
              </a:lnSpc>
            </a:pPr>
            <a:r>
              <a:rPr lang="en-US" smtClean="0"/>
              <a:t>e.g. mosquitoes, birds and horses for EEE and WNV; wild and domestic animals for rabies; food inspections; drinking water testing</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 name="Object 2"/>
          <p:cNvGraphicFramePr>
            <a:graphicFrameLocks noChangeAspect="1"/>
          </p:cNvGraphicFramePr>
          <p:nvPr/>
        </p:nvGraphicFramePr>
        <p:xfrm>
          <a:off x="0" y="-139700"/>
          <a:ext cx="9144000" cy="6997700"/>
        </p:xfrm>
        <a:graphic>
          <a:graphicData uri="http://schemas.openxmlformats.org/presentationml/2006/ole">
            <p:oleObj spid="_x0000_s4098" name="Photo Editor Photo" r:id="rId4" imgW="12193702" imgH="9333333" progId="MSPhotoEd.3">
              <p:embed/>
            </p:oleObj>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457200" y="457200"/>
            <a:ext cx="8229600" cy="952500"/>
          </a:xfrm>
        </p:spPr>
        <p:txBody>
          <a:bodyPr/>
          <a:lstStyle/>
          <a:p>
            <a:r>
              <a:rPr lang="en-US" sz="3200" b="1" smtClean="0">
                <a:latin typeface="Arial" pitchFamily="34" charset="0"/>
              </a:rPr>
              <a:t>First Surveillance Events in Relation to Hypothetical WNV Activity; Richmond County and US, 2000</a:t>
            </a:r>
          </a:p>
        </p:txBody>
      </p:sp>
      <p:sp>
        <p:nvSpPr>
          <p:cNvPr id="35843" name="Line 3"/>
          <p:cNvSpPr>
            <a:spLocks noChangeShapeType="1"/>
          </p:cNvSpPr>
          <p:nvPr/>
        </p:nvSpPr>
        <p:spPr bwMode="auto">
          <a:xfrm>
            <a:off x="963613" y="2597150"/>
            <a:ext cx="0" cy="2971800"/>
          </a:xfrm>
          <a:prstGeom prst="line">
            <a:avLst/>
          </a:prstGeom>
          <a:noFill/>
          <a:ln w="9525">
            <a:solidFill>
              <a:schemeClr val="tx1"/>
            </a:solidFill>
            <a:round/>
            <a:headEnd/>
            <a:tailEnd/>
          </a:ln>
        </p:spPr>
        <p:txBody>
          <a:bodyPr/>
          <a:lstStyle/>
          <a:p>
            <a:endParaRPr lang="en-US"/>
          </a:p>
        </p:txBody>
      </p:sp>
      <p:sp>
        <p:nvSpPr>
          <p:cNvPr id="35844" name="Line 4"/>
          <p:cNvSpPr>
            <a:spLocks noChangeShapeType="1"/>
          </p:cNvSpPr>
          <p:nvPr/>
        </p:nvSpPr>
        <p:spPr bwMode="auto">
          <a:xfrm>
            <a:off x="963613" y="5568950"/>
            <a:ext cx="6629400" cy="0"/>
          </a:xfrm>
          <a:prstGeom prst="line">
            <a:avLst/>
          </a:prstGeom>
          <a:noFill/>
          <a:ln w="9525">
            <a:solidFill>
              <a:schemeClr val="tx1"/>
            </a:solidFill>
            <a:round/>
            <a:headEnd/>
            <a:tailEnd/>
          </a:ln>
        </p:spPr>
        <p:txBody>
          <a:bodyPr/>
          <a:lstStyle/>
          <a:p>
            <a:endParaRPr lang="en-US"/>
          </a:p>
        </p:txBody>
      </p:sp>
      <p:sp>
        <p:nvSpPr>
          <p:cNvPr id="35845" name="Freeform 5"/>
          <p:cNvSpPr>
            <a:spLocks/>
          </p:cNvSpPr>
          <p:nvPr/>
        </p:nvSpPr>
        <p:spPr bwMode="auto">
          <a:xfrm>
            <a:off x="990600" y="2971800"/>
            <a:ext cx="6600825" cy="2590800"/>
          </a:xfrm>
          <a:custGeom>
            <a:avLst/>
            <a:gdLst>
              <a:gd name="T0" fmla="*/ 0 w 4158"/>
              <a:gd name="T1" fmla="*/ 2147483647 h 1632"/>
              <a:gd name="T2" fmla="*/ 2147483647 w 4158"/>
              <a:gd name="T3" fmla="*/ 2147483647 h 1632"/>
              <a:gd name="T4" fmla="*/ 2147483647 w 4158"/>
              <a:gd name="T5" fmla="*/ 2147483647 h 1632"/>
              <a:gd name="T6" fmla="*/ 2147483647 w 4158"/>
              <a:gd name="T7" fmla="*/ 2147483647 h 1632"/>
              <a:gd name="T8" fmla="*/ 2147483647 w 4158"/>
              <a:gd name="T9" fmla="*/ 2147483647 h 1632"/>
              <a:gd name="T10" fmla="*/ 0 60000 65536"/>
              <a:gd name="T11" fmla="*/ 0 60000 65536"/>
              <a:gd name="T12" fmla="*/ 0 60000 65536"/>
              <a:gd name="T13" fmla="*/ 0 60000 65536"/>
              <a:gd name="T14" fmla="*/ 0 60000 65536"/>
              <a:gd name="T15" fmla="*/ 0 w 4158"/>
              <a:gd name="T16" fmla="*/ 0 h 1632"/>
              <a:gd name="T17" fmla="*/ 4158 w 4158"/>
              <a:gd name="T18" fmla="*/ 1632 h 1632"/>
            </a:gdLst>
            <a:ahLst/>
            <a:cxnLst>
              <a:cxn ang="T10">
                <a:pos x="T0" y="T1"/>
              </a:cxn>
              <a:cxn ang="T11">
                <a:pos x="T2" y="T3"/>
              </a:cxn>
              <a:cxn ang="T12">
                <a:pos x="T4" y="T5"/>
              </a:cxn>
              <a:cxn ang="T13">
                <a:pos x="T6" y="T7"/>
              </a:cxn>
              <a:cxn ang="T14">
                <a:pos x="T8" y="T9"/>
              </a:cxn>
            </a:cxnLst>
            <a:rect l="T15" t="T16" r="T17" b="T18"/>
            <a:pathLst>
              <a:path w="4158" h="1632">
                <a:moveTo>
                  <a:pt x="0" y="1609"/>
                </a:moveTo>
                <a:cubicBezTo>
                  <a:pt x="707" y="1620"/>
                  <a:pt x="1415" y="1632"/>
                  <a:pt x="1870" y="1365"/>
                </a:cubicBezTo>
                <a:cubicBezTo>
                  <a:pt x="2325" y="1098"/>
                  <a:pt x="2468" y="16"/>
                  <a:pt x="2730" y="8"/>
                </a:cubicBezTo>
                <a:cubicBezTo>
                  <a:pt x="2992" y="0"/>
                  <a:pt x="3202" y="1050"/>
                  <a:pt x="3440" y="1317"/>
                </a:cubicBezTo>
                <a:cubicBezTo>
                  <a:pt x="3678" y="1584"/>
                  <a:pt x="4038" y="1560"/>
                  <a:pt x="4158" y="1609"/>
                </a:cubicBezTo>
              </a:path>
            </a:pathLst>
          </a:custGeom>
          <a:noFill/>
          <a:ln w="9525">
            <a:solidFill>
              <a:srgbClr val="FF3300"/>
            </a:solidFill>
            <a:round/>
            <a:headEnd/>
            <a:tailEnd/>
          </a:ln>
        </p:spPr>
        <p:txBody>
          <a:bodyPr/>
          <a:lstStyle/>
          <a:p>
            <a:endParaRPr lang="en-US"/>
          </a:p>
        </p:txBody>
      </p:sp>
      <p:sp>
        <p:nvSpPr>
          <p:cNvPr id="35846" name="Line 6"/>
          <p:cNvSpPr>
            <a:spLocks noChangeShapeType="1"/>
          </p:cNvSpPr>
          <p:nvPr/>
        </p:nvSpPr>
        <p:spPr bwMode="auto">
          <a:xfrm>
            <a:off x="1890713" y="5597525"/>
            <a:ext cx="0" cy="188913"/>
          </a:xfrm>
          <a:prstGeom prst="line">
            <a:avLst/>
          </a:prstGeom>
          <a:noFill/>
          <a:ln w="9525">
            <a:solidFill>
              <a:schemeClr val="tx1"/>
            </a:solidFill>
            <a:round/>
            <a:headEnd/>
            <a:tailEnd/>
          </a:ln>
        </p:spPr>
        <p:txBody>
          <a:bodyPr/>
          <a:lstStyle/>
          <a:p>
            <a:endParaRPr lang="en-US"/>
          </a:p>
        </p:txBody>
      </p:sp>
      <p:sp>
        <p:nvSpPr>
          <p:cNvPr id="35847" name="Line 7"/>
          <p:cNvSpPr>
            <a:spLocks noChangeShapeType="1"/>
          </p:cNvSpPr>
          <p:nvPr/>
        </p:nvSpPr>
        <p:spPr bwMode="auto">
          <a:xfrm>
            <a:off x="2792413" y="5599113"/>
            <a:ext cx="0" cy="188912"/>
          </a:xfrm>
          <a:prstGeom prst="line">
            <a:avLst/>
          </a:prstGeom>
          <a:noFill/>
          <a:ln w="9525">
            <a:solidFill>
              <a:schemeClr val="tx1"/>
            </a:solidFill>
            <a:round/>
            <a:headEnd/>
            <a:tailEnd/>
          </a:ln>
        </p:spPr>
        <p:txBody>
          <a:bodyPr/>
          <a:lstStyle/>
          <a:p>
            <a:endParaRPr lang="en-US"/>
          </a:p>
        </p:txBody>
      </p:sp>
      <p:sp>
        <p:nvSpPr>
          <p:cNvPr id="35848" name="Line 8"/>
          <p:cNvSpPr>
            <a:spLocks noChangeShapeType="1"/>
          </p:cNvSpPr>
          <p:nvPr/>
        </p:nvSpPr>
        <p:spPr bwMode="auto">
          <a:xfrm>
            <a:off x="3711575" y="5614988"/>
            <a:ext cx="0" cy="188912"/>
          </a:xfrm>
          <a:prstGeom prst="line">
            <a:avLst/>
          </a:prstGeom>
          <a:noFill/>
          <a:ln w="9525">
            <a:solidFill>
              <a:schemeClr val="tx1"/>
            </a:solidFill>
            <a:round/>
            <a:headEnd/>
            <a:tailEnd/>
          </a:ln>
        </p:spPr>
        <p:txBody>
          <a:bodyPr/>
          <a:lstStyle/>
          <a:p>
            <a:endParaRPr lang="en-US"/>
          </a:p>
        </p:txBody>
      </p:sp>
      <p:sp>
        <p:nvSpPr>
          <p:cNvPr id="35849" name="Line 9"/>
          <p:cNvSpPr>
            <a:spLocks noChangeShapeType="1"/>
          </p:cNvSpPr>
          <p:nvPr/>
        </p:nvSpPr>
        <p:spPr bwMode="auto">
          <a:xfrm>
            <a:off x="4621213" y="5580063"/>
            <a:ext cx="0" cy="188912"/>
          </a:xfrm>
          <a:prstGeom prst="line">
            <a:avLst/>
          </a:prstGeom>
          <a:noFill/>
          <a:ln w="9525">
            <a:solidFill>
              <a:schemeClr val="tx1"/>
            </a:solidFill>
            <a:round/>
            <a:headEnd/>
            <a:tailEnd/>
          </a:ln>
        </p:spPr>
        <p:txBody>
          <a:bodyPr/>
          <a:lstStyle/>
          <a:p>
            <a:endParaRPr lang="en-US"/>
          </a:p>
        </p:txBody>
      </p:sp>
      <p:sp>
        <p:nvSpPr>
          <p:cNvPr id="35850" name="Line 10"/>
          <p:cNvSpPr>
            <a:spLocks noChangeShapeType="1"/>
          </p:cNvSpPr>
          <p:nvPr/>
        </p:nvSpPr>
        <p:spPr bwMode="auto">
          <a:xfrm>
            <a:off x="5543550" y="5619750"/>
            <a:ext cx="0" cy="188913"/>
          </a:xfrm>
          <a:prstGeom prst="line">
            <a:avLst/>
          </a:prstGeom>
          <a:noFill/>
          <a:ln w="9525">
            <a:solidFill>
              <a:schemeClr val="tx1"/>
            </a:solidFill>
            <a:round/>
            <a:headEnd/>
            <a:tailEnd/>
          </a:ln>
        </p:spPr>
        <p:txBody>
          <a:bodyPr/>
          <a:lstStyle/>
          <a:p>
            <a:endParaRPr lang="en-US"/>
          </a:p>
        </p:txBody>
      </p:sp>
      <p:sp>
        <p:nvSpPr>
          <p:cNvPr id="35851" name="Line 11"/>
          <p:cNvSpPr>
            <a:spLocks noChangeShapeType="1"/>
          </p:cNvSpPr>
          <p:nvPr/>
        </p:nvSpPr>
        <p:spPr bwMode="auto">
          <a:xfrm>
            <a:off x="7369175" y="5602288"/>
            <a:ext cx="0" cy="188912"/>
          </a:xfrm>
          <a:prstGeom prst="line">
            <a:avLst/>
          </a:prstGeom>
          <a:noFill/>
          <a:ln w="9525">
            <a:solidFill>
              <a:schemeClr val="tx1"/>
            </a:solidFill>
            <a:round/>
            <a:headEnd/>
            <a:tailEnd/>
          </a:ln>
        </p:spPr>
        <p:txBody>
          <a:bodyPr/>
          <a:lstStyle/>
          <a:p>
            <a:endParaRPr lang="en-US"/>
          </a:p>
        </p:txBody>
      </p:sp>
      <p:sp>
        <p:nvSpPr>
          <p:cNvPr id="35852" name="Line 12"/>
          <p:cNvSpPr>
            <a:spLocks noChangeShapeType="1"/>
          </p:cNvSpPr>
          <p:nvPr/>
        </p:nvSpPr>
        <p:spPr bwMode="auto">
          <a:xfrm>
            <a:off x="6450013" y="5605463"/>
            <a:ext cx="0" cy="188912"/>
          </a:xfrm>
          <a:prstGeom prst="line">
            <a:avLst/>
          </a:prstGeom>
          <a:noFill/>
          <a:ln w="9525">
            <a:solidFill>
              <a:schemeClr val="tx1"/>
            </a:solidFill>
            <a:round/>
            <a:headEnd/>
            <a:tailEnd/>
          </a:ln>
        </p:spPr>
        <p:txBody>
          <a:bodyPr/>
          <a:lstStyle/>
          <a:p>
            <a:endParaRPr lang="en-US"/>
          </a:p>
        </p:txBody>
      </p:sp>
      <p:sp>
        <p:nvSpPr>
          <p:cNvPr id="35853" name="Text Box 13"/>
          <p:cNvSpPr txBox="1">
            <a:spLocks noChangeArrowheads="1"/>
          </p:cNvSpPr>
          <p:nvPr/>
        </p:nvSpPr>
        <p:spPr bwMode="auto">
          <a:xfrm>
            <a:off x="4716463" y="5821363"/>
            <a:ext cx="727075" cy="457200"/>
          </a:xfrm>
          <a:prstGeom prst="rect">
            <a:avLst/>
          </a:prstGeom>
          <a:noFill/>
          <a:ln w="9525">
            <a:noFill/>
            <a:miter lim="800000"/>
            <a:headEnd/>
            <a:tailEnd/>
          </a:ln>
        </p:spPr>
        <p:txBody>
          <a:bodyPr wrap="none">
            <a:spAutoFit/>
          </a:bodyPr>
          <a:lstStyle/>
          <a:p>
            <a:r>
              <a:rPr lang="en-US" b="0">
                <a:latin typeface="Arial" pitchFamily="34" charset="0"/>
              </a:rPr>
              <a:t>Aug</a:t>
            </a:r>
          </a:p>
        </p:txBody>
      </p:sp>
      <p:sp>
        <p:nvSpPr>
          <p:cNvPr id="35854" name="Text Box 14"/>
          <p:cNvSpPr txBox="1">
            <a:spLocks noChangeArrowheads="1"/>
          </p:cNvSpPr>
          <p:nvPr/>
        </p:nvSpPr>
        <p:spPr bwMode="auto">
          <a:xfrm>
            <a:off x="5643563" y="5834063"/>
            <a:ext cx="727075" cy="457200"/>
          </a:xfrm>
          <a:prstGeom prst="rect">
            <a:avLst/>
          </a:prstGeom>
          <a:noFill/>
          <a:ln w="9525">
            <a:noFill/>
            <a:miter lim="800000"/>
            <a:headEnd/>
            <a:tailEnd/>
          </a:ln>
        </p:spPr>
        <p:txBody>
          <a:bodyPr wrap="none">
            <a:spAutoFit/>
          </a:bodyPr>
          <a:lstStyle/>
          <a:p>
            <a:r>
              <a:rPr lang="en-US" b="0">
                <a:latin typeface="Arial" pitchFamily="34" charset="0"/>
              </a:rPr>
              <a:t>Sep</a:t>
            </a:r>
          </a:p>
        </p:txBody>
      </p:sp>
      <p:sp>
        <p:nvSpPr>
          <p:cNvPr id="35855" name="Text Box 15"/>
          <p:cNvSpPr txBox="1">
            <a:spLocks noChangeArrowheads="1"/>
          </p:cNvSpPr>
          <p:nvPr/>
        </p:nvSpPr>
        <p:spPr bwMode="auto">
          <a:xfrm>
            <a:off x="6594475" y="5835650"/>
            <a:ext cx="657225" cy="457200"/>
          </a:xfrm>
          <a:prstGeom prst="rect">
            <a:avLst/>
          </a:prstGeom>
          <a:noFill/>
          <a:ln w="9525">
            <a:noFill/>
            <a:miter lim="800000"/>
            <a:headEnd/>
            <a:tailEnd/>
          </a:ln>
        </p:spPr>
        <p:txBody>
          <a:bodyPr>
            <a:spAutoFit/>
          </a:bodyPr>
          <a:lstStyle/>
          <a:p>
            <a:r>
              <a:rPr lang="en-US" b="0">
                <a:latin typeface="Arial" pitchFamily="34" charset="0"/>
              </a:rPr>
              <a:t>Oct</a:t>
            </a:r>
          </a:p>
        </p:txBody>
      </p:sp>
      <p:sp>
        <p:nvSpPr>
          <p:cNvPr id="35856" name="Text Box 16"/>
          <p:cNvSpPr txBox="1">
            <a:spLocks noChangeArrowheads="1"/>
          </p:cNvSpPr>
          <p:nvPr/>
        </p:nvSpPr>
        <p:spPr bwMode="auto">
          <a:xfrm>
            <a:off x="3852863" y="5821363"/>
            <a:ext cx="574675" cy="457200"/>
          </a:xfrm>
          <a:prstGeom prst="rect">
            <a:avLst/>
          </a:prstGeom>
          <a:noFill/>
          <a:ln w="9525">
            <a:noFill/>
            <a:miter lim="800000"/>
            <a:headEnd/>
            <a:tailEnd/>
          </a:ln>
        </p:spPr>
        <p:txBody>
          <a:bodyPr wrap="none">
            <a:spAutoFit/>
          </a:bodyPr>
          <a:lstStyle/>
          <a:p>
            <a:r>
              <a:rPr lang="en-US" b="0">
                <a:latin typeface="Arial" pitchFamily="34" charset="0"/>
              </a:rPr>
              <a:t>Jul</a:t>
            </a:r>
          </a:p>
        </p:txBody>
      </p:sp>
      <p:sp>
        <p:nvSpPr>
          <p:cNvPr id="35857" name="Text Box 17"/>
          <p:cNvSpPr txBox="1">
            <a:spLocks noChangeArrowheads="1"/>
          </p:cNvSpPr>
          <p:nvPr/>
        </p:nvSpPr>
        <p:spPr bwMode="auto">
          <a:xfrm>
            <a:off x="2914650" y="5821363"/>
            <a:ext cx="676275" cy="457200"/>
          </a:xfrm>
          <a:prstGeom prst="rect">
            <a:avLst/>
          </a:prstGeom>
          <a:noFill/>
          <a:ln w="9525">
            <a:noFill/>
            <a:miter lim="800000"/>
            <a:headEnd/>
            <a:tailEnd/>
          </a:ln>
        </p:spPr>
        <p:txBody>
          <a:bodyPr wrap="none">
            <a:spAutoFit/>
          </a:bodyPr>
          <a:lstStyle/>
          <a:p>
            <a:r>
              <a:rPr lang="en-US" b="0">
                <a:latin typeface="Arial" pitchFamily="34" charset="0"/>
              </a:rPr>
              <a:t>Jun</a:t>
            </a:r>
          </a:p>
        </p:txBody>
      </p:sp>
      <p:sp>
        <p:nvSpPr>
          <p:cNvPr id="35858" name="Text Box 18"/>
          <p:cNvSpPr txBox="1">
            <a:spLocks noChangeArrowheads="1"/>
          </p:cNvSpPr>
          <p:nvPr/>
        </p:nvSpPr>
        <p:spPr bwMode="auto">
          <a:xfrm>
            <a:off x="1985963" y="5822950"/>
            <a:ext cx="760412" cy="457200"/>
          </a:xfrm>
          <a:prstGeom prst="rect">
            <a:avLst/>
          </a:prstGeom>
          <a:noFill/>
          <a:ln w="9525">
            <a:noFill/>
            <a:miter lim="800000"/>
            <a:headEnd/>
            <a:tailEnd/>
          </a:ln>
        </p:spPr>
        <p:txBody>
          <a:bodyPr wrap="none">
            <a:spAutoFit/>
          </a:bodyPr>
          <a:lstStyle/>
          <a:p>
            <a:r>
              <a:rPr lang="en-US" b="0">
                <a:latin typeface="Arial" pitchFamily="34" charset="0"/>
              </a:rPr>
              <a:t>May</a:t>
            </a:r>
          </a:p>
        </p:txBody>
      </p:sp>
      <p:sp>
        <p:nvSpPr>
          <p:cNvPr id="35859" name="Text Box 19"/>
          <p:cNvSpPr txBox="1">
            <a:spLocks noChangeArrowheads="1"/>
          </p:cNvSpPr>
          <p:nvPr/>
        </p:nvSpPr>
        <p:spPr bwMode="auto">
          <a:xfrm>
            <a:off x="1047750" y="5810250"/>
            <a:ext cx="830263" cy="457200"/>
          </a:xfrm>
          <a:prstGeom prst="rect">
            <a:avLst/>
          </a:prstGeom>
          <a:noFill/>
          <a:ln w="9525">
            <a:noFill/>
            <a:miter lim="800000"/>
            <a:headEnd/>
            <a:tailEnd/>
          </a:ln>
        </p:spPr>
        <p:txBody>
          <a:bodyPr>
            <a:spAutoFit/>
          </a:bodyPr>
          <a:lstStyle/>
          <a:p>
            <a:r>
              <a:rPr lang="en-US" b="0">
                <a:latin typeface="Arial" pitchFamily="34" charset="0"/>
              </a:rPr>
              <a:t>Apr</a:t>
            </a:r>
          </a:p>
        </p:txBody>
      </p:sp>
      <p:sp>
        <p:nvSpPr>
          <p:cNvPr id="35860" name="Text Box 20"/>
          <p:cNvSpPr txBox="1">
            <a:spLocks noChangeArrowheads="1"/>
          </p:cNvSpPr>
          <p:nvPr/>
        </p:nvSpPr>
        <p:spPr bwMode="auto">
          <a:xfrm rot="-5398626">
            <a:off x="-1674019" y="3423444"/>
            <a:ext cx="4414838" cy="457200"/>
          </a:xfrm>
          <a:prstGeom prst="rect">
            <a:avLst/>
          </a:prstGeom>
          <a:noFill/>
          <a:ln w="9525">
            <a:noFill/>
            <a:miter lim="800000"/>
            <a:headEnd/>
            <a:tailEnd/>
          </a:ln>
        </p:spPr>
        <p:txBody>
          <a:bodyPr>
            <a:spAutoFit/>
          </a:bodyPr>
          <a:lstStyle/>
          <a:p>
            <a:r>
              <a:rPr lang="en-US" b="0">
                <a:latin typeface="Arial" pitchFamily="34" charset="0"/>
              </a:rPr>
              <a:t>Viral &amp; </a:t>
            </a:r>
            <a:r>
              <a:rPr lang="en-US" b="0" i="1">
                <a:latin typeface="Arial" pitchFamily="34" charset="0"/>
              </a:rPr>
              <a:t>Cx. pipiens </a:t>
            </a:r>
            <a:r>
              <a:rPr lang="en-US" b="0">
                <a:latin typeface="Arial" pitchFamily="34" charset="0"/>
              </a:rPr>
              <a:t>abundance</a:t>
            </a:r>
          </a:p>
        </p:txBody>
      </p:sp>
      <p:sp>
        <p:nvSpPr>
          <p:cNvPr id="35861" name="Line 21"/>
          <p:cNvSpPr>
            <a:spLocks noChangeShapeType="1"/>
          </p:cNvSpPr>
          <p:nvPr/>
        </p:nvSpPr>
        <p:spPr bwMode="auto">
          <a:xfrm>
            <a:off x="1878013" y="4684713"/>
            <a:ext cx="0" cy="412750"/>
          </a:xfrm>
          <a:prstGeom prst="line">
            <a:avLst/>
          </a:prstGeom>
          <a:noFill/>
          <a:ln w="9525">
            <a:solidFill>
              <a:schemeClr val="tx1"/>
            </a:solidFill>
            <a:round/>
            <a:headEnd/>
            <a:tailEnd type="triangle" w="med" len="med"/>
          </a:ln>
        </p:spPr>
        <p:txBody>
          <a:bodyPr/>
          <a:lstStyle/>
          <a:p>
            <a:endParaRPr lang="en-US"/>
          </a:p>
        </p:txBody>
      </p:sp>
      <p:sp>
        <p:nvSpPr>
          <p:cNvPr id="35862" name="Text Box 22"/>
          <p:cNvSpPr txBox="1">
            <a:spLocks noChangeArrowheads="1"/>
          </p:cNvSpPr>
          <p:nvPr/>
        </p:nvSpPr>
        <p:spPr bwMode="auto">
          <a:xfrm>
            <a:off x="1120775" y="3890963"/>
            <a:ext cx="873125" cy="581025"/>
          </a:xfrm>
          <a:prstGeom prst="rect">
            <a:avLst/>
          </a:prstGeom>
          <a:noFill/>
          <a:ln w="9525">
            <a:noFill/>
            <a:miter lim="800000"/>
            <a:headEnd/>
            <a:tailEnd/>
          </a:ln>
        </p:spPr>
        <p:txBody>
          <a:bodyPr wrap="none">
            <a:spAutoFit/>
          </a:bodyPr>
          <a:lstStyle/>
          <a:p>
            <a:r>
              <a:rPr lang="en-US" sz="1600">
                <a:latin typeface="Arial" pitchFamily="34" charset="0"/>
              </a:rPr>
              <a:t>Crow,</a:t>
            </a:r>
          </a:p>
          <a:p>
            <a:r>
              <a:rPr lang="en-US" sz="1600">
                <a:latin typeface="Arial" pitchFamily="34" charset="0"/>
              </a:rPr>
              <a:t>Suffolk</a:t>
            </a:r>
          </a:p>
        </p:txBody>
      </p:sp>
      <p:sp>
        <p:nvSpPr>
          <p:cNvPr id="35863" name="Line 23"/>
          <p:cNvSpPr>
            <a:spLocks noChangeShapeType="1"/>
          </p:cNvSpPr>
          <p:nvPr/>
        </p:nvSpPr>
        <p:spPr bwMode="auto">
          <a:xfrm>
            <a:off x="3735388" y="4673600"/>
            <a:ext cx="0" cy="412750"/>
          </a:xfrm>
          <a:prstGeom prst="line">
            <a:avLst/>
          </a:prstGeom>
          <a:noFill/>
          <a:ln w="9525">
            <a:solidFill>
              <a:schemeClr val="tx1"/>
            </a:solidFill>
            <a:round/>
            <a:headEnd/>
            <a:tailEnd type="triangle" w="med" len="med"/>
          </a:ln>
        </p:spPr>
        <p:txBody>
          <a:bodyPr/>
          <a:lstStyle/>
          <a:p>
            <a:endParaRPr lang="en-US"/>
          </a:p>
        </p:txBody>
      </p:sp>
      <p:sp>
        <p:nvSpPr>
          <p:cNvPr id="35864" name="Line 24"/>
          <p:cNvSpPr>
            <a:spLocks noChangeShapeType="1"/>
          </p:cNvSpPr>
          <p:nvPr/>
        </p:nvSpPr>
        <p:spPr bwMode="auto">
          <a:xfrm>
            <a:off x="3862388" y="4665663"/>
            <a:ext cx="0" cy="412750"/>
          </a:xfrm>
          <a:prstGeom prst="line">
            <a:avLst/>
          </a:prstGeom>
          <a:noFill/>
          <a:ln w="9525">
            <a:solidFill>
              <a:schemeClr val="tx1"/>
            </a:solidFill>
            <a:round/>
            <a:headEnd/>
            <a:tailEnd type="triangle" w="med" len="med"/>
          </a:ln>
        </p:spPr>
        <p:txBody>
          <a:bodyPr/>
          <a:lstStyle/>
          <a:p>
            <a:endParaRPr lang="en-US"/>
          </a:p>
        </p:txBody>
      </p:sp>
      <p:sp>
        <p:nvSpPr>
          <p:cNvPr id="35865" name="Text Box 25"/>
          <p:cNvSpPr txBox="1">
            <a:spLocks noChangeArrowheads="1"/>
          </p:cNvSpPr>
          <p:nvPr/>
        </p:nvSpPr>
        <p:spPr bwMode="auto">
          <a:xfrm>
            <a:off x="1812925" y="2484438"/>
            <a:ext cx="1562100" cy="1069975"/>
          </a:xfrm>
          <a:prstGeom prst="rect">
            <a:avLst/>
          </a:prstGeom>
          <a:noFill/>
          <a:ln w="9525">
            <a:noFill/>
            <a:miter lim="800000"/>
            <a:headEnd/>
            <a:tailEnd/>
          </a:ln>
        </p:spPr>
        <p:txBody>
          <a:bodyPr wrap="none">
            <a:spAutoFit/>
          </a:bodyPr>
          <a:lstStyle/>
          <a:p>
            <a:r>
              <a:rPr lang="en-US" sz="1600" i="1">
                <a:latin typeface="Arial" pitchFamily="34" charset="0"/>
              </a:rPr>
              <a:t>Ae. japonicus</a:t>
            </a:r>
            <a:r>
              <a:rPr lang="en-US" sz="1600">
                <a:latin typeface="Arial" pitchFamily="34" charset="0"/>
              </a:rPr>
              <a:t>,</a:t>
            </a:r>
          </a:p>
          <a:p>
            <a:r>
              <a:rPr lang="en-US" sz="1600">
                <a:latin typeface="Arial" pitchFamily="34" charset="0"/>
              </a:rPr>
              <a:t> Westchester;</a:t>
            </a:r>
          </a:p>
          <a:p>
            <a:r>
              <a:rPr lang="en-US" sz="1600" i="1">
                <a:latin typeface="Arial" pitchFamily="34" charset="0"/>
              </a:rPr>
              <a:t>Cx. pipiens</a:t>
            </a:r>
            <a:r>
              <a:rPr lang="en-US" sz="1600">
                <a:latin typeface="Arial" pitchFamily="34" charset="0"/>
              </a:rPr>
              <a:t>,</a:t>
            </a:r>
          </a:p>
          <a:p>
            <a:r>
              <a:rPr lang="en-US" sz="1600">
                <a:latin typeface="Arial" pitchFamily="34" charset="0"/>
              </a:rPr>
              <a:t> Richmond</a:t>
            </a:r>
          </a:p>
        </p:txBody>
      </p:sp>
      <p:sp>
        <p:nvSpPr>
          <p:cNvPr id="35866" name="Line 26"/>
          <p:cNvSpPr>
            <a:spLocks noChangeShapeType="1"/>
          </p:cNvSpPr>
          <p:nvPr/>
        </p:nvSpPr>
        <p:spPr bwMode="auto">
          <a:xfrm>
            <a:off x="4641850" y="3479800"/>
            <a:ext cx="0" cy="412750"/>
          </a:xfrm>
          <a:prstGeom prst="line">
            <a:avLst/>
          </a:prstGeom>
          <a:noFill/>
          <a:ln w="9525">
            <a:solidFill>
              <a:schemeClr val="tx1"/>
            </a:solidFill>
            <a:round/>
            <a:headEnd/>
            <a:tailEnd type="triangle" w="med" len="med"/>
          </a:ln>
        </p:spPr>
        <p:txBody>
          <a:bodyPr/>
          <a:lstStyle/>
          <a:p>
            <a:endParaRPr lang="en-US"/>
          </a:p>
        </p:txBody>
      </p:sp>
      <p:sp>
        <p:nvSpPr>
          <p:cNvPr id="35867" name="Line 27"/>
          <p:cNvSpPr>
            <a:spLocks noChangeShapeType="1"/>
          </p:cNvSpPr>
          <p:nvPr/>
        </p:nvSpPr>
        <p:spPr bwMode="auto">
          <a:xfrm>
            <a:off x="4281488" y="4117975"/>
            <a:ext cx="0" cy="412750"/>
          </a:xfrm>
          <a:prstGeom prst="line">
            <a:avLst/>
          </a:prstGeom>
          <a:noFill/>
          <a:ln w="9525">
            <a:solidFill>
              <a:schemeClr val="tx1"/>
            </a:solidFill>
            <a:round/>
            <a:headEnd/>
            <a:tailEnd type="triangle" w="med" len="med"/>
          </a:ln>
        </p:spPr>
        <p:txBody>
          <a:bodyPr/>
          <a:lstStyle/>
          <a:p>
            <a:endParaRPr lang="en-US"/>
          </a:p>
        </p:txBody>
      </p:sp>
      <p:sp>
        <p:nvSpPr>
          <p:cNvPr id="35868" name="Line 28"/>
          <p:cNvSpPr>
            <a:spLocks noChangeShapeType="1"/>
          </p:cNvSpPr>
          <p:nvPr/>
        </p:nvSpPr>
        <p:spPr bwMode="auto">
          <a:xfrm>
            <a:off x="5097463" y="2743200"/>
            <a:ext cx="0" cy="412750"/>
          </a:xfrm>
          <a:prstGeom prst="line">
            <a:avLst/>
          </a:prstGeom>
          <a:noFill/>
          <a:ln w="9525">
            <a:solidFill>
              <a:schemeClr val="tx1"/>
            </a:solidFill>
            <a:round/>
            <a:headEnd/>
            <a:tailEnd type="triangle" w="med" len="med"/>
          </a:ln>
        </p:spPr>
        <p:txBody>
          <a:bodyPr/>
          <a:lstStyle/>
          <a:p>
            <a:endParaRPr lang="en-US"/>
          </a:p>
        </p:txBody>
      </p:sp>
      <p:sp>
        <p:nvSpPr>
          <p:cNvPr id="35869" name="Text Box 29"/>
          <p:cNvSpPr txBox="1">
            <a:spLocks noChangeArrowheads="1"/>
          </p:cNvSpPr>
          <p:nvPr/>
        </p:nvSpPr>
        <p:spPr bwMode="auto">
          <a:xfrm>
            <a:off x="4918075" y="2073275"/>
            <a:ext cx="1176338" cy="581025"/>
          </a:xfrm>
          <a:prstGeom prst="rect">
            <a:avLst/>
          </a:prstGeom>
          <a:noFill/>
          <a:ln w="9525">
            <a:noFill/>
            <a:miter lim="800000"/>
            <a:headEnd/>
            <a:tailEnd/>
          </a:ln>
        </p:spPr>
        <p:txBody>
          <a:bodyPr wrap="none">
            <a:spAutoFit/>
          </a:bodyPr>
          <a:lstStyle/>
          <a:p>
            <a:r>
              <a:rPr lang="en-US" sz="1600">
                <a:latin typeface="Arial" pitchFamily="34" charset="0"/>
              </a:rPr>
              <a:t>Horse,</a:t>
            </a:r>
          </a:p>
          <a:p>
            <a:r>
              <a:rPr lang="en-US" sz="1600">
                <a:latin typeface="Arial" pitchFamily="34" charset="0"/>
              </a:rPr>
              <a:t>Richmond</a:t>
            </a:r>
          </a:p>
        </p:txBody>
      </p:sp>
      <p:sp>
        <p:nvSpPr>
          <p:cNvPr id="35870" name="Text Box 30"/>
          <p:cNvSpPr txBox="1">
            <a:spLocks noChangeArrowheads="1"/>
          </p:cNvSpPr>
          <p:nvPr/>
        </p:nvSpPr>
        <p:spPr bwMode="auto">
          <a:xfrm>
            <a:off x="3540125" y="3589338"/>
            <a:ext cx="1176338" cy="581025"/>
          </a:xfrm>
          <a:prstGeom prst="rect">
            <a:avLst/>
          </a:prstGeom>
          <a:noFill/>
          <a:ln w="9525">
            <a:noFill/>
            <a:miter lim="800000"/>
            <a:headEnd/>
            <a:tailEnd/>
          </a:ln>
        </p:spPr>
        <p:txBody>
          <a:bodyPr wrap="none">
            <a:spAutoFit/>
          </a:bodyPr>
          <a:lstStyle/>
          <a:p>
            <a:r>
              <a:rPr lang="en-US" sz="1600">
                <a:latin typeface="Arial" pitchFamily="34" charset="0"/>
              </a:rPr>
              <a:t>Human,</a:t>
            </a:r>
          </a:p>
          <a:p>
            <a:r>
              <a:rPr lang="en-US" sz="1600">
                <a:latin typeface="Arial" pitchFamily="34" charset="0"/>
              </a:rPr>
              <a:t>Richmond</a:t>
            </a:r>
          </a:p>
        </p:txBody>
      </p:sp>
      <p:sp>
        <p:nvSpPr>
          <p:cNvPr id="35871" name="Text Box 31"/>
          <p:cNvSpPr txBox="1">
            <a:spLocks noChangeArrowheads="1"/>
          </p:cNvSpPr>
          <p:nvPr/>
        </p:nvSpPr>
        <p:spPr bwMode="auto">
          <a:xfrm>
            <a:off x="3810000" y="2590800"/>
            <a:ext cx="1392238" cy="825500"/>
          </a:xfrm>
          <a:prstGeom prst="rect">
            <a:avLst/>
          </a:prstGeom>
          <a:noFill/>
          <a:ln w="9525">
            <a:noFill/>
            <a:miter lim="800000"/>
            <a:headEnd/>
            <a:tailEnd/>
          </a:ln>
        </p:spPr>
        <p:txBody>
          <a:bodyPr wrap="none">
            <a:spAutoFit/>
          </a:bodyPr>
          <a:lstStyle/>
          <a:p>
            <a:r>
              <a:rPr lang="en-US" sz="1600">
                <a:latin typeface="Arial" pitchFamily="34" charset="0"/>
              </a:rPr>
              <a:t>Sentinel </a:t>
            </a:r>
          </a:p>
          <a:p>
            <a:r>
              <a:rPr lang="en-US" sz="1600">
                <a:latin typeface="Arial" pitchFamily="34" charset="0"/>
              </a:rPr>
              <a:t>Chicken,</a:t>
            </a:r>
          </a:p>
          <a:p>
            <a:r>
              <a:rPr lang="en-US" sz="1600">
                <a:latin typeface="Arial" pitchFamily="34" charset="0"/>
              </a:rPr>
              <a:t>Westchester</a:t>
            </a:r>
          </a:p>
        </p:txBody>
      </p:sp>
      <p:sp>
        <p:nvSpPr>
          <p:cNvPr id="35872" name="Line 32"/>
          <p:cNvSpPr>
            <a:spLocks noChangeShapeType="1"/>
          </p:cNvSpPr>
          <p:nvPr/>
        </p:nvSpPr>
        <p:spPr bwMode="auto">
          <a:xfrm flipH="1" flipV="1">
            <a:off x="2955925" y="3494088"/>
            <a:ext cx="901700" cy="1165225"/>
          </a:xfrm>
          <a:prstGeom prst="line">
            <a:avLst/>
          </a:prstGeom>
          <a:noFill/>
          <a:ln w="9525">
            <a:solidFill>
              <a:schemeClr val="tx1"/>
            </a:solidFill>
            <a:round/>
            <a:headEnd/>
            <a:tailEnd/>
          </a:ln>
        </p:spPr>
        <p:txBody>
          <a:bodyPr/>
          <a:lstStyle/>
          <a:p>
            <a:endParaRPr lang="en-US"/>
          </a:p>
        </p:txBody>
      </p:sp>
      <p:sp>
        <p:nvSpPr>
          <p:cNvPr id="35873" name="Text Box 33"/>
          <p:cNvSpPr txBox="1">
            <a:spLocks noChangeArrowheads="1"/>
          </p:cNvSpPr>
          <p:nvPr/>
        </p:nvSpPr>
        <p:spPr bwMode="auto">
          <a:xfrm>
            <a:off x="2725738" y="4370388"/>
            <a:ext cx="184150" cy="457200"/>
          </a:xfrm>
          <a:prstGeom prst="rect">
            <a:avLst/>
          </a:prstGeom>
          <a:noFill/>
          <a:ln w="9525">
            <a:noFill/>
            <a:miter lim="800000"/>
            <a:headEnd/>
            <a:tailEnd/>
          </a:ln>
        </p:spPr>
        <p:txBody>
          <a:bodyPr wrap="none">
            <a:spAutoFit/>
          </a:bodyPr>
          <a:lstStyle/>
          <a:p>
            <a:endParaRPr lang="en-US" b="0"/>
          </a:p>
        </p:txBody>
      </p:sp>
      <p:sp>
        <p:nvSpPr>
          <p:cNvPr id="35874" name="Text Box 34"/>
          <p:cNvSpPr txBox="1">
            <a:spLocks noChangeArrowheads="1"/>
          </p:cNvSpPr>
          <p:nvPr/>
        </p:nvSpPr>
        <p:spPr bwMode="auto">
          <a:xfrm>
            <a:off x="2286000" y="3886200"/>
            <a:ext cx="1176338" cy="581025"/>
          </a:xfrm>
          <a:prstGeom prst="rect">
            <a:avLst/>
          </a:prstGeom>
          <a:noFill/>
          <a:ln w="9525">
            <a:noFill/>
            <a:miter lim="800000"/>
            <a:headEnd/>
            <a:tailEnd/>
          </a:ln>
        </p:spPr>
        <p:txBody>
          <a:bodyPr wrap="none">
            <a:spAutoFit/>
          </a:bodyPr>
          <a:lstStyle/>
          <a:p>
            <a:r>
              <a:rPr lang="en-US" sz="1600">
                <a:latin typeface="Arial" pitchFamily="34" charset="0"/>
              </a:rPr>
              <a:t>Crow,</a:t>
            </a:r>
          </a:p>
          <a:p>
            <a:r>
              <a:rPr lang="en-US" sz="1600">
                <a:latin typeface="Arial" pitchFamily="34" charset="0"/>
              </a:rPr>
              <a:t>Richmond</a:t>
            </a:r>
          </a:p>
        </p:txBody>
      </p:sp>
      <p:sp>
        <p:nvSpPr>
          <p:cNvPr id="35875" name="Line 35"/>
          <p:cNvSpPr>
            <a:spLocks noChangeShapeType="1"/>
          </p:cNvSpPr>
          <p:nvPr/>
        </p:nvSpPr>
        <p:spPr bwMode="auto">
          <a:xfrm flipH="1" flipV="1">
            <a:off x="3381375" y="4295775"/>
            <a:ext cx="338138" cy="376238"/>
          </a:xfrm>
          <a:prstGeom prst="line">
            <a:avLst/>
          </a:prstGeom>
          <a:noFill/>
          <a:ln w="9525">
            <a:solidFill>
              <a:schemeClr val="tx1"/>
            </a:solidFill>
            <a:round/>
            <a:headEnd/>
            <a:tailEnd/>
          </a:ln>
        </p:spPr>
        <p:txBody>
          <a:bodyPr/>
          <a:lstStyle/>
          <a:p>
            <a:endParaRPr lang="en-US"/>
          </a:p>
        </p:txBody>
      </p:sp>
      <p:sp>
        <p:nvSpPr>
          <p:cNvPr id="35876" name="Line 36"/>
          <p:cNvSpPr>
            <a:spLocks noChangeShapeType="1"/>
          </p:cNvSpPr>
          <p:nvPr/>
        </p:nvSpPr>
        <p:spPr bwMode="auto">
          <a:xfrm flipH="1">
            <a:off x="2514600" y="4495800"/>
            <a:ext cx="2057400" cy="1066800"/>
          </a:xfrm>
          <a:prstGeom prst="line">
            <a:avLst/>
          </a:prstGeom>
          <a:noFill/>
          <a:ln w="28575">
            <a:solidFill>
              <a:schemeClr val="tx2"/>
            </a:solidFill>
            <a:round/>
            <a:headEnd/>
            <a:tailEnd/>
          </a:ln>
        </p:spPr>
        <p:txBody>
          <a:bodyPr wrap="none" anchor="ctr"/>
          <a:lstStyle/>
          <a:p>
            <a:endParaRPr lang="en-US"/>
          </a:p>
        </p:txBody>
      </p:sp>
      <p:sp>
        <p:nvSpPr>
          <p:cNvPr id="35877" name="Line 37"/>
          <p:cNvSpPr>
            <a:spLocks noChangeShapeType="1"/>
          </p:cNvSpPr>
          <p:nvPr/>
        </p:nvSpPr>
        <p:spPr bwMode="auto">
          <a:xfrm>
            <a:off x="6781800" y="3962400"/>
            <a:ext cx="0" cy="762000"/>
          </a:xfrm>
          <a:prstGeom prst="line">
            <a:avLst/>
          </a:prstGeom>
          <a:noFill/>
          <a:ln w="9525">
            <a:solidFill>
              <a:schemeClr val="tx1"/>
            </a:solidFill>
            <a:round/>
            <a:headEnd/>
            <a:tailEnd type="triangle" w="med" len="med"/>
          </a:ln>
        </p:spPr>
        <p:txBody>
          <a:bodyPr wrap="none" anchor="ctr"/>
          <a:lstStyle/>
          <a:p>
            <a:endParaRPr lang="en-US"/>
          </a:p>
        </p:txBody>
      </p:sp>
      <p:sp>
        <p:nvSpPr>
          <p:cNvPr id="35878" name="Text Box 38"/>
          <p:cNvSpPr txBox="1">
            <a:spLocks noChangeArrowheads="1"/>
          </p:cNvSpPr>
          <p:nvPr/>
        </p:nvSpPr>
        <p:spPr bwMode="auto">
          <a:xfrm>
            <a:off x="6172200" y="3276600"/>
            <a:ext cx="1295400" cy="582613"/>
          </a:xfrm>
          <a:prstGeom prst="rect">
            <a:avLst/>
          </a:prstGeom>
          <a:noFill/>
          <a:ln w="9525">
            <a:noFill/>
            <a:miter lim="800000"/>
            <a:headEnd/>
            <a:tailEnd/>
          </a:ln>
        </p:spPr>
        <p:txBody>
          <a:bodyPr>
            <a:spAutoFit/>
          </a:bodyPr>
          <a:lstStyle/>
          <a:p>
            <a:pPr>
              <a:lnSpc>
                <a:spcPct val="75000"/>
              </a:lnSpc>
              <a:spcBef>
                <a:spcPct val="50000"/>
              </a:spcBef>
            </a:pPr>
            <a:r>
              <a:rPr lang="en-US" sz="1600" i="1">
                <a:latin typeface="Arial" pitchFamily="34" charset="0"/>
              </a:rPr>
              <a:t>Cx. Pipiens</a:t>
            </a:r>
          </a:p>
          <a:p>
            <a:pPr>
              <a:lnSpc>
                <a:spcPct val="75000"/>
              </a:lnSpc>
              <a:spcBef>
                <a:spcPct val="50000"/>
              </a:spcBef>
            </a:pPr>
            <a:r>
              <a:rPr lang="en-US" sz="1600">
                <a:latin typeface="Arial" pitchFamily="34" charset="0"/>
              </a:rPr>
              <a:t>population</a:t>
            </a:r>
            <a:endParaRPr lang="en-US">
              <a:latin typeface="Arial" pitchFamily="34" charset="0"/>
            </a:endParaRPr>
          </a:p>
        </p:txBody>
      </p:sp>
      <p:sp>
        <p:nvSpPr>
          <p:cNvPr id="301095" name="AutoShape 39"/>
          <p:cNvSpPr>
            <a:spLocks noChangeArrowheads="1"/>
          </p:cNvSpPr>
          <p:nvPr/>
        </p:nvSpPr>
        <p:spPr bwMode="auto">
          <a:xfrm>
            <a:off x="5105400" y="3886200"/>
            <a:ext cx="304800" cy="228600"/>
          </a:xfrm>
          <a:prstGeom prst="star5">
            <a:avLst/>
          </a:prstGeom>
          <a:solidFill>
            <a:schemeClr val="tx2"/>
          </a:solidFill>
          <a:ln w="9525">
            <a:solidFill>
              <a:schemeClr val="tx1"/>
            </a:solidFill>
            <a:miter lim="800000"/>
            <a:headEnd/>
            <a:tailEnd/>
          </a:ln>
          <a:effectLst/>
        </p:spPr>
        <p:txBody>
          <a:bodyPr wrap="none" anchor="ctr"/>
          <a:lstStyle/>
          <a:p>
            <a:pPr>
              <a:defRPr/>
            </a:pPr>
            <a:endParaRPr lang="en-US"/>
          </a:p>
        </p:txBody>
      </p:sp>
      <p:sp>
        <p:nvSpPr>
          <p:cNvPr id="35880" name="Line 40"/>
          <p:cNvSpPr>
            <a:spLocks noChangeShapeType="1"/>
          </p:cNvSpPr>
          <p:nvPr/>
        </p:nvSpPr>
        <p:spPr bwMode="auto">
          <a:xfrm flipH="1">
            <a:off x="5410200" y="2667000"/>
            <a:ext cx="914400" cy="1143000"/>
          </a:xfrm>
          <a:prstGeom prst="line">
            <a:avLst/>
          </a:prstGeom>
          <a:noFill/>
          <a:ln w="9525">
            <a:solidFill>
              <a:schemeClr val="tx1"/>
            </a:solidFill>
            <a:round/>
            <a:headEnd/>
            <a:tailEnd type="triangle" w="med" len="med"/>
          </a:ln>
        </p:spPr>
        <p:txBody>
          <a:bodyPr wrap="none" anchor="ctr"/>
          <a:lstStyle/>
          <a:p>
            <a:endParaRPr lang="en-US"/>
          </a:p>
        </p:txBody>
      </p:sp>
      <p:sp>
        <p:nvSpPr>
          <p:cNvPr id="35881" name="Text Box 41"/>
          <p:cNvSpPr txBox="1">
            <a:spLocks noChangeArrowheads="1"/>
          </p:cNvSpPr>
          <p:nvPr/>
        </p:nvSpPr>
        <p:spPr bwMode="auto">
          <a:xfrm>
            <a:off x="6324600" y="2514600"/>
            <a:ext cx="1371600" cy="581025"/>
          </a:xfrm>
          <a:prstGeom prst="rect">
            <a:avLst/>
          </a:prstGeom>
          <a:noFill/>
          <a:ln w="9525">
            <a:noFill/>
            <a:miter lim="800000"/>
            <a:headEnd/>
            <a:tailEnd/>
          </a:ln>
        </p:spPr>
        <p:txBody>
          <a:bodyPr>
            <a:spAutoFit/>
          </a:bodyPr>
          <a:lstStyle/>
          <a:p>
            <a:pPr>
              <a:spcBef>
                <a:spcPct val="50000"/>
              </a:spcBef>
            </a:pPr>
            <a:r>
              <a:rPr lang="en-US" sz="1600"/>
              <a:t>Midpoint human cases</a:t>
            </a:r>
          </a:p>
        </p:txBody>
      </p:sp>
      <p:sp>
        <p:nvSpPr>
          <p:cNvPr id="35882" name="Line 42"/>
          <p:cNvSpPr>
            <a:spLocks noChangeShapeType="1"/>
          </p:cNvSpPr>
          <p:nvPr/>
        </p:nvSpPr>
        <p:spPr bwMode="auto">
          <a:xfrm>
            <a:off x="4572000" y="4495800"/>
            <a:ext cx="1905000" cy="0"/>
          </a:xfrm>
          <a:prstGeom prst="line">
            <a:avLst/>
          </a:prstGeom>
          <a:noFill/>
          <a:ln w="28575">
            <a:solidFill>
              <a:schemeClr val="tx2"/>
            </a:solidFill>
            <a:round/>
            <a:headEnd/>
            <a:tailEnd/>
          </a:ln>
        </p:spPr>
        <p:txBody>
          <a:bodyPr wrap="none" anchor="ctr"/>
          <a:lstStyle/>
          <a:p>
            <a:endParaRPr lang="en-US"/>
          </a:p>
        </p:txBody>
      </p:sp>
      <p:sp>
        <p:nvSpPr>
          <p:cNvPr id="35883" name="Line 43"/>
          <p:cNvSpPr>
            <a:spLocks noChangeShapeType="1"/>
          </p:cNvSpPr>
          <p:nvPr/>
        </p:nvSpPr>
        <p:spPr bwMode="auto">
          <a:xfrm>
            <a:off x="6477000" y="4495800"/>
            <a:ext cx="990600" cy="1066800"/>
          </a:xfrm>
          <a:prstGeom prst="line">
            <a:avLst/>
          </a:prstGeom>
          <a:noFill/>
          <a:ln w="28575">
            <a:solidFill>
              <a:schemeClr val="tx2"/>
            </a:solidFill>
            <a:round/>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0" y="304800"/>
            <a:ext cx="9144000" cy="1143000"/>
          </a:xfrm>
        </p:spPr>
        <p:txBody>
          <a:bodyPr/>
          <a:lstStyle/>
          <a:p>
            <a:r>
              <a:rPr lang="en-US" sz="4000" smtClean="0"/>
              <a:t>PH Surveillance: Means, cont.</a:t>
            </a:r>
          </a:p>
        </p:txBody>
      </p:sp>
      <p:sp>
        <p:nvSpPr>
          <p:cNvPr id="36867" name="Rectangle 3"/>
          <p:cNvSpPr>
            <a:spLocks noGrp="1" noChangeArrowheads="1"/>
          </p:cNvSpPr>
          <p:nvPr>
            <p:ph type="body" idx="1"/>
          </p:nvPr>
        </p:nvSpPr>
        <p:spPr>
          <a:xfrm>
            <a:off x="685800" y="1752600"/>
            <a:ext cx="7772400" cy="4114800"/>
          </a:xfrm>
        </p:spPr>
        <p:txBody>
          <a:bodyPr/>
          <a:lstStyle/>
          <a:p>
            <a:r>
              <a:rPr lang="en-US" smtClean="0"/>
              <a:t>Sentinel surveillance</a:t>
            </a:r>
          </a:p>
          <a:p>
            <a:pPr lvl="1"/>
            <a:r>
              <a:rPr lang="en-US" smtClean="0"/>
              <a:t>addresses early detection</a:t>
            </a:r>
          </a:p>
          <a:p>
            <a:pPr lvl="2"/>
            <a:r>
              <a:rPr lang="en-US" smtClean="0"/>
              <a:t>e.g. influenza, Lyme disease</a:t>
            </a:r>
          </a:p>
          <a:p>
            <a:pPr lvl="1"/>
            <a:r>
              <a:rPr lang="en-US" smtClean="0"/>
              <a:t>addresses representative surveillance</a:t>
            </a:r>
          </a:p>
          <a:p>
            <a:pPr lvl="2"/>
            <a:r>
              <a:rPr lang="en-US" smtClean="0"/>
              <a:t>e.g. Lyme disease; serotypes and pulsed-field gel electrophoresis (PFGE) patterns for enterics; PFGE patterns for meningococcal disease; antibiotic resistance patterns for invasive bacterial pathogens</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0" y="228600"/>
            <a:ext cx="9144000" cy="1143000"/>
          </a:xfrm>
        </p:spPr>
        <p:txBody>
          <a:bodyPr/>
          <a:lstStyle/>
          <a:p>
            <a:r>
              <a:rPr lang="en-US" sz="4000" smtClean="0"/>
              <a:t>PH Surveillance: Means, cont.</a:t>
            </a:r>
          </a:p>
        </p:txBody>
      </p:sp>
      <p:sp>
        <p:nvSpPr>
          <p:cNvPr id="37891" name="Rectangle 3"/>
          <p:cNvSpPr>
            <a:spLocks noGrp="1" noChangeArrowheads="1"/>
          </p:cNvSpPr>
          <p:nvPr>
            <p:ph type="body" idx="1"/>
          </p:nvPr>
        </p:nvSpPr>
        <p:spPr>
          <a:xfrm>
            <a:off x="1066800" y="1600200"/>
            <a:ext cx="7162800" cy="4572000"/>
          </a:xfrm>
        </p:spPr>
        <p:txBody>
          <a:bodyPr/>
          <a:lstStyle/>
          <a:p>
            <a:r>
              <a:rPr lang="en-US" smtClean="0"/>
              <a:t>Cluster reports</a:t>
            </a:r>
          </a:p>
          <a:p>
            <a:pPr lvl="1"/>
            <a:r>
              <a:rPr lang="en-US" smtClean="0"/>
              <a:t>addresses case detection</a:t>
            </a:r>
          </a:p>
          <a:p>
            <a:pPr lvl="1"/>
            <a:r>
              <a:rPr lang="en-US" smtClean="0"/>
              <a:t>clusters generally reported by event organizer, institution, or local health department</a:t>
            </a:r>
          </a:p>
          <a:p>
            <a:r>
              <a:rPr lang="en-US" smtClean="0"/>
              <a:t>Proxy surveillance</a:t>
            </a:r>
          </a:p>
          <a:p>
            <a:pPr lvl="1"/>
            <a:r>
              <a:rPr lang="en-US" smtClean="0"/>
              <a:t>addresses early detection</a:t>
            </a:r>
          </a:p>
          <a:p>
            <a:pPr lvl="1"/>
            <a:r>
              <a:rPr lang="en-US" smtClean="0"/>
              <a:t>e.g. food illness complaints</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0" y="457200"/>
            <a:ext cx="9144000" cy="1143000"/>
          </a:xfrm>
        </p:spPr>
        <p:txBody>
          <a:bodyPr/>
          <a:lstStyle/>
          <a:p>
            <a:r>
              <a:rPr lang="en-US" sz="4000" smtClean="0"/>
              <a:t>PH Surveillance: Means, cont.</a:t>
            </a:r>
          </a:p>
        </p:txBody>
      </p:sp>
      <p:sp>
        <p:nvSpPr>
          <p:cNvPr id="38915" name="Rectangle 3"/>
          <p:cNvSpPr>
            <a:spLocks noGrp="1" noChangeArrowheads="1"/>
          </p:cNvSpPr>
          <p:nvPr>
            <p:ph type="body" idx="1"/>
          </p:nvPr>
        </p:nvSpPr>
        <p:spPr/>
        <p:txBody>
          <a:bodyPr/>
          <a:lstStyle/>
          <a:p>
            <a:r>
              <a:rPr lang="en-US" smtClean="0"/>
              <a:t>Syndrome surveillance</a:t>
            </a:r>
          </a:p>
          <a:p>
            <a:pPr lvl="1"/>
            <a:r>
              <a:rPr lang="en-US" smtClean="0"/>
              <a:t>addresses early detection</a:t>
            </a:r>
          </a:p>
          <a:p>
            <a:pPr lvl="1"/>
            <a:r>
              <a:rPr lang="en-US" smtClean="0"/>
              <a:t>e.g. influenza, rotavirus in New York City using ER-based syndrome reporting</a:t>
            </a:r>
          </a:p>
          <a:p>
            <a:pPr lvl="1"/>
            <a:r>
              <a:rPr lang="en-US" smtClean="0"/>
              <a:t>most such systems untested for predictive value (e.g. pharmacy sales)</a:t>
            </a:r>
          </a:p>
          <a:p>
            <a:pPr lvl="1"/>
            <a:endParaRPr lang="en-US"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p:txBody>
          <a:bodyPr/>
          <a:lstStyle/>
          <a:p>
            <a:r>
              <a:rPr lang="en-US" smtClean="0"/>
              <a:t>  </a:t>
            </a:r>
          </a:p>
        </p:txBody>
      </p:sp>
      <p:graphicFrame>
        <p:nvGraphicFramePr>
          <p:cNvPr id="5122" name="Object 3"/>
          <p:cNvGraphicFramePr>
            <a:graphicFrameLocks noChangeAspect="1"/>
          </p:cNvGraphicFramePr>
          <p:nvPr>
            <p:ph type="chart" idx="1"/>
          </p:nvPr>
        </p:nvGraphicFramePr>
        <p:xfrm>
          <a:off x="457200" y="1143000"/>
          <a:ext cx="7874000" cy="3054350"/>
        </p:xfrm>
        <a:graphic>
          <a:graphicData uri="http://schemas.openxmlformats.org/presentationml/2006/ole">
            <p:oleObj spid="_x0000_s5122" name="Chart" r:id="rId4" imgW="7772400" imgH="2743200" progId="MSGraph.Chart.8">
              <p:embed followColorScheme="full"/>
            </p:oleObj>
          </a:graphicData>
        </a:graphic>
      </p:graphicFrame>
      <p:sp>
        <p:nvSpPr>
          <p:cNvPr id="5124" name="Rectangle 4"/>
          <p:cNvSpPr>
            <a:spLocks noChangeArrowheads="1"/>
          </p:cNvSpPr>
          <p:nvPr/>
        </p:nvSpPr>
        <p:spPr bwMode="auto">
          <a:xfrm>
            <a:off x="609600" y="0"/>
            <a:ext cx="8153400" cy="863600"/>
          </a:xfrm>
          <a:prstGeom prst="rect">
            <a:avLst/>
          </a:prstGeom>
          <a:noFill/>
          <a:ln w="9525">
            <a:noFill/>
            <a:miter lim="800000"/>
            <a:headEnd/>
            <a:tailEnd/>
          </a:ln>
        </p:spPr>
        <p:txBody>
          <a:bodyPr lIns="92075" tIns="46038" rIns="92075" bIns="46038" anchor="ctr"/>
          <a:lstStyle/>
          <a:p>
            <a:pPr algn="ctr"/>
            <a:r>
              <a:rPr lang="en-US">
                <a:solidFill>
                  <a:schemeClr val="tx2"/>
                </a:solidFill>
                <a:latin typeface="Arial Black" pitchFamily="34" charset="0"/>
              </a:rPr>
              <a:t>ANTHRAX</a:t>
            </a:r>
            <a:r>
              <a:rPr lang="en-US">
                <a:solidFill>
                  <a:schemeClr val="accent2"/>
                </a:solidFill>
                <a:latin typeface="Arial Black" pitchFamily="34" charset="0"/>
              </a:rPr>
              <a:t> </a:t>
            </a:r>
            <a:br>
              <a:rPr lang="en-US">
                <a:solidFill>
                  <a:schemeClr val="accent2"/>
                </a:solidFill>
                <a:latin typeface="Arial Black" pitchFamily="34" charset="0"/>
              </a:rPr>
            </a:br>
            <a:r>
              <a:rPr lang="en-US">
                <a:solidFill>
                  <a:schemeClr val="tx2"/>
                </a:solidFill>
                <a:latin typeface="Arial Black" pitchFamily="34" charset="0"/>
              </a:rPr>
              <a:t>Impact of Active Surveillance on  Survivability</a:t>
            </a:r>
            <a:endParaRPr lang="en-US" sz="3400">
              <a:solidFill>
                <a:schemeClr val="tx2"/>
              </a:solidFill>
              <a:latin typeface="Arial Black" pitchFamily="34" charset="0"/>
            </a:endParaRPr>
          </a:p>
        </p:txBody>
      </p:sp>
      <p:sp>
        <p:nvSpPr>
          <p:cNvPr id="5125" name="Text Box 6"/>
          <p:cNvSpPr txBox="1">
            <a:spLocks noChangeArrowheads="1"/>
          </p:cNvSpPr>
          <p:nvPr/>
        </p:nvSpPr>
        <p:spPr bwMode="auto">
          <a:xfrm>
            <a:off x="539750" y="0"/>
            <a:ext cx="8604250" cy="457200"/>
          </a:xfrm>
          <a:prstGeom prst="rect">
            <a:avLst/>
          </a:prstGeom>
          <a:noFill/>
          <a:ln w="9525">
            <a:noFill/>
            <a:miter lim="800000"/>
            <a:headEnd/>
            <a:tailEnd/>
          </a:ln>
        </p:spPr>
        <p:txBody>
          <a:bodyPr>
            <a:spAutoFit/>
          </a:bodyPr>
          <a:lstStyle/>
          <a:p>
            <a:pPr algn="ctr"/>
            <a:endParaRPr lang="en-US">
              <a:solidFill>
                <a:schemeClr val="bg2"/>
              </a:solidFill>
              <a:latin typeface="Arial" pitchFamily="34" charset="0"/>
            </a:endParaRPr>
          </a:p>
        </p:txBody>
      </p:sp>
      <p:sp>
        <p:nvSpPr>
          <p:cNvPr id="5126" name="Rectangle 7"/>
          <p:cNvSpPr>
            <a:spLocks noChangeArrowheads="1"/>
          </p:cNvSpPr>
          <p:nvPr/>
        </p:nvSpPr>
        <p:spPr bwMode="auto">
          <a:xfrm>
            <a:off x="7202488" y="6477000"/>
            <a:ext cx="184150" cy="396875"/>
          </a:xfrm>
          <a:prstGeom prst="rect">
            <a:avLst/>
          </a:prstGeom>
          <a:noFill/>
          <a:ln w="9525">
            <a:noFill/>
            <a:miter lim="800000"/>
            <a:headEnd/>
            <a:tailEnd/>
          </a:ln>
        </p:spPr>
        <p:txBody>
          <a:bodyPr wrap="none">
            <a:spAutoFit/>
          </a:bodyPr>
          <a:lstStyle/>
          <a:p>
            <a:endParaRPr lang="en-US" sz="2000">
              <a:latin typeface="Arial" pitchFamily="34" charset="0"/>
            </a:endParaRPr>
          </a:p>
        </p:txBody>
      </p:sp>
      <p:grpSp>
        <p:nvGrpSpPr>
          <p:cNvPr id="5127" name="Group 8"/>
          <p:cNvGrpSpPr>
            <a:grpSpLocks/>
          </p:cNvGrpSpPr>
          <p:nvPr/>
        </p:nvGrpSpPr>
        <p:grpSpPr bwMode="auto">
          <a:xfrm>
            <a:off x="304800" y="4343400"/>
            <a:ext cx="8388350" cy="2138363"/>
            <a:chOff x="192" y="2736"/>
            <a:chExt cx="5284" cy="1347"/>
          </a:xfrm>
        </p:grpSpPr>
        <p:sp>
          <p:nvSpPr>
            <p:cNvPr id="5144" name="Line 9"/>
            <p:cNvSpPr>
              <a:spLocks noChangeShapeType="1"/>
            </p:cNvSpPr>
            <p:nvPr/>
          </p:nvSpPr>
          <p:spPr bwMode="auto">
            <a:xfrm>
              <a:off x="732" y="3788"/>
              <a:ext cx="4285" cy="0"/>
            </a:xfrm>
            <a:prstGeom prst="line">
              <a:avLst/>
            </a:prstGeom>
            <a:noFill/>
            <a:ln w="9525">
              <a:solidFill>
                <a:schemeClr val="tx1"/>
              </a:solidFill>
              <a:round/>
              <a:headEnd/>
              <a:tailEnd/>
            </a:ln>
          </p:spPr>
          <p:txBody>
            <a:bodyPr wrap="none" anchor="ctr"/>
            <a:lstStyle/>
            <a:p>
              <a:endParaRPr lang="en-US"/>
            </a:p>
          </p:txBody>
        </p:sp>
        <p:sp>
          <p:nvSpPr>
            <p:cNvPr id="5145" name="Text Box 10"/>
            <p:cNvSpPr txBox="1">
              <a:spLocks noChangeArrowheads="1"/>
            </p:cNvSpPr>
            <p:nvPr/>
          </p:nvSpPr>
          <p:spPr bwMode="auto">
            <a:xfrm>
              <a:off x="3719" y="3863"/>
              <a:ext cx="804" cy="198"/>
            </a:xfrm>
            <a:prstGeom prst="rect">
              <a:avLst/>
            </a:prstGeom>
            <a:noFill/>
            <a:ln w="9525">
              <a:solidFill>
                <a:schemeClr val="tx1"/>
              </a:solidFill>
              <a:miter lim="800000"/>
              <a:headEnd/>
              <a:tailEnd/>
            </a:ln>
          </p:spPr>
          <p:txBody>
            <a:bodyPr wrap="none">
              <a:spAutoFit/>
            </a:bodyPr>
            <a:lstStyle/>
            <a:p>
              <a:r>
                <a:rPr lang="en-US" sz="1400">
                  <a:latin typeface="Arial" pitchFamily="34" charset="0"/>
                </a:rPr>
                <a:t>Time (days)  </a:t>
              </a:r>
            </a:p>
          </p:txBody>
        </p:sp>
        <p:sp>
          <p:nvSpPr>
            <p:cNvPr id="5146" name="Text Box 11"/>
            <p:cNvSpPr txBox="1">
              <a:spLocks noChangeArrowheads="1"/>
            </p:cNvSpPr>
            <p:nvPr/>
          </p:nvSpPr>
          <p:spPr bwMode="auto">
            <a:xfrm rot="-5400000">
              <a:off x="-134" y="3205"/>
              <a:ext cx="849" cy="198"/>
            </a:xfrm>
            <a:prstGeom prst="rect">
              <a:avLst/>
            </a:prstGeom>
            <a:noFill/>
            <a:ln w="9525">
              <a:solidFill>
                <a:schemeClr val="tx1"/>
              </a:solidFill>
              <a:miter lim="800000"/>
              <a:headEnd/>
              <a:tailEnd/>
            </a:ln>
          </p:spPr>
          <p:txBody>
            <a:bodyPr wrap="none">
              <a:spAutoFit/>
            </a:bodyPr>
            <a:lstStyle/>
            <a:p>
              <a:pPr algn="ctr"/>
              <a:r>
                <a:rPr lang="en-US" sz="1400">
                  <a:latin typeface="Arial" pitchFamily="34" charset="0"/>
                </a:rPr>
                <a:t>Number Dead</a:t>
              </a:r>
            </a:p>
          </p:txBody>
        </p:sp>
        <p:sp>
          <p:nvSpPr>
            <p:cNvPr id="5147" name="Rectangle 12"/>
            <p:cNvSpPr>
              <a:spLocks noChangeArrowheads="1"/>
            </p:cNvSpPr>
            <p:nvPr/>
          </p:nvSpPr>
          <p:spPr bwMode="auto">
            <a:xfrm>
              <a:off x="393" y="2891"/>
              <a:ext cx="423" cy="112"/>
            </a:xfrm>
            <a:prstGeom prst="rect">
              <a:avLst/>
            </a:prstGeom>
            <a:noFill/>
            <a:ln w="9525">
              <a:solidFill>
                <a:schemeClr val="tx1"/>
              </a:solidFill>
              <a:miter lim="800000"/>
              <a:headEnd/>
              <a:tailEnd/>
            </a:ln>
          </p:spPr>
          <p:txBody>
            <a:bodyPr>
              <a:spAutoFit/>
            </a:bodyPr>
            <a:lstStyle/>
            <a:p>
              <a:endParaRPr lang="en-US" sz="800" b="0" baseline="50000">
                <a:latin typeface="Arial" pitchFamily="34" charset="0"/>
              </a:endParaRPr>
            </a:p>
          </p:txBody>
        </p:sp>
        <p:sp>
          <p:nvSpPr>
            <p:cNvPr id="5148" name="Line 13"/>
            <p:cNvSpPr>
              <a:spLocks noChangeShapeType="1"/>
            </p:cNvSpPr>
            <p:nvPr/>
          </p:nvSpPr>
          <p:spPr bwMode="auto">
            <a:xfrm>
              <a:off x="1208" y="3788"/>
              <a:ext cx="0" cy="40"/>
            </a:xfrm>
            <a:prstGeom prst="line">
              <a:avLst/>
            </a:prstGeom>
            <a:noFill/>
            <a:ln w="9525">
              <a:solidFill>
                <a:schemeClr val="tx1"/>
              </a:solidFill>
              <a:round/>
              <a:headEnd/>
              <a:tailEnd/>
            </a:ln>
          </p:spPr>
          <p:txBody>
            <a:bodyPr wrap="none" anchor="ctr"/>
            <a:lstStyle/>
            <a:p>
              <a:endParaRPr lang="en-US"/>
            </a:p>
          </p:txBody>
        </p:sp>
        <p:sp>
          <p:nvSpPr>
            <p:cNvPr id="5149" name="Line 14"/>
            <p:cNvSpPr>
              <a:spLocks noChangeShapeType="1"/>
            </p:cNvSpPr>
            <p:nvPr/>
          </p:nvSpPr>
          <p:spPr bwMode="auto">
            <a:xfrm>
              <a:off x="1473" y="3788"/>
              <a:ext cx="0" cy="40"/>
            </a:xfrm>
            <a:prstGeom prst="line">
              <a:avLst/>
            </a:prstGeom>
            <a:noFill/>
            <a:ln w="9525">
              <a:solidFill>
                <a:schemeClr val="tx1"/>
              </a:solidFill>
              <a:round/>
              <a:headEnd/>
              <a:tailEnd/>
            </a:ln>
          </p:spPr>
          <p:txBody>
            <a:bodyPr wrap="none" anchor="ctr"/>
            <a:lstStyle/>
            <a:p>
              <a:endParaRPr lang="en-US"/>
            </a:p>
          </p:txBody>
        </p:sp>
        <p:sp>
          <p:nvSpPr>
            <p:cNvPr id="5150" name="Line 15"/>
            <p:cNvSpPr>
              <a:spLocks noChangeShapeType="1"/>
            </p:cNvSpPr>
            <p:nvPr/>
          </p:nvSpPr>
          <p:spPr bwMode="auto">
            <a:xfrm>
              <a:off x="2002" y="3788"/>
              <a:ext cx="0" cy="40"/>
            </a:xfrm>
            <a:prstGeom prst="line">
              <a:avLst/>
            </a:prstGeom>
            <a:noFill/>
            <a:ln w="9525">
              <a:solidFill>
                <a:schemeClr val="tx1"/>
              </a:solidFill>
              <a:round/>
              <a:headEnd/>
              <a:tailEnd/>
            </a:ln>
          </p:spPr>
          <p:txBody>
            <a:bodyPr wrap="none" anchor="ctr"/>
            <a:lstStyle/>
            <a:p>
              <a:endParaRPr lang="en-US"/>
            </a:p>
          </p:txBody>
        </p:sp>
        <p:sp>
          <p:nvSpPr>
            <p:cNvPr id="5151" name="Line 16"/>
            <p:cNvSpPr>
              <a:spLocks noChangeShapeType="1"/>
            </p:cNvSpPr>
            <p:nvPr/>
          </p:nvSpPr>
          <p:spPr bwMode="auto">
            <a:xfrm>
              <a:off x="2266" y="3788"/>
              <a:ext cx="0" cy="40"/>
            </a:xfrm>
            <a:prstGeom prst="line">
              <a:avLst/>
            </a:prstGeom>
            <a:noFill/>
            <a:ln w="9525">
              <a:solidFill>
                <a:schemeClr val="tx1"/>
              </a:solidFill>
              <a:round/>
              <a:headEnd/>
              <a:tailEnd/>
            </a:ln>
          </p:spPr>
          <p:txBody>
            <a:bodyPr wrap="none" anchor="ctr"/>
            <a:lstStyle/>
            <a:p>
              <a:endParaRPr lang="en-US"/>
            </a:p>
          </p:txBody>
        </p:sp>
        <p:sp>
          <p:nvSpPr>
            <p:cNvPr id="5152" name="Line 17"/>
            <p:cNvSpPr>
              <a:spLocks noChangeShapeType="1"/>
            </p:cNvSpPr>
            <p:nvPr/>
          </p:nvSpPr>
          <p:spPr bwMode="auto">
            <a:xfrm>
              <a:off x="2795" y="3788"/>
              <a:ext cx="0" cy="40"/>
            </a:xfrm>
            <a:prstGeom prst="line">
              <a:avLst/>
            </a:prstGeom>
            <a:noFill/>
            <a:ln w="9525">
              <a:solidFill>
                <a:schemeClr val="tx1"/>
              </a:solidFill>
              <a:round/>
              <a:headEnd/>
              <a:tailEnd/>
            </a:ln>
          </p:spPr>
          <p:txBody>
            <a:bodyPr wrap="none" anchor="ctr"/>
            <a:lstStyle/>
            <a:p>
              <a:endParaRPr lang="en-US"/>
            </a:p>
          </p:txBody>
        </p:sp>
        <p:sp>
          <p:nvSpPr>
            <p:cNvPr id="5153" name="Line 18"/>
            <p:cNvSpPr>
              <a:spLocks noChangeShapeType="1"/>
            </p:cNvSpPr>
            <p:nvPr/>
          </p:nvSpPr>
          <p:spPr bwMode="auto">
            <a:xfrm>
              <a:off x="3060" y="3788"/>
              <a:ext cx="0" cy="40"/>
            </a:xfrm>
            <a:prstGeom prst="line">
              <a:avLst/>
            </a:prstGeom>
            <a:noFill/>
            <a:ln w="9525">
              <a:solidFill>
                <a:schemeClr val="tx1"/>
              </a:solidFill>
              <a:round/>
              <a:headEnd/>
              <a:tailEnd/>
            </a:ln>
          </p:spPr>
          <p:txBody>
            <a:bodyPr wrap="none" anchor="ctr"/>
            <a:lstStyle/>
            <a:p>
              <a:endParaRPr lang="en-US"/>
            </a:p>
          </p:txBody>
        </p:sp>
        <p:sp>
          <p:nvSpPr>
            <p:cNvPr id="5154" name="Line 19"/>
            <p:cNvSpPr>
              <a:spLocks noChangeShapeType="1"/>
            </p:cNvSpPr>
            <p:nvPr/>
          </p:nvSpPr>
          <p:spPr bwMode="auto">
            <a:xfrm>
              <a:off x="3324" y="3788"/>
              <a:ext cx="0" cy="40"/>
            </a:xfrm>
            <a:prstGeom prst="line">
              <a:avLst/>
            </a:prstGeom>
            <a:noFill/>
            <a:ln w="9525">
              <a:solidFill>
                <a:schemeClr val="tx1"/>
              </a:solidFill>
              <a:round/>
              <a:headEnd/>
              <a:tailEnd/>
            </a:ln>
          </p:spPr>
          <p:txBody>
            <a:bodyPr wrap="none" anchor="ctr"/>
            <a:lstStyle/>
            <a:p>
              <a:endParaRPr lang="en-US"/>
            </a:p>
          </p:txBody>
        </p:sp>
        <p:sp>
          <p:nvSpPr>
            <p:cNvPr id="5155" name="Line 20"/>
            <p:cNvSpPr>
              <a:spLocks noChangeShapeType="1"/>
            </p:cNvSpPr>
            <p:nvPr/>
          </p:nvSpPr>
          <p:spPr bwMode="auto">
            <a:xfrm>
              <a:off x="4118" y="3788"/>
              <a:ext cx="0" cy="40"/>
            </a:xfrm>
            <a:prstGeom prst="line">
              <a:avLst/>
            </a:prstGeom>
            <a:noFill/>
            <a:ln w="9525">
              <a:solidFill>
                <a:schemeClr val="tx1"/>
              </a:solidFill>
              <a:round/>
              <a:headEnd/>
              <a:tailEnd/>
            </a:ln>
          </p:spPr>
          <p:txBody>
            <a:bodyPr wrap="none" anchor="ctr"/>
            <a:lstStyle/>
            <a:p>
              <a:endParaRPr lang="en-US"/>
            </a:p>
          </p:txBody>
        </p:sp>
        <p:sp>
          <p:nvSpPr>
            <p:cNvPr id="5156" name="Line 21"/>
            <p:cNvSpPr>
              <a:spLocks noChangeShapeType="1"/>
            </p:cNvSpPr>
            <p:nvPr/>
          </p:nvSpPr>
          <p:spPr bwMode="auto">
            <a:xfrm>
              <a:off x="4647" y="3788"/>
              <a:ext cx="0" cy="40"/>
            </a:xfrm>
            <a:prstGeom prst="line">
              <a:avLst/>
            </a:prstGeom>
            <a:noFill/>
            <a:ln w="9525">
              <a:solidFill>
                <a:schemeClr val="tx1"/>
              </a:solidFill>
              <a:round/>
              <a:headEnd/>
              <a:tailEnd/>
            </a:ln>
          </p:spPr>
          <p:txBody>
            <a:bodyPr wrap="none" anchor="ctr"/>
            <a:lstStyle/>
            <a:p>
              <a:endParaRPr lang="en-US"/>
            </a:p>
          </p:txBody>
        </p:sp>
        <p:sp>
          <p:nvSpPr>
            <p:cNvPr id="5157" name="Line 22"/>
            <p:cNvSpPr>
              <a:spLocks noChangeShapeType="1"/>
            </p:cNvSpPr>
            <p:nvPr/>
          </p:nvSpPr>
          <p:spPr bwMode="auto">
            <a:xfrm>
              <a:off x="4912" y="3788"/>
              <a:ext cx="0" cy="40"/>
            </a:xfrm>
            <a:prstGeom prst="line">
              <a:avLst/>
            </a:prstGeom>
            <a:noFill/>
            <a:ln w="9525">
              <a:solidFill>
                <a:schemeClr val="tx1"/>
              </a:solidFill>
              <a:round/>
              <a:headEnd/>
              <a:tailEnd/>
            </a:ln>
          </p:spPr>
          <p:txBody>
            <a:bodyPr wrap="none" anchor="ctr"/>
            <a:lstStyle/>
            <a:p>
              <a:endParaRPr lang="en-US"/>
            </a:p>
          </p:txBody>
        </p:sp>
        <p:sp>
          <p:nvSpPr>
            <p:cNvPr id="5158" name="Line 23"/>
            <p:cNvSpPr>
              <a:spLocks noChangeShapeType="1"/>
            </p:cNvSpPr>
            <p:nvPr/>
          </p:nvSpPr>
          <p:spPr bwMode="auto">
            <a:xfrm>
              <a:off x="944" y="3788"/>
              <a:ext cx="0" cy="40"/>
            </a:xfrm>
            <a:prstGeom prst="line">
              <a:avLst/>
            </a:prstGeom>
            <a:noFill/>
            <a:ln w="9525">
              <a:solidFill>
                <a:schemeClr val="tx1"/>
              </a:solidFill>
              <a:round/>
              <a:headEnd/>
              <a:tailEnd/>
            </a:ln>
          </p:spPr>
          <p:txBody>
            <a:bodyPr wrap="none" anchor="ctr"/>
            <a:lstStyle/>
            <a:p>
              <a:endParaRPr lang="en-US"/>
            </a:p>
          </p:txBody>
        </p:sp>
        <p:sp>
          <p:nvSpPr>
            <p:cNvPr id="5159" name="Line 24"/>
            <p:cNvSpPr>
              <a:spLocks noChangeShapeType="1"/>
            </p:cNvSpPr>
            <p:nvPr/>
          </p:nvSpPr>
          <p:spPr bwMode="auto">
            <a:xfrm>
              <a:off x="1737" y="3788"/>
              <a:ext cx="0" cy="40"/>
            </a:xfrm>
            <a:prstGeom prst="line">
              <a:avLst/>
            </a:prstGeom>
            <a:noFill/>
            <a:ln w="9525">
              <a:solidFill>
                <a:schemeClr val="tx1"/>
              </a:solidFill>
              <a:round/>
              <a:headEnd/>
              <a:tailEnd/>
            </a:ln>
          </p:spPr>
          <p:txBody>
            <a:bodyPr wrap="none" anchor="ctr"/>
            <a:lstStyle/>
            <a:p>
              <a:endParaRPr lang="en-US"/>
            </a:p>
          </p:txBody>
        </p:sp>
        <p:sp>
          <p:nvSpPr>
            <p:cNvPr id="5160" name="Line 25"/>
            <p:cNvSpPr>
              <a:spLocks noChangeShapeType="1"/>
            </p:cNvSpPr>
            <p:nvPr/>
          </p:nvSpPr>
          <p:spPr bwMode="auto">
            <a:xfrm>
              <a:off x="2531" y="3788"/>
              <a:ext cx="0" cy="40"/>
            </a:xfrm>
            <a:prstGeom prst="line">
              <a:avLst/>
            </a:prstGeom>
            <a:noFill/>
            <a:ln w="9525">
              <a:solidFill>
                <a:schemeClr val="tx1"/>
              </a:solidFill>
              <a:round/>
              <a:headEnd/>
              <a:tailEnd/>
            </a:ln>
          </p:spPr>
          <p:txBody>
            <a:bodyPr wrap="none" anchor="ctr"/>
            <a:lstStyle/>
            <a:p>
              <a:endParaRPr lang="en-US"/>
            </a:p>
          </p:txBody>
        </p:sp>
        <p:sp>
          <p:nvSpPr>
            <p:cNvPr id="5161" name="Line 26"/>
            <p:cNvSpPr>
              <a:spLocks noChangeShapeType="1"/>
            </p:cNvSpPr>
            <p:nvPr/>
          </p:nvSpPr>
          <p:spPr bwMode="auto">
            <a:xfrm>
              <a:off x="3589" y="3788"/>
              <a:ext cx="0" cy="40"/>
            </a:xfrm>
            <a:prstGeom prst="line">
              <a:avLst/>
            </a:prstGeom>
            <a:noFill/>
            <a:ln w="9525">
              <a:solidFill>
                <a:schemeClr val="tx1"/>
              </a:solidFill>
              <a:round/>
              <a:headEnd/>
              <a:tailEnd/>
            </a:ln>
          </p:spPr>
          <p:txBody>
            <a:bodyPr wrap="none" anchor="ctr"/>
            <a:lstStyle/>
            <a:p>
              <a:endParaRPr lang="en-US"/>
            </a:p>
          </p:txBody>
        </p:sp>
        <p:sp>
          <p:nvSpPr>
            <p:cNvPr id="5162" name="Line 27"/>
            <p:cNvSpPr>
              <a:spLocks noChangeShapeType="1"/>
            </p:cNvSpPr>
            <p:nvPr/>
          </p:nvSpPr>
          <p:spPr bwMode="auto">
            <a:xfrm>
              <a:off x="3854" y="3788"/>
              <a:ext cx="0" cy="40"/>
            </a:xfrm>
            <a:prstGeom prst="line">
              <a:avLst/>
            </a:prstGeom>
            <a:noFill/>
            <a:ln w="9525">
              <a:solidFill>
                <a:schemeClr val="tx1"/>
              </a:solidFill>
              <a:round/>
              <a:headEnd/>
              <a:tailEnd/>
            </a:ln>
          </p:spPr>
          <p:txBody>
            <a:bodyPr wrap="none" anchor="ctr"/>
            <a:lstStyle/>
            <a:p>
              <a:endParaRPr lang="en-US"/>
            </a:p>
          </p:txBody>
        </p:sp>
        <p:sp>
          <p:nvSpPr>
            <p:cNvPr id="5163" name="Line 28"/>
            <p:cNvSpPr>
              <a:spLocks noChangeShapeType="1"/>
            </p:cNvSpPr>
            <p:nvPr/>
          </p:nvSpPr>
          <p:spPr bwMode="auto">
            <a:xfrm>
              <a:off x="4383" y="3788"/>
              <a:ext cx="0" cy="40"/>
            </a:xfrm>
            <a:prstGeom prst="line">
              <a:avLst/>
            </a:prstGeom>
            <a:noFill/>
            <a:ln w="9525">
              <a:solidFill>
                <a:schemeClr val="tx1"/>
              </a:solidFill>
              <a:round/>
              <a:headEnd/>
              <a:tailEnd/>
            </a:ln>
          </p:spPr>
          <p:txBody>
            <a:bodyPr wrap="none" anchor="ctr"/>
            <a:lstStyle/>
            <a:p>
              <a:endParaRPr lang="en-US"/>
            </a:p>
          </p:txBody>
        </p:sp>
        <p:sp>
          <p:nvSpPr>
            <p:cNvPr id="5164" name="Rectangle 29"/>
            <p:cNvSpPr>
              <a:spLocks noChangeArrowheads="1"/>
            </p:cNvSpPr>
            <p:nvPr/>
          </p:nvSpPr>
          <p:spPr bwMode="auto">
            <a:xfrm>
              <a:off x="1737" y="3748"/>
              <a:ext cx="106" cy="40"/>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5165" name="Rectangle 30"/>
            <p:cNvSpPr>
              <a:spLocks noChangeArrowheads="1"/>
            </p:cNvSpPr>
            <p:nvPr/>
          </p:nvSpPr>
          <p:spPr bwMode="auto">
            <a:xfrm>
              <a:off x="1843" y="3708"/>
              <a:ext cx="106" cy="80"/>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5166" name="Rectangle 31"/>
            <p:cNvSpPr>
              <a:spLocks noChangeArrowheads="1"/>
            </p:cNvSpPr>
            <p:nvPr/>
          </p:nvSpPr>
          <p:spPr bwMode="auto">
            <a:xfrm>
              <a:off x="1949" y="3669"/>
              <a:ext cx="106" cy="119"/>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5167" name="Rectangle 32"/>
            <p:cNvSpPr>
              <a:spLocks noChangeArrowheads="1"/>
            </p:cNvSpPr>
            <p:nvPr/>
          </p:nvSpPr>
          <p:spPr bwMode="auto">
            <a:xfrm>
              <a:off x="2055" y="3589"/>
              <a:ext cx="106" cy="199"/>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5168" name="Rectangle 33"/>
            <p:cNvSpPr>
              <a:spLocks noChangeArrowheads="1"/>
            </p:cNvSpPr>
            <p:nvPr/>
          </p:nvSpPr>
          <p:spPr bwMode="auto">
            <a:xfrm>
              <a:off x="2161" y="3510"/>
              <a:ext cx="105" cy="278"/>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5169" name="Rectangle 34"/>
            <p:cNvSpPr>
              <a:spLocks noChangeArrowheads="1"/>
            </p:cNvSpPr>
            <p:nvPr/>
          </p:nvSpPr>
          <p:spPr bwMode="auto">
            <a:xfrm>
              <a:off x="2266" y="3669"/>
              <a:ext cx="106" cy="119"/>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5170" name="Rectangle 35"/>
            <p:cNvSpPr>
              <a:spLocks noChangeArrowheads="1"/>
            </p:cNvSpPr>
            <p:nvPr/>
          </p:nvSpPr>
          <p:spPr bwMode="auto">
            <a:xfrm>
              <a:off x="2372" y="3748"/>
              <a:ext cx="106" cy="40"/>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5171" name="Line 36"/>
            <p:cNvSpPr>
              <a:spLocks noChangeShapeType="1"/>
            </p:cNvSpPr>
            <p:nvPr/>
          </p:nvSpPr>
          <p:spPr bwMode="auto">
            <a:xfrm flipV="1">
              <a:off x="1074" y="3785"/>
              <a:ext cx="0" cy="120"/>
            </a:xfrm>
            <a:prstGeom prst="line">
              <a:avLst/>
            </a:prstGeom>
            <a:noFill/>
            <a:ln w="9525">
              <a:solidFill>
                <a:schemeClr val="tx1"/>
              </a:solidFill>
              <a:round/>
              <a:headEnd/>
              <a:tailEnd type="triangle" w="med" len="med"/>
            </a:ln>
          </p:spPr>
          <p:txBody>
            <a:bodyPr wrap="none" anchor="ctr"/>
            <a:lstStyle/>
            <a:p>
              <a:endParaRPr lang="en-US"/>
            </a:p>
          </p:txBody>
        </p:sp>
        <p:sp>
          <p:nvSpPr>
            <p:cNvPr id="5172" name="Text Box 37"/>
            <p:cNvSpPr txBox="1">
              <a:spLocks noChangeArrowheads="1"/>
            </p:cNvSpPr>
            <p:nvPr/>
          </p:nvSpPr>
          <p:spPr bwMode="auto">
            <a:xfrm>
              <a:off x="756" y="3904"/>
              <a:ext cx="1303" cy="179"/>
            </a:xfrm>
            <a:prstGeom prst="rect">
              <a:avLst/>
            </a:prstGeom>
            <a:noFill/>
            <a:ln w="9525">
              <a:solidFill>
                <a:schemeClr val="tx1"/>
              </a:solidFill>
              <a:miter lim="800000"/>
              <a:headEnd/>
              <a:tailEnd/>
            </a:ln>
          </p:spPr>
          <p:txBody>
            <a:bodyPr wrap="none">
              <a:spAutoFit/>
            </a:bodyPr>
            <a:lstStyle/>
            <a:p>
              <a:r>
                <a:rPr lang="en-US" sz="1200" b="0">
                  <a:latin typeface="Arial" pitchFamily="34" charset="0"/>
                </a:rPr>
                <a:t>Animal or Human Indicators</a:t>
              </a:r>
              <a:endParaRPr lang="en-US" sz="1200" b="0">
                <a:solidFill>
                  <a:schemeClr val="hlink"/>
                </a:solidFill>
                <a:latin typeface="Arial" pitchFamily="34" charset="0"/>
              </a:endParaRPr>
            </a:p>
          </p:txBody>
        </p:sp>
        <p:sp>
          <p:nvSpPr>
            <p:cNvPr id="5173" name="Line 38"/>
            <p:cNvSpPr>
              <a:spLocks noChangeShapeType="1"/>
            </p:cNvSpPr>
            <p:nvPr/>
          </p:nvSpPr>
          <p:spPr bwMode="auto">
            <a:xfrm>
              <a:off x="1843" y="3669"/>
              <a:ext cx="106" cy="0"/>
            </a:xfrm>
            <a:prstGeom prst="line">
              <a:avLst/>
            </a:prstGeom>
            <a:noFill/>
            <a:ln w="19050">
              <a:solidFill>
                <a:schemeClr val="tx1"/>
              </a:solidFill>
              <a:prstDash val="lgDash"/>
              <a:round/>
              <a:headEnd/>
              <a:tailEnd/>
            </a:ln>
          </p:spPr>
          <p:txBody>
            <a:bodyPr wrap="none" anchor="ctr"/>
            <a:lstStyle/>
            <a:p>
              <a:endParaRPr lang="en-US"/>
            </a:p>
          </p:txBody>
        </p:sp>
        <p:sp>
          <p:nvSpPr>
            <p:cNvPr id="5174" name="Line 39"/>
            <p:cNvSpPr>
              <a:spLocks noChangeShapeType="1"/>
            </p:cNvSpPr>
            <p:nvPr/>
          </p:nvSpPr>
          <p:spPr bwMode="auto">
            <a:xfrm>
              <a:off x="1949" y="3549"/>
              <a:ext cx="106" cy="0"/>
            </a:xfrm>
            <a:prstGeom prst="line">
              <a:avLst/>
            </a:prstGeom>
            <a:noFill/>
            <a:ln w="9525">
              <a:solidFill>
                <a:schemeClr val="tx1"/>
              </a:solidFill>
              <a:round/>
              <a:headEnd/>
              <a:tailEnd/>
            </a:ln>
          </p:spPr>
          <p:txBody>
            <a:bodyPr wrap="none" anchor="ctr"/>
            <a:lstStyle/>
            <a:p>
              <a:endParaRPr lang="en-US"/>
            </a:p>
          </p:txBody>
        </p:sp>
        <p:sp>
          <p:nvSpPr>
            <p:cNvPr id="5175" name="Line 40"/>
            <p:cNvSpPr>
              <a:spLocks noChangeShapeType="1"/>
            </p:cNvSpPr>
            <p:nvPr/>
          </p:nvSpPr>
          <p:spPr bwMode="auto">
            <a:xfrm flipV="1">
              <a:off x="2161" y="3072"/>
              <a:ext cx="0" cy="279"/>
            </a:xfrm>
            <a:prstGeom prst="line">
              <a:avLst/>
            </a:prstGeom>
            <a:noFill/>
            <a:ln w="9525">
              <a:solidFill>
                <a:schemeClr val="tx1"/>
              </a:solidFill>
              <a:round/>
              <a:headEnd/>
              <a:tailEnd/>
            </a:ln>
          </p:spPr>
          <p:txBody>
            <a:bodyPr wrap="none" anchor="ctr"/>
            <a:lstStyle/>
            <a:p>
              <a:endParaRPr lang="en-US"/>
            </a:p>
          </p:txBody>
        </p:sp>
        <p:sp>
          <p:nvSpPr>
            <p:cNvPr id="5176" name="Line 41"/>
            <p:cNvSpPr>
              <a:spLocks noChangeShapeType="1"/>
            </p:cNvSpPr>
            <p:nvPr/>
          </p:nvSpPr>
          <p:spPr bwMode="auto">
            <a:xfrm>
              <a:off x="2055" y="3351"/>
              <a:ext cx="106" cy="0"/>
            </a:xfrm>
            <a:prstGeom prst="line">
              <a:avLst/>
            </a:prstGeom>
            <a:noFill/>
            <a:ln w="9525">
              <a:solidFill>
                <a:schemeClr val="tx1"/>
              </a:solidFill>
              <a:round/>
              <a:headEnd/>
              <a:tailEnd/>
            </a:ln>
          </p:spPr>
          <p:txBody>
            <a:bodyPr wrap="none" anchor="ctr"/>
            <a:lstStyle/>
            <a:p>
              <a:endParaRPr lang="en-US"/>
            </a:p>
          </p:txBody>
        </p:sp>
        <p:sp>
          <p:nvSpPr>
            <p:cNvPr id="5177" name="Line 42"/>
            <p:cNvSpPr>
              <a:spLocks noChangeShapeType="1"/>
            </p:cNvSpPr>
            <p:nvPr/>
          </p:nvSpPr>
          <p:spPr bwMode="auto">
            <a:xfrm flipV="1">
              <a:off x="1843" y="3669"/>
              <a:ext cx="0" cy="79"/>
            </a:xfrm>
            <a:prstGeom prst="line">
              <a:avLst/>
            </a:prstGeom>
            <a:noFill/>
            <a:ln w="9525">
              <a:solidFill>
                <a:schemeClr val="tx1"/>
              </a:solidFill>
              <a:round/>
              <a:headEnd/>
              <a:tailEnd/>
            </a:ln>
          </p:spPr>
          <p:txBody>
            <a:bodyPr wrap="none" anchor="ctr"/>
            <a:lstStyle/>
            <a:p>
              <a:endParaRPr lang="en-US"/>
            </a:p>
          </p:txBody>
        </p:sp>
        <p:sp>
          <p:nvSpPr>
            <p:cNvPr id="5178" name="Line 43"/>
            <p:cNvSpPr>
              <a:spLocks noChangeShapeType="1"/>
            </p:cNvSpPr>
            <p:nvPr/>
          </p:nvSpPr>
          <p:spPr bwMode="auto">
            <a:xfrm flipV="1">
              <a:off x="1949" y="3549"/>
              <a:ext cx="0" cy="120"/>
            </a:xfrm>
            <a:prstGeom prst="line">
              <a:avLst/>
            </a:prstGeom>
            <a:noFill/>
            <a:ln w="9525">
              <a:solidFill>
                <a:schemeClr val="tx1"/>
              </a:solidFill>
              <a:round/>
              <a:headEnd/>
              <a:tailEnd/>
            </a:ln>
          </p:spPr>
          <p:txBody>
            <a:bodyPr wrap="none" anchor="ctr"/>
            <a:lstStyle/>
            <a:p>
              <a:endParaRPr lang="en-US"/>
            </a:p>
          </p:txBody>
        </p:sp>
        <p:sp>
          <p:nvSpPr>
            <p:cNvPr id="5179" name="Line 44"/>
            <p:cNvSpPr>
              <a:spLocks noChangeShapeType="1"/>
            </p:cNvSpPr>
            <p:nvPr/>
          </p:nvSpPr>
          <p:spPr bwMode="auto">
            <a:xfrm>
              <a:off x="2055" y="3271"/>
              <a:ext cx="0" cy="0"/>
            </a:xfrm>
            <a:prstGeom prst="line">
              <a:avLst/>
            </a:prstGeom>
            <a:noFill/>
            <a:ln w="9525">
              <a:solidFill>
                <a:schemeClr val="tx1"/>
              </a:solidFill>
              <a:round/>
              <a:headEnd/>
              <a:tailEnd/>
            </a:ln>
          </p:spPr>
          <p:txBody>
            <a:bodyPr wrap="none" anchor="ctr"/>
            <a:lstStyle/>
            <a:p>
              <a:endParaRPr lang="en-US"/>
            </a:p>
          </p:txBody>
        </p:sp>
        <p:sp>
          <p:nvSpPr>
            <p:cNvPr id="5180" name="Line 45"/>
            <p:cNvSpPr>
              <a:spLocks noChangeShapeType="1"/>
            </p:cNvSpPr>
            <p:nvPr/>
          </p:nvSpPr>
          <p:spPr bwMode="auto">
            <a:xfrm flipV="1">
              <a:off x="2055" y="3351"/>
              <a:ext cx="0" cy="198"/>
            </a:xfrm>
            <a:prstGeom prst="line">
              <a:avLst/>
            </a:prstGeom>
            <a:noFill/>
            <a:ln w="9525">
              <a:solidFill>
                <a:schemeClr val="tx1"/>
              </a:solidFill>
              <a:round/>
              <a:headEnd/>
              <a:tailEnd/>
            </a:ln>
          </p:spPr>
          <p:txBody>
            <a:bodyPr wrap="none" anchor="ctr"/>
            <a:lstStyle/>
            <a:p>
              <a:endParaRPr lang="en-US"/>
            </a:p>
          </p:txBody>
        </p:sp>
        <p:sp>
          <p:nvSpPr>
            <p:cNvPr id="5181" name="Line 46"/>
            <p:cNvSpPr>
              <a:spLocks noChangeShapeType="1"/>
            </p:cNvSpPr>
            <p:nvPr/>
          </p:nvSpPr>
          <p:spPr bwMode="auto">
            <a:xfrm>
              <a:off x="2161" y="3072"/>
              <a:ext cx="105" cy="0"/>
            </a:xfrm>
            <a:prstGeom prst="line">
              <a:avLst/>
            </a:prstGeom>
            <a:noFill/>
            <a:ln w="9525">
              <a:solidFill>
                <a:schemeClr val="tx1"/>
              </a:solidFill>
              <a:round/>
              <a:headEnd/>
              <a:tailEnd/>
            </a:ln>
          </p:spPr>
          <p:txBody>
            <a:bodyPr wrap="none" anchor="ctr"/>
            <a:lstStyle/>
            <a:p>
              <a:endParaRPr lang="en-US"/>
            </a:p>
          </p:txBody>
        </p:sp>
        <p:sp>
          <p:nvSpPr>
            <p:cNvPr id="5182" name="Line 47"/>
            <p:cNvSpPr>
              <a:spLocks noChangeShapeType="1"/>
            </p:cNvSpPr>
            <p:nvPr/>
          </p:nvSpPr>
          <p:spPr bwMode="auto">
            <a:xfrm flipV="1">
              <a:off x="2266" y="2953"/>
              <a:ext cx="0" cy="119"/>
            </a:xfrm>
            <a:prstGeom prst="line">
              <a:avLst/>
            </a:prstGeom>
            <a:noFill/>
            <a:ln w="9525">
              <a:solidFill>
                <a:schemeClr val="tx1"/>
              </a:solidFill>
              <a:round/>
              <a:headEnd/>
              <a:tailEnd/>
            </a:ln>
          </p:spPr>
          <p:txBody>
            <a:bodyPr wrap="none" anchor="ctr"/>
            <a:lstStyle/>
            <a:p>
              <a:endParaRPr lang="en-US"/>
            </a:p>
          </p:txBody>
        </p:sp>
        <p:sp>
          <p:nvSpPr>
            <p:cNvPr id="5183" name="Line 48"/>
            <p:cNvSpPr>
              <a:spLocks noChangeShapeType="1"/>
            </p:cNvSpPr>
            <p:nvPr/>
          </p:nvSpPr>
          <p:spPr bwMode="auto">
            <a:xfrm>
              <a:off x="2266" y="2953"/>
              <a:ext cx="106" cy="0"/>
            </a:xfrm>
            <a:prstGeom prst="line">
              <a:avLst/>
            </a:prstGeom>
            <a:noFill/>
            <a:ln w="9525">
              <a:solidFill>
                <a:schemeClr val="tx1"/>
              </a:solidFill>
              <a:round/>
              <a:headEnd/>
              <a:tailEnd/>
            </a:ln>
          </p:spPr>
          <p:txBody>
            <a:bodyPr wrap="none" anchor="ctr"/>
            <a:lstStyle/>
            <a:p>
              <a:endParaRPr lang="en-US"/>
            </a:p>
          </p:txBody>
        </p:sp>
        <p:sp>
          <p:nvSpPr>
            <p:cNvPr id="5184" name="Line 49"/>
            <p:cNvSpPr>
              <a:spLocks noChangeShapeType="1"/>
            </p:cNvSpPr>
            <p:nvPr/>
          </p:nvSpPr>
          <p:spPr bwMode="auto">
            <a:xfrm flipV="1">
              <a:off x="2372" y="2913"/>
              <a:ext cx="0" cy="40"/>
            </a:xfrm>
            <a:prstGeom prst="line">
              <a:avLst/>
            </a:prstGeom>
            <a:noFill/>
            <a:ln w="9525">
              <a:solidFill>
                <a:schemeClr val="tx1"/>
              </a:solidFill>
              <a:round/>
              <a:headEnd/>
              <a:tailEnd/>
            </a:ln>
          </p:spPr>
          <p:txBody>
            <a:bodyPr wrap="none" anchor="ctr"/>
            <a:lstStyle/>
            <a:p>
              <a:endParaRPr lang="en-US"/>
            </a:p>
          </p:txBody>
        </p:sp>
        <p:sp>
          <p:nvSpPr>
            <p:cNvPr id="5185" name="Line 50"/>
            <p:cNvSpPr>
              <a:spLocks noChangeShapeType="1"/>
            </p:cNvSpPr>
            <p:nvPr/>
          </p:nvSpPr>
          <p:spPr bwMode="auto">
            <a:xfrm>
              <a:off x="2372" y="2913"/>
              <a:ext cx="2593" cy="0"/>
            </a:xfrm>
            <a:prstGeom prst="line">
              <a:avLst/>
            </a:prstGeom>
            <a:noFill/>
            <a:ln w="9525">
              <a:solidFill>
                <a:schemeClr val="tx1"/>
              </a:solidFill>
              <a:round/>
              <a:headEnd/>
              <a:tailEnd/>
            </a:ln>
          </p:spPr>
          <p:txBody>
            <a:bodyPr wrap="none" anchor="ctr"/>
            <a:lstStyle/>
            <a:p>
              <a:endParaRPr lang="en-US"/>
            </a:p>
          </p:txBody>
        </p:sp>
        <p:grpSp>
          <p:nvGrpSpPr>
            <p:cNvPr id="5186" name="Group 51"/>
            <p:cNvGrpSpPr>
              <a:grpSpLocks/>
            </p:cNvGrpSpPr>
            <p:nvPr/>
          </p:nvGrpSpPr>
          <p:grpSpPr bwMode="auto">
            <a:xfrm>
              <a:off x="406" y="2873"/>
              <a:ext cx="326" cy="915"/>
              <a:chOff x="664" y="720"/>
              <a:chExt cx="296" cy="1104"/>
            </a:xfrm>
          </p:grpSpPr>
          <p:sp>
            <p:nvSpPr>
              <p:cNvPr id="5196" name="Line 52"/>
              <p:cNvSpPr>
                <a:spLocks noChangeShapeType="1"/>
              </p:cNvSpPr>
              <p:nvPr/>
            </p:nvSpPr>
            <p:spPr bwMode="auto">
              <a:xfrm>
                <a:off x="960" y="720"/>
                <a:ext cx="0" cy="1104"/>
              </a:xfrm>
              <a:prstGeom prst="line">
                <a:avLst/>
              </a:prstGeom>
              <a:noFill/>
              <a:ln w="9525">
                <a:solidFill>
                  <a:schemeClr val="tx1"/>
                </a:solidFill>
                <a:round/>
                <a:headEnd/>
                <a:tailEnd/>
              </a:ln>
            </p:spPr>
            <p:txBody>
              <a:bodyPr wrap="none" anchor="ctr"/>
              <a:lstStyle/>
              <a:p>
                <a:endParaRPr lang="en-US"/>
              </a:p>
            </p:txBody>
          </p:sp>
          <p:grpSp>
            <p:nvGrpSpPr>
              <p:cNvPr id="5197" name="Group 53"/>
              <p:cNvGrpSpPr>
                <a:grpSpLocks/>
              </p:cNvGrpSpPr>
              <p:nvPr/>
            </p:nvGrpSpPr>
            <p:grpSpPr bwMode="auto">
              <a:xfrm>
                <a:off x="664" y="816"/>
                <a:ext cx="296" cy="864"/>
                <a:chOff x="664" y="816"/>
                <a:chExt cx="296" cy="864"/>
              </a:xfrm>
            </p:grpSpPr>
            <p:sp>
              <p:nvSpPr>
                <p:cNvPr id="5198" name="Line 54"/>
                <p:cNvSpPr>
                  <a:spLocks noChangeShapeType="1"/>
                </p:cNvSpPr>
                <p:nvPr/>
              </p:nvSpPr>
              <p:spPr bwMode="auto">
                <a:xfrm>
                  <a:off x="864" y="1680"/>
                  <a:ext cx="96" cy="0"/>
                </a:xfrm>
                <a:prstGeom prst="line">
                  <a:avLst/>
                </a:prstGeom>
                <a:noFill/>
                <a:ln w="9525">
                  <a:solidFill>
                    <a:schemeClr val="tx1"/>
                  </a:solidFill>
                  <a:round/>
                  <a:headEnd/>
                  <a:tailEnd/>
                </a:ln>
              </p:spPr>
              <p:txBody>
                <a:bodyPr wrap="none" anchor="ctr"/>
                <a:lstStyle/>
                <a:p>
                  <a:endParaRPr lang="en-US"/>
                </a:p>
              </p:txBody>
            </p:sp>
            <p:sp>
              <p:nvSpPr>
                <p:cNvPr id="5199" name="Line 55"/>
                <p:cNvSpPr>
                  <a:spLocks noChangeShapeType="1"/>
                </p:cNvSpPr>
                <p:nvPr/>
              </p:nvSpPr>
              <p:spPr bwMode="auto">
                <a:xfrm>
                  <a:off x="864" y="1536"/>
                  <a:ext cx="96" cy="0"/>
                </a:xfrm>
                <a:prstGeom prst="line">
                  <a:avLst/>
                </a:prstGeom>
                <a:noFill/>
                <a:ln w="9525">
                  <a:solidFill>
                    <a:schemeClr val="tx1"/>
                  </a:solidFill>
                  <a:round/>
                  <a:headEnd/>
                  <a:tailEnd/>
                </a:ln>
              </p:spPr>
              <p:txBody>
                <a:bodyPr wrap="none" anchor="ctr"/>
                <a:lstStyle/>
                <a:p>
                  <a:endParaRPr lang="en-US"/>
                </a:p>
              </p:txBody>
            </p:sp>
            <p:sp>
              <p:nvSpPr>
                <p:cNvPr id="5200" name="Line 56"/>
                <p:cNvSpPr>
                  <a:spLocks noChangeShapeType="1"/>
                </p:cNvSpPr>
                <p:nvPr/>
              </p:nvSpPr>
              <p:spPr bwMode="auto">
                <a:xfrm>
                  <a:off x="864" y="1392"/>
                  <a:ext cx="96" cy="0"/>
                </a:xfrm>
                <a:prstGeom prst="line">
                  <a:avLst/>
                </a:prstGeom>
                <a:noFill/>
                <a:ln w="9525">
                  <a:solidFill>
                    <a:schemeClr val="tx1"/>
                  </a:solidFill>
                  <a:round/>
                  <a:headEnd/>
                  <a:tailEnd/>
                </a:ln>
              </p:spPr>
              <p:txBody>
                <a:bodyPr wrap="none" anchor="ctr"/>
                <a:lstStyle/>
                <a:p>
                  <a:endParaRPr lang="en-US"/>
                </a:p>
              </p:txBody>
            </p:sp>
            <p:sp>
              <p:nvSpPr>
                <p:cNvPr id="5201" name="Line 57"/>
                <p:cNvSpPr>
                  <a:spLocks noChangeShapeType="1"/>
                </p:cNvSpPr>
                <p:nvPr/>
              </p:nvSpPr>
              <p:spPr bwMode="auto">
                <a:xfrm>
                  <a:off x="864" y="1248"/>
                  <a:ext cx="96" cy="0"/>
                </a:xfrm>
                <a:prstGeom prst="line">
                  <a:avLst/>
                </a:prstGeom>
                <a:noFill/>
                <a:ln w="9525">
                  <a:solidFill>
                    <a:schemeClr val="tx1"/>
                  </a:solidFill>
                  <a:round/>
                  <a:headEnd/>
                  <a:tailEnd/>
                </a:ln>
              </p:spPr>
              <p:txBody>
                <a:bodyPr wrap="none" anchor="ctr"/>
                <a:lstStyle/>
                <a:p>
                  <a:endParaRPr lang="en-US"/>
                </a:p>
              </p:txBody>
            </p:sp>
            <p:sp>
              <p:nvSpPr>
                <p:cNvPr id="5202" name="Line 58"/>
                <p:cNvSpPr>
                  <a:spLocks noChangeShapeType="1"/>
                </p:cNvSpPr>
                <p:nvPr/>
              </p:nvSpPr>
              <p:spPr bwMode="auto">
                <a:xfrm>
                  <a:off x="864" y="1104"/>
                  <a:ext cx="96" cy="0"/>
                </a:xfrm>
                <a:prstGeom prst="line">
                  <a:avLst/>
                </a:prstGeom>
                <a:noFill/>
                <a:ln w="9525">
                  <a:solidFill>
                    <a:schemeClr val="tx1"/>
                  </a:solidFill>
                  <a:round/>
                  <a:headEnd/>
                  <a:tailEnd/>
                </a:ln>
              </p:spPr>
              <p:txBody>
                <a:bodyPr wrap="none" anchor="ctr"/>
                <a:lstStyle/>
                <a:p>
                  <a:endParaRPr lang="en-US"/>
                </a:p>
              </p:txBody>
            </p:sp>
            <p:sp>
              <p:nvSpPr>
                <p:cNvPr id="5203" name="Line 59"/>
                <p:cNvSpPr>
                  <a:spLocks noChangeShapeType="1"/>
                </p:cNvSpPr>
                <p:nvPr/>
              </p:nvSpPr>
              <p:spPr bwMode="auto">
                <a:xfrm>
                  <a:off x="864" y="960"/>
                  <a:ext cx="96" cy="0"/>
                </a:xfrm>
                <a:prstGeom prst="line">
                  <a:avLst/>
                </a:prstGeom>
                <a:noFill/>
                <a:ln w="9525">
                  <a:solidFill>
                    <a:schemeClr val="tx1"/>
                  </a:solidFill>
                  <a:round/>
                  <a:headEnd/>
                  <a:tailEnd/>
                </a:ln>
              </p:spPr>
              <p:txBody>
                <a:bodyPr wrap="none" anchor="ctr"/>
                <a:lstStyle/>
                <a:p>
                  <a:endParaRPr lang="en-US"/>
                </a:p>
              </p:txBody>
            </p:sp>
            <p:sp>
              <p:nvSpPr>
                <p:cNvPr id="5204" name="Line 60"/>
                <p:cNvSpPr>
                  <a:spLocks noChangeShapeType="1"/>
                </p:cNvSpPr>
                <p:nvPr/>
              </p:nvSpPr>
              <p:spPr bwMode="auto">
                <a:xfrm>
                  <a:off x="864" y="816"/>
                  <a:ext cx="96" cy="0"/>
                </a:xfrm>
                <a:prstGeom prst="line">
                  <a:avLst/>
                </a:prstGeom>
                <a:noFill/>
                <a:ln w="9525">
                  <a:solidFill>
                    <a:schemeClr val="tx1"/>
                  </a:solidFill>
                  <a:round/>
                  <a:headEnd/>
                  <a:tailEnd/>
                </a:ln>
              </p:spPr>
              <p:txBody>
                <a:bodyPr wrap="none" anchor="ctr"/>
                <a:lstStyle/>
                <a:p>
                  <a:endParaRPr lang="en-US"/>
                </a:p>
              </p:txBody>
            </p:sp>
            <p:sp>
              <p:nvSpPr>
                <p:cNvPr id="5205" name="Text Box 61"/>
                <p:cNvSpPr txBox="1">
                  <a:spLocks noChangeArrowheads="1"/>
                </p:cNvSpPr>
                <p:nvPr/>
              </p:nvSpPr>
              <p:spPr bwMode="auto">
                <a:xfrm>
                  <a:off x="670" y="1502"/>
                  <a:ext cx="121" cy="135"/>
                </a:xfrm>
                <a:prstGeom prst="rect">
                  <a:avLst/>
                </a:prstGeom>
                <a:noFill/>
                <a:ln w="9525">
                  <a:solidFill>
                    <a:schemeClr val="tx1"/>
                  </a:solidFill>
                  <a:miter lim="800000"/>
                  <a:headEnd/>
                  <a:tailEnd/>
                </a:ln>
              </p:spPr>
              <p:txBody>
                <a:bodyPr wrap="none">
                  <a:spAutoFit/>
                </a:bodyPr>
                <a:lstStyle/>
                <a:p>
                  <a:r>
                    <a:rPr lang="en-US" sz="800" b="0" baseline="30000">
                      <a:latin typeface="Arial" pitchFamily="34" charset="0"/>
                    </a:rPr>
                    <a:t> </a:t>
                  </a:r>
                  <a:endParaRPr lang="en-US" sz="1000" b="0">
                    <a:latin typeface="Arial" pitchFamily="34" charset="0"/>
                  </a:endParaRPr>
                </a:p>
              </p:txBody>
            </p:sp>
            <p:sp>
              <p:nvSpPr>
                <p:cNvPr id="5206" name="Rectangle 62"/>
                <p:cNvSpPr>
                  <a:spLocks noChangeArrowheads="1"/>
                </p:cNvSpPr>
                <p:nvPr/>
              </p:nvSpPr>
              <p:spPr bwMode="auto">
                <a:xfrm>
                  <a:off x="664" y="1259"/>
                  <a:ext cx="111" cy="135"/>
                </a:xfrm>
                <a:prstGeom prst="rect">
                  <a:avLst/>
                </a:prstGeom>
                <a:noFill/>
                <a:ln w="9525">
                  <a:solidFill>
                    <a:schemeClr val="tx1"/>
                  </a:solidFill>
                  <a:miter lim="800000"/>
                  <a:headEnd/>
                  <a:tailEnd/>
                </a:ln>
              </p:spPr>
              <p:txBody>
                <a:bodyPr wrap="none">
                  <a:spAutoFit/>
                </a:bodyPr>
                <a:lstStyle/>
                <a:p>
                  <a:endParaRPr lang="en-US" sz="800" b="0" baseline="50000">
                    <a:latin typeface="Arial" pitchFamily="34" charset="0"/>
                  </a:endParaRPr>
                </a:p>
              </p:txBody>
            </p:sp>
            <p:sp>
              <p:nvSpPr>
                <p:cNvPr id="5207" name="Rectangle 63"/>
                <p:cNvSpPr>
                  <a:spLocks noChangeArrowheads="1"/>
                </p:cNvSpPr>
                <p:nvPr/>
              </p:nvSpPr>
              <p:spPr bwMode="auto">
                <a:xfrm>
                  <a:off x="672" y="1181"/>
                  <a:ext cx="288" cy="135"/>
                </a:xfrm>
                <a:prstGeom prst="rect">
                  <a:avLst/>
                </a:prstGeom>
                <a:noFill/>
                <a:ln w="9525">
                  <a:solidFill>
                    <a:schemeClr val="tx1"/>
                  </a:solidFill>
                  <a:miter lim="800000"/>
                  <a:headEnd/>
                  <a:tailEnd/>
                </a:ln>
              </p:spPr>
              <p:txBody>
                <a:bodyPr>
                  <a:spAutoFit/>
                </a:bodyPr>
                <a:lstStyle/>
                <a:p>
                  <a:endParaRPr lang="en-US" sz="800" b="0" baseline="50000">
                    <a:latin typeface="Arial" pitchFamily="34" charset="0"/>
                  </a:endParaRPr>
                </a:p>
              </p:txBody>
            </p:sp>
          </p:grpSp>
        </p:grpSp>
        <p:sp>
          <p:nvSpPr>
            <p:cNvPr id="5187" name="Rectangle 64"/>
            <p:cNvSpPr>
              <a:spLocks noChangeArrowheads="1"/>
            </p:cNvSpPr>
            <p:nvPr/>
          </p:nvSpPr>
          <p:spPr bwMode="auto">
            <a:xfrm>
              <a:off x="379" y="2886"/>
              <a:ext cx="259" cy="179"/>
            </a:xfrm>
            <a:prstGeom prst="rect">
              <a:avLst/>
            </a:prstGeom>
            <a:noFill/>
            <a:ln w="9525">
              <a:solidFill>
                <a:schemeClr val="tx1"/>
              </a:solidFill>
              <a:miter lim="800000"/>
              <a:headEnd/>
              <a:tailEnd/>
            </a:ln>
          </p:spPr>
          <p:txBody>
            <a:bodyPr wrap="none">
              <a:spAutoFit/>
            </a:bodyPr>
            <a:lstStyle/>
            <a:p>
              <a:r>
                <a:rPr lang="en-US" sz="1200" b="0">
                  <a:latin typeface="Arial" pitchFamily="34" charset="0"/>
                </a:rPr>
                <a:t>10</a:t>
              </a:r>
              <a:r>
                <a:rPr lang="en-US" sz="1000" b="0" baseline="50000">
                  <a:latin typeface="Arial" pitchFamily="34" charset="0"/>
                </a:rPr>
                <a:t>5</a:t>
              </a:r>
              <a:endParaRPr lang="en-US" sz="800" b="0" baseline="50000">
                <a:latin typeface="Arial" pitchFamily="34" charset="0"/>
              </a:endParaRPr>
            </a:p>
          </p:txBody>
        </p:sp>
        <p:sp>
          <p:nvSpPr>
            <p:cNvPr id="5188" name="Line 65"/>
            <p:cNvSpPr>
              <a:spLocks noChangeShapeType="1"/>
            </p:cNvSpPr>
            <p:nvPr/>
          </p:nvSpPr>
          <p:spPr bwMode="auto">
            <a:xfrm>
              <a:off x="1949" y="3669"/>
              <a:ext cx="3068" cy="0"/>
            </a:xfrm>
            <a:prstGeom prst="line">
              <a:avLst/>
            </a:prstGeom>
            <a:noFill/>
            <a:ln w="19050">
              <a:solidFill>
                <a:schemeClr val="tx1"/>
              </a:solidFill>
              <a:prstDash val="lgDash"/>
              <a:round/>
              <a:headEnd/>
              <a:tailEnd/>
            </a:ln>
          </p:spPr>
          <p:txBody>
            <a:bodyPr wrap="none" anchor="ctr"/>
            <a:lstStyle/>
            <a:p>
              <a:endParaRPr lang="en-US"/>
            </a:p>
          </p:txBody>
        </p:sp>
        <p:sp>
          <p:nvSpPr>
            <p:cNvPr id="5189" name="Text Box 66"/>
            <p:cNvSpPr txBox="1">
              <a:spLocks noChangeArrowheads="1"/>
            </p:cNvSpPr>
            <p:nvPr/>
          </p:nvSpPr>
          <p:spPr bwMode="auto">
            <a:xfrm>
              <a:off x="329" y="2736"/>
              <a:ext cx="521" cy="160"/>
            </a:xfrm>
            <a:prstGeom prst="rect">
              <a:avLst/>
            </a:prstGeom>
            <a:noFill/>
            <a:ln w="9525">
              <a:solidFill>
                <a:schemeClr val="tx1"/>
              </a:solidFill>
              <a:miter lim="800000"/>
              <a:headEnd/>
              <a:tailEnd/>
            </a:ln>
          </p:spPr>
          <p:txBody>
            <a:bodyPr>
              <a:spAutoFit/>
            </a:bodyPr>
            <a:lstStyle/>
            <a:p>
              <a:r>
                <a:rPr lang="en-US" sz="1000" b="0">
                  <a:latin typeface="Arial" pitchFamily="34" charset="0"/>
                </a:rPr>
                <a:t>(Linear)</a:t>
              </a:r>
            </a:p>
          </p:txBody>
        </p:sp>
        <p:sp>
          <p:nvSpPr>
            <p:cNvPr id="5190" name="Text Box 67"/>
            <p:cNvSpPr txBox="1">
              <a:spLocks noChangeArrowheads="1"/>
            </p:cNvSpPr>
            <p:nvPr/>
          </p:nvSpPr>
          <p:spPr bwMode="auto">
            <a:xfrm>
              <a:off x="912" y="2821"/>
              <a:ext cx="1139" cy="640"/>
            </a:xfrm>
            <a:prstGeom prst="rect">
              <a:avLst/>
            </a:prstGeom>
            <a:noFill/>
            <a:ln w="9525">
              <a:solidFill>
                <a:schemeClr val="tx1"/>
              </a:solidFill>
              <a:miter lim="800000"/>
              <a:headEnd/>
              <a:tailEnd/>
            </a:ln>
          </p:spPr>
          <p:txBody>
            <a:bodyPr wrap="none">
              <a:spAutoFit/>
            </a:bodyPr>
            <a:lstStyle/>
            <a:p>
              <a:pPr algn="ctr"/>
              <a:r>
                <a:rPr lang="en-US" sz="1600">
                  <a:latin typeface="Arial" pitchFamily="34" charset="0"/>
                </a:rPr>
                <a:t>Anthrax Attack</a:t>
              </a:r>
            </a:p>
            <a:p>
              <a:pPr algn="ctr"/>
              <a:r>
                <a:rPr lang="en-US" sz="1600">
                  <a:latin typeface="Arial" pitchFamily="34" charset="0"/>
                </a:rPr>
                <a:t> </a:t>
              </a:r>
              <a:r>
                <a:rPr lang="en-US" sz="1400" b="0">
                  <a:latin typeface="Arial" pitchFamily="34" charset="0"/>
                </a:rPr>
                <a:t>Non Communicable</a:t>
              </a:r>
            </a:p>
            <a:p>
              <a:pPr algn="ctr"/>
              <a:r>
                <a:rPr lang="en-US" sz="1400" b="0">
                  <a:latin typeface="Arial" pitchFamily="34" charset="0"/>
                </a:rPr>
                <a:t>Victims Directly </a:t>
              </a:r>
            </a:p>
            <a:p>
              <a:pPr algn="ctr"/>
              <a:r>
                <a:rPr lang="en-US" sz="1400" b="0">
                  <a:latin typeface="Arial" pitchFamily="34" charset="0"/>
                </a:rPr>
                <a:t>Exposed</a:t>
              </a:r>
              <a:endParaRPr lang="en-US" sz="1400">
                <a:latin typeface="Arial" pitchFamily="34" charset="0"/>
              </a:endParaRPr>
            </a:p>
          </p:txBody>
        </p:sp>
        <p:sp>
          <p:nvSpPr>
            <p:cNvPr id="5191" name="Text Box 68"/>
            <p:cNvSpPr txBox="1">
              <a:spLocks noChangeArrowheads="1"/>
            </p:cNvSpPr>
            <p:nvPr/>
          </p:nvSpPr>
          <p:spPr bwMode="auto">
            <a:xfrm>
              <a:off x="527" y="3807"/>
              <a:ext cx="322" cy="221"/>
            </a:xfrm>
            <a:prstGeom prst="rect">
              <a:avLst/>
            </a:prstGeom>
            <a:noFill/>
            <a:ln w="25399">
              <a:solidFill>
                <a:schemeClr val="tx1"/>
              </a:solidFill>
              <a:miter lim="800000"/>
              <a:headEnd/>
              <a:tailEnd/>
            </a:ln>
          </p:spPr>
          <p:txBody>
            <a:bodyPr wrap="none">
              <a:spAutoFit/>
            </a:bodyPr>
            <a:lstStyle/>
            <a:p>
              <a:pPr>
                <a:lnSpc>
                  <a:spcPct val="85000"/>
                </a:lnSpc>
                <a:spcBef>
                  <a:spcPct val="30000"/>
                </a:spcBef>
                <a:buClr>
                  <a:schemeClr val="tx2"/>
                </a:buClr>
                <a:buFont typeface="Wingdings" pitchFamily="2" charset="2"/>
                <a:buNone/>
              </a:pPr>
              <a:r>
                <a:rPr lang="en-US" sz="1800"/>
                <a:t>= 0</a:t>
              </a:r>
            </a:p>
          </p:txBody>
        </p:sp>
        <p:sp>
          <p:nvSpPr>
            <p:cNvPr id="5192" name="Text Box 69"/>
            <p:cNvSpPr txBox="1">
              <a:spLocks noChangeArrowheads="1"/>
            </p:cNvSpPr>
            <p:nvPr/>
          </p:nvSpPr>
          <p:spPr bwMode="auto">
            <a:xfrm>
              <a:off x="4606" y="2928"/>
              <a:ext cx="870" cy="639"/>
            </a:xfrm>
            <a:prstGeom prst="rect">
              <a:avLst/>
            </a:prstGeom>
            <a:noFill/>
            <a:ln w="9525">
              <a:solidFill>
                <a:schemeClr val="tx1"/>
              </a:solidFill>
              <a:miter lim="800000"/>
              <a:headEnd/>
              <a:tailEnd/>
            </a:ln>
          </p:spPr>
          <p:txBody>
            <a:bodyPr wrap="none">
              <a:spAutoFit/>
            </a:bodyPr>
            <a:lstStyle/>
            <a:p>
              <a:pPr algn="ctr"/>
              <a:r>
                <a:rPr lang="en-US" sz="1200">
                  <a:latin typeface="Arial" pitchFamily="34" charset="0"/>
                </a:rPr>
                <a:t>Fatalities With</a:t>
              </a:r>
            </a:p>
            <a:p>
              <a:pPr algn="ctr"/>
              <a:r>
                <a:rPr lang="en-US" sz="1200">
                  <a:latin typeface="Arial" pitchFamily="34" charset="0"/>
                </a:rPr>
                <a:t>Early Warning</a:t>
              </a:r>
            </a:p>
            <a:p>
              <a:pPr algn="ctr"/>
              <a:r>
                <a:rPr lang="en-US" sz="1200">
                  <a:latin typeface="Arial" pitchFamily="34" charset="0"/>
                </a:rPr>
                <a:t>and an Informed</a:t>
              </a:r>
            </a:p>
            <a:p>
              <a:pPr algn="ctr"/>
              <a:r>
                <a:rPr lang="en-US" sz="1200">
                  <a:latin typeface="Arial" pitchFamily="34" charset="0"/>
                </a:rPr>
                <a:t>Public Health</a:t>
              </a:r>
            </a:p>
            <a:p>
              <a:pPr algn="ctr"/>
              <a:r>
                <a:rPr lang="en-US" sz="1200">
                  <a:latin typeface="Arial" pitchFamily="34" charset="0"/>
                </a:rPr>
                <a:t>Response</a:t>
              </a:r>
            </a:p>
          </p:txBody>
        </p:sp>
        <p:sp>
          <p:nvSpPr>
            <p:cNvPr id="5193" name="Line 70"/>
            <p:cNvSpPr>
              <a:spLocks noChangeShapeType="1"/>
            </p:cNvSpPr>
            <p:nvPr/>
          </p:nvSpPr>
          <p:spPr bwMode="auto">
            <a:xfrm flipH="1">
              <a:off x="4638" y="3552"/>
              <a:ext cx="114" cy="110"/>
            </a:xfrm>
            <a:prstGeom prst="line">
              <a:avLst/>
            </a:prstGeom>
            <a:noFill/>
            <a:ln w="25400">
              <a:solidFill>
                <a:schemeClr val="tx1"/>
              </a:solidFill>
              <a:round/>
              <a:headEnd/>
              <a:tailEnd type="triangle" w="med" len="med"/>
            </a:ln>
          </p:spPr>
          <p:txBody>
            <a:bodyPr wrap="none" anchor="ctr"/>
            <a:lstStyle/>
            <a:p>
              <a:endParaRPr lang="en-US"/>
            </a:p>
          </p:txBody>
        </p:sp>
        <p:sp>
          <p:nvSpPr>
            <p:cNvPr id="5194" name="Text Box 71"/>
            <p:cNvSpPr txBox="1">
              <a:spLocks noChangeArrowheads="1"/>
            </p:cNvSpPr>
            <p:nvPr/>
          </p:nvSpPr>
          <p:spPr bwMode="auto">
            <a:xfrm>
              <a:off x="3077" y="3156"/>
              <a:ext cx="1293" cy="294"/>
            </a:xfrm>
            <a:prstGeom prst="rect">
              <a:avLst/>
            </a:prstGeom>
            <a:noFill/>
            <a:ln w="9525">
              <a:solidFill>
                <a:schemeClr val="tx1"/>
              </a:solidFill>
              <a:miter lim="800000"/>
              <a:headEnd/>
              <a:tailEnd/>
            </a:ln>
          </p:spPr>
          <p:txBody>
            <a:bodyPr wrap="none">
              <a:spAutoFit/>
            </a:bodyPr>
            <a:lstStyle/>
            <a:p>
              <a:pPr algn="ctr"/>
              <a:r>
                <a:rPr lang="en-US" sz="1200">
                  <a:latin typeface="Arial" pitchFamily="34" charset="0"/>
                </a:rPr>
                <a:t>Fatalities With Traditional</a:t>
              </a:r>
            </a:p>
            <a:p>
              <a:pPr algn="ctr"/>
              <a:r>
                <a:rPr lang="en-US" sz="1200">
                  <a:latin typeface="Arial" pitchFamily="34" charset="0"/>
                </a:rPr>
                <a:t>Public Health Response</a:t>
              </a:r>
            </a:p>
          </p:txBody>
        </p:sp>
        <p:sp>
          <p:nvSpPr>
            <p:cNvPr id="5195" name="Line 72"/>
            <p:cNvSpPr>
              <a:spLocks noChangeShapeType="1"/>
            </p:cNvSpPr>
            <p:nvPr/>
          </p:nvSpPr>
          <p:spPr bwMode="auto">
            <a:xfrm flipV="1">
              <a:off x="3838" y="2941"/>
              <a:ext cx="221" cy="184"/>
            </a:xfrm>
            <a:prstGeom prst="line">
              <a:avLst/>
            </a:prstGeom>
            <a:noFill/>
            <a:ln w="25399">
              <a:solidFill>
                <a:schemeClr val="tx1"/>
              </a:solidFill>
              <a:round/>
              <a:headEnd/>
              <a:tailEnd type="triangle" w="med" len="med"/>
            </a:ln>
          </p:spPr>
          <p:txBody>
            <a:bodyPr wrap="none" anchor="ctr"/>
            <a:lstStyle/>
            <a:p>
              <a:endParaRPr lang="en-US"/>
            </a:p>
          </p:txBody>
        </p:sp>
      </p:grpSp>
      <p:sp>
        <p:nvSpPr>
          <p:cNvPr id="5128" name="Line 73"/>
          <p:cNvSpPr>
            <a:spLocks noChangeShapeType="1"/>
          </p:cNvSpPr>
          <p:nvPr/>
        </p:nvSpPr>
        <p:spPr bwMode="auto">
          <a:xfrm flipV="1">
            <a:off x="2895600" y="1981200"/>
            <a:ext cx="0" cy="381000"/>
          </a:xfrm>
          <a:prstGeom prst="line">
            <a:avLst/>
          </a:prstGeom>
          <a:noFill/>
          <a:ln w="38100">
            <a:solidFill>
              <a:schemeClr val="hlink"/>
            </a:solidFill>
            <a:round/>
            <a:headEnd type="triangle" w="med" len="med"/>
            <a:tailEnd/>
          </a:ln>
        </p:spPr>
        <p:txBody>
          <a:bodyPr/>
          <a:lstStyle/>
          <a:p>
            <a:endParaRPr lang="en-US"/>
          </a:p>
        </p:txBody>
      </p:sp>
      <p:sp>
        <p:nvSpPr>
          <p:cNvPr id="5129" name="Line 74"/>
          <p:cNvSpPr>
            <a:spLocks noChangeShapeType="1"/>
          </p:cNvSpPr>
          <p:nvPr/>
        </p:nvSpPr>
        <p:spPr bwMode="auto">
          <a:xfrm flipV="1">
            <a:off x="4953000" y="2057400"/>
            <a:ext cx="0" cy="304800"/>
          </a:xfrm>
          <a:prstGeom prst="line">
            <a:avLst/>
          </a:prstGeom>
          <a:noFill/>
          <a:ln w="38100">
            <a:solidFill>
              <a:schemeClr val="hlink"/>
            </a:solidFill>
            <a:round/>
            <a:headEnd type="triangle" w="med" len="med"/>
            <a:tailEnd/>
          </a:ln>
        </p:spPr>
        <p:txBody>
          <a:bodyPr/>
          <a:lstStyle/>
          <a:p>
            <a:endParaRPr lang="en-US"/>
          </a:p>
        </p:txBody>
      </p:sp>
      <p:sp>
        <p:nvSpPr>
          <p:cNvPr id="5130" name="Line 75"/>
          <p:cNvSpPr>
            <a:spLocks noChangeShapeType="1"/>
          </p:cNvSpPr>
          <p:nvPr/>
        </p:nvSpPr>
        <p:spPr bwMode="auto">
          <a:xfrm flipH="1">
            <a:off x="2971800" y="2438400"/>
            <a:ext cx="457200" cy="0"/>
          </a:xfrm>
          <a:prstGeom prst="line">
            <a:avLst/>
          </a:prstGeom>
          <a:noFill/>
          <a:ln w="28575" cmpd="dbl">
            <a:solidFill>
              <a:schemeClr val="folHlink"/>
            </a:solidFill>
            <a:round/>
            <a:headEnd/>
            <a:tailEnd type="triangle" w="med" len="med"/>
          </a:ln>
        </p:spPr>
        <p:txBody>
          <a:bodyPr/>
          <a:lstStyle/>
          <a:p>
            <a:endParaRPr lang="en-US"/>
          </a:p>
        </p:txBody>
      </p:sp>
      <p:sp>
        <p:nvSpPr>
          <p:cNvPr id="5131" name="Text Box 76"/>
          <p:cNvSpPr txBox="1">
            <a:spLocks noChangeArrowheads="1"/>
          </p:cNvSpPr>
          <p:nvPr/>
        </p:nvSpPr>
        <p:spPr bwMode="auto">
          <a:xfrm>
            <a:off x="3276600" y="2286000"/>
            <a:ext cx="1143000" cy="457200"/>
          </a:xfrm>
          <a:prstGeom prst="rect">
            <a:avLst/>
          </a:prstGeom>
          <a:noFill/>
          <a:ln w="9525">
            <a:noFill/>
            <a:miter lim="800000"/>
            <a:headEnd/>
            <a:tailEnd/>
          </a:ln>
        </p:spPr>
        <p:txBody>
          <a:bodyPr>
            <a:spAutoFit/>
          </a:bodyPr>
          <a:lstStyle/>
          <a:p>
            <a:pPr algn="ctr"/>
            <a:r>
              <a:rPr lang="en-US" sz="1200" i="1">
                <a:solidFill>
                  <a:schemeClr val="tx2"/>
                </a:solidFill>
                <a:latin typeface="Arial" pitchFamily="34" charset="0"/>
              </a:rPr>
              <a:t>Gain of 2 </a:t>
            </a:r>
          </a:p>
          <a:p>
            <a:pPr algn="ctr"/>
            <a:r>
              <a:rPr lang="en-US" sz="1200" i="1">
                <a:solidFill>
                  <a:schemeClr val="tx2"/>
                </a:solidFill>
                <a:latin typeface="Arial" pitchFamily="34" charset="0"/>
              </a:rPr>
              <a:t>days</a:t>
            </a:r>
          </a:p>
        </p:txBody>
      </p:sp>
      <p:sp>
        <p:nvSpPr>
          <p:cNvPr id="5132" name="Line 77"/>
          <p:cNvSpPr>
            <a:spLocks noChangeShapeType="1"/>
          </p:cNvSpPr>
          <p:nvPr/>
        </p:nvSpPr>
        <p:spPr bwMode="auto">
          <a:xfrm>
            <a:off x="4419600" y="2438400"/>
            <a:ext cx="533400" cy="0"/>
          </a:xfrm>
          <a:prstGeom prst="line">
            <a:avLst/>
          </a:prstGeom>
          <a:noFill/>
          <a:ln w="28575" cmpd="dbl">
            <a:solidFill>
              <a:schemeClr val="folHlink"/>
            </a:solidFill>
            <a:round/>
            <a:headEnd/>
            <a:tailEnd/>
          </a:ln>
        </p:spPr>
        <p:txBody>
          <a:bodyPr/>
          <a:lstStyle/>
          <a:p>
            <a:endParaRPr lang="en-US"/>
          </a:p>
        </p:txBody>
      </p:sp>
      <p:sp>
        <p:nvSpPr>
          <p:cNvPr id="5133" name="Text Box 78"/>
          <p:cNvSpPr txBox="1">
            <a:spLocks noChangeArrowheads="1"/>
          </p:cNvSpPr>
          <p:nvPr/>
        </p:nvSpPr>
        <p:spPr bwMode="auto">
          <a:xfrm>
            <a:off x="1600200" y="3733800"/>
            <a:ext cx="1638300" cy="457200"/>
          </a:xfrm>
          <a:prstGeom prst="rect">
            <a:avLst/>
          </a:prstGeom>
          <a:noFill/>
          <a:ln w="9525">
            <a:noFill/>
            <a:miter lim="800000"/>
            <a:headEnd/>
            <a:tailEnd/>
          </a:ln>
        </p:spPr>
        <p:txBody>
          <a:bodyPr wrap="none">
            <a:spAutoFit/>
          </a:bodyPr>
          <a:lstStyle/>
          <a:p>
            <a:pPr algn="ctr"/>
            <a:r>
              <a:rPr lang="en-US" sz="1200">
                <a:latin typeface="Arial" pitchFamily="34" charset="0"/>
              </a:rPr>
              <a:t>Effective Treatment </a:t>
            </a:r>
          </a:p>
          <a:p>
            <a:pPr algn="ctr"/>
            <a:r>
              <a:rPr lang="en-US" sz="1200">
                <a:latin typeface="Arial" pitchFamily="34" charset="0"/>
              </a:rPr>
              <a:t>Period</a:t>
            </a:r>
          </a:p>
        </p:txBody>
      </p:sp>
      <p:sp>
        <p:nvSpPr>
          <p:cNvPr id="5134" name="Text Box 79"/>
          <p:cNvSpPr txBox="1">
            <a:spLocks noChangeArrowheads="1"/>
          </p:cNvSpPr>
          <p:nvPr/>
        </p:nvSpPr>
        <p:spPr bwMode="auto">
          <a:xfrm>
            <a:off x="2362200" y="1676400"/>
            <a:ext cx="1081088" cy="274638"/>
          </a:xfrm>
          <a:prstGeom prst="rect">
            <a:avLst/>
          </a:prstGeom>
          <a:noFill/>
          <a:ln w="9525">
            <a:noFill/>
            <a:miter lim="800000"/>
            <a:headEnd/>
            <a:tailEnd/>
          </a:ln>
        </p:spPr>
        <p:txBody>
          <a:bodyPr wrap="none">
            <a:spAutoFit/>
          </a:bodyPr>
          <a:lstStyle/>
          <a:p>
            <a:pPr algn="ctr"/>
            <a:r>
              <a:rPr lang="en-US" sz="1200" i="1">
                <a:solidFill>
                  <a:schemeClr val="tx2"/>
                </a:solidFill>
                <a:latin typeface="Arial" pitchFamily="34" charset="0"/>
              </a:rPr>
              <a:t>Surveillance</a:t>
            </a:r>
          </a:p>
        </p:txBody>
      </p:sp>
      <p:sp>
        <p:nvSpPr>
          <p:cNvPr id="5135" name="Text Box 80"/>
          <p:cNvSpPr txBox="1">
            <a:spLocks noChangeArrowheads="1"/>
          </p:cNvSpPr>
          <p:nvPr/>
        </p:nvSpPr>
        <p:spPr bwMode="auto">
          <a:xfrm>
            <a:off x="4191000" y="1600200"/>
            <a:ext cx="1581150" cy="457200"/>
          </a:xfrm>
          <a:prstGeom prst="rect">
            <a:avLst/>
          </a:prstGeom>
          <a:noFill/>
          <a:ln w="9525">
            <a:noFill/>
            <a:miter lim="800000"/>
            <a:headEnd/>
            <a:tailEnd/>
          </a:ln>
        </p:spPr>
        <p:txBody>
          <a:bodyPr wrap="none">
            <a:spAutoFit/>
          </a:bodyPr>
          <a:lstStyle/>
          <a:p>
            <a:pPr algn="ctr"/>
            <a:r>
              <a:rPr lang="en-US" sz="1200" i="1">
                <a:solidFill>
                  <a:schemeClr val="tx2"/>
                </a:solidFill>
                <a:latin typeface="Arial" pitchFamily="34" charset="0"/>
              </a:rPr>
              <a:t>Traditional Disease</a:t>
            </a:r>
          </a:p>
          <a:p>
            <a:pPr algn="ctr"/>
            <a:r>
              <a:rPr lang="en-US" sz="1200" i="1">
                <a:solidFill>
                  <a:schemeClr val="tx2"/>
                </a:solidFill>
                <a:latin typeface="Arial" pitchFamily="34" charset="0"/>
              </a:rPr>
              <a:t>Detection</a:t>
            </a:r>
          </a:p>
        </p:txBody>
      </p:sp>
      <p:sp>
        <p:nvSpPr>
          <p:cNvPr id="5136" name="Text Box 81"/>
          <p:cNvSpPr txBox="1">
            <a:spLocks noChangeArrowheads="1"/>
          </p:cNvSpPr>
          <p:nvPr/>
        </p:nvSpPr>
        <p:spPr bwMode="auto">
          <a:xfrm>
            <a:off x="4495800" y="990600"/>
            <a:ext cx="1371600" cy="457200"/>
          </a:xfrm>
          <a:prstGeom prst="rect">
            <a:avLst/>
          </a:prstGeom>
          <a:noFill/>
          <a:ln w="9525">
            <a:noFill/>
            <a:miter lim="800000"/>
            <a:headEnd/>
            <a:tailEnd/>
          </a:ln>
        </p:spPr>
        <p:txBody>
          <a:bodyPr>
            <a:spAutoFit/>
          </a:bodyPr>
          <a:lstStyle/>
          <a:p>
            <a:pPr algn="ctr"/>
            <a:r>
              <a:rPr lang="en-US" sz="1200">
                <a:solidFill>
                  <a:srgbClr val="800000"/>
                </a:solidFill>
                <a:latin typeface="Arial" pitchFamily="34" charset="0"/>
              </a:rPr>
              <a:t>Phase II</a:t>
            </a:r>
          </a:p>
          <a:p>
            <a:pPr algn="ctr"/>
            <a:r>
              <a:rPr lang="en-US" sz="1200">
                <a:latin typeface="Arial" pitchFamily="34" charset="0"/>
              </a:rPr>
              <a:t>Acute Illness</a:t>
            </a:r>
          </a:p>
        </p:txBody>
      </p:sp>
      <p:sp>
        <p:nvSpPr>
          <p:cNvPr id="5137" name="Text Box 82"/>
          <p:cNvSpPr txBox="1">
            <a:spLocks noChangeArrowheads="1"/>
          </p:cNvSpPr>
          <p:nvPr/>
        </p:nvSpPr>
        <p:spPr bwMode="auto">
          <a:xfrm>
            <a:off x="1447800" y="1066800"/>
            <a:ext cx="1600200" cy="457200"/>
          </a:xfrm>
          <a:prstGeom prst="rect">
            <a:avLst/>
          </a:prstGeom>
          <a:noFill/>
          <a:ln w="9525">
            <a:noFill/>
            <a:miter lim="800000"/>
            <a:headEnd/>
            <a:tailEnd/>
          </a:ln>
        </p:spPr>
        <p:txBody>
          <a:bodyPr>
            <a:spAutoFit/>
          </a:bodyPr>
          <a:lstStyle/>
          <a:p>
            <a:pPr algn="ctr"/>
            <a:r>
              <a:rPr lang="en-US" sz="1200">
                <a:solidFill>
                  <a:srgbClr val="800000"/>
                </a:solidFill>
                <a:latin typeface="Arial" pitchFamily="34" charset="0"/>
              </a:rPr>
              <a:t>Phase I</a:t>
            </a:r>
          </a:p>
          <a:p>
            <a:pPr algn="ctr"/>
            <a:r>
              <a:rPr lang="en-US" sz="1200">
                <a:latin typeface="Arial" pitchFamily="34" charset="0"/>
              </a:rPr>
              <a:t>Initial Symptoms</a:t>
            </a:r>
          </a:p>
        </p:txBody>
      </p:sp>
      <p:sp>
        <p:nvSpPr>
          <p:cNvPr id="5138" name="Line 83"/>
          <p:cNvSpPr>
            <a:spLocks noChangeShapeType="1"/>
          </p:cNvSpPr>
          <p:nvPr/>
        </p:nvSpPr>
        <p:spPr bwMode="auto">
          <a:xfrm>
            <a:off x="3124200" y="1219200"/>
            <a:ext cx="1447800" cy="0"/>
          </a:xfrm>
          <a:prstGeom prst="line">
            <a:avLst/>
          </a:prstGeom>
          <a:noFill/>
          <a:ln w="76200" cmpd="tri">
            <a:solidFill>
              <a:schemeClr val="tx1"/>
            </a:solidFill>
            <a:round/>
            <a:headEnd/>
            <a:tailEnd/>
          </a:ln>
        </p:spPr>
        <p:txBody>
          <a:bodyPr/>
          <a:lstStyle/>
          <a:p>
            <a:endParaRPr lang="en-US"/>
          </a:p>
        </p:txBody>
      </p:sp>
      <p:sp>
        <p:nvSpPr>
          <p:cNvPr id="5139" name="Line 84"/>
          <p:cNvSpPr>
            <a:spLocks noChangeShapeType="1"/>
          </p:cNvSpPr>
          <p:nvPr/>
        </p:nvSpPr>
        <p:spPr bwMode="auto">
          <a:xfrm>
            <a:off x="5867400" y="1219200"/>
            <a:ext cx="1295400" cy="0"/>
          </a:xfrm>
          <a:prstGeom prst="line">
            <a:avLst/>
          </a:prstGeom>
          <a:noFill/>
          <a:ln w="76200" cmpd="tri">
            <a:solidFill>
              <a:schemeClr val="tx1"/>
            </a:solidFill>
            <a:round/>
            <a:headEnd/>
            <a:tailEnd type="triangle" w="sm" len="sm"/>
          </a:ln>
        </p:spPr>
        <p:txBody>
          <a:bodyPr/>
          <a:lstStyle/>
          <a:p>
            <a:endParaRPr lang="en-US"/>
          </a:p>
        </p:txBody>
      </p:sp>
      <p:sp>
        <p:nvSpPr>
          <p:cNvPr id="5140" name="Line 85"/>
          <p:cNvSpPr>
            <a:spLocks noChangeShapeType="1"/>
          </p:cNvSpPr>
          <p:nvPr/>
        </p:nvSpPr>
        <p:spPr bwMode="auto">
          <a:xfrm>
            <a:off x="1371600" y="1219200"/>
            <a:ext cx="304800" cy="0"/>
          </a:xfrm>
          <a:prstGeom prst="line">
            <a:avLst/>
          </a:prstGeom>
          <a:noFill/>
          <a:ln w="76200" cmpd="tri">
            <a:solidFill>
              <a:schemeClr val="tx1"/>
            </a:solidFill>
            <a:round/>
            <a:headEnd/>
            <a:tailEnd/>
          </a:ln>
        </p:spPr>
        <p:txBody>
          <a:bodyPr/>
          <a:lstStyle/>
          <a:p>
            <a:endParaRPr lang="en-US"/>
          </a:p>
        </p:txBody>
      </p:sp>
      <p:sp>
        <p:nvSpPr>
          <p:cNvPr id="5141" name="Line 86"/>
          <p:cNvSpPr>
            <a:spLocks noChangeShapeType="1"/>
          </p:cNvSpPr>
          <p:nvPr/>
        </p:nvSpPr>
        <p:spPr bwMode="auto">
          <a:xfrm>
            <a:off x="2590800" y="1219200"/>
            <a:ext cx="381000" cy="0"/>
          </a:xfrm>
          <a:prstGeom prst="line">
            <a:avLst/>
          </a:prstGeom>
          <a:noFill/>
          <a:ln w="76200" cmpd="tri">
            <a:solidFill>
              <a:schemeClr val="tx1"/>
            </a:solidFill>
            <a:round/>
            <a:headEnd/>
            <a:tailEnd type="triangle" w="sm" len="sm"/>
          </a:ln>
        </p:spPr>
        <p:txBody>
          <a:bodyPr/>
          <a:lstStyle/>
          <a:p>
            <a:endParaRPr lang="en-US"/>
          </a:p>
        </p:txBody>
      </p:sp>
      <p:sp>
        <p:nvSpPr>
          <p:cNvPr id="5142" name="Line 87"/>
          <p:cNvSpPr>
            <a:spLocks noChangeShapeType="1"/>
          </p:cNvSpPr>
          <p:nvPr/>
        </p:nvSpPr>
        <p:spPr bwMode="auto">
          <a:xfrm>
            <a:off x="1219200" y="3733800"/>
            <a:ext cx="2514600" cy="0"/>
          </a:xfrm>
          <a:prstGeom prst="line">
            <a:avLst/>
          </a:prstGeom>
          <a:noFill/>
          <a:ln w="9525">
            <a:solidFill>
              <a:schemeClr val="tx1"/>
            </a:solidFill>
            <a:round/>
            <a:headEnd type="oval" w="med" len="med"/>
            <a:tailEnd type="oval" w="med" len="med"/>
          </a:ln>
        </p:spPr>
        <p:txBody>
          <a:bodyPr/>
          <a:lstStyle/>
          <a:p>
            <a:endParaRPr lang="en-US"/>
          </a:p>
        </p:txBody>
      </p:sp>
      <p:sp>
        <p:nvSpPr>
          <p:cNvPr id="5143" name="Rectangle 88"/>
          <p:cNvSpPr>
            <a:spLocks noChangeArrowheads="1"/>
          </p:cNvSpPr>
          <p:nvPr/>
        </p:nvSpPr>
        <p:spPr bwMode="auto">
          <a:xfrm>
            <a:off x="762000" y="6034088"/>
            <a:ext cx="260350" cy="366712"/>
          </a:xfrm>
          <a:prstGeom prst="rect">
            <a:avLst/>
          </a:prstGeom>
          <a:noFill/>
          <a:ln w="9525">
            <a:noFill/>
            <a:miter lim="800000"/>
            <a:headEnd/>
            <a:tailEnd/>
          </a:ln>
        </p:spPr>
        <p:txBody>
          <a:bodyPr wrap="none">
            <a:spAutoFit/>
          </a:bodyPr>
          <a:lstStyle/>
          <a:p>
            <a:r>
              <a:rPr lang="en-US" sz="1800"/>
              <a:t>t</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685800" y="381000"/>
            <a:ext cx="7772400" cy="914400"/>
          </a:xfrm>
        </p:spPr>
        <p:txBody>
          <a:bodyPr/>
          <a:lstStyle/>
          <a:p>
            <a:r>
              <a:rPr lang="en-US" smtClean="0"/>
              <a:t>Syndrome Surveillance</a:t>
            </a:r>
          </a:p>
        </p:txBody>
      </p:sp>
      <p:sp>
        <p:nvSpPr>
          <p:cNvPr id="39939" name="Rectangle 3"/>
          <p:cNvSpPr>
            <a:spLocks noGrp="1" noChangeArrowheads="1"/>
          </p:cNvSpPr>
          <p:nvPr>
            <p:ph type="body" idx="1"/>
          </p:nvPr>
        </p:nvSpPr>
        <p:spPr>
          <a:xfrm>
            <a:off x="685800" y="1447800"/>
            <a:ext cx="7924800" cy="5029200"/>
          </a:xfrm>
        </p:spPr>
        <p:txBody>
          <a:bodyPr/>
          <a:lstStyle/>
          <a:p>
            <a:r>
              <a:rPr lang="en-US" smtClean="0"/>
              <a:t>Relies on syndrome as proxy for disease</a:t>
            </a:r>
          </a:p>
          <a:p>
            <a:r>
              <a:rPr lang="en-US" smtClean="0"/>
              <a:t>Sensitivity variable, but generally high</a:t>
            </a:r>
          </a:p>
          <a:p>
            <a:r>
              <a:rPr lang="en-US" smtClean="0"/>
              <a:t>Permits earlier identification</a:t>
            </a:r>
          </a:p>
          <a:p>
            <a:r>
              <a:rPr lang="en-US" smtClean="0"/>
              <a:t>Critical driver for efficacy is predictive value of syndrome, which is directly related to the disease’s proportionate share of the syndrome</a:t>
            </a:r>
          </a:p>
          <a:p>
            <a:r>
              <a:rPr lang="en-US" smtClean="0"/>
              <a:t>Is affected by syndrome “noise”</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304800" y="381000"/>
            <a:ext cx="8534400" cy="838200"/>
          </a:xfrm>
        </p:spPr>
        <p:txBody>
          <a:bodyPr/>
          <a:lstStyle/>
          <a:p>
            <a:r>
              <a:rPr lang="en-US" sz="4000" smtClean="0"/>
              <a:t>Syndrome Surveillance, cont.</a:t>
            </a:r>
          </a:p>
        </p:txBody>
      </p:sp>
      <p:sp>
        <p:nvSpPr>
          <p:cNvPr id="40963" name="Rectangle 3"/>
          <p:cNvSpPr>
            <a:spLocks noGrp="1" noChangeArrowheads="1"/>
          </p:cNvSpPr>
          <p:nvPr>
            <p:ph type="body" idx="1"/>
          </p:nvPr>
        </p:nvSpPr>
        <p:spPr>
          <a:xfrm>
            <a:off x="685800" y="1524000"/>
            <a:ext cx="7772400" cy="4953000"/>
          </a:xfrm>
        </p:spPr>
        <p:txBody>
          <a:bodyPr/>
          <a:lstStyle/>
          <a:p>
            <a:r>
              <a:rPr lang="en-US" smtClean="0"/>
              <a:t>Predictive value positive (PVP)</a:t>
            </a:r>
          </a:p>
          <a:p>
            <a:pPr lvl="1"/>
            <a:r>
              <a:rPr lang="en-US" smtClean="0"/>
              <a:t>The proportion of reported cases that actually have the health related condition under surveillance</a:t>
            </a:r>
          </a:p>
          <a:p>
            <a:r>
              <a:rPr lang="en-US" smtClean="0"/>
              <a:t>Low PVP for syndrome surveillance</a:t>
            </a:r>
          </a:p>
          <a:p>
            <a:pPr lvl="1"/>
            <a:r>
              <a:rPr lang="en-US" smtClean="0"/>
              <a:t>Many of the detected cases are not true cases</a:t>
            </a:r>
          </a:p>
          <a:p>
            <a:pPr lvl="1"/>
            <a:r>
              <a:rPr lang="en-US" smtClean="0"/>
              <a:t>Often less specific case definition</a:t>
            </a:r>
          </a:p>
          <a:p>
            <a:pPr lvl="1"/>
            <a:r>
              <a:rPr lang="en-US" smtClean="0"/>
              <a:t>May waste resources in investigating non-cases or false-outbreaks</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228600" y="381000"/>
            <a:ext cx="8610600" cy="762000"/>
          </a:xfrm>
        </p:spPr>
        <p:txBody>
          <a:bodyPr/>
          <a:lstStyle/>
          <a:p>
            <a:r>
              <a:rPr lang="en-US" sz="4000" smtClean="0"/>
              <a:t>Syndrome Surveillance, cont.</a:t>
            </a:r>
          </a:p>
        </p:txBody>
      </p:sp>
      <p:sp>
        <p:nvSpPr>
          <p:cNvPr id="41987" name="Rectangle 3"/>
          <p:cNvSpPr>
            <a:spLocks noGrp="1" noChangeArrowheads="1"/>
          </p:cNvSpPr>
          <p:nvPr>
            <p:ph type="body" idx="1"/>
          </p:nvPr>
        </p:nvSpPr>
        <p:spPr>
          <a:xfrm>
            <a:off x="381000" y="1295400"/>
            <a:ext cx="8382000" cy="5334000"/>
          </a:xfrm>
        </p:spPr>
        <p:txBody>
          <a:bodyPr/>
          <a:lstStyle/>
          <a:p>
            <a:r>
              <a:rPr lang="en-US" smtClean="0"/>
              <a:t>Can’t use common syndromes to detect rare diseases (low signal to noise ratio)</a:t>
            </a:r>
          </a:p>
          <a:p>
            <a:r>
              <a:rPr lang="en-US" smtClean="0"/>
              <a:t>Best systems are local and use ER, urgent care, and 911 data </a:t>
            </a:r>
          </a:p>
          <a:p>
            <a:r>
              <a:rPr lang="en-US" smtClean="0"/>
              <a:t>Myths and fallacies:</a:t>
            </a:r>
          </a:p>
          <a:p>
            <a:pPr lvl="1"/>
            <a:r>
              <a:rPr lang="en-US" smtClean="0"/>
              <a:t>Utility of “data mining” (data quality issues)</a:t>
            </a:r>
          </a:p>
          <a:p>
            <a:pPr lvl="1"/>
            <a:r>
              <a:rPr lang="en-US" smtClean="0"/>
              <a:t>Statistical aberrations as signals</a:t>
            </a:r>
          </a:p>
          <a:p>
            <a:pPr lvl="1"/>
            <a:r>
              <a:rPr lang="en-US" smtClean="0"/>
              <a:t>Utility for bioterrorism surveillance</a:t>
            </a:r>
          </a:p>
          <a:p>
            <a:pPr lvl="1"/>
            <a:r>
              <a:rPr lang="en-US" smtClean="0"/>
              <a:t>CDC’s BioSense</a:t>
            </a:r>
          </a:p>
          <a:p>
            <a:pPr lvl="1"/>
            <a:r>
              <a:rPr lang="en-US" smtClean="0"/>
              <a:t>Pharmacy data, etc.</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685800" y="533400"/>
            <a:ext cx="7772400" cy="914400"/>
          </a:xfrm>
        </p:spPr>
        <p:txBody>
          <a:bodyPr/>
          <a:lstStyle/>
          <a:p>
            <a:r>
              <a:rPr lang="en-US" sz="3600" smtClean="0"/>
              <a:t>Attributes of a Public Health Surveillance System</a:t>
            </a:r>
          </a:p>
        </p:txBody>
      </p:sp>
      <p:sp>
        <p:nvSpPr>
          <p:cNvPr id="11267" name="Rectangle 3"/>
          <p:cNvSpPr>
            <a:spLocks noGrp="1" noChangeArrowheads="1"/>
          </p:cNvSpPr>
          <p:nvPr>
            <p:ph type="body" idx="1"/>
          </p:nvPr>
        </p:nvSpPr>
        <p:spPr>
          <a:xfrm>
            <a:off x="1676400" y="1905000"/>
            <a:ext cx="6324600" cy="4419600"/>
          </a:xfrm>
        </p:spPr>
        <p:txBody>
          <a:bodyPr/>
          <a:lstStyle/>
          <a:p>
            <a:pPr>
              <a:lnSpc>
                <a:spcPct val="90000"/>
              </a:lnSpc>
            </a:pPr>
            <a:r>
              <a:rPr lang="en-US" smtClean="0"/>
              <a:t>Sensitivity</a:t>
            </a:r>
          </a:p>
          <a:p>
            <a:pPr>
              <a:lnSpc>
                <a:spcPct val="90000"/>
              </a:lnSpc>
            </a:pPr>
            <a:r>
              <a:rPr lang="en-US" smtClean="0"/>
              <a:t>Timeliness</a:t>
            </a:r>
          </a:p>
          <a:p>
            <a:pPr>
              <a:lnSpc>
                <a:spcPct val="90000"/>
              </a:lnSpc>
            </a:pPr>
            <a:r>
              <a:rPr lang="en-US" smtClean="0"/>
              <a:t>Representativeness</a:t>
            </a:r>
          </a:p>
          <a:p>
            <a:pPr>
              <a:lnSpc>
                <a:spcPct val="90000"/>
              </a:lnSpc>
            </a:pPr>
            <a:r>
              <a:rPr lang="en-US" smtClean="0"/>
              <a:t>Predictive value</a:t>
            </a:r>
          </a:p>
          <a:p>
            <a:pPr>
              <a:lnSpc>
                <a:spcPct val="90000"/>
              </a:lnSpc>
            </a:pPr>
            <a:r>
              <a:rPr lang="en-US" smtClean="0"/>
              <a:t>Accuracy and completeness</a:t>
            </a:r>
          </a:p>
          <a:p>
            <a:pPr>
              <a:lnSpc>
                <a:spcPct val="90000"/>
              </a:lnSpc>
            </a:pPr>
            <a:r>
              <a:rPr lang="en-US" smtClean="0"/>
              <a:t>Simplicity</a:t>
            </a:r>
          </a:p>
          <a:p>
            <a:pPr>
              <a:lnSpc>
                <a:spcPct val="90000"/>
              </a:lnSpc>
            </a:pPr>
            <a:r>
              <a:rPr lang="en-US" smtClean="0"/>
              <a:t>Flexibility</a:t>
            </a:r>
          </a:p>
          <a:p>
            <a:pPr>
              <a:lnSpc>
                <a:spcPct val="90000"/>
              </a:lnSpc>
            </a:pPr>
            <a:r>
              <a:rPr lang="en-US" smtClean="0"/>
              <a:t>Acceptability</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609600" y="381000"/>
            <a:ext cx="7924800" cy="825500"/>
          </a:xfrm>
        </p:spPr>
        <p:txBody>
          <a:bodyPr/>
          <a:lstStyle/>
          <a:p>
            <a:r>
              <a:rPr lang="en-US" sz="4000" smtClean="0"/>
              <a:t>Early Warning – Biosensors</a:t>
            </a:r>
          </a:p>
        </p:txBody>
      </p:sp>
      <p:sp>
        <p:nvSpPr>
          <p:cNvPr id="43011" name="Rectangle 3"/>
          <p:cNvSpPr>
            <a:spLocks noGrp="1" noChangeArrowheads="1"/>
          </p:cNvSpPr>
          <p:nvPr>
            <p:ph type="body" idx="1"/>
          </p:nvPr>
        </p:nvSpPr>
        <p:spPr>
          <a:xfrm>
            <a:off x="838200" y="1371600"/>
            <a:ext cx="7696200" cy="5334000"/>
          </a:xfrm>
        </p:spPr>
        <p:txBody>
          <a:bodyPr/>
          <a:lstStyle/>
          <a:p>
            <a:pPr>
              <a:buClr>
                <a:schemeClr val="tx1"/>
              </a:buClr>
            </a:pPr>
            <a:r>
              <a:rPr lang="en-US" smtClean="0"/>
              <a:t>Strengths</a:t>
            </a:r>
          </a:p>
          <a:p>
            <a:pPr lvl="1">
              <a:buClr>
                <a:schemeClr val="tx1"/>
              </a:buClr>
              <a:buFontTx/>
              <a:buChar char="•"/>
            </a:pPr>
            <a:r>
              <a:rPr lang="en-US" smtClean="0"/>
              <a:t>Sensitive and specific</a:t>
            </a:r>
          </a:p>
          <a:p>
            <a:pPr lvl="1">
              <a:buClr>
                <a:schemeClr val="tx1"/>
              </a:buClr>
              <a:buFontTx/>
              <a:buChar char="•"/>
            </a:pPr>
            <a:r>
              <a:rPr lang="en-US" smtClean="0"/>
              <a:t>Near real-time detection possible</a:t>
            </a:r>
          </a:p>
          <a:p>
            <a:pPr>
              <a:buClr>
                <a:schemeClr val="tx1"/>
              </a:buClr>
            </a:pPr>
            <a:r>
              <a:rPr lang="en-US" smtClean="0"/>
              <a:t>Weaknesses</a:t>
            </a:r>
          </a:p>
          <a:p>
            <a:pPr lvl="1">
              <a:buClr>
                <a:schemeClr val="tx1"/>
              </a:buClr>
              <a:buFontTx/>
              <a:buChar char="•"/>
            </a:pPr>
            <a:r>
              <a:rPr lang="en-US" smtClean="0"/>
              <a:t>Need to be near event for detection</a:t>
            </a:r>
          </a:p>
          <a:p>
            <a:pPr lvl="1">
              <a:buClr>
                <a:schemeClr val="tx1"/>
              </a:buClr>
              <a:buFontTx/>
              <a:buChar char="•"/>
            </a:pPr>
            <a:r>
              <a:rPr lang="en-US" smtClean="0"/>
              <a:t>Require confirmatory follow-up testing</a:t>
            </a:r>
          </a:p>
          <a:p>
            <a:pPr lvl="1">
              <a:buClr>
                <a:schemeClr val="tx1"/>
              </a:buClr>
              <a:buFontTx/>
              <a:buChar char="•"/>
            </a:pPr>
            <a:r>
              <a:rPr lang="en-US" smtClean="0"/>
              <a:t>False positive and false negative test results</a:t>
            </a:r>
          </a:p>
          <a:p>
            <a:pPr lvl="1">
              <a:buClr>
                <a:schemeClr val="tx1"/>
              </a:buClr>
              <a:buFontTx/>
              <a:buChar char="•"/>
            </a:pPr>
            <a:r>
              <a:rPr lang="en-US" smtClean="0"/>
              <a:t>Efficacy and cost-benefit unknown</a:t>
            </a:r>
          </a:p>
          <a:p>
            <a:pPr lvl="1">
              <a:buClr>
                <a:schemeClr val="tx1"/>
              </a:buClr>
              <a:buFontTx/>
              <a:buChar char="•"/>
            </a:pPr>
            <a:r>
              <a:rPr lang="en-US" smtClean="0"/>
              <a:t>Susceptible to pseudo-attacks</a:t>
            </a:r>
            <a:endParaRPr lang="en-US" sz="3600" smtClean="0"/>
          </a:p>
        </p:txBody>
      </p:sp>
    </p:spTree>
  </p:cSld>
  <p:clrMapOvr>
    <a:masterClrMapping/>
  </p:clrMapOvr>
  <p:transition>
    <p:randomBar dir="vert"/>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685800" y="457200"/>
            <a:ext cx="7772400" cy="990600"/>
          </a:xfrm>
        </p:spPr>
        <p:txBody>
          <a:bodyPr/>
          <a:lstStyle/>
          <a:p>
            <a:r>
              <a:rPr lang="en-US" sz="4800" smtClean="0"/>
              <a:t>Affecting Outcomes</a:t>
            </a:r>
          </a:p>
        </p:txBody>
      </p:sp>
      <p:sp>
        <p:nvSpPr>
          <p:cNvPr id="44035" name="Line 3"/>
          <p:cNvSpPr>
            <a:spLocks noChangeShapeType="1"/>
          </p:cNvSpPr>
          <p:nvPr/>
        </p:nvSpPr>
        <p:spPr bwMode="auto">
          <a:xfrm flipV="1">
            <a:off x="2133600" y="1524000"/>
            <a:ext cx="0" cy="4114800"/>
          </a:xfrm>
          <a:prstGeom prst="line">
            <a:avLst/>
          </a:prstGeom>
          <a:noFill/>
          <a:ln w="9525">
            <a:solidFill>
              <a:schemeClr val="tx1"/>
            </a:solidFill>
            <a:round/>
            <a:headEnd/>
            <a:tailEnd type="triangle" w="med" len="med"/>
          </a:ln>
        </p:spPr>
        <p:txBody>
          <a:bodyPr/>
          <a:lstStyle/>
          <a:p>
            <a:endParaRPr lang="en-US"/>
          </a:p>
        </p:txBody>
      </p:sp>
      <p:sp>
        <p:nvSpPr>
          <p:cNvPr id="44036" name="Line 4"/>
          <p:cNvSpPr>
            <a:spLocks noChangeShapeType="1"/>
          </p:cNvSpPr>
          <p:nvPr/>
        </p:nvSpPr>
        <p:spPr bwMode="auto">
          <a:xfrm>
            <a:off x="2133600" y="5638800"/>
            <a:ext cx="5334000" cy="0"/>
          </a:xfrm>
          <a:prstGeom prst="line">
            <a:avLst/>
          </a:prstGeom>
          <a:noFill/>
          <a:ln w="9525">
            <a:solidFill>
              <a:schemeClr val="tx1"/>
            </a:solidFill>
            <a:round/>
            <a:headEnd/>
            <a:tailEnd type="triangle" w="med" len="med"/>
          </a:ln>
        </p:spPr>
        <p:txBody>
          <a:bodyPr/>
          <a:lstStyle/>
          <a:p>
            <a:endParaRPr lang="en-US"/>
          </a:p>
        </p:txBody>
      </p:sp>
      <p:sp>
        <p:nvSpPr>
          <p:cNvPr id="44037" name="Freeform 5"/>
          <p:cNvSpPr>
            <a:spLocks/>
          </p:cNvSpPr>
          <p:nvPr/>
        </p:nvSpPr>
        <p:spPr bwMode="auto">
          <a:xfrm>
            <a:off x="2293938" y="4587875"/>
            <a:ext cx="1355725" cy="906463"/>
          </a:xfrm>
          <a:custGeom>
            <a:avLst/>
            <a:gdLst>
              <a:gd name="T0" fmla="*/ 0 w 854"/>
              <a:gd name="T1" fmla="*/ 2147483647 h 571"/>
              <a:gd name="T2" fmla="*/ 2147483647 w 854"/>
              <a:gd name="T3" fmla="*/ 2147483647 h 571"/>
              <a:gd name="T4" fmla="*/ 2147483647 w 854"/>
              <a:gd name="T5" fmla="*/ 2147483647 h 571"/>
              <a:gd name="T6" fmla="*/ 2147483647 w 854"/>
              <a:gd name="T7" fmla="*/ 2147483647 h 571"/>
              <a:gd name="T8" fmla="*/ 2147483647 w 854"/>
              <a:gd name="T9" fmla="*/ 2147483647 h 571"/>
              <a:gd name="T10" fmla="*/ 2147483647 w 854"/>
              <a:gd name="T11" fmla="*/ 2147483647 h 571"/>
              <a:gd name="T12" fmla="*/ 2147483647 w 854"/>
              <a:gd name="T13" fmla="*/ 2147483647 h 571"/>
              <a:gd name="T14" fmla="*/ 2147483647 w 854"/>
              <a:gd name="T15" fmla="*/ 0 h 571"/>
              <a:gd name="T16" fmla="*/ 2147483647 w 854"/>
              <a:gd name="T17" fmla="*/ 2147483647 h 571"/>
              <a:gd name="T18" fmla="*/ 2147483647 w 854"/>
              <a:gd name="T19" fmla="*/ 2147483647 h 571"/>
              <a:gd name="T20" fmla="*/ 2147483647 w 854"/>
              <a:gd name="T21" fmla="*/ 2147483647 h 571"/>
              <a:gd name="T22" fmla="*/ 2147483647 w 854"/>
              <a:gd name="T23" fmla="*/ 2147483647 h 571"/>
              <a:gd name="T24" fmla="*/ 2147483647 w 854"/>
              <a:gd name="T25" fmla="*/ 2147483647 h 571"/>
              <a:gd name="T26" fmla="*/ 2147483647 w 854"/>
              <a:gd name="T27" fmla="*/ 2147483647 h 571"/>
              <a:gd name="T28" fmla="*/ 2147483647 w 854"/>
              <a:gd name="T29" fmla="*/ 2147483647 h 571"/>
              <a:gd name="T30" fmla="*/ 2147483647 w 854"/>
              <a:gd name="T31" fmla="*/ 2147483647 h 571"/>
              <a:gd name="T32" fmla="*/ 2147483647 w 854"/>
              <a:gd name="T33" fmla="*/ 2147483647 h 57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54"/>
              <a:gd name="T52" fmla="*/ 0 h 571"/>
              <a:gd name="T53" fmla="*/ 854 w 854"/>
              <a:gd name="T54" fmla="*/ 571 h 57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54" h="571">
                <a:moveTo>
                  <a:pt x="0" y="571"/>
                </a:moveTo>
                <a:cubicBezTo>
                  <a:pt x="24" y="569"/>
                  <a:pt x="48" y="569"/>
                  <a:pt x="72" y="566"/>
                </a:cubicBezTo>
                <a:cubicBezTo>
                  <a:pt x="85" y="564"/>
                  <a:pt x="110" y="556"/>
                  <a:pt x="110" y="556"/>
                </a:cubicBezTo>
                <a:cubicBezTo>
                  <a:pt x="133" y="542"/>
                  <a:pt x="149" y="522"/>
                  <a:pt x="168" y="504"/>
                </a:cubicBezTo>
                <a:cubicBezTo>
                  <a:pt x="185" y="488"/>
                  <a:pt x="190" y="465"/>
                  <a:pt x="211" y="451"/>
                </a:cubicBezTo>
                <a:cubicBezTo>
                  <a:pt x="228" y="401"/>
                  <a:pt x="258" y="354"/>
                  <a:pt x="269" y="302"/>
                </a:cubicBezTo>
                <a:cubicBezTo>
                  <a:pt x="278" y="257"/>
                  <a:pt x="290" y="209"/>
                  <a:pt x="312" y="168"/>
                </a:cubicBezTo>
                <a:cubicBezTo>
                  <a:pt x="320" y="123"/>
                  <a:pt x="331" y="28"/>
                  <a:pt x="374" y="0"/>
                </a:cubicBezTo>
                <a:cubicBezTo>
                  <a:pt x="395" y="30"/>
                  <a:pt x="376" y="48"/>
                  <a:pt x="413" y="57"/>
                </a:cubicBezTo>
                <a:cubicBezTo>
                  <a:pt x="432" y="89"/>
                  <a:pt x="425" y="127"/>
                  <a:pt x="437" y="163"/>
                </a:cubicBezTo>
                <a:cubicBezTo>
                  <a:pt x="442" y="179"/>
                  <a:pt x="461" y="206"/>
                  <a:pt x="461" y="206"/>
                </a:cubicBezTo>
                <a:cubicBezTo>
                  <a:pt x="473" y="249"/>
                  <a:pt x="488" y="292"/>
                  <a:pt x="499" y="336"/>
                </a:cubicBezTo>
                <a:cubicBezTo>
                  <a:pt x="503" y="386"/>
                  <a:pt x="495" y="381"/>
                  <a:pt x="513" y="408"/>
                </a:cubicBezTo>
                <a:cubicBezTo>
                  <a:pt x="519" y="418"/>
                  <a:pt x="526" y="427"/>
                  <a:pt x="533" y="436"/>
                </a:cubicBezTo>
                <a:cubicBezTo>
                  <a:pt x="540" y="445"/>
                  <a:pt x="561" y="456"/>
                  <a:pt x="561" y="456"/>
                </a:cubicBezTo>
                <a:cubicBezTo>
                  <a:pt x="572" y="487"/>
                  <a:pt x="587" y="498"/>
                  <a:pt x="614" y="513"/>
                </a:cubicBezTo>
                <a:cubicBezTo>
                  <a:pt x="693" y="557"/>
                  <a:pt x="760" y="556"/>
                  <a:pt x="854" y="556"/>
                </a:cubicBezTo>
              </a:path>
            </a:pathLst>
          </a:custGeom>
          <a:noFill/>
          <a:ln w="9525">
            <a:solidFill>
              <a:schemeClr val="tx1"/>
            </a:solidFill>
            <a:round/>
            <a:headEnd/>
            <a:tailEnd/>
          </a:ln>
        </p:spPr>
        <p:txBody>
          <a:bodyPr/>
          <a:lstStyle/>
          <a:p>
            <a:endParaRPr lang="en-US"/>
          </a:p>
        </p:txBody>
      </p:sp>
      <p:sp>
        <p:nvSpPr>
          <p:cNvPr id="44038" name="Freeform 6"/>
          <p:cNvSpPr>
            <a:spLocks/>
          </p:cNvSpPr>
          <p:nvPr/>
        </p:nvSpPr>
        <p:spPr bwMode="auto">
          <a:xfrm>
            <a:off x="3733800" y="3505200"/>
            <a:ext cx="3575050" cy="2041525"/>
          </a:xfrm>
          <a:custGeom>
            <a:avLst/>
            <a:gdLst>
              <a:gd name="T0" fmla="*/ 0 w 2252"/>
              <a:gd name="T1" fmla="*/ 2147483647 h 1286"/>
              <a:gd name="T2" fmla="*/ 2147483647 w 2252"/>
              <a:gd name="T3" fmla="*/ 2147483647 h 1286"/>
              <a:gd name="T4" fmla="*/ 2147483647 w 2252"/>
              <a:gd name="T5" fmla="*/ 2147483647 h 1286"/>
              <a:gd name="T6" fmla="*/ 2147483647 w 2252"/>
              <a:gd name="T7" fmla="*/ 2147483647 h 1286"/>
              <a:gd name="T8" fmla="*/ 2147483647 w 2252"/>
              <a:gd name="T9" fmla="*/ 2147483647 h 1286"/>
              <a:gd name="T10" fmla="*/ 2147483647 w 2252"/>
              <a:gd name="T11" fmla="*/ 2147483647 h 1286"/>
              <a:gd name="T12" fmla="*/ 2147483647 w 2252"/>
              <a:gd name="T13" fmla="*/ 2147483647 h 1286"/>
              <a:gd name="T14" fmla="*/ 2147483647 w 2252"/>
              <a:gd name="T15" fmla="*/ 2147483647 h 1286"/>
              <a:gd name="T16" fmla="*/ 2147483647 w 2252"/>
              <a:gd name="T17" fmla="*/ 2147483647 h 1286"/>
              <a:gd name="T18" fmla="*/ 2147483647 w 2252"/>
              <a:gd name="T19" fmla="*/ 2147483647 h 1286"/>
              <a:gd name="T20" fmla="*/ 2147483647 w 2252"/>
              <a:gd name="T21" fmla="*/ 2147483647 h 1286"/>
              <a:gd name="T22" fmla="*/ 2147483647 w 2252"/>
              <a:gd name="T23" fmla="*/ 2147483647 h 1286"/>
              <a:gd name="T24" fmla="*/ 2147483647 w 2252"/>
              <a:gd name="T25" fmla="*/ 2147483647 h 1286"/>
              <a:gd name="T26" fmla="*/ 2147483647 w 2252"/>
              <a:gd name="T27" fmla="*/ 2147483647 h 1286"/>
              <a:gd name="T28" fmla="*/ 2147483647 w 2252"/>
              <a:gd name="T29" fmla="*/ 2147483647 h 1286"/>
              <a:gd name="T30" fmla="*/ 2147483647 w 2252"/>
              <a:gd name="T31" fmla="*/ 2147483647 h 1286"/>
              <a:gd name="T32" fmla="*/ 2147483647 w 2252"/>
              <a:gd name="T33" fmla="*/ 2147483647 h 1286"/>
              <a:gd name="T34" fmla="*/ 2147483647 w 2252"/>
              <a:gd name="T35" fmla="*/ 2147483647 h 1286"/>
              <a:gd name="T36" fmla="*/ 2147483647 w 2252"/>
              <a:gd name="T37" fmla="*/ 2147483647 h 1286"/>
              <a:gd name="T38" fmla="*/ 2147483647 w 2252"/>
              <a:gd name="T39" fmla="*/ 2147483647 h 1286"/>
              <a:gd name="T40" fmla="*/ 2147483647 w 2252"/>
              <a:gd name="T41" fmla="*/ 2147483647 h 1286"/>
              <a:gd name="T42" fmla="*/ 2147483647 w 2252"/>
              <a:gd name="T43" fmla="*/ 2147483647 h 1286"/>
              <a:gd name="T44" fmla="*/ 2147483647 w 2252"/>
              <a:gd name="T45" fmla="*/ 2147483647 h 1286"/>
              <a:gd name="T46" fmla="*/ 2147483647 w 2252"/>
              <a:gd name="T47" fmla="*/ 0 h 1286"/>
              <a:gd name="T48" fmla="*/ 2147483647 w 2252"/>
              <a:gd name="T49" fmla="*/ 2147483647 h 1286"/>
              <a:gd name="T50" fmla="*/ 2147483647 w 2252"/>
              <a:gd name="T51" fmla="*/ 2147483647 h 1286"/>
              <a:gd name="T52" fmla="*/ 2147483647 w 2252"/>
              <a:gd name="T53" fmla="*/ 2147483647 h 1286"/>
              <a:gd name="T54" fmla="*/ 2147483647 w 2252"/>
              <a:gd name="T55" fmla="*/ 2147483647 h 1286"/>
              <a:gd name="T56" fmla="*/ 2147483647 w 2252"/>
              <a:gd name="T57" fmla="*/ 2147483647 h 1286"/>
              <a:gd name="T58" fmla="*/ 2147483647 w 2252"/>
              <a:gd name="T59" fmla="*/ 2147483647 h 1286"/>
              <a:gd name="T60" fmla="*/ 2147483647 w 2252"/>
              <a:gd name="T61" fmla="*/ 2147483647 h 1286"/>
              <a:gd name="T62" fmla="*/ 2147483647 w 2252"/>
              <a:gd name="T63" fmla="*/ 2147483647 h 1286"/>
              <a:gd name="T64" fmla="*/ 2147483647 w 2252"/>
              <a:gd name="T65" fmla="*/ 2147483647 h 1286"/>
              <a:gd name="T66" fmla="*/ 2147483647 w 2252"/>
              <a:gd name="T67" fmla="*/ 2147483647 h 1286"/>
              <a:gd name="T68" fmla="*/ 2147483647 w 2252"/>
              <a:gd name="T69" fmla="*/ 2147483647 h 1286"/>
              <a:gd name="T70" fmla="*/ 2147483647 w 2252"/>
              <a:gd name="T71" fmla="*/ 2147483647 h 1286"/>
              <a:gd name="T72" fmla="*/ 2147483647 w 2252"/>
              <a:gd name="T73" fmla="*/ 2147483647 h 1286"/>
              <a:gd name="T74" fmla="*/ 2147483647 w 2252"/>
              <a:gd name="T75" fmla="*/ 2147483647 h 1286"/>
              <a:gd name="T76" fmla="*/ 2147483647 w 2252"/>
              <a:gd name="T77" fmla="*/ 2147483647 h 1286"/>
              <a:gd name="T78" fmla="*/ 2147483647 w 2252"/>
              <a:gd name="T79" fmla="*/ 2147483647 h 1286"/>
              <a:gd name="T80" fmla="*/ 2147483647 w 2252"/>
              <a:gd name="T81" fmla="*/ 2147483647 h 1286"/>
              <a:gd name="T82" fmla="*/ 2147483647 w 2252"/>
              <a:gd name="T83" fmla="*/ 2147483647 h 1286"/>
              <a:gd name="T84" fmla="*/ 2147483647 w 2252"/>
              <a:gd name="T85" fmla="*/ 2147483647 h 1286"/>
              <a:gd name="T86" fmla="*/ 2147483647 w 2252"/>
              <a:gd name="T87" fmla="*/ 2147483647 h 128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252"/>
              <a:gd name="T133" fmla="*/ 0 h 1286"/>
              <a:gd name="T134" fmla="*/ 2252 w 2252"/>
              <a:gd name="T135" fmla="*/ 1286 h 128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252" h="1286">
                <a:moveTo>
                  <a:pt x="0" y="1277"/>
                </a:moveTo>
                <a:cubicBezTo>
                  <a:pt x="137" y="1281"/>
                  <a:pt x="160" y="1286"/>
                  <a:pt x="284" y="1277"/>
                </a:cubicBezTo>
                <a:cubicBezTo>
                  <a:pt x="305" y="1275"/>
                  <a:pt x="351" y="1266"/>
                  <a:pt x="370" y="1253"/>
                </a:cubicBezTo>
                <a:cubicBezTo>
                  <a:pt x="391" y="1238"/>
                  <a:pt x="456" y="1186"/>
                  <a:pt x="471" y="1181"/>
                </a:cubicBezTo>
                <a:cubicBezTo>
                  <a:pt x="483" y="1162"/>
                  <a:pt x="504" y="1145"/>
                  <a:pt x="519" y="1128"/>
                </a:cubicBezTo>
                <a:cubicBezTo>
                  <a:pt x="528" y="1118"/>
                  <a:pt x="548" y="1099"/>
                  <a:pt x="548" y="1099"/>
                </a:cubicBezTo>
                <a:cubicBezTo>
                  <a:pt x="557" y="1069"/>
                  <a:pt x="544" y="1100"/>
                  <a:pt x="567" y="1075"/>
                </a:cubicBezTo>
                <a:cubicBezTo>
                  <a:pt x="587" y="1052"/>
                  <a:pt x="598" y="1025"/>
                  <a:pt x="620" y="1003"/>
                </a:cubicBezTo>
                <a:cubicBezTo>
                  <a:pt x="627" y="971"/>
                  <a:pt x="672" y="922"/>
                  <a:pt x="696" y="898"/>
                </a:cubicBezTo>
                <a:cubicBezTo>
                  <a:pt x="707" y="866"/>
                  <a:pt x="744" y="821"/>
                  <a:pt x="768" y="797"/>
                </a:cubicBezTo>
                <a:cubicBezTo>
                  <a:pt x="780" y="764"/>
                  <a:pt x="806" y="742"/>
                  <a:pt x="821" y="711"/>
                </a:cubicBezTo>
                <a:cubicBezTo>
                  <a:pt x="835" y="682"/>
                  <a:pt x="847" y="648"/>
                  <a:pt x="874" y="629"/>
                </a:cubicBezTo>
                <a:cubicBezTo>
                  <a:pt x="890" y="584"/>
                  <a:pt x="920" y="546"/>
                  <a:pt x="941" y="504"/>
                </a:cubicBezTo>
                <a:cubicBezTo>
                  <a:pt x="963" y="459"/>
                  <a:pt x="936" y="501"/>
                  <a:pt x="970" y="451"/>
                </a:cubicBezTo>
                <a:cubicBezTo>
                  <a:pt x="973" y="446"/>
                  <a:pt x="980" y="437"/>
                  <a:pt x="980" y="437"/>
                </a:cubicBezTo>
                <a:cubicBezTo>
                  <a:pt x="985" y="421"/>
                  <a:pt x="1004" y="394"/>
                  <a:pt x="1004" y="394"/>
                </a:cubicBezTo>
                <a:cubicBezTo>
                  <a:pt x="1013" y="361"/>
                  <a:pt x="1027" y="327"/>
                  <a:pt x="1052" y="303"/>
                </a:cubicBezTo>
                <a:cubicBezTo>
                  <a:pt x="1053" y="295"/>
                  <a:pt x="1052" y="286"/>
                  <a:pt x="1056" y="279"/>
                </a:cubicBezTo>
                <a:cubicBezTo>
                  <a:pt x="1059" y="274"/>
                  <a:pt x="1067" y="274"/>
                  <a:pt x="1071" y="269"/>
                </a:cubicBezTo>
                <a:cubicBezTo>
                  <a:pt x="1097" y="239"/>
                  <a:pt x="1109" y="210"/>
                  <a:pt x="1143" y="187"/>
                </a:cubicBezTo>
                <a:cubicBezTo>
                  <a:pt x="1155" y="168"/>
                  <a:pt x="1170" y="168"/>
                  <a:pt x="1186" y="154"/>
                </a:cubicBezTo>
                <a:cubicBezTo>
                  <a:pt x="1208" y="135"/>
                  <a:pt x="1235" y="110"/>
                  <a:pt x="1263" y="101"/>
                </a:cubicBezTo>
                <a:cubicBezTo>
                  <a:pt x="1288" y="83"/>
                  <a:pt x="1305" y="58"/>
                  <a:pt x="1335" y="48"/>
                </a:cubicBezTo>
                <a:cubicBezTo>
                  <a:pt x="1359" y="11"/>
                  <a:pt x="1421" y="13"/>
                  <a:pt x="1460" y="0"/>
                </a:cubicBezTo>
                <a:cubicBezTo>
                  <a:pt x="1482" y="2"/>
                  <a:pt x="1505" y="2"/>
                  <a:pt x="1527" y="5"/>
                </a:cubicBezTo>
                <a:cubicBezTo>
                  <a:pt x="1547" y="7"/>
                  <a:pt x="1559" y="32"/>
                  <a:pt x="1580" y="39"/>
                </a:cubicBezTo>
                <a:cubicBezTo>
                  <a:pt x="1602" y="61"/>
                  <a:pt x="1628" y="77"/>
                  <a:pt x="1652" y="96"/>
                </a:cubicBezTo>
                <a:cubicBezTo>
                  <a:pt x="1672" y="112"/>
                  <a:pt x="1679" y="135"/>
                  <a:pt x="1700" y="149"/>
                </a:cubicBezTo>
                <a:cubicBezTo>
                  <a:pt x="1726" y="189"/>
                  <a:pt x="1744" y="228"/>
                  <a:pt x="1767" y="269"/>
                </a:cubicBezTo>
                <a:cubicBezTo>
                  <a:pt x="1773" y="279"/>
                  <a:pt x="1782" y="287"/>
                  <a:pt x="1786" y="298"/>
                </a:cubicBezTo>
                <a:cubicBezTo>
                  <a:pt x="1798" y="332"/>
                  <a:pt x="1790" y="318"/>
                  <a:pt x="1805" y="341"/>
                </a:cubicBezTo>
                <a:cubicBezTo>
                  <a:pt x="1814" y="377"/>
                  <a:pt x="1834" y="412"/>
                  <a:pt x="1848" y="447"/>
                </a:cubicBezTo>
                <a:cubicBezTo>
                  <a:pt x="1852" y="456"/>
                  <a:pt x="1855" y="466"/>
                  <a:pt x="1858" y="475"/>
                </a:cubicBezTo>
                <a:cubicBezTo>
                  <a:pt x="1863" y="488"/>
                  <a:pt x="1882" y="509"/>
                  <a:pt x="1882" y="509"/>
                </a:cubicBezTo>
                <a:cubicBezTo>
                  <a:pt x="1891" y="542"/>
                  <a:pt x="1906" y="570"/>
                  <a:pt x="1920" y="600"/>
                </a:cubicBezTo>
                <a:cubicBezTo>
                  <a:pt x="1930" y="620"/>
                  <a:pt x="1930" y="634"/>
                  <a:pt x="1944" y="653"/>
                </a:cubicBezTo>
                <a:cubicBezTo>
                  <a:pt x="1952" y="674"/>
                  <a:pt x="1963" y="695"/>
                  <a:pt x="1978" y="711"/>
                </a:cubicBezTo>
                <a:cubicBezTo>
                  <a:pt x="1983" y="723"/>
                  <a:pt x="1985" y="737"/>
                  <a:pt x="1992" y="749"/>
                </a:cubicBezTo>
                <a:cubicBezTo>
                  <a:pt x="1998" y="759"/>
                  <a:pt x="2012" y="778"/>
                  <a:pt x="2012" y="778"/>
                </a:cubicBezTo>
                <a:cubicBezTo>
                  <a:pt x="2017" y="795"/>
                  <a:pt x="2021" y="807"/>
                  <a:pt x="2031" y="821"/>
                </a:cubicBezTo>
                <a:cubicBezTo>
                  <a:pt x="2041" y="858"/>
                  <a:pt x="2060" y="879"/>
                  <a:pt x="2079" y="912"/>
                </a:cubicBezTo>
                <a:cubicBezTo>
                  <a:pt x="2117" y="979"/>
                  <a:pt x="2154" y="1045"/>
                  <a:pt x="2208" y="1099"/>
                </a:cubicBezTo>
                <a:cubicBezTo>
                  <a:pt x="2212" y="1112"/>
                  <a:pt x="2215" y="1121"/>
                  <a:pt x="2223" y="1133"/>
                </a:cubicBezTo>
                <a:cubicBezTo>
                  <a:pt x="2234" y="1147"/>
                  <a:pt x="2252" y="1149"/>
                  <a:pt x="2252" y="1167"/>
                </a:cubicBezTo>
              </a:path>
            </a:pathLst>
          </a:custGeom>
          <a:noFill/>
          <a:ln w="9525">
            <a:solidFill>
              <a:schemeClr val="tx1"/>
            </a:solidFill>
            <a:round/>
            <a:headEnd/>
            <a:tailEnd/>
          </a:ln>
        </p:spPr>
        <p:txBody>
          <a:bodyPr/>
          <a:lstStyle/>
          <a:p>
            <a:endParaRPr lang="en-US"/>
          </a:p>
        </p:txBody>
      </p:sp>
      <p:sp>
        <p:nvSpPr>
          <p:cNvPr id="44039" name="Text Box 7"/>
          <p:cNvSpPr txBox="1">
            <a:spLocks noChangeArrowheads="1"/>
          </p:cNvSpPr>
          <p:nvPr/>
        </p:nvSpPr>
        <p:spPr bwMode="auto">
          <a:xfrm>
            <a:off x="2133600" y="5599113"/>
            <a:ext cx="4854575" cy="366712"/>
          </a:xfrm>
          <a:prstGeom prst="rect">
            <a:avLst/>
          </a:prstGeom>
          <a:noFill/>
          <a:ln w="9525">
            <a:noFill/>
            <a:miter lim="800000"/>
            <a:headEnd/>
            <a:tailEnd/>
          </a:ln>
        </p:spPr>
        <p:txBody>
          <a:bodyPr>
            <a:spAutoFit/>
          </a:bodyPr>
          <a:lstStyle/>
          <a:p>
            <a:pPr eaLnBrk="1" hangingPunct="1"/>
            <a:r>
              <a:rPr lang="en-US" sz="1800">
                <a:latin typeface="Comic Sans MS" pitchFamily="66" charset="0"/>
              </a:rPr>
              <a:t>1 hr	12 hr	5 days		14 days</a:t>
            </a:r>
          </a:p>
        </p:txBody>
      </p:sp>
      <p:sp>
        <p:nvSpPr>
          <p:cNvPr id="44040" name="Rectangle 8"/>
          <p:cNvSpPr>
            <a:spLocks noChangeArrowheads="1"/>
          </p:cNvSpPr>
          <p:nvPr/>
        </p:nvSpPr>
        <p:spPr bwMode="auto">
          <a:xfrm>
            <a:off x="3429000" y="5181600"/>
            <a:ext cx="457200" cy="152400"/>
          </a:xfrm>
          <a:prstGeom prst="rect">
            <a:avLst/>
          </a:prstGeom>
          <a:solidFill>
            <a:schemeClr val="hlink"/>
          </a:solidFill>
          <a:ln w="9525">
            <a:solidFill>
              <a:schemeClr val="tx1"/>
            </a:solidFill>
            <a:miter lim="800000"/>
            <a:headEnd/>
            <a:tailEnd/>
          </a:ln>
        </p:spPr>
        <p:txBody>
          <a:bodyPr wrap="none" anchor="ctr"/>
          <a:lstStyle/>
          <a:p>
            <a:endParaRPr lang="en-US"/>
          </a:p>
        </p:txBody>
      </p:sp>
      <p:sp>
        <p:nvSpPr>
          <p:cNvPr id="44041" name="Line 9"/>
          <p:cNvSpPr>
            <a:spLocks noChangeShapeType="1"/>
          </p:cNvSpPr>
          <p:nvPr/>
        </p:nvSpPr>
        <p:spPr bwMode="auto">
          <a:xfrm flipH="1" flipV="1">
            <a:off x="7467600" y="1600200"/>
            <a:ext cx="0" cy="4038600"/>
          </a:xfrm>
          <a:prstGeom prst="line">
            <a:avLst/>
          </a:prstGeom>
          <a:noFill/>
          <a:ln w="9525">
            <a:solidFill>
              <a:schemeClr val="tx1"/>
            </a:solidFill>
            <a:round/>
            <a:headEnd/>
            <a:tailEnd type="triangle" w="med" len="med"/>
          </a:ln>
        </p:spPr>
        <p:txBody>
          <a:bodyPr/>
          <a:lstStyle/>
          <a:p>
            <a:endParaRPr lang="en-US"/>
          </a:p>
        </p:txBody>
      </p:sp>
      <p:sp>
        <p:nvSpPr>
          <p:cNvPr id="44042" name="Text Box 10"/>
          <p:cNvSpPr txBox="1">
            <a:spLocks noChangeArrowheads="1"/>
          </p:cNvSpPr>
          <p:nvPr/>
        </p:nvSpPr>
        <p:spPr bwMode="auto">
          <a:xfrm>
            <a:off x="457200" y="3276600"/>
            <a:ext cx="1644650" cy="1006475"/>
          </a:xfrm>
          <a:prstGeom prst="rect">
            <a:avLst/>
          </a:prstGeom>
          <a:noFill/>
          <a:ln w="9525">
            <a:noFill/>
            <a:miter lim="800000"/>
            <a:headEnd/>
            <a:tailEnd/>
          </a:ln>
        </p:spPr>
        <p:txBody>
          <a:bodyPr>
            <a:spAutoFit/>
          </a:bodyPr>
          <a:lstStyle/>
          <a:p>
            <a:pPr eaLnBrk="1" hangingPunct="1"/>
            <a:r>
              <a:rPr lang="en-US" sz="2000">
                <a:latin typeface="Arial" pitchFamily="34" charset="0"/>
              </a:rPr>
              <a:t>No. viable </a:t>
            </a:r>
          </a:p>
          <a:p>
            <a:pPr eaLnBrk="1" hangingPunct="1"/>
            <a:r>
              <a:rPr lang="en-US" sz="2000">
                <a:latin typeface="Arial" pitchFamily="34" charset="0"/>
              </a:rPr>
              <a:t>organisms</a:t>
            </a:r>
          </a:p>
          <a:p>
            <a:pPr eaLnBrk="1" hangingPunct="1"/>
            <a:r>
              <a:rPr lang="en-US" sz="2000">
                <a:latin typeface="Arial" pitchFamily="34" charset="0"/>
              </a:rPr>
              <a:t>released</a:t>
            </a:r>
          </a:p>
        </p:txBody>
      </p:sp>
      <p:sp>
        <p:nvSpPr>
          <p:cNvPr id="44043" name="Text Box 11"/>
          <p:cNvSpPr txBox="1">
            <a:spLocks noChangeArrowheads="1"/>
          </p:cNvSpPr>
          <p:nvPr/>
        </p:nvSpPr>
        <p:spPr bwMode="auto">
          <a:xfrm>
            <a:off x="7604125" y="3363913"/>
            <a:ext cx="1522413" cy="976312"/>
          </a:xfrm>
          <a:prstGeom prst="rect">
            <a:avLst/>
          </a:prstGeom>
          <a:noFill/>
          <a:ln w="9525">
            <a:noFill/>
            <a:miter lim="800000"/>
            <a:headEnd/>
            <a:tailEnd/>
          </a:ln>
        </p:spPr>
        <p:txBody>
          <a:bodyPr wrap="none">
            <a:spAutoFit/>
          </a:bodyPr>
          <a:lstStyle/>
          <a:p>
            <a:pPr eaLnBrk="1" hangingPunct="1"/>
            <a:r>
              <a:rPr lang="en-US" sz="2000">
                <a:latin typeface="Arial" pitchFamily="34" charset="0"/>
              </a:rPr>
              <a:t>No. clinical</a:t>
            </a:r>
          </a:p>
          <a:p>
            <a:pPr eaLnBrk="1" hangingPunct="1"/>
            <a:r>
              <a:rPr lang="en-US" sz="2000">
                <a:latin typeface="Arial" pitchFamily="34" charset="0"/>
              </a:rPr>
              <a:t>cases</a:t>
            </a:r>
          </a:p>
          <a:p>
            <a:pPr eaLnBrk="1" hangingPunct="1"/>
            <a:endParaRPr lang="en-US" sz="1800" b="0">
              <a:latin typeface="Arial" pitchFamily="34"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457200" y="228600"/>
            <a:ext cx="8458200" cy="1143000"/>
          </a:xfrm>
        </p:spPr>
        <p:txBody>
          <a:bodyPr/>
          <a:lstStyle/>
          <a:p>
            <a:r>
              <a:rPr lang="en-US" smtClean="0"/>
              <a:t>PH Surveillance: Intensity</a:t>
            </a:r>
          </a:p>
        </p:txBody>
      </p:sp>
      <p:sp>
        <p:nvSpPr>
          <p:cNvPr id="45059" name="Rectangle 3"/>
          <p:cNvSpPr>
            <a:spLocks noGrp="1" noChangeArrowheads="1"/>
          </p:cNvSpPr>
          <p:nvPr>
            <p:ph type="body" idx="1"/>
          </p:nvPr>
        </p:nvSpPr>
        <p:spPr>
          <a:xfrm>
            <a:off x="685800" y="1600200"/>
            <a:ext cx="7772400" cy="4648200"/>
          </a:xfrm>
        </p:spPr>
        <p:txBody>
          <a:bodyPr/>
          <a:lstStyle/>
          <a:p>
            <a:r>
              <a:rPr lang="en-US" smtClean="0"/>
              <a:t>Passive surveillance</a:t>
            </a:r>
          </a:p>
          <a:p>
            <a:pPr lvl="1"/>
            <a:r>
              <a:rPr lang="en-US" smtClean="0"/>
              <a:t>routine lab, MD, ICP reports</a:t>
            </a:r>
          </a:p>
          <a:p>
            <a:r>
              <a:rPr lang="en-US" smtClean="0"/>
              <a:t>Enhanced passive surveillance</a:t>
            </a:r>
          </a:p>
          <a:p>
            <a:pPr lvl="1"/>
            <a:r>
              <a:rPr lang="en-US" smtClean="0"/>
              <a:t>e.g. encephalitis in summer, influenza in fall/winter</a:t>
            </a:r>
          </a:p>
          <a:p>
            <a:r>
              <a:rPr lang="en-US" smtClean="0"/>
              <a:t>Active surveillance</a:t>
            </a:r>
          </a:p>
          <a:p>
            <a:pPr lvl="1"/>
            <a:r>
              <a:rPr lang="en-US" smtClean="0"/>
              <a:t>e.g. sentinel influenza surveillance, mosquito testing for EEE/WNV, outbreak investigations</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762000" y="381000"/>
            <a:ext cx="7772400" cy="1143000"/>
          </a:xfrm>
        </p:spPr>
        <p:txBody>
          <a:bodyPr/>
          <a:lstStyle/>
          <a:p>
            <a:r>
              <a:rPr lang="en-US" smtClean="0"/>
              <a:t>Local, State, and Federal Levels</a:t>
            </a:r>
          </a:p>
        </p:txBody>
      </p:sp>
      <p:sp>
        <p:nvSpPr>
          <p:cNvPr id="46083" name="Rectangle 3"/>
          <p:cNvSpPr>
            <a:spLocks noGrp="1" noChangeArrowheads="1"/>
          </p:cNvSpPr>
          <p:nvPr>
            <p:ph type="body" idx="1"/>
          </p:nvPr>
        </p:nvSpPr>
        <p:spPr>
          <a:xfrm>
            <a:off x="533400" y="1752600"/>
            <a:ext cx="8001000" cy="4724400"/>
          </a:xfrm>
        </p:spPr>
        <p:txBody>
          <a:bodyPr/>
          <a:lstStyle/>
          <a:p>
            <a:pPr>
              <a:lnSpc>
                <a:spcPct val="90000"/>
              </a:lnSpc>
            </a:pPr>
            <a:r>
              <a:rPr lang="en-US" smtClean="0"/>
              <a:t>Local:</a:t>
            </a:r>
          </a:p>
          <a:p>
            <a:pPr lvl="1">
              <a:lnSpc>
                <a:spcPct val="90000"/>
              </a:lnSpc>
            </a:pPr>
            <a:r>
              <a:rPr lang="en-US" smtClean="0"/>
              <a:t>Disease reports; case investigation and outbreak response/control; prevention</a:t>
            </a:r>
          </a:p>
          <a:p>
            <a:pPr>
              <a:lnSpc>
                <a:spcPct val="90000"/>
              </a:lnSpc>
            </a:pPr>
            <a:r>
              <a:rPr lang="en-US" smtClean="0"/>
              <a:t>State:</a:t>
            </a:r>
          </a:p>
          <a:p>
            <a:pPr lvl="1">
              <a:lnSpc>
                <a:spcPct val="90000"/>
              </a:lnSpc>
            </a:pPr>
            <a:r>
              <a:rPr lang="en-US" smtClean="0"/>
              <a:t>Surveillance (incl. disease reports); control of outbreaks affecting multiple communities or on request; prevention</a:t>
            </a:r>
          </a:p>
          <a:p>
            <a:pPr>
              <a:lnSpc>
                <a:spcPct val="90000"/>
              </a:lnSpc>
            </a:pPr>
            <a:r>
              <a:rPr lang="en-US" smtClean="0"/>
              <a:t>Federal (CDC):</a:t>
            </a:r>
          </a:p>
          <a:p>
            <a:pPr lvl="1">
              <a:lnSpc>
                <a:spcPct val="90000"/>
              </a:lnSpc>
            </a:pPr>
            <a:r>
              <a:rPr lang="en-US" smtClean="0"/>
              <a:t>National surveillance; coordination of multi-state outbreaks</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533400" y="457200"/>
            <a:ext cx="8153400" cy="914400"/>
          </a:xfrm>
        </p:spPr>
        <p:txBody>
          <a:bodyPr/>
          <a:lstStyle/>
          <a:p>
            <a:r>
              <a:rPr lang="en-US" smtClean="0"/>
              <a:t>National Surveillance</a:t>
            </a:r>
          </a:p>
        </p:txBody>
      </p:sp>
      <p:sp>
        <p:nvSpPr>
          <p:cNvPr id="47107" name="Rectangle 3"/>
          <p:cNvSpPr>
            <a:spLocks noGrp="1" noChangeArrowheads="1"/>
          </p:cNvSpPr>
          <p:nvPr>
            <p:ph type="body" idx="1"/>
          </p:nvPr>
        </p:nvSpPr>
        <p:spPr>
          <a:xfrm>
            <a:off x="685800" y="1752600"/>
            <a:ext cx="8077200" cy="4572000"/>
          </a:xfrm>
        </p:spPr>
        <p:txBody>
          <a:bodyPr/>
          <a:lstStyle/>
          <a:p>
            <a:r>
              <a:rPr lang="en-US" smtClean="0"/>
              <a:t>National Notifiable Disease Surveillance System</a:t>
            </a:r>
          </a:p>
          <a:p>
            <a:pPr lvl="1"/>
            <a:r>
              <a:rPr lang="en-US" smtClean="0"/>
              <a:t>Reports to CDC from states &amp; territories</a:t>
            </a:r>
          </a:p>
          <a:p>
            <a:pPr lvl="1"/>
            <a:r>
              <a:rPr lang="en-US" smtClean="0"/>
              <a:t>Morbidity and Mortality Weekly Report</a:t>
            </a:r>
          </a:p>
          <a:p>
            <a:pPr lvl="1"/>
            <a:r>
              <a:rPr lang="en-US" smtClean="0"/>
              <a:t>Emerging Infectious Diseases Journal</a:t>
            </a:r>
          </a:p>
          <a:p>
            <a:r>
              <a:rPr lang="en-US" smtClean="0"/>
              <a:t>DOD influenza-like illness surveillance</a:t>
            </a:r>
          </a:p>
          <a:p>
            <a:r>
              <a:rPr lang="en-US" smtClean="0"/>
              <a:t>EHSNet (environmental health data)</a:t>
            </a:r>
          </a:p>
          <a:p>
            <a:r>
              <a:rPr lang="en-US" smtClean="0"/>
              <a:t>USPS BDS (anthrax detection in mail)</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457200" y="457200"/>
            <a:ext cx="8229600" cy="838200"/>
          </a:xfrm>
        </p:spPr>
        <p:txBody>
          <a:bodyPr/>
          <a:lstStyle/>
          <a:p>
            <a:r>
              <a:rPr lang="en-US" sz="4000" smtClean="0"/>
              <a:t>National Surveillance, cont.</a:t>
            </a:r>
          </a:p>
        </p:txBody>
      </p:sp>
      <p:sp>
        <p:nvSpPr>
          <p:cNvPr id="48131" name="Rectangle 3"/>
          <p:cNvSpPr>
            <a:spLocks noGrp="1" noChangeArrowheads="1"/>
          </p:cNvSpPr>
          <p:nvPr>
            <p:ph type="body" idx="1"/>
          </p:nvPr>
        </p:nvSpPr>
        <p:spPr>
          <a:xfrm>
            <a:off x="990600" y="1447800"/>
            <a:ext cx="7315200" cy="4876800"/>
          </a:xfrm>
        </p:spPr>
        <p:txBody>
          <a:bodyPr/>
          <a:lstStyle/>
          <a:p>
            <a:r>
              <a:rPr lang="en-US" smtClean="0"/>
              <a:t>ELEXNet (environmental lab data)</a:t>
            </a:r>
          </a:p>
          <a:p>
            <a:r>
              <a:rPr lang="en-US" smtClean="0"/>
              <a:t>CDC surveillance activities:</a:t>
            </a:r>
          </a:p>
          <a:p>
            <a:pPr lvl="1"/>
            <a:r>
              <a:rPr lang="en-US" smtClean="0"/>
              <a:t>Influenza, vibriosis, listeriosis, etc.</a:t>
            </a:r>
          </a:p>
          <a:p>
            <a:pPr lvl="1"/>
            <a:r>
              <a:rPr lang="en-US" smtClean="0"/>
              <a:t>PHLIS/PHLIP (public health lab data)</a:t>
            </a:r>
          </a:p>
          <a:p>
            <a:pPr lvl="1"/>
            <a:r>
              <a:rPr lang="en-US" smtClean="0"/>
              <a:t>PULSENET (PFGE data)</a:t>
            </a:r>
          </a:p>
          <a:p>
            <a:pPr lvl="1"/>
            <a:r>
              <a:rPr lang="en-US" smtClean="0"/>
              <a:t>FOODNET</a:t>
            </a:r>
          </a:p>
          <a:p>
            <a:pPr lvl="1"/>
            <a:r>
              <a:rPr lang="en-US" smtClean="0"/>
              <a:t>Biosense</a:t>
            </a:r>
          </a:p>
          <a:p>
            <a:r>
              <a:rPr lang="en-US" smtClean="0"/>
              <a:t>Dept. of Homeland Security</a:t>
            </a:r>
          </a:p>
          <a:p>
            <a:pPr lvl="1"/>
            <a:r>
              <a:rPr lang="en-US" smtClean="0"/>
              <a:t>Biowatch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533400" y="609600"/>
            <a:ext cx="8153400" cy="1143000"/>
          </a:xfrm>
        </p:spPr>
        <p:txBody>
          <a:bodyPr/>
          <a:lstStyle/>
          <a:p>
            <a:r>
              <a:rPr lang="en-US" smtClean="0"/>
              <a:t>International Surveillance</a:t>
            </a:r>
          </a:p>
        </p:txBody>
      </p:sp>
      <p:sp>
        <p:nvSpPr>
          <p:cNvPr id="49155" name="Rectangle 3"/>
          <p:cNvSpPr>
            <a:spLocks noGrp="1" noChangeArrowheads="1"/>
          </p:cNvSpPr>
          <p:nvPr>
            <p:ph type="body" idx="1"/>
          </p:nvPr>
        </p:nvSpPr>
        <p:spPr>
          <a:xfrm>
            <a:off x="1371600" y="2057400"/>
            <a:ext cx="6248400" cy="4114800"/>
          </a:xfrm>
        </p:spPr>
        <p:txBody>
          <a:bodyPr/>
          <a:lstStyle/>
          <a:p>
            <a:r>
              <a:rPr lang="en-US" smtClean="0"/>
              <a:t>World Health Organization</a:t>
            </a:r>
          </a:p>
          <a:p>
            <a:pPr lvl="1"/>
            <a:r>
              <a:rPr lang="en-US" smtClean="0"/>
              <a:t>Collaborative and voluntary</a:t>
            </a:r>
          </a:p>
          <a:p>
            <a:pPr lvl="1"/>
            <a:r>
              <a:rPr lang="en-US" smtClean="0"/>
              <a:t>Disease and condition-specific</a:t>
            </a:r>
          </a:p>
          <a:p>
            <a:pPr lvl="1"/>
            <a:r>
              <a:rPr lang="en-US" smtClean="0"/>
              <a:t>Uneven coverage</a:t>
            </a:r>
          </a:p>
          <a:p>
            <a:pPr lvl="1"/>
            <a:r>
              <a:rPr lang="en-US" smtClean="0"/>
              <a:t>Uneven quality</a:t>
            </a:r>
          </a:p>
          <a:p>
            <a:pPr lvl="1"/>
            <a:r>
              <a:rPr lang="en-US" smtClean="0"/>
              <a:t>E.g., influenza (pandemic &amp; avian)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2"/>
          <p:cNvSpPr txBox="1">
            <a:spLocks noChangeArrowheads="1"/>
          </p:cNvSpPr>
          <p:nvPr/>
        </p:nvSpPr>
        <p:spPr bwMode="auto">
          <a:xfrm>
            <a:off x="457200" y="609600"/>
            <a:ext cx="8001000" cy="1311275"/>
          </a:xfrm>
          <a:prstGeom prst="rect">
            <a:avLst/>
          </a:prstGeom>
          <a:noFill/>
          <a:ln w="9525">
            <a:noFill/>
            <a:miter lim="800000"/>
            <a:headEnd/>
            <a:tailEnd/>
          </a:ln>
        </p:spPr>
        <p:txBody>
          <a:bodyPr>
            <a:spAutoFit/>
          </a:bodyPr>
          <a:lstStyle/>
          <a:p>
            <a:pPr algn="ctr"/>
            <a:r>
              <a:rPr lang="en-US" sz="4000" b="0">
                <a:solidFill>
                  <a:schemeClr val="tx2"/>
                </a:solidFill>
                <a:latin typeface="Arial Black" pitchFamily="34" charset="0"/>
              </a:rPr>
              <a:t>World Health Organization</a:t>
            </a:r>
            <a:br>
              <a:rPr lang="en-US" sz="4000" b="0">
                <a:solidFill>
                  <a:schemeClr val="tx2"/>
                </a:solidFill>
                <a:latin typeface="Arial Black" pitchFamily="34" charset="0"/>
              </a:rPr>
            </a:br>
            <a:r>
              <a:rPr lang="en-US" sz="4000" b="0">
                <a:solidFill>
                  <a:schemeClr val="tx2"/>
                </a:solidFill>
                <a:latin typeface="Arial Black" pitchFamily="34" charset="0"/>
              </a:rPr>
              <a:t>Influenza Network</a:t>
            </a:r>
          </a:p>
        </p:txBody>
      </p:sp>
      <p:sp>
        <p:nvSpPr>
          <p:cNvPr id="50179" name="Text Box 3"/>
          <p:cNvSpPr txBox="1">
            <a:spLocks noChangeArrowheads="1"/>
          </p:cNvSpPr>
          <p:nvPr/>
        </p:nvSpPr>
        <p:spPr bwMode="auto">
          <a:xfrm>
            <a:off x="685800" y="2438400"/>
            <a:ext cx="7696200" cy="3683000"/>
          </a:xfrm>
          <a:prstGeom prst="rect">
            <a:avLst/>
          </a:prstGeom>
          <a:noFill/>
          <a:ln w="9525">
            <a:noFill/>
            <a:miter lim="800000"/>
            <a:headEnd/>
            <a:tailEnd/>
          </a:ln>
        </p:spPr>
        <p:txBody>
          <a:bodyPr>
            <a:spAutoFit/>
          </a:bodyPr>
          <a:lstStyle/>
          <a:p>
            <a:pPr marL="231775" indent="-231775">
              <a:lnSpc>
                <a:spcPct val="120000"/>
              </a:lnSpc>
              <a:buFontTx/>
              <a:buChar char="•"/>
            </a:pPr>
            <a:r>
              <a:rPr lang="en-US" sz="2800">
                <a:latin typeface="Arial" pitchFamily="34" charset="0"/>
              </a:rPr>
              <a:t>4 WHO Collaborating Centers for Influenza</a:t>
            </a:r>
            <a:br>
              <a:rPr lang="en-US" sz="2800">
                <a:latin typeface="Arial" pitchFamily="34" charset="0"/>
              </a:rPr>
            </a:br>
            <a:r>
              <a:rPr lang="en-US" sz="2800">
                <a:latin typeface="Arial" pitchFamily="34" charset="0"/>
              </a:rPr>
              <a:t> (London, Atlanta, Melbourne, Tokyo)</a:t>
            </a:r>
          </a:p>
          <a:p>
            <a:pPr marL="231775" indent="-231775">
              <a:lnSpc>
                <a:spcPct val="120000"/>
              </a:lnSpc>
              <a:spcBef>
                <a:spcPct val="40000"/>
              </a:spcBef>
              <a:buFontTx/>
              <a:buChar char="•"/>
            </a:pPr>
            <a:r>
              <a:rPr lang="en-US" sz="2800">
                <a:latin typeface="Arial" pitchFamily="34" charset="0"/>
              </a:rPr>
              <a:t>110 National Collaborating Laboratories</a:t>
            </a:r>
            <a:br>
              <a:rPr lang="en-US" sz="2800">
                <a:latin typeface="Arial" pitchFamily="34" charset="0"/>
              </a:rPr>
            </a:br>
            <a:r>
              <a:rPr lang="en-US" sz="2800">
                <a:latin typeface="Arial" pitchFamily="34" charset="0"/>
              </a:rPr>
              <a:t> (in 79 countries)</a:t>
            </a:r>
          </a:p>
          <a:p>
            <a:pPr marL="231775" indent="-231775">
              <a:lnSpc>
                <a:spcPct val="120000"/>
              </a:lnSpc>
              <a:spcBef>
                <a:spcPct val="40000"/>
              </a:spcBef>
              <a:buFontTx/>
              <a:buChar char="•"/>
            </a:pPr>
            <a:r>
              <a:rPr lang="en-US" sz="2800">
                <a:latin typeface="Arial" pitchFamily="34" charset="0"/>
              </a:rPr>
              <a:t>Approx. 70 U.S. Collaborating Laboratories</a:t>
            </a:r>
          </a:p>
          <a:p>
            <a:pPr marL="231775" indent="-231775">
              <a:lnSpc>
                <a:spcPct val="120000"/>
              </a:lnSpc>
              <a:spcBef>
                <a:spcPct val="40000"/>
              </a:spcBef>
              <a:buFontTx/>
              <a:buChar char="•"/>
            </a:pPr>
            <a:r>
              <a:rPr lang="en-US" sz="2800">
                <a:latin typeface="Arial" pitchFamily="34" charset="0"/>
              </a:rPr>
              <a:t>Sentinel surveillance sites in states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304800" y="457200"/>
            <a:ext cx="8534400" cy="1143000"/>
          </a:xfrm>
        </p:spPr>
        <p:txBody>
          <a:bodyPr/>
          <a:lstStyle/>
          <a:p>
            <a:r>
              <a:rPr lang="en-US" smtClean="0"/>
              <a:t>Current Directions in</a:t>
            </a:r>
            <a:br>
              <a:rPr lang="en-US" smtClean="0"/>
            </a:br>
            <a:r>
              <a:rPr lang="en-US" smtClean="0"/>
              <a:t>Public Health Surveillance</a:t>
            </a:r>
          </a:p>
        </p:txBody>
      </p:sp>
      <p:sp>
        <p:nvSpPr>
          <p:cNvPr id="51203" name="Rectangle 3"/>
          <p:cNvSpPr>
            <a:spLocks noGrp="1" noChangeArrowheads="1"/>
          </p:cNvSpPr>
          <p:nvPr>
            <p:ph type="body" idx="1"/>
          </p:nvPr>
        </p:nvSpPr>
        <p:spPr>
          <a:xfrm>
            <a:off x="1066800" y="2057400"/>
            <a:ext cx="7239000" cy="4114800"/>
          </a:xfrm>
        </p:spPr>
        <p:txBody>
          <a:bodyPr/>
          <a:lstStyle/>
          <a:p>
            <a:pPr>
              <a:lnSpc>
                <a:spcPct val="110000"/>
              </a:lnSpc>
            </a:pPr>
            <a:r>
              <a:rPr lang="en-US" smtClean="0"/>
              <a:t>Electronic data transmission, laboratory and medical</a:t>
            </a:r>
          </a:p>
          <a:p>
            <a:pPr>
              <a:lnSpc>
                <a:spcPct val="110000"/>
              </a:lnSpc>
            </a:pPr>
            <a:r>
              <a:rPr lang="en-US" smtClean="0"/>
              <a:t>Advances in laboratory analysis</a:t>
            </a:r>
          </a:p>
          <a:p>
            <a:pPr>
              <a:lnSpc>
                <a:spcPct val="110000"/>
              </a:lnSpc>
            </a:pPr>
            <a:r>
              <a:rPr lang="en-US" smtClean="0"/>
              <a:t>Administrative data sets</a:t>
            </a:r>
          </a:p>
          <a:p>
            <a:pPr>
              <a:lnSpc>
                <a:spcPct val="110000"/>
              </a:lnSpc>
            </a:pPr>
            <a:r>
              <a:rPr lang="en-US" smtClean="0"/>
              <a:t>Syndrome surveillance</a:t>
            </a:r>
          </a:p>
          <a:p>
            <a:pPr>
              <a:lnSpc>
                <a:spcPct val="110000"/>
              </a:lnSpc>
            </a:pPr>
            <a:r>
              <a:rPr lang="en-US" smtClean="0"/>
              <a:t>Geographic information systems</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685800" y="381000"/>
            <a:ext cx="7772400" cy="1143000"/>
          </a:xfrm>
        </p:spPr>
        <p:txBody>
          <a:bodyPr/>
          <a:lstStyle/>
          <a:p>
            <a:r>
              <a:rPr lang="en-US" smtClean="0"/>
              <a:t>PH Surveillance: Issues</a:t>
            </a:r>
          </a:p>
        </p:txBody>
      </p:sp>
      <p:sp>
        <p:nvSpPr>
          <p:cNvPr id="52227" name="Rectangle 3"/>
          <p:cNvSpPr>
            <a:spLocks noGrp="1" noChangeArrowheads="1"/>
          </p:cNvSpPr>
          <p:nvPr>
            <p:ph type="body" idx="1"/>
          </p:nvPr>
        </p:nvSpPr>
        <p:spPr>
          <a:xfrm>
            <a:off x="685800" y="1752600"/>
            <a:ext cx="7772400" cy="4724400"/>
          </a:xfrm>
        </p:spPr>
        <p:txBody>
          <a:bodyPr/>
          <a:lstStyle/>
          <a:p>
            <a:r>
              <a:rPr lang="en-US" smtClean="0"/>
              <a:t>Application of public safety paradigm to public health (i.e. centralization vs. decentralization)</a:t>
            </a:r>
          </a:p>
          <a:p>
            <a:r>
              <a:rPr lang="en-US" smtClean="0"/>
              <a:t>“Nationalization” of surveillance</a:t>
            </a:r>
          </a:p>
          <a:p>
            <a:pPr lvl="1"/>
            <a:r>
              <a:rPr lang="en-US" smtClean="0"/>
              <a:t>Disease reporting to CDC</a:t>
            </a:r>
          </a:p>
          <a:p>
            <a:pPr lvl="1"/>
            <a:r>
              <a:rPr lang="en-US" smtClean="0"/>
              <a:t>Biosense, etc.</a:t>
            </a:r>
          </a:p>
          <a:p>
            <a:pPr lvl="1"/>
            <a:r>
              <a:rPr lang="en-US" smtClean="0"/>
              <a:t>National electronic lab reporting</a:t>
            </a:r>
          </a:p>
          <a:p>
            <a:r>
              <a:rPr lang="en-US" smtClean="0"/>
              <a:t>Reporting by providers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85800" y="457200"/>
            <a:ext cx="7772400" cy="1066800"/>
          </a:xfrm>
        </p:spPr>
        <p:txBody>
          <a:bodyPr/>
          <a:lstStyle/>
          <a:p>
            <a:pPr>
              <a:lnSpc>
                <a:spcPct val="90000"/>
              </a:lnSpc>
            </a:pPr>
            <a:r>
              <a:rPr lang="en-US" smtClean="0"/>
              <a:t>Confidentiality</a:t>
            </a:r>
          </a:p>
        </p:txBody>
      </p:sp>
      <p:sp>
        <p:nvSpPr>
          <p:cNvPr id="12291" name="Rectangle 3"/>
          <p:cNvSpPr>
            <a:spLocks noGrp="1" noChangeArrowheads="1"/>
          </p:cNvSpPr>
          <p:nvPr>
            <p:ph type="body" idx="1"/>
          </p:nvPr>
        </p:nvSpPr>
        <p:spPr>
          <a:xfrm>
            <a:off x="838200" y="1752600"/>
            <a:ext cx="7620000" cy="4648200"/>
          </a:xfrm>
        </p:spPr>
        <p:txBody>
          <a:bodyPr/>
          <a:lstStyle/>
          <a:p>
            <a:r>
              <a:rPr lang="en-US" smtClean="0"/>
              <a:t>Public health surveillance deals with potentially sensitive information</a:t>
            </a:r>
          </a:p>
          <a:p>
            <a:pPr lvl="1"/>
            <a:r>
              <a:rPr lang="en-US" sz="3200" smtClean="0"/>
              <a:t>medical information</a:t>
            </a:r>
          </a:p>
          <a:p>
            <a:pPr lvl="1"/>
            <a:r>
              <a:rPr lang="en-US" sz="3200" smtClean="0"/>
              <a:t>some diseases are stigmatizing</a:t>
            </a:r>
          </a:p>
          <a:p>
            <a:pPr lvl="1"/>
            <a:endParaRPr lang="en-US" sz="3200" smtClean="0"/>
          </a:p>
          <a:p>
            <a:r>
              <a:rPr lang="en-US" smtClean="0"/>
              <a:t>Systems need to protect patient confidentiality</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smtClean="0"/>
              <a:t>Data Analysis</a:t>
            </a:r>
          </a:p>
        </p:txBody>
      </p:sp>
      <p:sp>
        <p:nvSpPr>
          <p:cNvPr id="53251" name="Content Placeholder 2"/>
          <p:cNvSpPr>
            <a:spLocks noGrp="1"/>
          </p:cNvSpPr>
          <p:nvPr>
            <p:ph idx="1"/>
          </p:nvPr>
        </p:nvSpPr>
        <p:spPr>
          <a:xfrm>
            <a:off x="838200" y="1828800"/>
            <a:ext cx="7620000" cy="4495800"/>
          </a:xfrm>
        </p:spPr>
        <p:txBody>
          <a:bodyPr/>
          <a:lstStyle/>
          <a:p>
            <a:r>
              <a:rPr lang="en-US" smtClean="0"/>
              <a:t>Qualitative analysis</a:t>
            </a:r>
          </a:p>
          <a:p>
            <a:pPr lvl="1"/>
            <a:r>
              <a:rPr lang="en-US" smtClean="0"/>
              <a:t>Data trend monitoring</a:t>
            </a:r>
          </a:p>
          <a:p>
            <a:pPr lvl="1"/>
            <a:r>
              <a:rPr lang="en-US" smtClean="0"/>
              <a:t>Tracking complaints</a:t>
            </a:r>
          </a:p>
          <a:p>
            <a:pPr lvl="1"/>
            <a:r>
              <a:rPr lang="en-US" smtClean="0"/>
              <a:t>Case series</a:t>
            </a:r>
          </a:p>
          <a:p>
            <a:pPr lvl="1"/>
            <a:r>
              <a:rPr lang="en-US" smtClean="0"/>
              <a:t>Descriptive epidemiology</a:t>
            </a:r>
          </a:p>
          <a:p>
            <a:r>
              <a:rPr lang="en-US" smtClean="0"/>
              <a:t>Quantitative analysis</a:t>
            </a:r>
          </a:p>
          <a:p>
            <a:pPr lvl="1"/>
            <a:r>
              <a:rPr lang="en-US" smtClean="0"/>
              <a:t>Signal detection, perturbation analysis</a:t>
            </a:r>
          </a:p>
          <a:p>
            <a:pPr lvl="1"/>
            <a:r>
              <a:rPr lang="en-US" smtClean="0"/>
              <a:t>Analytical epidemiology</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457200" y="381000"/>
            <a:ext cx="8229600" cy="1143000"/>
          </a:xfrm>
        </p:spPr>
        <p:txBody>
          <a:bodyPr/>
          <a:lstStyle/>
          <a:p>
            <a:r>
              <a:rPr lang="en-US" smtClean="0"/>
              <a:t>Descriptive Epidemiology</a:t>
            </a:r>
          </a:p>
        </p:txBody>
      </p:sp>
      <p:sp>
        <p:nvSpPr>
          <p:cNvPr id="54275" name="Rectangle 3"/>
          <p:cNvSpPr>
            <a:spLocks noGrp="1" noChangeArrowheads="1"/>
          </p:cNvSpPr>
          <p:nvPr>
            <p:ph type="body" idx="1"/>
          </p:nvPr>
        </p:nvSpPr>
        <p:spPr>
          <a:xfrm>
            <a:off x="685800" y="1752600"/>
            <a:ext cx="7772400" cy="4876800"/>
          </a:xfrm>
        </p:spPr>
        <p:txBody>
          <a:bodyPr/>
          <a:lstStyle/>
          <a:p>
            <a:r>
              <a:rPr lang="en-US" smtClean="0"/>
              <a:t>Concerned with description rather than explanation</a:t>
            </a:r>
          </a:p>
          <a:p>
            <a:r>
              <a:rPr lang="en-US" smtClean="0"/>
              <a:t>Looks for associations between cases based on person, place and time considerations:</a:t>
            </a:r>
          </a:p>
          <a:p>
            <a:pPr lvl="1"/>
            <a:r>
              <a:rPr lang="en-US" smtClean="0"/>
              <a:t>Person - demographics, symptoms</a:t>
            </a:r>
          </a:p>
          <a:p>
            <a:pPr lvl="1"/>
            <a:r>
              <a:rPr lang="en-US" smtClean="0"/>
              <a:t>Place - location, common exposures</a:t>
            </a:r>
          </a:p>
          <a:p>
            <a:pPr lvl="1"/>
            <a:r>
              <a:rPr lang="en-US" smtClean="0"/>
              <a:t>Time - onset of illness, epidemic curve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46" name="Object 2"/>
          <p:cNvGraphicFramePr>
            <a:graphicFrameLocks noChangeAspect="1"/>
          </p:cNvGraphicFramePr>
          <p:nvPr/>
        </p:nvGraphicFramePr>
        <p:xfrm>
          <a:off x="1676400" y="1295400"/>
          <a:ext cx="5637213" cy="5048250"/>
        </p:xfrm>
        <a:graphic>
          <a:graphicData uri="http://schemas.openxmlformats.org/presentationml/2006/ole">
            <p:oleObj spid="_x0000_s6146" name="Document" r:id="rId5" imgW="5491445" imgH="3176174" progId="Word.Document.8">
              <p:embed/>
            </p:oleObj>
          </a:graphicData>
        </a:graphic>
      </p:graphicFrame>
      <p:sp>
        <p:nvSpPr>
          <p:cNvPr id="6147" name="Text Box 3"/>
          <p:cNvSpPr txBox="1">
            <a:spLocks noChangeArrowheads="1"/>
          </p:cNvSpPr>
          <p:nvPr/>
        </p:nvSpPr>
        <p:spPr bwMode="auto">
          <a:xfrm>
            <a:off x="533400" y="228600"/>
            <a:ext cx="8102600" cy="762000"/>
          </a:xfrm>
          <a:prstGeom prst="rect">
            <a:avLst/>
          </a:prstGeom>
          <a:noFill/>
          <a:ln w="9525">
            <a:noFill/>
            <a:miter lim="800000"/>
            <a:headEnd/>
            <a:tailEnd/>
          </a:ln>
        </p:spPr>
        <p:txBody>
          <a:bodyPr wrap="none">
            <a:spAutoFit/>
          </a:bodyPr>
          <a:lstStyle/>
          <a:p>
            <a:r>
              <a:rPr lang="en-US" sz="4400" b="0">
                <a:solidFill>
                  <a:schemeClr val="tx2"/>
                </a:solidFill>
                <a:latin typeface="Arial Black" pitchFamily="34" charset="0"/>
              </a:rPr>
              <a:t>Person: Frequency Tables</a:t>
            </a:r>
            <a:endParaRPr lang="en-US" sz="4400" b="0">
              <a:latin typeface="Arial Black" pitchFamily="34" charset="0"/>
            </a:endParaRPr>
          </a:p>
        </p:txBody>
      </p:sp>
    </p:spTree>
    <p:custDataLst>
      <p:tags r:id="rId2"/>
    </p:custData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85800" y="304800"/>
            <a:ext cx="7772400" cy="762000"/>
          </a:xfrm>
        </p:spPr>
        <p:txBody>
          <a:bodyPr/>
          <a:lstStyle/>
          <a:p>
            <a:r>
              <a:rPr lang="en-US" smtClean="0"/>
              <a:t>Place: Spot Maps</a:t>
            </a:r>
          </a:p>
        </p:txBody>
      </p:sp>
      <p:sp>
        <p:nvSpPr>
          <p:cNvPr id="55299" name="Text Box 3"/>
          <p:cNvSpPr txBox="1">
            <a:spLocks noChangeArrowheads="1"/>
          </p:cNvSpPr>
          <p:nvPr/>
        </p:nvSpPr>
        <p:spPr bwMode="auto">
          <a:xfrm>
            <a:off x="3276600" y="6019800"/>
            <a:ext cx="3886200" cy="366713"/>
          </a:xfrm>
          <a:prstGeom prst="rect">
            <a:avLst/>
          </a:prstGeom>
          <a:noFill/>
          <a:ln w="9525">
            <a:noFill/>
            <a:miter lim="800000"/>
            <a:headEnd/>
            <a:tailEnd/>
          </a:ln>
        </p:spPr>
        <p:txBody>
          <a:bodyPr>
            <a:spAutoFit/>
          </a:bodyPr>
          <a:lstStyle/>
          <a:p>
            <a:pPr>
              <a:spcBef>
                <a:spcPct val="50000"/>
              </a:spcBef>
            </a:pPr>
            <a:r>
              <a:rPr lang="en-US" sz="1800" b="0">
                <a:latin typeface="Arial" pitchFamily="34" charset="0"/>
              </a:rPr>
              <a:t>Dr. John Snow, September 1854</a:t>
            </a:r>
            <a:endParaRPr lang="en-US" b="0">
              <a:latin typeface="Arial" pitchFamily="34" charset="0"/>
            </a:endParaRPr>
          </a:p>
        </p:txBody>
      </p:sp>
      <p:pic>
        <p:nvPicPr>
          <p:cNvPr id="55300" name="Picture 4" descr="Mod5_snowmap"/>
          <p:cNvPicPr>
            <a:picLocks noChangeAspect="1" noChangeArrowheads="1"/>
          </p:cNvPicPr>
          <p:nvPr/>
        </p:nvPicPr>
        <p:blipFill>
          <a:blip r:embed="rId4" cstate="print"/>
          <a:srcRect/>
          <a:stretch>
            <a:fillRect/>
          </a:stretch>
        </p:blipFill>
        <p:spPr bwMode="auto">
          <a:xfrm>
            <a:off x="1293813" y="1379538"/>
            <a:ext cx="6556375" cy="4556125"/>
          </a:xfrm>
          <a:prstGeom prst="rect">
            <a:avLst/>
          </a:prstGeom>
          <a:noFill/>
          <a:ln w="12700">
            <a:solidFill>
              <a:schemeClr val="bg1"/>
            </a:solidFill>
            <a:miter lim="800000"/>
            <a:headEnd/>
            <a:tailEnd/>
          </a:ln>
        </p:spPr>
      </p:pic>
    </p:spTree>
    <p:custDataLst>
      <p:tags r:id="rId1"/>
    </p:custData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685800" y="700088"/>
            <a:ext cx="7772400" cy="1052512"/>
          </a:xfrm>
        </p:spPr>
        <p:txBody>
          <a:bodyPr/>
          <a:lstStyle/>
          <a:p>
            <a:r>
              <a:rPr lang="en-US" sz="4000" smtClean="0"/>
              <a:t>Place: Common Exposure Location</a:t>
            </a:r>
          </a:p>
        </p:txBody>
      </p:sp>
      <p:sp>
        <p:nvSpPr>
          <p:cNvPr id="56323" name="Rectangle 3"/>
          <p:cNvSpPr>
            <a:spLocks noGrp="1" noChangeArrowheads="1"/>
          </p:cNvSpPr>
          <p:nvPr>
            <p:ph type="body" idx="1"/>
          </p:nvPr>
        </p:nvSpPr>
        <p:spPr>
          <a:xfrm>
            <a:off x="1447800" y="2438400"/>
            <a:ext cx="6564313" cy="3810000"/>
          </a:xfrm>
        </p:spPr>
        <p:txBody>
          <a:bodyPr/>
          <a:lstStyle/>
          <a:p>
            <a:pPr>
              <a:lnSpc>
                <a:spcPct val="120000"/>
              </a:lnSpc>
            </a:pPr>
            <a:r>
              <a:rPr lang="en-US" sz="3600" smtClean="0"/>
              <a:t>Examples</a:t>
            </a:r>
          </a:p>
          <a:p>
            <a:pPr lvl="1">
              <a:lnSpc>
                <a:spcPct val="120000"/>
              </a:lnSpc>
            </a:pPr>
            <a:r>
              <a:rPr lang="en-US" sz="3200" smtClean="0"/>
              <a:t>Case 1 – rest. A, B, C, D</a:t>
            </a:r>
          </a:p>
          <a:p>
            <a:pPr lvl="1">
              <a:lnSpc>
                <a:spcPct val="120000"/>
              </a:lnSpc>
            </a:pPr>
            <a:r>
              <a:rPr lang="en-US" sz="3200" smtClean="0"/>
              <a:t>Case 2 – rest. B, E, F</a:t>
            </a:r>
          </a:p>
          <a:p>
            <a:pPr lvl="1">
              <a:lnSpc>
                <a:spcPct val="120000"/>
              </a:lnSpc>
            </a:pPr>
            <a:r>
              <a:rPr lang="en-US" sz="3200" smtClean="0"/>
              <a:t>Case 3 – rest. A, B, G, H, I</a:t>
            </a:r>
          </a:p>
          <a:p>
            <a:pPr lvl="1">
              <a:lnSpc>
                <a:spcPct val="120000"/>
              </a:lnSpc>
            </a:pPr>
            <a:r>
              <a:rPr lang="en-US" sz="3200" smtClean="0"/>
              <a:t>Case 4 – rest. B, D, J, K</a:t>
            </a:r>
          </a:p>
        </p:txBody>
      </p:sp>
    </p:spTree>
    <p:custDataLst>
      <p:tags r:id="rId1"/>
    </p:custData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ChangeArrowheads="1"/>
          </p:cNvSpPr>
          <p:nvPr/>
        </p:nvSpPr>
        <p:spPr bwMode="auto">
          <a:xfrm>
            <a:off x="1030288" y="547688"/>
            <a:ext cx="130175" cy="563562"/>
          </a:xfrm>
          <a:prstGeom prst="rect">
            <a:avLst/>
          </a:prstGeom>
          <a:noFill/>
          <a:ln w="9525">
            <a:noFill/>
            <a:miter lim="800000"/>
            <a:headEnd/>
            <a:tailEnd/>
          </a:ln>
        </p:spPr>
        <p:txBody>
          <a:bodyPr wrap="none" lIns="0" tIns="0" rIns="0" bIns="0">
            <a:spAutoFit/>
          </a:bodyPr>
          <a:lstStyle/>
          <a:p>
            <a:r>
              <a:rPr lang="en-US" sz="3700" b="0">
                <a:solidFill>
                  <a:srgbClr val="FFFF00"/>
                </a:solidFill>
                <a:latin typeface="Arial" pitchFamily="34" charset="0"/>
              </a:rPr>
              <a:t> </a:t>
            </a:r>
            <a:endParaRPr lang="en-US" b="0">
              <a:latin typeface="Arial" pitchFamily="34" charset="0"/>
            </a:endParaRPr>
          </a:p>
        </p:txBody>
      </p:sp>
      <p:sp>
        <p:nvSpPr>
          <p:cNvPr id="57347" name="Rectangle 3"/>
          <p:cNvSpPr>
            <a:spLocks noChangeArrowheads="1"/>
          </p:cNvSpPr>
          <p:nvPr/>
        </p:nvSpPr>
        <p:spPr bwMode="auto">
          <a:xfrm>
            <a:off x="1177925" y="5324475"/>
            <a:ext cx="444500" cy="274638"/>
          </a:xfrm>
          <a:prstGeom prst="rect">
            <a:avLst/>
          </a:prstGeom>
          <a:noFill/>
          <a:ln w="9525">
            <a:noFill/>
            <a:miter lim="800000"/>
            <a:headEnd/>
            <a:tailEnd/>
          </a:ln>
        </p:spPr>
        <p:txBody>
          <a:bodyPr wrap="none" lIns="0" tIns="0" rIns="0" bIns="0">
            <a:spAutoFit/>
          </a:bodyPr>
          <a:lstStyle/>
          <a:p>
            <a:r>
              <a:rPr lang="en-US" sz="1800" b="0">
                <a:solidFill>
                  <a:srgbClr val="FFFFFF"/>
                </a:solidFill>
                <a:latin typeface="Arial" pitchFamily="34" charset="0"/>
              </a:rPr>
              <a:t>6/27</a:t>
            </a:r>
            <a:endParaRPr lang="en-US" b="0">
              <a:latin typeface="Arial" pitchFamily="34" charset="0"/>
            </a:endParaRPr>
          </a:p>
        </p:txBody>
      </p:sp>
      <p:sp>
        <p:nvSpPr>
          <p:cNvPr id="57348" name="Rectangle 4"/>
          <p:cNvSpPr>
            <a:spLocks noChangeArrowheads="1"/>
          </p:cNvSpPr>
          <p:nvPr/>
        </p:nvSpPr>
        <p:spPr bwMode="auto">
          <a:xfrm>
            <a:off x="2047875" y="5324475"/>
            <a:ext cx="317500" cy="274638"/>
          </a:xfrm>
          <a:prstGeom prst="rect">
            <a:avLst/>
          </a:prstGeom>
          <a:noFill/>
          <a:ln w="9525">
            <a:noFill/>
            <a:miter lim="800000"/>
            <a:headEnd/>
            <a:tailEnd/>
          </a:ln>
        </p:spPr>
        <p:txBody>
          <a:bodyPr wrap="none" lIns="0" tIns="0" rIns="0" bIns="0">
            <a:spAutoFit/>
          </a:bodyPr>
          <a:lstStyle/>
          <a:p>
            <a:r>
              <a:rPr lang="en-US" sz="1800" b="0">
                <a:solidFill>
                  <a:srgbClr val="FFFFFF"/>
                </a:solidFill>
                <a:latin typeface="Arial" pitchFamily="34" charset="0"/>
              </a:rPr>
              <a:t>8/2</a:t>
            </a:r>
            <a:endParaRPr lang="en-US" b="0">
              <a:latin typeface="Arial" pitchFamily="34" charset="0"/>
            </a:endParaRPr>
          </a:p>
        </p:txBody>
      </p:sp>
      <p:sp>
        <p:nvSpPr>
          <p:cNvPr id="57349" name="Rectangle 5"/>
          <p:cNvSpPr>
            <a:spLocks noChangeArrowheads="1"/>
          </p:cNvSpPr>
          <p:nvPr/>
        </p:nvSpPr>
        <p:spPr bwMode="auto">
          <a:xfrm>
            <a:off x="2854325" y="5324475"/>
            <a:ext cx="317500" cy="274638"/>
          </a:xfrm>
          <a:prstGeom prst="rect">
            <a:avLst/>
          </a:prstGeom>
          <a:noFill/>
          <a:ln w="9525">
            <a:noFill/>
            <a:miter lim="800000"/>
            <a:headEnd/>
            <a:tailEnd/>
          </a:ln>
        </p:spPr>
        <p:txBody>
          <a:bodyPr wrap="none" lIns="0" tIns="0" rIns="0" bIns="0">
            <a:spAutoFit/>
          </a:bodyPr>
          <a:lstStyle/>
          <a:p>
            <a:r>
              <a:rPr lang="en-US" sz="1800" b="0">
                <a:solidFill>
                  <a:srgbClr val="FFFFFF"/>
                </a:solidFill>
                <a:latin typeface="Arial" pitchFamily="34" charset="0"/>
              </a:rPr>
              <a:t>9/6</a:t>
            </a:r>
            <a:endParaRPr lang="en-US" b="0">
              <a:latin typeface="Arial" pitchFamily="34" charset="0"/>
            </a:endParaRPr>
          </a:p>
        </p:txBody>
      </p:sp>
      <p:sp>
        <p:nvSpPr>
          <p:cNvPr id="57350" name="Rectangle 6"/>
          <p:cNvSpPr>
            <a:spLocks noChangeArrowheads="1"/>
          </p:cNvSpPr>
          <p:nvPr/>
        </p:nvSpPr>
        <p:spPr bwMode="auto">
          <a:xfrm>
            <a:off x="3536950" y="5324475"/>
            <a:ext cx="571500" cy="274638"/>
          </a:xfrm>
          <a:prstGeom prst="rect">
            <a:avLst/>
          </a:prstGeom>
          <a:noFill/>
          <a:ln w="9525">
            <a:noFill/>
            <a:miter lim="800000"/>
            <a:headEnd/>
            <a:tailEnd/>
          </a:ln>
        </p:spPr>
        <p:txBody>
          <a:bodyPr wrap="none" lIns="0" tIns="0" rIns="0" bIns="0">
            <a:spAutoFit/>
          </a:bodyPr>
          <a:lstStyle/>
          <a:p>
            <a:r>
              <a:rPr lang="en-US" sz="1800" b="0">
                <a:solidFill>
                  <a:srgbClr val="FFFFFF"/>
                </a:solidFill>
                <a:latin typeface="Arial" pitchFamily="34" charset="0"/>
              </a:rPr>
              <a:t>10/11</a:t>
            </a:r>
            <a:endParaRPr lang="en-US" b="0">
              <a:latin typeface="Arial" pitchFamily="34" charset="0"/>
            </a:endParaRPr>
          </a:p>
        </p:txBody>
      </p:sp>
      <p:sp>
        <p:nvSpPr>
          <p:cNvPr id="57351" name="Rectangle 7"/>
          <p:cNvSpPr>
            <a:spLocks noChangeArrowheads="1"/>
          </p:cNvSpPr>
          <p:nvPr/>
        </p:nvSpPr>
        <p:spPr bwMode="auto">
          <a:xfrm>
            <a:off x="4344988" y="5324475"/>
            <a:ext cx="571500" cy="274638"/>
          </a:xfrm>
          <a:prstGeom prst="rect">
            <a:avLst/>
          </a:prstGeom>
          <a:noFill/>
          <a:ln w="9525">
            <a:noFill/>
            <a:miter lim="800000"/>
            <a:headEnd/>
            <a:tailEnd/>
          </a:ln>
        </p:spPr>
        <p:txBody>
          <a:bodyPr wrap="none" lIns="0" tIns="0" rIns="0" bIns="0">
            <a:spAutoFit/>
          </a:bodyPr>
          <a:lstStyle/>
          <a:p>
            <a:r>
              <a:rPr lang="en-US" sz="1800" b="0">
                <a:solidFill>
                  <a:srgbClr val="FFFFFF"/>
                </a:solidFill>
                <a:latin typeface="Arial" pitchFamily="34" charset="0"/>
              </a:rPr>
              <a:t>11/15</a:t>
            </a:r>
            <a:endParaRPr lang="en-US" b="0">
              <a:latin typeface="Arial" pitchFamily="34" charset="0"/>
            </a:endParaRPr>
          </a:p>
        </p:txBody>
      </p:sp>
      <p:sp>
        <p:nvSpPr>
          <p:cNvPr id="57352" name="Rectangle 8"/>
          <p:cNvSpPr>
            <a:spLocks noChangeArrowheads="1"/>
          </p:cNvSpPr>
          <p:nvPr/>
        </p:nvSpPr>
        <p:spPr bwMode="auto">
          <a:xfrm>
            <a:off x="5153025" y="5324475"/>
            <a:ext cx="571500" cy="274638"/>
          </a:xfrm>
          <a:prstGeom prst="rect">
            <a:avLst/>
          </a:prstGeom>
          <a:noFill/>
          <a:ln w="9525">
            <a:noFill/>
            <a:miter lim="800000"/>
            <a:headEnd/>
            <a:tailEnd/>
          </a:ln>
        </p:spPr>
        <p:txBody>
          <a:bodyPr wrap="none" lIns="0" tIns="0" rIns="0" bIns="0">
            <a:spAutoFit/>
          </a:bodyPr>
          <a:lstStyle/>
          <a:p>
            <a:r>
              <a:rPr lang="en-US" sz="1800" b="0">
                <a:solidFill>
                  <a:srgbClr val="FFFFFF"/>
                </a:solidFill>
                <a:latin typeface="Arial" pitchFamily="34" charset="0"/>
              </a:rPr>
              <a:t>12/20</a:t>
            </a:r>
            <a:endParaRPr lang="en-US" b="0">
              <a:latin typeface="Arial" pitchFamily="34" charset="0"/>
            </a:endParaRPr>
          </a:p>
        </p:txBody>
      </p:sp>
      <p:sp>
        <p:nvSpPr>
          <p:cNvPr id="57353" name="Rectangle 9"/>
          <p:cNvSpPr>
            <a:spLocks noChangeArrowheads="1"/>
          </p:cNvSpPr>
          <p:nvPr/>
        </p:nvSpPr>
        <p:spPr bwMode="auto">
          <a:xfrm>
            <a:off x="6019800" y="5324475"/>
            <a:ext cx="444500" cy="274638"/>
          </a:xfrm>
          <a:prstGeom prst="rect">
            <a:avLst/>
          </a:prstGeom>
          <a:noFill/>
          <a:ln w="9525">
            <a:noFill/>
            <a:miter lim="800000"/>
            <a:headEnd/>
            <a:tailEnd/>
          </a:ln>
        </p:spPr>
        <p:txBody>
          <a:bodyPr wrap="none" lIns="0" tIns="0" rIns="0" bIns="0">
            <a:spAutoFit/>
          </a:bodyPr>
          <a:lstStyle/>
          <a:p>
            <a:r>
              <a:rPr lang="en-US" sz="1800" b="0">
                <a:solidFill>
                  <a:srgbClr val="FFFFFF"/>
                </a:solidFill>
                <a:latin typeface="Arial" pitchFamily="34" charset="0"/>
              </a:rPr>
              <a:t>1/24</a:t>
            </a:r>
            <a:endParaRPr lang="en-US" b="0">
              <a:latin typeface="Arial" pitchFamily="34" charset="0"/>
            </a:endParaRPr>
          </a:p>
        </p:txBody>
      </p:sp>
      <p:sp>
        <p:nvSpPr>
          <p:cNvPr id="57354" name="Rectangle 10"/>
          <p:cNvSpPr>
            <a:spLocks noChangeArrowheads="1"/>
          </p:cNvSpPr>
          <p:nvPr/>
        </p:nvSpPr>
        <p:spPr bwMode="auto">
          <a:xfrm>
            <a:off x="6826250" y="5324475"/>
            <a:ext cx="444500" cy="274638"/>
          </a:xfrm>
          <a:prstGeom prst="rect">
            <a:avLst/>
          </a:prstGeom>
          <a:noFill/>
          <a:ln w="9525">
            <a:noFill/>
            <a:miter lim="800000"/>
            <a:headEnd/>
            <a:tailEnd/>
          </a:ln>
        </p:spPr>
        <p:txBody>
          <a:bodyPr wrap="none" lIns="0" tIns="0" rIns="0" bIns="0">
            <a:spAutoFit/>
          </a:bodyPr>
          <a:lstStyle/>
          <a:p>
            <a:r>
              <a:rPr lang="en-US" sz="1800" b="0">
                <a:solidFill>
                  <a:srgbClr val="FFFFFF"/>
                </a:solidFill>
                <a:latin typeface="Arial" pitchFamily="34" charset="0"/>
              </a:rPr>
              <a:t>2/27</a:t>
            </a:r>
            <a:endParaRPr lang="en-US" b="0">
              <a:latin typeface="Arial" pitchFamily="34" charset="0"/>
            </a:endParaRPr>
          </a:p>
        </p:txBody>
      </p:sp>
      <p:sp>
        <p:nvSpPr>
          <p:cNvPr id="57355" name="Rectangle 11"/>
          <p:cNvSpPr>
            <a:spLocks noChangeArrowheads="1"/>
          </p:cNvSpPr>
          <p:nvPr/>
        </p:nvSpPr>
        <p:spPr bwMode="auto">
          <a:xfrm>
            <a:off x="7696200" y="5324475"/>
            <a:ext cx="317500" cy="274638"/>
          </a:xfrm>
          <a:prstGeom prst="rect">
            <a:avLst/>
          </a:prstGeom>
          <a:noFill/>
          <a:ln w="9525">
            <a:noFill/>
            <a:miter lim="800000"/>
            <a:headEnd/>
            <a:tailEnd/>
          </a:ln>
        </p:spPr>
        <p:txBody>
          <a:bodyPr wrap="none" lIns="0" tIns="0" rIns="0" bIns="0">
            <a:spAutoFit/>
          </a:bodyPr>
          <a:lstStyle/>
          <a:p>
            <a:r>
              <a:rPr lang="en-US" sz="1800" b="0">
                <a:solidFill>
                  <a:srgbClr val="FFFFFF"/>
                </a:solidFill>
                <a:latin typeface="Arial" pitchFamily="34" charset="0"/>
              </a:rPr>
              <a:t>4/3</a:t>
            </a:r>
            <a:endParaRPr lang="en-US" b="0">
              <a:latin typeface="Arial" pitchFamily="34" charset="0"/>
            </a:endParaRPr>
          </a:p>
        </p:txBody>
      </p:sp>
      <p:sp>
        <p:nvSpPr>
          <p:cNvPr id="57356" name="Rectangle 12"/>
          <p:cNvSpPr>
            <a:spLocks noChangeArrowheads="1"/>
          </p:cNvSpPr>
          <p:nvPr/>
        </p:nvSpPr>
        <p:spPr bwMode="auto">
          <a:xfrm>
            <a:off x="1019175" y="5154613"/>
            <a:ext cx="127000" cy="274637"/>
          </a:xfrm>
          <a:prstGeom prst="rect">
            <a:avLst/>
          </a:prstGeom>
          <a:noFill/>
          <a:ln w="9525">
            <a:noFill/>
            <a:miter lim="800000"/>
            <a:headEnd/>
            <a:tailEnd/>
          </a:ln>
        </p:spPr>
        <p:txBody>
          <a:bodyPr wrap="none" lIns="0" tIns="0" rIns="0" bIns="0">
            <a:spAutoFit/>
          </a:bodyPr>
          <a:lstStyle/>
          <a:p>
            <a:r>
              <a:rPr lang="en-US" sz="1800">
                <a:solidFill>
                  <a:srgbClr val="FFFFFF"/>
                </a:solidFill>
                <a:latin typeface="Arial" pitchFamily="34" charset="0"/>
              </a:rPr>
              <a:t>0</a:t>
            </a:r>
            <a:endParaRPr lang="en-US" b="0">
              <a:latin typeface="Arial" pitchFamily="34" charset="0"/>
            </a:endParaRPr>
          </a:p>
        </p:txBody>
      </p:sp>
      <p:sp>
        <p:nvSpPr>
          <p:cNvPr id="57357" name="Rectangle 13"/>
          <p:cNvSpPr>
            <a:spLocks noChangeArrowheads="1"/>
          </p:cNvSpPr>
          <p:nvPr/>
        </p:nvSpPr>
        <p:spPr bwMode="auto">
          <a:xfrm>
            <a:off x="1019175" y="4851400"/>
            <a:ext cx="127000" cy="274638"/>
          </a:xfrm>
          <a:prstGeom prst="rect">
            <a:avLst/>
          </a:prstGeom>
          <a:noFill/>
          <a:ln w="9525">
            <a:noFill/>
            <a:miter lim="800000"/>
            <a:headEnd/>
            <a:tailEnd/>
          </a:ln>
        </p:spPr>
        <p:txBody>
          <a:bodyPr wrap="none" lIns="0" tIns="0" rIns="0" bIns="0">
            <a:spAutoFit/>
          </a:bodyPr>
          <a:lstStyle/>
          <a:p>
            <a:r>
              <a:rPr lang="en-US" sz="1800">
                <a:solidFill>
                  <a:srgbClr val="FFFFFF"/>
                </a:solidFill>
                <a:latin typeface="Arial" pitchFamily="34" charset="0"/>
              </a:rPr>
              <a:t>1</a:t>
            </a:r>
            <a:endParaRPr lang="en-US" b="0">
              <a:latin typeface="Arial" pitchFamily="34" charset="0"/>
            </a:endParaRPr>
          </a:p>
        </p:txBody>
      </p:sp>
      <p:sp>
        <p:nvSpPr>
          <p:cNvPr id="57358" name="Rectangle 14"/>
          <p:cNvSpPr>
            <a:spLocks noChangeArrowheads="1"/>
          </p:cNvSpPr>
          <p:nvPr/>
        </p:nvSpPr>
        <p:spPr bwMode="auto">
          <a:xfrm>
            <a:off x="1019175" y="4551363"/>
            <a:ext cx="127000" cy="274637"/>
          </a:xfrm>
          <a:prstGeom prst="rect">
            <a:avLst/>
          </a:prstGeom>
          <a:noFill/>
          <a:ln w="9525">
            <a:noFill/>
            <a:miter lim="800000"/>
            <a:headEnd/>
            <a:tailEnd/>
          </a:ln>
        </p:spPr>
        <p:txBody>
          <a:bodyPr wrap="none" lIns="0" tIns="0" rIns="0" bIns="0">
            <a:spAutoFit/>
          </a:bodyPr>
          <a:lstStyle/>
          <a:p>
            <a:r>
              <a:rPr lang="en-US" sz="1800">
                <a:solidFill>
                  <a:srgbClr val="FFFFFF"/>
                </a:solidFill>
                <a:latin typeface="Arial" pitchFamily="34" charset="0"/>
              </a:rPr>
              <a:t>2</a:t>
            </a:r>
            <a:endParaRPr lang="en-US" b="0">
              <a:latin typeface="Arial" pitchFamily="34" charset="0"/>
            </a:endParaRPr>
          </a:p>
        </p:txBody>
      </p:sp>
      <p:sp>
        <p:nvSpPr>
          <p:cNvPr id="57359" name="Rectangle 15"/>
          <p:cNvSpPr>
            <a:spLocks noChangeArrowheads="1"/>
          </p:cNvSpPr>
          <p:nvPr/>
        </p:nvSpPr>
        <p:spPr bwMode="auto">
          <a:xfrm>
            <a:off x="1019175" y="4248150"/>
            <a:ext cx="127000" cy="274638"/>
          </a:xfrm>
          <a:prstGeom prst="rect">
            <a:avLst/>
          </a:prstGeom>
          <a:noFill/>
          <a:ln w="9525">
            <a:noFill/>
            <a:miter lim="800000"/>
            <a:headEnd/>
            <a:tailEnd/>
          </a:ln>
        </p:spPr>
        <p:txBody>
          <a:bodyPr wrap="none" lIns="0" tIns="0" rIns="0" bIns="0">
            <a:spAutoFit/>
          </a:bodyPr>
          <a:lstStyle/>
          <a:p>
            <a:r>
              <a:rPr lang="en-US" sz="1800">
                <a:solidFill>
                  <a:srgbClr val="FFFFFF"/>
                </a:solidFill>
                <a:latin typeface="Arial" pitchFamily="34" charset="0"/>
              </a:rPr>
              <a:t>3</a:t>
            </a:r>
            <a:endParaRPr lang="en-US" b="0">
              <a:latin typeface="Arial" pitchFamily="34" charset="0"/>
            </a:endParaRPr>
          </a:p>
        </p:txBody>
      </p:sp>
      <p:sp>
        <p:nvSpPr>
          <p:cNvPr id="57360" name="Rectangle 16"/>
          <p:cNvSpPr>
            <a:spLocks noChangeArrowheads="1"/>
          </p:cNvSpPr>
          <p:nvPr/>
        </p:nvSpPr>
        <p:spPr bwMode="auto">
          <a:xfrm>
            <a:off x="1019175" y="3948113"/>
            <a:ext cx="127000" cy="274637"/>
          </a:xfrm>
          <a:prstGeom prst="rect">
            <a:avLst/>
          </a:prstGeom>
          <a:noFill/>
          <a:ln w="9525">
            <a:noFill/>
            <a:miter lim="800000"/>
            <a:headEnd/>
            <a:tailEnd/>
          </a:ln>
        </p:spPr>
        <p:txBody>
          <a:bodyPr wrap="none" lIns="0" tIns="0" rIns="0" bIns="0">
            <a:spAutoFit/>
          </a:bodyPr>
          <a:lstStyle/>
          <a:p>
            <a:r>
              <a:rPr lang="en-US" sz="1800">
                <a:solidFill>
                  <a:srgbClr val="FFFFFF"/>
                </a:solidFill>
                <a:latin typeface="Arial" pitchFamily="34" charset="0"/>
              </a:rPr>
              <a:t>4</a:t>
            </a:r>
            <a:endParaRPr lang="en-US" b="0">
              <a:latin typeface="Arial" pitchFamily="34" charset="0"/>
            </a:endParaRPr>
          </a:p>
        </p:txBody>
      </p:sp>
      <p:sp>
        <p:nvSpPr>
          <p:cNvPr id="57361" name="Rectangle 17"/>
          <p:cNvSpPr>
            <a:spLocks noChangeArrowheads="1"/>
          </p:cNvSpPr>
          <p:nvPr/>
        </p:nvSpPr>
        <p:spPr bwMode="auto">
          <a:xfrm>
            <a:off x="1019175" y="3646488"/>
            <a:ext cx="127000" cy="274637"/>
          </a:xfrm>
          <a:prstGeom prst="rect">
            <a:avLst/>
          </a:prstGeom>
          <a:noFill/>
          <a:ln w="9525">
            <a:noFill/>
            <a:miter lim="800000"/>
            <a:headEnd/>
            <a:tailEnd/>
          </a:ln>
        </p:spPr>
        <p:txBody>
          <a:bodyPr wrap="none" lIns="0" tIns="0" rIns="0" bIns="0">
            <a:spAutoFit/>
          </a:bodyPr>
          <a:lstStyle/>
          <a:p>
            <a:r>
              <a:rPr lang="en-US" sz="1800">
                <a:solidFill>
                  <a:srgbClr val="FFFFFF"/>
                </a:solidFill>
                <a:latin typeface="Arial" pitchFamily="34" charset="0"/>
              </a:rPr>
              <a:t>5</a:t>
            </a:r>
            <a:endParaRPr lang="en-US" b="0">
              <a:latin typeface="Arial" pitchFamily="34" charset="0"/>
            </a:endParaRPr>
          </a:p>
        </p:txBody>
      </p:sp>
      <p:sp>
        <p:nvSpPr>
          <p:cNvPr id="57362" name="Rectangle 18"/>
          <p:cNvSpPr>
            <a:spLocks noChangeArrowheads="1"/>
          </p:cNvSpPr>
          <p:nvPr/>
        </p:nvSpPr>
        <p:spPr bwMode="auto">
          <a:xfrm>
            <a:off x="1019175" y="3343275"/>
            <a:ext cx="127000" cy="274638"/>
          </a:xfrm>
          <a:prstGeom prst="rect">
            <a:avLst/>
          </a:prstGeom>
          <a:noFill/>
          <a:ln w="9525">
            <a:noFill/>
            <a:miter lim="800000"/>
            <a:headEnd/>
            <a:tailEnd/>
          </a:ln>
        </p:spPr>
        <p:txBody>
          <a:bodyPr wrap="none" lIns="0" tIns="0" rIns="0" bIns="0">
            <a:spAutoFit/>
          </a:bodyPr>
          <a:lstStyle/>
          <a:p>
            <a:r>
              <a:rPr lang="en-US" sz="1800">
                <a:solidFill>
                  <a:srgbClr val="FFFFFF"/>
                </a:solidFill>
                <a:latin typeface="Arial" pitchFamily="34" charset="0"/>
              </a:rPr>
              <a:t>6</a:t>
            </a:r>
            <a:endParaRPr lang="en-US" b="0">
              <a:latin typeface="Arial" pitchFamily="34" charset="0"/>
            </a:endParaRPr>
          </a:p>
        </p:txBody>
      </p:sp>
      <p:sp>
        <p:nvSpPr>
          <p:cNvPr id="57363" name="Rectangle 19"/>
          <p:cNvSpPr>
            <a:spLocks noChangeArrowheads="1"/>
          </p:cNvSpPr>
          <p:nvPr/>
        </p:nvSpPr>
        <p:spPr bwMode="auto">
          <a:xfrm>
            <a:off x="1019175" y="3041650"/>
            <a:ext cx="127000" cy="274638"/>
          </a:xfrm>
          <a:prstGeom prst="rect">
            <a:avLst/>
          </a:prstGeom>
          <a:noFill/>
          <a:ln w="9525">
            <a:noFill/>
            <a:miter lim="800000"/>
            <a:headEnd/>
            <a:tailEnd/>
          </a:ln>
        </p:spPr>
        <p:txBody>
          <a:bodyPr wrap="none" lIns="0" tIns="0" rIns="0" bIns="0">
            <a:spAutoFit/>
          </a:bodyPr>
          <a:lstStyle/>
          <a:p>
            <a:r>
              <a:rPr lang="en-US" sz="1800">
                <a:solidFill>
                  <a:srgbClr val="FFFFFF"/>
                </a:solidFill>
                <a:latin typeface="Arial" pitchFamily="34" charset="0"/>
              </a:rPr>
              <a:t>7</a:t>
            </a:r>
            <a:endParaRPr lang="en-US" b="0">
              <a:latin typeface="Arial" pitchFamily="34" charset="0"/>
            </a:endParaRPr>
          </a:p>
        </p:txBody>
      </p:sp>
      <p:sp>
        <p:nvSpPr>
          <p:cNvPr id="57364" name="Rectangle 20"/>
          <p:cNvSpPr>
            <a:spLocks noChangeArrowheads="1"/>
          </p:cNvSpPr>
          <p:nvPr/>
        </p:nvSpPr>
        <p:spPr bwMode="auto">
          <a:xfrm>
            <a:off x="1019175" y="2740025"/>
            <a:ext cx="127000" cy="274638"/>
          </a:xfrm>
          <a:prstGeom prst="rect">
            <a:avLst/>
          </a:prstGeom>
          <a:noFill/>
          <a:ln w="9525">
            <a:noFill/>
            <a:miter lim="800000"/>
            <a:headEnd/>
            <a:tailEnd/>
          </a:ln>
        </p:spPr>
        <p:txBody>
          <a:bodyPr wrap="none" lIns="0" tIns="0" rIns="0" bIns="0">
            <a:spAutoFit/>
          </a:bodyPr>
          <a:lstStyle/>
          <a:p>
            <a:r>
              <a:rPr lang="en-US" sz="1800">
                <a:solidFill>
                  <a:srgbClr val="FFFFFF"/>
                </a:solidFill>
                <a:latin typeface="Arial" pitchFamily="34" charset="0"/>
              </a:rPr>
              <a:t>8</a:t>
            </a:r>
            <a:endParaRPr lang="en-US" b="0">
              <a:latin typeface="Arial" pitchFamily="34" charset="0"/>
            </a:endParaRPr>
          </a:p>
        </p:txBody>
      </p:sp>
      <p:sp>
        <p:nvSpPr>
          <p:cNvPr id="57365" name="Rectangle 21"/>
          <p:cNvSpPr>
            <a:spLocks noChangeArrowheads="1"/>
          </p:cNvSpPr>
          <p:nvPr/>
        </p:nvSpPr>
        <p:spPr bwMode="auto">
          <a:xfrm>
            <a:off x="1019175" y="2438400"/>
            <a:ext cx="127000" cy="274638"/>
          </a:xfrm>
          <a:prstGeom prst="rect">
            <a:avLst/>
          </a:prstGeom>
          <a:noFill/>
          <a:ln w="9525">
            <a:noFill/>
            <a:miter lim="800000"/>
            <a:headEnd/>
            <a:tailEnd/>
          </a:ln>
        </p:spPr>
        <p:txBody>
          <a:bodyPr wrap="none" lIns="0" tIns="0" rIns="0" bIns="0">
            <a:spAutoFit/>
          </a:bodyPr>
          <a:lstStyle/>
          <a:p>
            <a:r>
              <a:rPr lang="en-US" sz="1800">
                <a:solidFill>
                  <a:srgbClr val="FFFFFF"/>
                </a:solidFill>
                <a:latin typeface="Arial" pitchFamily="34" charset="0"/>
              </a:rPr>
              <a:t>9</a:t>
            </a:r>
            <a:endParaRPr lang="en-US" b="0">
              <a:latin typeface="Arial" pitchFamily="34" charset="0"/>
            </a:endParaRPr>
          </a:p>
        </p:txBody>
      </p:sp>
      <p:sp>
        <p:nvSpPr>
          <p:cNvPr id="57366" name="Rectangle 22"/>
          <p:cNvSpPr>
            <a:spLocks noChangeArrowheads="1"/>
          </p:cNvSpPr>
          <p:nvPr/>
        </p:nvSpPr>
        <p:spPr bwMode="auto">
          <a:xfrm>
            <a:off x="898525" y="2138363"/>
            <a:ext cx="254000" cy="274637"/>
          </a:xfrm>
          <a:prstGeom prst="rect">
            <a:avLst/>
          </a:prstGeom>
          <a:noFill/>
          <a:ln w="9525">
            <a:noFill/>
            <a:miter lim="800000"/>
            <a:headEnd/>
            <a:tailEnd/>
          </a:ln>
        </p:spPr>
        <p:txBody>
          <a:bodyPr wrap="none" lIns="0" tIns="0" rIns="0" bIns="0">
            <a:spAutoFit/>
          </a:bodyPr>
          <a:lstStyle/>
          <a:p>
            <a:r>
              <a:rPr lang="en-US" sz="1800">
                <a:solidFill>
                  <a:srgbClr val="FFFFFF"/>
                </a:solidFill>
                <a:latin typeface="Arial" pitchFamily="34" charset="0"/>
              </a:rPr>
              <a:t>10</a:t>
            </a:r>
            <a:endParaRPr lang="en-US" b="0">
              <a:latin typeface="Arial" pitchFamily="34" charset="0"/>
            </a:endParaRPr>
          </a:p>
        </p:txBody>
      </p:sp>
      <p:sp>
        <p:nvSpPr>
          <p:cNvPr id="57367" name="Rectangle 23"/>
          <p:cNvSpPr>
            <a:spLocks noChangeArrowheads="1"/>
          </p:cNvSpPr>
          <p:nvPr/>
        </p:nvSpPr>
        <p:spPr bwMode="auto">
          <a:xfrm>
            <a:off x="898525" y="1836738"/>
            <a:ext cx="254000" cy="274637"/>
          </a:xfrm>
          <a:prstGeom prst="rect">
            <a:avLst/>
          </a:prstGeom>
          <a:noFill/>
          <a:ln w="9525">
            <a:noFill/>
            <a:miter lim="800000"/>
            <a:headEnd/>
            <a:tailEnd/>
          </a:ln>
        </p:spPr>
        <p:txBody>
          <a:bodyPr wrap="none" lIns="0" tIns="0" rIns="0" bIns="0">
            <a:spAutoFit/>
          </a:bodyPr>
          <a:lstStyle/>
          <a:p>
            <a:r>
              <a:rPr lang="en-US" sz="1800">
                <a:solidFill>
                  <a:srgbClr val="FFFFFF"/>
                </a:solidFill>
                <a:latin typeface="Arial" pitchFamily="34" charset="0"/>
              </a:rPr>
              <a:t>11</a:t>
            </a:r>
            <a:endParaRPr lang="en-US" b="0">
              <a:latin typeface="Arial" pitchFamily="34" charset="0"/>
            </a:endParaRPr>
          </a:p>
        </p:txBody>
      </p:sp>
      <p:sp>
        <p:nvSpPr>
          <p:cNvPr id="57368" name="Rectangle 24"/>
          <p:cNvSpPr>
            <a:spLocks noChangeArrowheads="1"/>
          </p:cNvSpPr>
          <p:nvPr/>
        </p:nvSpPr>
        <p:spPr bwMode="auto">
          <a:xfrm>
            <a:off x="898525" y="1535113"/>
            <a:ext cx="254000" cy="274637"/>
          </a:xfrm>
          <a:prstGeom prst="rect">
            <a:avLst/>
          </a:prstGeom>
          <a:noFill/>
          <a:ln w="9525">
            <a:noFill/>
            <a:miter lim="800000"/>
            <a:headEnd/>
            <a:tailEnd/>
          </a:ln>
        </p:spPr>
        <p:txBody>
          <a:bodyPr wrap="none" lIns="0" tIns="0" rIns="0" bIns="0">
            <a:spAutoFit/>
          </a:bodyPr>
          <a:lstStyle/>
          <a:p>
            <a:r>
              <a:rPr lang="en-US" sz="1800">
                <a:solidFill>
                  <a:srgbClr val="FFFFFF"/>
                </a:solidFill>
                <a:latin typeface="Arial" pitchFamily="34" charset="0"/>
              </a:rPr>
              <a:t>12</a:t>
            </a:r>
            <a:endParaRPr lang="en-US" b="0">
              <a:latin typeface="Arial" pitchFamily="34" charset="0"/>
            </a:endParaRPr>
          </a:p>
        </p:txBody>
      </p:sp>
      <p:sp>
        <p:nvSpPr>
          <p:cNvPr id="57369" name="Rectangle 25"/>
          <p:cNvSpPr>
            <a:spLocks noChangeArrowheads="1"/>
          </p:cNvSpPr>
          <p:nvPr/>
        </p:nvSpPr>
        <p:spPr bwMode="auto">
          <a:xfrm>
            <a:off x="2765425" y="4932363"/>
            <a:ext cx="160338" cy="301625"/>
          </a:xfrm>
          <a:prstGeom prst="rect">
            <a:avLst/>
          </a:prstGeom>
          <a:solidFill>
            <a:srgbClr val="660066"/>
          </a:solidFill>
          <a:ln w="9525">
            <a:solidFill>
              <a:srgbClr val="FFFFFF"/>
            </a:solidFill>
            <a:miter lim="800000"/>
            <a:headEnd/>
            <a:tailEnd/>
          </a:ln>
        </p:spPr>
        <p:txBody>
          <a:bodyPr/>
          <a:lstStyle/>
          <a:p>
            <a:endParaRPr lang="en-US"/>
          </a:p>
        </p:txBody>
      </p:sp>
      <p:sp>
        <p:nvSpPr>
          <p:cNvPr id="57370" name="Rectangle 26"/>
          <p:cNvSpPr>
            <a:spLocks noChangeArrowheads="1"/>
          </p:cNvSpPr>
          <p:nvPr/>
        </p:nvSpPr>
        <p:spPr bwMode="auto">
          <a:xfrm>
            <a:off x="2927350" y="4932363"/>
            <a:ext cx="160338" cy="301625"/>
          </a:xfrm>
          <a:prstGeom prst="rect">
            <a:avLst/>
          </a:prstGeom>
          <a:solidFill>
            <a:srgbClr val="660066"/>
          </a:solidFill>
          <a:ln w="9525">
            <a:solidFill>
              <a:srgbClr val="FFFFFF"/>
            </a:solidFill>
            <a:miter lim="800000"/>
            <a:headEnd/>
            <a:tailEnd/>
          </a:ln>
        </p:spPr>
        <p:txBody>
          <a:bodyPr/>
          <a:lstStyle/>
          <a:p>
            <a:endParaRPr lang="en-US"/>
          </a:p>
        </p:txBody>
      </p:sp>
      <p:sp>
        <p:nvSpPr>
          <p:cNvPr id="57371" name="Rectangle 27"/>
          <p:cNvSpPr>
            <a:spLocks noChangeArrowheads="1"/>
          </p:cNvSpPr>
          <p:nvPr/>
        </p:nvSpPr>
        <p:spPr bwMode="auto">
          <a:xfrm>
            <a:off x="3409950" y="4932363"/>
            <a:ext cx="161925" cy="301625"/>
          </a:xfrm>
          <a:prstGeom prst="rect">
            <a:avLst/>
          </a:prstGeom>
          <a:solidFill>
            <a:srgbClr val="660066"/>
          </a:solidFill>
          <a:ln w="9525">
            <a:solidFill>
              <a:srgbClr val="FFFFFF"/>
            </a:solidFill>
            <a:miter lim="800000"/>
            <a:headEnd/>
            <a:tailEnd/>
          </a:ln>
        </p:spPr>
        <p:txBody>
          <a:bodyPr/>
          <a:lstStyle/>
          <a:p>
            <a:endParaRPr lang="en-US"/>
          </a:p>
        </p:txBody>
      </p:sp>
      <p:sp>
        <p:nvSpPr>
          <p:cNvPr id="57372" name="Rectangle 28"/>
          <p:cNvSpPr>
            <a:spLocks noChangeArrowheads="1"/>
          </p:cNvSpPr>
          <p:nvPr/>
        </p:nvSpPr>
        <p:spPr bwMode="auto">
          <a:xfrm>
            <a:off x="3571875" y="4932363"/>
            <a:ext cx="160338" cy="301625"/>
          </a:xfrm>
          <a:prstGeom prst="rect">
            <a:avLst/>
          </a:prstGeom>
          <a:solidFill>
            <a:srgbClr val="660066"/>
          </a:solidFill>
          <a:ln w="9525">
            <a:solidFill>
              <a:srgbClr val="FFFFFF"/>
            </a:solidFill>
            <a:miter lim="800000"/>
            <a:headEnd/>
            <a:tailEnd/>
          </a:ln>
        </p:spPr>
        <p:txBody>
          <a:bodyPr/>
          <a:lstStyle/>
          <a:p>
            <a:endParaRPr lang="en-US"/>
          </a:p>
        </p:txBody>
      </p:sp>
      <p:sp>
        <p:nvSpPr>
          <p:cNvPr id="57373" name="Rectangle 29"/>
          <p:cNvSpPr>
            <a:spLocks noChangeArrowheads="1"/>
          </p:cNvSpPr>
          <p:nvPr/>
        </p:nvSpPr>
        <p:spPr bwMode="auto">
          <a:xfrm>
            <a:off x="3733800" y="4932363"/>
            <a:ext cx="160338" cy="301625"/>
          </a:xfrm>
          <a:prstGeom prst="rect">
            <a:avLst/>
          </a:prstGeom>
          <a:solidFill>
            <a:srgbClr val="660066"/>
          </a:solidFill>
          <a:ln w="9525">
            <a:solidFill>
              <a:srgbClr val="FFFFFF"/>
            </a:solidFill>
            <a:miter lim="800000"/>
            <a:headEnd/>
            <a:tailEnd/>
          </a:ln>
        </p:spPr>
        <p:txBody>
          <a:bodyPr/>
          <a:lstStyle/>
          <a:p>
            <a:endParaRPr lang="en-US"/>
          </a:p>
        </p:txBody>
      </p:sp>
      <p:sp>
        <p:nvSpPr>
          <p:cNvPr id="57374" name="Rectangle 30"/>
          <p:cNvSpPr>
            <a:spLocks noChangeArrowheads="1"/>
          </p:cNvSpPr>
          <p:nvPr/>
        </p:nvSpPr>
        <p:spPr bwMode="auto">
          <a:xfrm>
            <a:off x="3895725" y="4329113"/>
            <a:ext cx="160338" cy="904875"/>
          </a:xfrm>
          <a:prstGeom prst="rect">
            <a:avLst/>
          </a:prstGeom>
          <a:solidFill>
            <a:srgbClr val="660066"/>
          </a:solidFill>
          <a:ln w="9525">
            <a:solidFill>
              <a:srgbClr val="FFFFFF"/>
            </a:solidFill>
            <a:miter lim="800000"/>
            <a:headEnd/>
            <a:tailEnd/>
          </a:ln>
        </p:spPr>
        <p:txBody>
          <a:bodyPr/>
          <a:lstStyle/>
          <a:p>
            <a:endParaRPr lang="en-US"/>
          </a:p>
        </p:txBody>
      </p:sp>
      <p:sp>
        <p:nvSpPr>
          <p:cNvPr id="57375" name="Rectangle 31"/>
          <p:cNvSpPr>
            <a:spLocks noChangeArrowheads="1"/>
          </p:cNvSpPr>
          <p:nvPr/>
        </p:nvSpPr>
        <p:spPr bwMode="auto">
          <a:xfrm>
            <a:off x="4379913" y="4932363"/>
            <a:ext cx="160337" cy="301625"/>
          </a:xfrm>
          <a:prstGeom prst="rect">
            <a:avLst/>
          </a:prstGeom>
          <a:solidFill>
            <a:srgbClr val="660066"/>
          </a:solidFill>
          <a:ln w="9525">
            <a:solidFill>
              <a:srgbClr val="FFFFFF"/>
            </a:solidFill>
            <a:miter lim="800000"/>
            <a:headEnd/>
            <a:tailEnd/>
          </a:ln>
        </p:spPr>
        <p:txBody>
          <a:bodyPr/>
          <a:lstStyle/>
          <a:p>
            <a:endParaRPr lang="en-US"/>
          </a:p>
        </p:txBody>
      </p:sp>
      <p:sp>
        <p:nvSpPr>
          <p:cNvPr id="57376" name="Rectangle 32"/>
          <p:cNvSpPr>
            <a:spLocks noChangeArrowheads="1"/>
          </p:cNvSpPr>
          <p:nvPr/>
        </p:nvSpPr>
        <p:spPr bwMode="auto">
          <a:xfrm>
            <a:off x="4540250" y="4932363"/>
            <a:ext cx="160338" cy="301625"/>
          </a:xfrm>
          <a:prstGeom prst="rect">
            <a:avLst/>
          </a:prstGeom>
          <a:solidFill>
            <a:srgbClr val="660066"/>
          </a:solidFill>
          <a:ln w="9525">
            <a:solidFill>
              <a:srgbClr val="FFFFFF"/>
            </a:solidFill>
            <a:miter lim="800000"/>
            <a:headEnd/>
            <a:tailEnd/>
          </a:ln>
        </p:spPr>
        <p:txBody>
          <a:bodyPr/>
          <a:lstStyle/>
          <a:p>
            <a:endParaRPr lang="en-US"/>
          </a:p>
        </p:txBody>
      </p:sp>
      <p:sp>
        <p:nvSpPr>
          <p:cNvPr id="57377" name="Rectangle 33"/>
          <p:cNvSpPr>
            <a:spLocks noChangeArrowheads="1"/>
          </p:cNvSpPr>
          <p:nvPr/>
        </p:nvSpPr>
        <p:spPr bwMode="auto">
          <a:xfrm>
            <a:off x="4702175" y="4329113"/>
            <a:ext cx="160338" cy="904875"/>
          </a:xfrm>
          <a:prstGeom prst="rect">
            <a:avLst/>
          </a:prstGeom>
          <a:solidFill>
            <a:srgbClr val="660066"/>
          </a:solidFill>
          <a:ln w="9525">
            <a:solidFill>
              <a:srgbClr val="FFFFFF"/>
            </a:solidFill>
            <a:miter lim="800000"/>
            <a:headEnd/>
            <a:tailEnd/>
          </a:ln>
        </p:spPr>
        <p:txBody>
          <a:bodyPr/>
          <a:lstStyle/>
          <a:p>
            <a:endParaRPr lang="en-US"/>
          </a:p>
        </p:txBody>
      </p:sp>
      <p:sp>
        <p:nvSpPr>
          <p:cNvPr id="57378" name="Rectangle 34"/>
          <p:cNvSpPr>
            <a:spLocks noChangeArrowheads="1"/>
          </p:cNvSpPr>
          <p:nvPr/>
        </p:nvSpPr>
        <p:spPr bwMode="auto">
          <a:xfrm>
            <a:off x="5024438" y="4932363"/>
            <a:ext cx="160337" cy="301625"/>
          </a:xfrm>
          <a:prstGeom prst="rect">
            <a:avLst/>
          </a:prstGeom>
          <a:solidFill>
            <a:srgbClr val="660066"/>
          </a:solidFill>
          <a:ln w="9525">
            <a:solidFill>
              <a:srgbClr val="FFFFFF"/>
            </a:solidFill>
            <a:miter lim="800000"/>
            <a:headEnd/>
            <a:tailEnd/>
          </a:ln>
        </p:spPr>
        <p:txBody>
          <a:bodyPr/>
          <a:lstStyle/>
          <a:p>
            <a:endParaRPr lang="en-US"/>
          </a:p>
        </p:txBody>
      </p:sp>
      <p:sp>
        <p:nvSpPr>
          <p:cNvPr id="57379" name="Rectangle 35"/>
          <p:cNvSpPr>
            <a:spLocks noChangeArrowheads="1"/>
          </p:cNvSpPr>
          <p:nvPr/>
        </p:nvSpPr>
        <p:spPr bwMode="auto">
          <a:xfrm>
            <a:off x="5186363" y="4932363"/>
            <a:ext cx="160337" cy="301625"/>
          </a:xfrm>
          <a:prstGeom prst="rect">
            <a:avLst/>
          </a:prstGeom>
          <a:solidFill>
            <a:srgbClr val="660066"/>
          </a:solidFill>
          <a:ln w="9525">
            <a:solidFill>
              <a:srgbClr val="FFFFFF"/>
            </a:solidFill>
            <a:miter lim="800000"/>
            <a:headEnd/>
            <a:tailEnd/>
          </a:ln>
        </p:spPr>
        <p:txBody>
          <a:bodyPr/>
          <a:lstStyle/>
          <a:p>
            <a:endParaRPr lang="en-US"/>
          </a:p>
        </p:txBody>
      </p:sp>
      <p:sp>
        <p:nvSpPr>
          <p:cNvPr id="57380" name="Rectangle 36"/>
          <p:cNvSpPr>
            <a:spLocks noChangeArrowheads="1"/>
          </p:cNvSpPr>
          <p:nvPr/>
        </p:nvSpPr>
        <p:spPr bwMode="auto">
          <a:xfrm>
            <a:off x="5508625" y="4932363"/>
            <a:ext cx="160338" cy="301625"/>
          </a:xfrm>
          <a:prstGeom prst="rect">
            <a:avLst/>
          </a:prstGeom>
          <a:solidFill>
            <a:srgbClr val="660066"/>
          </a:solidFill>
          <a:ln w="9525">
            <a:solidFill>
              <a:srgbClr val="FFFFFF"/>
            </a:solidFill>
            <a:miter lim="800000"/>
            <a:headEnd/>
            <a:tailEnd/>
          </a:ln>
        </p:spPr>
        <p:txBody>
          <a:bodyPr/>
          <a:lstStyle/>
          <a:p>
            <a:endParaRPr lang="en-US"/>
          </a:p>
        </p:txBody>
      </p:sp>
      <p:sp>
        <p:nvSpPr>
          <p:cNvPr id="57381" name="Rectangle 37"/>
          <p:cNvSpPr>
            <a:spLocks noChangeArrowheads="1"/>
          </p:cNvSpPr>
          <p:nvPr/>
        </p:nvSpPr>
        <p:spPr bwMode="auto">
          <a:xfrm>
            <a:off x="5670550" y="4932363"/>
            <a:ext cx="160338" cy="301625"/>
          </a:xfrm>
          <a:prstGeom prst="rect">
            <a:avLst/>
          </a:prstGeom>
          <a:solidFill>
            <a:srgbClr val="660066"/>
          </a:solidFill>
          <a:ln w="9525">
            <a:solidFill>
              <a:srgbClr val="FFFFFF"/>
            </a:solidFill>
            <a:miter lim="800000"/>
            <a:headEnd/>
            <a:tailEnd/>
          </a:ln>
        </p:spPr>
        <p:txBody>
          <a:bodyPr/>
          <a:lstStyle/>
          <a:p>
            <a:endParaRPr lang="en-US"/>
          </a:p>
        </p:txBody>
      </p:sp>
      <p:sp>
        <p:nvSpPr>
          <p:cNvPr id="57382" name="Rectangle 38"/>
          <p:cNvSpPr>
            <a:spLocks noChangeArrowheads="1"/>
          </p:cNvSpPr>
          <p:nvPr/>
        </p:nvSpPr>
        <p:spPr bwMode="auto">
          <a:xfrm>
            <a:off x="5832475" y="4932363"/>
            <a:ext cx="160338" cy="301625"/>
          </a:xfrm>
          <a:prstGeom prst="rect">
            <a:avLst/>
          </a:prstGeom>
          <a:solidFill>
            <a:srgbClr val="660066"/>
          </a:solidFill>
          <a:ln w="9525">
            <a:solidFill>
              <a:srgbClr val="FFFFFF"/>
            </a:solidFill>
            <a:miter lim="800000"/>
            <a:headEnd/>
            <a:tailEnd/>
          </a:ln>
        </p:spPr>
        <p:txBody>
          <a:bodyPr/>
          <a:lstStyle/>
          <a:p>
            <a:endParaRPr lang="en-US"/>
          </a:p>
        </p:txBody>
      </p:sp>
      <p:sp>
        <p:nvSpPr>
          <p:cNvPr id="57383" name="Rectangle 39"/>
          <p:cNvSpPr>
            <a:spLocks noChangeArrowheads="1"/>
          </p:cNvSpPr>
          <p:nvPr/>
        </p:nvSpPr>
        <p:spPr bwMode="auto">
          <a:xfrm>
            <a:off x="5992813" y="4932363"/>
            <a:ext cx="161925" cy="301625"/>
          </a:xfrm>
          <a:prstGeom prst="rect">
            <a:avLst/>
          </a:prstGeom>
          <a:solidFill>
            <a:srgbClr val="660066"/>
          </a:solidFill>
          <a:ln w="9525">
            <a:solidFill>
              <a:srgbClr val="FFFFFF"/>
            </a:solidFill>
            <a:miter lim="800000"/>
            <a:headEnd/>
            <a:tailEnd/>
          </a:ln>
        </p:spPr>
        <p:txBody>
          <a:bodyPr/>
          <a:lstStyle/>
          <a:p>
            <a:endParaRPr lang="en-US"/>
          </a:p>
        </p:txBody>
      </p:sp>
      <p:sp>
        <p:nvSpPr>
          <p:cNvPr id="57384" name="Rectangle 40"/>
          <p:cNvSpPr>
            <a:spLocks noChangeArrowheads="1"/>
          </p:cNvSpPr>
          <p:nvPr/>
        </p:nvSpPr>
        <p:spPr bwMode="auto">
          <a:xfrm>
            <a:off x="6477000" y="4932363"/>
            <a:ext cx="160338" cy="301625"/>
          </a:xfrm>
          <a:prstGeom prst="rect">
            <a:avLst/>
          </a:prstGeom>
          <a:solidFill>
            <a:srgbClr val="660066"/>
          </a:solidFill>
          <a:ln w="9525">
            <a:solidFill>
              <a:srgbClr val="FFFFFF"/>
            </a:solidFill>
            <a:miter lim="800000"/>
            <a:headEnd/>
            <a:tailEnd/>
          </a:ln>
        </p:spPr>
        <p:txBody>
          <a:bodyPr/>
          <a:lstStyle/>
          <a:p>
            <a:endParaRPr lang="en-US"/>
          </a:p>
        </p:txBody>
      </p:sp>
      <p:sp>
        <p:nvSpPr>
          <p:cNvPr id="57385" name="Rectangle 41"/>
          <p:cNvSpPr>
            <a:spLocks noChangeArrowheads="1"/>
          </p:cNvSpPr>
          <p:nvPr/>
        </p:nvSpPr>
        <p:spPr bwMode="auto">
          <a:xfrm>
            <a:off x="2120900" y="4932363"/>
            <a:ext cx="160338" cy="301625"/>
          </a:xfrm>
          <a:prstGeom prst="rect">
            <a:avLst/>
          </a:prstGeom>
          <a:solidFill>
            <a:srgbClr val="33CC33"/>
          </a:solidFill>
          <a:ln w="9525">
            <a:solidFill>
              <a:srgbClr val="FFFFFF"/>
            </a:solidFill>
            <a:miter lim="800000"/>
            <a:headEnd/>
            <a:tailEnd/>
          </a:ln>
        </p:spPr>
        <p:txBody>
          <a:bodyPr/>
          <a:lstStyle/>
          <a:p>
            <a:endParaRPr lang="en-US"/>
          </a:p>
        </p:txBody>
      </p:sp>
      <p:sp>
        <p:nvSpPr>
          <p:cNvPr id="57386" name="Rectangle 42"/>
          <p:cNvSpPr>
            <a:spLocks noChangeArrowheads="1"/>
          </p:cNvSpPr>
          <p:nvPr/>
        </p:nvSpPr>
        <p:spPr bwMode="auto">
          <a:xfrm>
            <a:off x="2443163" y="4630738"/>
            <a:ext cx="160337" cy="603250"/>
          </a:xfrm>
          <a:prstGeom prst="rect">
            <a:avLst/>
          </a:prstGeom>
          <a:solidFill>
            <a:srgbClr val="33CC33"/>
          </a:solidFill>
          <a:ln w="9525">
            <a:solidFill>
              <a:srgbClr val="FFFFFF"/>
            </a:solidFill>
            <a:miter lim="800000"/>
            <a:headEnd/>
            <a:tailEnd/>
          </a:ln>
        </p:spPr>
        <p:txBody>
          <a:bodyPr/>
          <a:lstStyle/>
          <a:p>
            <a:endParaRPr lang="en-US"/>
          </a:p>
        </p:txBody>
      </p:sp>
      <p:sp>
        <p:nvSpPr>
          <p:cNvPr id="57387" name="Rectangle 43"/>
          <p:cNvSpPr>
            <a:spLocks noChangeArrowheads="1"/>
          </p:cNvSpPr>
          <p:nvPr/>
        </p:nvSpPr>
        <p:spPr bwMode="auto">
          <a:xfrm>
            <a:off x="2765425" y="4630738"/>
            <a:ext cx="160338" cy="301625"/>
          </a:xfrm>
          <a:prstGeom prst="rect">
            <a:avLst/>
          </a:prstGeom>
          <a:solidFill>
            <a:srgbClr val="33CC33"/>
          </a:solidFill>
          <a:ln w="9525">
            <a:solidFill>
              <a:srgbClr val="FFFFFF"/>
            </a:solidFill>
            <a:miter lim="800000"/>
            <a:headEnd/>
            <a:tailEnd/>
          </a:ln>
        </p:spPr>
        <p:txBody>
          <a:bodyPr/>
          <a:lstStyle/>
          <a:p>
            <a:endParaRPr lang="en-US"/>
          </a:p>
        </p:txBody>
      </p:sp>
      <p:sp>
        <p:nvSpPr>
          <p:cNvPr id="57388" name="Rectangle 44"/>
          <p:cNvSpPr>
            <a:spLocks noChangeArrowheads="1"/>
          </p:cNvSpPr>
          <p:nvPr/>
        </p:nvSpPr>
        <p:spPr bwMode="auto">
          <a:xfrm>
            <a:off x="2927350" y="4630738"/>
            <a:ext cx="160338" cy="301625"/>
          </a:xfrm>
          <a:prstGeom prst="rect">
            <a:avLst/>
          </a:prstGeom>
          <a:solidFill>
            <a:srgbClr val="33CC33"/>
          </a:solidFill>
          <a:ln w="9525">
            <a:solidFill>
              <a:srgbClr val="FFFFFF"/>
            </a:solidFill>
            <a:miter lim="800000"/>
            <a:headEnd/>
            <a:tailEnd/>
          </a:ln>
        </p:spPr>
        <p:txBody>
          <a:bodyPr/>
          <a:lstStyle/>
          <a:p>
            <a:endParaRPr lang="en-US"/>
          </a:p>
        </p:txBody>
      </p:sp>
      <p:sp>
        <p:nvSpPr>
          <p:cNvPr id="57389" name="Rectangle 45"/>
          <p:cNvSpPr>
            <a:spLocks noChangeArrowheads="1"/>
          </p:cNvSpPr>
          <p:nvPr/>
        </p:nvSpPr>
        <p:spPr bwMode="auto">
          <a:xfrm>
            <a:off x="3249613" y="4630738"/>
            <a:ext cx="160337" cy="603250"/>
          </a:xfrm>
          <a:prstGeom prst="rect">
            <a:avLst/>
          </a:prstGeom>
          <a:solidFill>
            <a:srgbClr val="33CC33"/>
          </a:solidFill>
          <a:ln w="9525">
            <a:solidFill>
              <a:srgbClr val="FFFFFF"/>
            </a:solidFill>
            <a:miter lim="800000"/>
            <a:headEnd/>
            <a:tailEnd/>
          </a:ln>
        </p:spPr>
        <p:txBody>
          <a:bodyPr/>
          <a:lstStyle/>
          <a:p>
            <a:endParaRPr lang="en-US"/>
          </a:p>
        </p:txBody>
      </p:sp>
      <p:sp>
        <p:nvSpPr>
          <p:cNvPr id="57390" name="Rectangle 46"/>
          <p:cNvSpPr>
            <a:spLocks noChangeArrowheads="1"/>
          </p:cNvSpPr>
          <p:nvPr/>
        </p:nvSpPr>
        <p:spPr bwMode="auto">
          <a:xfrm>
            <a:off x="3409950" y="4329113"/>
            <a:ext cx="161925" cy="603250"/>
          </a:xfrm>
          <a:prstGeom prst="rect">
            <a:avLst/>
          </a:prstGeom>
          <a:solidFill>
            <a:srgbClr val="33CC33"/>
          </a:solidFill>
          <a:ln w="9525">
            <a:solidFill>
              <a:srgbClr val="FFFFFF"/>
            </a:solidFill>
            <a:miter lim="800000"/>
            <a:headEnd/>
            <a:tailEnd/>
          </a:ln>
        </p:spPr>
        <p:txBody>
          <a:bodyPr/>
          <a:lstStyle/>
          <a:p>
            <a:endParaRPr lang="en-US"/>
          </a:p>
        </p:txBody>
      </p:sp>
      <p:sp>
        <p:nvSpPr>
          <p:cNvPr id="57391" name="Rectangle 47"/>
          <p:cNvSpPr>
            <a:spLocks noChangeArrowheads="1"/>
          </p:cNvSpPr>
          <p:nvPr/>
        </p:nvSpPr>
        <p:spPr bwMode="auto">
          <a:xfrm>
            <a:off x="3571875" y="3424238"/>
            <a:ext cx="160338" cy="1508125"/>
          </a:xfrm>
          <a:prstGeom prst="rect">
            <a:avLst/>
          </a:prstGeom>
          <a:solidFill>
            <a:srgbClr val="33CC33"/>
          </a:solidFill>
          <a:ln w="9525">
            <a:solidFill>
              <a:srgbClr val="FFFFFF"/>
            </a:solidFill>
            <a:miter lim="800000"/>
            <a:headEnd/>
            <a:tailEnd/>
          </a:ln>
        </p:spPr>
        <p:txBody>
          <a:bodyPr/>
          <a:lstStyle/>
          <a:p>
            <a:endParaRPr lang="en-US"/>
          </a:p>
        </p:txBody>
      </p:sp>
      <p:sp>
        <p:nvSpPr>
          <p:cNvPr id="57392" name="Rectangle 48"/>
          <p:cNvSpPr>
            <a:spLocks noChangeArrowheads="1"/>
          </p:cNvSpPr>
          <p:nvPr/>
        </p:nvSpPr>
        <p:spPr bwMode="auto">
          <a:xfrm>
            <a:off x="3733800" y="4329113"/>
            <a:ext cx="160338" cy="603250"/>
          </a:xfrm>
          <a:prstGeom prst="rect">
            <a:avLst/>
          </a:prstGeom>
          <a:solidFill>
            <a:srgbClr val="33CC33"/>
          </a:solidFill>
          <a:ln w="9525">
            <a:solidFill>
              <a:srgbClr val="FFFFFF"/>
            </a:solidFill>
            <a:miter lim="800000"/>
            <a:headEnd/>
            <a:tailEnd/>
          </a:ln>
        </p:spPr>
        <p:txBody>
          <a:bodyPr/>
          <a:lstStyle/>
          <a:p>
            <a:endParaRPr lang="en-US"/>
          </a:p>
        </p:txBody>
      </p:sp>
      <p:sp>
        <p:nvSpPr>
          <p:cNvPr id="57393" name="Rectangle 49"/>
          <p:cNvSpPr>
            <a:spLocks noChangeArrowheads="1"/>
          </p:cNvSpPr>
          <p:nvPr/>
        </p:nvSpPr>
        <p:spPr bwMode="auto">
          <a:xfrm>
            <a:off x="3895725" y="3124200"/>
            <a:ext cx="160338" cy="1204913"/>
          </a:xfrm>
          <a:prstGeom prst="rect">
            <a:avLst/>
          </a:prstGeom>
          <a:solidFill>
            <a:srgbClr val="33CC33"/>
          </a:solidFill>
          <a:ln w="9525">
            <a:solidFill>
              <a:srgbClr val="FFFFFF"/>
            </a:solidFill>
            <a:miter lim="800000"/>
            <a:headEnd/>
            <a:tailEnd/>
          </a:ln>
        </p:spPr>
        <p:txBody>
          <a:bodyPr/>
          <a:lstStyle/>
          <a:p>
            <a:endParaRPr lang="en-US"/>
          </a:p>
        </p:txBody>
      </p:sp>
      <p:sp>
        <p:nvSpPr>
          <p:cNvPr id="57394" name="Rectangle 50"/>
          <p:cNvSpPr>
            <a:spLocks noChangeArrowheads="1"/>
          </p:cNvSpPr>
          <p:nvPr/>
        </p:nvSpPr>
        <p:spPr bwMode="auto">
          <a:xfrm>
            <a:off x="4056063" y="4027488"/>
            <a:ext cx="160337" cy="1206500"/>
          </a:xfrm>
          <a:prstGeom prst="rect">
            <a:avLst/>
          </a:prstGeom>
          <a:solidFill>
            <a:srgbClr val="33CC33"/>
          </a:solidFill>
          <a:ln w="9525">
            <a:solidFill>
              <a:srgbClr val="FFFFFF"/>
            </a:solidFill>
            <a:miter lim="800000"/>
            <a:headEnd/>
            <a:tailEnd/>
          </a:ln>
        </p:spPr>
        <p:txBody>
          <a:bodyPr/>
          <a:lstStyle/>
          <a:p>
            <a:endParaRPr lang="en-US"/>
          </a:p>
        </p:txBody>
      </p:sp>
      <p:sp>
        <p:nvSpPr>
          <p:cNvPr id="57395" name="Rectangle 51"/>
          <p:cNvSpPr>
            <a:spLocks noChangeArrowheads="1"/>
          </p:cNvSpPr>
          <p:nvPr/>
        </p:nvSpPr>
        <p:spPr bwMode="auto">
          <a:xfrm>
            <a:off x="4217988" y="3424238"/>
            <a:ext cx="160337" cy="1809750"/>
          </a:xfrm>
          <a:prstGeom prst="rect">
            <a:avLst/>
          </a:prstGeom>
          <a:solidFill>
            <a:srgbClr val="33CC33"/>
          </a:solidFill>
          <a:ln w="9525">
            <a:solidFill>
              <a:srgbClr val="FFFFFF"/>
            </a:solidFill>
            <a:miter lim="800000"/>
            <a:headEnd/>
            <a:tailEnd/>
          </a:ln>
        </p:spPr>
        <p:txBody>
          <a:bodyPr/>
          <a:lstStyle/>
          <a:p>
            <a:endParaRPr lang="en-US"/>
          </a:p>
        </p:txBody>
      </p:sp>
      <p:sp>
        <p:nvSpPr>
          <p:cNvPr id="57396" name="Rectangle 52"/>
          <p:cNvSpPr>
            <a:spLocks noChangeArrowheads="1"/>
          </p:cNvSpPr>
          <p:nvPr/>
        </p:nvSpPr>
        <p:spPr bwMode="auto">
          <a:xfrm>
            <a:off x="4379913" y="2822575"/>
            <a:ext cx="160337" cy="2109788"/>
          </a:xfrm>
          <a:prstGeom prst="rect">
            <a:avLst/>
          </a:prstGeom>
          <a:solidFill>
            <a:srgbClr val="33CC33"/>
          </a:solidFill>
          <a:ln w="9525">
            <a:solidFill>
              <a:srgbClr val="FFFFFF"/>
            </a:solidFill>
            <a:miter lim="800000"/>
            <a:headEnd/>
            <a:tailEnd/>
          </a:ln>
        </p:spPr>
        <p:txBody>
          <a:bodyPr/>
          <a:lstStyle/>
          <a:p>
            <a:endParaRPr lang="en-US"/>
          </a:p>
        </p:txBody>
      </p:sp>
      <p:sp>
        <p:nvSpPr>
          <p:cNvPr id="57397" name="Rectangle 53"/>
          <p:cNvSpPr>
            <a:spLocks noChangeArrowheads="1"/>
          </p:cNvSpPr>
          <p:nvPr/>
        </p:nvSpPr>
        <p:spPr bwMode="auto">
          <a:xfrm>
            <a:off x="4540250" y="3725863"/>
            <a:ext cx="160338" cy="1206500"/>
          </a:xfrm>
          <a:prstGeom prst="rect">
            <a:avLst/>
          </a:prstGeom>
          <a:solidFill>
            <a:srgbClr val="33CC33"/>
          </a:solidFill>
          <a:ln w="9525">
            <a:solidFill>
              <a:srgbClr val="FFFFFF"/>
            </a:solidFill>
            <a:miter lim="800000"/>
            <a:headEnd/>
            <a:tailEnd/>
          </a:ln>
        </p:spPr>
        <p:txBody>
          <a:bodyPr/>
          <a:lstStyle/>
          <a:p>
            <a:endParaRPr lang="en-US"/>
          </a:p>
        </p:txBody>
      </p:sp>
      <p:sp>
        <p:nvSpPr>
          <p:cNvPr id="57398" name="Rectangle 54"/>
          <p:cNvSpPr>
            <a:spLocks noChangeArrowheads="1"/>
          </p:cNvSpPr>
          <p:nvPr/>
        </p:nvSpPr>
        <p:spPr bwMode="auto">
          <a:xfrm>
            <a:off x="4702175" y="3124200"/>
            <a:ext cx="160338" cy="1204913"/>
          </a:xfrm>
          <a:prstGeom prst="rect">
            <a:avLst/>
          </a:prstGeom>
          <a:solidFill>
            <a:srgbClr val="33CC33"/>
          </a:solidFill>
          <a:ln w="9525">
            <a:solidFill>
              <a:srgbClr val="FFFFFF"/>
            </a:solidFill>
            <a:miter lim="800000"/>
            <a:headEnd/>
            <a:tailEnd/>
          </a:ln>
        </p:spPr>
        <p:txBody>
          <a:bodyPr/>
          <a:lstStyle/>
          <a:p>
            <a:endParaRPr lang="en-US"/>
          </a:p>
        </p:txBody>
      </p:sp>
      <p:sp>
        <p:nvSpPr>
          <p:cNvPr id="57399" name="Rectangle 55"/>
          <p:cNvSpPr>
            <a:spLocks noChangeArrowheads="1"/>
          </p:cNvSpPr>
          <p:nvPr/>
        </p:nvSpPr>
        <p:spPr bwMode="auto">
          <a:xfrm>
            <a:off x="4864100" y="3124200"/>
            <a:ext cx="160338" cy="2109788"/>
          </a:xfrm>
          <a:prstGeom prst="rect">
            <a:avLst/>
          </a:prstGeom>
          <a:solidFill>
            <a:srgbClr val="33CC33"/>
          </a:solidFill>
          <a:ln w="9525">
            <a:solidFill>
              <a:srgbClr val="FFFFFF"/>
            </a:solidFill>
            <a:miter lim="800000"/>
            <a:headEnd/>
            <a:tailEnd/>
          </a:ln>
        </p:spPr>
        <p:txBody>
          <a:bodyPr/>
          <a:lstStyle/>
          <a:p>
            <a:endParaRPr lang="en-US"/>
          </a:p>
        </p:txBody>
      </p:sp>
      <p:sp>
        <p:nvSpPr>
          <p:cNvPr id="57400" name="Rectangle 56"/>
          <p:cNvSpPr>
            <a:spLocks noChangeArrowheads="1"/>
          </p:cNvSpPr>
          <p:nvPr/>
        </p:nvSpPr>
        <p:spPr bwMode="auto">
          <a:xfrm>
            <a:off x="5024438" y="2822575"/>
            <a:ext cx="160337" cy="2109788"/>
          </a:xfrm>
          <a:prstGeom prst="rect">
            <a:avLst/>
          </a:prstGeom>
          <a:solidFill>
            <a:srgbClr val="33CC33"/>
          </a:solidFill>
          <a:ln w="9525">
            <a:solidFill>
              <a:srgbClr val="FFFFFF"/>
            </a:solidFill>
            <a:miter lim="800000"/>
            <a:headEnd/>
            <a:tailEnd/>
          </a:ln>
        </p:spPr>
        <p:txBody>
          <a:bodyPr/>
          <a:lstStyle/>
          <a:p>
            <a:endParaRPr lang="en-US"/>
          </a:p>
        </p:txBody>
      </p:sp>
      <p:sp>
        <p:nvSpPr>
          <p:cNvPr id="57401" name="Rectangle 57"/>
          <p:cNvSpPr>
            <a:spLocks noChangeArrowheads="1"/>
          </p:cNvSpPr>
          <p:nvPr/>
        </p:nvSpPr>
        <p:spPr bwMode="auto">
          <a:xfrm>
            <a:off x="5186363" y="2822575"/>
            <a:ext cx="160337" cy="2109788"/>
          </a:xfrm>
          <a:prstGeom prst="rect">
            <a:avLst/>
          </a:prstGeom>
          <a:solidFill>
            <a:srgbClr val="33CC33"/>
          </a:solidFill>
          <a:ln w="9525">
            <a:solidFill>
              <a:srgbClr val="FFFFFF"/>
            </a:solidFill>
            <a:miter lim="800000"/>
            <a:headEnd/>
            <a:tailEnd/>
          </a:ln>
        </p:spPr>
        <p:txBody>
          <a:bodyPr/>
          <a:lstStyle/>
          <a:p>
            <a:endParaRPr lang="en-US"/>
          </a:p>
        </p:txBody>
      </p:sp>
      <p:sp>
        <p:nvSpPr>
          <p:cNvPr id="57402" name="Rectangle 58"/>
          <p:cNvSpPr>
            <a:spLocks noChangeArrowheads="1"/>
          </p:cNvSpPr>
          <p:nvPr/>
        </p:nvSpPr>
        <p:spPr bwMode="auto">
          <a:xfrm>
            <a:off x="5348288" y="2520950"/>
            <a:ext cx="160337" cy="2713038"/>
          </a:xfrm>
          <a:prstGeom prst="rect">
            <a:avLst/>
          </a:prstGeom>
          <a:solidFill>
            <a:srgbClr val="33CC33"/>
          </a:solidFill>
          <a:ln w="9525">
            <a:solidFill>
              <a:srgbClr val="FFFFFF"/>
            </a:solidFill>
            <a:miter lim="800000"/>
            <a:headEnd/>
            <a:tailEnd/>
          </a:ln>
        </p:spPr>
        <p:txBody>
          <a:bodyPr/>
          <a:lstStyle/>
          <a:p>
            <a:endParaRPr lang="en-US"/>
          </a:p>
        </p:txBody>
      </p:sp>
      <p:sp>
        <p:nvSpPr>
          <p:cNvPr id="57403" name="Rectangle 59"/>
          <p:cNvSpPr>
            <a:spLocks noChangeArrowheads="1"/>
          </p:cNvSpPr>
          <p:nvPr/>
        </p:nvSpPr>
        <p:spPr bwMode="auto">
          <a:xfrm>
            <a:off x="5508625" y="4329113"/>
            <a:ext cx="160338" cy="603250"/>
          </a:xfrm>
          <a:prstGeom prst="rect">
            <a:avLst/>
          </a:prstGeom>
          <a:solidFill>
            <a:srgbClr val="33CC33"/>
          </a:solidFill>
          <a:ln w="9525">
            <a:solidFill>
              <a:srgbClr val="FFFFFF"/>
            </a:solidFill>
            <a:miter lim="800000"/>
            <a:headEnd/>
            <a:tailEnd/>
          </a:ln>
        </p:spPr>
        <p:txBody>
          <a:bodyPr/>
          <a:lstStyle/>
          <a:p>
            <a:endParaRPr lang="en-US"/>
          </a:p>
        </p:txBody>
      </p:sp>
      <p:sp>
        <p:nvSpPr>
          <p:cNvPr id="57404" name="Rectangle 60"/>
          <p:cNvSpPr>
            <a:spLocks noChangeArrowheads="1"/>
          </p:cNvSpPr>
          <p:nvPr/>
        </p:nvSpPr>
        <p:spPr bwMode="auto">
          <a:xfrm>
            <a:off x="5670550" y="4329113"/>
            <a:ext cx="160338" cy="603250"/>
          </a:xfrm>
          <a:prstGeom prst="rect">
            <a:avLst/>
          </a:prstGeom>
          <a:solidFill>
            <a:srgbClr val="33CC33"/>
          </a:solidFill>
          <a:ln w="9525">
            <a:solidFill>
              <a:srgbClr val="FFFFFF"/>
            </a:solidFill>
            <a:miter lim="800000"/>
            <a:headEnd/>
            <a:tailEnd/>
          </a:ln>
        </p:spPr>
        <p:txBody>
          <a:bodyPr/>
          <a:lstStyle/>
          <a:p>
            <a:endParaRPr lang="en-US"/>
          </a:p>
        </p:txBody>
      </p:sp>
      <p:sp>
        <p:nvSpPr>
          <p:cNvPr id="57405" name="Rectangle 61"/>
          <p:cNvSpPr>
            <a:spLocks noChangeArrowheads="1"/>
          </p:cNvSpPr>
          <p:nvPr/>
        </p:nvSpPr>
        <p:spPr bwMode="auto">
          <a:xfrm>
            <a:off x="5832475" y="4630738"/>
            <a:ext cx="160338" cy="301625"/>
          </a:xfrm>
          <a:prstGeom prst="rect">
            <a:avLst/>
          </a:prstGeom>
          <a:solidFill>
            <a:srgbClr val="33CC33"/>
          </a:solidFill>
          <a:ln w="9525">
            <a:solidFill>
              <a:srgbClr val="FFFFFF"/>
            </a:solidFill>
            <a:miter lim="800000"/>
            <a:headEnd/>
            <a:tailEnd/>
          </a:ln>
        </p:spPr>
        <p:txBody>
          <a:bodyPr/>
          <a:lstStyle/>
          <a:p>
            <a:endParaRPr lang="en-US"/>
          </a:p>
        </p:txBody>
      </p:sp>
      <p:sp>
        <p:nvSpPr>
          <p:cNvPr id="57406" name="Rectangle 62"/>
          <p:cNvSpPr>
            <a:spLocks noChangeArrowheads="1"/>
          </p:cNvSpPr>
          <p:nvPr/>
        </p:nvSpPr>
        <p:spPr bwMode="auto">
          <a:xfrm>
            <a:off x="6154738" y="4932363"/>
            <a:ext cx="160337" cy="301625"/>
          </a:xfrm>
          <a:prstGeom prst="rect">
            <a:avLst/>
          </a:prstGeom>
          <a:solidFill>
            <a:srgbClr val="33CC33"/>
          </a:solidFill>
          <a:ln w="9525">
            <a:solidFill>
              <a:srgbClr val="FFFFFF"/>
            </a:solidFill>
            <a:miter lim="800000"/>
            <a:headEnd/>
            <a:tailEnd/>
          </a:ln>
        </p:spPr>
        <p:txBody>
          <a:bodyPr/>
          <a:lstStyle/>
          <a:p>
            <a:endParaRPr lang="en-US"/>
          </a:p>
        </p:txBody>
      </p:sp>
      <p:sp>
        <p:nvSpPr>
          <p:cNvPr id="57407" name="Rectangle 63"/>
          <p:cNvSpPr>
            <a:spLocks noChangeArrowheads="1"/>
          </p:cNvSpPr>
          <p:nvPr/>
        </p:nvSpPr>
        <p:spPr bwMode="auto">
          <a:xfrm>
            <a:off x="4381500" y="5619750"/>
            <a:ext cx="495300" cy="274638"/>
          </a:xfrm>
          <a:prstGeom prst="rect">
            <a:avLst/>
          </a:prstGeom>
          <a:noFill/>
          <a:ln w="9525">
            <a:noFill/>
            <a:miter lim="800000"/>
            <a:headEnd/>
            <a:tailEnd/>
          </a:ln>
        </p:spPr>
        <p:txBody>
          <a:bodyPr wrap="none" lIns="0" tIns="0" rIns="0" bIns="0">
            <a:spAutoFit/>
          </a:bodyPr>
          <a:lstStyle/>
          <a:p>
            <a:r>
              <a:rPr lang="en-US" sz="1800">
                <a:solidFill>
                  <a:srgbClr val="FFFFFF"/>
                </a:solidFill>
                <a:latin typeface="Arial" pitchFamily="34" charset="0"/>
              </a:rPr>
              <a:t>Date</a:t>
            </a:r>
            <a:endParaRPr lang="en-US" b="0">
              <a:latin typeface="Arial" pitchFamily="34" charset="0"/>
            </a:endParaRPr>
          </a:p>
        </p:txBody>
      </p:sp>
      <p:sp>
        <p:nvSpPr>
          <p:cNvPr id="57408" name="Rectangle 64"/>
          <p:cNvSpPr>
            <a:spLocks noChangeArrowheads="1"/>
          </p:cNvSpPr>
          <p:nvPr/>
        </p:nvSpPr>
        <p:spPr bwMode="auto">
          <a:xfrm rot="-5400000">
            <a:off x="-470693" y="3221831"/>
            <a:ext cx="2095500" cy="274637"/>
          </a:xfrm>
          <a:prstGeom prst="rect">
            <a:avLst/>
          </a:prstGeom>
          <a:noFill/>
          <a:ln w="9525">
            <a:noFill/>
            <a:miter lim="800000"/>
            <a:headEnd/>
            <a:tailEnd/>
          </a:ln>
        </p:spPr>
        <p:txBody>
          <a:bodyPr wrap="none" lIns="0" tIns="0" rIns="0" bIns="0">
            <a:spAutoFit/>
          </a:bodyPr>
          <a:lstStyle/>
          <a:p>
            <a:r>
              <a:rPr lang="en-US" sz="1800">
                <a:solidFill>
                  <a:srgbClr val="FFFFFF"/>
                </a:solidFill>
                <a:latin typeface="Arial" pitchFamily="34" charset="0"/>
              </a:rPr>
              <a:t>Number of Patients</a:t>
            </a:r>
            <a:endParaRPr lang="en-US" b="0">
              <a:latin typeface="Arial" pitchFamily="34" charset="0"/>
            </a:endParaRPr>
          </a:p>
        </p:txBody>
      </p:sp>
      <p:sp>
        <p:nvSpPr>
          <p:cNvPr id="57409" name="Line 65"/>
          <p:cNvSpPr>
            <a:spLocks noChangeShapeType="1"/>
          </p:cNvSpPr>
          <p:nvPr/>
        </p:nvSpPr>
        <p:spPr bwMode="auto">
          <a:xfrm flipV="1">
            <a:off x="1554163" y="5191125"/>
            <a:ext cx="1587" cy="42863"/>
          </a:xfrm>
          <a:prstGeom prst="line">
            <a:avLst/>
          </a:prstGeom>
          <a:noFill/>
          <a:ln w="1588">
            <a:solidFill>
              <a:srgbClr val="FFFFFF"/>
            </a:solidFill>
            <a:round/>
            <a:headEnd/>
            <a:tailEnd/>
          </a:ln>
        </p:spPr>
        <p:txBody>
          <a:bodyPr/>
          <a:lstStyle/>
          <a:p>
            <a:endParaRPr lang="en-US"/>
          </a:p>
        </p:txBody>
      </p:sp>
      <p:sp>
        <p:nvSpPr>
          <p:cNvPr id="57410" name="Line 66"/>
          <p:cNvSpPr>
            <a:spLocks noChangeShapeType="1"/>
          </p:cNvSpPr>
          <p:nvPr/>
        </p:nvSpPr>
        <p:spPr bwMode="auto">
          <a:xfrm flipV="1">
            <a:off x="1716088" y="5191125"/>
            <a:ext cx="1587" cy="42863"/>
          </a:xfrm>
          <a:prstGeom prst="line">
            <a:avLst/>
          </a:prstGeom>
          <a:noFill/>
          <a:ln w="1588">
            <a:solidFill>
              <a:srgbClr val="FFFFFF"/>
            </a:solidFill>
            <a:round/>
            <a:headEnd/>
            <a:tailEnd/>
          </a:ln>
        </p:spPr>
        <p:txBody>
          <a:bodyPr/>
          <a:lstStyle/>
          <a:p>
            <a:endParaRPr lang="en-US"/>
          </a:p>
        </p:txBody>
      </p:sp>
      <p:sp>
        <p:nvSpPr>
          <p:cNvPr id="57411" name="Line 67"/>
          <p:cNvSpPr>
            <a:spLocks noChangeShapeType="1"/>
          </p:cNvSpPr>
          <p:nvPr/>
        </p:nvSpPr>
        <p:spPr bwMode="auto">
          <a:xfrm flipV="1">
            <a:off x="1878013" y="5191125"/>
            <a:ext cx="1587" cy="42863"/>
          </a:xfrm>
          <a:prstGeom prst="line">
            <a:avLst/>
          </a:prstGeom>
          <a:noFill/>
          <a:ln w="1588">
            <a:solidFill>
              <a:srgbClr val="FFFFFF"/>
            </a:solidFill>
            <a:round/>
            <a:headEnd/>
            <a:tailEnd/>
          </a:ln>
        </p:spPr>
        <p:txBody>
          <a:bodyPr/>
          <a:lstStyle/>
          <a:p>
            <a:endParaRPr lang="en-US"/>
          </a:p>
        </p:txBody>
      </p:sp>
      <p:sp>
        <p:nvSpPr>
          <p:cNvPr id="57412" name="Line 68"/>
          <p:cNvSpPr>
            <a:spLocks noChangeShapeType="1"/>
          </p:cNvSpPr>
          <p:nvPr/>
        </p:nvSpPr>
        <p:spPr bwMode="auto">
          <a:xfrm flipV="1">
            <a:off x="2038350" y="5191125"/>
            <a:ext cx="1588" cy="42863"/>
          </a:xfrm>
          <a:prstGeom prst="line">
            <a:avLst/>
          </a:prstGeom>
          <a:noFill/>
          <a:ln w="1588">
            <a:solidFill>
              <a:srgbClr val="FFFFFF"/>
            </a:solidFill>
            <a:round/>
            <a:headEnd/>
            <a:tailEnd/>
          </a:ln>
        </p:spPr>
        <p:txBody>
          <a:bodyPr/>
          <a:lstStyle/>
          <a:p>
            <a:endParaRPr lang="en-US"/>
          </a:p>
        </p:txBody>
      </p:sp>
      <p:sp>
        <p:nvSpPr>
          <p:cNvPr id="57413" name="Line 69"/>
          <p:cNvSpPr>
            <a:spLocks noChangeShapeType="1"/>
          </p:cNvSpPr>
          <p:nvPr/>
        </p:nvSpPr>
        <p:spPr bwMode="auto">
          <a:xfrm flipV="1">
            <a:off x="2200275" y="5191125"/>
            <a:ext cx="1588" cy="42863"/>
          </a:xfrm>
          <a:prstGeom prst="line">
            <a:avLst/>
          </a:prstGeom>
          <a:noFill/>
          <a:ln w="1588">
            <a:solidFill>
              <a:srgbClr val="FFFFFF"/>
            </a:solidFill>
            <a:round/>
            <a:headEnd/>
            <a:tailEnd/>
          </a:ln>
        </p:spPr>
        <p:txBody>
          <a:bodyPr/>
          <a:lstStyle/>
          <a:p>
            <a:endParaRPr lang="en-US"/>
          </a:p>
        </p:txBody>
      </p:sp>
      <p:sp>
        <p:nvSpPr>
          <p:cNvPr id="57414" name="Line 70"/>
          <p:cNvSpPr>
            <a:spLocks noChangeShapeType="1"/>
          </p:cNvSpPr>
          <p:nvPr/>
        </p:nvSpPr>
        <p:spPr bwMode="auto">
          <a:xfrm flipV="1">
            <a:off x="2362200" y="5191125"/>
            <a:ext cx="1588" cy="42863"/>
          </a:xfrm>
          <a:prstGeom prst="line">
            <a:avLst/>
          </a:prstGeom>
          <a:noFill/>
          <a:ln w="1588">
            <a:solidFill>
              <a:srgbClr val="FFFFFF"/>
            </a:solidFill>
            <a:round/>
            <a:headEnd/>
            <a:tailEnd/>
          </a:ln>
        </p:spPr>
        <p:txBody>
          <a:bodyPr/>
          <a:lstStyle/>
          <a:p>
            <a:endParaRPr lang="en-US"/>
          </a:p>
        </p:txBody>
      </p:sp>
      <p:sp>
        <p:nvSpPr>
          <p:cNvPr id="57415" name="Line 71"/>
          <p:cNvSpPr>
            <a:spLocks noChangeShapeType="1"/>
          </p:cNvSpPr>
          <p:nvPr/>
        </p:nvSpPr>
        <p:spPr bwMode="auto">
          <a:xfrm flipV="1">
            <a:off x="2522538" y="5191125"/>
            <a:ext cx="1587" cy="42863"/>
          </a:xfrm>
          <a:prstGeom prst="line">
            <a:avLst/>
          </a:prstGeom>
          <a:noFill/>
          <a:ln w="1588">
            <a:solidFill>
              <a:srgbClr val="FFFFFF"/>
            </a:solidFill>
            <a:round/>
            <a:headEnd/>
            <a:tailEnd/>
          </a:ln>
        </p:spPr>
        <p:txBody>
          <a:bodyPr/>
          <a:lstStyle/>
          <a:p>
            <a:endParaRPr lang="en-US"/>
          </a:p>
        </p:txBody>
      </p:sp>
      <p:sp>
        <p:nvSpPr>
          <p:cNvPr id="57416" name="Line 72"/>
          <p:cNvSpPr>
            <a:spLocks noChangeShapeType="1"/>
          </p:cNvSpPr>
          <p:nvPr/>
        </p:nvSpPr>
        <p:spPr bwMode="auto">
          <a:xfrm flipV="1">
            <a:off x="2684463" y="5191125"/>
            <a:ext cx="1587" cy="42863"/>
          </a:xfrm>
          <a:prstGeom prst="line">
            <a:avLst/>
          </a:prstGeom>
          <a:noFill/>
          <a:ln w="1588">
            <a:solidFill>
              <a:srgbClr val="FFFFFF"/>
            </a:solidFill>
            <a:round/>
            <a:headEnd/>
            <a:tailEnd/>
          </a:ln>
        </p:spPr>
        <p:txBody>
          <a:bodyPr/>
          <a:lstStyle/>
          <a:p>
            <a:endParaRPr lang="en-US"/>
          </a:p>
        </p:txBody>
      </p:sp>
      <p:sp>
        <p:nvSpPr>
          <p:cNvPr id="57417" name="Line 73"/>
          <p:cNvSpPr>
            <a:spLocks noChangeShapeType="1"/>
          </p:cNvSpPr>
          <p:nvPr/>
        </p:nvSpPr>
        <p:spPr bwMode="auto">
          <a:xfrm flipV="1">
            <a:off x="2846388" y="5191125"/>
            <a:ext cx="1587" cy="42863"/>
          </a:xfrm>
          <a:prstGeom prst="line">
            <a:avLst/>
          </a:prstGeom>
          <a:noFill/>
          <a:ln w="1588">
            <a:solidFill>
              <a:srgbClr val="FFFFFF"/>
            </a:solidFill>
            <a:round/>
            <a:headEnd/>
            <a:tailEnd/>
          </a:ln>
        </p:spPr>
        <p:txBody>
          <a:bodyPr/>
          <a:lstStyle/>
          <a:p>
            <a:endParaRPr lang="en-US"/>
          </a:p>
        </p:txBody>
      </p:sp>
      <p:sp>
        <p:nvSpPr>
          <p:cNvPr id="57418" name="Line 74"/>
          <p:cNvSpPr>
            <a:spLocks noChangeShapeType="1"/>
          </p:cNvSpPr>
          <p:nvPr/>
        </p:nvSpPr>
        <p:spPr bwMode="auto">
          <a:xfrm flipV="1">
            <a:off x="3008313" y="5191125"/>
            <a:ext cx="1587" cy="42863"/>
          </a:xfrm>
          <a:prstGeom prst="line">
            <a:avLst/>
          </a:prstGeom>
          <a:noFill/>
          <a:ln w="1588">
            <a:solidFill>
              <a:srgbClr val="FFFFFF"/>
            </a:solidFill>
            <a:round/>
            <a:headEnd/>
            <a:tailEnd/>
          </a:ln>
        </p:spPr>
        <p:txBody>
          <a:bodyPr/>
          <a:lstStyle/>
          <a:p>
            <a:endParaRPr lang="en-US"/>
          </a:p>
        </p:txBody>
      </p:sp>
      <p:sp>
        <p:nvSpPr>
          <p:cNvPr id="57419" name="Line 75"/>
          <p:cNvSpPr>
            <a:spLocks noChangeShapeType="1"/>
          </p:cNvSpPr>
          <p:nvPr/>
        </p:nvSpPr>
        <p:spPr bwMode="auto">
          <a:xfrm flipV="1">
            <a:off x="3168650" y="5191125"/>
            <a:ext cx="1588" cy="42863"/>
          </a:xfrm>
          <a:prstGeom prst="line">
            <a:avLst/>
          </a:prstGeom>
          <a:noFill/>
          <a:ln w="1588">
            <a:solidFill>
              <a:srgbClr val="FFFFFF"/>
            </a:solidFill>
            <a:round/>
            <a:headEnd/>
            <a:tailEnd/>
          </a:ln>
        </p:spPr>
        <p:txBody>
          <a:bodyPr/>
          <a:lstStyle/>
          <a:p>
            <a:endParaRPr lang="en-US"/>
          </a:p>
        </p:txBody>
      </p:sp>
      <p:sp>
        <p:nvSpPr>
          <p:cNvPr id="57420" name="Line 76"/>
          <p:cNvSpPr>
            <a:spLocks noChangeShapeType="1"/>
          </p:cNvSpPr>
          <p:nvPr/>
        </p:nvSpPr>
        <p:spPr bwMode="auto">
          <a:xfrm flipV="1">
            <a:off x="3328988" y="5191125"/>
            <a:ext cx="1587" cy="42863"/>
          </a:xfrm>
          <a:prstGeom prst="line">
            <a:avLst/>
          </a:prstGeom>
          <a:noFill/>
          <a:ln w="1588">
            <a:solidFill>
              <a:srgbClr val="FFFFFF"/>
            </a:solidFill>
            <a:round/>
            <a:headEnd/>
            <a:tailEnd/>
          </a:ln>
        </p:spPr>
        <p:txBody>
          <a:bodyPr/>
          <a:lstStyle/>
          <a:p>
            <a:endParaRPr lang="en-US"/>
          </a:p>
        </p:txBody>
      </p:sp>
      <p:sp>
        <p:nvSpPr>
          <p:cNvPr id="57421" name="Line 77"/>
          <p:cNvSpPr>
            <a:spLocks noChangeShapeType="1"/>
          </p:cNvSpPr>
          <p:nvPr/>
        </p:nvSpPr>
        <p:spPr bwMode="auto">
          <a:xfrm flipV="1">
            <a:off x="3490913" y="5191125"/>
            <a:ext cx="1587" cy="42863"/>
          </a:xfrm>
          <a:prstGeom prst="line">
            <a:avLst/>
          </a:prstGeom>
          <a:noFill/>
          <a:ln w="1588">
            <a:solidFill>
              <a:srgbClr val="FFFFFF"/>
            </a:solidFill>
            <a:round/>
            <a:headEnd/>
            <a:tailEnd/>
          </a:ln>
        </p:spPr>
        <p:txBody>
          <a:bodyPr/>
          <a:lstStyle/>
          <a:p>
            <a:endParaRPr lang="en-US"/>
          </a:p>
        </p:txBody>
      </p:sp>
      <p:sp>
        <p:nvSpPr>
          <p:cNvPr id="57422" name="Line 78"/>
          <p:cNvSpPr>
            <a:spLocks noChangeShapeType="1"/>
          </p:cNvSpPr>
          <p:nvPr/>
        </p:nvSpPr>
        <p:spPr bwMode="auto">
          <a:xfrm flipV="1">
            <a:off x="3652838" y="5191125"/>
            <a:ext cx="1587" cy="42863"/>
          </a:xfrm>
          <a:prstGeom prst="line">
            <a:avLst/>
          </a:prstGeom>
          <a:noFill/>
          <a:ln w="1588">
            <a:solidFill>
              <a:srgbClr val="FFFFFF"/>
            </a:solidFill>
            <a:round/>
            <a:headEnd/>
            <a:tailEnd/>
          </a:ln>
        </p:spPr>
        <p:txBody>
          <a:bodyPr/>
          <a:lstStyle/>
          <a:p>
            <a:endParaRPr lang="en-US"/>
          </a:p>
        </p:txBody>
      </p:sp>
      <p:sp>
        <p:nvSpPr>
          <p:cNvPr id="57423" name="Line 79"/>
          <p:cNvSpPr>
            <a:spLocks noChangeShapeType="1"/>
          </p:cNvSpPr>
          <p:nvPr/>
        </p:nvSpPr>
        <p:spPr bwMode="auto">
          <a:xfrm flipV="1">
            <a:off x="3813175" y="5191125"/>
            <a:ext cx="1588" cy="42863"/>
          </a:xfrm>
          <a:prstGeom prst="line">
            <a:avLst/>
          </a:prstGeom>
          <a:noFill/>
          <a:ln w="1588">
            <a:solidFill>
              <a:srgbClr val="FFFFFF"/>
            </a:solidFill>
            <a:round/>
            <a:headEnd/>
            <a:tailEnd/>
          </a:ln>
        </p:spPr>
        <p:txBody>
          <a:bodyPr/>
          <a:lstStyle/>
          <a:p>
            <a:endParaRPr lang="en-US"/>
          </a:p>
        </p:txBody>
      </p:sp>
      <p:sp>
        <p:nvSpPr>
          <p:cNvPr id="57424" name="Line 80"/>
          <p:cNvSpPr>
            <a:spLocks noChangeShapeType="1"/>
          </p:cNvSpPr>
          <p:nvPr/>
        </p:nvSpPr>
        <p:spPr bwMode="auto">
          <a:xfrm flipV="1">
            <a:off x="3975100" y="5191125"/>
            <a:ext cx="1588" cy="42863"/>
          </a:xfrm>
          <a:prstGeom prst="line">
            <a:avLst/>
          </a:prstGeom>
          <a:noFill/>
          <a:ln w="1588">
            <a:solidFill>
              <a:srgbClr val="FFFFFF"/>
            </a:solidFill>
            <a:round/>
            <a:headEnd/>
            <a:tailEnd/>
          </a:ln>
        </p:spPr>
        <p:txBody>
          <a:bodyPr/>
          <a:lstStyle/>
          <a:p>
            <a:endParaRPr lang="en-US"/>
          </a:p>
        </p:txBody>
      </p:sp>
      <p:sp>
        <p:nvSpPr>
          <p:cNvPr id="57425" name="Line 81"/>
          <p:cNvSpPr>
            <a:spLocks noChangeShapeType="1"/>
          </p:cNvSpPr>
          <p:nvPr/>
        </p:nvSpPr>
        <p:spPr bwMode="auto">
          <a:xfrm flipV="1">
            <a:off x="4137025" y="5191125"/>
            <a:ext cx="1588" cy="42863"/>
          </a:xfrm>
          <a:prstGeom prst="line">
            <a:avLst/>
          </a:prstGeom>
          <a:noFill/>
          <a:ln w="1588">
            <a:solidFill>
              <a:srgbClr val="FFFFFF"/>
            </a:solidFill>
            <a:round/>
            <a:headEnd/>
            <a:tailEnd/>
          </a:ln>
        </p:spPr>
        <p:txBody>
          <a:bodyPr/>
          <a:lstStyle/>
          <a:p>
            <a:endParaRPr lang="en-US"/>
          </a:p>
        </p:txBody>
      </p:sp>
      <p:sp>
        <p:nvSpPr>
          <p:cNvPr id="57426" name="Line 82"/>
          <p:cNvSpPr>
            <a:spLocks noChangeShapeType="1"/>
          </p:cNvSpPr>
          <p:nvPr/>
        </p:nvSpPr>
        <p:spPr bwMode="auto">
          <a:xfrm flipV="1">
            <a:off x="4297363" y="5191125"/>
            <a:ext cx="1587" cy="42863"/>
          </a:xfrm>
          <a:prstGeom prst="line">
            <a:avLst/>
          </a:prstGeom>
          <a:noFill/>
          <a:ln w="1588">
            <a:solidFill>
              <a:srgbClr val="FFFFFF"/>
            </a:solidFill>
            <a:round/>
            <a:headEnd/>
            <a:tailEnd/>
          </a:ln>
        </p:spPr>
        <p:txBody>
          <a:bodyPr/>
          <a:lstStyle/>
          <a:p>
            <a:endParaRPr lang="en-US"/>
          </a:p>
        </p:txBody>
      </p:sp>
      <p:sp>
        <p:nvSpPr>
          <p:cNvPr id="57427" name="Line 83"/>
          <p:cNvSpPr>
            <a:spLocks noChangeShapeType="1"/>
          </p:cNvSpPr>
          <p:nvPr/>
        </p:nvSpPr>
        <p:spPr bwMode="auto">
          <a:xfrm flipV="1">
            <a:off x="4459288" y="5191125"/>
            <a:ext cx="1587" cy="42863"/>
          </a:xfrm>
          <a:prstGeom prst="line">
            <a:avLst/>
          </a:prstGeom>
          <a:noFill/>
          <a:ln w="1588">
            <a:solidFill>
              <a:srgbClr val="FFFFFF"/>
            </a:solidFill>
            <a:round/>
            <a:headEnd/>
            <a:tailEnd/>
          </a:ln>
        </p:spPr>
        <p:txBody>
          <a:bodyPr/>
          <a:lstStyle/>
          <a:p>
            <a:endParaRPr lang="en-US"/>
          </a:p>
        </p:txBody>
      </p:sp>
      <p:sp>
        <p:nvSpPr>
          <p:cNvPr id="57428" name="Line 84"/>
          <p:cNvSpPr>
            <a:spLocks noChangeShapeType="1"/>
          </p:cNvSpPr>
          <p:nvPr/>
        </p:nvSpPr>
        <p:spPr bwMode="auto">
          <a:xfrm flipV="1">
            <a:off x="4621213" y="5191125"/>
            <a:ext cx="1587" cy="42863"/>
          </a:xfrm>
          <a:prstGeom prst="line">
            <a:avLst/>
          </a:prstGeom>
          <a:noFill/>
          <a:ln w="1588">
            <a:solidFill>
              <a:srgbClr val="FFFFFF"/>
            </a:solidFill>
            <a:round/>
            <a:headEnd/>
            <a:tailEnd/>
          </a:ln>
        </p:spPr>
        <p:txBody>
          <a:bodyPr/>
          <a:lstStyle/>
          <a:p>
            <a:endParaRPr lang="en-US"/>
          </a:p>
        </p:txBody>
      </p:sp>
      <p:sp>
        <p:nvSpPr>
          <p:cNvPr id="57429" name="Line 85"/>
          <p:cNvSpPr>
            <a:spLocks noChangeShapeType="1"/>
          </p:cNvSpPr>
          <p:nvPr/>
        </p:nvSpPr>
        <p:spPr bwMode="auto">
          <a:xfrm flipV="1">
            <a:off x="4781550" y="5191125"/>
            <a:ext cx="1588" cy="42863"/>
          </a:xfrm>
          <a:prstGeom prst="line">
            <a:avLst/>
          </a:prstGeom>
          <a:noFill/>
          <a:ln w="1588">
            <a:solidFill>
              <a:srgbClr val="FFFFFF"/>
            </a:solidFill>
            <a:round/>
            <a:headEnd/>
            <a:tailEnd/>
          </a:ln>
        </p:spPr>
        <p:txBody>
          <a:bodyPr/>
          <a:lstStyle/>
          <a:p>
            <a:endParaRPr lang="en-US"/>
          </a:p>
        </p:txBody>
      </p:sp>
      <p:sp>
        <p:nvSpPr>
          <p:cNvPr id="57430" name="Line 86"/>
          <p:cNvSpPr>
            <a:spLocks noChangeShapeType="1"/>
          </p:cNvSpPr>
          <p:nvPr/>
        </p:nvSpPr>
        <p:spPr bwMode="auto">
          <a:xfrm flipV="1">
            <a:off x="4943475" y="5191125"/>
            <a:ext cx="1588" cy="42863"/>
          </a:xfrm>
          <a:prstGeom prst="line">
            <a:avLst/>
          </a:prstGeom>
          <a:noFill/>
          <a:ln w="1588">
            <a:solidFill>
              <a:srgbClr val="FFFFFF"/>
            </a:solidFill>
            <a:round/>
            <a:headEnd/>
            <a:tailEnd/>
          </a:ln>
        </p:spPr>
        <p:txBody>
          <a:bodyPr/>
          <a:lstStyle/>
          <a:p>
            <a:endParaRPr lang="en-US"/>
          </a:p>
        </p:txBody>
      </p:sp>
      <p:sp>
        <p:nvSpPr>
          <p:cNvPr id="57431" name="Line 87"/>
          <p:cNvSpPr>
            <a:spLocks noChangeShapeType="1"/>
          </p:cNvSpPr>
          <p:nvPr/>
        </p:nvSpPr>
        <p:spPr bwMode="auto">
          <a:xfrm flipV="1">
            <a:off x="5105400" y="5191125"/>
            <a:ext cx="1588" cy="42863"/>
          </a:xfrm>
          <a:prstGeom prst="line">
            <a:avLst/>
          </a:prstGeom>
          <a:noFill/>
          <a:ln w="1588">
            <a:solidFill>
              <a:srgbClr val="FFFFFF"/>
            </a:solidFill>
            <a:round/>
            <a:headEnd/>
            <a:tailEnd/>
          </a:ln>
        </p:spPr>
        <p:txBody>
          <a:bodyPr/>
          <a:lstStyle/>
          <a:p>
            <a:endParaRPr lang="en-US"/>
          </a:p>
        </p:txBody>
      </p:sp>
      <p:sp>
        <p:nvSpPr>
          <p:cNvPr id="57432" name="Line 88"/>
          <p:cNvSpPr>
            <a:spLocks noChangeShapeType="1"/>
          </p:cNvSpPr>
          <p:nvPr/>
        </p:nvSpPr>
        <p:spPr bwMode="auto">
          <a:xfrm flipV="1">
            <a:off x="5267325" y="5191125"/>
            <a:ext cx="1588" cy="42863"/>
          </a:xfrm>
          <a:prstGeom prst="line">
            <a:avLst/>
          </a:prstGeom>
          <a:noFill/>
          <a:ln w="1588">
            <a:solidFill>
              <a:srgbClr val="FFFFFF"/>
            </a:solidFill>
            <a:round/>
            <a:headEnd/>
            <a:tailEnd/>
          </a:ln>
        </p:spPr>
        <p:txBody>
          <a:bodyPr/>
          <a:lstStyle/>
          <a:p>
            <a:endParaRPr lang="en-US"/>
          </a:p>
        </p:txBody>
      </p:sp>
      <p:sp>
        <p:nvSpPr>
          <p:cNvPr id="57433" name="Line 89"/>
          <p:cNvSpPr>
            <a:spLocks noChangeShapeType="1"/>
          </p:cNvSpPr>
          <p:nvPr/>
        </p:nvSpPr>
        <p:spPr bwMode="auto">
          <a:xfrm flipV="1">
            <a:off x="5427663" y="5191125"/>
            <a:ext cx="1587" cy="42863"/>
          </a:xfrm>
          <a:prstGeom prst="line">
            <a:avLst/>
          </a:prstGeom>
          <a:noFill/>
          <a:ln w="1588">
            <a:solidFill>
              <a:srgbClr val="FFFFFF"/>
            </a:solidFill>
            <a:round/>
            <a:headEnd/>
            <a:tailEnd/>
          </a:ln>
        </p:spPr>
        <p:txBody>
          <a:bodyPr/>
          <a:lstStyle/>
          <a:p>
            <a:endParaRPr lang="en-US"/>
          </a:p>
        </p:txBody>
      </p:sp>
      <p:sp>
        <p:nvSpPr>
          <p:cNvPr id="57434" name="Line 90"/>
          <p:cNvSpPr>
            <a:spLocks noChangeShapeType="1"/>
          </p:cNvSpPr>
          <p:nvPr/>
        </p:nvSpPr>
        <p:spPr bwMode="auto">
          <a:xfrm flipV="1">
            <a:off x="5589588" y="5191125"/>
            <a:ext cx="1587" cy="42863"/>
          </a:xfrm>
          <a:prstGeom prst="line">
            <a:avLst/>
          </a:prstGeom>
          <a:noFill/>
          <a:ln w="1588">
            <a:solidFill>
              <a:srgbClr val="FFFFFF"/>
            </a:solidFill>
            <a:round/>
            <a:headEnd/>
            <a:tailEnd/>
          </a:ln>
        </p:spPr>
        <p:txBody>
          <a:bodyPr/>
          <a:lstStyle/>
          <a:p>
            <a:endParaRPr lang="en-US"/>
          </a:p>
        </p:txBody>
      </p:sp>
      <p:sp>
        <p:nvSpPr>
          <p:cNvPr id="57435" name="Line 91"/>
          <p:cNvSpPr>
            <a:spLocks noChangeShapeType="1"/>
          </p:cNvSpPr>
          <p:nvPr/>
        </p:nvSpPr>
        <p:spPr bwMode="auto">
          <a:xfrm flipV="1">
            <a:off x="5751513" y="5191125"/>
            <a:ext cx="1587" cy="42863"/>
          </a:xfrm>
          <a:prstGeom prst="line">
            <a:avLst/>
          </a:prstGeom>
          <a:noFill/>
          <a:ln w="1588">
            <a:solidFill>
              <a:srgbClr val="FFFFFF"/>
            </a:solidFill>
            <a:round/>
            <a:headEnd/>
            <a:tailEnd/>
          </a:ln>
        </p:spPr>
        <p:txBody>
          <a:bodyPr/>
          <a:lstStyle/>
          <a:p>
            <a:endParaRPr lang="en-US"/>
          </a:p>
        </p:txBody>
      </p:sp>
      <p:sp>
        <p:nvSpPr>
          <p:cNvPr id="57436" name="Line 92"/>
          <p:cNvSpPr>
            <a:spLocks noChangeShapeType="1"/>
          </p:cNvSpPr>
          <p:nvPr/>
        </p:nvSpPr>
        <p:spPr bwMode="auto">
          <a:xfrm flipV="1">
            <a:off x="5911850" y="5191125"/>
            <a:ext cx="1588" cy="42863"/>
          </a:xfrm>
          <a:prstGeom prst="line">
            <a:avLst/>
          </a:prstGeom>
          <a:noFill/>
          <a:ln w="1588">
            <a:solidFill>
              <a:srgbClr val="FFFFFF"/>
            </a:solidFill>
            <a:round/>
            <a:headEnd/>
            <a:tailEnd/>
          </a:ln>
        </p:spPr>
        <p:txBody>
          <a:bodyPr/>
          <a:lstStyle/>
          <a:p>
            <a:endParaRPr lang="en-US"/>
          </a:p>
        </p:txBody>
      </p:sp>
      <p:sp>
        <p:nvSpPr>
          <p:cNvPr id="57437" name="Line 93"/>
          <p:cNvSpPr>
            <a:spLocks noChangeShapeType="1"/>
          </p:cNvSpPr>
          <p:nvPr/>
        </p:nvSpPr>
        <p:spPr bwMode="auto">
          <a:xfrm flipV="1">
            <a:off x="6073775" y="5191125"/>
            <a:ext cx="1588" cy="42863"/>
          </a:xfrm>
          <a:prstGeom prst="line">
            <a:avLst/>
          </a:prstGeom>
          <a:noFill/>
          <a:ln w="1588">
            <a:solidFill>
              <a:srgbClr val="FFFFFF"/>
            </a:solidFill>
            <a:round/>
            <a:headEnd/>
            <a:tailEnd/>
          </a:ln>
        </p:spPr>
        <p:txBody>
          <a:bodyPr/>
          <a:lstStyle/>
          <a:p>
            <a:endParaRPr lang="en-US"/>
          </a:p>
        </p:txBody>
      </p:sp>
      <p:sp>
        <p:nvSpPr>
          <p:cNvPr id="57438" name="Line 94"/>
          <p:cNvSpPr>
            <a:spLocks noChangeShapeType="1"/>
          </p:cNvSpPr>
          <p:nvPr/>
        </p:nvSpPr>
        <p:spPr bwMode="auto">
          <a:xfrm flipV="1">
            <a:off x="6235700" y="5191125"/>
            <a:ext cx="1588" cy="42863"/>
          </a:xfrm>
          <a:prstGeom prst="line">
            <a:avLst/>
          </a:prstGeom>
          <a:noFill/>
          <a:ln w="1588">
            <a:solidFill>
              <a:srgbClr val="FFFFFF"/>
            </a:solidFill>
            <a:round/>
            <a:headEnd/>
            <a:tailEnd/>
          </a:ln>
        </p:spPr>
        <p:txBody>
          <a:bodyPr/>
          <a:lstStyle/>
          <a:p>
            <a:endParaRPr lang="en-US"/>
          </a:p>
        </p:txBody>
      </p:sp>
      <p:sp>
        <p:nvSpPr>
          <p:cNvPr id="57439" name="Line 95"/>
          <p:cNvSpPr>
            <a:spLocks noChangeShapeType="1"/>
          </p:cNvSpPr>
          <p:nvPr/>
        </p:nvSpPr>
        <p:spPr bwMode="auto">
          <a:xfrm flipV="1">
            <a:off x="6396038" y="5191125"/>
            <a:ext cx="1587" cy="42863"/>
          </a:xfrm>
          <a:prstGeom prst="line">
            <a:avLst/>
          </a:prstGeom>
          <a:noFill/>
          <a:ln w="1588">
            <a:solidFill>
              <a:srgbClr val="FFFFFF"/>
            </a:solidFill>
            <a:round/>
            <a:headEnd/>
            <a:tailEnd/>
          </a:ln>
        </p:spPr>
        <p:txBody>
          <a:bodyPr/>
          <a:lstStyle/>
          <a:p>
            <a:endParaRPr lang="en-US"/>
          </a:p>
        </p:txBody>
      </p:sp>
      <p:sp>
        <p:nvSpPr>
          <p:cNvPr id="57440" name="Line 96"/>
          <p:cNvSpPr>
            <a:spLocks noChangeShapeType="1"/>
          </p:cNvSpPr>
          <p:nvPr/>
        </p:nvSpPr>
        <p:spPr bwMode="auto">
          <a:xfrm flipV="1">
            <a:off x="6556375" y="5191125"/>
            <a:ext cx="1588" cy="42863"/>
          </a:xfrm>
          <a:prstGeom prst="line">
            <a:avLst/>
          </a:prstGeom>
          <a:noFill/>
          <a:ln w="1588">
            <a:solidFill>
              <a:srgbClr val="FFFFFF"/>
            </a:solidFill>
            <a:round/>
            <a:headEnd/>
            <a:tailEnd/>
          </a:ln>
        </p:spPr>
        <p:txBody>
          <a:bodyPr/>
          <a:lstStyle/>
          <a:p>
            <a:endParaRPr lang="en-US"/>
          </a:p>
        </p:txBody>
      </p:sp>
      <p:sp>
        <p:nvSpPr>
          <p:cNvPr id="57441" name="Line 97"/>
          <p:cNvSpPr>
            <a:spLocks noChangeShapeType="1"/>
          </p:cNvSpPr>
          <p:nvPr/>
        </p:nvSpPr>
        <p:spPr bwMode="auto">
          <a:xfrm flipV="1">
            <a:off x="6718300" y="5191125"/>
            <a:ext cx="1588" cy="42863"/>
          </a:xfrm>
          <a:prstGeom prst="line">
            <a:avLst/>
          </a:prstGeom>
          <a:noFill/>
          <a:ln w="1588">
            <a:solidFill>
              <a:srgbClr val="FFFFFF"/>
            </a:solidFill>
            <a:round/>
            <a:headEnd/>
            <a:tailEnd/>
          </a:ln>
        </p:spPr>
        <p:txBody>
          <a:bodyPr/>
          <a:lstStyle/>
          <a:p>
            <a:endParaRPr lang="en-US"/>
          </a:p>
        </p:txBody>
      </p:sp>
      <p:sp>
        <p:nvSpPr>
          <p:cNvPr id="57442" name="Line 98"/>
          <p:cNvSpPr>
            <a:spLocks noChangeShapeType="1"/>
          </p:cNvSpPr>
          <p:nvPr/>
        </p:nvSpPr>
        <p:spPr bwMode="auto">
          <a:xfrm flipV="1">
            <a:off x="6880225" y="5191125"/>
            <a:ext cx="1588" cy="42863"/>
          </a:xfrm>
          <a:prstGeom prst="line">
            <a:avLst/>
          </a:prstGeom>
          <a:noFill/>
          <a:ln w="1588">
            <a:solidFill>
              <a:srgbClr val="FFFFFF"/>
            </a:solidFill>
            <a:round/>
            <a:headEnd/>
            <a:tailEnd/>
          </a:ln>
        </p:spPr>
        <p:txBody>
          <a:bodyPr/>
          <a:lstStyle/>
          <a:p>
            <a:endParaRPr lang="en-US"/>
          </a:p>
        </p:txBody>
      </p:sp>
      <p:sp>
        <p:nvSpPr>
          <p:cNvPr id="57443" name="Line 99"/>
          <p:cNvSpPr>
            <a:spLocks noChangeShapeType="1"/>
          </p:cNvSpPr>
          <p:nvPr/>
        </p:nvSpPr>
        <p:spPr bwMode="auto">
          <a:xfrm flipV="1">
            <a:off x="7042150" y="5191125"/>
            <a:ext cx="1588" cy="42863"/>
          </a:xfrm>
          <a:prstGeom prst="line">
            <a:avLst/>
          </a:prstGeom>
          <a:noFill/>
          <a:ln w="1588">
            <a:solidFill>
              <a:srgbClr val="FFFFFF"/>
            </a:solidFill>
            <a:round/>
            <a:headEnd/>
            <a:tailEnd/>
          </a:ln>
        </p:spPr>
        <p:txBody>
          <a:bodyPr/>
          <a:lstStyle/>
          <a:p>
            <a:endParaRPr lang="en-US"/>
          </a:p>
        </p:txBody>
      </p:sp>
      <p:sp>
        <p:nvSpPr>
          <p:cNvPr id="57444" name="Line 100"/>
          <p:cNvSpPr>
            <a:spLocks noChangeShapeType="1"/>
          </p:cNvSpPr>
          <p:nvPr/>
        </p:nvSpPr>
        <p:spPr bwMode="auto">
          <a:xfrm flipV="1">
            <a:off x="7202488" y="5191125"/>
            <a:ext cx="1587" cy="42863"/>
          </a:xfrm>
          <a:prstGeom prst="line">
            <a:avLst/>
          </a:prstGeom>
          <a:noFill/>
          <a:ln w="1588">
            <a:solidFill>
              <a:srgbClr val="FFFFFF"/>
            </a:solidFill>
            <a:round/>
            <a:headEnd/>
            <a:tailEnd/>
          </a:ln>
        </p:spPr>
        <p:txBody>
          <a:bodyPr/>
          <a:lstStyle/>
          <a:p>
            <a:endParaRPr lang="en-US"/>
          </a:p>
        </p:txBody>
      </p:sp>
      <p:sp>
        <p:nvSpPr>
          <p:cNvPr id="57445" name="Line 101"/>
          <p:cNvSpPr>
            <a:spLocks noChangeShapeType="1"/>
          </p:cNvSpPr>
          <p:nvPr/>
        </p:nvSpPr>
        <p:spPr bwMode="auto">
          <a:xfrm flipV="1">
            <a:off x="7364413" y="5191125"/>
            <a:ext cx="1587" cy="42863"/>
          </a:xfrm>
          <a:prstGeom prst="line">
            <a:avLst/>
          </a:prstGeom>
          <a:noFill/>
          <a:ln w="1588">
            <a:solidFill>
              <a:srgbClr val="FFFFFF"/>
            </a:solidFill>
            <a:round/>
            <a:headEnd/>
            <a:tailEnd/>
          </a:ln>
        </p:spPr>
        <p:txBody>
          <a:bodyPr/>
          <a:lstStyle/>
          <a:p>
            <a:endParaRPr lang="en-US"/>
          </a:p>
        </p:txBody>
      </p:sp>
      <p:sp>
        <p:nvSpPr>
          <p:cNvPr id="57446" name="Line 102"/>
          <p:cNvSpPr>
            <a:spLocks noChangeShapeType="1"/>
          </p:cNvSpPr>
          <p:nvPr/>
        </p:nvSpPr>
        <p:spPr bwMode="auto">
          <a:xfrm flipV="1">
            <a:off x="7526338" y="5191125"/>
            <a:ext cx="1587" cy="42863"/>
          </a:xfrm>
          <a:prstGeom prst="line">
            <a:avLst/>
          </a:prstGeom>
          <a:noFill/>
          <a:ln w="1588">
            <a:solidFill>
              <a:srgbClr val="FFFFFF"/>
            </a:solidFill>
            <a:round/>
            <a:headEnd/>
            <a:tailEnd/>
          </a:ln>
        </p:spPr>
        <p:txBody>
          <a:bodyPr/>
          <a:lstStyle/>
          <a:p>
            <a:endParaRPr lang="en-US"/>
          </a:p>
        </p:txBody>
      </p:sp>
      <p:sp>
        <p:nvSpPr>
          <p:cNvPr id="57447" name="Line 103"/>
          <p:cNvSpPr>
            <a:spLocks noChangeShapeType="1"/>
          </p:cNvSpPr>
          <p:nvPr/>
        </p:nvSpPr>
        <p:spPr bwMode="auto">
          <a:xfrm flipV="1">
            <a:off x="7686675" y="5191125"/>
            <a:ext cx="1588" cy="42863"/>
          </a:xfrm>
          <a:prstGeom prst="line">
            <a:avLst/>
          </a:prstGeom>
          <a:noFill/>
          <a:ln w="1588">
            <a:solidFill>
              <a:srgbClr val="FFFFFF"/>
            </a:solidFill>
            <a:round/>
            <a:headEnd/>
            <a:tailEnd/>
          </a:ln>
        </p:spPr>
        <p:txBody>
          <a:bodyPr/>
          <a:lstStyle/>
          <a:p>
            <a:endParaRPr lang="en-US"/>
          </a:p>
        </p:txBody>
      </p:sp>
      <p:sp>
        <p:nvSpPr>
          <p:cNvPr id="57448" name="Line 104"/>
          <p:cNvSpPr>
            <a:spLocks noChangeShapeType="1"/>
          </p:cNvSpPr>
          <p:nvPr/>
        </p:nvSpPr>
        <p:spPr bwMode="auto">
          <a:xfrm flipV="1">
            <a:off x="7848600" y="5191125"/>
            <a:ext cx="1588" cy="42863"/>
          </a:xfrm>
          <a:prstGeom prst="line">
            <a:avLst/>
          </a:prstGeom>
          <a:noFill/>
          <a:ln w="1588">
            <a:solidFill>
              <a:srgbClr val="FFFFFF"/>
            </a:solidFill>
            <a:round/>
            <a:headEnd/>
            <a:tailEnd/>
          </a:ln>
        </p:spPr>
        <p:txBody>
          <a:bodyPr/>
          <a:lstStyle/>
          <a:p>
            <a:endParaRPr lang="en-US"/>
          </a:p>
        </p:txBody>
      </p:sp>
      <p:sp>
        <p:nvSpPr>
          <p:cNvPr id="57449" name="Line 105"/>
          <p:cNvSpPr>
            <a:spLocks noChangeShapeType="1"/>
          </p:cNvSpPr>
          <p:nvPr/>
        </p:nvSpPr>
        <p:spPr bwMode="auto">
          <a:xfrm flipV="1">
            <a:off x="1393825" y="5148263"/>
            <a:ext cx="1588" cy="85725"/>
          </a:xfrm>
          <a:prstGeom prst="line">
            <a:avLst/>
          </a:prstGeom>
          <a:noFill/>
          <a:ln w="1588">
            <a:solidFill>
              <a:srgbClr val="FFFFFF"/>
            </a:solidFill>
            <a:round/>
            <a:headEnd/>
            <a:tailEnd/>
          </a:ln>
        </p:spPr>
        <p:txBody>
          <a:bodyPr/>
          <a:lstStyle/>
          <a:p>
            <a:endParaRPr lang="en-US"/>
          </a:p>
        </p:txBody>
      </p:sp>
      <p:sp>
        <p:nvSpPr>
          <p:cNvPr id="57450" name="Line 106"/>
          <p:cNvSpPr>
            <a:spLocks noChangeShapeType="1"/>
          </p:cNvSpPr>
          <p:nvPr/>
        </p:nvSpPr>
        <p:spPr bwMode="auto">
          <a:xfrm flipV="1">
            <a:off x="2200275" y="5148263"/>
            <a:ext cx="1588" cy="85725"/>
          </a:xfrm>
          <a:prstGeom prst="line">
            <a:avLst/>
          </a:prstGeom>
          <a:noFill/>
          <a:ln w="1588">
            <a:solidFill>
              <a:srgbClr val="FFFFFF"/>
            </a:solidFill>
            <a:round/>
            <a:headEnd/>
            <a:tailEnd/>
          </a:ln>
        </p:spPr>
        <p:txBody>
          <a:bodyPr/>
          <a:lstStyle/>
          <a:p>
            <a:endParaRPr lang="en-US"/>
          </a:p>
        </p:txBody>
      </p:sp>
      <p:sp>
        <p:nvSpPr>
          <p:cNvPr id="57451" name="Line 107"/>
          <p:cNvSpPr>
            <a:spLocks noChangeShapeType="1"/>
          </p:cNvSpPr>
          <p:nvPr/>
        </p:nvSpPr>
        <p:spPr bwMode="auto">
          <a:xfrm flipV="1">
            <a:off x="3008313" y="5148263"/>
            <a:ext cx="1587" cy="85725"/>
          </a:xfrm>
          <a:prstGeom prst="line">
            <a:avLst/>
          </a:prstGeom>
          <a:noFill/>
          <a:ln w="1588">
            <a:solidFill>
              <a:srgbClr val="FFFFFF"/>
            </a:solidFill>
            <a:round/>
            <a:headEnd/>
            <a:tailEnd/>
          </a:ln>
        </p:spPr>
        <p:txBody>
          <a:bodyPr/>
          <a:lstStyle/>
          <a:p>
            <a:endParaRPr lang="en-US"/>
          </a:p>
        </p:txBody>
      </p:sp>
      <p:sp>
        <p:nvSpPr>
          <p:cNvPr id="57452" name="Line 108"/>
          <p:cNvSpPr>
            <a:spLocks noChangeShapeType="1"/>
          </p:cNvSpPr>
          <p:nvPr/>
        </p:nvSpPr>
        <p:spPr bwMode="auto">
          <a:xfrm flipV="1">
            <a:off x="3813175" y="5148263"/>
            <a:ext cx="1588" cy="85725"/>
          </a:xfrm>
          <a:prstGeom prst="line">
            <a:avLst/>
          </a:prstGeom>
          <a:noFill/>
          <a:ln w="1588">
            <a:solidFill>
              <a:srgbClr val="FFFFFF"/>
            </a:solidFill>
            <a:round/>
            <a:headEnd/>
            <a:tailEnd/>
          </a:ln>
        </p:spPr>
        <p:txBody>
          <a:bodyPr/>
          <a:lstStyle/>
          <a:p>
            <a:endParaRPr lang="en-US"/>
          </a:p>
        </p:txBody>
      </p:sp>
      <p:sp>
        <p:nvSpPr>
          <p:cNvPr id="57453" name="Line 109"/>
          <p:cNvSpPr>
            <a:spLocks noChangeShapeType="1"/>
          </p:cNvSpPr>
          <p:nvPr/>
        </p:nvSpPr>
        <p:spPr bwMode="auto">
          <a:xfrm flipV="1">
            <a:off x="4621213" y="5148263"/>
            <a:ext cx="1587" cy="85725"/>
          </a:xfrm>
          <a:prstGeom prst="line">
            <a:avLst/>
          </a:prstGeom>
          <a:noFill/>
          <a:ln w="1588">
            <a:solidFill>
              <a:srgbClr val="FFFFFF"/>
            </a:solidFill>
            <a:round/>
            <a:headEnd/>
            <a:tailEnd/>
          </a:ln>
        </p:spPr>
        <p:txBody>
          <a:bodyPr/>
          <a:lstStyle/>
          <a:p>
            <a:endParaRPr lang="en-US"/>
          </a:p>
        </p:txBody>
      </p:sp>
      <p:sp>
        <p:nvSpPr>
          <p:cNvPr id="57454" name="Line 110"/>
          <p:cNvSpPr>
            <a:spLocks noChangeShapeType="1"/>
          </p:cNvSpPr>
          <p:nvPr/>
        </p:nvSpPr>
        <p:spPr bwMode="auto">
          <a:xfrm flipV="1">
            <a:off x="5427663" y="5148263"/>
            <a:ext cx="1587" cy="85725"/>
          </a:xfrm>
          <a:prstGeom prst="line">
            <a:avLst/>
          </a:prstGeom>
          <a:noFill/>
          <a:ln w="1588">
            <a:solidFill>
              <a:srgbClr val="FFFFFF"/>
            </a:solidFill>
            <a:round/>
            <a:headEnd/>
            <a:tailEnd/>
          </a:ln>
        </p:spPr>
        <p:txBody>
          <a:bodyPr/>
          <a:lstStyle/>
          <a:p>
            <a:endParaRPr lang="en-US"/>
          </a:p>
        </p:txBody>
      </p:sp>
      <p:sp>
        <p:nvSpPr>
          <p:cNvPr id="57455" name="Line 111"/>
          <p:cNvSpPr>
            <a:spLocks noChangeShapeType="1"/>
          </p:cNvSpPr>
          <p:nvPr/>
        </p:nvSpPr>
        <p:spPr bwMode="auto">
          <a:xfrm flipV="1">
            <a:off x="6235700" y="5148263"/>
            <a:ext cx="1588" cy="85725"/>
          </a:xfrm>
          <a:prstGeom prst="line">
            <a:avLst/>
          </a:prstGeom>
          <a:noFill/>
          <a:ln w="1588">
            <a:solidFill>
              <a:srgbClr val="FFFFFF"/>
            </a:solidFill>
            <a:round/>
            <a:headEnd/>
            <a:tailEnd/>
          </a:ln>
        </p:spPr>
        <p:txBody>
          <a:bodyPr/>
          <a:lstStyle/>
          <a:p>
            <a:endParaRPr lang="en-US"/>
          </a:p>
        </p:txBody>
      </p:sp>
      <p:sp>
        <p:nvSpPr>
          <p:cNvPr id="57456" name="Line 112"/>
          <p:cNvSpPr>
            <a:spLocks noChangeShapeType="1"/>
          </p:cNvSpPr>
          <p:nvPr/>
        </p:nvSpPr>
        <p:spPr bwMode="auto">
          <a:xfrm flipV="1">
            <a:off x="7042150" y="5148263"/>
            <a:ext cx="1588" cy="85725"/>
          </a:xfrm>
          <a:prstGeom prst="line">
            <a:avLst/>
          </a:prstGeom>
          <a:noFill/>
          <a:ln w="1588">
            <a:solidFill>
              <a:srgbClr val="FFFFFF"/>
            </a:solidFill>
            <a:round/>
            <a:headEnd/>
            <a:tailEnd/>
          </a:ln>
        </p:spPr>
        <p:txBody>
          <a:bodyPr/>
          <a:lstStyle/>
          <a:p>
            <a:endParaRPr lang="en-US"/>
          </a:p>
        </p:txBody>
      </p:sp>
      <p:sp>
        <p:nvSpPr>
          <p:cNvPr id="57457" name="Line 113"/>
          <p:cNvSpPr>
            <a:spLocks noChangeShapeType="1"/>
          </p:cNvSpPr>
          <p:nvPr/>
        </p:nvSpPr>
        <p:spPr bwMode="auto">
          <a:xfrm flipV="1">
            <a:off x="7848600" y="5148263"/>
            <a:ext cx="1588" cy="85725"/>
          </a:xfrm>
          <a:prstGeom prst="line">
            <a:avLst/>
          </a:prstGeom>
          <a:noFill/>
          <a:ln w="1588">
            <a:solidFill>
              <a:srgbClr val="FFFFFF"/>
            </a:solidFill>
            <a:round/>
            <a:headEnd/>
            <a:tailEnd/>
          </a:ln>
        </p:spPr>
        <p:txBody>
          <a:bodyPr/>
          <a:lstStyle/>
          <a:p>
            <a:endParaRPr lang="en-US"/>
          </a:p>
        </p:txBody>
      </p:sp>
      <p:sp>
        <p:nvSpPr>
          <p:cNvPr id="57458" name="Line 114"/>
          <p:cNvSpPr>
            <a:spLocks noChangeShapeType="1"/>
          </p:cNvSpPr>
          <p:nvPr/>
        </p:nvSpPr>
        <p:spPr bwMode="auto">
          <a:xfrm>
            <a:off x="1230313" y="5083175"/>
            <a:ext cx="41275" cy="1588"/>
          </a:xfrm>
          <a:prstGeom prst="line">
            <a:avLst/>
          </a:prstGeom>
          <a:noFill/>
          <a:ln w="1588">
            <a:solidFill>
              <a:srgbClr val="FFFFFF"/>
            </a:solidFill>
            <a:round/>
            <a:headEnd/>
            <a:tailEnd/>
          </a:ln>
        </p:spPr>
        <p:txBody>
          <a:bodyPr/>
          <a:lstStyle/>
          <a:p>
            <a:endParaRPr lang="en-US"/>
          </a:p>
        </p:txBody>
      </p:sp>
      <p:sp>
        <p:nvSpPr>
          <p:cNvPr id="57459" name="Line 115"/>
          <p:cNvSpPr>
            <a:spLocks noChangeShapeType="1"/>
          </p:cNvSpPr>
          <p:nvPr/>
        </p:nvSpPr>
        <p:spPr bwMode="auto">
          <a:xfrm>
            <a:off x="1230313" y="4781550"/>
            <a:ext cx="41275" cy="1588"/>
          </a:xfrm>
          <a:prstGeom prst="line">
            <a:avLst/>
          </a:prstGeom>
          <a:noFill/>
          <a:ln w="1588">
            <a:solidFill>
              <a:srgbClr val="FFFFFF"/>
            </a:solidFill>
            <a:round/>
            <a:headEnd/>
            <a:tailEnd/>
          </a:ln>
        </p:spPr>
        <p:txBody>
          <a:bodyPr/>
          <a:lstStyle/>
          <a:p>
            <a:endParaRPr lang="en-US"/>
          </a:p>
        </p:txBody>
      </p:sp>
      <p:sp>
        <p:nvSpPr>
          <p:cNvPr id="57460" name="Line 116"/>
          <p:cNvSpPr>
            <a:spLocks noChangeShapeType="1"/>
          </p:cNvSpPr>
          <p:nvPr/>
        </p:nvSpPr>
        <p:spPr bwMode="auto">
          <a:xfrm>
            <a:off x="1230313" y="4479925"/>
            <a:ext cx="41275" cy="1588"/>
          </a:xfrm>
          <a:prstGeom prst="line">
            <a:avLst/>
          </a:prstGeom>
          <a:noFill/>
          <a:ln w="1588">
            <a:solidFill>
              <a:srgbClr val="FFFFFF"/>
            </a:solidFill>
            <a:round/>
            <a:headEnd/>
            <a:tailEnd/>
          </a:ln>
        </p:spPr>
        <p:txBody>
          <a:bodyPr/>
          <a:lstStyle/>
          <a:p>
            <a:endParaRPr lang="en-US"/>
          </a:p>
        </p:txBody>
      </p:sp>
      <p:sp>
        <p:nvSpPr>
          <p:cNvPr id="57461" name="Line 117"/>
          <p:cNvSpPr>
            <a:spLocks noChangeShapeType="1"/>
          </p:cNvSpPr>
          <p:nvPr/>
        </p:nvSpPr>
        <p:spPr bwMode="auto">
          <a:xfrm>
            <a:off x="1230313" y="4178300"/>
            <a:ext cx="41275" cy="1588"/>
          </a:xfrm>
          <a:prstGeom prst="line">
            <a:avLst/>
          </a:prstGeom>
          <a:noFill/>
          <a:ln w="1588">
            <a:solidFill>
              <a:srgbClr val="FFFFFF"/>
            </a:solidFill>
            <a:round/>
            <a:headEnd/>
            <a:tailEnd/>
          </a:ln>
        </p:spPr>
        <p:txBody>
          <a:bodyPr/>
          <a:lstStyle/>
          <a:p>
            <a:endParaRPr lang="en-US"/>
          </a:p>
        </p:txBody>
      </p:sp>
      <p:sp>
        <p:nvSpPr>
          <p:cNvPr id="57462" name="Line 118"/>
          <p:cNvSpPr>
            <a:spLocks noChangeShapeType="1"/>
          </p:cNvSpPr>
          <p:nvPr/>
        </p:nvSpPr>
        <p:spPr bwMode="auto">
          <a:xfrm>
            <a:off x="1230313" y="3876675"/>
            <a:ext cx="41275" cy="1588"/>
          </a:xfrm>
          <a:prstGeom prst="line">
            <a:avLst/>
          </a:prstGeom>
          <a:noFill/>
          <a:ln w="1588">
            <a:solidFill>
              <a:srgbClr val="FFFFFF"/>
            </a:solidFill>
            <a:round/>
            <a:headEnd/>
            <a:tailEnd/>
          </a:ln>
        </p:spPr>
        <p:txBody>
          <a:bodyPr/>
          <a:lstStyle/>
          <a:p>
            <a:endParaRPr lang="en-US"/>
          </a:p>
        </p:txBody>
      </p:sp>
      <p:sp>
        <p:nvSpPr>
          <p:cNvPr id="57463" name="Line 119"/>
          <p:cNvSpPr>
            <a:spLocks noChangeShapeType="1"/>
          </p:cNvSpPr>
          <p:nvPr/>
        </p:nvSpPr>
        <p:spPr bwMode="auto">
          <a:xfrm>
            <a:off x="1230313" y="3575050"/>
            <a:ext cx="41275" cy="1588"/>
          </a:xfrm>
          <a:prstGeom prst="line">
            <a:avLst/>
          </a:prstGeom>
          <a:noFill/>
          <a:ln w="1588">
            <a:solidFill>
              <a:srgbClr val="FFFFFF"/>
            </a:solidFill>
            <a:round/>
            <a:headEnd/>
            <a:tailEnd/>
          </a:ln>
        </p:spPr>
        <p:txBody>
          <a:bodyPr/>
          <a:lstStyle/>
          <a:p>
            <a:endParaRPr lang="en-US"/>
          </a:p>
        </p:txBody>
      </p:sp>
      <p:sp>
        <p:nvSpPr>
          <p:cNvPr id="57464" name="Line 120"/>
          <p:cNvSpPr>
            <a:spLocks noChangeShapeType="1"/>
          </p:cNvSpPr>
          <p:nvPr/>
        </p:nvSpPr>
        <p:spPr bwMode="auto">
          <a:xfrm>
            <a:off x="1230313" y="3273425"/>
            <a:ext cx="41275" cy="1588"/>
          </a:xfrm>
          <a:prstGeom prst="line">
            <a:avLst/>
          </a:prstGeom>
          <a:noFill/>
          <a:ln w="1588">
            <a:solidFill>
              <a:srgbClr val="FFFFFF"/>
            </a:solidFill>
            <a:round/>
            <a:headEnd/>
            <a:tailEnd/>
          </a:ln>
        </p:spPr>
        <p:txBody>
          <a:bodyPr/>
          <a:lstStyle/>
          <a:p>
            <a:endParaRPr lang="en-US"/>
          </a:p>
        </p:txBody>
      </p:sp>
      <p:sp>
        <p:nvSpPr>
          <p:cNvPr id="57465" name="Line 121"/>
          <p:cNvSpPr>
            <a:spLocks noChangeShapeType="1"/>
          </p:cNvSpPr>
          <p:nvPr/>
        </p:nvSpPr>
        <p:spPr bwMode="auto">
          <a:xfrm>
            <a:off x="1230313" y="2973388"/>
            <a:ext cx="41275" cy="1587"/>
          </a:xfrm>
          <a:prstGeom prst="line">
            <a:avLst/>
          </a:prstGeom>
          <a:noFill/>
          <a:ln w="1588">
            <a:solidFill>
              <a:srgbClr val="FFFFFF"/>
            </a:solidFill>
            <a:round/>
            <a:headEnd/>
            <a:tailEnd/>
          </a:ln>
        </p:spPr>
        <p:txBody>
          <a:bodyPr/>
          <a:lstStyle/>
          <a:p>
            <a:endParaRPr lang="en-US"/>
          </a:p>
        </p:txBody>
      </p:sp>
      <p:sp>
        <p:nvSpPr>
          <p:cNvPr id="57466" name="Line 122"/>
          <p:cNvSpPr>
            <a:spLocks noChangeShapeType="1"/>
          </p:cNvSpPr>
          <p:nvPr/>
        </p:nvSpPr>
        <p:spPr bwMode="auto">
          <a:xfrm>
            <a:off x="1230313" y="2671763"/>
            <a:ext cx="41275" cy="1587"/>
          </a:xfrm>
          <a:prstGeom prst="line">
            <a:avLst/>
          </a:prstGeom>
          <a:noFill/>
          <a:ln w="1588">
            <a:solidFill>
              <a:srgbClr val="FFFFFF"/>
            </a:solidFill>
            <a:round/>
            <a:headEnd/>
            <a:tailEnd/>
          </a:ln>
        </p:spPr>
        <p:txBody>
          <a:bodyPr/>
          <a:lstStyle/>
          <a:p>
            <a:endParaRPr lang="en-US"/>
          </a:p>
        </p:txBody>
      </p:sp>
      <p:sp>
        <p:nvSpPr>
          <p:cNvPr id="57467" name="Line 123"/>
          <p:cNvSpPr>
            <a:spLocks noChangeShapeType="1"/>
          </p:cNvSpPr>
          <p:nvPr/>
        </p:nvSpPr>
        <p:spPr bwMode="auto">
          <a:xfrm>
            <a:off x="1230313" y="2370138"/>
            <a:ext cx="41275" cy="1587"/>
          </a:xfrm>
          <a:prstGeom prst="line">
            <a:avLst/>
          </a:prstGeom>
          <a:noFill/>
          <a:ln w="1588">
            <a:solidFill>
              <a:srgbClr val="FFFFFF"/>
            </a:solidFill>
            <a:round/>
            <a:headEnd/>
            <a:tailEnd/>
          </a:ln>
        </p:spPr>
        <p:txBody>
          <a:bodyPr/>
          <a:lstStyle/>
          <a:p>
            <a:endParaRPr lang="en-US"/>
          </a:p>
        </p:txBody>
      </p:sp>
      <p:sp>
        <p:nvSpPr>
          <p:cNvPr id="57468" name="Line 124"/>
          <p:cNvSpPr>
            <a:spLocks noChangeShapeType="1"/>
          </p:cNvSpPr>
          <p:nvPr/>
        </p:nvSpPr>
        <p:spPr bwMode="auto">
          <a:xfrm>
            <a:off x="1230313" y="2068513"/>
            <a:ext cx="41275" cy="1587"/>
          </a:xfrm>
          <a:prstGeom prst="line">
            <a:avLst/>
          </a:prstGeom>
          <a:noFill/>
          <a:ln w="1588">
            <a:solidFill>
              <a:srgbClr val="FFFFFF"/>
            </a:solidFill>
            <a:round/>
            <a:headEnd/>
            <a:tailEnd/>
          </a:ln>
        </p:spPr>
        <p:txBody>
          <a:bodyPr/>
          <a:lstStyle/>
          <a:p>
            <a:endParaRPr lang="en-US"/>
          </a:p>
        </p:txBody>
      </p:sp>
      <p:sp>
        <p:nvSpPr>
          <p:cNvPr id="57469" name="Line 125"/>
          <p:cNvSpPr>
            <a:spLocks noChangeShapeType="1"/>
          </p:cNvSpPr>
          <p:nvPr/>
        </p:nvSpPr>
        <p:spPr bwMode="auto">
          <a:xfrm>
            <a:off x="1230313" y="1766888"/>
            <a:ext cx="41275" cy="1587"/>
          </a:xfrm>
          <a:prstGeom prst="line">
            <a:avLst/>
          </a:prstGeom>
          <a:noFill/>
          <a:ln w="1588">
            <a:solidFill>
              <a:srgbClr val="FFFFFF"/>
            </a:solidFill>
            <a:round/>
            <a:headEnd/>
            <a:tailEnd/>
          </a:ln>
        </p:spPr>
        <p:txBody>
          <a:bodyPr/>
          <a:lstStyle/>
          <a:p>
            <a:endParaRPr lang="en-US"/>
          </a:p>
        </p:txBody>
      </p:sp>
      <p:sp>
        <p:nvSpPr>
          <p:cNvPr id="57470" name="Line 126"/>
          <p:cNvSpPr>
            <a:spLocks noChangeShapeType="1"/>
          </p:cNvSpPr>
          <p:nvPr/>
        </p:nvSpPr>
        <p:spPr bwMode="auto">
          <a:xfrm>
            <a:off x="1230313" y="5233988"/>
            <a:ext cx="82550" cy="1587"/>
          </a:xfrm>
          <a:prstGeom prst="line">
            <a:avLst/>
          </a:prstGeom>
          <a:noFill/>
          <a:ln w="1588">
            <a:solidFill>
              <a:srgbClr val="FFFFFF"/>
            </a:solidFill>
            <a:round/>
            <a:headEnd/>
            <a:tailEnd/>
          </a:ln>
        </p:spPr>
        <p:txBody>
          <a:bodyPr/>
          <a:lstStyle/>
          <a:p>
            <a:endParaRPr lang="en-US"/>
          </a:p>
        </p:txBody>
      </p:sp>
      <p:sp>
        <p:nvSpPr>
          <p:cNvPr id="57471" name="Line 127"/>
          <p:cNvSpPr>
            <a:spLocks noChangeShapeType="1"/>
          </p:cNvSpPr>
          <p:nvPr/>
        </p:nvSpPr>
        <p:spPr bwMode="auto">
          <a:xfrm>
            <a:off x="1230313" y="4932363"/>
            <a:ext cx="82550" cy="1587"/>
          </a:xfrm>
          <a:prstGeom prst="line">
            <a:avLst/>
          </a:prstGeom>
          <a:noFill/>
          <a:ln w="1588">
            <a:solidFill>
              <a:srgbClr val="FFFFFF"/>
            </a:solidFill>
            <a:round/>
            <a:headEnd/>
            <a:tailEnd/>
          </a:ln>
        </p:spPr>
        <p:txBody>
          <a:bodyPr/>
          <a:lstStyle/>
          <a:p>
            <a:endParaRPr lang="en-US"/>
          </a:p>
        </p:txBody>
      </p:sp>
      <p:sp>
        <p:nvSpPr>
          <p:cNvPr id="57472" name="Line 128"/>
          <p:cNvSpPr>
            <a:spLocks noChangeShapeType="1"/>
          </p:cNvSpPr>
          <p:nvPr/>
        </p:nvSpPr>
        <p:spPr bwMode="auto">
          <a:xfrm>
            <a:off x="1230313" y="4630738"/>
            <a:ext cx="82550" cy="1587"/>
          </a:xfrm>
          <a:prstGeom prst="line">
            <a:avLst/>
          </a:prstGeom>
          <a:noFill/>
          <a:ln w="1588">
            <a:solidFill>
              <a:srgbClr val="FFFFFF"/>
            </a:solidFill>
            <a:round/>
            <a:headEnd/>
            <a:tailEnd/>
          </a:ln>
        </p:spPr>
        <p:txBody>
          <a:bodyPr/>
          <a:lstStyle/>
          <a:p>
            <a:endParaRPr lang="en-US"/>
          </a:p>
        </p:txBody>
      </p:sp>
      <p:sp>
        <p:nvSpPr>
          <p:cNvPr id="57473" name="Line 129"/>
          <p:cNvSpPr>
            <a:spLocks noChangeShapeType="1"/>
          </p:cNvSpPr>
          <p:nvPr/>
        </p:nvSpPr>
        <p:spPr bwMode="auto">
          <a:xfrm>
            <a:off x="1230313" y="4329113"/>
            <a:ext cx="82550" cy="1587"/>
          </a:xfrm>
          <a:prstGeom prst="line">
            <a:avLst/>
          </a:prstGeom>
          <a:noFill/>
          <a:ln w="1588">
            <a:solidFill>
              <a:srgbClr val="FFFFFF"/>
            </a:solidFill>
            <a:round/>
            <a:headEnd/>
            <a:tailEnd/>
          </a:ln>
        </p:spPr>
        <p:txBody>
          <a:bodyPr/>
          <a:lstStyle/>
          <a:p>
            <a:endParaRPr lang="en-US"/>
          </a:p>
        </p:txBody>
      </p:sp>
      <p:sp>
        <p:nvSpPr>
          <p:cNvPr id="57474" name="Line 130"/>
          <p:cNvSpPr>
            <a:spLocks noChangeShapeType="1"/>
          </p:cNvSpPr>
          <p:nvPr/>
        </p:nvSpPr>
        <p:spPr bwMode="auto">
          <a:xfrm>
            <a:off x="1230313" y="4027488"/>
            <a:ext cx="82550" cy="1587"/>
          </a:xfrm>
          <a:prstGeom prst="line">
            <a:avLst/>
          </a:prstGeom>
          <a:noFill/>
          <a:ln w="1588">
            <a:solidFill>
              <a:srgbClr val="FFFFFF"/>
            </a:solidFill>
            <a:round/>
            <a:headEnd/>
            <a:tailEnd/>
          </a:ln>
        </p:spPr>
        <p:txBody>
          <a:bodyPr/>
          <a:lstStyle/>
          <a:p>
            <a:endParaRPr lang="en-US"/>
          </a:p>
        </p:txBody>
      </p:sp>
      <p:sp>
        <p:nvSpPr>
          <p:cNvPr id="57475" name="Line 131"/>
          <p:cNvSpPr>
            <a:spLocks noChangeShapeType="1"/>
          </p:cNvSpPr>
          <p:nvPr/>
        </p:nvSpPr>
        <p:spPr bwMode="auto">
          <a:xfrm>
            <a:off x="1230313" y="3725863"/>
            <a:ext cx="82550" cy="1587"/>
          </a:xfrm>
          <a:prstGeom prst="line">
            <a:avLst/>
          </a:prstGeom>
          <a:noFill/>
          <a:ln w="1588">
            <a:solidFill>
              <a:srgbClr val="FFFFFF"/>
            </a:solidFill>
            <a:round/>
            <a:headEnd/>
            <a:tailEnd/>
          </a:ln>
        </p:spPr>
        <p:txBody>
          <a:bodyPr/>
          <a:lstStyle/>
          <a:p>
            <a:endParaRPr lang="en-US"/>
          </a:p>
        </p:txBody>
      </p:sp>
      <p:sp>
        <p:nvSpPr>
          <p:cNvPr id="57476" name="Line 132"/>
          <p:cNvSpPr>
            <a:spLocks noChangeShapeType="1"/>
          </p:cNvSpPr>
          <p:nvPr/>
        </p:nvSpPr>
        <p:spPr bwMode="auto">
          <a:xfrm>
            <a:off x="1230313" y="3424238"/>
            <a:ext cx="82550" cy="1587"/>
          </a:xfrm>
          <a:prstGeom prst="line">
            <a:avLst/>
          </a:prstGeom>
          <a:noFill/>
          <a:ln w="1588">
            <a:solidFill>
              <a:srgbClr val="FFFFFF"/>
            </a:solidFill>
            <a:round/>
            <a:headEnd/>
            <a:tailEnd/>
          </a:ln>
        </p:spPr>
        <p:txBody>
          <a:bodyPr/>
          <a:lstStyle/>
          <a:p>
            <a:endParaRPr lang="en-US"/>
          </a:p>
        </p:txBody>
      </p:sp>
      <p:sp>
        <p:nvSpPr>
          <p:cNvPr id="57477" name="Line 133"/>
          <p:cNvSpPr>
            <a:spLocks noChangeShapeType="1"/>
          </p:cNvSpPr>
          <p:nvPr/>
        </p:nvSpPr>
        <p:spPr bwMode="auto">
          <a:xfrm>
            <a:off x="1230313" y="3122613"/>
            <a:ext cx="82550" cy="1587"/>
          </a:xfrm>
          <a:prstGeom prst="line">
            <a:avLst/>
          </a:prstGeom>
          <a:noFill/>
          <a:ln w="1588">
            <a:solidFill>
              <a:srgbClr val="FFFFFF"/>
            </a:solidFill>
            <a:round/>
            <a:headEnd/>
            <a:tailEnd/>
          </a:ln>
        </p:spPr>
        <p:txBody>
          <a:bodyPr/>
          <a:lstStyle/>
          <a:p>
            <a:endParaRPr lang="en-US"/>
          </a:p>
        </p:txBody>
      </p:sp>
      <p:sp>
        <p:nvSpPr>
          <p:cNvPr id="57478" name="Line 134"/>
          <p:cNvSpPr>
            <a:spLocks noChangeShapeType="1"/>
          </p:cNvSpPr>
          <p:nvPr/>
        </p:nvSpPr>
        <p:spPr bwMode="auto">
          <a:xfrm>
            <a:off x="1230313" y="2820988"/>
            <a:ext cx="82550" cy="1587"/>
          </a:xfrm>
          <a:prstGeom prst="line">
            <a:avLst/>
          </a:prstGeom>
          <a:noFill/>
          <a:ln w="1588">
            <a:solidFill>
              <a:srgbClr val="FFFFFF"/>
            </a:solidFill>
            <a:round/>
            <a:headEnd/>
            <a:tailEnd/>
          </a:ln>
        </p:spPr>
        <p:txBody>
          <a:bodyPr/>
          <a:lstStyle/>
          <a:p>
            <a:endParaRPr lang="en-US"/>
          </a:p>
        </p:txBody>
      </p:sp>
      <p:sp>
        <p:nvSpPr>
          <p:cNvPr id="57479" name="Line 135"/>
          <p:cNvSpPr>
            <a:spLocks noChangeShapeType="1"/>
          </p:cNvSpPr>
          <p:nvPr/>
        </p:nvSpPr>
        <p:spPr bwMode="auto">
          <a:xfrm>
            <a:off x="1230313" y="2519363"/>
            <a:ext cx="82550" cy="1587"/>
          </a:xfrm>
          <a:prstGeom prst="line">
            <a:avLst/>
          </a:prstGeom>
          <a:noFill/>
          <a:ln w="1588">
            <a:solidFill>
              <a:srgbClr val="FFFFFF"/>
            </a:solidFill>
            <a:round/>
            <a:headEnd/>
            <a:tailEnd/>
          </a:ln>
        </p:spPr>
        <p:txBody>
          <a:bodyPr/>
          <a:lstStyle/>
          <a:p>
            <a:endParaRPr lang="en-US"/>
          </a:p>
        </p:txBody>
      </p:sp>
      <p:sp>
        <p:nvSpPr>
          <p:cNvPr id="57480" name="Line 136"/>
          <p:cNvSpPr>
            <a:spLocks noChangeShapeType="1"/>
          </p:cNvSpPr>
          <p:nvPr/>
        </p:nvSpPr>
        <p:spPr bwMode="auto">
          <a:xfrm>
            <a:off x="1230313" y="2217738"/>
            <a:ext cx="82550" cy="1587"/>
          </a:xfrm>
          <a:prstGeom prst="line">
            <a:avLst/>
          </a:prstGeom>
          <a:noFill/>
          <a:ln w="1588">
            <a:solidFill>
              <a:srgbClr val="FFFFFF"/>
            </a:solidFill>
            <a:round/>
            <a:headEnd/>
            <a:tailEnd/>
          </a:ln>
        </p:spPr>
        <p:txBody>
          <a:bodyPr/>
          <a:lstStyle/>
          <a:p>
            <a:endParaRPr lang="en-US"/>
          </a:p>
        </p:txBody>
      </p:sp>
      <p:sp>
        <p:nvSpPr>
          <p:cNvPr id="57481" name="Line 137"/>
          <p:cNvSpPr>
            <a:spLocks noChangeShapeType="1"/>
          </p:cNvSpPr>
          <p:nvPr/>
        </p:nvSpPr>
        <p:spPr bwMode="auto">
          <a:xfrm>
            <a:off x="1230313" y="1916113"/>
            <a:ext cx="82550" cy="1587"/>
          </a:xfrm>
          <a:prstGeom prst="line">
            <a:avLst/>
          </a:prstGeom>
          <a:noFill/>
          <a:ln w="1588">
            <a:solidFill>
              <a:srgbClr val="FFFFFF"/>
            </a:solidFill>
            <a:round/>
            <a:headEnd/>
            <a:tailEnd/>
          </a:ln>
        </p:spPr>
        <p:txBody>
          <a:bodyPr/>
          <a:lstStyle/>
          <a:p>
            <a:endParaRPr lang="en-US"/>
          </a:p>
        </p:txBody>
      </p:sp>
      <p:sp>
        <p:nvSpPr>
          <p:cNvPr id="57482" name="Line 138"/>
          <p:cNvSpPr>
            <a:spLocks noChangeShapeType="1"/>
          </p:cNvSpPr>
          <p:nvPr/>
        </p:nvSpPr>
        <p:spPr bwMode="auto">
          <a:xfrm>
            <a:off x="1230313" y="1616075"/>
            <a:ext cx="82550" cy="1588"/>
          </a:xfrm>
          <a:prstGeom prst="line">
            <a:avLst/>
          </a:prstGeom>
          <a:noFill/>
          <a:ln w="1588">
            <a:solidFill>
              <a:srgbClr val="FFFFFF"/>
            </a:solidFill>
            <a:round/>
            <a:headEnd/>
            <a:tailEnd/>
          </a:ln>
        </p:spPr>
        <p:txBody>
          <a:bodyPr/>
          <a:lstStyle/>
          <a:p>
            <a:endParaRPr lang="en-US"/>
          </a:p>
        </p:txBody>
      </p:sp>
      <p:sp>
        <p:nvSpPr>
          <p:cNvPr id="57483" name="Freeform 139"/>
          <p:cNvSpPr>
            <a:spLocks/>
          </p:cNvSpPr>
          <p:nvPr/>
        </p:nvSpPr>
        <p:spPr bwMode="auto">
          <a:xfrm>
            <a:off x="1230313" y="1616075"/>
            <a:ext cx="6781800" cy="3617913"/>
          </a:xfrm>
          <a:custGeom>
            <a:avLst/>
            <a:gdLst>
              <a:gd name="T0" fmla="*/ 0 w 8544"/>
              <a:gd name="T1" fmla="*/ 0 h 4559"/>
              <a:gd name="T2" fmla="*/ 0 w 8544"/>
              <a:gd name="T3" fmla="*/ 3617913 h 4559"/>
              <a:gd name="T4" fmla="*/ 6781800 w 8544"/>
              <a:gd name="T5" fmla="*/ 3617913 h 4559"/>
              <a:gd name="T6" fmla="*/ 0 60000 65536"/>
              <a:gd name="T7" fmla="*/ 0 60000 65536"/>
              <a:gd name="T8" fmla="*/ 0 60000 65536"/>
              <a:gd name="T9" fmla="*/ 0 w 8544"/>
              <a:gd name="T10" fmla="*/ 0 h 4559"/>
              <a:gd name="T11" fmla="*/ 8544 w 8544"/>
              <a:gd name="T12" fmla="*/ 4559 h 4559"/>
            </a:gdLst>
            <a:ahLst/>
            <a:cxnLst>
              <a:cxn ang="T6">
                <a:pos x="T0" y="T1"/>
              </a:cxn>
              <a:cxn ang="T7">
                <a:pos x="T2" y="T3"/>
              </a:cxn>
              <a:cxn ang="T8">
                <a:pos x="T4" y="T5"/>
              </a:cxn>
            </a:cxnLst>
            <a:rect l="T9" t="T10" r="T11" b="T12"/>
            <a:pathLst>
              <a:path w="8544" h="4559">
                <a:moveTo>
                  <a:pt x="0" y="0"/>
                </a:moveTo>
                <a:lnTo>
                  <a:pt x="0" y="4559"/>
                </a:lnTo>
                <a:lnTo>
                  <a:pt x="8544" y="4559"/>
                </a:lnTo>
              </a:path>
            </a:pathLst>
          </a:custGeom>
          <a:noFill/>
          <a:ln w="9525">
            <a:solidFill>
              <a:srgbClr val="FFFFFF"/>
            </a:solidFill>
            <a:prstDash val="solid"/>
            <a:round/>
            <a:headEnd/>
            <a:tailEnd/>
          </a:ln>
        </p:spPr>
        <p:txBody>
          <a:bodyPr/>
          <a:lstStyle/>
          <a:p>
            <a:endParaRPr lang="en-US"/>
          </a:p>
        </p:txBody>
      </p:sp>
      <p:sp>
        <p:nvSpPr>
          <p:cNvPr id="57484" name="Rectangle 140"/>
          <p:cNvSpPr>
            <a:spLocks noChangeArrowheads="1"/>
          </p:cNvSpPr>
          <p:nvPr/>
        </p:nvSpPr>
        <p:spPr bwMode="auto">
          <a:xfrm>
            <a:off x="8570913" y="5834063"/>
            <a:ext cx="3175" cy="9525"/>
          </a:xfrm>
          <a:prstGeom prst="rect">
            <a:avLst/>
          </a:prstGeom>
          <a:solidFill>
            <a:srgbClr val="FFFFFF"/>
          </a:solidFill>
          <a:ln w="9525">
            <a:noFill/>
            <a:miter lim="800000"/>
            <a:headEnd/>
            <a:tailEnd/>
          </a:ln>
        </p:spPr>
        <p:txBody>
          <a:bodyPr/>
          <a:lstStyle/>
          <a:p>
            <a:endParaRPr lang="en-US"/>
          </a:p>
        </p:txBody>
      </p:sp>
      <p:sp>
        <p:nvSpPr>
          <p:cNvPr id="57485" name="Rectangle 141"/>
          <p:cNvSpPr>
            <a:spLocks noChangeArrowheads="1"/>
          </p:cNvSpPr>
          <p:nvPr/>
        </p:nvSpPr>
        <p:spPr bwMode="auto">
          <a:xfrm>
            <a:off x="8651875" y="5888038"/>
            <a:ext cx="3175" cy="9525"/>
          </a:xfrm>
          <a:prstGeom prst="rect">
            <a:avLst/>
          </a:prstGeom>
          <a:solidFill>
            <a:srgbClr val="FFFFFF"/>
          </a:solidFill>
          <a:ln w="9525">
            <a:noFill/>
            <a:miter lim="800000"/>
            <a:headEnd/>
            <a:tailEnd/>
          </a:ln>
        </p:spPr>
        <p:txBody>
          <a:bodyPr/>
          <a:lstStyle/>
          <a:p>
            <a:endParaRPr lang="en-US"/>
          </a:p>
        </p:txBody>
      </p:sp>
      <p:sp>
        <p:nvSpPr>
          <p:cNvPr id="57486" name="Rectangle 142"/>
          <p:cNvSpPr>
            <a:spLocks noChangeArrowheads="1"/>
          </p:cNvSpPr>
          <p:nvPr/>
        </p:nvSpPr>
        <p:spPr bwMode="auto">
          <a:xfrm>
            <a:off x="8570913" y="5843588"/>
            <a:ext cx="3175" cy="22225"/>
          </a:xfrm>
          <a:prstGeom prst="rect">
            <a:avLst/>
          </a:prstGeom>
          <a:solidFill>
            <a:srgbClr val="FFFFFF"/>
          </a:solidFill>
          <a:ln w="9525">
            <a:noFill/>
            <a:miter lim="800000"/>
            <a:headEnd/>
            <a:tailEnd/>
          </a:ln>
        </p:spPr>
        <p:txBody>
          <a:bodyPr/>
          <a:lstStyle/>
          <a:p>
            <a:endParaRPr lang="en-US"/>
          </a:p>
        </p:txBody>
      </p:sp>
      <p:sp>
        <p:nvSpPr>
          <p:cNvPr id="57487" name="Rectangle 143"/>
          <p:cNvSpPr>
            <a:spLocks noChangeArrowheads="1"/>
          </p:cNvSpPr>
          <p:nvPr/>
        </p:nvSpPr>
        <p:spPr bwMode="auto">
          <a:xfrm>
            <a:off x="8429625" y="5897563"/>
            <a:ext cx="1588" cy="20637"/>
          </a:xfrm>
          <a:prstGeom prst="rect">
            <a:avLst/>
          </a:prstGeom>
          <a:solidFill>
            <a:srgbClr val="FFFFFF"/>
          </a:solidFill>
          <a:ln w="9525">
            <a:noFill/>
            <a:miter lim="800000"/>
            <a:headEnd/>
            <a:tailEnd/>
          </a:ln>
        </p:spPr>
        <p:txBody>
          <a:bodyPr/>
          <a:lstStyle/>
          <a:p>
            <a:endParaRPr lang="en-US"/>
          </a:p>
        </p:txBody>
      </p:sp>
      <p:sp>
        <p:nvSpPr>
          <p:cNvPr id="57488" name="Line 144"/>
          <p:cNvSpPr>
            <a:spLocks noChangeShapeType="1"/>
          </p:cNvSpPr>
          <p:nvPr/>
        </p:nvSpPr>
        <p:spPr bwMode="auto">
          <a:xfrm>
            <a:off x="5441950" y="2479675"/>
            <a:ext cx="4763" cy="1588"/>
          </a:xfrm>
          <a:prstGeom prst="line">
            <a:avLst/>
          </a:prstGeom>
          <a:noFill/>
          <a:ln w="9525">
            <a:solidFill>
              <a:srgbClr val="FFFFFF"/>
            </a:solidFill>
            <a:round/>
            <a:headEnd/>
            <a:tailEnd/>
          </a:ln>
        </p:spPr>
        <p:txBody>
          <a:bodyPr/>
          <a:lstStyle/>
          <a:p>
            <a:endParaRPr lang="en-US"/>
          </a:p>
        </p:txBody>
      </p:sp>
      <p:sp>
        <p:nvSpPr>
          <p:cNvPr id="57489" name="Line 145"/>
          <p:cNvSpPr>
            <a:spLocks noChangeShapeType="1"/>
          </p:cNvSpPr>
          <p:nvPr/>
        </p:nvSpPr>
        <p:spPr bwMode="auto">
          <a:xfrm>
            <a:off x="5489575" y="2479675"/>
            <a:ext cx="4763" cy="1588"/>
          </a:xfrm>
          <a:prstGeom prst="line">
            <a:avLst/>
          </a:prstGeom>
          <a:noFill/>
          <a:ln w="9525">
            <a:solidFill>
              <a:srgbClr val="FFFFFF"/>
            </a:solidFill>
            <a:round/>
            <a:headEnd/>
            <a:tailEnd/>
          </a:ln>
        </p:spPr>
        <p:txBody>
          <a:bodyPr/>
          <a:lstStyle/>
          <a:p>
            <a:endParaRPr lang="en-US"/>
          </a:p>
        </p:txBody>
      </p:sp>
      <p:sp>
        <p:nvSpPr>
          <p:cNvPr id="57490" name="Line 146"/>
          <p:cNvSpPr>
            <a:spLocks noChangeShapeType="1"/>
          </p:cNvSpPr>
          <p:nvPr/>
        </p:nvSpPr>
        <p:spPr bwMode="auto">
          <a:xfrm>
            <a:off x="5511800" y="2479675"/>
            <a:ext cx="6350" cy="1588"/>
          </a:xfrm>
          <a:prstGeom prst="line">
            <a:avLst/>
          </a:prstGeom>
          <a:noFill/>
          <a:ln w="9525">
            <a:solidFill>
              <a:srgbClr val="FFFFFF"/>
            </a:solidFill>
            <a:round/>
            <a:headEnd/>
            <a:tailEnd/>
          </a:ln>
        </p:spPr>
        <p:txBody>
          <a:bodyPr/>
          <a:lstStyle/>
          <a:p>
            <a:endParaRPr lang="en-US"/>
          </a:p>
        </p:txBody>
      </p:sp>
      <p:sp>
        <p:nvSpPr>
          <p:cNvPr id="57491" name="Line 147"/>
          <p:cNvSpPr>
            <a:spLocks noChangeShapeType="1"/>
          </p:cNvSpPr>
          <p:nvPr/>
        </p:nvSpPr>
        <p:spPr bwMode="auto">
          <a:xfrm>
            <a:off x="5535613" y="2479675"/>
            <a:ext cx="6350" cy="1588"/>
          </a:xfrm>
          <a:prstGeom prst="line">
            <a:avLst/>
          </a:prstGeom>
          <a:noFill/>
          <a:ln w="9525">
            <a:solidFill>
              <a:srgbClr val="FFFFFF"/>
            </a:solidFill>
            <a:round/>
            <a:headEnd/>
            <a:tailEnd/>
          </a:ln>
        </p:spPr>
        <p:txBody>
          <a:bodyPr/>
          <a:lstStyle/>
          <a:p>
            <a:endParaRPr lang="en-US"/>
          </a:p>
        </p:txBody>
      </p:sp>
      <p:sp>
        <p:nvSpPr>
          <p:cNvPr id="57492" name="Line 148"/>
          <p:cNvSpPr>
            <a:spLocks noChangeShapeType="1"/>
          </p:cNvSpPr>
          <p:nvPr/>
        </p:nvSpPr>
        <p:spPr bwMode="auto">
          <a:xfrm>
            <a:off x="5583238" y="2479675"/>
            <a:ext cx="6350" cy="1588"/>
          </a:xfrm>
          <a:prstGeom prst="line">
            <a:avLst/>
          </a:prstGeom>
          <a:noFill/>
          <a:ln w="9525">
            <a:solidFill>
              <a:srgbClr val="FFFFFF"/>
            </a:solidFill>
            <a:round/>
            <a:headEnd/>
            <a:tailEnd/>
          </a:ln>
        </p:spPr>
        <p:txBody>
          <a:bodyPr/>
          <a:lstStyle/>
          <a:p>
            <a:endParaRPr lang="en-US"/>
          </a:p>
        </p:txBody>
      </p:sp>
      <p:sp>
        <p:nvSpPr>
          <p:cNvPr id="57493" name="Line 149"/>
          <p:cNvSpPr>
            <a:spLocks noChangeShapeType="1"/>
          </p:cNvSpPr>
          <p:nvPr/>
        </p:nvSpPr>
        <p:spPr bwMode="auto">
          <a:xfrm>
            <a:off x="5607050" y="2479675"/>
            <a:ext cx="6350" cy="1588"/>
          </a:xfrm>
          <a:prstGeom prst="line">
            <a:avLst/>
          </a:prstGeom>
          <a:noFill/>
          <a:ln w="9525">
            <a:solidFill>
              <a:srgbClr val="FFFFFF"/>
            </a:solidFill>
            <a:round/>
            <a:headEnd/>
            <a:tailEnd/>
          </a:ln>
        </p:spPr>
        <p:txBody>
          <a:bodyPr/>
          <a:lstStyle/>
          <a:p>
            <a:endParaRPr lang="en-US"/>
          </a:p>
        </p:txBody>
      </p:sp>
      <p:sp>
        <p:nvSpPr>
          <p:cNvPr id="57494" name="Rectangle 150"/>
          <p:cNvSpPr>
            <a:spLocks noChangeArrowheads="1"/>
          </p:cNvSpPr>
          <p:nvPr/>
        </p:nvSpPr>
        <p:spPr bwMode="auto">
          <a:xfrm>
            <a:off x="1754188" y="1608138"/>
            <a:ext cx="533400" cy="274637"/>
          </a:xfrm>
          <a:prstGeom prst="rect">
            <a:avLst/>
          </a:prstGeom>
          <a:noFill/>
          <a:ln w="9525">
            <a:noFill/>
            <a:miter lim="800000"/>
            <a:headEnd/>
            <a:tailEnd/>
          </a:ln>
        </p:spPr>
        <p:txBody>
          <a:bodyPr wrap="none" lIns="0" tIns="0" rIns="0" bIns="0">
            <a:spAutoFit/>
          </a:bodyPr>
          <a:lstStyle/>
          <a:p>
            <a:r>
              <a:rPr lang="en-US" sz="1800">
                <a:solidFill>
                  <a:srgbClr val="FFFFFF"/>
                </a:solidFill>
                <a:latin typeface="Arial" pitchFamily="34" charset="0"/>
              </a:rPr>
              <a:t>Fatal</a:t>
            </a:r>
            <a:endParaRPr lang="en-US" sz="1800">
              <a:latin typeface="Arial" pitchFamily="34" charset="0"/>
            </a:endParaRPr>
          </a:p>
        </p:txBody>
      </p:sp>
      <p:sp>
        <p:nvSpPr>
          <p:cNvPr id="57495" name="Rectangle 151"/>
          <p:cNvSpPr>
            <a:spLocks noChangeArrowheads="1"/>
          </p:cNvSpPr>
          <p:nvPr/>
        </p:nvSpPr>
        <p:spPr bwMode="auto">
          <a:xfrm>
            <a:off x="1754188" y="1938338"/>
            <a:ext cx="990600" cy="274637"/>
          </a:xfrm>
          <a:prstGeom prst="rect">
            <a:avLst/>
          </a:prstGeom>
          <a:noFill/>
          <a:ln w="9525">
            <a:noFill/>
            <a:miter lim="800000"/>
            <a:headEnd/>
            <a:tailEnd/>
          </a:ln>
        </p:spPr>
        <p:txBody>
          <a:bodyPr wrap="none" lIns="0" tIns="0" rIns="0" bIns="0">
            <a:spAutoFit/>
          </a:bodyPr>
          <a:lstStyle/>
          <a:p>
            <a:r>
              <a:rPr lang="en-US" sz="1800">
                <a:solidFill>
                  <a:srgbClr val="FFFFFF"/>
                </a:solidFill>
                <a:latin typeface="Arial" pitchFamily="34" charset="0"/>
              </a:rPr>
              <a:t>Non-fatal</a:t>
            </a:r>
            <a:endParaRPr lang="en-US" sz="1800">
              <a:latin typeface="Arial" pitchFamily="34" charset="0"/>
            </a:endParaRPr>
          </a:p>
        </p:txBody>
      </p:sp>
      <p:sp>
        <p:nvSpPr>
          <p:cNvPr id="57496" name="Rectangle 152"/>
          <p:cNvSpPr>
            <a:spLocks noChangeArrowheads="1"/>
          </p:cNvSpPr>
          <p:nvPr/>
        </p:nvSpPr>
        <p:spPr bwMode="auto">
          <a:xfrm>
            <a:off x="1460500" y="1643063"/>
            <a:ext cx="173038" cy="179387"/>
          </a:xfrm>
          <a:prstGeom prst="rect">
            <a:avLst/>
          </a:prstGeom>
          <a:solidFill>
            <a:srgbClr val="660066"/>
          </a:solidFill>
          <a:ln w="9525">
            <a:solidFill>
              <a:schemeClr val="tx1"/>
            </a:solidFill>
            <a:miter lim="800000"/>
            <a:headEnd/>
            <a:tailEnd/>
          </a:ln>
        </p:spPr>
        <p:txBody>
          <a:bodyPr/>
          <a:lstStyle/>
          <a:p>
            <a:endParaRPr lang="en-US"/>
          </a:p>
        </p:txBody>
      </p:sp>
      <p:sp>
        <p:nvSpPr>
          <p:cNvPr id="57497" name="Rectangle 153"/>
          <p:cNvSpPr>
            <a:spLocks noChangeArrowheads="1"/>
          </p:cNvSpPr>
          <p:nvPr/>
        </p:nvSpPr>
        <p:spPr bwMode="auto">
          <a:xfrm>
            <a:off x="1460500" y="1957388"/>
            <a:ext cx="173038" cy="179387"/>
          </a:xfrm>
          <a:prstGeom prst="rect">
            <a:avLst/>
          </a:prstGeom>
          <a:solidFill>
            <a:srgbClr val="33CC33"/>
          </a:solidFill>
          <a:ln w="9525">
            <a:solidFill>
              <a:srgbClr val="FFFF00"/>
            </a:solidFill>
            <a:miter lim="800000"/>
            <a:headEnd/>
            <a:tailEnd/>
          </a:ln>
        </p:spPr>
        <p:txBody>
          <a:bodyPr/>
          <a:lstStyle/>
          <a:p>
            <a:endParaRPr lang="en-US"/>
          </a:p>
        </p:txBody>
      </p:sp>
      <p:sp>
        <p:nvSpPr>
          <p:cNvPr id="57498" name="Rectangle 154"/>
          <p:cNvSpPr>
            <a:spLocks noGrp="1" noChangeArrowheads="1"/>
          </p:cNvSpPr>
          <p:nvPr>
            <p:ph type="title"/>
          </p:nvPr>
        </p:nvSpPr>
        <p:spPr>
          <a:xfrm>
            <a:off x="0" y="228600"/>
            <a:ext cx="9144000" cy="914400"/>
          </a:xfrm>
        </p:spPr>
        <p:txBody>
          <a:bodyPr lIns="82058" tIns="41029" rIns="82058" bIns="41029" anchor="t"/>
          <a:lstStyle/>
          <a:p>
            <a:r>
              <a:rPr lang="en-US" smtClean="0"/>
              <a:t>Time: Epidemic Curve</a:t>
            </a:r>
            <a:endParaRPr lang="en-US" sz="3700" smtClean="0"/>
          </a:p>
        </p:txBody>
      </p:sp>
      <p:sp>
        <p:nvSpPr>
          <p:cNvPr id="57499" name="Text Box 155"/>
          <p:cNvSpPr txBox="1">
            <a:spLocks noChangeArrowheads="1"/>
          </p:cNvSpPr>
          <p:nvPr/>
        </p:nvSpPr>
        <p:spPr bwMode="auto">
          <a:xfrm>
            <a:off x="1219200" y="5943600"/>
            <a:ext cx="5715000" cy="366713"/>
          </a:xfrm>
          <a:prstGeom prst="rect">
            <a:avLst/>
          </a:prstGeom>
          <a:noFill/>
          <a:ln w="9525">
            <a:noFill/>
            <a:miter lim="800000"/>
            <a:headEnd/>
            <a:tailEnd/>
          </a:ln>
        </p:spPr>
        <p:txBody>
          <a:bodyPr>
            <a:spAutoFit/>
          </a:bodyPr>
          <a:lstStyle/>
          <a:p>
            <a:pPr>
              <a:spcBef>
                <a:spcPct val="50000"/>
              </a:spcBef>
            </a:pPr>
            <a:r>
              <a:rPr lang="en-US" sz="1800" b="0">
                <a:latin typeface="Arial" pitchFamily="34" charset="0"/>
              </a:rPr>
              <a:t>Source: Centers for Disease Control and Prevention</a:t>
            </a:r>
          </a:p>
        </p:txBody>
      </p:sp>
    </p:spTree>
    <p:custDataLst>
      <p:tags r:id="rId1"/>
    </p:custData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685800" y="381000"/>
            <a:ext cx="7772400" cy="990600"/>
          </a:xfrm>
        </p:spPr>
        <p:txBody>
          <a:bodyPr/>
          <a:lstStyle/>
          <a:p>
            <a:r>
              <a:rPr lang="en-US" smtClean="0"/>
              <a:t>Point-Source Exposure</a:t>
            </a:r>
          </a:p>
        </p:txBody>
      </p:sp>
      <p:grpSp>
        <p:nvGrpSpPr>
          <p:cNvPr id="58371" name="Group 3"/>
          <p:cNvGrpSpPr>
            <a:grpSpLocks noChangeAspect="1"/>
          </p:cNvGrpSpPr>
          <p:nvPr/>
        </p:nvGrpSpPr>
        <p:grpSpPr bwMode="auto">
          <a:xfrm>
            <a:off x="0" y="1398588"/>
            <a:ext cx="8766175" cy="5459412"/>
            <a:chOff x="111" y="768"/>
            <a:chExt cx="5522" cy="3439"/>
          </a:xfrm>
        </p:grpSpPr>
        <p:sp>
          <p:nvSpPr>
            <p:cNvPr id="58372" name="AutoShape 4"/>
            <p:cNvSpPr>
              <a:spLocks noChangeAspect="1" noChangeArrowheads="1" noTextEdit="1"/>
            </p:cNvSpPr>
            <p:nvPr/>
          </p:nvSpPr>
          <p:spPr bwMode="auto">
            <a:xfrm>
              <a:off x="111" y="768"/>
              <a:ext cx="5522" cy="3439"/>
            </a:xfrm>
            <a:prstGeom prst="rect">
              <a:avLst/>
            </a:prstGeom>
            <a:noFill/>
            <a:ln w="9525">
              <a:noFill/>
              <a:miter lim="800000"/>
              <a:headEnd/>
              <a:tailEnd/>
            </a:ln>
          </p:spPr>
          <p:txBody>
            <a:bodyPr/>
            <a:lstStyle/>
            <a:p>
              <a:endParaRPr lang="en-US"/>
            </a:p>
          </p:txBody>
        </p:sp>
        <p:sp>
          <p:nvSpPr>
            <p:cNvPr id="58373" name="Freeform 5"/>
            <p:cNvSpPr>
              <a:spLocks/>
            </p:cNvSpPr>
            <p:nvPr/>
          </p:nvSpPr>
          <p:spPr bwMode="auto">
            <a:xfrm>
              <a:off x="1329" y="3323"/>
              <a:ext cx="3833" cy="26"/>
            </a:xfrm>
            <a:custGeom>
              <a:avLst/>
              <a:gdLst>
                <a:gd name="T0" fmla="*/ 0 w 3833"/>
                <a:gd name="T1" fmla="*/ 26 h 26"/>
                <a:gd name="T2" fmla="*/ 34 w 3833"/>
                <a:gd name="T3" fmla="*/ 0 h 26"/>
                <a:gd name="T4" fmla="*/ 3833 w 3833"/>
                <a:gd name="T5" fmla="*/ 0 h 26"/>
                <a:gd name="T6" fmla="*/ 3799 w 3833"/>
                <a:gd name="T7" fmla="*/ 26 h 26"/>
                <a:gd name="T8" fmla="*/ 0 w 3833"/>
                <a:gd name="T9" fmla="*/ 26 h 26"/>
                <a:gd name="T10" fmla="*/ 0 60000 65536"/>
                <a:gd name="T11" fmla="*/ 0 60000 65536"/>
                <a:gd name="T12" fmla="*/ 0 60000 65536"/>
                <a:gd name="T13" fmla="*/ 0 60000 65536"/>
                <a:gd name="T14" fmla="*/ 0 60000 65536"/>
                <a:gd name="T15" fmla="*/ 0 w 3833"/>
                <a:gd name="T16" fmla="*/ 0 h 26"/>
                <a:gd name="T17" fmla="*/ 3833 w 3833"/>
                <a:gd name="T18" fmla="*/ 26 h 26"/>
              </a:gdLst>
              <a:ahLst/>
              <a:cxnLst>
                <a:cxn ang="T10">
                  <a:pos x="T0" y="T1"/>
                </a:cxn>
                <a:cxn ang="T11">
                  <a:pos x="T2" y="T3"/>
                </a:cxn>
                <a:cxn ang="T12">
                  <a:pos x="T4" y="T5"/>
                </a:cxn>
                <a:cxn ang="T13">
                  <a:pos x="T6" y="T7"/>
                </a:cxn>
                <a:cxn ang="T14">
                  <a:pos x="T8" y="T9"/>
                </a:cxn>
              </a:cxnLst>
              <a:rect l="T15" t="T16" r="T17" b="T18"/>
              <a:pathLst>
                <a:path w="3833" h="26">
                  <a:moveTo>
                    <a:pt x="0" y="26"/>
                  </a:moveTo>
                  <a:lnTo>
                    <a:pt x="34" y="0"/>
                  </a:lnTo>
                  <a:lnTo>
                    <a:pt x="3833" y="0"/>
                  </a:lnTo>
                  <a:lnTo>
                    <a:pt x="3799" y="26"/>
                  </a:lnTo>
                  <a:lnTo>
                    <a:pt x="0" y="26"/>
                  </a:lnTo>
                  <a:close/>
                </a:path>
              </a:pathLst>
            </a:custGeom>
            <a:solidFill>
              <a:srgbClr val="808080"/>
            </a:solidFill>
            <a:ln w="9525">
              <a:noFill/>
              <a:round/>
              <a:headEnd/>
              <a:tailEnd/>
            </a:ln>
          </p:spPr>
          <p:txBody>
            <a:bodyPr/>
            <a:lstStyle/>
            <a:p>
              <a:endParaRPr lang="en-US"/>
            </a:p>
          </p:txBody>
        </p:sp>
        <p:sp>
          <p:nvSpPr>
            <p:cNvPr id="58374" name="Freeform 6"/>
            <p:cNvSpPr>
              <a:spLocks/>
            </p:cNvSpPr>
            <p:nvPr/>
          </p:nvSpPr>
          <p:spPr bwMode="auto">
            <a:xfrm>
              <a:off x="1329" y="1026"/>
              <a:ext cx="34" cy="2323"/>
            </a:xfrm>
            <a:custGeom>
              <a:avLst/>
              <a:gdLst>
                <a:gd name="T0" fmla="*/ 0 w 34"/>
                <a:gd name="T1" fmla="*/ 2323 h 2323"/>
                <a:gd name="T2" fmla="*/ 0 w 34"/>
                <a:gd name="T3" fmla="*/ 26 h 2323"/>
                <a:gd name="T4" fmla="*/ 34 w 34"/>
                <a:gd name="T5" fmla="*/ 0 h 2323"/>
                <a:gd name="T6" fmla="*/ 34 w 34"/>
                <a:gd name="T7" fmla="*/ 2297 h 2323"/>
                <a:gd name="T8" fmla="*/ 0 w 34"/>
                <a:gd name="T9" fmla="*/ 2323 h 2323"/>
                <a:gd name="T10" fmla="*/ 0 60000 65536"/>
                <a:gd name="T11" fmla="*/ 0 60000 65536"/>
                <a:gd name="T12" fmla="*/ 0 60000 65536"/>
                <a:gd name="T13" fmla="*/ 0 60000 65536"/>
                <a:gd name="T14" fmla="*/ 0 60000 65536"/>
                <a:gd name="T15" fmla="*/ 0 w 34"/>
                <a:gd name="T16" fmla="*/ 0 h 2323"/>
                <a:gd name="T17" fmla="*/ 34 w 34"/>
                <a:gd name="T18" fmla="*/ 2323 h 2323"/>
              </a:gdLst>
              <a:ahLst/>
              <a:cxnLst>
                <a:cxn ang="T10">
                  <a:pos x="T0" y="T1"/>
                </a:cxn>
                <a:cxn ang="T11">
                  <a:pos x="T2" y="T3"/>
                </a:cxn>
                <a:cxn ang="T12">
                  <a:pos x="T4" y="T5"/>
                </a:cxn>
                <a:cxn ang="T13">
                  <a:pos x="T6" y="T7"/>
                </a:cxn>
                <a:cxn ang="T14">
                  <a:pos x="T8" y="T9"/>
                </a:cxn>
              </a:cxnLst>
              <a:rect l="T15" t="T16" r="T17" b="T18"/>
              <a:pathLst>
                <a:path w="34" h="2323">
                  <a:moveTo>
                    <a:pt x="0" y="2323"/>
                  </a:moveTo>
                  <a:lnTo>
                    <a:pt x="0" y="26"/>
                  </a:lnTo>
                  <a:lnTo>
                    <a:pt x="34" y="0"/>
                  </a:lnTo>
                  <a:lnTo>
                    <a:pt x="34" y="2297"/>
                  </a:lnTo>
                  <a:lnTo>
                    <a:pt x="0" y="2323"/>
                  </a:lnTo>
                  <a:close/>
                </a:path>
              </a:pathLst>
            </a:custGeom>
            <a:noFill/>
            <a:ln w="9525">
              <a:noFill/>
              <a:round/>
              <a:headEnd/>
              <a:tailEnd/>
            </a:ln>
          </p:spPr>
          <p:txBody>
            <a:bodyPr/>
            <a:lstStyle/>
            <a:p>
              <a:endParaRPr lang="en-US"/>
            </a:p>
          </p:txBody>
        </p:sp>
        <p:sp>
          <p:nvSpPr>
            <p:cNvPr id="58375" name="Rectangle 7"/>
            <p:cNvSpPr>
              <a:spLocks noChangeArrowheads="1"/>
            </p:cNvSpPr>
            <p:nvPr/>
          </p:nvSpPr>
          <p:spPr bwMode="auto">
            <a:xfrm>
              <a:off x="1363" y="1026"/>
              <a:ext cx="3799" cy="2297"/>
            </a:xfrm>
            <a:prstGeom prst="rect">
              <a:avLst/>
            </a:prstGeom>
            <a:noFill/>
            <a:ln w="9525">
              <a:noFill/>
              <a:miter lim="800000"/>
              <a:headEnd/>
              <a:tailEnd/>
            </a:ln>
          </p:spPr>
          <p:txBody>
            <a:bodyPr/>
            <a:lstStyle/>
            <a:p>
              <a:endParaRPr lang="en-US"/>
            </a:p>
          </p:txBody>
        </p:sp>
        <p:sp>
          <p:nvSpPr>
            <p:cNvPr id="58376" name="Freeform 8"/>
            <p:cNvSpPr>
              <a:spLocks/>
            </p:cNvSpPr>
            <p:nvPr/>
          </p:nvSpPr>
          <p:spPr bwMode="auto">
            <a:xfrm>
              <a:off x="1329" y="3323"/>
              <a:ext cx="3833" cy="26"/>
            </a:xfrm>
            <a:custGeom>
              <a:avLst/>
              <a:gdLst>
                <a:gd name="T0" fmla="*/ 0 w 554"/>
                <a:gd name="T1" fmla="*/ 26 h 4"/>
                <a:gd name="T2" fmla="*/ 35 w 554"/>
                <a:gd name="T3" fmla="*/ 0 h 4"/>
                <a:gd name="T4" fmla="*/ 3833 w 554"/>
                <a:gd name="T5" fmla="*/ 0 h 4"/>
                <a:gd name="T6" fmla="*/ 0 60000 65536"/>
                <a:gd name="T7" fmla="*/ 0 60000 65536"/>
                <a:gd name="T8" fmla="*/ 0 60000 65536"/>
                <a:gd name="T9" fmla="*/ 0 w 554"/>
                <a:gd name="T10" fmla="*/ 0 h 4"/>
                <a:gd name="T11" fmla="*/ 554 w 554"/>
                <a:gd name="T12" fmla="*/ 4 h 4"/>
              </a:gdLst>
              <a:ahLst/>
              <a:cxnLst>
                <a:cxn ang="T6">
                  <a:pos x="T0" y="T1"/>
                </a:cxn>
                <a:cxn ang="T7">
                  <a:pos x="T2" y="T3"/>
                </a:cxn>
                <a:cxn ang="T8">
                  <a:pos x="T4" y="T5"/>
                </a:cxn>
              </a:cxnLst>
              <a:rect l="T9" t="T10" r="T11" b="T12"/>
              <a:pathLst>
                <a:path w="554" h="4">
                  <a:moveTo>
                    <a:pt x="0" y="4"/>
                  </a:moveTo>
                  <a:lnTo>
                    <a:pt x="5" y="0"/>
                  </a:lnTo>
                  <a:lnTo>
                    <a:pt x="554" y="0"/>
                  </a:lnTo>
                </a:path>
              </a:pathLst>
            </a:custGeom>
            <a:noFill/>
            <a:ln w="11113">
              <a:solidFill>
                <a:srgbClr val="FFFFFF"/>
              </a:solidFill>
              <a:prstDash val="solid"/>
              <a:round/>
              <a:headEnd/>
              <a:tailEnd/>
            </a:ln>
          </p:spPr>
          <p:txBody>
            <a:bodyPr/>
            <a:lstStyle/>
            <a:p>
              <a:endParaRPr lang="en-US"/>
            </a:p>
          </p:txBody>
        </p:sp>
        <p:sp>
          <p:nvSpPr>
            <p:cNvPr id="58377" name="Freeform 9"/>
            <p:cNvSpPr>
              <a:spLocks/>
            </p:cNvSpPr>
            <p:nvPr/>
          </p:nvSpPr>
          <p:spPr bwMode="auto">
            <a:xfrm>
              <a:off x="1329" y="3097"/>
              <a:ext cx="3833" cy="20"/>
            </a:xfrm>
            <a:custGeom>
              <a:avLst/>
              <a:gdLst>
                <a:gd name="T0" fmla="*/ 0 w 554"/>
                <a:gd name="T1" fmla="*/ 20 h 3"/>
                <a:gd name="T2" fmla="*/ 35 w 554"/>
                <a:gd name="T3" fmla="*/ 0 h 3"/>
                <a:gd name="T4" fmla="*/ 3833 w 554"/>
                <a:gd name="T5" fmla="*/ 0 h 3"/>
                <a:gd name="T6" fmla="*/ 0 60000 65536"/>
                <a:gd name="T7" fmla="*/ 0 60000 65536"/>
                <a:gd name="T8" fmla="*/ 0 60000 65536"/>
                <a:gd name="T9" fmla="*/ 0 w 554"/>
                <a:gd name="T10" fmla="*/ 0 h 3"/>
                <a:gd name="T11" fmla="*/ 554 w 554"/>
                <a:gd name="T12" fmla="*/ 3 h 3"/>
              </a:gdLst>
              <a:ahLst/>
              <a:cxnLst>
                <a:cxn ang="T6">
                  <a:pos x="T0" y="T1"/>
                </a:cxn>
                <a:cxn ang="T7">
                  <a:pos x="T2" y="T3"/>
                </a:cxn>
                <a:cxn ang="T8">
                  <a:pos x="T4" y="T5"/>
                </a:cxn>
              </a:cxnLst>
              <a:rect l="T9" t="T10" r="T11" b="T12"/>
              <a:pathLst>
                <a:path w="554" h="3">
                  <a:moveTo>
                    <a:pt x="0" y="3"/>
                  </a:moveTo>
                  <a:lnTo>
                    <a:pt x="5" y="0"/>
                  </a:lnTo>
                  <a:lnTo>
                    <a:pt x="554" y="0"/>
                  </a:lnTo>
                </a:path>
              </a:pathLst>
            </a:custGeom>
            <a:noFill/>
            <a:ln w="11113">
              <a:solidFill>
                <a:srgbClr val="FFFFFF"/>
              </a:solidFill>
              <a:prstDash val="solid"/>
              <a:round/>
              <a:headEnd/>
              <a:tailEnd/>
            </a:ln>
          </p:spPr>
          <p:txBody>
            <a:bodyPr/>
            <a:lstStyle/>
            <a:p>
              <a:endParaRPr lang="en-US"/>
            </a:p>
          </p:txBody>
        </p:sp>
        <p:sp>
          <p:nvSpPr>
            <p:cNvPr id="58378" name="Freeform 10"/>
            <p:cNvSpPr>
              <a:spLocks/>
            </p:cNvSpPr>
            <p:nvPr/>
          </p:nvSpPr>
          <p:spPr bwMode="auto">
            <a:xfrm>
              <a:off x="1329" y="2865"/>
              <a:ext cx="3833" cy="26"/>
            </a:xfrm>
            <a:custGeom>
              <a:avLst/>
              <a:gdLst>
                <a:gd name="T0" fmla="*/ 0 w 554"/>
                <a:gd name="T1" fmla="*/ 26 h 4"/>
                <a:gd name="T2" fmla="*/ 35 w 554"/>
                <a:gd name="T3" fmla="*/ 0 h 4"/>
                <a:gd name="T4" fmla="*/ 3833 w 554"/>
                <a:gd name="T5" fmla="*/ 0 h 4"/>
                <a:gd name="T6" fmla="*/ 0 60000 65536"/>
                <a:gd name="T7" fmla="*/ 0 60000 65536"/>
                <a:gd name="T8" fmla="*/ 0 60000 65536"/>
                <a:gd name="T9" fmla="*/ 0 w 554"/>
                <a:gd name="T10" fmla="*/ 0 h 4"/>
                <a:gd name="T11" fmla="*/ 554 w 554"/>
                <a:gd name="T12" fmla="*/ 4 h 4"/>
              </a:gdLst>
              <a:ahLst/>
              <a:cxnLst>
                <a:cxn ang="T6">
                  <a:pos x="T0" y="T1"/>
                </a:cxn>
                <a:cxn ang="T7">
                  <a:pos x="T2" y="T3"/>
                </a:cxn>
                <a:cxn ang="T8">
                  <a:pos x="T4" y="T5"/>
                </a:cxn>
              </a:cxnLst>
              <a:rect l="T9" t="T10" r="T11" b="T12"/>
              <a:pathLst>
                <a:path w="554" h="4">
                  <a:moveTo>
                    <a:pt x="0" y="4"/>
                  </a:moveTo>
                  <a:lnTo>
                    <a:pt x="5" y="0"/>
                  </a:lnTo>
                  <a:lnTo>
                    <a:pt x="554" y="0"/>
                  </a:lnTo>
                </a:path>
              </a:pathLst>
            </a:custGeom>
            <a:noFill/>
            <a:ln w="11113">
              <a:solidFill>
                <a:srgbClr val="FFFFFF"/>
              </a:solidFill>
              <a:prstDash val="solid"/>
              <a:round/>
              <a:headEnd/>
              <a:tailEnd/>
            </a:ln>
          </p:spPr>
          <p:txBody>
            <a:bodyPr/>
            <a:lstStyle/>
            <a:p>
              <a:endParaRPr lang="en-US"/>
            </a:p>
          </p:txBody>
        </p:sp>
        <p:sp>
          <p:nvSpPr>
            <p:cNvPr id="58379" name="Freeform 11"/>
            <p:cNvSpPr>
              <a:spLocks/>
            </p:cNvSpPr>
            <p:nvPr/>
          </p:nvSpPr>
          <p:spPr bwMode="auto">
            <a:xfrm>
              <a:off x="1329" y="2633"/>
              <a:ext cx="3833" cy="25"/>
            </a:xfrm>
            <a:custGeom>
              <a:avLst/>
              <a:gdLst>
                <a:gd name="T0" fmla="*/ 0 w 554"/>
                <a:gd name="T1" fmla="*/ 25 h 4"/>
                <a:gd name="T2" fmla="*/ 35 w 554"/>
                <a:gd name="T3" fmla="*/ 0 h 4"/>
                <a:gd name="T4" fmla="*/ 3833 w 554"/>
                <a:gd name="T5" fmla="*/ 0 h 4"/>
                <a:gd name="T6" fmla="*/ 0 60000 65536"/>
                <a:gd name="T7" fmla="*/ 0 60000 65536"/>
                <a:gd name="T8" fmla="*/ 0 60000 65536"/>
                <a:gd name="T9" fmla="*/ 0 w 554"/>
                <a:gd name="T10" fmla="*/ 0 h 4"/>
                <a:gd name="T11" fmla="*/ 554 w 554"/>
                <a:gd name="T12" fmla="*/ 4 h 4"/>
              </a:gdLst>
              <a:ahLst/>
              <a:cxnLst>
                <a:cxn ang="T6">
                  <a:pos x="T0" y="T1"/>
                </a:cxn>
                <a:cxn ang="T7">
                  <a:pos x="T2" y="T3"/>
                </a:cxn>
                <a:cxn ang="T8">
                  <a:pos x="T4" y="T5"/>
                </a:cxn>
              </a:cxnLst>
              <a:rect l="T9" t="T10" r="T11" b="T12"/>
              <a:pathLst>
                <a:path w="554" h="4">
                  <a:moveTo>
                    <a:pt x="0" y="4"/>
                  </a:moveTo>
                  <a:lnTo>
                    <a:pt x="5" y="0"/>
                  </a:lnTo>
                  <a:lnTo>
                    <a:pt x="554" y="0"/>
                  </a:lnTo>
                </a:path>
              </a:pathLst>
            </a:custGeom>
            <a:noFill/>
            <a:ln w="11113">
              <a:solidFill>
                <a:srgbClr val="FFFFFF"/>
              </a:solidFill>
              <a:prstDash val="solid"/>
              <a:round/>
              <a:headEnd/>
              <a:tailEnd/>
            </a:ln>
          </p:spPr>
          <p:txBody>
            <a:bodyPr/>
            <a:lstStyle/>
            <a:p>
              <a:endParaRPr lang="en-US"/>
            </a:p>
          </p:txBody>
        </p:sp>
        <p:sp>
          <p:nvSpPr>
            <p:cNvPr id="58380" name="Freeform 12"/>
            <p:cNvSpPr>
              <a:spLocks/>
            </p:cNvSpPr>
            <p:nvPr/>
          </p:nvSpPr>
          <p:spPr bwMode="auto">
            <a:xfrm>
              <a:off x="1329" y="2407"/>
              <a:ext cx="3833" cy="26"/>
            </a:xfrm>
            <a:custGeom>
              <a:avLst/>
              <a:gdLst>
                <a:gd name="T0" fmla="*/ 0 w 554"/>
                <a:gd name="T1" fmla="*/ 26 h 4"/>
                <a:gd name="T2" fmla="*/ 35 w 554"/>
                <a:gd name="T3" fmla="*/ 0 h 4"/>
                <a:gd name="T4" fmla="*/ 3833 w 554"/>
                <a:gd name="T5" fmla="*/ 0 h 4"/>
                <a:gd name="T6" fmla="*/ 0 60000 65536"/>
                <a:gd name="T7" fmla="*/ 0 60000 65536"/>
                <a:gd name="T8" fmla="*/ 0 60000 65536"/>
                <a:gd name="T9" fmla="*/ 0 w 554"/>
                <a:gd name="T10" fmla="*/ 0 h 4"/>
                <a:gd name="T11" fmla="*/ 554 w 554"/>
                <a:gd name="T12" fmla="*/ 4 h 4"/>
              </a:gdLst>
              <a:ahLst/>
              <a:cxnLst>
                <a:cxn ang="T6">
                  <a:pos x="T0" y="T1"/>
                </a:cxn>
                <a:cxn ang="T7">
                  <a:pos x="T2" y="T3"/>
                </a:cxn>
                <a:cxn ang="T8">
                  <a:pos x="T4" y="T5"/>
                </a:cxn>
              </a:cxnLst>
              <a:rect l="T9" t="T10" r="T11" b="T12"/>
              <a:pathLst>
                <a:path w="554" h="4">
                  <a:moveTo>
                    <a:pt x="0" y="4"/>
                  </a:moveTo>
                  <a:lnTo>
                    <a:pt x="5" y="0"/>
                  </a:lnTo>
                  <a:lnTo>
                    <a:pt x="554" y="0"/>
                  </a:lnTo>
                </a:path>
              </a:pathLst>
            </a:custGeom>
            <a:noFill/>
            <a:ln w="11113">
              <a:solidFill>
                <a:srgbClr val="FFFFFF"/>
              </a:solidFill>
              <a:prstDash val="solid"/>
              <a:round/>
              <a:headEnd/>
              <a:tailEnd/>
            </a:ln>
          </p:spPr>
          <p:txBody>
            <a:bodyPr/>
            <a:lstStyle/>
            <a:p>
              <a:endParaRPr lang="en-US"/>
            </a:p>
          </p:txBody>
        </p:sp>
        <p:sp>
          <p:nvSpPr>
            <p:cNvPr id="58381" name="Freeform 13"/>
            <p:cNvSpPr>
              <a:spLocks/>
            </p:cNvSpPr>
            <p:nvPr/>
          </p:nvSpPr>
          <p:spPr bwMode="auto">
            <a:xfrm>
              <a:off x="1329" y="2175"/>
              <a:ext cx="3833" cy="25"/>
            </a:xfrm>
            <a:custGeom>
              <a:avLst/>
              <a:gdLst>
                <a:gd name="T0" fmla="*/ 0 w 554"/>
                <a:gd name="T1" fmla="*/ 25 h 4"/>
                <a:gd name="T2" fmla="*/ 35 w 554"/>
                <a:gd name="T3" fmla="*/ 0 h 4"/>
                <a:gd name="T4" fmla="*/ 3833 w 554"/>
                <a:gd name="T5" fmla="*/ 0 h 4"/>
                <a:gd name="T6" fmla="*/ 0 60000 65536"/>
                <a:gd name="T7" fmla="*/ 0 60000 65536"/>
                <a:gd name="T8" fmla="*/ 0 60000 65536"/>
                <a:gd name="T9" fmla="*/ 0 w 554"/>
                <a:gd name="T10" fmla="*/ 0 h 4"/>
                <a:gd name="T11" fmla="*/ 554 w 554"/>
                <a:gd name="T12" fmla="*/ 4 h 4"/>
              </a:gdLst>
              <a:ahLst/>
              <a:cxnLst>
                <a:cxn ang="T6">
                  <a:pos x="T0" y="T1"/>
                </a:cxn>
                <a:cxn ang="T7">
                  <a:pos x="T2" y="T3"/>
                </a:cxn>
                <a:cxn ang="T8">
                  <a:pos x="T4" y="T5"/>
                </a:cxn>
              </a:cxnLst>
              <a:rect l="T9" t="T10" r="T11" b="T12"/>
              <a:pathLst>
                <a:path w="554" h="4">
                  <a:moveTo>
                    <a:pt x="0" y="4"/>
                  </a:moveTo>
                  <a:lnTo>
                    <a:pt x="5" y="0"/>
                  </a:lnTo>
                  <a:lnTo>
                    <a:pt x="554" y="0"/>
                  </a:lnTo>
                </a:path>
              </a:pathLst>
            </a:custGeom>
            <a:noFill/>
            <a:ln w="11113">
              <a:solidFill>
                <a:srgbClr val="FFFFFF"/>
              </a:solidFill>
              <a:prstDash val="solid"/>
              <a:round/>
              <a:headEnd/>
              <a:tailEnd/>
            </a:ln>
          </p:spPr>
          <p:txBody>
            <a:bodyPr/>
            <a:lstStyle/>
            <a:p>
              <a:endParaRPr lang="en-US"/>
            </a:p>
          </p:txBody>
        </p:sp>
        <p:sp>
          <p:nvSpPr>
            <p:cNvPr id="58382" name="Freeform 14"/>
            <p:cNvSpPr>
              <a:spLocks/>
            </p:cNvSpPr>
            <p:nvPr/>
          </p:nvSpPr>
          <p:spPr bwMode="auto">
            <a:xfrm>
              <a:off x="1329" y="1942"/>
              <a:ext cx="3833" cy="26"/>
            </a:xfrm>
            <a:custGeom>
              <a:avLst/>
              <a:gdLst>
                <a:gd name="T0" fmla="*/ 0 w 554"/>
                <a:gd name="T1" fmla="*/ 26 h 4"/>
                <a:gd name="T2" fmla="*/ 35 w 554"/>
                <a:gd name="T3" fmla="*/ 0 h 4"/>
                <a:gd name="T4" fmla="*/ 3833 w 554"/>
                <a:gd name="T5" fmla="*/ 0 h 4"/>
                <a:gd name="T6" fmla="*/ 0 60000 65536"/>
                <a:gd name="T7" fmla="*/ 0 60000 65536"/>
                <a:gd name="T8" fmla="*/ 0 60000 65536"/>
                <a:gd name="T9" fmla="*/ 0 w 554"/>
                <a:gd name="T10" fmla="*/ 0 h 4"/>
                <a:gd name="T11" fmla="*/ 554 w 554"/>
                <a:gd name="T12" fmla="*/ 4 h 4"/>
              </a:gdLst>
              <a:ahLst/>
              <a:cxnLst>
                <a:cxn ang="T6">
                  <a:pos x="T0" y="T1"/>
                </a:cxn>
                <a:cxn ang="T7">
                  <a:pos x="T2" y="T3"/>
                </a:cxn>
                <a:cxn ang="T8">
                  <a:pos x="T4" y="T5"/>
                </a:cxn>
              </a:cxnLst>
              <a:rect l="T9" t="T10" r="T11" b="T12"/>
              <a:pathLst>
                <a:path w="554" h="4">
                  <a:moveTo>
                    <a:pt x="0" y="4"/>
                  </a:moveTo>
                  <a:lnTo>
                    <a:pt x="5" y="0"/>
                  </a:lnTo>
                  <a:lnTo>
                    <a:pt x="554" y="0"/>
                  </a:lnTo>
                </a:path>
              </a:pathLst>
            </a:custGeom>
            <a:noFill/>
            <a:ln w="11113">
              <a:solidFill>
                <a:srgbClr val="FFFFFF"/>
              </a:solidFill>
              <a:prstDash val="solid"/>
              <a:round/>
              <a:headEnd/>
              <a:tailEnd/>
            </a:ln>
          </p:spPr>
          <p:txBody>
            <a:bodyPr/>
            <a:lstStyle/>
            <a:p>
              <a:endParaRPr lang="en-US"/>
            </a:p>
          </p:txBody>
        </p:sp>
        <p:sp>
          <p:nvSpPr>
            <p:cNvPr id="58383" name="Freeform 15"/>
            <p:cNvSpPr>
              <a:spLocks/>
            </p:cNvSpPr>
            <p:nvPr/>
          </p:nvSpPr>
          <p:spPr bwMode="auto">
            <a:xfrm>
              <a:off x="1329" y="1716"/>
              <a:ext cx="3833" cy="26"/>
            </a:xfrm>
            <a:custGeom>
              <a:avLst/>
              <a:gdLst>
                <a:gd name="T0" fmla="*/ 0 w 554"/>
                <a:gd name="T1" fmla="*/ 26 h 4"/>
                <a:gd name="T2" fmla="*/ 35 w 554"/>
                <a:gd name="T3" fmla="*/ 0 h 4"/>
                <a:gd name="T4" fmla="*/ 3833 w 554"/>
                <a:gd name="T5" fmla="*/ 0 h 4"/>
                <a:gd name="T6" fmla="*/ 0 60000 65536"/>
                <a:gd name="T7" fmla="*/ 0 60000 65536"/>
                <a:gd name="T8" fmla="*/ 0 60000 65536"/>
                <a:gd name="T9" fmla="*/ 0 w 554"/>
                <a:gd name="T10" fmla="*/ 0 h 4"/>
                <a:gd name="T11" fmla="*/ 554 w 554"/>
                <a:gd name="T12" fmla="*/ 4 h 4"/>
              </a:gdLst>
              <a:ahLst/>
              <a:cxnLst>
                <a:cxn ang="T6">
                  <a:pos x="T0" y="T1"/>
                </a:cxn>
                <a:cxn ang="T7">
                  <a:pos x="T2" y="T3"/>
                </a:cxn>
                <a:cxn ang="T8">
                  <a:pos x="T4" y="T5"/>
                </a:cxn>
              </a:cxnLst>
              <a:rect l="T9" t="T10" r="T11" b="T12"/>
              <a:pathLst>
                <a:path w="554" h="4">
                  <a:moveTo>
                    <a:pt x="0" y="4"/>
                  </a:moveTo>
                  <a:lnTo>
                    <a:pt x="5" y="0"/>
                  </a:lnTo>
                  <a:lnTo>
                    <a:pt x="554" y="0"/>
                  </a:lnTo>
                </a:path>
              </a:pathLst>
            </a:custGeom>
            <a:noFill/>
            <a:ln w="11113">
              <a:solidFill>
                <a:srgbClr val="FFFFFF"/>
              </a:solidFill>
              <a:prstDash val="solid"/>
              <a:round/>
              <a:headEnd/>
              <a:tailEnd/>
            </a:ln>
          </p:spPr>
          <p:txBody>
            <a:bodyPr/>
            <a:lstStyle/>
            <a:p>
              <a:endParaRPr lang="en-US"/>
            </a:p>
          </p:txBody>
        </p:sp>
        <p:sp>
          <p:nvSpPr>
            <p:cNvPr id="58384" name="Freeform 16"/>
            <p:cNvSpPr>
              <a:spLocks/>
            </p:cNvSpPr>
            <p:nvPr/>
          </p:nvSpPr>
          <p:spPr bwMode="auto">
            <a:xfrm>
              <a:off x="1329" y="1484"/>
              <a:ext cx="3833" cy="26"/>
            </a:xfrm>
            <a:custGeom>
              <a:avLst/>
              <a:gdLst>
                <a:gd name="T0" fmla="*/ 0 w 554"/>
                <a:gd name="T1" fmla="*/ 26 h 4"/>
                <a:gd name="T2" fmla="*/ 35 w 554"/>
                <a:gd name="T3" fmla="*/ 0 h 4"/>
                <a:gd name="T4" fmla="*/ 3833 w 554"/>
                <a:gd name="T5" fmla="*/ 0 h 4"/>
                <a:gd name="T6" fmla="*/ 0 60000 65536"/>
                <a:gd name="T7" fmla="*/ 0 60000 65536"/>
                <a:gd name="T8" fmla="*/ 0 60000 65536"/>
                <a:gd name="T9" fmla="*/ 0 w 554"/>
                <a:gd name="T10" fmla="*/ 0 h 4"/>
                <a:gd name="T11" fmla="*/ 554 w 554"/>
                <a:gd name="T12" fmla="*/ 4 h 4"/>
              </a:gdLst>
              <a:ahLst/>
              <a:cxnLst>
                <a:cxn ang="T6">
                  <a:pos x="T0" y="T1"/>
                </a:cxn>
                <a:cxn ang="T7">
                  <a:pos x="T2" y="T3"/>
                </a:cxn>
                <a:cxn ang="T8">
                  <a:pos x="T4" y="T5"/>
                </a:cxn>
              </a:cxnLst>
              <a:rect l="T9" t="T10" r="T11" b="T12"/>
              <a:pathLst>
                <a:path w="554" h="4">
                  <a:moveTo>
                    <a:pt x="0" y="4"/>
                  </a:moveTo>
                  <a:lnTo>
                    <a:pt x="5" y="0"/>
                  </a:lnTo>
                  <a:lnTo>
                    <a:pt x="554" y="0"/>
                  </a:lnTo>
                </a:path>
              </a:pathLst>
            </a:custGeom>
            <a:noFill/>
            <a:ln w="11113">
              <a:solidFill>
                <a:srgbClr val="FFFFFF"/>
              </a:solidFill>
              <a:prstDash val="solid"/>
              <a:round/>
              <a:headEnd/>
              <a:tailEnd/>
            </a:ln>
          </p:spPr>
          <p:txBody>
            <a:bodyPr/>
            <a:lstStyle/>
            <a:p>
              <a:endParaRPr lang="en-US"/>
            </a:p>
          </p:txBody>
        </p:sp>
        <p:sp>
          <p:nvSpPr>
            <p:cNvPr id="58385" name="Freeform 17"/>
            <p:cNvSpPr>
              <a:spLocks/>
            </p:cNvSpPr>
            <p:nvPr/>
          </p:nvSpPr>
          <p:spPr bwMode="auto">
            <a:xfrm>
              <a:off x="1329" y="1258"/>
              <a:ext cx="3833" cy="20"/>
            </a:xfrm>
            <a:custGeom>
              <a:avLst/>
              <a:gdLst>
                <a:gd name="T0" fmla="*/ 0 w 554"/>
                <a:gd name="T1" fmla="*/ 20 h 3"/>
                <a:gd name="T2" fmla="*/ 35 w 554"/>
                <a:gd name="T3" fmla="*/ 0 h 3"/>
                <a:gd name="T4" fmla="*/ 3833 w 554"/>
                <a:gd name="T5" fmla="*/ 0 h 3"/>
                <a:gd name="T6" fmla="*/ 0 60000 65536"/>
                <a:gd name="T7" fmla="*/ 0 60000 65536"/>
                <a:gd name="T8" fmla="*/ 0 60000 65536"/>
                <a:gd name="T9" fmla="*/ 0 w 554"/>
                <a:gd name="T10" fmla="*/ 0 h 3"/>
                <a:gd name="T11" fmla="*/ 554 w 554"/>
                <a:gd name="T12" fmla="*/ 3 h 3"/>
              </a:gdLst>
              <a:ahLst/>
              <a:cxnLst>
                <a:cxn ang="T6">
                  <a:pos x="T0" y="T1"/>
                </a:cxn>
                <a:cxn ang="T7">
                  <a:pos x="T2" y="T3"/>
                </a:cxn>
                <a:cxn ang="T8">
                  <a:pos x="T4" y="T5"/>
                </a:cxn>
              </a:cxnLst>
              <a:rect l="T9" t="T10" r="T11" b="T12"/>
              <a:pathLst>
                <a:path w="554" h="3">
                  <a:moveTo>
                    <a:pt x="0" y="3"/>
                  </a:moveTo>
                  <a:lnTo>
                    <a:pt x="5" y="0"/>
                  </a:lnTo>
                  <a:lnTo>
                    <a:pt x="554" y="0"/>
                  </a:lnTo>
                </a:path>
              </a:pathLst>
            </a:custGeom>
            <a:noFill/>
            <a:ln w="11113">
              <a:solidFill>
                <a:srgbClr val="FFFFFF"/>
              </a:solidFill>
              <a:prstDash val="solid"/>
              <a:round/>
              <a:headEnd/>
              <a:tailEnd/>
            </a:ln>
          </p:spPr>
          <p:txBody>
            <a:bodyPr/>
            <a:lstStyle/>
            <a:p>
              <a:endParaRPr lang="en-US"/>
            </a:p>
          </p:txBody>
        </p:sp>
        <p:sp>
          <p:nvSpPr>
            <p:cNvPr id="58386" name="Freeform 18"/>
            <p:cNvSpPr>
              <a:spLocks/>
            </p:cNvSpPr>
            <p:nvPr/>
          </p:nvSpPr>
          <p:spPr bwMode="auto">
            <a:xfrm>
              <a:off x="1329" y="1026"/>
              <a:ext cx="3833" cy="26"/>
            </a:xfrm>
            <a:custGeom>
              <a:avLst/>
              <a:gdLst>
                <a:gd name="T0" fmla="*/ 0 w 554"/>
                <a:gd name="T1" fmla="*/ 26 h 4"/>
                <a:gd name="T2" fmla="*/ 35 w 554"/>
                <a:gd name="T3" fmla="*/ 0 h 4"/>
                <a:gd name="T4" fmla="*/ 3833 w 554"/>
                <a:gd name="T5" fmla="*/ 0 h 4"/>
                <a:gd name="T6" fmla="*/ 0 60000 65536"/>
                <a:gd name="T7" fmla="*/ 0 60000 65536"/>
                <a:gd name="T8" fmla="*/ 0 60000 65536"/>
                <a:gd name="T9" fmla="*/ 0 w 554"/>
                <a:gd name="T10" fmla="*/ 0 h 4"/>
                <a:gd name="T11" fmla="*/ 554 w 554"/>
                <a:gd name="T12" fmla="*/ 4 h 4"/>
              </a:gdLst>
              <a:ahLst/>
              <a:cxnLst>
                <a:cxn ang="T6">
                  <a:pos x="T0" y="T1"/>
                </a:cxn>
                <a:cxn ang="T7">
                  <a:pos x="T2" y="T3"/>
                </a:cxn>
                <a:cxn ang="T8">
                  <a:pos x="T4" y="T5"/>
                </a:cxn>
              </a:cxnLst>
              <a:rect l="T9" t="T10" r="T11" b="T12"/>
              <a:pathLst>
                <a:path w="554" h="4">
                  <a:moveTo>
                    <a:pt x="0" y="4"/>
                  </a:moveTo>
                  <a:lnTo>
                    <a:pt x="5" y="0"/>
                  </a:lnTo>
                  <a:lnTo>
                    <a:pt x="554" y="0"/>
                  </a:lnTo>
                </a:path>
              </a:pathLst>
            </a:custGeom>
            <a:noFill/>
            <a:ln w="11113">
              <a:solidFill>
                <a:srgbClr val="FFFFFF"/>
              </a:solidFill>
              <a:prstDash val="solid"/>
              <a:round/>
              <a:headEnd/>
              <a:tailEnd/>
            </a:ln>
          </p:spPr>
          <p:txBody>
            <a:bodyPr/>
            <a:lstStyle/>
            <a:p>
              <a:endParaRPr lang="en-US"/>
            </a:p>
          </p:txBody>
        </p:sp>
        <p:sp>
          <p:nvSpPr>
            <p:cNvPr id="58387" name="Freeform 19"/>
            <p:cNvSpPr>
              <a:spLocks/>
            </p:cNvSpPr>
            <p:nvPr/>
          </p:nvSpPr>
          <p:spPr bwMode="auto">
            <a:xfrm>
              <a:off x="1329" y="3323"/>
              <a:ext cx="3833" cy="26"/>
            </a:xfrm>
            <a:custGeom>
              <a:avLst/>
              <a:gdLst>
                <a:gd name="T0" fmla="*/ 3833 w 3833"/>
                <a:gd name="T1" fmla="*/ 0 h 26"/>
                <a:gd name="T2" fmla="*/ 3799 w 3833"/>
                <a:gd name="T3" fmla="*/ 26 h 26"/>
                <a:gd name="T4" fmla="*/ 0 w 3833"/>
                <a:gd name="T5" fmla="*/ 26 h 26"/>
                <a:gd name="T6" fmla="*/ 34 w 3833"/>
                <a:gd name="T7" fmla="*/ 0 h 26"/>
                <a:gd name="T8" fmla="*/ 3833 w 3833"/>
                <a:gd name="T9" fmla="*/ 0 h 26"/>
                <a:gd name="T10" fmla="*/ 0 60000 65536"/>
                <a:gd name="T11" fmla="*/ 0 60000 65536"/>
                <a:gd name="T12" fmla="*/ 0 60000 65536"/>
                <a:gd name="T13" fmla="*/ 0 60000 65536"/>
                <a:gd name="T14" fmla="*/ 0 60000 65536"/>
                <a:gd name="T15" fmla="*/ 0 w 3833"/>
                <a:gd name="T16" fmla="*/ 0 h 26"/>
                <a:gd name="T17" fmla="*/ 3833 w 3833"/>
                <a:gd name="T18" fmla="*/ 26 h 26"/>
              </a:gdLst>
              <a:ahLst/>
              <a:cxnLst>
                <a:cxn ang="T10">
                  <a:pos x="T0" y="T1"/>
                </a:cxn>
                <a:cxn ang="T11">
                  <a:pos x="T2" y="T3"/>
                </a:cxn>
                <a:cxn ang="T12">
                  <a:pos x="T4" y="T5"/>
                </a:cxn>
                <a:cxn ang="T13">
                  <a:pos x="T6" y="T7"/>
                </a:cxn>
                <a:cxn ang="T14">
                  <a:pos x="T8" y="T9"/>
                </a:cxn>
              </a:cxnLst>
              <a:rect l="T15" t="T16" r="T17" b="T18"/>
              <a:pathLst>
                <a:path w="3833" h="26">
                  <a:moveTo>
                    <a:pt x="3833" y="0"/>
                  </a:moveTo>
                  <a:lnTo>
                    <a:pt x="3799" y="26"/>
                  </a:lnTo>
                  <a:lnTo>
                    <a:pt x="0" y="26"/>
                  </a:lnTo>
                  <a:lnTo>
                    <a:pt x="34" y="0"/>
                  </a:lnTo>
                  <a:lnTo>
                    <a:pt x="3833" y="0"/>
                  </a:lnTo>
                  <a:close/>
                </a:path>
              </a:pathLst>
            </a:custGeom>
            <a:noFill/>
            <a:ln w="11113">
              <a:solidFill>
                <a:srgbClr val="FFFFFF"/>
              </a:solidFill>
              <a:prstDash val="solid"/>
              <a:round/>
              <a:headEnd/>
              <a:tailEnd/>
            </a:ln>
          </p:spPr>
          <p:txBody>
            <a:bodyPr/>
            <a:lstStyle/>
            <a:p>
              <a:endParaRPr lang="en-US"/>
            </a:p>
          </p:txBody>
        </p:sp>
        <p:sp>
          <p:nvSpPr>
            <p:cNvPr id="58388" name="Freeform 20"/>
            <p:cNvSpPr>
              <a:spLocks/>
            </p:cNvSpPr>
            <p:nvPr/>
          </p:nvSpPr>
          <p:spPr bwMode="auto">
            <a:xfrm>
              <a:off x="1329" y="1026"/>
              <a:ext cx="34" cy="2323"/>
            </a:xfrm>
            <a:custGeom>
              <a:avLst/>
              <a:gdLst>
                <a:gd name="T0" fmla="*/ 0 w 34"/>
                <a:gd name="T1" fmla="*/ 2323 h 2323"/>
                <a:gd name="T2" fmla="*/ 0 w 34"/>
                <a:gd name="T3" fmla="*/ 26 h 2323"/>
                <a:gd name="T4" fmla="*/ 34 w 34"/>
                <a:gd name="T5" fmla="*/ 0 h 2323"/>
                <a:gd name="T6" fmla="*/ 34 w 34"/>
                <a:gd name="T7" fmla="*/ 2297 h 2323"/>
                <a:gd name="T8" fmla="*/ 0 w 34"/>
                <a:gd name="T9" fmla="*/ 2323 h 2323"/>
                <a:gd name="T10" fmla="*/ 0 60000 65536"/>
                <a:gd name="T11" fmla="*/ 0 60000 65536"/>
                <a:gd name="T12" fmla="*/ 0 60000 65536"/>
                <a:gd name="T13" fmla="*/ 0 60000 65536"/>
                <a:gd name="T14" fmla="*/ 0 60000 65536"/>
                <a:gd name="T15" fmla="*/ 0 w 34"/>
                <a:gd name="T16" fmla="*/ 0 h 2323"/>
                <a:gd name="T17" fmla="*/ 34 w 34"/>
                <a:gd name="T18" fmla="*/ 2323 h 2323"/>
              </a:gdLst>
              <a:ahLst/>
              <a:cxnLst>
                <a:cxn ang="T10">
                  <a:pos x="T0" y="T1"/>
                </a:cxn>
                <a:cxn ang="T11">
                  <a:pos x="T2" y="T3"/>
                </a:cxn>
                <a:cxn ang="T12">
                  <a:pos x="T4" y="T5"/>
                </a:cxn>
                <a:cxn ang="T13">
                  <a:pos x="T6" y="T7"/>
                </a:cxn>
                <a:cxn ang="T14">
                  <a:pos x="T8" y="T9"/>
                </a:cxn>
              </a:cxnLst>
              <a:rect l="T15" t="T16" r="T17" b="T18"/>
              <a:pathLst>
                <a:path w="34" h="2323">
                  <a:moveTo>
                    <a:pt x="0" y="2323"/>
                  </a:moveTo>
                  <a:lnTo>
                    <a:pt x="0" y="26"/>
                  </a:lnTo>
                  <a:lnTo>
                    <a:pt x="34" y="0"/>
                  </a:lnTo>
                  <a:lnTo>
                    <a:pt x="34" y="2297"/>
                  </a:lnTo>
                  <a:lnTo>
                    <a:pt x="0" y="2323"/>
                  </a:lnTo>
                  <a:close/>
                </a:path>
              </a:pathLst>
            </a:custGeom>
            <a:noFill/>
            <a:ln w="11113">
              <a:solidFill>
                <a:srgbClr val="FFFFFF"/>
              </a:solidFill>
              <a:prstDash val="solid"/>
              <a:round/>
              <a:headEnd/>
              <a:tailEnd/>
            </a:ln>
          </p:spPr>
          <p:txBody>
            <a:bodyPr/>
            <a:lstStyle/>
            <a:p>
              <a:endParaRPr lang="en-US"/>
            </a:p>
          </p:txBody>
        </p:sp>
        <p:sp>
          <p:nvSpPr>
            <p:cNvPr id="58389" name="Rectangle 21"/>
            <p:cNvSpPr>
              <a:spLocks noChangeArrowheads="1"/>
            </p:cNvSpPr>
            <p:nvPr/>
          </p:nvSpPr>
          <p:spPr bwMode="auto">
            <a:xfrm>
              <a:off x="1363" y="1026"/>
              <a:ext cx="3799" cy="2297"/>
            </a:xfrm>
            <a:prstGeom prst="rect">
              <a:avLst/>
            </a:prstGeom>
            <a:noFill/>
            <a:ln w="11113">
              <a:solidFill>
                <a:srgbClr val="FFFFFF"/>
              </a:solidFill>
              <a:miter lim="800000"/>
              <a:headEnd/>
              <a:tailEnd/>
            </a:ln>
          </p:spPr>
          <p:txBody>
            <a:bodyPr/>
            <a:lstStyle/>
            <a:p>
              <a:endParaRPr lang="en-US"/>
            </a:p>
          </p:txBody>
        </p:sp>
        <p:sp>
          <p:nvSpPr>
            <p:cNvPr id="58390" name="Freeform 22"/>
            <p:cNvSpPr>
              <a:spLocks/>
            </p:cNvSpPr>
            <p:nvPr/>
          </p:nvSpPr>
          <p:spPr bwMode="auto">
            <a:xfrm>
              <a:off x="1405" y="3323"/>
              <a:ext cx="138" cy="26"/>
            </a:xfrm>
            <a:custGeom>
              <a:avLst/>
              <a:gdLst>
                <a:gd name="T0" fmla="*/ 104 w 138"/>
                <a:gd name="T1" fmla="*/ 26 h 26"/>
                <a:gd name="T2" fmla="*/ 138 w 138"/>
                <a:gd name="T3" fmla="*/ 0 h 26"/>
                <a:gd name="T4" fmla="*/ 35 w 138"/>
                <a:gd name="T5" fmla="*/ 0 h 26"/>
                <a:gd name="T6" fmla="*/ 0 w 138"/>
                <a:gd name="T7" fmla="*/ 26 h 26"/>
                <a:gd name="T8" fmla="*/ 104 w 138"/>
                <a:gd name="T9" fmla="*/ 26 h 26"/>
                <a:gd name="T10" fmla="*/ 0 60000 65536"/>
                <a:gd name="T11" fmla="*/ 0 60000 65536"/>
                <a:gd name="T12" fmla="*/ 0 60000 65536"/>
                <a:gd name="T13" fmla="*/ 0 60000 65536"/>
                <a:gd name="T14" fmla="*/ 0 60000 65536"/>
                <a:gd name="T15" fmla="*/ 0 w 138"/>
                <a:gd name="T16" fmla="*/ 0 h 26"/>
                <a:gd name="T17" fmla="*/ 138 w 138"/>
                <a:gd name="T18" fmla="*/ 26 h 26"/>
              </a:gdLst>
              <a:ahLst/>
              <a:cxnLst>
                <a:cxn ang="T10">
                  <a:pos x="T0" y="T1"/>
                </a:cxn>
                <a:cxn ang="T11">
                  <a:pos x="T2" y="T3"/>
                </a:cxn>
                <a:cxn ang="T12">
                  <a:pos x="T4" y="T5"/>
                </a:cxn>
                <a:cxn ang="T13">
                  <a:pos x="T6" y="T7"/>
                </a:cxn>
                <a:cxn ang="T14">
                  <a:pos x="T8" y="T9"/>
                </a:cxn>
              </a:cxnLst>
              <a:rect l="T15" t="T16" r="T17" b="T18"/>
              <a:pathLst>
                <a:path w="138" h="26">
                  <a:moveTo>
                    <a:pt x="104" y="26"/>
                  </a:moveTo>
                  <a:lnTo>
                    <a:pt x="138" y="0"/>
                  </a:lnTo>
                  <a:lnTo>
                    <a:pt x="35" y="0"/>
                  </a:lnTo>
                  <a:lnTo>
                    <a:pt x="0" y="26"/>
                  </a:lnTo>
                  <a:lnTo>
                    <a:pt x="104" y="26"/>
                  </a:lnTo>
                  <a:close/>
                </a:path>
              </a:pathLst>
            </a:custGeom>
            <a:solidFill>
              <a:srgbClr val="00BF00"/>
            </a:solidFill>
            <a:ln w="11113">
              <a:solidFill>
                <a:srgbClr val="FFFFFF"/>
              </a:solidFill>
              <a:prstDash val="solid"/>
              <a:round/>
              <a:headEnd/>
              <a:tailEnd/>
            </a:ln>
          </p:spPr>
          <p:txBody>
            <a:bodyPr/>
            <a:lstStyle/>
            <a:p>
              <a:endParaRPr lang="en-US"/>
            </a:p>
          </p:txBody>
        </p:sp>
        <p:sp>
          <p:nvSpPr>
            <p:cNvPr id="58391" name="Freeform 23"/>
            <p:cNvSpPr>
              <a:spLocks/>
            </p:cNvSpPr>
            <p:nvPr/>
          </p:nvSpPr>
          <p:spPr bwMode="auto">
            <a:xfrm>
              <a:off x="1661" y="3323"/>
              <a:ext cx="138" cy="26"/>
            </a:xfrm>
            <a:custGeom>
              <a:avLst/>
              <a:gdLst>
                <a:gd name="T0" fmla="*/ 104 w 138"/>
                <a:gd name="T1" fmla="*/ 26 h 26"/>
                <a:gd name="T2" fmla="*/ 138 w 138"/>
                <a:gd name="T3" fmla="*/ 0 h 26"/>
                <a:gd name="T4" fmla="*/ 35 w 138"/>
                <a:gd name="T5" fmla="*/ 0 h 26"/>
                <a:gd name="T6" fmla="*/ 0 w 138"/>
                <a:gd name="T7" fmla="*/ 26 h 26"/>
                <a:gd name="T8" fmla="*/ 104 w 138"/>
                <a:gd name="T9" fmla="*/ 26 h 26"/>
                <a:gd name="T10" fmla="*/ 0 60000 65536"/>
                <a:gd name="T11" fmla="*/ 0 60000 65536"/>
                <a:gd name="T12" fmla="*/ 0 60000 65536"/>
                <a:gd name="T13" fmla="*/ 0 60000 65536"/>
                <a:gd name="T14" fmla="*/ 0 60000 65536"/>
                <a:gd name="T15" fmla="*/ 0 w 138"/>
                <a:gd name="T16" fmla="*/ 0 h 26"/>
                <a:gd name="T17" fmla="*/ 138 w 138"/>
                <a:gd name="T18" fmla="*/ 26 h 26"/>
              </a:gdLst>
              <a:ahLst/>
              <a:cxnLst>
                <a:cxn ang="T10">
                  <a:pos x="T0" y="T1"/>
                </a:cxn>
                <a:cxn ang="T11">
                  <a:pos x="T2" y="T3"/>
                </a:cxn>
                <a:cxn ang="T12">
                  <a:pos x="T4" y="T5"/>
                </a:cxn>
                <a:cxn ang="T13">
                  <a:pos x="T6" y="T7"/>
                </a:cxn>
                <a:cxn ang="T14">
                  <a:pos x="T8" y="T9"/>
                </a:cxn>
              </a:cxnLst>
              <a:rect l="T15" t="T16" r="T17" b="T18"/>
              <a:pathLst>
                <a:path w="138" h="26">
                  <a:moveTo>
                    <a:pt x="104" y="26"/>
                  </a:moveTo>
                  <a:lnTo>
                    <a:pt x="138" y="0"/>
                  </a:lnTo>
                  <a:lnTo>
                    <a:pt x="35" y="0"/>
                  </a:lnTo>
                  <a:lnTo>
                    <a:pt x="0" y="26"/>
                  </a:lnTo>
                  <a:lnTo>
                    <a:pt x="104" y="26"/>
                  </a:lnTo>
                  <a:close/>
                </a:path>
              </a:pathLst>
            </a:custGeom>
            <a:solidFill>
              <a:srgbClr val="00BF00"/>
            </a:solidFill>
            <a:ln w="11113">
              <a:solidFill>
                <a:srgbClr val="FFFFFF"/>
              </a:solidFill>
              <a:prstDash val="solid"/>
              <a:round/>
              <a:headEnd/>
              <a:tailEnd/>
            </a:ln>
          </p:spPr>
          <p:txBody>
            <a:bodyPr/>
            <a:lstStyle/>
            <a:p>
              <a:endParaRPr lang="en-US"/>
            </a:p>
          </p:txBody>
        </p:sp>
        <p:sp>
          <p:nvSpPr>
            <p:cNvPr id="58392" name="Freeform 24"/>
            <p:cNvSpPr>
              <a:spLocks/>
            </p:cNvSpPr>
            <p:nvPr/>
          </p:nvSpPr>
          <p:spPr bwMode="auto">
            <a:xfrm>
              <a:off x="1917" y="3323"/>
              <a:ext cx="132" cy="26"/>
            </a:xfrm>
            <a:custGeom>
              <a:avLst/>
              <a:gdLst>
                <a:gd name="T0" fmla="*/ 97 w 132"/>
                <a:gd name="T1" fmla="*/ 26 h 26"/>
                <a:gd name="T2" fmla="*/ 132 w 132"/>
                <a:gd name="T3" fmla="*/ 0 h 26"/>
                <a:gd name="T4" fmla="*/ 35 w 132"/>
                <a:gd name="T5" fmla="*/ 0 h 26"/>
                <a:gd name="T6" fmla="*/ 0 w 132"/>
                <a:gd name="T7" fmla="*/ 26 h 26"/>
                <a:gd name="T8" fmla="*/ 97 w 132"/>
                <a:gd name="T9" fmla="*/ 26 h 26"/>
                <a:gd name="T10" fmla="*/ 0 60000 65536"/>
                <a:gd name="T11" fmla="*/ 0 60000 65536"/>
                <a:gd name="T12" fmla="*/ 0 60000 65536"/>
                <a:gd name="T13" fmla="*/ 0 60000 65536"/>
                <a:gd name="T14" fmla="*/ 0 60000 65536"/>
                <a:gd name="T15" fmla="*/ 0 w 132"/>
                <a:gd name="T16" fmla="*/ 0 h 26"/>
                <a:gd name="T17" fmla="*/ 132 w 132"/>
                <a:gd name="T18" fmla="*/ 26 h 26"/>
              </a:gdLst>
              <a:ahLst/>
              <a:cxnLst>
                <a:cxn ang="T10">
                  <a:pos x="T0" y="T1"/>
                </a:cxn>
                <a:cxn ang="T11">
                  <a:pos x="T2" y="T3"/>
                </a:cxn>
                <a:cxn ang="T12">
                  <a:pos x="T4" y="T5"/>
                </a:cxn>
                <a:cxn ang="T13">
                  <a:pos x="T6" y="T7"/>
                </a:cxn>
                <a:cxn ang="T14">
                  <a:pos x="T8" y="T9"/>
                </a:cxn>
              </a:cxnLst>
              <a:rect l="T15" t="T16" r="T17" b="T18"/>
              <a:pathLst>
                <a:path w="132" h="26">
                  <a:moveTo>
                    <a:pt x="97" y="26"/>
                  </a:moveTo>
                  <a:lnTo>
                    <a:pt x="132" y="0"/>
                  </a:lnTo>
                  <a:lnTo>
                    <a:pt x="35" y="0"/>
                  </a:lnTo>
                  <a:lnTo>
                    <a:pt x="0" y="26"/>
                  </a:lnTo>
                  <a:lnTo>
                    <a:pt x="97" y="26"/>
                  </a:lnTo>
                  <a:close/>
                </a:path>
              </a:pathLst>
            </a:custGeom>
            <a:solidFill>
              <a:srgbClr val="00BF00"/>
            </a:solidFill>
            <a:ln w="11113">
              <a:solidFill>
                <a:srgbClr val="FFFFFF"/>
              </a:solidFill>
              <a:prstDash val="solid"/>
              <a:round/>
              <a:headEnd/>
              <a:tailEnd/>
            </a:ln>
          </p:spPr>
          <p:txBody>
            <a:bodyPr/>
            <a:lstStyle/>
            <a:p>
              <a:endParaRPr lang="en-US"/>
            </a:p>
          </p:txBody>
        </p:sp>
        <p:sp>
          <p:nvSpPr>
            <p:cNvPr id="58393" name="Freeform 25"/>
            <p:cNvSpPr>
              <a:spLocks/>
            </p:cNvSpPr>
            <p:nvPr/>
          </p:nvSpPr>
          <p:spPr bwMode="auto">
            <a:xfrm>
              <a:off x="2270" y="2865"/>
              <a:ext cx="35" cy="484"/>
            </a:xfrm>
            <a:custGeom>
              <a:avLst/>
              <a:gdLst>
                <a:gd name="T0" fmla="*/ 0 w 35"/>
                <a:gd name="T1" fmla="*/ 484 h 484"/>
                <a:gd name="T2" fmla="*/ 0 w 35"/>
                <a:gd name="T3" fmla="*/ 26 h 484"/>
                <a:gd name="T4" fmla="*/ 35 w 35"/>
                <a:gd name="T5" fmla="*/ 0 h 484"/>
                <a:gd name="T6" fmla="*/ 35 w 35"/>
                <a:gd name="T7" fmla="*/ 458 h 484"/>
                <a:gd name="T8" fmla="*/ 0 w 35"/>
                <a:gd name="T9" fmla="*/ 484 h 484"/>
                <a:gd name="T10" fmla="*/ 0 60000 65536"/>
                <a:gd name="T11" fmla="*/ 0 60000 65536"/>
                <a:gd name="T12" fmla="*/ 0 60000 65536"/>
                <a:gd name="T13" fmla="*/ 0 60000 65536"/>
                <a:gd name="T14" fmla="*/ 0 60000 65536"/>
                <a:gd name="T15" fmla="*/ 0 w 35"/>
                <a:gd name="T16" fmla="*/ 0 h 484"/>
                <a:gd name="T17" fmla="*/ 35 w 35"/>
                <a:gd name="T18" fmla="*/ 484 h 484"/>
              </a:gdLst>
              <a:ahLst/>
              <a:cxnLst>
                <a:cxn ang="T10">
                  <a:pos x="T0" y="T1"/>
                </a:cxn>
                <a:cxn ang="T11">
                  <a:pos x="T2" y="T3"/>
                </a:cxn>
                <a:cxn ang="T12">
                  <a:pos x="T4" y="T5"/>
                </a:cxn>
                <a:cxn ang="T13">
                  <a:pos x="T6" y="T7"/>
                </a:cxn>
                <a:cxn ang="T14">
                  <a:pos x="T8" y="T9"/>
                </a:cxn>
              </a:cxnLst>
              <a:rect l="T15" t="T16" r="T17" b="T18"/>
              <a:pathLst>
                <a:path w="35" h="484">
                  <a:moveTo>
                    <a:pt x="0" y="484"/>
                  </a:moveTo>
                  <a:lnTo>
                    <a:pt x="0" y="26"/>
                  </a:lnTo>
                  <a:lnTo>
                    <a:pt x="35" y="0"/>
                  </a:lnTo>
                  <a:lnTo>
                    <a:pt x="35" y="458"/>
                  </a:lnTo>
                  <a:lnTo>
                    <a:pt x="0" y="484"/>
                  </a:lnTo>
                  <a:close/>
                </a:path>
              </a:pathLst>
            </a:custGeom>
            <a:solidFill>
              <a:srgbClr val="008000"/>
            </a:solidFill>
            <a:ln w="11113">
              <a:solidFill>
                <a:srgbClr val="FFFFFF"/>
              </a:solidFill>
              <a:prstDash val="solid"/>
              <a:round/>
              <a:headEnd/>
              <a:tailEnd/>
            </a:ln>
          </p:spPr>
          <p:txBody>
            <a:bodyPr/>
            <a:lstStyle/>
            <a:p>
              <a:endParaRPr lang="en-US"/>
            </a:p>
          </p:txBody>
        </p:sp>
        <p:sp>
          <p:nvSpPr>
            <p:cNvPr id="58394" name="Rectangle 26"/>
            <p:cNvSpPr>
              <a:spLocks noChangeArrowheads="1"/>
            </p:cNvSpPr>
            <p:nvPr/>
          </p:nvSpPr>
          <p:spPr bwMode="auto">
            <a:xfrm>
              <a:off x="2166" y="2891"/>
              <a:ext cx="104" cy="458"/>
            </a:xfrm>
            <a:prstGeom prst="rect">
              <a:avLst/>
            </a:prstGeom>
            <a:solidFill>
              <a:schemeClr val="hlink"/>
            </a:solidFill>
            <a:ln w="11176">
              <a:solidFill>
                <a:srgbClr val="FFFFFF"/>
              </a:solidFill>
              <a:miter lim="800000"/>
              <a:headEnd/>
              <a:tailEnd/>
            </a:ln>
          </p:spPr>
          <p:txBody>
            <a:bodyPr/>
            <a:lstStyle/>
            <a:p>
              <a:endParaRPr lang="en-US"/>
            </a:p>
          </p:txBody>
        </p:sp>
        <p:sp>
          <p:nvSpPr>
            <p:cNvPr id="58395" name="Freeform 27"/>
            <p:cNvSpPr>
              <a:spLocks/>
            </p:cNvSpPr>
            <p:nvPr/>
          </p:nvSpPr>
          <p:spPr bwMode="auto">
            <a:xfrm>
              <a:off x="2166" y="2865"/>
              <a:ext cx="139" cy="26"/>
            </a:xfrm>
            <a:custGeom>
              <a:avLst/>
              <a:gdLst>
                <a:gd name="T0" fmla="*/ 104 w 139"/>
                <a:gd name="T1" fmla="*/ 26 h 26"/>
                <a:gd name="T2" fmla="*/ 139 w 139"/>
                <a:gd name="T3" fmla="*/ 0 h 26"/>
                <a:gd name="T4" fmla="*/ 35 w 139"/>
                <a:gd name="T5" fmla="*/ 0 h 26"/>
                <a:gd name="T6" fmla="*/ 0 w 139"/>
                <a:gd name="T7" fmla="*/ 26 h 26"/>
                <a:gd name="T8" fmla="*/ 104 w 139"/>
                <a:gd name="T9" fmla="*/ 26 h 26"/>
                <a:gd name="T10" fmla="*/ 0 60000 65536"/>
                <a:gd name="T11" fmla="*/ 0 60000 65536"/>
                <a:gd name="T12" fmla="*/ 0 60000 65536"/>
                <a:gd name="T13" fmla="*/ 0 60000 65536"/>
                <a:gd name="T14" fmla="*/ 0 60000 65536"/>
                <a:gd name="T15" fmla="*/ 0 w 139"/>
                <a:gd name="T16" fmla="*/ 0 h 26"/>
                <a:gd name="T17" fmla="*/ 139 w 139"/>
                <a:gd name="T18" fmla="*/ 26 h 26"/>
              </a:gdLst>
              <a:ahLst/>
              <a:cxnLst>
                <a:cxn ang="T10">
                  <a:pos x="T0" y="T1"/>
                </a:cxn>
                <a:cxn ang="T11">
                  <a:pos x="T2" y="T3"/>
                </a:cxn>
                <a:cxn ang="T12">
                  <a:pos x="T4" y="T5"/>
                </a:cxn>
                <a:cxn ang="T13">
                  <a:pos x="T6" y="T7"/>
                </a:cxn>
                <a:cxn ang="T14">
                  <a:pos x="T8" y="T9"/>
                </a:cxn>
              </a:cxnLst>
              <a:rect l="T15" t="T16" r="T17" b="T18"/>
              <a:pathLst>
                <a:path w="139" h="26">
                  <a:moveTo>
                    <a:pt x="104" y="26"/>
                  </a:moveTo>
                  <a:lnTo>
                    <a:pt x="139" y="0"/>
                  </a:lnTo>
                  <a:lnTo>
                    <a:pt x="35" y="0"/>
                  </a:lnTo>
                  <a:lnTo>
                    <a:pt x="0" y="26"/>
                  </a:lnTo>
                  <a:lnTo>
                    <a:pt x="104" y="26"/>
                  </a:lnTo>
                  <a:close/>
                </a:path>
              </a:pathLst>
            </a:custGeom>
            <a:solidFill>
              <a:srgbClr val="00BF00"/>
            </a:solidFill>
            <a:ln w="11113">
              <a:solidFill>
                <a:srgbClr val="FFFFFF"/>
              </a:solidFill>
              <a:prstDash val="solid"/>
              <a:round/>
              <a:headEnd/>
              <a:tailEnd/>
            </a:ln>
          </p:spPr>
          <p:txBody>
            <a:bodyPr/>
            <a:lstStyle/>
            <a:p>
              <a:endParaRPr lang="en-US"/>
            </a:p>
          </p:txBody>
        </p:sp>
        <p:sp>
          <p:nvSpPr>
            <p:cNvPr id="58396" name="Freeform 28"/>
            <p:cNvSpPr>
              <a:spLocks/>
            </p:cNvSpPr>
            <p:nvPr/>
          </p:nvSpPr>
          <p:spPr bwMode="auto">
            <a:xfrm>
              <a:off x="2519" y="2175"/>
              <a:ext cx="35" cy="1174"/>
            </a:xfrm>
            <a:custGeom>
              <a:avLst/>
              <a:gdLst>
                <a:gd name="T0" fmla="*/ 0 w 35"/>
                <a:gd name="T1" fmla="*/ 1174 h 1174"/>
                <a:gd name="T2" fmla="*/ 0 w 35"/>
                <a:gd name="T3" fmla="*/ 25 h 1174"/>
                <a:gd name="T4" fmla="*/ 35 w 35"/>
                <a:gd name="T5" fmla="*/ 0 h 1174"/>
                <a:gd name="T6" fmla="*/ 35 w 35"/>
                <a:gd name="T7" fmla="*/ 1148 h 1174"/>
                <a:gd name="T8" fmla="*/ 0 w 35"/>
                <a:gd name="T9" fmla="*/ 1174 h 1174"/>
                <a:gd name="T10" fmla="*/ 0 60000 65536"/>
                <a:gd name="T11" fmla="*/ 0 60000 65536"/>
                <a:gd name="T12" fmla="*/ 0 60000 65536"/>
                <a:gd name="T13" fmla="*/ 0 60000 65536"/>
                <a:gd name="T14" fmla="*/ 0 60000 65536"/>
                <a:gd name="T15" fmla="*/ 0 w 35"/>
                <a:gd name="T16" fmla="*/ 0 h 1174"/>
                <a:gd name="T17" fmla="*/ 35 w 35"/>
                <a:gd name="T18" fmla="*/ 1174 h 1174"/>
              </a:gdLst>
              <a:ahLst/>
              <a:cxnLst>
                <a:cxn ang="T10">
                  <a:pos x="T0" y="T1"/>
                </a:cxn>
                <a:cxn ang="T11">
                  <a:pos x="T2" y="T3"/>
                </a:cxn>
                <a:cxn ang="T12">
                  <a:pos x="T4" y="T5"/>
                </a:cxn>
                <a:cxn ang="T13">
                  <a:pos x="T6" y="T7"/>
                </a:cxn>
                <a:cxn ang="T14">
                  <a:pos x="T8" y="T9"/>
                </a:cxn>
              </a:cxnLst>
              <a:rect l="T15" t="T16" r="T17" b="T18"/>
              <a:pathLst>
                <a:path w="35" h="1174">
                  <a:moveTo>
                    <a:pt x="0" y="1174"/>
                  </a:moveTo>
                  <a:lnTo>
                    <a:pt x="0" y="25"/>
                  </a:lnTo>
                  <a:lnTo>
                    <a:pt x="35" y="0"/>
                  </a:lnTo>
                  <a:lnTo>
                    <a:pt x="35" y="1148"/>
                  </a:lnTo>
                  <a:lnTo>
                    <a:pt x="0" y="1174"/>
                  </a:lnTo>
                  <a:close/>
                </a:path>
              </a:pathLst>
            </a:custGeom>
            <a:solidFill>
              <a:srgbClr val="008000"/>
            </a:solidFill>
            <a:ln w="11113">
              <a:solidFill>
                <a:srgbClr val="FFFFFF"/>
              </a:solidFill>
              <a:prstDash val="solid"/>
              <a:round/>
              <a:headEnd/>
              <a:tailEnd/>
            </a:ln>
          </p:spPr>
          <p:txBody>
            <a:bodyPr/>
            <a:lstStyle/>
            <a:p>
              <a:endParaRPr lang="en-US"/>
            </a:p>
          </p:txBody>
        </p:sp>
        <p:sp>
          <p:nvSpPr>
            <p:cNvPr id="58397" name="Rectangle 29"/>
            <p:cNvSpPr>
              <a:spLocks noChangeArrowheads="1"/>
            </p:cNvSpPr>
            <p:nvPr/>
          </p:nvSpPr>
          <p:spPr bwMode="auto">
            <a:xfrm>
              <a:off x="2422" y="2200"/>
              <a:ext cx="97" cy="1149"/>
            </a:xfrm>
            <a:prstGeom prst="rect">
              <a:avLst/>
            </a:prstGeom>
            <a:solidFill>
              <a:schemeClr val="hlink"/>
            </a:solidFill>
            <a:ln w="11176">
              <a:solidFill>
                <a:srgbClr val="FFFFFF"/>
              </a:solidFill>
              <a:miter lim="800000"/>
              <a:headEnd/>
              <a:tailEnd/>
            </a:ln>
          </p:spPr>
          <p:txBody>
            <a:bodyPr/>
            <a:lstStyle/>
            <a:p>
              <a:endParaRPr lang="en-US"/>
            </a:p>
          </p:txBody>
        </p:sp>
        <p:sp>
          <p:nvSpPr>
            <p:cNvPr id="58398" name="Freeform 30"/>
            <p:cNvSpPr>
              <a:spLocks/>
            </p:cNvSpPr>
            <p:nvPr/>
          </p:nvSpPr>
          <p:spPr bwMode="auto">
            <a:xfrm>
              <a:off x="2422" y="2175"/>
              <a:ext cx="132" cy="25"/>
            </a:xfrm>
            <a:custGeom>
              <a:avLst/>
              <a:gdLst>
                <a:gd name="T0" fmla="*/ 97 w 132"/>
                <a:gd name="T1" fmla="*/ 25 h 25"/>
                <a:gd name="T2" fmla="*/ 132 w 132"/>
                <a:gd name="T3" fmla="*/ 0 h 25"/>
                <a:gd name="T4" fmla="*/ 35 w 132"/>
                <a:gd name="T5" fmla="*/ 0 h 25"/>
                <a:gd name="T6" fmla="*/ 0 w 132"/>
                <a:gd name="T7" fmla="*/ 25 h 25"/>
                <a:gd name="T8" fmla="*/ 97 w 132"/>
                <a:gd name="T9" fmla="*/ 25 h 25"/>
                <a:gd name="T10" fmla="*/ 0 60000 65536"/>
                <a:gd name="T11" fmla="*/ 0 60000 65536"/>
                <a:gd name="T12" fmla="*/ 0 60000 65536"/>
                <a:gd name="T13" fmla="*/ 0 60000 65536"/>
                <a:gd name="T14" fmla="*/ 0 60000 65536"/>
                <a:gd name="T15" fmla="*/ 0 w 132"/>
                <a:gd name="T16" fmla="*/ 0 h 25"/>
                <a:gd name="T17" fmla="*/ 132 w 132"/>
                <a:gd name="T18" fmla="*/ 25 h 25"/>
              </a:gdLst>
              <a:ahLst/>
              <a:cxnLst>
                <a:cxn ang="T10">
                  <a:pos x="T0" y="T1"/>
                </a:cxn>
                <a:cxn ang="T11">
                  <a:pos x="T2" y="T3"/>
                </a:cxn>
                <a:cxn ang="T12">
                  <a:pos x="T4" y="T5"/>
                </a:cxn>
                <a:cxn ang="T13">
                  <a:pos x="T6" y="T7"/>
                </a:cxn>
                <a:cxn ang="T14">
                  <a:pos x="T8" y="T9"/>
                </a:cxn>
              </a:cxnLst>
              <a:rect l="T15" t="T16" r="T17" b="T18"/>
              <a:pathLst>
                <a:path w="132" h="25">
                  <a:moveTo>
                    <a:pt x="97" y="25"/>
                  </a:moveTo>
                  <a:lnTo>
                    <a:pt x="132" y="0"/>
                  </a:lnTo>
                  <a:lnTo>
                    <a:pt x="35" y="0"/>
                  </a:lnTo>
                  <a:lnTo>
                    <a:pt x="0" y="25"/>
                  </a:lnTo>
                  <a:lnTo>
                    <a:pt x="97" y="25"/>
                  </a:lnTo>
                  <a:close/>
                </a:path>
              </a:pathLst>
            </a:custGeom>
            <a:solidFill>
              <a:srgbClr val="00BF00"/>
            </a:solidFill>
            <a:ln w="11113">
              <a:solidFill>
                <a:srgbClr val="FFFFFF"/>
              </a:solidFill>
              <a:prstDash val="solid"/>
              <a:round/>
              <a:headEnd/>
              <a:tailEnd/>
            </a:ln>
          </p:spPr>
          <p:txBody>
            <a:bodyPr/>
            <a:lstStyle/>
            <a:p>
              <a:endParaRPr lang="en-US"/>
            </a:p>
          </p:txBody>
        </p:sp>
        <p:sp>
          <p:nvSpPr>
            <p:cNvPr id="58399" name="Freeform 31"/>
            <p:cNvSpPr>
              <a:spLocks/>
            </p:cNvSpPr>
            <p:nvPr/>
          </p:nvSpPr>
          <p:spPr bwMode="auto">
            <a:xfrm>
              <a:off x="2775" y="1026"/>
              <a:ext cx="35" cy="2323"/>
            </a:xfrm>
            <a:custGeom>
              <a:avLst/>
              <a:gdLst>
                <a:gd name="T0" fmla="*/ 0 w 35"/>
                <a:gd name="T1" fmla="*/ 2323 h 2323"/>
                <a:gd name="T2" fmla="*/ 0 w 35"/>
                <a:gd name="T3" fmla="*/ 26 h 2323"/>
                <a:gd name="T4" fmla="*/ 35 w 35"/>
                <a:gd name="T5" fmla="*/ 0 h 2323"/>
                <a:gd name="T6" fmla="*/ 35 w 35"/>
                <a:gd name="T7" fmla="*/ 2297 h 2323"/>
                <a:gd name="T8" fmla="*/ 0 w 35"/>
                <a:gd name="T9" fmla="*/ 2323 h 2323"/>
                <a:gd name="T10" fmla="*/ 0 60000 65536"/>
                <a:gd name="T11" fmla="*/ 0 60000 65536"/>
                <a:gd name="T12" fmla="*/ 0 60000 65536"/>
                <a:gd name="T13" fmla="*/ 0 60000 65536"/>
                <a:gd name="T14" fmla="*/ 0 60000 65536"/>
                <a:gd name="T15" fmla="*/ 0 w 35"/>
                <a:gd name="T16" fmla="*/ 0 h 2323"/>
                <a:gd name="T17" fmla="*/ 35 w 35"/>
                <a:gd name="T18" fmla="*/ 2323 h 2323"/>
              </a:gdLst>
              <a:ahLst/>
              <a:cxnLst>
                <a:cxn ang="T10">
                  <a:pos x="T0" y="T1"/>
                </a:cxn>
                <a:cxn ang="T11">
                  <a:pos x="T2" y="T3"/>
                </a:cxn>
                <a:cxn ang="T12">
                  <a:pos x="T4" y="T5"/>
                </a:cxn>
                <a:cxn ang="T13">
                  <a:pos x="T6" y="T7"/>
                </a:cxn>
                <a:cxn ang="T14">
                  <a:pos x="T8" y="T9"/>
                </a:cxn>
              </a:cxnLst>
              <a:rect l="T15" t="T16" r="T17" b="T18"/>
              <a:pathLst>
                <a:path w="35" h="2323">
                  <a:moveTo>
                    <a:pt x="0" y="2323"/>
                  </a:moveTo>
                  <a:lnTo>
                    <a:pt x="0" y="26"/>
                  </a:lnTo>
                  <a:lnTo>
                    <a:pt x="35" y="0"/>
                  </a:lnTo>
                  <a:lnTo>
                    <a:pt x="35" y="2297"/>
                  </a:lnTo>
                  <a:lnTo>
                    <a:pt x="0" y="2323"/>
                  </a:lnTo>
                  <a:close/>
                </a:path>
              </a:pathLst>
            </a:custGeom>
            <a:solidFill>
              <a:srgbClr val="008000"/>
            </a:solidFill>
            <a:ln w="11113">
              <a:solidFill>
                <a:srgbClr val="FFFFFF"/>
              </a:solidFill>
              <a:prstDash val="solid"/>
              <a:round/>
              <a:headEnd/>
              <a:tailEnd/>
            </a:ln>
          </p:spPr>
          <p:txBody>
            <a:bodyPr/>
            <a:lstStyle/>
            <a:p>
              <a:endParaRPr lang="en-US"/>
            </a:p>
          </p:txBody>
        </p:sp>
        <p:sp>
          <p:nvSpPr>
            <p:cNvPr id="58400" name="Rectangle 32"/>
            <p:cNvSpPr>
              <a:spLocks noChangeArrowheads="1"/>
            </p:cNvSpPr>
            <p:nvPr/>
          </p:nvSpPr>
          <p:spPr bwMode="auto">
            <a:xfrm>
              <a:off x="2671" y="1052"/>
              <a:ext cx="104" cy="2297"/>
            </a:xfrm>
            <a:prstGeom prst="rect">
              <a:avLst/>
            </a:prstGeom>
            <a:solidFill>
              <a:schemeClr val="hlink"/>
            </a:solidFill>
            <a:ln w="11176">
              <a:solidFill>
                <a:srgbClr val="FFFFFF"/>
              </a:solidFill>
              <a:miter lim="800000"/>
              <a:headEnd/>
              <a:tailEnd/>
            </a:ln>
          </p:spPr>
          <p:txBody>
            <a:bodyPr/>
            <a:lstStyle/>
            <a:p>
              <a:endParaRPr lang="en-US"/>
            </a:p>
          </p:txBody>
        </p:sp>
        <p:sp>
          <p:nvSpPr>
            <p:cNvPr id="58401" name="Freeform 33"/>
            <p:cNvSpPr>
              <a:spLocks/>
            </p:cNvSpPr>
            <p:nvPr/>
          </p:nvSpPr>
          <p:spPr bwMode="auto">
            <a:xfrm>
              <a:off x="2671" y="1026"/>
              <a:ext cx="139" cy="26"/>
            </a:xfrm>
            <a:custGeom>
              <a:avLst/>
              <a:gdLst>
                <a:gd name="T0" fmla="*/ 104 w 139"/>
                <a:gd name="T1" fmla="*/ 26 h 26"/>
                <a:gd name="T2" fmla="*/ 139 w 139"/>
                <a:gd name="T3" fmla="*/ 0 h 26"/>
                <a:gd name="T4" fmla="*/ 35 w 139"/>
                <a:gd name="T5" fmla="*/ 0 h 26"/>
                <a:gd name="T6" fmla="*/ 0 w 139"/>
                <a:gd name="T7" fmla="*/ 26 h 26"/>
                <a:gd name="T8" fmla="*/ 104 w 139"/>
                <a:gd name="T9" fmla="*/ 26 h 26"/>
                <a:gd name="T10" fmla="*/ 0 60000 65536"/>
                <a:gd name="T11" fmla="*/ 0 60000 65536"/>
                <a:gd name="T12" fmla="*/ 0 60000 65536"/>
                <a:gd name="T13" fmla="*/ 0 60000 65536"/>
                <a:gd name="T14" fmla="*/ 0 60000 65536"/>
                <a:gd name="T15" fmla="*/ 0 w 139"/>
                <a:gd name="T16" fmla="*/ 0 h 26"/>
                <a:gd name="T17" fmla="*/ 139 w 139"/>
                <a:gd name="T18" fmla="*/ 26 h 26"/>
              </a:gdLst>
              <a:ahLst/>
              <a:cxnLst>
                <a:cxn ang="T10">
                  <a:pos x="T0" y="T1"/>
                </a:cxn>
                <a:cxn ang="T11">
                  <a:pos x="T2" y="T3"/>
                </a:cxn>
                <a:cxn ang="T12">
                  <a:pos x="T4" y="T5"/>
                </a:cxn>
                <a:cxn ang="T13">
                  <a:pos x="T6" y="T7"/>
                </a:cxn>
                <a:cxn ang="T14">
                  <a:pos x="T8" y="T9"/>
                </a:cxn>
              </a:cxnLst>
              <a:rect l="T15" t="T16" r="T17" b="T18"/>
              <a:pathLst>
                <a:path w="139" h="26">
                  <a:moveTo>
                    <a:pt x="104" y="26"/>
                  </a:moveTo>
                  <a:lnTo>
                    <a:pt x="139" y="0"/>
                  </a:lnTo>
                  <a:lnTo>
                    <a:pt x="35" y="0"/>
                  </a:lnTo>
                  <a:lnTo>
                    <a:pt x="0" y="26"/>
                  </a:lnTo>
                  <a:lnTo>
                    <a:pt x="104" y="26"/>
                  </a:lnTo>
                  <a:close/>
                </a:path>
              </a:pathLst>
            </a:custGeom>
            <a:solidFill>
              <a:srgbClr val="00BF00"/>
            </a:solidFill>
            <a:ln w="11113">
              <a:solidFill>
                <a:srgbClr val="FFFFFF"/>
              </a:solidFill>
              <a:prstDash val="solid"/>
              <a:round/>
              <a:headEnd/>
              <a:tailEnd/>
            </a:ln>
          </p:spPr>
          <p:txBody>
            <a:bodyPr/>
            <a:lstStyle/>
            <a:p>
              <a:endParaRPr lang="en-US"/>
            </a:p>
          </p:txBody>
        </p:sp>
        <p:sp>
          <p:nvSpPr>
            <p:cNvPr id="58402" name="Freeform 34"/>
            <p:cNvSpPr>
              <a:spLocks/>
            </p:cNvSpPr>
            <p:nvPr/>
          </p:nvSpPr>
          <p:spPr bwMode="auto">
            <a:xfrm>
              <a:off x="3024" y="1942"/>
              <a:ext cx="35" cy="1407"/>
            </a:xfrm>
            <a:custGeom>
              <a:avLst/>
              <a:gdLst>
                <a:gd name="T0" fmla="*/ 0 w 35"/>
                <a:gd name="T1" fmla="*/ 1407 h 1407"/>
                <a:gd name="T2" fmla="*/ 0 w 35"/>
                <a:gd name="T3" fmla="*/ 26 h 1407"/>
                <a:gd name="T4" fmla="*/ 35 w 35"/>
                <a:gd name="T5" fmla="*/ 0 h 1407"/>
                <a:gd name="T6" fmla="*/ 35 w 35"/>
                <a:gd name="T7" fmla="*/ 1381 h 1407"/>
                <a:gd name="T8" fmla="*/ 0 w 35"/>
                <a:gd name="T9" fmla="*/ 1407 h 1407"/>
                <a:gd name="T10" fmla="*/ 0 60000 65536"/>
                <a:gd name="T11" fmla="*/ 0 60000 65536"/>
                <a:gd name="T12" fmla="*/ 0 60000 65536"/>
                <a:gd name="T13" fmla="*/ 0 60000 65536"/>
                <a:gd name="T14" fmla="*/ 0 60000 65536"/>
                <a:gd name="T15" fmla="*/ 0 w 35"/>
                <a:gd name="T16" fmla="*/ 0 h 1407"/>
                <a:gd name="T17" fmla="*/ 35 w 35"/>
                <a:gd name="T18" fmla="*/ 1407 h 1407"/>
              </a:gdLst>
              <a:ahLst/>
              <a:cxnLst>
                <a:cxn ang="T10">
                  <a:pos x="T0" y="T1"/>
                </a:cxn>
                <a:cxn ang="T11">
                  <a:pos x="T2" y="T3"/>
                </a:cxn>
                <a:cxn ang="T12">
                  <a:pos x="T4" y="T5"/>
                </a:cxn>
                <a:cxn ang="T13">
                  <a:pos x="T6" y="T7"/>
                </a:cxn>
                <a:cxn ang="T14">
                  <a:pos x="T8" y="T9"/>
                </a:cxn>
              </a:cxnLst>
              <a:rect l="T15" t="T16" r="T17" b="T18"/>
              <a:pathLst>
                <a:path w="35" h="1407">
                  <a:moveTo>
                    <a:pt x="0" y="1407"/>
                  </a:moveTo>
                  <a:lnTo>
                    <a:pt x="0" y="26"/>
                  </a:lnTo>
                  <a:lnTo>
                    <a:pt x="35" y="0"/>
                  </a:lnTo>
                  <a:lnTo>
                    <a:pt x="35" y="1381"/>
                  </a:lnTo>
                  <a:lnTo>
                    <a:pt x="0" y="1407"/>
                  </a:lnTo>
                  <a:close/>
                </a:path>
              </a:pathLst>
            </a:custGeom>
            <a:solidFill>
              <a:srgbClr val="008000"/>
            </a:solidFill>
            <a:ln w="11113">
              <a:solidFill>
                <a:srgbClr val="FFFFFF"/>
              </a:solidFill>
              <a:prstDash val="solid"/>
              <a:round/>
              <a:headEnd/>
              <a:tailEnd/>
            </a:ln>
          </p:spPr>
          <p:txBody>
            <a:bodyPr/>
            <a:lstStyle/>
            <a:p>
              <a:endParaRPr lang="en-US"/>
            </a:p>
          </p:txBody>
        </p:sp>
        <p:sp>
          <p:nvSpPr>
            <p:cNvPr id="58403" name="Rectangle 35"/>
            <p:cNvSpPr>
              <a:spLocks noChangeArrowheads="1"/>
            </p:cNvSpPr>
            <p:nvPr/>
          </p:nvSpPr>
          <p:spPr bwMode="auto">
            <a:xfrm>
              <a:off x="2927" y="1968"/>
              <a:ext cx="97" cy="1381"/>
            </a:xfrm>
            <a:prstGeom prst="rect">
              <a:avLst/>
            </a:prstGeom>
            <a:solidFill>
              <a:schemeClr val="hlink"/>
            </a:solidFill>
            <a:ln w="11176">
              <a:solidFill>
                <a:srgbClr val="FFFFFF"/>
              </a:solidFill>
              <a:miter lim="800000"/>
              <a:headEnd/>
              <a:tailEnd/>
            </a:ln>
          </p:spPr>
          <p:txBody>
            <a:bodyPr/>
            <a:lstStyle/>
            <a:p>
              <a:endParaRPr lang="en-US"/>
            </a:p>
          </p:txBody>
        </p:sp>
        <p:sp>
          <p:nvSpPr>
            <p:cNvPr id="58404" name="Freeform 36"/>
            <p:cNvSpPr>
              <a:spLocks/>
            </p:cNvSpPr>
            <p:nvPr/>
          </p:nvSpPr>
          <p:spPr bwMode="auto">
            <a:xfrm>
              <a:off x="2927" y="1942"/>
              <a:ext cx="132" cy="26"/>
            </a:xfrm>
            <a:custGeom>
              <a:avLst/>
              <a:gdLst>
                <a:gd name="T0" fmla="*/ 97 w 132"/>
                <a:gd name="T1" fmla="*/ 26 h 26"/>
                <a:gd name="T2" fmla="*/ 132 w 132"/>
                <a:gd name="T3" fmla="*/ 0 h 26"/>
                <a:gd name="T4" fmla="*/ 35 w 132"/>
                <a:gd name="T5" fmla="*/ 0 h 26"/>
                <a:gd name="T6" fmla="*/ 0 w 132"/>
                <a:gd name="T7" fmla="*/ 26 h 26"/>
                <a:gd name="T8" fmla="*/ 97 w 132"/>
                <a:gd name="T9" fmla="*/ 26 h 26"/>
                <a:gd name="T10" fmla="*/ 0 60000 65536"/>
                <a:gd name="T11" fmla="*/ 0 60000 65536"/>
                <a:gd name="T12" fmla="*/ 0 60000 65536"/>
                <a:gd name="T13" fmla="*/ 0 60000 65536"/>
                <a:gd name="T14" fmla="*/ 0 60000 65536"/>
                <a:gd name="T15" fmla="*/ 0 w 132"/>
                <a:gd name="T16" fmla="*/ 0 h 26"/>
                <a:gd name="T17" fmla="*/ 132 w 132"/>
                <a:gd name="T18" fmla="*/ 26 h 26"/>
              </a:gdLst>
              <a:ahLst/>
              <a:cxnLst>
                <a:cxn ang="T10">
                  <a:pos x="T0" y="T1"/>
                </a:cxn>
                <a:cxn ang="T11">
                  <a:pos x="T2" y="T3"/>
                </a:cxn>
                <a:cxn ang="T12">
                  <a:pos x="T4" y="T5"/>
                </a:cxn>
                <a:cxn ang="T13">
                  <a:pos x="T6" y="T7"/>
                </a:cxn>
                <a:cxn ang="T14">
                  <a:pos x="T8" y="T9"/>
                </a:cxn>
              </a:cxnLst>
              <a:rect l="T15" t="T16" r="T17" b="T18"/>
              <a:pathLst>
                <a:path w="132" h="26">
                  <a:moveTo>
                    <a:pt x="97" y="26"/>
                  </a:moveTo>
                  <a:lnTo>
                    <a:pt x="132" y="0"/>
                  </a:lnTo>
                  <a:lnTo>
                    <a:pt x="35" y="0"/>
                  </a:lnTo>
                  <a:lnTo>
                    <a:pt x="0" y="26"/>
                  </a:lnTo>
                  <a:lnTo>
                    <a:pt x="97" y="26"/>
                  </a:lnTo>
                  <a:close/>
                </a:path>
              </a:pathLst>
            </a:custGeom>
            <a:solidFill>
              <a:srgbClr val="00BF00"/>
            </a:solidFill>
            <a:ln w="11113">
              <a:solidFill>
                <a:srgbClr val="FFFFFF"/>
              </a:solidFill>
              <a:prstDash val="solid"/>
              <a:round/>
              <a:headEnd/>
              <a:tailEnd/>
            </a:ln>
          </p:spPr>
          <p:txBody>
            <a:bodyPr/>
            <a:lstStyle/>
            <a:p>
              <a:endParaRPr lang="en-US"/>
            </a:p>
          </p:txBody>
        </p:sp>
        <p:sp>
          <p:nvSpPr>
            <p:cNvPr id="58405" name="Freeform 37"/>
            <p:cNvSpPr>
              <a:spLocks/>
            </p:cNvSpPr>
            <p:nvPr/>
          </p:nvSpPr>
          <p:spPr bwMode="auto">
            <a:xfrm>
              <a:off x="3280" y="3097"/>
              <a:ext cx="35" cy="252"/>
            </a:xfrm>
            <a:custGeom>
              <a:avLst/>
              <a:gdLst>
                <a:gd name="T0" fmla="*/ 0 w 35"/>
                <a:gd name="T1" fmla="*/ 252 h 252"/>
                <a:gd name="T2" fmla="*/ 0 w 35"/>
                <a:gd name="T3" fmla="*/ 20 h 252"/>
                <a:gd name="T4" fmla="*/ 35 w 35"/>
                <a:gd name="T5" fmla="*/ 0 h 252"/>
                <a:gd name="T6" fmla="*/ 35 w 35"/>
                <a:gd name="T7" fmla="*/ 226 h 252"/>
                <a:gd name="T8" fmla="*/ 0 w 35"/>
                <a:gd name="T9" fmla="*/ 252 h 252"/>
                <a:gd name="T10" fmla="*/ 0 60000 65536"/>
                <a:gd name="T11" fmla="*/ 0 60000 65536"/>
                <a:gd name="T12" fmla="*/ 0 60000 65536"/>
                <a:gd name="T13" fmla="*/ 0 60000 65536"/>
                <a:gd name="T14" fmla="*/ 0 60000 65536"/>
                <a:gd name="T15" fmla="*/ 0 w 35"/>
                <a:gd name="T16" fmla="*/ 0 h 252"/>
                <a:gd name="T17" fmla="*/ 35 w 35"/>
                <a:gd name="T18" fmla="*/ 252 h 252"/>
              </a:gdLst>
              <a:ahLst/>
              <a:cxnLst>
                <a:cxn ang="T10">
                  <a:pos x="T0" y="T1"/>
                </a:cxn>
                <a:cxn ang="T11">
                  <a:pos x="T2" y="T3"/>
                </a:cxn>
                <a:cxn ang="T12">
                  <a:pos x="T4" y="T5"/>
                </a:cxn>
                <a:cxn ang="T13">
                  <a:pos x="T6" y="T7"/>
                </a:cxn>
                <a:cxn ang="T14">
                  <a:pos x="T8" y="T9"/>
                </a:cxn>
              </a:cxnLst>
              <a:rect l="T15" t="T16" r="T17" b="T18"/>
              <a:pathLst>
                <a:path w="35" h="252">
                  <a:moveTo>
                    <a:pt x="0" y="252"/>
                  </a:moveTo>
                  <a:lnTo>
                    <a:pt x="0" y="20"/>
                  </a:lnTo>
                  <a:lnTo>
                    <a:pt x="35" y="0"/>
                  </a:lnTo>
                  <a:lnTo>
                    <a:pt x="35" y="226"/>
                  </a:lnTo>
                  <a:lnTo>
                    <a:pt x="0" y="252"/>
                  </a:lnTo>
                  <a:close/>
                </a:path>
              </a:pathLst>
            </a:custGeom>
            <a:solidFill>
              <a:srgbClr val="008000"/>
            </a:solidFill>
            <a:ln w="11113">
              <a:solidFill>
                <a:srgbClr val="FFFFFF"/>
              </a:solidFill>
              <a:prstDash val="solid"/>
              <a:round/>
              <a:headEnd/>
              <a:tailEnd/>
            </a:ln>
          </p:spPr>
          <p:txBody>
            <a:bodyPr/>
            <a:lstStyle/>
            <a:p>
              <a:endParaRPr lang="en-US"/>
            </a:p>
          </p:txBody>
        </p:sp>
        <p:sp>
          <p:nvSpPr>
            <p:cNvPr id="58406" name="Rectangle 38"/>
            <p:cNvSpPr>
              <a:spLocks noChangeArrowheads="1"/>
            </p:cNvSpPr>
            <p:nvPr/>
          </p:nvSpPr>
          <p:spPr bwMode="auto">
            <a:xfrm>
              <a:off x="3176" y="3117"/>
              <a:ext cx="104" cy="232"/>
            </a:xfrm>
            <a:prstGeom prst="rect">
              <a:avLst/>
            </a:prstGeom>
            <a:solidFill>
              <a:schemeClr val="hlink"/>
            </a:solidFill>
            <a:ln w="11176">
              <a:solidFill>
                <a:srgbClr val="FFFFFF"/>
              </a:solidFill>
              <a:miter lim="800000"/>
              <a:headEnd/>
              <a:tailEnd/>
            </a:ln>
          </p:spPr>
          <p:txBody>
            <a:bodyPr/>
            <a:lstStyle/>
            <a:p>
              <a:endParaRPr lang="en-US"/>
            </a:p>
          </p:txBody>
        </p:sp>
        <p:sp>
          <p:nvSpPr>
            <p:cNvPr id="58407" name="Freeform 39"/>
            <p:cNvSpPr>
              <a:spLocks/>
            </p:cNvSpPr>
            <p:nvPr/>
          </p:nvSpPr>
          <p:spPr bwMode="auto">
            <a:xfrm>
              <a:off x="3176" y="3097"/>
              <a:ext cx="139" cy="20"/>
            </a:xfrm>
            <a:custGeom>
              <a:avLst/>
              <a:gdLst>
                <a:gd name="T0" fmla="*/ 104 w 139"/>
                <a:gd name="T1" fmla="*/ 20 h 20"/>
                <a:gd name="T2" fmla="*/ 139 w 139"/>
                <a:gd name="T3" fmla="*/ 0 h 20"/>
                <a:gd name="T4" fmla="*/ 35 w 139"/>
                <a:gd name="T5" fmla="*/ 0 h 20"/>
                <a:gd name="T6" fmla="*/ 0 w 139"/>
                <a:gd name="T7" fmla="*/ 20 h 20"/>
                <a:gd name="T8" fmla="*/ 104 w 139"/>
                <a:gd name="T9" fmla="*/ 20 h 20"/>
                <a:gd name="T10" fmla="*/ 0 60000 65536"/>
                <a:gd name="T11" fmla="*/ 0 60000 65536"/>
                <a:gd name="T12" fmla="*/ 0 60000 65536"/>
                <a:gd name="T13" fmla="*/ 0 60000 65536"/>
                <a:gd name="T14" fmla="*/ 0 60000 65536"/>
                <a:gd name="T15" fmla="*/ 0 w 139"/>
                <a:gd name="T16" fmla="*/ 0 h 20"/>
                <a:gd name="T17" fmla="*/ 139 w 139"/>
                <a:gd name="T18" fmla="*/ 20 h 20"/>
              </a:gdLst>
              <a:ahLst/>
              <a:cxnLst>
                <a:cxn ang="T10">
                  <a:pos x="T0" y="T1"/>
                </a:cxn>
                <a:cxn ang="T11">
                  <a:pos x="T2" y="T3"/>
                </a:cxn>
                <a:cxn ang="T12">
                  <a:pos x="T4" y="T5"/>
                </a:cxn>
                <a:cxn ang="T13">
                  <a:pos x="T6" y="T7"/>
                </a:cxn>
                <a:cxn ang="T14">
                  <a:pos x="T8" y="T9"/>
                </a:cxn>
              </a:cxnLst>
              <a:rect l="T15" t="T16" r="T17" b="T18"/>
              <a:pathLst>
                <a:path w="139" h="20">
                  <a:moveTo>
                    <a:pt x="104" y="20"/>
                  </a:moveTo>
                  <a:lnTo>
                    <a:pt x="139" y="0"/>
                  </a:lnTo>
                  <a:lnTo>
                    <a:pt x="35" y="0"/>
                  </a:lnTo>
                  <a:lnTo>
                    <a:pt x="0" y="20"/>
                  </a:lnTo>
                  <a:lnTo>
                    <a:pt x="104" y="20"/>
                  </a:lnTo>
                  <a:close/>
                </a:path>
              </a:pathLst>
            </a:custGeom>
            <a:solidFill>
              <a:srgbClr val="00BF00"/>
            </a:solidFill>
            <a:ln w="11113">
              <a:solidFill>
                <a:srgbClr val="FFFFFF"/>
              </a:solidFill>
              <a:prstDash val="solid"/>
              <a:round/>
              <a:headEnd/>
              <a:tailEnd/>
            </a:ln>
          </p:spPr>
          <p:txBody>
            <a:bodyPr/>
            <a:lstStyle/>
            <a:p>
              <a:endParaRPr lang="en-US"/>
            </a:p>
          </p:txBody>
        </p:sp>
        <p:sp>
          <p:nvSpPr>
            <p:cNvPr id="58408" name="Freeform 40"/>
            <p:cNvSpPr>
              <a:spLocks/>
            </p:cNvSpPr>
            <p:nvPr/>
          </p:nvSpPr>
          <p:spPr bwMode="auto">
            <a:xfrm>
              <a:off x="3432" y="3323"/>
              <a:ext cx="132" cy="26"/>
            </a:xfrm>
            <a:custGeom>
              <a:avLst/>
              <a:gdLst>
                <a:gd name="T0" fmla="*/ 97 w 132"/>
                <a:gd name="T1" fmla="*/ 26 h 26"/>
                <a:gd name="T2" fmla="*/ 132 w 132"/>
                <a:gd name="T3" fmla="*/ 0 h 26"/>
                <a:gd name="T4" fmla="*/ 35 w 132"/>
                <a:gd name="T5" fmla="*/ 0 h 26"/>
                <a:gd name="T6" fmla="*/ 0 w 132"/>
                <a:gd name="T7" fmla="*/ 26 h 26"/>
                <a:gd name="T8" fmla="*/ 97 w 132"/>
                <a:gd name="T9" fmla="*/ 26 h 26"/>
                <a:gd name="T10" fmla="*/ 0 60000 65536"/>
                <a:gd name="T11" fmla="*/ 0 60000 65536"/>
                <a:gd name="T12" fmla="*/ 0 60000 65536"/>
                <a:gd name="T13" fmla="*/ 0 60000 65536"/>
                <a:gd name="T14" fmla="*/ 0 60000 65536"/>
                <a:gd name="T15" fmla="*/ 0 w 132"/>
                <a:gd name="T16" fmla="*/ 0 h 26"/>
                <a:gd name="T17" fmla="*/ 132 w 132"/>
                <a:gd name="T18" fmla="*/ 26 h 26"/>
              </a:gdLst>
              <a:ahLst/>
              <a:cxnLst>
                <a:cxn ang="T10">
                  <a:pos x="T0" y="T1"/>
                </a:cxn>
                <a:cxn ang="T11">
                  <a:pos x="T2" y="T3"/>
                </a:cxn>
                <a:cxn ang="T12">
                  <a:pos x="T4" y="T5"/>
                </a:cxn>
                <a:cxn ang="T13">
                  <a:pos x="T6" y="T7"/>
                </a:cxn>
                <a:cxn ang="T14">
                  <a:pos x="T8" y="T9"/>
                </a:cxn>
              </a:cxnLst>
              <a:rect l="T15" t="T16" r="T17" b="T18"/>
              <a:pathLst>
                <a:path w="132" h="26">
                  <a:moveTo>
                    <a:pt x="97" y="26"/>
                  </a:moveTo>
                  <a:lnTo>
                    <a:pt x="132" y="0"/>
                  </a:lnTo>
                  <a:lnTo>
                    <a:pt x="35" y="0"/>
                  </a:lnTo>
                  <a:lnTo>
                    <a:pt x="0" y="26"/>
                  </a:lnTo>
                  <a:lnTo>
                    <a:pt x="97" y="26"/>
                  </a:lnTo>
                  <a:close/>
                </a:path>
              </a:pathLst>
            </a:custGeom>
            <a:solidFill>
              <a:srgbClr val="00BF00"/>
            </a:solidFill>
            <a:ln w="11113">
              <a:solidFill>
                <a:srgbClr val="FFFFFF"/>
              </a:solidFill>
              <a:prstDash val="solid"/>
              <a:round/>
              <a:headEnd/>
              <a:tailEnd/>
            </a:ln>
          </p:spPr>
          <p:txBody>
            <a:bodyPr/>
            <a:lstStyle/>
            <a:p>
              <a:endParaRPr lang="en-US"/>
            </a:p>
          </p:txBody>
        </p:sp>
        <p:sp>
          <p:nvSpPr>
            <p:cNvPr id="58409" name="Freeform 41"/>
            <p:cNvSpPr>
              <a:spLocks/>
            </p:cNvSpPr>
            <p:nvPr/>
          </p:nvSpPr>
          <p:spPr bwMode="auto">
            <a:xfrm>
              <a:off x="3682" y="3323"/>
              <a:ext cx="138" cy="26"/>
            </a:xfrm>
            <a:custGeom>
              <a:avLst/>
              <a:gdLst>
                <a:gd name="T0" fmla="*/ 103 w 138"/>
                <a:gd name="T1" fmla="*/ 26 h 26"/>
                <a:gd name="T2" fmla="*/ 138 w 138"/>
                <a:gd name="T3" fmla="*/ 0 h 26"/>
                <a:gd name="T4" fmla="*/ 34 w 138"/>
                <a:gd name="T5" fmla="*/ 0 h 26"/>
                <a:gd name="T6" fmla="*/ 0 w 138"/>
                <a:gd name="T7" fmla="*/ 26 h 26"/>
                <a:gd name="T8" fmla="*/ 103 w 138"/>
                <a:gd name="T9" fmla="*/ 26 h 26"/>
                <a:gd name="T10" fmla="*/ 0 60000 65536"/>
                <a:gd name="T11" fmla="*/ 0 60000 65536"/>
                <a:gd name="T12" fmla="*/ 0 60000 65536"/>
                <a:gd name="T13" fmla="*/ 0 60000 65536"/>
                <a:gd name="T14" fmla="*/ 0 60000 65536"/>
                <a:gd name="T15" fmla="*/ 0 w 138"/>
                <a:gd name="T16" fmla="*/ 0 h 26"/>
                <a:gd name="T17" fmla="*/ 138 w 138"/>
                <a:gd name="T18" fmla="*/ 26 h 26"/>
              </a:gdLst>
              <a:ahLst/>
              <a:cxnLst>
                <a:cxn ang="T10">
                  <a:pos x="T0" y="T1"/>
                </a:cxn>
                <a:cxn ang="T11">
                  <a:pos x="T2" y="T3"/>
                </a:cxn>
                <a:cxn ang="T12">
                  <a:pos x="T4" y="T5"/>
                </a:cxn>
                <a:cxn ang="T13">
                  <a:pos x="T6" y="T7"/>
                </a:cxn>
                <a:cxn ang="T14">
                  <a:pos x="T8" y="T9"/>
                </a:cxn>
              </a:cxnLst>
              <a:rect l="T15" t="T16" r="T17" b="T18"/>
              <a:pathLst>
                <a:path w="138" h="26">
                  <a:moveTo>
                    <a:pt x="103" y="26"/>
                  </a:moveTo>
                  <a:lnTo>
                    <a:pt x="138" y="0"/>
                  </a:lnTo>
                  <a:lnTo>
                    <a:pt x="34" y="0"/>
                  </a:lnTo>
                  <a:lnTo>
                    <a:pt x="0" y="26"/>
                  </a:lnTo>
                  <a:lnTo>
                    <a:pt x="103" y="26"/>
                  </a:lnTo>
                  <a:close/>
                </a:path>
              </a:pathLst>
            </a:custGeom>
            <a:solidFill>
              <a:srgbClr val="00BF00"/>
            </a:solidFill>
            <a:ln w="11113">
              <a:solidFill>
                <a:srgbClr val="FFFFFF"/>
              </a:solidFill>
              <a:prstDash val="solid"/>
              <a:round/>
              <a:headEnd/>
              <a:tailEnd/>
            </a:ln>
          </p:spPr>
          <p:txBody>
            <a:bodyPr/>
            <a:lstStyle/>
            <a:p>
              <a:endParaRPr lang="en-US"/>
            </a:p>
          </p:txBody>
        </p:sp>
        <p:sp>
          <p:nvSpPr>
            <p:cNvPr id="58410" name="Freeform 42"/>
            <p:cNvSpPr>
              <a:spLocks/>
            </p:cNvSpPr>
            <p:nvPr/>
          </p:nvSpPr>
          <p:spPr bwMode="auto">
            <a:xfrm>
              <a:off x="3938" y="3323"/>
              <a:ext cx="131" cy="26"/>
            </a:xfrm>
            <a:custGeom>
              <a:avLst/>
              <a:gdLst>
                <a:gd name="T0" fmla="*/ 96 w 131"/>
                <a:gd name="T1" fmla="*/ 26 h 26"/>
                <a:gd name="T2" fmla="*/ 131 w 131"/>
                <a:gd name="T3" fmla="*/ 0 h 26"/>
                <a:gd name="T4" fmla="*/ 34 w 131"/>
                <a:gd name="T5" fmla="*/ 0 h 26"/>
                <a:gd name="T6" fmla="*/ 0 w 131"/>
                <a:gd name="T7" fmla="*/ 26 h 26"/>
                <a:gd name="T8" fmla="*/ 96 w 131"/>
                <a:gd name="T9" fmla="*/ 26 h 26"/>
                <a:gd name="T10" fmla="*/ 0 60000 65536"/>
                <a:gd name="T11" fmla="*/ 0 60000 65536"/>
                <a:gd name="T12" fmla="*/ 0 60000 65536"/>
                <a:gd name="T13" fmla="*/ 0 60000 65536"/>
                <a:gd name="T14" fmla="*/ 0 60000 65536"/>
                <a:gd name="T15" fmla="*/ 0 w 131"/>
                <a:gd name="T16" fmla="*/ 0 h 26"/>
                <a:gd name="T17" fmla="*/ 131 w 131"/>
                <a:gd name="T18" fmla="*/ 26 h 26"/>
              </a:gdLst>
              <a:ahLst/>
              <a:cxnLst>
                <a:cxn ang="T10">
                  <a:pos x="T0" y="T1"/>
                </a:cxn>
                <a:cxn ang="T11">
                  <a:pos x="T2" y="T3"/>
                </a:cxn>
                <a:cxn ang="T12">
                  <a:pos x="T4" y="T5"/>
                </a:cxn>
                <a:cxn ang="T13">
                  <a:pos x="T6" y="T7"/>
                </a:cxn>
                <a:cxn ang="T14">
                  <a:pos x="T8" y="T9"/>
                </a:cxn>
              </a:cxnLst>
              <a:rect l="T15" t="T16" r="T17" b="T18"/>
              <a:pathLst>
                <a:path w="131" h="26">
                  <a:moveTo>
                    <a:pt x="96" y="26"/>
                  </a:moveTo>
                  <a:lnTo>
                    <a:pt x="131" y="0"/>
                  </a:lnTo>
                  <a:lnTo>
                    <a:pt x="34" y="0"/>
                  </a:lnTo>
                  <a:lnTo>
                    <a:pt x="0" y="26"/>
                  </a:lnTo>
                  <a:lnTo>
                    <a:pt x="96" y="26"/>
                  </a:lnTo>
                  <a:close/>
                </a:path>
              </a:pathLst>
            </a:custGeom>
            <a:solidFill>
              <a:srgbClr val="00BF00"/>
            </a:solidFill>
            <a:ln w="11113">
              <a:solidFill>
                <a:srgbClr val="FFFFFF"/>
              </a:solidFill>
              <a:prstDash val="solid"/>
              <a:round/>
              <a:headEnd/>
              <a:tailEnd/>
            </a:ln>
          </p:spPr>
          <p:txBody>
            <a:bodyPr/>
            <a:lstStyle/>
            <a:p>
              <a:endParaRPr lang="en-US"/>
            </a:p>
          </p:txBody>
        </p:sp>
        <p:sp>
          <p:nvSpPr>
            <p:cNvPr id="58411" name="Freeform 43"/>
            <p:cNvSpPr>
              <a:spLocks/>
            </p:cNvSpPr>
            <p:nvPr/>
          </p:nvSpPr>
          <p:spPr bwMode="auto">
            <a:xfrm>
              <a:off x="4187" y="3323"/>
              <a:ext cx="138" cy="26"/>
            </a:xfrm>
            <a:custGeom>
              <a:avLst/>
              <a:gdLst>
                <a:gd name="T0" fmla="*/ 104 w 138"/>
                <a:gd name="T1" fmla="*/ 26 h 26"/>
                <a:gd name="T2" fmla="*/ 138 w 138"/>
                <a:gd name="T3" fmla="*/ 0 h 26"/>
                <a:gd name="T4" fmla="*/ 34 w 138"/>
                <a:gd name="T5" fmla="*/ 0 h 26"/>
                <a:gd name="T6" fmla="*/ 0 w 138"/>
                <a:gd name="T7" fmla="*/ 26 h 26"/>
                <a:gd name="T8" fmla="*/ 104 w 138"/>
                <a:gd name="T9" fmla="*/ 26 h 26"/>
                <a:gd name="T10" fmla="*/ 0 60000 65536"/>
                <a:gd name="T11" fmla="*/ 0 60000 65536"/>
                <a:gd name="T12" fmla="*/ 0 60000 65536"/>
                <a:gd name="T13" fmla="*/ 0 60000 65536"/>
                <a:gd name="T14" fmla="*/ 0 60000 65536"/>
                <a:gd name="T15" fmla="*/ 0 w 138"/>
                <a:gd name="T16" fmla="*/ 0 h 26"/>
                <a:gd name="T17" fmla="*/ 138 w 138"/>
                <a:gd name="T18" fmla="*/ 26 h 26"/>
              </a:gdLst>
              <a:ahLst/>
              <a:cxnLst>
                <a:cxn ang="T10">
                  <a:pos x="T0" y="T1"/>
                </a:cxn>
                <a:cxn ang="T11">
                  <a:pos x="T2" y="T3"/>
                </a:cxn>
                <a:cxn ang="T12">
                  <a:pos x="T4" y="T5"/>
                </a:cxn>
                <a:cxn ang="T13">
                  <a:pos x="T6" y="T7"/>
                </a:cxn>
                <a:cxn ang="T14">
                  <a:pos x="T8" y="T9"/>
                </a:cxn>
              </a:cxnLst>
              <a:rect l="T15" t="T16" r="T17" b="T18"/>
              <a:pathLst>
                <a:path w="138" h="26">
                  <a:moveTo>
                    <a:pt x="104" y="26"/>
                  </a:moveTo>
                  <a:lnTo>
                    <a:pt x="138" y="0"/>
                  </a:lnTo>
                  <a:lnTo>
                    <a:pt x="34" y="0"/>
                  </a:lnTo>
                  <a:lnTo>
                    <a:pt x="0" y="26"/>
                  </a:lnTo>
                  <a:lnTo>
                    <a:pt x="104" y="26"/>
                  </a:lnTo>
                  <a:close/>
                </a:path>
              </a:pathLst>
            </a:custGeom>
            <a:solidFill>
              <a:srgbClr val="00BF00"/>
            </a:solidFill>
            <a:ln w="11113">
              <a:solidFill>
                <a:srgbClr val="FFFFFF"/>
              </a:solidFill>
              <a:prstDash val="solid"/>
              <a:round/>
              <a:headEnd/>
              <a:tailEnd/>
            </a:ln>
          </p:spPr>
          <p:txBody>
            <a:bodyPr/>
            <a:lstStyle/>
            <a:p>
              <a:endParaRPr lang="en-US"/>
            </a:p>
          </p:txBody>
        </p:sp>
        <p:sp>
          <p:nvSpPr>
            <p:cNvPr id="58412" name="Freeform 44"/>
            <p:cNvSpPr>
              <a:spLocks/>
            </p:cNvSpPr>
            <p:nvPr/>
          </p:nvSpPr>
          <p:spPr bwMode="auto">
            <a:xfrm>
              <a:off x="4443" y="3323"/>
              <a:ext cx="131" cy="26"/>
            </a:xfrm>
            <a:custGeom>
              <a:avLst/>
              <a:gdLst>
                <a:gd name="T0" fmla="*/ 97 w 131"/>
                <a:gd name="T1" fmla="*/ 26 h 26"/>
                <a:gd name="T2" fmla="*/ 131 w 131"/>
                <a:gd name="T3" fmla="*/ 0 h 26"/>
                <a:gd name="T4" fmla="*/ 34 w 131"/>
                <a:gd name="T5" fmla="*/ 0 h 26"/>
                <a:gd name="T6" fmla="*/ 0 w 131"/>
                <a:gd name="T7" fmla="*/ 26 h 26"/>
                <a:gd name="T8" fmla="*/ 97 w 131"/>
                <a:gd name="T9" fmla="*/ 26 h 26"/>
                <a:gd name="T10" fmla="*/ 0 60000 65536"/>
                <a:gd name="T11" fmla="*/ 0 60000 65536"/>
                <a:gd name="T12" fmla="*/ 0 60000 65536"/>
                <a:gd name="T13" fmla="*/ 0 60000 65536"/>
                <a:gd name="T14" fmla="*/ 0 60000 65536"/>
                <a:gd name="T15" fmla="*/ 0 w 131"/>
                <a:gd name="T16" fmla="*/ 0 h 26"/>
                <a:gd name="T17" fmla="*/ 131 w 131"/>
                <a:gd name="T18" fmla="*/ 26 h 26"/>
              </a:gdLst>
              <a:ahLst/>
              <a:cxnLst>
                <a:cxn ang="T10">
                  <a:pos x="T0" y="T1"/>
                </a:cxn>
                <a:cxn ang="T11">
                  <a:pos x="T2" y="T3"/>
                </a:cxn>
                <a:cxn ang="T12">
                  <a:pos x="T4" y="T5"/>
                </a:cxn>
                <a:cxn ang="T13">
                  <a:pos x="T6" y="T7"/>
                </a:cxn>
                <a:cxn ang="T14">
                  <a:pos x="T8" y="T9"/>
                </a:cxn>
              </a:cxnLst>
              <a:rect l="T15" t="T16" r="T17" b="T18"/>
              <a:pathLst>
                <a:path w="131" h="26">
                  <a:moveTo>
                    <a:pt x="97" y="26"/>
                  </a:moveTo>
                  <a:lnTo>
                    <a:pt x="131" y="0"/>
                  </a:lnTo>
                  <a:lnTo>
                    <a:pt x="34" y="0"/>
                  </a:lnTo>
                  <a:lnTo>
                    <a:pt x="0" y="26"/>
                  </a:lnTo>
                  <a:lnTo>
                    <a:pt x="97" y="26"/>
                  </a:lnTo>
                  <a:close/>
                </a:path>
              </a:pathLst>
            </a:custGeom>
            <a:solidFill>
              <a:srgbClr val="00BF00"/>
            </a:solidFill>
            <a:ln w="11113">
              <a:solidFill>
                <a:srgbClr val="FFFFFF"/>
              </a:solidFill>
              <a:prstDash val="solid"/>
              <a:round/>
              <a:headEnd/>
              <a:tailEnd/>
            </a:ln>
          </p:spPr>
          <p:txBody>
            <a:bodyPr/>
            <a:lstStyle/>
            <a:p>
              <a:endParaRPr lang="en-US"/>
            </a:p>
          </p:txBody>
        </p:sp>
        <p:sp>
          <p:nvSpPr>
            <p:cNvPr id="58413" name="Freeform 45"/>
            <p:cNvSpPr>
              <a:spLocks/>
            </p:cNvSpPr>
            <p:nvPr/>
          </p:nvSpPr>
          <p:spPr bwMode="auto">
            <a:xfrm>
              <a:off x="4692" y="3323"/>
              <a:ext cx="138" cy="26"/>
            </a:xfrm>
            <a:custGeom>
              <a:avLst/>
              <a:gdLst>
                <a:gd name="T0" fmla="*/ 104 w 138"/>
                <a:gd name="T1" fmla="*/ 26 h 26"/>
                <a:gd name="T2" fmla="*/ 138 w 138"/>
                <a:gd name="T3" fmla="*/ 0 h 26"/>
                <a:gd name="T4" fmla="*/ 34 w 138"/>
                <a:gd name="T5" fmla="*/ 0 h 26"/>
                <a:gd name="T6" fmla="*/ 0 w 138"/>
                <a:gd name="T7" fmla="*/ 26 h 26"/>
                <a:gd name="T8" fmla="*/ 104 w 138"/>
                <a:gd name="T9" fmla="*/ 26 h 26"/>
                <a:gd name="T10" fmla="*/ 0 60000 65536"/>
                <a:gd name="T11" fmla="*/ 0 60000 65536"/>
                <a:gd name="T12" fmla="*/ 0 60000 65536"/>
                <a:gd name="T13" fmla="*/ 0 60000 65536"/>
                <a:gd name="T14" fmla="*/ 0 60000 65536"/>
                <a:gd name="T15" fmla="*/ 0 w 138"/>
                <a:gd name="T16" fmla="*/ 0 h 26"/>
                <a:gd name="T17" fmla="*/ 138 w 138"/>
                <a:gd name="T18" fmla="*/ 26 h 26"/>
              </a:gdLst>
              <a:ahLst/>
              <a:cxnLst>
                <a:cxn ang="T10">
                  <a:pos x="T0" y="T1"/>
                </a:cxn>
                <a:cxn ang="T11">
                  <a:pos x="T2" y="T3"/>
                </a:cxn>
                <a:cxn ang="T12">
                  <a:pos x="T4" y="T5"/>
                </a:cxn>
                <a:cxn ang="T13">
                  <a:pos x="T6" y="T7"/>
                </a:cxn>
                <a:cxn ang="T14">
                  <a:pos x="T8" y="T9"/>
                </a:cxn>
              </a:cxnLst>
              <a:rect l="T15" t="T16" r="T17" b="T18"/>
              <a:pathLst>
                <a:path w="138" h="26">
                  <a:moveTo>
                    <a:pt x="104" y="26"/>
                  </a:moveTo>
                  <a:lnTo>
                    <a:pt x="138" y="0"/>
                  </a:lnTo>
                  <a:lnTo>
                    <a:pt x="34" y="0"/>
                  </a:lnTo>
                  <a:lnTo>
                    <a:pt x="0" y="26"/>
                  </a:lnTo>
                  <a:lnTo>
                    <a:pt x="104" y="26"/>
                  </a:lnTo>
                  <a:close/>
                </a:path>
              </a:pathLst>
            </a:custGeom>
            <a:solidFill>
              <a:srgbClr val="00BF00"/>
            </a:solidFill>
            <a:ln w="11113">
              <a:solidFill>
                <a:srgbClr val="FFFFFF"/>
              </a:solidFill>
              <a:prstDash val="solid"/>
              <a:round/>
              <a:headEnd/>
              <a:tailEnd/>
            </a:ln>
          </p:spPr>
          <p:txBody>
            <a:bodyPr/>
            <a:lstStyle/>
            <a:p>
              <a:endParaRPr lang="en-US"/>
            </a:p>
          </p:txBody>
        </p:sp>
        <p:sp>
          <p:nvSpPr>
            <p:cNvPr id="58414" name="Freeform 46"/>
            <p:cNvSpPr>
              <a:spLocks/>
            </p:cNvSpPr>
            <p:nvPr/>
          </p:nvSpPr>
          <p:spPr bwMode="auto">
            <a:xfrm>
              <a:off x="4948" y="3323"/>
              <a:ext cx="138" cy="26"/>
            </a:xfrm>
            <a:custGeom>
              <a:avLst/>
              <a:gdLst>
                <a:gd name="T0" fmla="*/ 104 w 138"/>
                <a:gd name="T1" fmla="*/ 26 h 26"/>
                <a:gd name="T2" fmla="*/ 138 w 138"/>
                <a:gd name="T3" fmla="*/ 0 h 26"/>
                <a:gd name="T4" fmla="*/ 34 w 138"/>
                <a:gd name="T5" fmla="*/ 0 h 26"/>
                <a:gd name="T6" fmla="*/ 0 w 138"/>
                <a:gd name="T7" fmla="*/ 26 h 26"/>
                <a:gd name="T8" fmla="*/ 104 w 138"/>
                <a:gd name="T9" fmla="*/ 26 h 26"/>
                <a:gd name="T10" fmla="*/ 0 60000 65536"/>
                <a:gd name="T11" fmla="*/ 0 60000 65536"/>
                <a:gd name="T12" fmla="*/ 0 60000 65536"/>
                <a:gd name="T13" fmla="*/ 0 60000 65536"/>
                <a:gd name="T14" fmla="*/ 0 60000 65536"/>
                <a:gd name="T15" fmla="*/ 0 w 138"/>
                <a:gd name="T16" fmla="*/ 0 h 26"/>
                <a:gd name="T17" fmla="*/ 138 w 138"/>
                <a:gd name="T18" fmla="*/ 26 h 26"/>
              </a:gdLst>
              <a:ahLst/>
              <a:cxnLst>
                <a:cxn ang="T10">
                  <a:pos x="T0" y="T1"/>
                </a:cxn>
                <a:cxn ang="T11">
                  <a:pos x="T2" y="T3"/>
                </a:cxn>
                <a:cxn ang="T12">
                  <a:pos x="T4" y="T5"/>
                </a:cxn>
                <a:cxn ang="T13">
                  <a:pos x="T6" y="T7"/>
                </a:cxn>
                <a:cxn ang="T14">
                  <a:pos x="T8" y="T9"/>
                </a:cxn>
              </a:cxnLst>
              <a:rect l="T15" t="T16" r="T17" b="T18"/>
              <a:pathLst>
                <a:path w="138" h="26">
                  <a:moveTo>
                    <a:pt x="104" y="26"/>
                  </a:moveTo>
                  <a:lnTo>
                    <a:pt x="138" y="0"/>
                  </a:lnTo>
                  <a:lnTo>
                    <a:pt x="34" y="0"/>
                  </a:lnTo>
                  <a:lnTo>
                    <a:pt x="0" y="26"/>
                  </a:lnTo>
                  <a:lnTo>
                    <a:pt x="104" y="26"/>
                  </a:lnTo>
                  <a:close/>
                </a:path>
              </a:pathLst>
            </a:custGeom>
            <a:solidFill>
              <a:srgbClr val="00BF00"/>
            </a:solidFill>
            <a:ln w="11113">
              <a:solidFill>
                <a:srgbClr val="FFFFFF"/>
              </a:solidFill>
              <a:prstDash val="solid"/>
              <a:round/>
              <a:headEnd/>
              <a:tailEnd/>
            </a:ln>
          </p:spPr>
          <p:txBody>
            <a:bodyPr/>
            <a:lstStyle/>
            <a:p>
              <a:endParaRPr lang="en-US"/>
            </a:p>
          </p:txBody>
        </p:sp>
        <p:sp>
          <p:nvSpPr>
            <p:cNvPr id="58415" name="Line 47"/>
            <p:cNvSpPr>
              <a:spLocks noChangeShapeType="1"/>
            </p:cNvSpPr>
            <p:nvPr/>
          </p:nvSpPr>
          <p:spPr bwMode="auto">
            <a:xfrm flipV="1">
              <a:off x="1329" y="1052"/>
              <a:ext cx="1" cy="2297"/>
            </a:xfrm>
            <a:prstGeom prst="line">
              <a:avLst/>
            </a:prstGeom>
            <a:noFill/>
            <a:ln w="11113">
              <a:solidFill>
                <a:srgbClr val="FFFFFF"/>
              </a:solidFill>
              <a:round/>
              <a:headEnd/>
              <a:tailEnd/>
            </a:ln>
          </p:spPr>
          <p:txBody>
            <a:bodyPr/>
            <a:lstStyle/>
            <a:p>
              <a:endParaRPr lang="en-US"/>
            </a:p>
          </p:txBody>
        </p:sp>
        <p:sp>
          <p:nvSpPr>
            <p:cNvPr id="58416" name="Line 48"/>
            <p:cNvSpPr>
              <a:spLocks noChangeShapeType="1"/>
            </p:cNvSpPr>
            <p:nvPr/>
          </p:nvSpPr>
          <p:spPr bwMode="auto">
            <a:xfrm flipH="1">
              <a:off x="1280" y="3349"/>
              <a:ext cx="49" cy="1"/>
            </a:xfrm>
            <a:prstGeom prst="line">
              <a:avLst/>
            </a:prstGeom>
            <a:noFill/>
            <a:ln w="11113">
              <a:solidFill>
                <a:srgbClr val="FFFFFF"/>
              </a:solidFill>
              <a:round/>
              <a:headEnd/>
              <a:tailEnd/>
            </a:ln>
          </p:spPr>
          <p:txBody>
            <a:bodyPr/>
            <a:lstStyle/>
            <a:p>
              <a:endParaRPr lang="en-US"/>
            </a:p>
          </p:txBody>
        </p:sp>
        <p:sp>
          <p:nvSpPr>
            <p:cNvPr id="58417" name="Line 49"/>
            <p:cNvSpPr>
              <a:spLocks noChangeShapeType="1"/>
            </p:cNvSpPr>
            <p:nvPr/>
          </p:nvSpPr>
          <p:spPr bwMode="auto">
            <a:xfrm flipH="1">
              <a:off x="1280" y="3117"/>
              <a:ext cx="49" cy="1"/>
            </a:xfrm>
            <a:prstGeom prst="line">
              <a:avLst/>
            </a:prstGeom>
            <a:noFill/>
            <a:ln w="11113">
              <a:solidFill>
                <a:srgbClr val="FFFFFF"/>
              </a:solidFill>
              <a:round/>
              <a:headEnd/>
              <a:tailEnd/>
            </a:ln>
          </p:spPr>
          <p:txBody>
            <a:bodyPr/>
            <a:lstStyle/>
            <a:p>
              <a:endParaRPr lang="en-US"/>
            </a:p>
          </p:txBody>
        </p:sp>
        <p:sp>
          <p:nvSpPr>
            <p:cNvPr id="58418" name="Line 50"/>
            <p:cNvSpPr>
              <a:spLocks noChangeShapeType="1"/>
            </p:cNvSpPr>
            <p:nvPr/>
          </p:nvSpPr>
          <p:spPr bwMode="auto">
            <a:xfrm flipH="1">
              <a:off x="1280" y="2891"/>
              <a:ext cx="49" cy="1"/>
            </a:xfrm>
            <a:prstGeom prst="line">
              <a:avLst/>
            </a:prstGeom>
            <a:noFill/>
            <a:ln w="11113">
              <a:solidFill>
                <a:srgbClr val="FFFFFF"/>
              </a:solidFill>
              <a:round/>
              <a:headEnd/>
              <a:tailEnd/>
            </a:ln>
          </p:spPr>
          <p:txBody>
            <a:bodyPr/>
            <a:lstStyle/>
            <a:p>
              <a:endParaRPr lang="en-US"/>
            </a:p>
          </p:txBody>
        </p:sp>
        <p:sp>
          <p:nvSpPr>
            <p:cNvPr id="58419" name="Line 51"/>
            <p:cNvSpPr>
              <a:spLocks noChangeShapeType="1"/>
            </p:cNvSpPr>
            <p:nvPr/>
          </p:nvSpPr>
          <p:spPr bwMode="auto">
            <a:xfrm flipH="1">
              <a:off x="1280" y="2658"/>
              <a:ext cx="49" cy="1"/>
            </a:xfrm>
            <a:prstGeom prst="line">
              <a:avLst/>
            </a:prstGeom>
            <a:noFill/>
            <a:ln w="11113">
              <a:solidFill>
                <a:srgbClr val="FFFFFF"/>
              </a:solidFill>
              <a:round/>
              <a:headEnd/>
              <a:tailEnd/>
            </a:ln>
          </p:spPr>
          <p:txBody>
            <a:bodyPr/>
            <a:lstStyle/>
            <a:p>
              <a:endParaRPr lang="en-US"/>
            </a:p>
          </p:txBody>
        </p:sp>
        <p:sp>
          <p:nvSpPr>
            <p:cNvPr id="58420" name="Line 52"/>
            <p:cNvSpPr>
              <a:spLocks noChangeShapeType="1"/>
            </p:cNvSpPr>
            <p:nvPr/>
          </p:nvSpPr>
          <p:spPr bwMode="auto">
            <a:xfrm flipH="1">
              <a:off x="1280" y="2433"/>
              <a:ext cx="49" cy="1"/>
            </a:xfrm>
            <a:prstGeom prst="line">
              <a:avLst/>
            </a:prstGeom>
            <a:noFill/>
            <a:ln w="11113">
              <a:solidFill>
                <a:srgbClr val="FFFFFF"/>
              </a:solidFill>
              <a:round/>
              <a:headEnd/>
              <a:tailEnd/>
            </a:ln>
          </p:spPr>
          <p:txBody>
            <a:bodyPr/>
            <a:lstStyle/>
            <a:p>
              <a:endParaRPr lang="en-US"/>
            </a:p>
          </p:txBody>
        </p:sp>
        <p:sp>
          <p:nvSpPr>
            <p:cNvPr id="58421" name="Line 53"/>
            <p:cNvSpPr>
              <a:spLocks noChangeShapeType="1"/>
            </p:cNvSpPr>
            <p:nvPr/>
          </p:nvSpPr>
          <p:spPr bwMode="auto">
            <a:xfrm flipH="1">
              <a:off x="1280" y="2200"/>
              <a:ext cx="49" cy="1"/>
            </a:xfrm>
            <a:prstGeom prst="line">
              <a:avLst/>
            </a:prstGeom>
            <a:noFill/>
            <a:ln w="11113">
              <a:solidFill>
                <a:srgbClr val="FFFFFF"/>
              </a:solidFill>
              <a:round/>
              <a:headEnd/>
              <a:tailEnd/>
            </a:ln>
          </p:spPr>
          <p:txBody>
            <a:bodyPr/>
            <a:lstStyle/>
            <a:p>
              <a:endParaRPr lang="en-US"/>
            </a:p>
          </p:txBody>
        </p:sp>
        <p:sp>
          <p:nvSpPr>
            <p:cNvPr id="58422" name="Line 54"/>
            <p:cNvSpPr>
              <a:spLocks noChangeShapeType="1"/>
            </p:cNvSpPr>
            <p:nvPr/>
          </p:nvSpPr>
          <p:spPr bwMode="auto">
            <a:xfrm flipH="1">
              <a:off x="1280" y="1968"/>
              <a:ext cx="49" cy="1"/>
            </a:xfrm>
            <a:prstGeom prst="line">
              <a:avLst/>
            </a:prstGeom>
            <a:noFill/>
            <a:ln w="11113">
              <a:solidFill>
                <a:srgbClr val="FFFFFF"/>
              </a:solidFill>
              <a:round/>
              <a:headEnd/>
              <a:tailEnd/>
            </a:ln>
          </p:spPr>
          <p:txBody>
            <a:bodyPr/>
            <a:lstStyle/>
            <a:p>
              <a:endParaRPr lang="en-US"/>
            </a:p>
          </p:txBody>
        </p:sp>
        <p:sp>
          <p:nvSpPr>
            <p:cNvPr id="58423" name="Line 55"/>
            <p:cNvSpPr>
              <a:spLocks noChangeShapeType="1"/>
            </p:cNvSpPr>
            <p:nvPr/>
          </p:nvSpPr>
          <p:spPr bwMode="auto">
            <a:xfrm flipH="1">
              <a:off x="1280" y="1742"/>
              <a:ext cx="49" cy="1"/>
            </a:xfrm>
            <a:prstGeom prst="line">
              <a:avLst/>
            </a:prstGeom>
            <a:noFill/>
            <a:ln w="11113">
              <a:solidFill>
                <a:srgbClr val="FFFFFF"/>
              </a:solidFill>
              <a:round/>
              <a:headEnd/>
              <a:tailEnd/>
            </a:ln>
          </p:spPr>
          <p:txBody>
            <a:bodyPr/>
            <a:lstStyle/>
            <a:p>
              <a:endParaRPr lang="en-US"/>
            </a:p>
          </p:txBody>
        </p:sp>
        <p:sp>
          <p:nvSpPr>
            <p:cNvPr id="58424" name="Line 56"/>
            <p:cNvSpPr>
              <a:spLocks noChangeShapeType="1"/>
            </p:cNvSpPr>
            <p:nvPr/>
          </p:nvSpPr>
          <p:spPr bwMode="auto">
            <a:xfrm flipH="1">
              <a:off x="1280" y="1510"/>
              <a:ext cx="49" cy="1"/>
            </a:xfrm>
            <a:prstGeom prst="line">
              <a:avLst/>
            </a:prstGeom>
            <a:noFill/>
            <a:ln w="11113">
              <a:solidFill>
                <a:srgbClr val="FFFFFF"/>
              </a:solidFill>
              <a:round/>
              <a:headEnd/>
              <a:tailEnd/>
            </a:ln>
          </p:spPr>
          <p:txBody>
            <a:bodyPr/>
            <a:lstStyle/>
            <a:p>
              <a:endParaRPr lang="en-US"/>
            </a:p>
          </p:txBody>
        </p:sp>
        <p:sp>
          <p:nvSpPr>
            <p:cNvPr id="58425" name="Line 57"/>
            <p:cNvSpPr>
              <a:spLocks noChangeShapeType="1"/>
            </p:cNvSpPr>
            <p:nvPr/>
          </p:nvSpPr>
          <p:spPr bwMode="auto">
            <a:xfrm flipH="1">
              <a:off x="1280" y="1278"/>
              <a:ext cx="49" cy="1"/>
            </a:xfrm>
            <a:prstGeom prst="line">
              <a:avLst/>
            </a:prstGeom>
            <a:noFill/>
            <a:ln w="11113">
              <a:solidFill>
                <a:srgbClr val="FFFFFF"/>
              </a:solidFill>
              <a:round/>
              <a:headEnd/>
              <a:tailEnd/>
            </a:ln>
          </p:spPr>
          <p:txBody>
            <a:bodyPr/>
            <a:lstStyle/>
            <a:p>
              <a:endParaRPr lang="en-US"/>
            </a:p>
          </p:txBody>
        </p:sp>
        <p:sp>
          <p:nvSpPr>
            <p:cNvPr id="58426" name="Line 58"/>
            <p:cNvSpPr>
              <a:spLocks noChangeShapeType="1"/>
            </p:cNvSpPr>
            <p:nvPr/>
          </p:nvSpPr>
          <p:spPr bwMode="auto">
            <a:xfrm flipH="1">
              <a:off x="1280" y="1052"/>
              <a:ext cx="49" cy="1"/>
            </a:xfrm>
            <a:prstGeom prst="line">
              <a:avLst/>
            </a:prstGeom>
            <a:noFill/>
            <a:ln w="11113">
              <a:solidFill>
                <a:srgbClr val="FFFFFF"/>
              </a:solidFill>
              <a:round/>
              <a:headEnd/>
              <a:tailEnd/>
            </a:ln>
          </p:spPr>
          <p:txBody>
            <a:bodyPr/>
            <a:lstStyle/>
            <a:p>
              <a:endParaRPr lang="en-US"/>
            </a:p>
          </p:txBody>
        </p:sp>
        <p:sp>
          <p:nvSpPr>
            <p:cNvPr id="58427" name="Rectangle 59"/>
            <p:cNvSpPr>
              <a:spLocks noChangeArrowheads="1"/>
            </p:cNvSpPr>
            <p:nvPr/>
          </p:nvSpPr>
          <p:spPr bwMode="auto">
            <a:xfrm>
              <a:off x="1128" y="3239"/>
              <a:ext cx="107"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0</a:t>
              </a:r>
              <a:endParaRPr lang="en-US" sz="4400" b="0"/>
            </a:p>
          </p:txBody>
        </p:sp>
        <p:sp>
          <p:nvSpPr>
            <p:cNvPr id="58428" name="Rectangle 60"/>
            <p:cNvSpPr>
              <a:spLocks noChangeArrowheads="1"/>
            </p:cNvSpPr>
            <p:nvPr/>
          </p:nvSpPr>
          <p:spPr bwMode="auto">
            <a:xfrm>
              <a:off x="1128" y="3007"/>
              <a:ext cx="107"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1</a:t>
              </a:r>
              <a:endParaRPr lang="en-US" sz="4400" b="0"/>
            </a:p>
          </p:txBody>
        </p:sp>
        <p:sp>
          <p:nvSpPr>
            <p:cNvPr id="58429" name="Rectangle 61"/>
            <p:cNvSpPr>
              <a:spLocks noChangeArrowheads="1"/>
            </p:cNvSpPr>
            <p:nvPr/>
          </p:nvSpPr>
          <p:spPr bwMode="auto">
            <a:xfrm>
              <a:off x="1128" y="2781"/>
              <a:ext cx="107"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2</a:t>
              </a:r>
              <a:endParaRPr lang="en-US" sz="4400" b="0"/>
            </a:p>
          </p:txBody>
        </p:sp>
        <p:sp>
          <p:nvSpPr>
            <p:cNvPr id="58430" name="Rectangle 62"/>
            <p:cNvSpPr>
              <a:spLocks noChangeArrowheads="1"/>
            </p:cNvSpPr>
            <p:nvPr/>
          </p:nvSpPr>
          <p:spPr bwMode="auto">
            <a:xfrm>
              <a:off x="1128" y="2549"/>
              <a:ext cx="107"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3</a:t>
              </a:r>
              <a:endParaRPr lang="en-US" sz="4400" b="0"/>
            </a:p>
          </p:txBody>
        </p:sp>
        <p:sp>
          <p:nvSpPr>
            <p:cNvPr id="58431" name="Rectangle 63"/>
            <p:cNvSpPr>
              <a:spLocks noChangeArrowheads="1"/>
            </p:cNvSpPr>
            <p:nvPr/>
          </p:nvSpPr>
          <p:spPr bwMode="auto">
            <a:xfrm>
              <a:off x="1128" y="2323"/>
              <a:ext cx="107"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4</a:t>
              </a:r>
              <a:endParaRPr lang="en-US" sz="4400" b="0"/>
            </a:p>
          </p:txBody>
        </p:sp>
        <p:sp>
          <p:nvSpPr>
            <p:cNvPr id="58432" name="Rectangle 64"/>
            <p:cNvSpPr>
              <a:spLocks noChangeArrowheads="1"/>
            </p:cNvSpPr>
            <p:nvPr/>
          </p:nvSpPr>
          <p:spPr bwMode="auto">
            <a:xfrm>
              <a:off x="1128" y="2091"/>
              <a:ext cx="107"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5</a:t>
              </a:r>
              <a:endParaRPr lang="en-US" sz="4400" b="0"/>
            </a:p>
          </p:txBody>
        </p:sp>
        <p:sp>
          <p:nvSpPr>
            <p:cNvPr id="58433" name="Rectangle 65"/>
            <p:cNvSpPr>
              <a:spLocks noChangeArrowheads="1"/>
            </p:cNvSpPr>
            <p:nvPr/>
          </p:nvSpPr>
          <p:spPr bwMode="auto">
            <a:xfrm>
              <a:off x="1128" y="1858"/>
              <a:ext cx="107"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6</a:t>
              </a:r>
              <a:endParaRPr lang="en-US" sz="4400" b="0"/>
            </a:p>
          </p:txBody>
        </p:sp>
        <p:sp>
          <p:nvSpPr>
            <p:cNvPr id="58434" name="Rectangle 66"/>
            <p:cNvSpPr>
              <a:spLocks noChangeArrowheads="1"/>
            </p:cNvSpPr>
            <p:nvPr/>
          </p:nvSpPr>
          <p:spPr bwMode="auto">
            <a:xfrm>
              <a:off x="1128" y="1633"/>
              <a:ext cx="107"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7</a:t>
              </a:r>
              <a:endParaRPr lang="en-US" sz="4400" b="0"/>
            </a:p>
          </p:txBody>
        </p:sp>
        <p:sp>
          <p:nvSpPr>
            <p:cNvPr id="58435" name="Rectangle 67"/>
            <p:cNvSpPr>
              <a:spLocks noChangeArrowheads="1"/>
            </p:cNvSpPr>
            <p:nvPr/>
          </p:nvSpPr>
          <p:spPr bwMode="auto">
            <a:xfrm>
              <a:off x="1128" y="1400"/>
              <a:ext cx="107"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8</a:t>
              </a:r>
              <a:endParaRPr lang="en-US" sz="4400" b="0"/>
            </a:p>
          </p:txBody>
        </p:sp>
        <p:sp>
          <p:nvSpPr>
            <p:cNvPr id="58436" name="Rectangle 68"/>
            <p:cNvSpPr>
              <a:spLocks noChangeArrowheads="1"/>
            </p:cNvSpPr>
            <p:nvPr/>
          </p:nvSpPr>
          <p:spPr bwMode="auto">
            <a:xfrm>
              <a:off x="1128" y="1168"/>
              <a:ext cx="107"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9</a:t>
              </a:r>
              <a:endParaRPr lang="en-US" sz="4400" b="0"/>
            </a:p>
          </p:txBody>
        </p:sp>
        <p:sp>
          <p:nvSpPr>
            <p:cNvPr id="58437" name="Rectangle 69"/>
            <p:cNvSpPr>
              <a:spLocks noChangeArrowheads="1"/>
            </p:cNvSpPr>
            <p:nvPr/>
          </p:nvSpPr>
          <p:spPr bwMode="auto">
            <a:xfrm>
              <a:off x="1011" y="942"/>
              <a:ext cx="214"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10</a:t>
              </a:r>
              <a:endParaRPr lang="en-US" sz="4400" b="0"/>
            </a:p>
          </p:txBody>
        </p:sp>
        <p:sp>
          <p:nvSpPr>
            <p:cNvPr id="58438" name="Rectangle 70"/>
            <p:cNvSpPr>
              <a:spLocks noChangeArrowheads="1"/>
            </p:cNvSpPr>
            <p:nvPr/>
          </p:nvSpPr>
          <p:spPr bwMode="auto">
            <a:xfrm rot="-5400000">
              <a:off x="-31" y="2095"/>
              <a:ext cx="1580"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Number of Cases</a:t>
              </a:r>
              <a:endParaRPr lang="en-US" sz="4400" b="0"/>
            </a:p>
          </p:txBody>
        </p:sp>
        <p:sp>
          <p:nvSpPr>
            <p:cNvPr id="58439" name="Line 71"/>
            <p:cNvSpPr>
              <a:spLocks noChangeShapeType="1"/>
            </p:cNvSpPr>
            <p:nvPr/>
          </p:nvSpPr>
          <p:spPr bwMode="auto">
            <a:xfrm>
              <a:off x="1329" y="3349"/>
              <a:ext cx="3799" cy="1"/>
            </a:xfrm>
            <a:prstGeom prst="line">
              <a:avLst/>
            </a:prstGeom>
            <a:noFill/>
            <a:ln w="11113">
              <a:solidFill>
                <a:srgbClr val="FFFFFF"/>
              </a:solidFill>
              <a:round/>
              <a:headEnd/>
              <a:tailEnd/>
            </a:ln>
          </p:spPr>
          <p:txBody>
            <a:bodyPr/>
            <a:lstStyle/>
            <a:p>
              <a:endParaRPr lang="en-US"/>
            </a:p>
          </p:txBody>
        </p:sp>
        <p:sp>
          <p:nvSpPr>
            <p:cNvPr id="58440" name="Line 72"/>
            <p:cNvSpPr>
              <a:spLocks noChangeShapeType="1"/>
            </p:cNvSpPr>
            <p:nvPr/>
          </p:nvSpPr>
          <p:spPr bwMode="auto">
            <a:xfrm>
              <a:off x="1329" y="3349"/>
              <a:ext cx="1" cy="45"/>
            </a:xfrm>
            <a:prstGeom prst="line">
              <a:avLst/>
            </a:prstGeom>
            <a:noFill/>
            <a:ln w="11113">
              <a:solidFill>
                <a:srgbClr val="FFFFFF"/>
              </a:solidFill>
              <a:round/>
              <a:headEnd/>
              <a:tailEnd/>
            </a:ln>
          </p:spPr>
          <p:txBody>
            <a:bodyPr/>
            <a:lstStyle/>
            <a:p>
              <a:endParaRPr lang="en-US"/>
            </a:p>
          </p:txBody>
        </p:sp>
        <p:sp>
          <p:nvSpPr>
            <p:cNvPr id="58441" name="Line 73"/>
            <p:cNvSpPr>
              <a:spLocks noChangeShapeType="1"/>
            </p:cNvSpPr>
            <p:nvPr/>
          </p:nvSpPr>
          <p:spPr bwMode="auto">
            <a:xfrm>
              <a:off x="1585" y="3349"/>
              <a:ext cx="1" cy="45"/>
            </a:xfrm>
            <a:prstGeom prst="line">
              <a:avLst/>
            </a:prstGeom>
            <a:noFill/>
            <a:ln w="11113">
              <a:solidFill>
                <a:srgbClr val="FFFFFF"/>
              </a:solidFill>
              <a:round/>
              <a:headEnd/>
              <a:tailEnd/>
            </a:ln>
          </p:spPr>
          <p:txBody>
            <a:bodyPr/>
            <a:lstStyle/>
            <a:p>
              <a:endParaRPr lang="en-US"/>
            </a:p>
          </p:txBody>
        </p:sp>
        <p:sp>
          <p:nvSpPr>
            <p:cNvPr id="58442" name="Line 74"/>
            <p:cNvSpPr>
              <a:spLocks noChangeShapeType="1"/>
            </p:cNvSpPr>
            <p:nvPr/>
          </p:nvSpPr>
          <p:spPr bwMode="auto">
            <a:xfrm>
              <a:off x="1841" y="3349"/>
              <a:ext cx="1" cy="45"/>
            </a:xfrm>
            <a:prstGeom prst="line">
              <a:avLst/>
            </a:prstGeom>
            <a:noFill/>
            <a:ln w="11113">
              <a:solidFill>
                <a:srgbClr val="FFFFFF"/>
              </a:solidFill>
              <a:round/>
              <a:headEnd/>
              <a:tailEnd/>
            </a:ln>
          </p:spPr>
          <p:txBody>
            <a:bodyPr/>
            <a:lstStyle/>
            <a:p>
              <a:endParaRPr lang="en-US"/>
            </a:p>
          </p:txBody>
        </p:sp>
        <p:sp>
          <p:nvSpPr>
            <p:cNvPr id="58443" name="Line 75"/>
            <p:cNvSpPr>
              <a:spLocks noChangeShapeType="1"/>
            </p:cNvSpPr>
            <p:nvPr/>
          </p:nvSpPr>
          <p:spPr bwMode="auto">
            <a:xfrm>
              <a:off x="2090" y="3349"/>
              <a:ext cx="1" cy="45"/>
            </a:xfrm>
            <a:prstGeom prst="line">
              <a:avLst/>
            </a:prstGeom>
            <a:noFill/>
            <a:ln w="11113">
              <a:solidFill>
                <a:srgbClr val="FFFFFF"/>
              </a:solidFill>
              <a:round/>
              <a:headEnd/>
              <a:tailEnd/>
            </a:ln>
          </p:spPr>
          <p:txBody>
            <a:bodyPr/>
            <a:lstStyle/>
            <a:p>
              <a:endParaRPr lang="en-US"/>
            </a:p>
          </p:txBody>
        </p:sp>
        <p:sp>
          <p:nvSpPr>
            <p:cNvPr id="58444" name="Line 76"/>
            <p:cNvSpPr>
              <a:spLocks noChangeShapeType="1"/>
            </p:cNvSpPr>
            <p:nvPr/>
          </p:nvSpPr>
          <p:spPr bwMode="auto">
            <a:xfrm>
              <a:off x="2346" y="3349"/>
              <a:ext cx="1" cy="45"/>
            </a:xfrm>
            <a:prstGeom prst="line">
              <a:avLst/>
            </a:prstGeom>
            <a:noFill/>
            <a:ln w="11113">
              <a:solidFill>
                <a:srgbClr val="FFFFFF"/>
              </a:solidFill>
              <a:round/>
              <a:headEnd/>
              <a:tailEnd/>
            </a:ln>
          </p:spPr>
          <p:txBody>
            <a:bodyPr/>
            <a:lstStyle/>
            <a:p>
              <a:endParaRPr lang="en-US"/>
            </a:p>
          </p:txBody>
        </p:sp>
        <p:sp>
          <p:nvSpPr>
            <p:cNvPr id="58445" name="Line 77"/>
            <p:cNvSpPr>
              <a:spLocks noChangeShapeType="1"/>
            </p:cNvSpPr>
            <p:nvPr/>
          </p:nvSpPr>
          <p:spPr bwMode="auto">
            <a:xfrm>
              <a:off x="2595" y="3349"/>
              <a:ext cx="1" cy="45"/>
            </a:xfrm>
            <a:prstGeom prst="line">
              <a:avLst/>
            </a:prstGeom>
            <a:noFill/>
            <a:ln w="11113">
              <a:solidFill>
                <a:srgbClr val="FFFFFF"/>
              </a:solidFill>
              <a:round/>
              <a:headEnd/>
              <a:tailEnd/>
            </a:ln>
          </p:spPr>
          <p:txBody>
            <a:bodyPr/>
            <a:lstStyle/>
            <a:p>
              <a:endParaRPr lang="en-US"/>
            </a:p>
          </p:txBody>
        </p:sp>
        <p:sp>
          <p:nvSpPr>
            <p:cNvPr id="58446" name="Line 78"/>
            <p:cNvSpPr>
              <a:spLocks noChangeShapeType="1"/>
            </p:cNvSpPr>
            <p:nvPr/>
          </p:nvSpPr>
          <p:spPr bwMode="auto">
            <a:xfrm>
              <a:off x="2851" y="3349"/>
              <a:ext cx="1" cy="45"/>
            </a:xfrm>
            <a:prstGeom prst="line">
              <a:avLst/>
            </a:prstGeom>
            <a:noFill/>
            <a:ln w="11113">
              <a:solidFill>
                <a:srgbClr val="FFFFFF"/>
              </a:solidFill>
              <a:round/>
              <a:headEnd/>
              <a:tailEnd/>
            </a:ln>
          </p:spPr>
          <p:txBody>
            <a:bodyPr/>
            <a:lstStyle/>
            <a:p>
              <a:endParaRPr lang="en-US"/>
            </a:p>
          </p:txBody>
        </p:sp>
        <p:sp>
          <p:nvSpPr>
            <p:cNvPr id="58447" name="Line 79"/>
            <p:cNvSpPr>
              <a:spLocks noChangeShapeType="1"/>
            </p:cNvSpPr>
            <p:nvPr/>
          </p:nvSpPr>
          <p:spPr bwMode="auto">
            <a:xfrm>
              <a:off x="3100" y="3349"/>
              <a:ext cx="1" cy="45"/>
            </a:xfrm>
            <a:prstGeom prst="line">
              <a:avLst/>
            </a:prstGeom>
            <a:noFill/>
            <a:ln w="11113">
              <a:solidFill>
                <a:srgbClr val="FFFFFF"/>
              </a:solidFill>
              <a:round/>
              <a:headEnd/>
              <a:tailEnd/>
            </a:ln>
          </p:spPr>
          <p:txBody>
            <a:bodyPr/>
            <a:lstStyle/>
            <a:p>
              <a:endParaRPr lang="en-US"/>
            </a:p>
          </p:txBody>
        </p:sp>
        <p:sp>
          <p:nvSpPr>
            <p:cNvPr id="58448" name="Line 80"/>
            <p:cNvSpPr>
              <a:spLocks noChangeShapeType="1"/>
            </p:cNvSpPr>
            <p:nvPr/>
          </p:nvSpPr>
          <p:spPr bwMode="auto">
            <a:xfrm>
              <a:off x="3356" y="3349"/>
              <a:ext cx="1" cy="45"/>
            </a:xfrm>
            <a:prstGeom prst="line">
              <a:avLst/>
            </a:prstGeom>
            <a:noFill/>
            <a:ln w="11113">
              <a:solidFill>
                <a:srgbClr val="FFFFFF"/>
              </a:solidFill>
              <a:round/>
              <a:headEnd/>
              <a:tailEnd/>
            </a:ln>
          </p:spPr>
          <p:txBody>
            <a:bodyPr/>
            <a:lstStyle/>
            <a:p>
              <a:endParaRPr lang="en-US"/>
            </a:p>
          </p:txBody>
        </p:sp>
        <p:sp>
          <p:nvSpPr>
            <p:cNvPr id="58449" name="Line 81"/>
            <p:cNvSpPr>
              <a:spLocks noChangeShapeType="1"/>
            </p:cNvSpPr>
            <p:nvPr/>
          </p:nvSpPr>
          <p:spPr bwMode="auto">
            <a:xfrm>
              <a:off x="3605" y="3349"/>
              <a:ext cx="1" cy="45"/>
            </a:xfrm>
            <a:prstGeom prst="line">
              <a:avLst/>
            </a:prstGeom>
            <a:noFill/>
            <a:ln w="11113">
              <a:solidFill>
                <a:srgbClr val="FFFFFF"/>
              </a:solidFill>
              <a:round/>
              <a:headEnd/>
              <a:tailEnd/>
            </a:ln>
          </p:spPr>
          <p:txBody>
            <a:bodyPr/>
            <a:lstStyle/>
            <a:p>
              <a:endParaRPr lang="en-US"/>
            </a:p>
          </p:txBody>
        </p:sp>
        <p:sp>
          <p:nvSpPr>
            <p:cNvPr id="58450" name="Line 82"/>
            <p:cNvSpPr>
              <a:spLocks noChangeShapeType="1"/>
            </p:cNvSpPr>
            <p:nvPr/>
          </p:nvSpPr>
          <p:spPr bwMode="auto">
            <a:xfrm>
              <a:off x="3861" y="3349"/>
              <a:ext cx="1" cy="45"/>
            </a:xfrm>
            <a:prstGeom prst="line">
              <a:avLst/>
            </a:prstGeom>
            <a:noFill/>
            <a:ln w="11113">
              <a:solidFill>
                <a:srgbClr val="FFFFFF"/>
              </a:solidFill>
              <a:round/>
              <a:headEnd/>
              <a:tailEnd/>
            </a:ln>
          </p:spPr>
          <p:txBody>
            <a:bodyPr/>
            <a:lstStyle/>
            <a:p>
              <a:endParaRPr lang="en-US"/>
            </a:p>
          </p:txBody>
        </p:sp>
        <p:sp>
          <p:nvSpPr>
            <p:cNvPr id="58451" name="Line 83"/>
            <p:cNvSpPr>
              <a:spLocks noChangeShapeType="1"/>
            </p:cNvSpPr>
            <p:nvPr/>
          </p:nvSpPr>
          <p:spPr bwMode="auto">
            <a:xfrm>
              <a:off x="4111" y="3349"/>
              <a:ext cx="1" cy="45"/>
            </a:xfrm>
            <a:prstGeom prst="line">
              <a:avLst/>
            </a:prstGeom>
            <a:noFill/>
            <a:ln w="11113">
              <a:solidFill>
                <a:srgbClr val="FFFFFF"/>
              </a:solidFill>
              <a:round/>
              <a:headEnd/>
              <a:tailEnd/>
            </a:ln>
          </p:spPr>
          <p:txBody>
            <a:bodyPr/>
            <a:lstStyle/>
            <a:p>
              <a:endParaRPr lang="en-US"/>
            </a:p>
          </p:txBody>
        </p:sp>
        <p:sp>
          <p:nvSpPr>
            <p:cNvPr id="58452" name="Line 84"/>
            <p:cNvSpPr>
              <a:spLocks noChangeShapeType="1"/>
            </p:cNvSpPr>
            <p:nvPr/>
          </p:nvSpPr>
          <p:spPr bwMode="auto">
            <a:xfrm>
              <a:off x="4367" y="3349"/>
              <a:ext cx="1" cy="45"/>
            </a:xfrm>
            <a:prstGeom prst="line">
              <a:avLst/>
            </a:prstGeom>
            <a:noFill/>
            <a:ln w="11113">
              <a:solidFill>
                <a:srgbClr val="FFFFFF"/>
              </a:solidFill>
              <a:round/>
              <a:headEnd/>
              <a:tailEnd/>
            </a:ln>
          </p:spPr>
          <p:txBody>
            <a:bodyPr/>
            <a:lstStyle/>
            <a:p>
              <a:endParaRPr lang="en-US"/>
            </a:p>
          </p:txBody>
        </p:sp>
        <p:sp>
          <p:nvSpPr>
            <p:cNvPr id="58453" name="Line 85"/>
            <p:cNvSpPr>
              <a:spLocks noChangeShapeType="1"/>
            </p:cNvSpPr>
            <p:nvPr/>
          </p:nvSpPr>
          <p:spPr bwMode="auto">
            <a:xfrm>
              <a:off x="4616" y="3349"/>
              <a:ext cx="1" cy="45"/>
            </a:xfrm>
            <a:prstGeom prst="line">
              <a:avLst/>
            </a:prstGeom>
            <a:noFill/>
            <a:ln w="11113">
              <a:solidFill>
                <a:srgbClr val="FFFFFF"/>
              </a:solidFill>
              <a:round/>
              <a:headEnd/>
              <a:tailEnd/>
            </a:ln>
          </p:spPr>
          <p:txBody>
            <a:bodyPr/>
            <a:lstStyle/>
            <a:p>
              <a:endParaRPr lang="en-US"/>
            </a:p>
          </p:txBody>
        </p:sp>
        <p:sp>
          <p:nvSpPr>
            <p:cNvPr id="58454" name="Line 86"/>
            <p:cNvSpPr>
              <a:spLocks noChangeShapeType="1"/>
            </p:cNvSpPr>
            <p:nvPr/>
          </p:nvSpPr>
          <p:spPr bwMode="auto">
            <a:xfrm>
              <a:off x="4872" y="3349"/>
              <a:ext cx="1" cy="45"/>
            </a:xfrm>
            <a:prstGeom prst="line">
              <a:avLst/>
            </a:prstGeom>
            <a:noFill/>
            <a:ln w="11113">
              <a:solidFill>
                <a:srgbClr val="FFFFFF"/>
              </a:solidFill>
              <a:round/>
              <a:headEnd/>
              <a:tailEnd/>
            </a:ln>
          </p:spPr>
          <p:txBody>
            <a:bodyPr/>
            <a:lstStyle/>
            <a:p>
              <a:endParaRPr lang="en-US"/>
            </a:p>
          </p:txBody>
        </p:sp>
        <p:sp>
          <p:nvSpPr>
            <p:cNvPr id="58455" name="Line 87"/>
            <p:cNvSpPr>
              <a:spLocks noChangeShapeType="1"/>
            </p:cNvSpPr>
            <p:nvPr/>
          </p:nvSpPr>
          <p:spPr bwMode="auto">
            <a:xfrm>
              <a:off x="5128" y="3349"/>
              <a:ext cx="1" cy="45"/>
            </a:xfrm>
            <a:prstGeom prst="line">
              <a:avLst/>
            </a:prstGeom>
            <a:noFill/>
            <a:ln w="11113">
              <a:solidFill>
                <a:srgbClr val="FFFFFF"/>
              </a:solidFill>
              <a:round/>
              <a:headEnd/>
              <a:tailEnd/>
            </a:ln>
          </p:spPr>
          <p:txBody>
            <a:bodyPr/>
            <a:lstStyle/>
            <a:p>
              <a:endParaRPr lang="en-US"/>
            </a:p>
          </p:txBody>
        </p:sp>
        <p:sp>
          <p:nvSpPr>
            <p:cNvPr id="58456" name="Rectangle 88"/>
            <p:cNvSpPr>
              <a:spLocks noChangeArrowheads="1"/>
            </p:cNvSpPr>
            <p:nvPr/>
          </p:nvSpPr>
          <p:spPr bwMode="auto">
            <a:xfrm>
              <a:off x="1405" y="3446"/>
              <a:ext cx="107"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1</a:t>
              </a:r>
              <a:endParaRPr lang="en-US" sz="4400" b="0"/>
            </a:p>
          </p:txBody>
        </p:sp>
        <p:sp>
          <p:nvSpPr>
            <p:cNvPr id="58457" name="Rectangle 89"/>
            <p:cNvSpPr>
              <a:spLocks noChangeArrowheads="1"/>
            </p:cNvSpPr>
            <p:nvPr/>
          </p:nvSpPr>
          <p:spPr bwMode="auto">
            <a:xfrm>
              <a:off x="1910" y="3446"/>
              <a:ext cx="107"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3</a:t>
              </a:r>
              <a:endParaRPr lang="en-US" sz="4400" b="0"/>
            </a:p>
          </p:txBody>
        </p:sp>
        <p:sp>
          <p:nvSpPr>
            <p:cNvPr id="58458" name="Rectangle 90"/>
            <p:cNvSpPr>
              <a:spLocks noChangeArrowheads="1"/>
            </p:cNvSpPr>
            <p:nvPr/>
          </p:nvSpPr>
          <p:spPr bwMode="auto">
            <a:xfrm>
              <a:off x="2415" y="3446"/>
              <a:ext cx="107"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5</a:t>
              </a:r>
              <a:endParaRPr lang="en-US" sz="4400" b="0"/>
            </a:p>
          </p:txBody>
        </p:sp>
        <p:sp>
          <p:nvSpPr>
            <p:cNvPr id="58459" name="Rectangle 91"/>
            <p:cNvSpPr>
              <a:spLocks noChangeArrowheads="1"/>
            </p:cNvSpPr>
            <p:nvPr/>
          </p:nvSpPr>
          <p:spPr bwMode="auto">
            <a:xfrm>
              <a:off x="2920" y="3446"/>
              <a:ext cx="107"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7</a:t>
              </a:r>
              <a:endParaRPr lang="en-US" sz="4400" b="0"/>
            </a:p>
          </p:txBody>
        </p:sp>
        <p:sp>
          <p:nvSpPr>
            <p:cNvPr id="58460" name="Rectangle 92"/>
            <p:cNvSpPr>
              <a:spLocks noChangeArrowheads="1"/>
            </p:cNvSpPr>
            <p:nvPr/>
          </p:nvSpPr>
          <p:spPr bwMode="auto">
            <a:xfrm>
              <a:off x="3426" y="3446"/>
              <a:ext cx="107"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9</a:t>
              </a:r>
              <a:endParaRPr lang="en-US" sz="4400" b="0"/>
            </a:p>
          </p:txBody>
        </p:sp>
        <p:sp>
          <p:nvSpPr>
            <p:cNvPr id="58461" name="Rectangle 93"/>
            <p:cNvSpPr>
              <a:spLocks noChangeArrowheads="1"/>
            </p:cNvSpPr>
            <p:nvPr/>
          </p:nvSpPr>
          <p:spPr bwMode="auto">
            <a:xfrm>
              <a:off x="3868" y="3446"/>
              <a:ext cx="214"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11</a:t>
              </a:r>
              <a:endParaRPr lang="en-US" sz="4400" b="0"/>
            </a:p>
          </p:txBody>
        </p:sp>
        <p:sp>
          <p:nvSpPr>
            <p:cNvPr id="58462" name="Rectangle 94"/>
            <p:cNvSpPr>
              <a:spLocks noChangeArrowheads="1"/>
            </p:cNvSpPr>
            <p:nvPr/>
          </p:nvSpPr>
          <p:spPr bwMode="auto">
            <a:xfrm>
              <a:off x="4374" y="3446"/>
              <a:ext cx="214"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13</a:t>
              </a:r>
              <a:endParaRPr lang="en-US" sz="4400" b="0"/>
            </a:p>
          </p:txBody>
        </p:sp>
        <p:sp>
          <p:nvSpPr>
            <p:cNvPr id="58463" name="Rectangle 95"/>
            <p:cNvSpPr>
              <a:spLocks noChangeArrowheads="1"/>
            </p:cNvSpPr>
            <p:nvPr/>
          </p:nvSpPr>
          <p:spPr bwMode="auto">
            <a:xfrm>
              <a:off x="4879" y="3446"/>
              <a:ext cx="214"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15</a:t>
              </a:r>
              <a:endParaRPr lang="en-US" sz="4400" b="0"/>
            </a:p>
          </p:txBody>
        </p:sp>
        <p:sp>
          <p:nvSpPr>
            <p:cNvPr id="58464" name="Rectangle 96"/>
            <p:cNvSpPr>
              <a:spLocks noChangeArrowheads="1"/>
            </p:cNvSpPr>
            <p:nvPr/>
          </p:nvSpPr>
          <p:spPr bwMode="auto">
            <a:xfrm>
              <a:off x="2976" y="3762"/>
              <a:ext cx="460"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Days</a:t>
              </a:r>
              <a:endParaRPr lang="en-US" sz="4400" b="0"/>
            </a:p>
          </p:txBody>
        </p:sp>
      </p:grpSp>
    </p:spTree>
    <p:custDataLst>
      <p:tags r:id="rId1"/>
    </p:custData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685800" y="381000"/>
            <a:ext cx="7772400" cy="838200"/>
          </a:xfrm>
        </p:spPr>
        <p:txBody>
          <a:bodyPr/>
          <a:lstStyle/>
          <a:p>
            <a:r>
              <a:rPr lang="en-US" smtClean="0"/>
              <a:t>Ongoing Exposure</a:t>
            </a:r>
          </a:p>
        </p:txBody>
      </p:sp>
      <p:grpSp>
        <p:nvGrpSpPr>
          <p:cNvPr id="59395" name="Group 3"/>
          <p:cNvGrpSpPr>
            <a:grpSpLocks noChangeAspect="1"/>
          </p:cNvGrpSpPr>
          <p:nvPr/>
        </p:nvGrpSpPr>
        <p:grpSpPr bwMode="auto">
          <a:xfrm>
            <a:off x="0" y="1398588"/>
            <a:ext cx="8766175" cy="5459412"/>
            <a:chOff x="111" y="768"/>
            <a:chExt cx="5522" cy="3439"/>
          </a:xfrm>
        </p:grpSpPr>
        <p:sp>
          <p:nvSpPr>
            <p:cNvPr id="59396" name="AutoShape 4"/>
            <p:cNvSpPr>
              <a:spLocks noChangeAspect="1" noChangeArrowheads="1" noTextEdit="1"/>
            </p:cNvSpPr>
            <p:nvPr/>
          </p:nvSpPr>
          <p:spPr bwMode="auto">
            <a:xfrm>
              <a:off x="111" y="768"/>
              <a:ext cx="5522" cy="3439"/>
            </a:xfrm>
            <a:prstGeom prst="rect">
              <a:avLst/>
            </a:prstGeom>
            <a:noFill/>
            <a:ln w="9525">
              <a:noFill/>
              <a:miter lim="800000"/>
              <a:headEnd/>
              <a:tailEnd/>
            </a:ln>
          </p:spPr>
          <p:txBody>
            <a:bodyPr/>
            <a:lstStyle/>
            <a:p>
              <a:endParaRPr lang="en-US"/>
            </a:p>
          </p:txBody>
        </p:sp>
        <p:sp>
          <p:nvSpPr>
            <p:cNvPr id="59397" name="Freeform 5"/>
            <p:cNvSpPr>
              <a:spLocks/>
            </p:cNvSpPr>
            <p:nvPr/>
          </p:nvSpPr>
          <p:spPr bwMode="auto">
            <a:xfrm>
              <a:off x="1329" y="3323"/>
              <a:ext cx="3833" cy="26"/>
            </a:xfrm>
            <a:custGeom>
              <a:avLst/>
              <a:gdLst>
                <a:gd name="T0" fmla="*/ 0 w 3833"/>
                <a:gd name="T1" fmla="*/ 26 h 26"/>
                <a:gd name="T2" fmla="*/ 34 w 3833"/>
                <a:gd name="T3" fmla="*/ 0 h 26"/>
                <a:gd name="T4" fmla="*/ 3833 w 3833"/>
                <a:gd name="T5" fmla="*/ 0 h 26"/>
                <a:gd name="T6" fmla="*/ 3799 w 3833"/>
                <a:gd name="T7" fmla="*/ 26 h 26"/>
                <a:gd name="T8" fmla="*/ 0 w 3833"/>
                <a:gd name="T9" fmla="*/ 26 h 26"/>
                <a:gd name="T10" fmla="*/ 0 60000 65536"/>
                <a:gd name="T11" fmla="*/ 0 60000 65536"/>
                <a:gd name="T12" fmla="*/ 0 60000 65536"/>
                <a:gd name="T13" fmla="*/ 0 60000 65536"/>
                <a:gd name="T14" fmla="*/ 0 60000 65536"/>
                <a:gd name="T15" fmla="*/ 0 w 3833"/>
                <a:gd name="T16" fmla="*/ 0 h 26"/>
                <a:gd name="T17" fmla="*/ 3833 w 3833"/>
                <a:gd name="T18" fmla="*/ 26 h 26"/>
              </a:gdLst>
              <a:ahLst/>
              <a:cxnLst>
                <a:cxn ang="T10">
                  <a:pos x="T0" y="T1"/>
                </a:cxn>
                <a:cxn ang="T11">
                  <a:pos x="T2" y="T3"/>
                </a:cxn>
                <a:cxn ang="T12">
                  <a:pos x="T4" y="T5"/>
                </a:cxn>
                <a:cxn ang="T13">
                  <a:pos x="T6" y="T7"/>
                </a:cxn>
                <a:cxn ang="T14">
                  <a:pos x="T8" y="T9"/>
                </a:cxn>
              </a:cxnLst>
              <a:rect l="T15" t="T16" r="T17" b="T18"/>
              <a:pathLst>
                <a:path w="3833" h="26">
                  <a:moveTo>
                    <a:pt x="0" y="26"/>
                  </a:moveTo>
                  <a:lnTo>
                    <a:pt x="34" y="0"/>
                  </a:lnTo>
                  <a:lnTo>
                    <a:pt x="3833" y="0"/>
                  </a:lnTo>
                  <a:lnTo>
                    <a:pt x="3799" y="26"/>
                  </a:lnTo>
                  <a:lnTo>
                    <a:pt x="0" y="26"/>
                  </a:lnTo>
                  <a:close/>
                </a:path>
              </a:pathLst>
            </a:custGeom>
            <a:solidFill>
              <a:srgbClr val="808080"/>
            </a:solidFill>
            <a:ln w="9525">
              <a:noFill/>
              <a:round/>
              <a:headEnd/>
              <a:tailEnd/>
            </a:ln>
          </p:spPr>
          <p:txBody>
            <a:bodyPr/>
            <a:lstStyle/>
            <a:p>
              <a:endParaRPr lang="en-US"/>
            </a:p>
          </p:txBody>
        </p:sp>
        <p:sp>
          <p:nvSpPr>
            <p:cNvPr id="59398" name="Freeform 6"/>
            <p:cNvSpPr>
              <a:spLocks/>
            </p:cNvSpPr>
            <p:nvPr/>
          </p:nvSpPr>
          <p:spPr bwMode="auto">
            <a:xfrm>
              <a:off x="1329" y="1026"/>
              <a:ext cx="34" cy="2323"/>
            </a:xfrm>
            <a:custGeom>
              <a:avLst/>
              <a:gdLst>
                <a:gd name="T0" fmla="*/ 0 w 34"/>
                <a:gd name="T1" fmla="*/ 2323 h 2323"/>
                <a:gd name="T2" fmla="*/ 0 w 34"/>
                <a:gd name="T3" fmla="*/ 26 h 2323"/>
                <a:gd name="T4" fmla="*/ 34 w 34"/>
                <a:gd name="T5" fmla="*/ 0 h 2323"/>
                <a:gd name="T6" fmla="*/ 34 w 34"/>
                <a:gd name="T7" fmla="*/ 2297 h 2323"/>
                <a:gd name="T8" fmla="*/ 0 w 34"/>
                <a:gd name="T9" fmla="*/ 2323 h 2323"/>
                <a:gd name="T10" fmla="*/ 0 60000 65536"/>
                <a:gd name="T11" fmla="*/ 0 60000 65536"/>
                <a:gd name="T12" fmla="*/ 0 60000 65536"/>
                <a:gd name="T13" fmla="*/ 0 60000 65536"/>
                <a:gd name="T14" fmla="*/ 0 60000 65536"/>
                <a:gd name="T15" fmla="*/ 0 w 34"/>
                <a:gd name="T16" fmla="*/ 0 h 2323"/>
                <a:gd name="T17" fmla="*/ 34 w 34"/>
                <a:gd name="T18" fmla="*/ 2323 h 2323"/>
              </a:gdLst>
              <a:ahLst/>
              <a:cxnLst>
                <a:cxn ang="T10">
                  <a:pos x="T0" y="T1"/>
                </a:cxn>
                <a:cxn ang="T11">
                  <a:pos x="T2" y="T3"/>
                </a:cxn>
                <a:cxn ang="T12">
                  <a:pos x="T4" y="T5"/>
                </a:cxn>
                <a:cxn ang="T13">
                  <a:pos x="T6" y="T7"/>
                </a:cxn>
                <a:cxn ang="T14">
                  <a:pos x="T8" y="T9"/>
                </a:cxn>
              </a:cxnLst>
              <a:rect l="T15" t="T16" r="T17" b="T18"/>
              <a:pathLst>
                <a:path w="34" h="2323">
                  <a:moveTo>
                    <a:pt x="0" y="2323"/>
                  </a:moveTo>
                  <a:lnTo>
                    <a:pt x="0" y="26"/>
                  </a:lnTo>
                  <a:lnTo>
                    <a:pt x="34" y="0"/>
                  </a:lnTo>
                  <a:lnTo>
                    <a:pt x="34" y="2297"/>
                  </a:lnTo>
                  <a:lnTo>
                    <a:pt x="0" y="2323"/>
                  </a:lnTo>
                  <a:close/>
                </a:path>
              </a:pathLst>
            </a:custGeom>
            <a:noFill/>
            <a:ln w="9525">
              <a:noFill/>
              <a:round/>
              <a:headEnd/>
              <a:tailEnd/>
            </a:ln>
          </p:spPr>
          <p:txBody>
            <a:bodyPr/>
            <a:lstStyle/>
            <a:p>
              <a:endParaRPr lang="en-US"/>
            </a:p>
          </p:txBody>
        </p:sp>
        <p:sp>
          <p:nvSpPr>
            <p:cNvPr id="59399" name="Rectangle 7"/>
            <p:cNvSpPr>
              <a:spLocks noChangeArrowheads="1"/>
            </p:cNvSpPr>
            <p:nvPr/>
          </p:nvSpPr>
          <p:spPr bwMode="auto">
            <a:xfrm>
              <a:off x="1363" y="1026"/>
              <a:ext cx="3799" cy="2297"/>
            </a:xfrm>
            <a:prstGeom prst="rect">
              <a:avLst/>
            </a:prstGeom>
            <a:noFill/>
            <a:ln w="9525">
              <a:noFill/>
              <a:miter lim="800000"/>
              <a:headEnd/>
              <a:tailEnd/>
            </a:ln>
          </p:spPr>
          <p:txBody>
            <a:bodyPr/>
            <a:lstStyle/>
            <a:p>
              <a:endParaRPr lang="en-US"/>
            </a:p>
          </p:txBody>
        </p:sp>
        <p:sp>
          <p:nvSpPr>
            <p:cNvPr id="59400" name="Freeform 8"/>
            <p:cNvSpPr>
              <a:spLocks/>
            </p:cNvSpPr>
            <p:nvPr/>
          </p:nvSpPr>
          <p:spPr bwMode="auto">
            <a:xfrm>
              <a:off x="1329" y="3323"/>
              <a:ext cx="3833" cy="26"/>
            </a:xfrm>
            <a:custGeom>
              <a:avLst/>
              <a:gdLst>
                <a:gd name="T0" fmla="*/ 0 w 554"/>
                <a:gd name="T1" fmla="*/ 26 h 4"/>
                <a:gd name="T2" fmla="*/ 35 w 554"/>
                <a:gd name="T3" fmla="*/ 0 h 4"/>
                <a:gd name="T4" fmla="*/ 3833 w 554"/>
                <a:gd name="T5" fmla="*/ 0 h 4"/>
                <a:gd name="T6" fmla="*/ 0 60000 65536"/>
                <a:gd name="T7" fmla="*/ 0 60000 65536"/>
                <a:gd name="T8" fmla="*/ 0 60000 65536"/>
                <a:gd name="T9" fmla="*/ 0 w 554"/>
                <a:gd name="T10" fmla="*/ 0 h 4"/>
                <a:gd name="T11" fmla="*/ 554 w 554"/>
                <a:gd name="T12" fmla="*/ 4 h 4"/>
              </a:gdLst>
              <a:ahLst/>
              <a:cxnLst>
                <a:cxn ang="T6">
                  <a:pos x="T0" y="T1"/>
                </a:cxn>
                <a:cxn ang="T7">
                  <a:pos x="T2" y="T3"/>
                </a:cxn>
                <a:cxn ang="T8">
                  <a:pos x="T4" y="T5"/>
                </a:cxn>
              </a:cxnLst>
              <a:rect l="T9" t="T10" r="T11" b="T12"/>
              <a:pathLst>
                <a:path w="554" h="4">
                  <a:moveTo>
                    <a:pt x="0" y="4"/>
                  </a:moveTo>
                  <a:lnTo>
                    <a:pt x="5" y="0"/>
                  </a:lnTo>
                  <a:lnTo>
                    <a:pt x="554" y="0"/>
                  </a:lnTo>
                </a:path>
              </a:pathLst>
            </a:custGeom>
            <a:noFill/>
            <a:ln w="11113">
              <a:solidFill>
                <a:srgbClr val="FFFFFF"/>
              </a:solidFill>
              <a:prstDash val="solid"/>
              <a:round/>
              <a:headEnd/>
              <a:tailEnd/>
            </a:ln>
          </p:spPr>
          <p:txBody>
            <a:bodyPr/>
            <a:lstStyle/>
            <a:p>
              <a:endParaRPr lang="en-US"/>
            </a:p>
          </p:txBody>
        </p:sp>
        <p:sp>
          <p:nvSpPr>
            <p:cNvPr id="59401" name="Freeform 9"/>
            <p:cNvSpPr>
              <a:spLocks/>
            </p:cNvSpPr>
            <p:nvPr/>
          </p:nvSpPr>
          <p:spPr bwMode="auto">
            <a:xfrm>
              <a:off x="1329" y="3097"/>
              <a:ext cx="3833" cy="20"/>
            </a:xfrm>
            <a:custGeom>
              <a:avLst/>
              <a:gdLst>
                <a:gd name="T0" fmla="*/ 0 w 554"/>
                <a:gd name="T1" fmla="*/ 20 h 3"/>
                <a:gd name="T2" fmla="*/ 35 w 554"/>
                <a:gd name="T3" fmla="*/ 0 h 3"/>
                <a:gd name="T4" fmla="*/ 3833 w 554"/>
                <a:gd name="T5" fmla="*/ 0 h 3"/>
                <a:gd name="T6" fmla="*/ 0 60000 65536"/>
                <a:gd name="T7" fmla="*/ 0 60000 65536"/>
                <a:gd name="T8" fmla="*/ 0 60000 65536"/>
                <a:gd name="T9" fmla="*/ 0 w 554"/>
                <a:gd name="T10" fmla="*/ 0 h 3"/>
                <a:gd name="T11" fmla="*/ 554 w 554"/>
                <a:gd name="T12" fmla="*/ 3 h 3"/>
              </a:gdLst>
              <a:ahLst/>
              <a:cxnLst>
                <a:cxn ang="T6">
                  <a:pos x="T0" y="T1"/>
                </a:cxn>
                <a:cxn ang="T7">
                  <a:pos x="T2" y="T3"/>
                </a:cxn>
                <a:cxn ang="T8">
                  <a:pos x="T4" y="T5"/>
                </a:cxn>
              </a:cxnLst>
              <a:rect l="T9" t="T10" r="T11" b="T12"/>
              <a:pathLst>
                <a:path w="554" h="3">
                  <a:moveTo>
                    <a:pt x="0" y="3"/>
                  </a:moveTo>
                  <a:lnTo>
                    <a:pt x="5" y="0"/>
                  </a:lnTo>
                  <a:lnTo>
                    <a:pt x="554" y="0"/>
                  </a:lnTo>
                </a:path>
              </a:pathLst>
            </a:custGeom>
            <a:noFill/>
            <a:ln w="11113">
              <a:solidFill>
                <a:srgbClr val="FFFFFF"/>
              </a:solidFill>
              <a:prstDash val="solid"/>
              <a:round/>
              <a:headEnd/>
              <a:tailEnd/>
            </a:ln>
          </p:spPr>
          <p:txBody>
            <a:bodyPr/>
            <a:lstStyle/>
            <a:p>
              <a:endParaRPr lang="en-US"/>
            </a:p>
          </p:txBody>
        </p:sp>
        <p:sp>
          <p:nvSpPr>
            <p:cNvPr id="59402" name="Freeform 10"/>
            <p:cNvSpPr>
              <a:spLocks/>
            </p:cNvSpPr>
            <p:nvPr/>
          </p:nvSpPr>
          <p:spPr bwMode="auto">
            <a:xfrm>
              <a:off x="1329" y="2865"/>
              <a:ext cx="3833" cy="26"/>
            </a:xfrm>
            <a:custGeom>
              <a:avLst/>
              <a:gdLst>
                <a:gd name="T0" fmla="*/ 0 w 554"/>
                <a:gd name="T1" fmla="*/ 26 h 4"/>
                <a:gd name="T2" fmla="*/ 35 w 554"/>
                <a:gd name="T3" fmla="*/ 0 h 4"/>
                <a:gd name="T4" fmla="*/ 3833 w 554"/>
                <a:gd name="T5" fmla="*/ 0 h 4"/>
                <a:gd name="T6" fmla="*/ 0 60000 65536"/>
                <a:gd name="T7" fmla="*/ 0 60000 65536"/>
                <a:gd name="T8" fmla="*/ 0 60000 65536"/>
                <a:gd name="T9" fmla="*/ 0 w 554"/>
                <a:gd name="T10" fmla="*/ 0 h 4"/>
                <a:gd name="T11" fmla="*/ 554 w 554"/>
                <a:gd name="T12" fmla="*/ 4 h 4"/>
              </a:gdLst>
              <a:ahLst/>
              <a:cxnLst>
                <a:cxn ang="T6">
                  <a:pos x="T0" y="T1"/>
                </a:cxn>
                <a:cxn ang="T7">
                  <a:pos x="T2" y="T3"/>
                </a:cxn>
                <a:cxn ang="T8">
                  <a:pos x="T4" y="T5"/>
                </a:cxn>
              </a:cxnLst>
              <a:rect l="T9" t="T10" r="T11" b="T12"/>
              <a:pathLst>
                <a:path w="554" h="4">
                  <a:moveTo>
                    <a:pt x="0" y="4"/>
                  </a:moveTo>
                  <a:lnTo>
                    <a:pt x="5" y="0"/>
                  </a:lnTo>
                  <a:lnTo>
                    <a:pt x="554" y="0"/>
                  </a:lnTo>
                </a:path>
              </a:pathLst>
            </a:custGeom>
            <a:noFill/>
            <a:ln w="11113">
              <a:solidFill>
                <a:srgbClr val="FFFFFF"/>
              </a:solidFill>
              <a:prstDash val="solid"/>
              <a:round/>
              <a:headEnd/>
              <a:tailEnd/>
            </a:ln>
          </p:spPr>
          <p:txBody>
            <a:bodyPr/>
            <a:lstStyle/>
            <a:p>
              <a:endParaRPr lang="en-US"/>
            </a:p>
          </p:txBody>
        </p:sp>
        <p:sp>
          <p:nvSpPr>
            <p:cNvPr id="59403" name="Freeform 11"/>
            <p:cNvSpPr>
              <a:spLocks/>
            </p:cNvSpPr>
            <p:nvPr/>
          </p:nvSpPr>
          <p:spPr bwMode="auto">
            <a:xfrm>
              <a:off x="1329" y="2633"/>
              <a:ext cx="3833" cy="25"/>
            </a:xfrm>
            <a:custGeom>
              <a:avLst/>
              <a:gdLst>
                <a:gd name="T0" fmla="*/ 0 w 554"/>
                <a:gd name="T1" fmla="*/ 25 h 4"/>
                <a:gd name="T2" fmla="*/ 35 w 554"/>
                <a:gd name="T3" fmla="*/ 0 h 4"/>
                <a:gd name="T4" fmla="*/ 3833 w 554"/>
                <a:gd name="T5" fmla="*/ 0 h 4"/>
                <a:gd name="T6" fmla="*/ 0 60000 65536"/>
                <a:gd name="T7" fmla="*/ 0 60000 65536"/>
                <a:gd name="T8" fmla="*/ 0 60000 65536"/>
                <a:gd name="T9" fmla="*/ 0 w 554"/>
                <a:gd name="T10" fmla="*/ 0 h 4"/>
                <a:gd name="T11" fmla="*/ 554 w 554"/>
                <a:gd name="T12" fmla="*/ 4 h 4"/>
              </a:gdLst>
              <a:ahLst/>
              <a:cxnLst>
                <a:cxn ang="T6">
                  <a:pos x="T0" y="T1"/>
                </a:cxn>
                <a:cxn ang="T7">
                  <a:pos x="T2" y="T3"/>
                </a:cxn>
                <a:cxn ang="T8">
                  <a:pos x="T4" y="T5"/>
                </a:cxn>
              </a:cxnLst>
              <a:rect l="T9" t="T10" r="T11" b="T12"/>
              <a:pathLst>
                <a:path w="554" h="4">
                  <a:moveTo>
                    <a:pt x="0" y="4"/>
                  </a:moveTo>
                  <a:lnTo>
                    <a:pt x="5" y="0"/>
                  </a:lnTo>
                  <a:lnTo>
                    <a:pt x="554" y="0"/>
                  </a:lnTo>
                </a:path>
              </a:pathLst>
            </a:custGeom>
            <a:noFill/>
            <a:ln w="11113">
              <a:solidFill>
                <a:srgbClr val="FFFFFF"/>
              </a:solidFill>
              <a:prstDash val="solid"/>
              <a:round/>
              <a:headEnd/>
              <a:tailEnd/>
            </a:ln>
          </p:spPr>
          <p:txBody>
            <a:bodyPr/>
            <a:lstStyle/>
            <a:p>
              <a:endParaRPr lang="en-US"/>
            </a:p>
          </p:txBody>
        </p:sp>
        <p:sp>
          <p:nvSpPr>
            <p:cNvPr id="59404" name="Freeform 12"/>
            <p:cNvSpPr>
              <a:spLocks/>
            </p:cNvSpPr>
            <p:nvPr/>
          </p:nvSpPr>
          <p:spPr bwMode="auto">
            <a:xfrm>
              <a:off x="1329" y="2407"/>
              <a:ext cx="3833" cy="26"/>
            </a:xfrm>
            <a:custGeom>
              <a:avLst/>
              <a:gdLst>
                <a:gd name="T0" fmla="*/ 0 w 554"/>
                <a:gd name="T1" fmla="*/ 26 h 4"/>
                <a:gd name="T2" fmla="*/ 35 w 554"/>
                <a:gd name="T3" fmla="*/ 0 h 4"/>
                <a:gd name="T4" fmla="*/ 3833 w 554"/>
                <a:gd name="T5" fmla="*/ 0 h 4"/>
                <a:gd name="T6" fmla="*/ 0 60000 65536"/>
                <a:gd name="T7" fmla="*/ 0 60000 65536"/>
                <a:gd name="T8" fmla="*/ 0 60000 65536"/>
                <a:gd name="T9" fmla="*/ 0 w 554"/>
                <a:gd name="T10" fmla="*/ 0 h 4"/>
                <a:gd name="T11" fmla="*/ 554 w 554"/>
                <a:gd name="T12" fmla="*/ 4 h 4"/>
              </a:gdLst>
              <a:ahLst/>
              <a:cxnLst>
                <a:cxn ang="T6">
                  <a:pos x="T0" y="T1"/>
                </a:cxn>
                <a:cxn ang="T7">
                  <a:pos x="T2" y="T3"/>
                </a:cxn>
                <a:cxn ang="T8">
                  <a:pos x="T4" y="T5"/>
                </a:cxn>
              </a:cxnLst>
              <a:rect l="T9" t="T10" r="T11" b="T12"/>
              <a:pathLst>
                <a:path w="554" h="4">
                  <a:moveTo>
                    <a:pt x="0" y="4"/>
                  </a:moveTo>
                  <a:lnTo>
                    <a:pt x="5" y="0"/>
                  </a:lnTo>
                  <a:lnTo>
                    <a:pt x="554" y="0"/>
                  </a:lnTo>
                </a:path>
              </a:pathLst>
            </a:custGeom>
            <a:noFill/>
            <a:ln w="11113">
              <a:solidFill>
                <a:srgbClr val="FFFFFF"/>
              </a:solidFill>
              <a:prstDash val="solid"/>
              <a:round/>
              <a:headEnd/>
              <a:tailEnd/>
            </a:ln>
          </p:spPr>
          <p:txBody>
            <a:bodyPr/>
            <a:lstStyle/>
            <a:p>
              <a:endParaRPr lang="en-US"/>
            </a:p>
          </p:txBody>
        </p:sp>
        <p:sp>
          <p:nvSpPr>
            <p:cNvPr id="59405" name="Freeform 13"/>
            <p:cNvSpPr>
              <a:spLocks/>
            </p:cNvSpPr>
            <p:nvPr/>
          </p:nvSpPr>
          <p:spPr bwMode="auto">
            <a:xfrm>
              <a:off x="1329" y="2175"/>
              <a:ext cx="3833" cy="25"/>
            </a:xfrm>
            <a:custGeom>
              <a:avLst/>
              <a:gdLst>
                <a:gd name="T0" fmla="*/ 0 w 554"/>
                <a:gd name="T1" fmla="*/ 25 h 4"/>
                <a:gd name="T2" fmla="*/ 35 w 554"/>
                <a:gd name="T3" fmla="*/ 0 h 4"/>
                <a:gd name="T4" fmla="*/ 3833 w 554"/>
                <a:gd name="T5" fmla="*/ 0 h 4"/>
                <a:gd name="T6" fmla="*/ 0 60000 65536"/>
                <a:gd name="T7" fmla="*/ 0 60000 65536"/>
                <a:gd name="T8" fmla="*/ 0 60000 65536"/>
                <a:gd name="T9" fmla="*/ 0 w 554"/>
                <a:gd name="T10" fmla="*/ 0 h 4"/>
                <a:gd name="T11" fmla="*/ 554 w 554"/>
                <a:gd name="T12" fmla="*/ 4 h 4"/>
              </a:gdLst>
              <a:ahLst/>
              <a:cxnLst>
                <a:cxn ang="T6">
                  <a:pos x="T0" y="T1"/>
                </a:cxn>
                <a:cxn ang="T7">
                  <a:pos x="T2" y="T3"/>
                </a:cxn>
                <a:cxn ang="T8">
                  <a:pos x="T4" y="T5"/>
                </a:cxn>
              </a:cxnLst>
              <a:rect l="T9" t="T10" r="T11" b="T12"/>
              <a:pathLst>
                <a:path w="554" h="4">
                  <a:moveTo>
                    <a:pt x="0" y="4"/>
                  </a:moveTo>
                  <a:lnTo>
                    <a:pt x="5" y="0"/>
                  </a:lnTo>
                  <a:lnTo>
                    <a:pt x="554" y="0"/>
                  </a:lnTo>
                </a:path>
              </a:pathLst>
            </a:custGeom>
            <a:noFill/>
            <a:ln w="11113">
              <a:solidFill>
                <a:srgbClr val="FFFFFF"/>
              </a:solidFill>
              <a:prstDash val="solid"/>
              <a:round/>
              <a:headEnd/>
              <a:tailEnd/>
            </a:ln>
          </p:spPr>
          <p:txBody>
            <a:bodyPr/>
            <a:lstStyle/>
            <a:p>
              <a:endParaRPr lang="en-US"/>
            </a:p>
          </p:txBody>
        </p:sp>
        <p:sp>
          <p:nvSpPr>
            <p:cNvPr id="59406" name="Freeform 14"/>
            <p:cNvSpPr>
              <a:spLocks/>
            </p:cNvSpPr>
            <p:nvPr/>
          </p:nvSpPr>
          <p:spPr bwMode="auto">
            <a:xfrm>
              <a:off x="1329" y="1942"/>
              <a:ext cx="3833" cy="26"/>
            </a:xfrm>
            <a:custGeom>
              <a:avLst/>
              <a:gdLst>
                <a:gd name="T0" fmla="*/ 0 w 554"/>
                <a:gd name="T1" fmla="*/ 26 h 4"/>
                <a:gd name="T2" fmla="*/ 35 w 554"/>
                <a:gd name="T3" fmla="*/ 0 h 4"/>
                <a:gd name="T4" fmla="*/ 3833 w 554"/>
                <a:gd name="T5" fmla="*/ 0 h 4"/>
                <a:gd name="T6" fmla="*/ 0 60000 65536"/>
                <a:gd name="T7" fmla="*/ 0 60000 65536"/>
                <a:gd name="T8" fmla="*/ 0 60000 65536"/>
                <a:gd name="T9" fmla="*/ 0 w 554"/>
                <a:gd name="T10" fmla="*/ 0 h 4"/>
                <a:gd name="T11" fmla="*/ 554 w 554"/>
                <a:gd name="T12" fmla="*/ 4 h 4"/>
              </a:gdLst>
              <a:ahLst/>
              <a:cxnLst>
                <a:cxn ang="T6">
                  <a:pos x="T0" y="T1"/>
                </a:cxn>
                <a:cxn ang="T7">
                  <a:pos x="T2" y="T3"/>
                </a:cxn>
                <a:cxn ang="T8">
                  <a:pos x="T4" y="T5"/>
                </a:cxn>
              </a:cxnLst>
              <a:rect l="T9" t="T10" r="T11" b="T12"/>
              <a:pathLst>
                <a:path w="554" h="4">
                  <a:moveTo>
                    <a:pt x="0" y="4"/>
                  </a:moveTo>
                  <a:lnTo>
                    <a:pt x="5" y="0"/>
                  </a:lnTo>
                  <a:lnTo>
                    <a:pt x="554" y="0"/>
                  </a:lnTo>
                </a:path>
              </a:pathLst>
            </a:custGeom>
            <a:noFill/>
            <a:ln w="11113">
              <a:solidFill>
                <a:srgbClr val="FFFFFF"/>
              </a:solidFill>
              <a:prstDash val="solid"/>
              <a:round/>
              <a:headEnd/>
              <a:tailEnd/>
            </a:ln>
          </p:spPr>
          <p:txBody>
            <a:bodyPr/>
            <a:lstStyle/>
            <a:p>
              <a:endParaRPr lang="en-US"/>
            </a:p>
          </p:txBody>
        </p:sp>
        <p:sp>
          <p:nvSpPr>
            <p:cNvPr id="59407" name="Freeform 15"/>
            <p:cNvSpPr>
              <a:spLocks/>
            </p:cNvSpPr>
            <p:nvPr/>
          </p:nvSpPr>
          <p:spPr bwMode="auto">
            <a:xfrm>
              <a:off x="1329" y="1716"/>
              <a:ext cx="3833" cy="26"/>
            </a:xfrm>
            <a:custGeom>
              <a:avLst/>
              <a:gdLst>
                <a:gd name="T0" fmla="*/ 0 w 554"/>
                <a:gd name="T1" fmla="*/ 26 h 4"/>
                <a:gd name="T2" fmla="*/ 35 w 554"/>
                <a:gd name="T3" fmla="*/ 0 h 4"/>
                <a:gd name="T4" fmla="*/ 3833 w 554"/>
                <a:gd name="T5" fmla="*/ 0 h 4"/>
                <a:gd name="T6" fmla="*/ 0 60000 65536"/>
                <a:gd name="T7" fmla="*/ 0 60000 65536"/>
                <a:gd name="T8" fmla="*/ 0 60000 65536"/>
                <a:gd name="T9" fmla="*/ 0 w 554"/>
                <a:gd name="T10" fmla="*/ 0 h 4"/>
                <a:gd name="T11" fmla="*/ 554 w 554"/>
                <a:gd name="T12" fmla="*/ 4 h 4"/>
              </a:gdLst>
              <a:ahLst/>
              <a:cxnLst>
                <a:cxn ang="T6">
                  <a:pos x="T0" y="T1"/>
                </a:cxn>
                <a:cxn ang="T7">
                  <a:pos x="T2" y="T3"/>
                </a:cxn>
                <a:cxn ang="T8">
                  <a:pos x="T4" y="T5"/>
                </a:cxn>
              </a:cxnLst>
              <a:rect l="T9" t="T10" r="T11" b="T12"/>
              <a:pathLst>
                <a:path w="554" h="4">
                  <a:moveTo>
                    <a:pt x="0" y="4"/>
                  </a:moveTo>
                  <a:lnTo>
                    <a:pt x="5" y="0"/>
                  </a:lnTo>
                  <a:lnTo>
                    <a:pt x="554" y="0"/>
                  </a:lnTo>
                </a:path>
              </a:pathLst>
            </a:custGeom>
            <a:noFill/>
            <a:ln w="11113">
              <a:solidFill>
                <a:srgbClr val="FFFFFF"/>
              </a:solidFill>
              <a:prstDash val="solid"/>
              <a:round/>
              <a:headEnd/>
              <a:tailEnd/>
            </a:ln>
          </p:spPr>
          <p:txBody>
            <a:bodyPr/>
            <a:lstStyle/>
            <a:p>
              <a:endParaRPr lang="en-US"/>
            </a:p>
          </p:txBody>
        </p:sp>
        <p:sp>
          <p:nvSpPr>
            <p:cNvPr id="59408" name="Freeform 16"/>
            <p:cNvSpPr>
              <a:spLocks/>
            </p:cNvSpPr>
            <p:nvPr/>
          </p:nvSpPr>
          <p:spPr bwMode="auto">
            <a:xfrm>
              <a:off x="1329" y="1484"/>
              <a:ext cx="3833" cy="26"/>
            </a:xfrm>
            <a:custGeom>
              <a:avLst/>
              <a:gdLst>
                <a:gd name="T0" fmla="*/ 0 w 554"/>
                <a:gd name="T1" fmla="*/ 26 h 4"/>
                <a:gd name="T2" fmla="*/ 35 w 554"/>
                <a:gd name="T3" fmla="*/ 0 h 4"/>
                <a:gd name="T4" fmla="*/ 3833 w 554"/>
                <a:gd name="T5" fmla="*/ 0 h 4"/>
                <a:gd name="T6" fmla="*/ 0 60000 65536"/>
                <a:gd name="T7" fmla="*/ 0 60000 65536"/>
                <a:gd name="T8" fmla="*/ 0 60000 65536"/>
                <a:gd name="T9" fmla="*/ 0 w 554"/>
                <a:gd name="T10" fmla="*/ 0 h 4"/>
                <a:gd name="T11" fmla="*/ 554 w 554"/>
                <a:gd name="T12" fmla="*/ 4 h 4"/>
              </a:gdLst>
              <a:ahLst/>
              <a:cxnLst>
                <a:cxn ang="T6">
                  <a:pos x="T0" y="T1"/>
                </a:cxn>
                <a:cxn ang="T7">
                  <a:pos x="T2" y="T3"/>
                </a:cxn>
                <a:cxn ang="T8">
                  <a:pos x="T4" y="T5"/>
                </a:cxn>
              </a:cxnLst>
              <a:rect l="T9" t="T10" r="T11" b="T12"/>
              <a:pathLst>
                <a:path w="554" h="4">
                  <a:moveTo>
                    <a:pt x="0" y="4"/>
                  </a:moveTo>
                  <a:lnTo>
                    <a:pt x="5" y="0"/>
                  </a:lnTo>
                  <a:lnTo>
                    <a:pt x="554" y="0"/>
                  </a:lnTo>
                </a:path>
              </a:pathLst>
            </a:custGeom>
            <a:noFill/>
            <a:ln w="11113">
              <a:solidFill>
                <a:srgbClr val="FFFFFF"/>
              </a:solidFill>
              <a:prstDash val="solid"/>
              <a:round/>
              <a:headEnd/>
              <a:tailEnd/>
            </a:ln>
          </p:spPr>
          <p:txBody>
            <a:bodyPr/>
            <a:lstStyle/>
            <a:p>
              <a:endParaRPr lang="en-US"/>
            </a:p>
          </p:txBody>
        </p:sp>
        <p:sp>
          <p:nvSpPr>
            <p:cNvPr id="59409" name="Freeform 17"/>
            <p:cNvSpPr>
              <a:spLocks/>
            </p:cNvSpPr>
            <p:nvPr/>
          </p:nvSpPr>
          <p:spPr bwMode="auto">
            <a:xfrm>
              <a:off x="1329" y="1258"/>
              <a:ext cx="3833" cy="20"/>
            </a:xfrm>
            <a:custGeom>
              <a:avLst/>
              <a:gdLst>
                <a:gd name="T0" fmla="*/ 0 w 554"/>
                <a:gd name="T1" fmla="*/ 20 h 3"/>
                <a:gd name="T2" fmla="*/ 35 w 554"/>
                <a:gd name="T3" fmla="*/ 0 h 3"/>
                <a:gd name="T4" fmla="*/ 3833 w 554"/>
                <a:gd name="T5" fmla="*/ 0 h 3"/>
                <a:gd name="T6" fmla="*/ 0 60000 65536"/>
                <a:gd name="T7" fmla="*/ 0 60000 65536"/>
                <a:gd name="T8" fmla="*/ 0 60000 65536"/>
                <a:gd name="T9" fmla="*/ 0 w 554"/>
                <a:gd name="T10" fmla="*/ 0 h 3"/>
                <a:gd name="T11" fmla="*/ 554 w 554"/>
                <a:gd name="T12" fmla="*/ 3 h 3"/>
              </a:gdLst>
              <a:ahLst/>
              <a:cxnLst>
                <a:cxn ang="T6">
                  <a:pos x="T0" y="T1"/>
                </a:cxn>
                <a:cxn ang="T7">
                  <a:pos x="T2" y="T3"/>
                </a:cxn>
                <a:cxn ang="T8">
                  <a:pos x="T4" y="T5"/>
                </a:cxn>
              </a:cxnLst>
              <a:rect l="T9" t="T10" r="T11" b="T12"/>
              <a:pathLst>
                <a:path w="554" h="3">
                  <a:moveTo>
                    <a:pt x="0" y="3"/>
                  </a:moveTo>
                  <a:lnTo>
                    <a:pt x="5" y="0"/>
                  </a:lnTo>
                  <a:lnTo>
                    <a:pt x="554" y="0"/>
                  </a:lnTo>
                </a:path>
              </a:pathLst>
            </a:custGeom>
            <a:noFill/>
            <a:ln w="11113">
              <a:solidFill>
                <a:srgbClr val="FFFFFF"/>
              </a:solidFill>
              <a:prstDash val="solid"/>
              <a:round/>
              <a:headEnd/>
              <a:tailEnd/>
            </a:ln>
          </p:spPr>
          <p:txBody>
            <a:bodyPr/>
            <a:lstStyle/>
            <a:p>
              <a:endParaRPr lang="en-US"/>
            </a:p>
          </p:txBody>
        </p:sp>
        <p:sp>
          <p:nvSpPr>
            <p:cNvPr id="59410" name="Freeform 18"/>
            <p:cNvSpPr>
              <a:spLocks/>
            </p:cNvSpPr>
            <p:nvPr/>
          </p:nvSpPr>
          <p:spPr bwMode="auto">
            <a:xfrm>
              <a:off x="1329" y="1026"/>
              <a:ext cx="3833" cy="26"/>
            </a:xfrm>
            <a:custGeom>
              <a:avLst/>
              <a:gdLst>
                <a:gd name="T0" fmla="*/ 0 w 554"/>
                <a:gd name="T1" fmla="*/ 26 h 4"/>
                <a:gd name="T2" fmla="*/ 35 w 554"/>
                <a:gd name="T3" fmla="*/ 0 h 4"/>
                <a:gd name="T4" fmla="*/ 3833 w 554"/>
                <a:gd name="T5" fmla="*/ 0 h 4"/>
                <a:gd name="T6" fmla="*/ 0 60000 65536"/>
                <a:gd name="T7" fmla="*/ 0 60000 65536"/>
                <a:gd name="T8" fmla="*/ 0 60000 65536"/>
                <a:gd name="T9" fmla="*/ 0 w 554"/>
                <a:gd name="T10" fmla="*/ 0 h 4"/>
                <a:gd name="T11" fmla="*/ 554 w 554"/>
                <a:gd name="T12" fmla="*/ 4 h 4"/>
              </a:gdLst>
              <a:ahLst/>
              <a:cxnLst>
                <a:cxn ang="T6">
                  <a:pos x="T0" y="T1"/>
                </a:cxn>
                <a:cxn ang="T7">
                  <a:pos x="T2" y="T3"/>
                </a:cxn>
                <a:cxn ang="T8">
                  <a:pos x="T4" y="T5"/>
                </a:cxn>
              </a:cxnLst>
              <a:rect l="T9" t="T10" r="T11" b="T12"/>
              <a:pathLst>
                <a:path w="554" h="4">
                  <a:moveTo>
                    <a:pt x="0" y="4"/>
                  </a:moveTo>
                  <a:lnTo>
                    <a:pt x="5" y="0"/>
                  </a:lnTo>
                  <a:lnTo>
                    <a:pt x="554" y="0"/>
                  </a:lnTo>
                </a:path>
              </a:pathLst>
            </a:custGeom>
            <a:noFill/>
            <a:ln w="11113">
              <a:solidFill>
                <a:srgbClr val="FFFFFF"/>
              </a:solidFill>
              <a:prstDash val="solid"/>
              <a:round/>
              <a:headEnd/>
              <a:tailEnd/>
            </a:ln>
          </p:spPr>
          <p:txBody>
            <a:bodyPr/>
            <a:lstStyle/>
            <a:p>
              <a:endParaRPr lang="en-US"/>
            </a:p>
          </p:txBody>
        </p:sp>
        <p:sp>
          <p:nvSpPr>
            <p:cNvPr id="59411" name="Freeform 19"/>
            <p:cNvSpPr>
              <a:spLocks/>
            </p:cNvSpPr>
            <p:nvPr/>
          </p:nvSpPr>
          <p:spPr bwMode="auto">
            <a:xfrm>
              <a:off x="1329" y="3323"/>
              <a:ext cx="3833" cy="26"/>
            </a:xfrm>
            <a:custGeom>
              <a:avLst/>
              <a:gdLst>
                <a:gd name="T0" fmla="*/ 3833 w 3833"/>
                <a:gd name="T1" fmla="*/ 0 h 26"/>
                <a:gd name="T2" fmla="*/ 3799 w 3833"/>
                <a:gd name="T3" fmla="*/ 26 h 26"/>
                <a:gd name="T4" fmla="*/ 0 w 3833"/>
                <a:gd name="T5" fmla="*/ 26 h 26"/>
                <a:gd name="T6" fmla="*/ 34 w 3833"/>
                <a:gd name="T7" fmla="*/ 0 h 26"/>
                <a:gd name="T8" fmla="*/ 3833 w 3833"/>
                <a:gd name="T9" fmla="*/ 0 h 26"/>
                <a:gd name="T10" fmla="*/ 0 60000 65536"/>
                <a:gd name="T11" fmla="*/ 0 60000 65536"/>
                <a:gd name="T12" fmla="*/ 0 60000 65536"/>
                <a:gd name="T13" fmla="*/ 0 60000 65536"/>
                <a:gd name="T14" fmla="*/ 0 60000 65536"/>
                <a:gd name="T15" fmla="*/ 0 w 3833"/>
                <a:gd name="T16" fmla="*/ 0 h 26"/>
                <a:gd name="T17" fmla="*/ 3833 w 3833"/>
                <a:gd name="T18" fmla="*/ 26 h 26"/>
              </a:gdLst>
              <a:ahLst/>
              <a:cxnLst>
                <a:cxn ang="T10">
                  <a:pos x="T0" y="T1"/>
                </a:cxn>
                <a:cxn ang="T11">
                  <a:pos x="T2" y="T3"/>
                </a:cxn>
                <a:cxn ang="T12">
                  <a:pos x="T4" y="T5"/>
                </a:cxn>
                <a:cxn ang="T13">
                  <a:pos x="T6" y="T7"/>
                </a:cxn>
                <a:cxn ang="T14">
                  <a:pos x="T8" y="T9"/>
                </a:cxn>
              </a:cxnLst>
              <a:rect l="T15" t="T16" r="T17" b="T18"/>
              <a:pathLst>
                <a:path w="3833" h="26">
                  <a:moveTo>
                    <a:pt x="3833" y="0"/>
                  </a:moveTo>
                  <a:lnTo>
                    <a:pt x="3799" y="26"/>
                  </a:lnTo>
                  <a:lnTo>
                    <a:pt x="0" y="26"/>
                  </a:lnTo>
                  <a:lnTo>
                    <a:pt x="34" y="0"/>
                  </a:lnTo>
                  <a:lnTo>
                    <a:pt x="3833" y="0"/>
                  </a:lnTo>
                  <a:close/>
                </a:path>
              </a:pathLst>
            </a:custGeom>
            <a:noFill/>
            <a:ln w="11113">
              <a:solidFill>
                <a:srgbClr val="FFFFFF"/>
              </a:solidFill>
              <a:prstDash val="solid"/>
              <a:round/>
              <a:headEnd/>
              <a:tailEnd/>
            </a:ln>
          </p:spPr>
          <p:txBody>
            <a:bodyPr/>
            <a:lstStyle/>
            <a:p>
              <a:endParaRPr lang="en-US"/>
            </a:p>
          </p:txBody>
        </p:sp>
        <p:sp>
          <p:nvSpPr>
            <p:cNvPr id="59412" name="Freeform 20"/>
            <p:cNvSpPr>
              <a:spLocks/>
            </p:cNvSpPr>
            <p:nvPr/>
          </p:nvSpPr>
          <p:spPr bwMode="auto">
            <a:xfrm>
              <a:off x="1329" y="1026"/>
              <a:ext cx="34" cy="2323"/>
            </a:xfrm>
            <a:custGeom>
              <a:avLst/>
              <a:gdLst>
                <a:gd name="T0" fmla="*/ 0 w 34"/>
                <a:gd name="T1" fmla="*/ 2323 h 2323"/>
                <a:gd name="T2" fmla="*/ 0 w 34"/>
                <a:gd name="T3" fmla="*/ 26 h 2323"/>
                <a:gd name="T4" fmla="*/ 34 w 34"/>
                <a:gd name="T5" fmla="*/ 0 h 2323"/>
                <a:gd name="T6" fmla="*/ 34 w 34"/>
                <a:gd name="T7" fmla="*/ 2297 h 2323"/>
                <a:gd name="T8" fmla="*/ 0 w 34"/>
                <a:gd name="T9" fmla="*/ 2323 h 2323"/>
                <a:gd name="T10" fmla="*/ 0 60000 65536"/>
                <a:gd name="T11" fmla="*/ 0 60000 65536"/>
                <a:gd name="T12" fmla="*/ 0 60000 65536"/>
                <a:gd name="T13" fmla="*/ 0 60000 65536"/>
                <a:gd name="T14" fmla="*/ 0 60000 65536"/>
                <a:gd name="T15" fmla="*/ 0 w 34"/>
                <a:gd name="T16" fmla="*/ 0 h 2323"/>
                <a:gd name="T17" fmla="*/ 34 w 34"/>
                <a:gd name="T18" fmla="*/ 2323 h 2323"/>
              </a:gdLst>
              <a:ahLst/>
              <a:cxnLst>
                <a:cxn ang="T10">
                  <a:pos x="T0" y="T1"/>
                </a:cxn>
                <a:cxn ang="T11">
                  <a:pos x="T2" y="T3"/>
                </a:cxn>
                <a:cxn ang="T12">
                  <a:pos x="T4" y="T5"/>
                </a:cxn>
                <a:cxn ang="T13">
                  <a:pos x="T6" y="T7"/>
                </a:cxn>
                <a:cxn ang="T14">
                  <a:pos x="T8" y="T9"/>
                </a:cxn>
              </a:cxnLst>
              <a:rect l="T15" t="T16" r="T17" b="T18"/>
              <a:pathLst>
                <a:path w="34" h="2323">
                  <a:moveTo>
                    <a:pt x="0" y="2323"/>
                  </a:moveTo>
                  <a:lnTo>
                    <a:pt x="0" y="26"/>
                  </a:lnTo>
                  <a:lnTo>
                    <a:pt x="34" y="0"/>
                  </a:lnTo>
                  <a:lnTo>
                    <a:pt x="34" y="2297"/>
                  </a:lnTo>
                  <a:lnTo>
                    <a:pt x="0" y="2323"/>
                  </a:lnTo>
                  <a:close/>
                </a:path>
              </a:pathLst>
            </a:custGeom>
            <a:noFill/>
            <a:ln w="11113">
              <a:solidFill>
                <a:srgbClr val="FFFFFF"/>
              </a:solidFill>
              <a:prstDash val="solid"/>
              <a:round/>
              <a:headEnd/>
              <a:tailEnd/>
            </a:ln>
          </p:spPr>
          <p:txBody>
            <a:bodyPr/>
            <a:lstStyle/>
            <a:p>
              <a:endParaRPr lang="en-US"/>
            </a:p>
          </p:txBody>
        </p:sp>
        <p:sp>
          <p:nvSpPr>
            <p:cNvPr id="59413" name="Rectangle 21"/>
            <p:cNvSpPr>
              <a:spLocks noChangeArrowheads="1"/>
            </p:cNvSpPr>
            <p:nvPr/>
          </p:nvSpPr>
          <p:spPr bwMode="auto">
            <a:xfrm>
              <a:off x="1363" y="1026"/>
              <a:ext cx="3799" cy="2297"/>
            </a:xfrm>
            <a:prstGeom prst="rect">
              <a:avLst/>
            </a:prstGeom>
            <a:noFill/>
            <a:ln w="11113">
              <a:solidFill>
                <a:srgbClr val="FFFFFF"/>
              </a:solidFill>
              <a:miter lim="800000"/>
              <a:headEnd/>
              <a:tailEnd/>
            </a:ln>
          </p:spPr>
          <p:txBody>
            <a:bodyPr/>
            <a:lstStyle/>
            <a:p>
              <a:endParaRPr lang="en-US"/>
            </a:p>
          </p:txBody>
        </p:sp>
        <p:sp>
          <p:nvSpPr>
            <p:cNvPr id="59414" name="Freeform 22"/>
            <p:cNvSpPr>
              <a:spLocks/>
            </p:cNvSpPr>
            <p:nvPr/>
          </p:nvSpPr>
          <p:spPr bwMode="auto">
            <a:xfrm>
              <a:off x="1405" y="3323"/>
              <a:ext cx="138" cy="26"/>
            </a:xfrm>
            <a:custGeom>
              <a:avLst/>
              <a:gdLst>
                <a:gd name="T0" fmla="*/ 104 w 138"/>
                <a:gd name="T1" fmla="*/ 26 h 26"/>
                <a:gd name="T2" fmla="*/ 138 w 138"/>
                <a:gd name="T3" fmla="*/ 0 h 26"/>
                <a:gd name="T4" fmla="*/ 35 w 138"/>
                <a:gd name="T5" fmla="*/ 0 h 26"/>
                <a:gd name="T6" fmla="*/ 0 w 138"/>
                <a:gd name="T7" fmla="*/ 26 h 26"/>
                <a:gd name="T8" fmla="*/ 104 w 138"/>
                <a:gd name="T9" fmla="*/ 26 h 26"/>
                <a:gd name="T10" fmla="*/ 0 60000 65536"/>
                <a:gd name="T11" fmla="*/ 0 60000 65536"/>
                <a:gd name="T12" fmla="*/ 0 60000 65536"/>
                <a:gd name="T13" fmla="*/ 0 60000 65536"/>
                <a:gd name="T14" fmla="*/ 0 60000 65536"/>
                <a:gd name="T15" fmla="*/ 0 w 138"/>
                <a:gd name="T16" fmla="*/ 0 h 26"/>
                <a:gd name="T17" fmla="*/ 138 w 138"/>
                <a:gd name="T18" fmla="*/ 26 h 26"/>
              </a:gdLst>
              <a:ahLst/>
              <a:cxnLst>
                <a:cxn ang="T10">
                  <a:pos x="T0" y="T1"/>
                </a:cxn>
                <a:cxn ang="T11">
                  <a:pos x="T2" y="T3"/>
                </a:cxn>
                <a:cxn ang="T12">
                  <a:pos x="T4" y="T5"/>
                </a:cxn>
                <a:cxn ang="T13">
                  <a:pos x="T6" y="T7"/>
                </a:cxn>
                <a:cxn ang="T14">
                  <a:pos x="T8" y="T9"/>
                </a:cxn>
              </a:cxnLst>
              <a:rect l="T15" t="T16" r="T17" b="T18"/>
              <a:pathLst>
                <a:path w="138" h="26">
                  <a:moveTo>
                    <a:pt x="104" y="26"/>
                  </a:moveTo>
                  <a:lnTo>
                    <a:pt x="138" y="0"/>
                  </a:lnTo>
                  <a:lnTo>
                    <a:pt x="35" y="0"/>
                  </a:lnTo>
                  <a:lnTo>
                    <a:pt x="0" y="26"/>
                  </a:lnTo>
                  <a:lnTo>
                    <a:pt x="104" y="26"/>
                  </a:lnTo>
                  <a:close/>
                </a:path>
              </a:pathLst>
            </a:custGeom>
            <a:solidFill>
              <a:srgbClr val="00BF00"/>
            </a:solidFill>
            <a:ln w="11113">
              <a:solidFill>
                <a:srgbClr val="FFFFFF"/>
              </a:solidFill>
              <a:prstDash val="solid"/>
              <a:round/>
              <a:headEnd/>
              <a:tailEnd/>
            </a:ln>
          </p:spPr>
          <p:txBody>
            <a:bodyPr/>
            <a:lstStyle/>
            <a:p>
              <a:endParaRPr lang="en-US"/>
            </a:p>
          </p:txBody>
        </p:sp>
        <p:sp>
          <p:nvSpPr>
            <p:cNvPr id="59415" name="Freeform 23"/>
            <p:cNvSpPr>
              <a:spLocks/>
            </p:cNvSpPr>
            <p:nvPr/>
          </p:nvSpPr>
          <p:spPr bwMode="auto">
            <a:xfrm>
              <a:off x="1661" y="3323"/>
              <a:ext cx="138" cy="26"/>
            </a:xfrm>
            <a:custGeom>
              <a:avLst/>
              <a:gdLst>
                <a:gd name="T0" fmla="*/ 104 w 138"/>
                <a:gd name="T1" fmla="*/ 26 h 26"/>
                <a:gd name="T2" fmla="*/ 138 w 138"/>
                <a:gd name="T3" fmla="*/ 0 h 26"/>
                <a:gd name="T4" fmla="*/ 35 w 138"/>
                <a:gd name="T5" fmla="*/ 0 h 26"/>
                <a:gd name="T6" fmla="*/ 0 w 138"/>
                <a:gd name="T7" fmla="*/ 26 h 26"/>
                <a:gd name="T8" fmla="*/ 104 w 138"/>
                <a:gd name="T9" fmla="*/ 26 h 26"/>
                <a:gd name="T10" fmla="*/ 0 60000 65536"/>
                <a:gd name="T11" fmla="*/ 0 60000 65536"/>
                <a:gd name="T12" fmla="*/ 0 60000 65536"/>
                <a:gd name="T13" fmla="*/ 0 60000 65536"/>
                <a:gd name="T14" fmla="*/ 0 60000 65536"/>
                <a:gd name="T15" fmla="*/ 0 w 138"/>
                <a:gd name="T16" fmla="*/ 0 h 26"/>
                <a:gd name="T17" fmla="*/ 138 w 138"/>
                <a:gd name="T18" fmla="*/ 26 h 26"/>
              </a:gdLst>
              <a:ahLst/>
              <a:cxnLst>
                <a:cxn ang="T10">
                  <a:pos x="T0" y="T1"/>
                </a:cxn>
                <a:cxn ang="T11">
                  <a:pos x="T2" y="T3"/>
                </a:cxn>
                <a:cxn ang="T12">
                  <a:pos x="T4" y="T5"/>
                </a:cxn>
                <a:cxn ang="T13">
                  <a:pos x="T6" y="T7"/>
                </a:cxn>
                <a:cxn ang="T14">
                  <a:pos x="T8" y="T9"/>
                </a:cxn>
              </a:cxnLst>
              <a:rect l="T15" t="T16" r="T17" b="T18"/>
              <a:pathLst>
                <a:path w="138" h="26">
                  <a:moveTo>
                    <a:pt x="104" y="26"/>
                  </a:moveTo>
                  <a:lnTo>
                    <a:pt x="138" y="0"/>
                  </a:lnTo>
                  <a:lnTo>
                    <a:pt x="35" y="0"/>
                  </a:lnTo>
                  <a:lnTo>
                    <a:pt x="0" y="26"/>
                  </a:lnTo>
                  <a:lnTo>
                    <a:pt x="104" y="26"/>
                  </a:lnTo>
                  <a:close/>
                </a:path>
              </a:pathLst>
            </a:custGeom>
            <a:solidFill>
              <a:srgbClr val="00BF00"/>
            </a:solidFill>
            <a:ln w="11113">
              <a:solidFill>
                <a:srgbClr val="FFFFFF"/>
              </a:solidFill>
              <a:prstDash val="solid"/>
              <a:round/>
              <a:headEnd/>
              <a:tailEnd/>
            </a:ln>
          </p:spPr>
          <p:txBody>
            <a:bodyPr/>
            <a:lstStyle/>
            <a:p>
              <a:endParaRPr lang="en-US"/>
            </a:p>
          </p:txBody>
        </p:sp>
        <p:sp>
          <p:nvSpPr>
            <p:cNvPr id="59416" name="Freeform 24"/>
            <p:cNvSpPr>
              <a:spLocks/>
            </p:cNvSpPr>
            <p:nvPr/>
          </p:nvSpPr>
          <p:spPr bwMode="auto">
            <a:xfrm>
              <a:off x="1917" y="3323"/>
              <a:ext cx="132" cy="26"/>
            </a:xfrm>
            <a:custGeom>
              <a:avLst/>
              <a:gdLst>
                <a:gd name="T0" fmla="*/ 97 w 132"/>
                <a:gd name="T1" fmla="*/ 26 h 26"/>
                <a:gd name="T2" fmla="*/ 132 w 132"/>
                <a:gd name="T3" fmla="*/ 0 h 26"/>
                <a:gd name="T4" fmla="*/ 35 w 132"/>
                <a:gd name="T5" fmla="*/ 0 h 26"/>
                <a:gd name="T6" fmla="*/ 0 w 132"/>
                <a:gd name="T7" fmla="*/ 26 h 26"/>
                <a:gd name="T8" fmla="*/ 97 w 132"/>
                <a:gd name="T9" fmla="*/ 26 h 26"/>
                <a:gd name="T10" fmla="*/ 0 60000 65536"/>
                <a:gd name="T11" fmla="*/ 0 60000 65536"/>
                <a:gd name="T12" fmla="*/ 0 60000 65536"/>
                <a:gd name="T13" fmla="*/ 0 60000 65536"/>
                <a:gd name="T14" fmla="*/ 0 60000 65536"/>
                <a:gd name="T15" fmla="*/ 0 w 132"/>
                <a:gd name="T16" fmla="*/ 0 h 26"/>
                <a:gd name="T17" fmla="*/ 132 w 132"/>
                <a:gd name="T18" fmla="*/ 26 h 26"/>
              </a:gdLst>
              <a:ahLst/>
              <a:cxnLst>
                <a:cxn ang="T10">
                  <a:pos x="T0" y="T1"/>
                </a:cxn>
                <a:cxn ang="T11">
                  <a:pos x="T2" y="T3"/>
                </a:cxn>
                <a:cxn ang="T12">
                  <a:pos x="T4" y="T5"/>
                </a:cxn>
                <a:cxn ang="T13">
                  <a:pos x="T6" y="T7"/>
                </a:cxn>
                <a:cxn ang="T14">
                  <a:pos x="T8" y="T9"/>
                </a:cxn>
              </a:cxnLst>
              <a:rect l="T15" t="T16" r="T17" b="T18"/>
              <a:pathLst>
                <a:path w="132" h="26">
                  <a:moveTo>
                    <a:pt x="97" y="26"/>
                  </a:moveTo>
                  <a:lnTo>
                    <a:pt x="132" y="0"/>
                  </a:lnTo>
                  <a:lnTo>
                    <a:pt x="35" y="0"/>
                  </a:lnTo>
                  <a:lnTo>
                    <a:pt x="0" y="26"/>
                  </a:lnTo>
                  <a:lnTo>
                    <a:pt x="97" y="26"/>
                  </a:lnTo>
                  <a:close/>
                </a:path>
              </a:pathLst>
            </a:custGeom>
            <a:solidFill>
              <a:srgbClr val="00BF00"/>
            </a:solidFill>
            <a:ln w="11113">
              <a:solidFill>
                <a:srgbClr val="FFFFFF"/>
              </a:solidFill>
              <a:prstDash val="solid"/>
              <a:round/>
              <a:headEnd/>
              <a:tailEnd/>
            </a:ln>
          </p:spPr>
          <p:txBody>
            <a:bodyPr/>
            <a:lstStyle/>
            <a:p>
              <a:endParaRPr lang="en-US"/>
            </a:p>
          </p:txBody>
        </p:sp>
        <p:sp>
          <p:nvSpPr>
            <p:cNvPr id="59417" name="Freeform 25"/>
            <p:cNvSpPr>
              <a:spLocks/>
            </p:cNvSpPr>
            <p:nvPr/>
          </p:nvSpPr>
          <p:spPr bwMode="auto">
            <a:xfrm>
              <a:off x="2270" y="2865"/>
              <a:ext cx="35" cy="484"/>
            </a:xfrm>
            <a:custGeom>
              <a:avLst/>
              <a:gdLst>
                <a:gd name="T0" fmla="*/ 0 w 35"/>
                <a:gd name="T1" fmla="*/ 484 h 484"/>
                <a:gd name="T2" fmla="*/ 0 w 35"/>
                <a:gd name="T3" fmla="*/ 26 h 484"/>
                <a:gd name="T4" fmla="*/ 35 w 35"/>
                <a:gd name="T5" fmla="*/ 0 h 484"/>
                <a:gd name="T6" fmla="*/ 35 w 35"/>
                <a:gd name="T7" fmla="*/ 458 h 484"/>
                <a:gd name="T8" fmla="*/ 0 w 35"/>
                <a:gd name="T9" fmla="*/ 484 h 484"/>
                <a:gd name="T10" fmla="*/ 0 60000 65536"/>
                <a:gd name="T11" fmla="*/ 0 60000 65536"/>
                <a:gd name="T12" fmla="*/ 0 60000 65536"/>
                <a:gd name="T13" fmla="*/ 0 60000 65536"/>
                <a:gd name="T14" fmla="*/ 0 60000 65536"/>
                <a:gd name="T15" fmla="*/ 0 w 35"/>
                <a:gd name="T16" fmla="*/ 0 h 484"/>
                <a:gd name="T17" fmla="*/ 35 w 35"/>
                <a:gd name="T18" fmla="*/ 484 h 484"/>
              </a:gdLst>
              <a:ahLst/>
              <a:cxnLst>
                <a:cxn ang="T10">
                  <a:pos x="T0" y="T1"/>
                </a:cxn>
                <a:cxn ang="T11">
                  <a:pos x="T2" y="T3"/>
                </a:cxn>
                <a:cxn ang="T12">
                  <a:pos x="T4" y="T5"/>
                </a:cxn>
                <a:cxn ang="T13">
                  <a:pos x="T6" y="T7"/>
                </a:cxn>
                <a:cxn ang="T14">
                  <a:pos x="T8" y="T9"/>
                </a:cxn>
              </a:cxnLst>
              <a:rect l="T15" t="T16" r="T17" b="T18"/>
              <a:pathLst>
                <a:path w="35" h="484">
                  <a:moveTo>
                    <a:pt x="0" y="484"/>
                  </a:moveTo>
                  <a:lnTo>
                    <a:pt x="0" y="26"/>
                  </a:lnTo>
                  <a:lnTo>
                    <a:pt x="35" y="0"/>
                  </a:lnTo>
                  <a:lnTo>
                    <a:pt x="35" y="458"/>
                  </a:lnTo>
                  <a:lnTo>
                    <a:pt x="0" y="484"/>
                  </a:lnTo>
                  <a:close/>
                </a:path>
              </a:pathLst>
            </a:custGeom>
            <a:solidFill>
              <a:srgbClr val="008000"/>
            </a:solidFill>
            <a:ln w="11113">
              <a:solidFill>
                <a:srgbClr val="FFFFFF"/>
              </a:solidFill>
              <a:prstDash val="solid"/>
              <a:round/>
              <a:headEnd/>
              <a:tailEnd/>
            </a:ln>
          </p:spPr>
          <p:txBody>
            <a:bodyPr/>
            <a:lstStyle/>
            <a:p>
              <a:endParaRPr lang="en-US"/>
            </a:p>
          </p:txBody>
        </p:sp>
        <p:sp>
          <p:nvSpPr>
            <p:cNvPr id="59418" name="Rectangle 26"/>
            <p:cNvSpPr>
              <a:spLocks noChangeArrowheads="1"/>
            </p:cNvSpPr>
            <p:nvPr/>
          </p:nvSpPr>
          <p:spPr bwMode="auto">
            <a:xfrm>
              <a:off x="2166" y="2891"/>
              <a:ext cx="104" cy="458"/>
            </a:xfrm>
            <a:prstGeom prst="rect">
              <a:avLst/>
            </a:prstGeom>
            <a:solidFill>
              <a:schemeClr val="hlink"/>
            </a:solidFill>
            <a:ln w="11176">
              <a:solidFill>
                <a:srgbClr val="FFFFFF"/>
              </a:solidFill>
              <a:miter lim="800000"/>
              <a:headEnd/>
              <a:tailEnd/>
            </a:ln>
          </p:spPr>
          <p:txBody>
            <a:bodyPr/>
            <a:lstStyle/>
            <a:p>
              <a:endParaRPr lang="en-US"/>
            </a:p>
          </p:txBody>
        </p:sp>
        <p:sp>
          <p:nvSpPr>
            <p:cNvPr id="59419" name="Freeform 27"/>
            <p:cNvSpPr>
              <a:spLocks/>
            </p:cNvSpPr>
            <p:nvPr/>
          </p:nvSpPr>
          <p:spPr bwMode="auto">
            <a:xfrm>
              <a:off x="2166" y="2865"/>
              <a:ext cx="139" cy="26"/>
            </a:xfrm>
            <a:custGeom>
              <a:avLst/>
              <a:gdLst>
                <a:gd name="T0" fmla="*/ 104 w 139"/>
                <a:gd name="T1" fmla="*/ 26 h 26"/>
                <a:gd name="T2" fmla="*/ 139 w 139"/>
                <a:gd name="T3" fmla="*/ 0 h 26"/>
                <a:gd name="T4" fmla="*/ 35 w 139"/>
                <a:gd name="T5" fmla="*/ 0 h 26"/>
                <a:gd name="T6" fmla="*/ 0 w 139"/>
                <a:gd name="T7" fmla="*/ 26 h 26"/>
                <a:gd name="T8" fmla="*/ 104 w 139"/>
                <a:gd name="T9" fmla="*/ 26 h 26"/>
                <a:gd name="T10" fmla="*/ 0 60000 65536"/>
                <a:gd name="T11" fmla="*/ 0 60000 65536"/>
                <a:gd name="T12" fmla="*/ 0 60000 65536"/>
                <a:gd name="T13" fmla="*/ 0 60000 65536"/>
                <a:gd name="T14" fmla="*/ 0 60000 65536"/>
                <a:gd name="T15" fmla="*/ 0 w 139"/>
                <a:gd name="T16" fmla="*/ 0 h 26"/>
                <a:gd name="T17" fmla="*/ 139 w 139"/>
                <a:gd name="T18" fmla="*/ 26 h 26"/>
              </a:gdLst>
              <a:ahLst/>
              <a:cxnLst>
                <a:cxn ang="T10">
                  <a:pos x="T0" y="T1"/>
                </a:cxn>
                <a:cxn ang="T11">
                  <a:pos x="T2" y="T3"/>
                </a:cxn>
                <a:cxn ang="T12">
                  <a:pos x="T4" y="T5"/>
                </a:cxn>
                <a:cxn ang="T13">
                  <a:pos x="T6" y="T7"/>
                </a:cxn>
                <a:cxn ang="T14">
                  <a:pos x="T8" y="T9"/>
                </a:cxn>
              </a:cxnLst>
              <a:rect l="T15" t="T16" r="T17" b="T18"/>
              <a:pathLst>
                <a:path w="139" h="26">
                  <a:moveTo>
                    <a:pt x="104" y="26"/>
                  </a:moveTo>
                  <a:lnTo>
                    <a:pt x="139" y="0"/>
                  </a:lnTo>
                  <a:lnTo>
                    <a:pt x="35" y="0"/>
                  </a:lnTo>
                  <a:lnTo>
                    <a:pt x="0" y="26"/>
                  </a:lnTo>
                  <a:lnTo>
                    <a:pt x="104" y="26"/>
                  </a:lnTo>
                  <a:close/>
                </a:path>
              </a:pathLst>
            </a:custGeom>
            <a:solidFill>
              <a:srgbClr val="00BF00"/>
            </a:solidFill>
            <a:ln w="11113">
              <a:solidFill>
                <a:srgbClr val="FFFFFF"/>
              </a:solidFill>
              <a:prstDash val="solid"/>
              <a:round/>
              <a:headEnd/>
              <a:tailEnd/>
            </a:ln>
          </p:spPr>
          <p:txBody>
            <a:bodyPr/>
            <a:lstStyle/>
            <a:p>
              <a:endParaRPr lang="en-US"/>
            </a:p>
          </p:txBody>
        </p:sp>
        <p:sp>
          <p:nvSpPr>
            <p:cNvPr id="59420" name="Freeform 28"/>
            <p:cNvSpPr>
              <a:spLocks/>
            </p:cNvSpPr>
            <p:nvPr/>
          </p:nvSpPr>
          <p:spPr bwMode="auto">
            <a:xfrm>
              <a:off x="2519" y="2175"/>
              <a:ext cx="35" cy="1174"/>
            </a:xfrm>
            <a:custGeom>
              <a:avLst/>
              <a:gdLst>
                <a:gd name="T0" fmla="*/ 0 w 35"/>
                <a:gd name="T1" fmla="*/ 1174 h 1174"/>
                <a:gd name="T2" fmla="*/ 0 w 35"/>
                <a:gd name="T3" fmla="*/ 25 h 1174"/>
                <a:gd name="T4" fmla="*/ 35 w 35"/>
                <a:gd name="T5" fmla="*/ 0 h 1174"/>
                <a:gd name="T6" fmla="*/ 35 w 35"/>
                <a:gd name="T7" fmla="*/ 1148 h 1174"/>
                <a:gd name="T8" fmla="*/ 0 w 35"/>
                <a:gd name="T9" fmla="*/ 1174 h 1174"/>
                <a:gd name="T10" fmla="*/ 0 60000 65536"/>
                <a:gd name="T11" fmla="*/ 0 60000 65536"/>
                <a:gd name="T12" fmla="*/ 0 60000 65536"/>
                <a:gd name="T13" fmla="*/ 0 60000 65536"/>
                <a:gd name="T14" fmla="*/ 0 60000 65536"/>
                <a:gd name="T15" fmla="*/ 0 w 35"/>
                <a:gd name="T16" fmla="*/ 0 h 1174"/>
                <a:gd name="T17" fmla="*/ 35 w 35"/>
                <a:gd name="T18" fmla="*/ 1174 h 1174"/>
              </a:gdLst>
              <a:ahLst/>
              <a:cxnLst>
                <a:cxn ang="T10">
                  <a:pos x="T0" y="T1"/>
                </a:cxn>
                <a:cxn ang="T11">
                  <a:pos x="T2" y="T3"/>
                </a:cxn>
                <a:cxn ang="T12">
                  <a:pos x="T4" y="T5"/>
                </a:cxn>
                <a:cxn ang="T13">
                  <a:pos x="T6" y="T7"/>
                </a:cxn>
                <a:cxn ang="T14">
                  <a:pos x="T8" y="T9"/>
                </a:cxn>
              </a:cxnLst>
              <a:rect l="T15" t="T16" r="T17" b="T18"/>
              <a:pathLst>
                <a:path w="35" h="1174">
                  <a:moveTo>
                    <a:pt x="0" y="1174"/>
                  </a:moveTo>
                  <a:lnTo>
                    <a:pt x="0" y="25"/>
                  </a:lnTo>
                  <a:lnTo>
                    <a:pt x="35" y="0"/>
                  </a:lnTo>
                  <a:lnTo>
                    <a:pt x="35" y="1148"/>
                  </a:lnTo>
                  <a:lnTo>
                    <a:pt x="0" y="1174"/>
                  </a:lnTo>
                  <a:close/>
                </a:path>
              </a:pathLst>
            </a:custGeom>
            <a:solidFill>
              <a:srgbClr val="008000"/>
            </a:solidFill>
            <a:ln w="11113">
              <a:solidFill>
                <a:srgbClr val="FFFFFF"/>
              </a:solidFill>
              <a:prstDash val="solid"/>
              <a:round/>
              <a:headEnd/>
              <a:tailEnd/>
            </a:ln>
          </p:spPr>
          <p:txBody>
            <a:bodyPr/>
            <a:lstStyle/>
            <a:p>
              <a:endParaRPr lang="en-US"/>
            </a:p>
          </p:txBody>
        </p:sp>
        <p:sp>
          <p:nvSpPr>
            <p:cNvPr id="59421" name="Rectangle 29"/>
            <p:cNvSpPr>
              <a:spLocks noChangeArrowheads="1"/>
            </p:cNvSpPr>
            <p:nvPr/>
          </p:nvSpPr>
          <p:spPr bwMode="auto">
            <a:xfrm>
              <a:off x="2422" y="2200"/>
              <a:ext cx="97" cy="1149"/>
            </a:xfrm>
            <a:prstGeom prst="rect">
              <a:avLst/>
            </a:prstGeom>
            <a:solidFill>
              <a:schemeClr val="hlink"/>
            </a:solidFill>
            <a:ln w="11176">
              <a:solidFill>
                <a:srgbClr val="FFFFFF"/>
              </a:solidFill>
              <a:miter lim="800000"/>
              <a:headEnd/>
              <a:tailEnd/>
            </a:ln>
          </p:spPr>
          <p:txBody>
            <a:bodyPr/>
            <a:lstStyle/>
            <a:p>
              <a:endParaRPr lang="en-US"/>
            </a:p>
          </p:txBody>
        </p:sp>
        <p:sp>
          <p:nvSpPr>
            <p:cNvPr id="59422" name="Freeform 30"/>
            <p:cNvSpPr>
              <a:spLocks/>
            </p:cNvSpPr>
            <p:nvPr/>
          </p:nvSpPr>
          <p:spPr bwMode="auto">
            <a:xfrm>
              <a:off x="2422" y="2175"/>
              <a:ext cx="132" cy="25"/>
            </a:xfrm>
            <a:custGeom>
              <a:avLst/>
              <a:gdLst>
                <a:gd name="T0" fmla="*/ 97 w 132"/>
                <a:gd name="T1" fmla="*/ 25 h 25"/>
                <a:gd name="T2" fmla="*/ 132 w 132"/>
                <a:gd name="T3" fmla="*/ 0 h 25"/>
                <a:gd name="T4" fmla="*/ 35 w 132"/>
                <a:gd name="T5" fmla="*/ 0 h 25"/>
                <a:gd name="T6" fmla="*/ 0 w 132"/>
                <a:gd name="T7" fmla="*/ 25 h 25"/>
                <a:gd name="T8" fmla="*/ 97 w 132"/>
                <a:gd name="T9" fmla="*/ 25 h 25"/>
                <a:gd name="T10" fmla="*/ 0 60000 65536"/>
                <a:gd name="T11" fmla="*/ 0 60000 65536"/>
                <a:gd name="T12" fmla="*/ 0 60000 65536"/>
                <a:gd name="T13" fmla="*/ 0 60000 65536"/>
                <a:gd name="T14" fmla="*/ 0 60000 65536"/>
                <a:gd name="T15" fmla="*/ 0 w 132"/>
                <a:gd name="T16" fmla="*/ 0 h 25"/>
                <a:gd name="T17" fmla="*/ 132 w 132"/>
                <a:gd name="T18" fmla="*/ 25 h 25"/>
              </a:gdLst>
              <a:ahLst/>
              <a:cxnLst>
                <a:cxn ang="T10">
                  <a:pos x="T0" y="T1"/>
                </a:cxn>
                <a:cxn ang="T11">
                  <a:pos x="T2" y="T3"/>
                </a:cxn>
                <a:cxn ang="T12">
                  <a:pos x="T4" y="T5"/>
                </a:cxn>
                <a:cxn ang="T13">
                  <a:pos x="T6" y="T7"/>
                </a:cxn>
                <a:cxn ang="T14">
                  <a:pos x="T8" y="T9"/>
                </a:cxn>
              </a:cxnLst>
              <a:rect l="T15" t="T16" r="T17" b="T18"/>
              <a:pathLst>
                <a:path w="132" h="25">
                  <a:moveTo>
                    <a:pt x="97" y="25"/>
                  </a:moveTo>
                  <a:lnTo>
                    <a:pt x="132" y="0"/>
                  </a:lnTo>
                  <a:lnTo>
                    <a:pt x="35" y="0"/>
                  </a:lnTo>
                  <a:lnTo>
                    <a:pt x="0" y="25"/>
                  </a:lnTo>
                  <a:lnTo>
                    <a:pt x="97" y="25"/>
                  </a:lnTo>
                  <a:close/>
                </a:path>
              </a:pathLst>
            </a:custGeom>
            <a:solidFill>
              <a:srgbClr val="00BF00"/>
            </a:solidFill>
            <a:ln w="11113">
              <a:solidFill>
                <a:srgbClr val="FFFFFF"/>
              </a:solidFill>
              <a:prstDash val="solid"/>
              <a:round/>
              <a:headEnd/>
              <a:tailEnd/>
            </a:ln>
          </p:spPr>
          <p:txBody>
            <a:bodyPr/>
            <a:lstStyle/>
            <a:p>
              <a:endParaRPr lang="en-US"/>
            </a:p>
          </p:txBody>
        </p:sp>
        <p:sp>
          <p:nvSpPr>
            <p:cNvPr id="59423" name="Freeform 31"/>
            <p:cNvSpPr>
              <a:spLocks/>
            </p:cNvSpPr>
            <p:nvPr/>
          </p:nvSpPr>
          <p:spPr bwMode="auto">
            <a:xfrm>
              <a:off x="2775" y="1026"/>
              <a:ext cx="35" cy="2323"/>
            </a:xfrm>
            <a:custGeom>
              <a:avLst/>
              <a:gdLst>
                <a:gd name="T0" fmla="*/ 0 w 35"/>
                <a:gd name="T1" fmla="*/ 2323 h 2323"/>
                <a:gd name="T2" fmla="*/ 0 w 35"/>
                <a:gd name="T3" fmla="*/ 26 h 2323"/>
                <a:gd name="T4" fmla="*/ 35 w 35"/>
                <a:gd name="T5" fmla="*/ 0 h 2323"/>
                <a:gd name="T6" fmla="*/ 35 w 35"/>
                <a:gd name="T7" fmla="*/ 2297 h 2323"/>
                <a:gd name="T8" fmla="*/ 0 w 35"/>
                <a:gd name="T9" fmla="*/ 2323 h 2323"/>
                <a:gd name="T10" fmla="*/ 0 60000 65536"/>
                <a:gd name="T11" fmla="*/ 0 60000 65536"/>
                <a:gd name="T12" fmla="*/ 0 60000 65536"/>
                <a:gd name="T13" fmla="*/ 0 60000 65536"/>
                <a:gd name="T14" fmla="*/ 0 60000 65536"/>
                <a:gd name="T15" fmla="*/ 0 w 35"/>
                <a:gd name="T16" fmla="*/ 0 h 2323"/>
                <a:gd name="T17" fmla="*/ 35 w 35"/>
                <a:gd name="T18" fmla="*/ 2323 h 2323"/>
              </a:gdLst>
              <a:ahLst/>
              <a:cxnLst>
                <a:cxn ang="T10">
                  <a:pos x="T0" y="T1"/>
                </a:cxn>
                <a:cxn ang="T11">
                  <a:pos x="T2" y="T3"/>
                </a:cxn>
                <a:cxn ang="T12">
                  <a:pos x="T4" y="T5"/>
                </a:cxn>
                <a:cxn ang="T13">
                  <a:pos x="T6" y="T7"/>
                </a:cxn>
                <a:cxn ang="T14">
                  <a:pos x="T8" y="T9"/>
                </a:cxn>
              </a:cxnLst>
              <a:rect l="T15" t="T16" r="T17" b="T18"/>
              <a:pathLst>
                <a:path w="35" h="2323">
                  <a:moveTo>
                    <a:pt x="0" y="2323"/>
                  </a:moveTo>
                  <a:lnTo>
                    <a:pt x="0" y="26"/>
                  </a:lnTo>
                  <a:lnTo>
                    <a:pt x="35" y="0"/>
                  </a:lnTo>
                  <a:lnTo>
                    <a:pt x="35" y="2297"/>
                  </a:lnTo>
                  <a:lnTo>
                    <a:pt x="0" y="2323"/>
                  </a:lnTo>
                  <a:close/>
                </a:path>
              </a:pathLst>
            </a:custGeom>
            <a:solidFill>
              <a:srgbClr val="008000"/>
            </a:solidFill>
            <a:ln w="11113">
              <a:solidFill>
                <a:srgbClr val="FFFFFF"/>
              </a:solidFill>
              <a:prstDash val="solid"/>
              <a:round/>
              <a:headEnd/>
              <a:tailEnd/>
            </a:ln>
          </p:spPr>
          <p:txBody>
            <a:bodyPr/>
            <a:lstStyle/>
            <a:p>
              <a:endParaRPr lang="en-US"/>
            </a:p>
          </p:txBody>
        </p:sp>
        <p:sp>
          <p:nvSpPr>
            <p:cNvPr id="59424" name="Rectangle 32"/>
            <p:cNvSpPr>
              <a:spLocks noChangeArrowheads="1"/>
            </p:cNvSpPr>
            <p:nvPr/>
          </p:nvSpPr>
          <p:spPr bwMode="auto">
            <a:xfrm>
              <a:off x="2671" y="1052"/>
              <a:ext cx="104" cy="2297"/>
            </a:xfrm>
            <a:prstGeom prst="rect">
              <a:avLst/>
            </a:prstGeom>
            <a:solidFill>
              <a:schemeClr val="hlink"/>
            </a:solidFill>
            <a:ln w="11176">
              <a:solidFill>
                <a:srgbClr val="FFFFFF"/>
              </a:solidFill>
              <a:miter lim="800000"/>
              <a:headEnd/>
              <a:tailEnd/>
            </a:ln>
          </p:spPr>
          <p:txBody>
            <a:bodyPr/>
            <a:lstStyle/>
            <a:p>
              <a:endParaRPr lang="en-US"/>
            </a:p>
          </p:txBody>
        </p:sp>
        <p:sp>
          <p:nvSpPr>
            <p:cNvPr id="59425" name="Freeform 33"/>
            <p:cNvSpPr>
              <a:spLocks/>
            </p:cNvSpPr>
            <p:nvPr/>
          </p:nvSpPr>
          <p:spPr bwMode="auto">
            <a:xfrm>
              <a:off x="2671" y="1026"/>
              <a:ext cx="139" cy="26"/>
            </a:xfrm>
            <a:custGeom>
              <a:avLst/>
              <a:gdLst>
                <a:gd name="T0" fmla="*/ 104 w 139"/>
                <a:gd name="T1" fmla="*/ 26 h 26"/>
                <a:gd name="T2" fmla="*/ 139 w 139"/>
                <a:gd name="T3" fmla="*/ 0 h 26"/>
                <a:gd name="T4" fmla="*/ 35 w 139"/>
                <a:gd name="T5" fmla="*/ 0 h 26"/>
                <a:gd name="T6" fmla="*/ 0 w 139"/>
                <a:gd name="T7" fmla="*/ 26 h 26"/>
                <a:gd name="T8" fmla="*/ 104 w 139"/>
                <a:gd name="T9" fmla="*/ 26 h 26"/>
                <a:gd name="T10" fmla="*/ 0 60000 65536"/>
                <a:gd name="T11" fmla="*/ 0 60000 65536"/>
                <a:gd name="T12" fmla="*/ 0 60000 65536"/>
                <a:gd name="T13" fmla="*/ 0 60000 65536"/>
                <a:gd name="T14" fmla="*/ 0 60000 65536"/>
                <a:gd name="T15" fmla="*/ 0 w 139"/>
                <a:gd name="T16" fmla="*/ 0 h 26"/>
                <a:gd name="T17" fmla="*/ 139 w 139"/>
                <a:gd name="T18" fmla="*/ 26 h 26"/>
              </a:gdLst>
              <a:ahLst/>
              <a:cxnLst>
                <a:cxn ang="T10">
                  <a:pos x="T0" y="T1"/>
                </a:cxn>
                <a:cxn ang="T11">
                  <a:pos x="T2" y="T3"/>
                </a:cxn>
                <a:cxn ang="T12">
                  <a:pos x="T4" y="T5"/>
                </a:cxn>
                <a:cxn ang="T13">
                  <a:pos x="T6" y="T7"/>
                </a:cxn>
                <a:cxn ang="T14">
                  <a:pos x="T8" y="T9"/>
                </a:cxn>
              </a:cxnLst>
              <a:rect l="T15" t="T16" r="T17" b="T18"/>
              <a:pathLst>
                <a:path w="139" h="26">
                  <a:moveTo>
                    <a:pt x="104" y="26"/>
                  </a:moveTo>
                  <a:lnTo>
                    <a:pt x="139" y="0"/>
                  </a:lnTo>
                  <a:lnTo>
                    <a:pt x="35" y="0"/>
                  </a:lnTo>
                  <a:lnTo>
                    <a:pt x="0" y="26"/>
                  </a:lnTo>
                  <a:lnTo>
                    <a:pt x="104" y="26"/>
                  </a:lnTo>
                  <a:close/>
                </a:path>
              </a:pathLst>
            </a:custGeom>
            <a:solidFill>
              <a:srgbClr val="00BF00"/>
            </a:solidFill>
            <a:ln w="11113">
              <a:solidFill>
                <a:srgbClr val="FFFFFF"/>
              </a:solidFill>
              <a:prstDash val="solid"/>
              <a:round/>
              <a:headEnd/>
              <a:tailEnd/>
            </a:ln>
          </p:spPr>
          <p:txBody>
            <a:bodyPr/>
            <a:lstStyle/>
            <a:p>
              <a:endParaRPr lang="en-US"/>
            </a:p>
          </p:txBody>
        </p:sp>
        <p:sp>
          <p:nvSpPr>
            <p:cNvPr id="59426" name="Freeform 34"/>
            <p:cNvSpPr>
              <a:spLocks/>
            </p:cNvSpPr>
            <p:nvPr/>
          </p:nvSpPr>
          <p:spPr bwMode="auto">
            <a:xfrm>
              <a:off x="3024" y="1484"/>
              <a:ext cx="35" cy="1865"/>
            </a:xfrm>
            <a:custGeom>
              <a:avLst/>
              <a:gdLst>
                <a:gd name="T0" fmla="*/ 0 w 35"/>
                <a:gd name="T1" fmla="*/ 1865 h 1865"/>
                <a:gd name="T2" fmla="*/ 0 w 35"/>
                <a:gd name="T3" fmla="*/ 26 h 1865"/>
                <a:gd name="T4" fmla="*/ 35 w 35"/>
                <a:gd name="T5" fmla="*/ 0 h 1865"/>
                <a:gd name="T6" fmla="*/ 35 w 35"/>
                <a:gd name="T7" fmla="*/ 1839 h 1865"/>
                <a:gd name="T8" fmla="*/ 0 w 35"/>
                <a:gd name="T9" fmla="*/ 1865 h 1865"/>
                <a:gd name="T10" fmla="*/ 0 60000 65536"/>
                <a:gd name="T11" fmla="*/ 0 60000 65536"/>
                <a:gd name="T12" fmla="*/ 0 60000 65536"/>
                <a:gd name="T13" fmla="*/ 0 60000 65536"/>
                <a:gd name="T14" fmla="*/ 0 60000 65536"/>
                <a:gd name="T15" fmla="*/ 0 w 35"/>
                <a:gd name="T16" fmla="*/ 0 h 1865"/>
                <a:gd name="T17" fmla="*/ 35 w 35"/>
                <a:gd name="T18" fmla="*/ 1865 h 1865"/>
              </a:gdLst>
              <a:ahLst/>
              <a:cxnLst>
                <a:cxn ang="T10">
                  <a:pos x="T0" y="T1"/>
                </a:cxn>
                <a:cxn ang="T11">
                  <a:pos x="T2" y="T3"/>
                </a:cxn>
                <a:cxn ang="T12">
                  <a:pos x="T4" y="T5"/>
                </a:cxn>
                <a:cxn ang="T13">
                  <a:pos x="T6" y="T7"/>
                </a:cxn>
                <a:cxn ang="T14">
                  <a:pos x="T8" y="T9"/>
                </a:cxn>
              </a:cxnLst>
              <a:rect l="T15" t="T16" r="T17" b="T18"/>
              <a:pathLst>
                <a:path w="35" h="1865">
                  <a:moveTo>
                    <a:pt x="0" y="1865"/>
                  </a:moveTo>
                  <a:lnTo>
                    <a:pt x="0" y="26"/>
                  </a:lnTo>
                  <a:lnTo>
                    <a:pt x="35" y="0"/>
                  </a:lnTo>
                  <a:lnTo>
                    <a:pt x="35" y="1839"/>
                  </a:lnTo>
                  <a:lnTo>
                    <a:pt x="0" y="1865"/>
                  </a:lnTo>
                  <a:close/>
                </a:path>
              </a:pathLst>
            </a:custGeom>
            <a:solidFill>
              <a:srgbClr val="008000"/>
            </a:solidFill>
            <a:ln w="11113">
              <a:solidFill>
                <a:srgbClr val="FFFFFF"/>
              </a:solidFill>
              <a:prstDash val="solid"/>
              <a:round/>
              <a:headEnd/>
              <a:tailEnd/>
            </a:ln>
          </p:spPr>
          <p:txBody>
            <a:bodyPr/>
            <a:lstStyle/>
            <a:p>
              <a:endParaRPr lang="en-US"/>
            </a:p>
          </p:txBody>
        </p:sp>
        <p:sp>
          <p:nvSpPr>
            <p:cNvPr id="59427" name="Rectangle 35"/>
            <p:cNvSpPr>
              <a:spLocks noChangeArrowheads="1"/>
            </p:cNvSpPr>
            <p:nvPr/>
          </p:nvSpPr>
          <p:spPr bwMode="auto">
            <a:xfrm>
              <a:off x="2927" y="1510"/>
              <a:ext cx="97" cy="1839"/>
            </a:xfrm>
            <a:prstGeom prst="rect">
              <a:avLst/>
            </a:prstGeom>
            <a:solidFill>
              <a:schemeClr val="hlink"/>
            </a:solidFill>
            <a:ln w="11176">
              <a:solidFill>
                <a:srgbClr val="FFFFFF"/>
              </a:solidFill>
              <a:miter lim="800000"/>
              <a:headEnd/>
              <a:tailEnd/>
            </a:ln>
          </p:spPr>
          <p:txBody>
            <a:bodyPr/>
            <a:lstStyle/>
            <a:p>
              <a:endParaRPr lang="en-US"/>
            </a:p>
          </p:txBody>
        </p:sp>
        <p:sp>
          <p:nvSpPr>
            <p:cNvPr id="59428" name="Freeform 36"/>
            <p:cNvSpPr>
              <a:spLocks/>
            </p:cNvSpPr>
            <p:nvPr/>
          </p:nvSpPr>
          <p:spPr bwMode="auto">
            <a:xfrm>
              <a:off x="2927" y="1484"/>
              <a:ext cx="132" cy="26"/>
            </a:xfrm>
            <a:custGeom>
              <a:avLst/>
              <a:gdLst>
                <a:gd name="T0" fmla="*/ 97 w 132"/>
                <a:gd name="T1" fmla="*/ 26 h 26"/>
                <a:gd name="T2" fmla="*/ 132 w 132"/>
                <a:gd name="T3" fmla="*/ 0 h 26"/>
                <a:gd name="T4" fmla="*/ 35 w 132"/>
                <a:gd name="T5" fmla="*/ 0 h 26"/>
                <a:gd name="T6" fmla="*/ 0 w 132"/>
                <a:gd name="T7" fmla="*/ 26 h 26"/>
                <a:gd name="T8" fmla="*/ 97 w 132"/>
                <a:gd name="T9" fmla="*/ 26 h 26"/>
                <a:gd name="T10" fmla="*/ 0 60000 65536"/>
                <a:gd name="T11" fmla="*/ 0 60000 65536"/>
                <a:gd name="T12" fmla="*/ 0 60000 65536"/>
                <a:gd name="T13" fmla="*/ 0 60000 65536"/>
                <a:gd name="T14" fmla="*/ 0 60000 65536"/>
                <a:gd name="T15" fmla="*/ 0 w 132"/>
                <a:gd name="T16" fmla="*/ 0 h 26"/>
                <a:gd name="T17" fmla="*/ 132 w 132"/>
                <a:gd name="T18" fmla="*/ 26 h 26"/>
              </a:gdLst>
              <a:ahLst/>
              <a:cxnLst>
                <a:cxn ang="T10">
                  <a:pos x="T0" y="T1"/>
                </a:cxn>
                <a:cxn ang="T11">
                  <a:pos x="T2" y="T3"/>
                </a:cxn>
                <a:cxn ang="T12">
                  <a:pos x="T4" y="T5"/>
                </a:cxn>
                <a:cxn ang="T13">
                  <a:pos x="T6" y="T7"/>
                </a:cxn>
                <a:cxn ang="T14">
                  <a:pos x="T8" y="T9"/>
                </a:cxn>
              </a:cxnLst>
              <a:rect l="T15" t="T16" r="T17" b="T18"/>
              <a:pathLst>
                <a:path w="132" h="26">
                  <a:moveTo>
                    <a:pt x="97" y="26"/>
                  </a:moveTo>
                  <a:lnTo>
                    <a:pt x="132" y="0"/>
                  </a:lnTo>
                  <a:lnTo>
                    <a:pt x="35" y="0"/>
                  </a:lnTo>
                  <a:lnTo>
                    <a:pt x="0" y="26"/>
                  </a:lnTo>
                  <a:lnTo>
                    <a:pt x="97" y="26"/>
                  </a:lnTo>
                  <a:close/>
                </a:path>
              </a:pathLst>
            </a:custGeom>
            <a:solidFill>
              <a:srgbClr val="00BF00"/>
            </a:solidFill>
            <a:ln w="11113">
              <a:solidFill>
                <a:srgbClr val="FFFFFF"/>
              </a:solidFill>
              <a:prstDash val="solid"/>
              <a:round/>
              <a:headEnd/>
              <a:tailEnd/>
            </a:ln>
          </p:spPr>
          <p:txBody>
            <a:bodyPr/>
            <a:lstStyle/>
            <a:p>
              <a:endParaRPr lang="en-US"/>
            </a:p>
          </p:txBody>
        </p:sp>
        <p:sp>
          <p:nvSpPr>
            <p:cNvPr id="59429" name="Freeform 37"/>
            <p:cNvSpPr>
              <a:spLocks/>
            </p:cNvSpPr>
            <p:nvPr/>
          </p:nvSpPr>
          <p:spPr bwMode="auto">
            <a:xfrm>
              <a:off x="3280" y="1258"/>
              <a:ext cx="35" cy="2091"/>
            </a:xfrm>
            <a:custGeom>
              <a:avLst/>
              <a:gdLst>
                <a:gd name="T0" fmla="*/ 0 w 35"/>
                <a:gd name="T1" fmla="*/ 2091 h 2091"/>
                <a:gd name="T2" fmla="*/ 0 w 35"/>
                <a:gd name="T3" fmla="*/ 20 h 2091"/>
                <a:gd name="T4" fmla="*/ 35 w 35"/>
                <a:gd name="T5" fmla="*/ 0 h 2091"/>
                <a:gd name="T6" fmla="*/ 35 w 35"/>
                <a:gd name="T7" fmla="*/ 2065 h 2091"/>
                <a:gd name="T8" fmla="*/ 0 w 35"/>
                <a:gd name="T9" fmla="*/ 2091 h 2091"/>
                <a:gd name="T10" fmla="*/ 0 60000 65536"/>
                <a:gd name="T11" fmla="*/ 0 60000 65536"/>
                <a:gd name="T12" fmla="*/ 0 60000 65536"/>
                <a:gd name="T13" fmla="*/ 0 60000 65536"/>
                <a:gd name="T14" fmla="*/ 0 60000 65536"/>
                <a:gd name="T15" fmla="*/ 0 w 35"/>
                <a:gd name="T16" fmla="*/ 0 h 2091"/>
                <a:gd name="T17" fmla="*/ 35 w 35"/>
                <a:gd name="T18" fmla="*/ 2091 h 2091"/>
              </a:gdLst>
              <a:ahLst/>
              <a:cxnLst>
                <a:cxn ang="T10">
                  <a:pos x="T0" y="T1"/>
                </a:cxn>
                <a:cxn ang="T11">
                  <a:pos x="T2" y="T3"/>
                </a:cxn>
                <a:cxn ang="T12">
                  <a:pos x="T4" y="T5"/>
                </a:cxn>
                <a:cxn ang="T13">
                  <a:pos x="T6" y="T7"/>
                </a:cxn>
                <a:cxn ang="T14">
                  <a:pos x="T8" y="T9"/>
                </a:cxn>
              </a:cxnLst>
              <a:rect l="T15" t="T16" r="T17" b="T18"/>
              <a:pathLst>
                <a:path w="35" h="2091">
                  <a:moveTo>
                    <a:pt x="0" y="2091"/>
                  </a:moveTo>
                  <a:lnTo>
                    <a:pt x="0" y="20"/>
                  </a:lnTo>
                  <a:lnTo>
                    <a:pt x="35" y="0"/>
                  </a:lnTo>
                  <a:lnTo>
                    <a:pt x="35" y="2065"/>
                  </a:lnTo>
                  <a:lnTo>
                    <a:pt x="0" y="2091"/>
                  </a:lnTo>
                  <a:close/>
                </a:path>
              </a:pathLst>
            </a:custGeom>
            <a:solidFill>
              <a:srgbClr val="008000"/>
            </a:solidFill>
            <a:ln w="11113">
              <a:solidFill>
                <a:srgbClr val="FFFFFF"/>
              </a:solidFill>
              <a:prstDash val="solid"/>
              <a:round/>
              <a:headEnd/>
              <a:tailEnd/>
            </a:ln>
          </p:spPr>
          <p:txBody>
            <a:bodyPr/>
            <a:lstStyle/>
            <a:p>
              <a:endParaRPr lang="en-US"/>
            </a:p>
          </p:txBody>
        </p:sp>
        <p:sp>
          <p:nvSpPr>
            <p:cNvPr id="59430" name="Rectangle 38"/>
            <p:cNvSpPr>
              <a:spLocks noChangeArrowheads="1"/>
            </p:cNvSpPr>
            <p:nvPr/>
          </p:nvSpPr>
          <p:spPr bwMode="auto">
            <a:xfrm>
              <a:off x="3176" y="1278"/>
              <a:ext cx="104" cy="2071"/>
            </a:xfrm>
            <a:prstGeom prst="rect">
              <a:avLst/>
            </a:prstGeom>
            <a:solidFill>
              <a:schemeClr val="hlink"/>
            </a:solidFill>
            <a:ln w="11176">
              <a:solidFill>
                <a:srgbClr val="FFFFFF"/>
              </a:solidFill>
              <a:miter lim="800000"/>
              <a:headEnd/>
              <a:tailEnd/>
            </a:ln>
          </p:spPr>
          <p:txBody>
            <a:bodyPr/>
            <a:lstStyle/>
            <a:p>
              <a:endParaRPr lang="en-US"/>
            </a:p>
          </p:txBody>
        </p:sp>
        <p:sp>
          <p:nvSpPr>
            <p:cNvPr id="59431" name="Freeform 39"/>
            <p:cNvSpPr>
              <a:spLocks/>
            </p:cNvSpPr>
            <p:nvPr/>
          </p:nvSpPr>
          <p:spPr bwMode="auto">
            <a:xfrm>
              <a:off x="3176" y="1258"/>
              <a:ext cx="139" cy="20"/>
            </a:xfrm>
            <a:custGeom>
              <a:avLst/>
              <a:gdLst>
                <a:gd name="T0" fmla="*/ 104 w 139"/>
                <a:gd name="T1" fmla="*/ 20 h 20"/>
                <a:gd name="T2" fmla="*/ 139 w 139"/>
                <a:gd name="T3" fmla="*/ 0 h 20"/>
                <a:gd name="T4" fmla="*/ 35 w 139"/>
                <a:gd name="T5" fmla="*/ 0 h 20"/>
                <a:gd name="T6" fmla="*/ 0 w 139"/>
                <a:gd name="T7" fmla="*/ 20 h 20"/>
                <a:gd name="T8" fmla="*/ 104 w 139"/>
                <a:gd name="T9" fmla="*/ 20 h 20"/>
                <a:gd name="T10" fmla="*/ 0 60000 65536"/>
                <a:gd name="T11" fmla="*/ 0 60000 65536"/>
                <a:gd name="T12" fmla="*/ 0 60000 65536"/>
                <a:gd name="T13" fmla="*/ 0 60000 65536"/>
                <a:gd name="T14" fmla="*/ 0 60000 65536"/>
                <a:gd name="T15" fmla="*/ 0 w 139"/>
                <a:gd name="T16" fmla="*/ 0 h 20"/>
                <a:gd name="T17" fmla="*/ 139 w 139"/>
                <a:gd name="T18" fmla="*/ 20 h 20"/>
              </a:gdLst>
              <a:ahLst/>
              <a:cxnLst>
                <a:cxn ang="T10">
                  <a:pos x="T0" y="T1"/>
                </a:cxn>
                <a:cxn ang="T11">
                  <a:pos x="T2" y="T3"/>
                </a:cxn>
                <a:cxn ang="T12">
                  <a:pos x="T4" y="T5"/>
                </a:cxn>
                <a:cxn ang="T13">
                  <a:pos x="T6" y="T7"/>
                </a:cxn>
                <a:cxn ang="T14">
                  <a:pos x="T8" y="T9"/>
                </a:cxn>
              </a:cxnLst>
              <a:rect l="T15" t="T16" r="T17" b="T18"/>
              <a:pathLst>
                <a:path w="139" h="20">
                  <a:moveTo>
                    <a:pt x="104" y="20"/>
                  </a:moveTo>
                  <a:lnTo>
                    <a:pt x="139" y="0"/>
                  </a:lnTo>
                  <a:lnTo>
                    <a:pt x="35" y="0"/>
                  </a:lnTo>
                  <a:lnTo>
                    <a:pt x="0" y="20"/>
                  </a:lnTo>
                  <a:lnTo>
                    <a:pt x="104" y="20"/>
                  </a:lnTo>
                  <a:close/>
                </a:path>
              </a:pathLst>
            </a:custGeom>
            <a:solidFill>
              <a:srgbClr val="00BF00"/>
            </a:solidFill>
            <a:ln w="11113">
              <a:solidFill>
                <a:srgbClr val="FFFFFF"/>
              </a:solidFill>
              <a:prstDash val="solid"/>
              <a:round/>
              <a:headEnd/>
              <a:tailEnd/>
            </a:ln>
          </p:spPr>
          <p:txBody>
            <a:bodyPr/>
            <a:lstStyle/>
            <a:p>
              <a:endParaRPr lang="en-US"/>
            </a:p>
          </p:txBody>
        </p:sp>
        <p:sp>
          <p:nvSpPr>
            <p:cNvPr id="59432" name="Freeform 40"/>
            <p:cNvSpPr>
              <a:spLocks/>
            </p:cNvSpPr>
            <p:nvPr/>
          </p:nvSpPr>
          <p:spPr bwMode="auto">
            <a:xfrm>
              <a:off x="3529" y="1026"/>
              <a:ext cx="35" cy="2323"/>
            </a:xfrm>
            <a:custGeom>
              <a:avLst/>
              <a:gdLst>
                <a:gd name="T0" fmla="*/ 0 w 35"/>
                <a:gd name="T1" fmla="*/ 2323 h 2323"/>
                <a:gd name="T2" fmla="*/ 0 w 35"/>
                <a:gd name="T3" fmla="*/ 26 h 2323"/>
                <a:gd name="T4" fmla="*/ 35 w 35"/>
                <a:gd name="T5" fmla="*/ 0 h 2323"/>
                <a:gd name="T6" fmla="*/ 35 w 35"/>
                <a:gd name="T7" fmla="*/ 2297 h 2323"/>
                <a:gd name="T8" fmla="*/ 0 w 35"/>
                <a:gd name="T9" fmla="*/ 2323 h 2323"/>
                <a:gd name="T10" fmla="*/ 0 60000 65536"/>
                <a:gd name="T11" fmla="*/ 0 60000 65536"/>
                <a:gd name="T12" fmla="*/ 0 60000 65536"/>
                <a:gd name="T13" fmla="*/ 0 60000 65536"/>
                <a:gd name="T14" fmla="*/ 0 60000 65536"/>
                <a:gd name="T15" fmla="*/ 0 w 35"/>
                <a:gd name="T16" fmla="*/ 0 h 2323"/>
                <a:gd name="T17" fmla="*/ 35 w 35"/>
                <a:gd name="T18" fmla="*/ 2323 h 2323"/>
              </a:gdLst>
              <a:ahLst/>
              <a:cxnLst>
                <a:cxn ang="T10">
                  <a:pos x="T0" y="T1"/>
                </a:cxn>
                <a:cxn ang="T11">
                  <a:pos x="T2" y="T3"/>
                </a:cxn>
                <a:cxn ang="T12">
                  <a:pos x="T4" y="T5"/>
                </a:cxn>
                <a:cxn ang="T13">
                  <a:pos x="T6" y="T7"/>
                </a:cxn>
                <a:cxn ang="T14">
                  <a:pos x="T8" y="T9"/>
                </a:cxn>
              </a:cxnLst>
              <a:rect l="T15" t="T16" r="T17" b="T18"/>
              <a:pathLst>
                <a:path w="35" h="2323">
                  <a:moveTo>
                    <a:pt x="0" y="2323"/>
                  </a:moveTo>
                  <a:lnTo>
                    <a:pt x="0" y="26"/>
                  </a:lnTo>
                  <a:lnTo>
                    <a:pt x="35" y="0"/>
                  </a:lnTo>
                  <a:lnTo>
                    <a:pt x="35" y="2297"/>
                  </a:lnTo>
                  <a:lnTo>
                    <a:pt x="0" y="2323"/>
                  </a:lnTo>
                  <a:close/>
                </a:path>
              </a:pathLst>
            </a:custGeom>
            <a:solidFill>
              <a:srgbClr val="008000"/>
            </a:solidFill>
            <a:ln w="11113">
              <a:solidFill>
                <a:srgbClr val="FFFFFF"/>
              </a:solidFill>
              <a:prstDash val="solid"/>
              <a:round/>
              <a:headEnd/>
              <a:tailEnd/>
            </a:ln>
          </p:spPr>
          <p:txBody>
            <a:bodyPr/>
            <a:lstStyle/>
            <a:p>
              <a:endParaRPr lang="en-US"/>
            </a:p>
          </p:txBody>
        </p:sp>
        <p:sp>
          <p:nvSpPr>
            <p:cNvPr id="59433" name="Rectangle 41"/>
            <p:cNvSpPr>
              <a:spLocks noChangeArrowheads="1"/>
            </p:cNvSpPr>
            <p:nvPr/>
          </p:nvSpPr>
          <p:spPr bwMode="auto">
            <a:xfrm>
              <a:off x="3432" y="1052"/>
              <a:ext cx="97" cy="2297"/>
            </a:xfrm>
            <a:prstGeom prst="rect">
              <a:avLst/>
            </a:prstGeom>
            <a:solidFill>
              <a:schemeClr val="hlink"/>
            </a:solidFill>
            <a:ln w="11176">
              <a:solidFill>
                <a:srgbClr val="FFFFFF"/>
              </a:solidFill>
              <a:miter lim="800000"/>
              <a:headEnd/>
              <a:tailEnd/>
            </a:ln>
          </p:spPr>
          <p:txBody>
            <a:bodyPr/>
            <a:lstStyle/>
            <a:p>
              <a:endParaRPr lang="en-US"/>
            </a:p>
          </p:txBody>
        </p:sp>
        <p:sp>
          <p:nvSpPr>
            <p:cNvPr id="59434" name="Freeform 42"/>
            <p:cNvSpPr>
              <a:spLocks/>
            </p:cNvSpPr>
            <p:nvPr/>
          </p:nvSpPr>
          <p:spPr bwMode="auto">
            <a:xfrm>
              <a:off x="3432" y="1026"/>
              <a:ext cx="132" cy="26"/>
            </a:xfrm>
            <a:custGeom>
              <a:avLst/>
              <a:gdLst>
                <a:gd name="T0" fmla="*/ 97 w 132"/>
                <a:gd name="T1" fmla="*/ 26 h 26"/>
                <a:gd name="T2" fmla="*/ 132 w 132"/>
                <a:gd name="T3" fmla="*/ 0 h 26"/>
                <a:gd name="T4" fmla="*/ 35 w 132"/>
                <a:gd name="T5" fmla="*/ 0 h 26"/>
                <a:gd name="T6" fmla="*/ 0 w 132"/>
                <a:gd name="T7" fmla="*/ 26 h 26"/>
                <a:gd name="T8" fmla="*/ 97 w 132"/>
                <a:gd name="T9" fmla="*/ 26 h 26"/>
                <a:gd name="T10" fmla="*/ 0 60000 65536"/>
                <a:gd name="T11" fmla="*/ 0 60000 65536"/>
                <a:gd name="T12" fmla="*/ 0 60000 65536"/>
                <a:gd name="T13" fmla="*/ 0 60000 65536"/>
                <a:gd name="T14" fmla="*/ 0 60000 65536"/>
                <a:gd name="T15" fmla="*/ 0 w 132"/>
                <a:gd name="T16" fmla="*/ 0 h 26"/>
                <a:gd name="T17" fmla="*/ 132 w 132"/>
                <a:gd name="T18" fmla="*/ 26 h 26"/>
              </a:gdLst>
              <a:ahLst/>
              <a:cxnLst>
                <a:cxn ang="T10">
                  <a:pos x="T0" y="T1"/>
                </a:cxn>
                <a:cxn ang="T11">
                  <a:pos x="T2" y="T3"/>
                </a:cxn>
                <a:cxn ang="T12">
                  <a:pos x="T4" y="T5"/>
                </a:cxn>
                <a:cxn ang="T13">
                  <a:pos x="T6" y="T7"/>
                </a:cxn>
                <a:cxn ang="T14">
                  <a:pos x="T8" y="T9"/>
                </a:cxn>
              </a:cxnLst>
              <a:rect l="T15" t="T16" r="T17" b="T18"/>
              <a:pathLst>
                <a:path w="132" h="26">
                  <a:moveTo>
                    <a:pt x="97" y="26"/>
                  </a:moveTo>
                  <a:lnTo>
                    <a:pt x="132" y="0"/>
                  </a:lnTo>
                  <a:lnTo>
                    <a:pt x="35" y="0"/>
                  </a:lnTo>
                  <a:lnTo>
                    <a:pt x="0" y="26"/>
                  </a:lnTo>
                  <a:lnTo>
                    <a:pt x="97" y="26"/>
                  </a:lnTo>
                  <a:close/>
                </a:path>
              </a:pathLst>
            </a:custGeom>
            <a:solidFill>
              <a:srgbClr val="00BF00"/>
            </a:solidFill>
            <a:ln w="11113">
              <a:solidFill>
                <a:srgbClr val="FFFFFF"/>
              </a:solidFill>
              <a:prstDash val="solid"/>
              <a:round/>
              <a:headEnd/>
              <a:tailEnd/>
            </a:ln>
          </p:spPr>
          <p:txBody>
            <a:bodyPr/>
            <a:lstStyle/>
            <a:p>
              <a:endParaRPr lang="en-US"/>
            </a:p>
          </p:txBody>
        </p:sp>
        <p:sp>
          <p:nvSpPr>
            <p:cNvPr id="59435" name="Freeform 43"/>
            <p:cNvSpPr>
              <a:spLocks/>
            </p:cNvSpPr>
            <p:nvPr/>
          </p:nvSpPr>
          <p:spPr bwMode="auto">
            <a:xfrm>
              <a:off x="3785" y="1484"/>
              <a:ext cx="35" cy="1865"/>
            </a:xfrm>
            <a:custGeom>
              <a:avLst/>
              <a:gdLst>
                <a:gd name="T0" fmla="*/ 0 w 35"/>
                <a:gd name="T1" fmla="*/ 1865 h 1865"/>
                <a:gd name="T2" fmla="*/ 0 w 35"/>
                <a:gd name="T3" fmla="*/ 26 h 1865"/>
                <a:gd name="T4" fmla="*/ 35 w 35"/>
                <a:gd name="T5" fmla="*/ 0 h 1865"/>
                <a:gd name="T6" fmla="*/ 35 w 35"/>
                <a:gd name="T7" fmla="*/ 1839 h 1865"/>
                <a:gd name="T8" fmla="*/ 0 w 35"/>
                <a:gd name="T9" fmla="*/ 1865 h 1865"/>
                <a:gd name="T10" fmla="*/ 0 60000 65536"/>
                <a:gd name="T11" fmla="*/ 0 60000 65536"/>
                <a:gd name="T12" fmla="*/ 0 60000 65536"/>
                <a:gd name="T13" fmla="*/ 0 60000 65536"/>
                <a:gd name="T14" fmla="*/ 0 60000 65536"/>
                <a:gd name="T15" fmla="*/ 0 w 35"/>
                <a:gd name="T16" fmla="*/ 0 h 1865"/>
                <a:gd name="T17" fmla="*/ 35 w 35"/>
                <a:gd name="T18" fmla="*/ 1865 h 1865"/>
              </a:gdLst>
              <a:ahLst/>
              <a:cxnLst>
                <a:cxn ang="T10">
                  <a:pos x="T0" y="T1"/>
                </a:cxn>
                <a:cxn ang="T11">
                  <a:pos x="T2" y="T3"/>
                </a:cxn>
                <a:cxn ang="T12">
                  <a:pos x="T4" y="T5"/>
                </a:cxn>
                <a:cxn ang="T13">
                  <a:pos x="T6" y="T7"/>
                </a:cxn>
                <a:cxn ang="T14">
                  <a:pos x="T8" y="T9"/>
                </a:cxn>
              </a:cxnLst>
              <a:rect l="T15" t="T16" r="T17" b="T18"/>
              <a:pathLst>
                <a:path w="35" h="1865">
                  <a:moveTo>
                    <a:pt x="0" y="1865"/>
                  </a:moveTo>
                  <a:lnTo>
                    <a:pt x="0" y="26"/>
                  </a:lnTo>
                  <a:lnTo>
                    <a:pt x="35" y="0"/>
                  </a:lnTo>
                  <a:lnTo>
                    <a:pt x="35" y="1839"/>
                  </a:lnTo>
                  <a:lnTo>
                    <a:pt x="0" y="1865"/>
                  </a:lnTo>
                  <a:close/>
                </a:path>
              </a:pathLst>
            </a:custGeom>
            <a:solidFill>
              <a:srgbClr val="008000"/>
            </a:solidFill>
            <a:ln w="11113">
              <a:solidFill>
                <a:srgbClr val="FFFFFF"/>
              </a:solidFill>
              <a:prstDash val="solid"/>
              <a:round/>
              <a:headEnd/>
              <a:tailEnd/>
            </a:ln>
          </p:spPr>
          <p:txBody>
            <a:bodyPr/>
            <a:lstStyle/>
            <a:p>
              <a:endParaRPr lang="en-US"/>
            </a:p>
          </p:txBody>
        </p:sp>
        <p:sp>
          <p:nvSpPr>
            <p:cNvPr id="59436" name="Rectangle 44"/>
            <p:cNvSpPr>
              <a:spLocks noChangeArrowheads="1"/>
            </p:cNvSpPr>
            <p:nvPr/>
          </p:nvSpPr>
          <p:spPr bwMode="auto">
            <a:xfrm>
              <a:off x="3682" y="1510"/>
              <a:ext cx="103" cy="1839"/>
            </a:xfrm>
            <a:prstGeom prst="rect">
              <a:avLst/>
            </a:prstGeom>
            <a:solidFill>
              <a:schemeClr val="hlink"/>
            </a:solidFill>
            <a:ln w="11176">
              <a:solidFill>
                <a:srgbClr val="FFFFFF"/>
              </a:solidFill>
              <a:miter lim="800000"/>
              <a:headEnd/>
              <a:tailEnd/>
            </a:ln>
          </p:spPr>
          <p:txBody>
            <a:bodyPr/>
            <a:lstStyle/>
            <a:p>
              <a:endParaRPr lang="en-US"/>
            </a:p>
          </p:txBody>
        </p:sp>
        <p:sp>
          <p:nvSpPr>
            <p:cNvPr id="59437" name="Freeform 45"/>
            <p:cNvSpPr>
              <a:spLocks/>
            </p:cNvSpPr>
            <p:nvPr/>
          </p:nvSpPr>
          <p:spPr bwMode="auto">
            <a:xfrm>
              <a:off x="3682" y="1484"/>
              <a:ext cx="138" cy="26"/>
            </a:xfrm>
            <a:custGeom>
              <a:avLst/>
              <a:gdLst>
                <a:gd name="T0" fmla="*/ 103 w 138"/>
                <a:gd name="T1" fmla="*/ 26 h 26"/>
                <a:gd name="T2" fmla="*/ 138 w 138"/>
                <a:gd name="T3" fmla="*/ 0 h 26"/>
                <a:gd name="T4" fmla="*/ 34 w 138"/>
                <a:gd name="T5" fmla="*/ 0 h 26"/>
                <a:gd name="T6" fmla="*/ 0 w 138"/>
                <a:gd name="T7" fmla="*/ 26 h 26"/>
                <a:gd name="T8" fmla="*/ 103 w 138"/>
                <a:gd name="T9" fmla="*/ 26 h 26"/>
                <a:gd name="T10" fmla="*/ 0 60000 65536"/>
                <a:gd name="T11" fmla="*/ 0 60000 65536"/>
                <a:gd name="T12" fmla="*/ 0 60000 65536"/>
                <a:gd name="T13" fmla="*/ 0 60000 65536"/>
                <a:gd name="T14" fmla="*/ 0 60000 65536"/>
                <a:gd name="T15" fmla="*/ 0 w 138"/>
                <a:gd name="T16" fmla="*/ 0 h 26"/>
                <a:gd name="T17" fmla="*/ 138 w 138"/>
                <a:gd name="T18" fmla="*/ 26 h 26"/>
              </a:gdLst>
              <a:ahLst/>
              <a:cxnLst>
                <a:cxn ang="T10">
                  <a:pos x="T0" y="T1"/>
                </a:cxn>
                <a:cxn ang="T11">
                  <a:pos x="T2" y="T3"/>
                </a:cxn>
                <a:cxn ang="T12">
                  <a:pos x="T4" y="T5"/>
                </a:cxn>
                <a:cxn ang="T13">
                  <a:pos x="T6" y="T7"/>
                </a:cxn>
                <a:cxn ang="T14">
                  <a:pos x="T8" y="T9"/>
                </a:cxn>
              </a:cxnLst>
              <a:rect l="T15" t="T16" r="T17" b="T18"/>
              <a:pathLst>
                <a:path w="138" h="26">
                  <a:moveTo>
                    <a:pt x="103" y="26"/>
                  </a:moveTo>
                  <a:lnTo>
                    <a:pt x="138" y="0"/>
                  </a:lnTo>
                  <a:lnTo>
                    <a:pt x="34" y="0"/>
                  </a:lnTo>
                  <a:lnTo>
                    <a:pt x="0" y="26"/>
                  </a:lnTo>
                  <a:lnTo>
                    <a:pt x="103" y="26"/>
                  </a:lnTo>
                  <a:close/>
                </a:path>
              </a:pathLst>
            </a:custGeom>
            <a:solidFill>
              <a:srgbClr val="00BF00"/>
            </a:solidFill>
            <a:ln w="11113">
              <a:solidFill>
                <a:srgbClr val="FFFFFF"/>
              </a:solidFill>
              <a:prstDash val="solid"/>
              <a:round/>
              <a:headEnd/>
              <a:tailEnd/>
            </a:ln>
          </p:spPr>
          <p:txBody>
            <a:bodyPr/>
            <a:lstStyle/>
            <a:p>
              <a:endParaRPr lang="en-US"/>
            </a:p>
          </p:txBody>
        </p:sp>
        <p:sp>
          <p:nvSpPr>
            <p:cNvPr id="59438" name="Freeform 46"/>
            <p:cNvSpPr>
              <a:spLocks/>
            </p:cNvSpPr>
            <p:nvPr/>
          </p:nvSpPr>
          <p:spPr bwMode="auto">
            <a:xfrm>
              <a:off x="4034" y="1716"/>
              <a:ext cx="35" cy="1633"/>
            </a:xfrm>
            <a:custGeom>
              <a:avLst/>
              <a:gdLst>
                <a:gd name="T0" fmla="*/ 0 w 35"/>
                <a:gd name="T1" fmla="*/ 1633 h 1633"/>
                <a:gd name="T2" fmla="*/ 0 w 35"/>
                <a:gd name="T3" fmla="*/ 26 h 1633"/>
                <a:gd name="T4" fmla="*/ 35 w 35"/>
                <a:gd name="T5" fmla="*/ 0 h 1633"/>
                <a:gd name="T6" fmla="*/ 35 w 35"/>
                <a:gd name="T7" fmla="*/ 1607 h 1633"/>
                <a:gd name="T8" fmla="*/ 0 w 35"/>
                <a:gd name="T9" fmla="*/ 1633 h 1633"/>
                <a:gd name="T10" fmla="*/ 0 60000 65536"/>
                <a:gd name="T11" fmla="*/ 0 60000 65536"/>
                <a:gd name="T12" fmla="*/ 0 60000 65536"/>
                <a:gd name="T13" fmla="*/ 0 60000 65536"/>
                <a:gd name="T14" fmla="*/ 0 60000 65536"/>
                <a:gd name="T15" fmla="*/ 0 w 35"/>
                <a:gd name="T16" fmla="*/ 0 h 1633"/>
                <a:gd name="T17" fmla="*/ 35 w 35"/>
                <a:gd name="T18" fmla="*/ 1633 h 1633"/>
              </a:gdLst>
              <a:ahLst/>
              <a:cxnLst>
                <a:cxn ang="T10">
                  <a:pos x="T0" y="T1"/>
                </a:cxn>
                <a:cxn ang="T11">
                  <a:pos x="T2" y="T3"/>
                </a:cxn>
                <a:cxn ang="T12">
                  <a:pos x="T4" y="T5"/>
                </a:cxn>
                <a:cxn ang="T13">
                  <a:pos x="T6" y="T7"/>
                </a:cxn>
                <a:cxn ang="T14">
                  <a:pos x="T8" y="T9"/>
                </a:cxn>
              </a:cxnLst>
              <a:rect l="T15" t="T16" r="T17" b="T18"/>
              <a:pathLst>
                <a:path w="35" h="1633">
                  <a:moveTo>
                    <a:pt x="0" y="1633"/>
                  </a:moveTo>
                  <a:lnTo>
                    <a:pt x="0" y="26"/>
                  </a:lnTo>
                  <a:lnTo>
                    <a:pt x="35" y="0"/>
                  </a:lnTo>
                  <a:lnTo>
                    <a:pt x="35" y="1607"/>
                  </a:lnTo>
                  <a:lnTo>
                    <a:pt x="0" y="1633"/>
                  </a:lnTo>
                  <a:close/>
                </a:path>
              </a:pathLst>
            </a:custGeom>
            <a:solidFill>
              <a:srgbClr val="008000"/>
            </a:solidFill>
            <a:ln w="11113">
              <a:solidFill>
                <a:srgbClr val="FFFFFF"/>
              </a:solidFill>
              <a:prstDash val="solid"/>
              <a:round/>
              <a:headEnd/>
              <a:tailEnd/>
            </a:ln>
          </p:spPr>
          <p:txBody>
            <a:bodyPr/>
            <a:lstStyle/>
            <a:p>
              <a:endParaRPr lang="en-US"/>
            </a:p>
          </p:txBody>
        </p:sp>
        <p:sp>
          <p:nvSpPr>
            <p:cNvPr id="59439" name="Rectangle 47"/>
            <p:cNvSpPr>
              <a:spLocks noChangeArrowheads="1"/>
            </p:cNvSpPr>
            <p:nvPr/>
          </p:nvSpPr>
          <p:spPr bwMode="auto">
            <a:xfrm>
              <a:off x="3938" y="1742"/>
              <a:ext cx="96" cy="1607"/>
            </a:xfrm>
            <a:prstGeom prst="rect">
              <a:avLst/>
            </a:prstGeom>
            <a:solidFill>
              <a:schemeClr val="hlink"/>
            </a:solidFill>
            <a:ln w="11176">
              <a:solidFill>
                <a:srgbClr val="FFFFFF"/>
              </a:solidFill>
              <a:miter lim="800000"/>
              <a:headEnd/>
              <a:tailEnd/>
            </a:ln>
          </p:spPr>
          <p:txBody>
            <a:bodyPr/>
            <a:lstStyle/>
            <a:p>
              <a:endParaRPr lang="en-US"/>
            </a:p>
          </p:txBody>
        </p:sp>
        <p:sp>
          <p:nvSpPr>
            <p:cNvPr id="59440" name="Freeform 48"/>
            <p:cNvSpPr>
              <a:spLocks/>
            </p:cNvSpPr>
            <p:nvPr/>
          </p:nvSpPr>
          <p:spPr bwMode="auto">
            <a:xfrm>
              <a:off x="3938" y="1716"/>
              <a:ext cx="131" cy="26"/>
            </a:xfrm>
            <a:custGeom>
              <a:avLst/>
              <a:gdLst>
                <a:gd name="T0" fmla="*/ 96 w 131"/>
                <a:gd name="T1" fmla="*/ 26 h 26"/>
                <a:gd name="T2" fmla="*/ 131 w 131"/>
                <a:gd name="T3" fmla="*/ 0 h 26"/>
                <a:gd name="T4" fmla="*/ 34 w 131"/>
                <a:gd name="T5" fmla="*/ 0 h 26"/>
                <a:gd name="T6" fmla="*/ 0 w 131"/>
                <a:gd name="T7" fmla="*/ 26 h 26"/>
                <a:gd name="T8" fmla="*/ 96 w 131"/>
                <a:gd name="T9" fmla="*/ 26 h 26"/>
                <a:gd name="T10" fmla="*/ 0 60000 65536"/>
                <a:gd name="T11" fmla="*/ 0 60000 65536"/>
                <a:gd name="T12" fmla="*/ 0 60000 65536"/>
                <a:gd name="T13" fmla="*/ 0 60000 65536"/>
                <a:gd name="T14" fmla="*/ 0 60000 65536"/>
                <a:gd name="T15" fmla="*/ 0 w 131"/>
                <a:gd name="T16" fmla="*/ 0 h 26"/>
                <a:gd name="T17" fmla="*/ 131 w 131"/>
                <a:gd name="T18" fmla="*/ 26 h 26"/>
              </a:gdLst>
              <a:ahLst/>
              <a:cxnLst>
                <a:cxn ang="T10">
                  <a:pos x="T0" y="T1"/>
                </a:cxn>
                <a:cxn ang="T11">
                  <a:pos x="T2" y="T3"/>
                </a:cxn>
                <a:cxn ang="T12">
                  <a:pos x="T4" y="T5"/>
                </a:cxn>
                <a:cxn ang="T13">
                  <a:pos x="T6" y="T7"/>
                </a:cxn>
                <a:cxn ang="T14">
                  <a:pos x="T8" y="T9"/>
                </a:cxn>
              </a:cxnLst>
              <a:rect l="T15" t="T16" r="T17" b="T18"/>
              <a:pathLst>
                <a:path w="131" h="26">
                  <a:moveTo>
                    <a:pt x="96" y="26"/>
                  </a:moveTo>
                  <a:lnTo>
                    <a:pt x="131" y="0"/>
                  </a:lnTo>
                  <a:lnTo>
                    <a:pt x="34" y="0"/>
                  </a:lnTo>
                  <a:lnTo>
                    <a:pt x="0" y="26"/>
                  </a:lnTo>
                  <a:lnTo>
                    <a:pt x="96" y="26"/>
                  </a:lnTo>
                  <a:close/>
                </a:path>
              </a:pathLst>
            </a:custGeom>
            <a:solidFill>
              <a:srgbClr val="00BF00"/>
            </a:solidFill>
            <a:ln w="11113">
              <a:solidFill>
                <a:srgbClr val="FFFFFF"/>
              </a:solidFill>
              <a:prstDash val="solid"/>
              <a:round/>
              <a:headEnd/>
              <a:tailEnd/>
            </a:ln>
          </p:spPr>
          <p:txBody>
            <a:bodyPr/>
            <a:lstStyle/>
            <a:p>
              <a:endParaRPr lang="en-US"/>
            </a:p>
          </p:txBody>
        </p:sp>
        <p:sp>
          <p:nvSpPr>
            <p:cNvPr id="59441" name="Freeform 49"/>
            <p:cNvSpPr>
              <a:spLocks/>
            </p:cNvSpPr>
            <p:nvPr/>
          </p:nvSpPr>
          <p:spPr bwMode="auto">
            <a:xfrm>
              <a:off x="4291" y="1258"/>
              <a:ext cx="34" cy="2091"/>
            </a:xfrm>
            <a:custGeom>
              <a:avLst/>
              <a:gdLst>
                <a:gd name="T0" fmla="*/ 0 w 34"/>
                <a:gd name="T1" fmla="*/ 2091 h 2091"/>
                <a:gd name="T2" fmla="*/ 0 w 34"/>
                <a:gd name="T3" fmla="*/ 20 h 2091"/>
                <a:gd name="T4" fmla="*/ 34 w 34"/>
                <a:gd name="T5" fmla="*/ 0 h 2091"/>
                <a:gd name="T6" fmla="*/ 34 w 34"/>
                <a:gd name="T7" fmla="*/ 2065 h 2091"/>
                <a:gd name="T8" fmla="*/ 0 w 34"/>
                <a:gd name="T9" fmla="*/ 2091 h 2091"/>
                <a:gd name="T10" fmla="*/ 0 60000 65536"/>
                <a:gd name="T11" fmla="*/ 0 60000 65536"/>
                <a:gd name="T12" fmla="*/ 0 60000 65536"/>
                <a:gd name="T13" fmla="*/ 0 60000 65536"/>
                <a:gd name="T14" fmla="*/ 0 60000 65536"/>
                <a:gd name="T15" fmla="*/ 0 w 34"/>
                <a:gd name="T16" fmla="*/ 0 h 2091"/>
                <a:gd name="T17" fmla="*/ 34 w 34"/>
                <a:gd name="T18" fmla="*/ 2091 h 2091"/>
              </a:gdLst>
              <a:ahLst/>
              <a:cxnLst>
                <a:cxn ang="T10">
                  <a:pos x="T0" y="T1"/>
                </a:cxn>
                <a:cxn ang="T11">
                  <a:pos x="T2" y="T3"/>
                </a:cxn>
                <a:cxn ang="T12">
                  <a:pos x="T4" y="T5"/>
                </a:cxn>
                <a:cxn ang="T13">
                  <a:pos x="T6" y="T7"/>
                </a:cxn>
                <a:cxn ang="T14">
                  <a:pos x="T8" y="T9"/>
                </a:cxn>
              </a:cxnLst>
              <a:rect l="T15" t="T16" r="T17" b="T18"/>
              <a:pathLst>
                <a:path w="34" h="2091">
                  <a:moveTo>
                    <a:pt x="0" y="2091"/>
                  </a:moveTo>
                  <a:lnTo>
                    <a:pt x="0" y="20"/>
                  </a:lnTo>
                  <a:lnTo>
                    <a:pt x="34" y="0"/>
                  </a:lnTo>
                  <a:lnTo>
                    <a:pt x="34" y="2065"/>
                  </a:lnTo>
                  <a:lnTo>
                    <a:pt x="0" y="2091"/>
                  </a:lnTo>
                  <a:close/>
                </a:path>
              </a:pathLst>
            </a:custGeom>
            <a:solidFill>
              <a:srgbClr val="008000"/>
            </a:solidFill>
            <a:ln w="11113">
              <a:solidFill>
                <a:srgbClr val="FFFFFF"/>
              </a:solidFill>
              <a:prstDash val="solid"/>
              <a:round/>
              <a:headEnd/>
              <a:tailEnd/>
            </a:ln>
          </p:spPr>
          <p:txBody>
            <a:bodyPr/>
            <a:lstStyle/>
            <a:p>
              <a:endParaRPr lang="en-US"/>
            </a:p>
          </p:txBody>
        </p:sp>
        <p:sp>
          <p:nvSpPr>
            <p:cNvPr id="59442" name="Rectangle 50"/>
            <p:cNvSpPr>
              <a:spLocks noChangeArrowheads="1"/>
            </p:cNvSpPr>
            <p:nvPr/>
          </p:nvSpPr>
          <p:spPr bwMode="auto">
            <a:xfrm>
              <a:off x="4187" y="1278"/>
              <a:ext cx="104" cy="2071"/>
            </a:xfrm>
            <a:prstGeom prst="rect">
              <a:avLst/>
            </a:prstGeom>
            <a:solidFill>
              <a:schemeClr val="hlink"/>
            </a:solidFill>
            <a:ln w="11176">
              <a:solidFill>
                <a:srgbClr val="FFFFFF"/>
              </a:solidFill>
              <a:miter lim="800000"/>
              <a:headEnd/>
              <a:tailEnd/>
            </a:ln>
          </p:spPr>
          <p:txBody>
            <a:bodyPr/>
            <a:lstStyle/>
            <a:p>
              <a:endParaRPr lang="en-US"/>
            </a:p>
          </p:txBody>
        </p:sp>
        <p:sp>
          <p:nvSpPr>
            <p:cNvPr id="59443" name="Freeform 51"/>
            <p:cNvSpPr>
              <a:spLocks/>
            </p:cNvSpPr>
            <p:nvPr/>
          </p:nvSpPr>
          <p:spPr bwMode="auto">
            <a:xfrm>
              <a:off x="4187" y="1258"/>
              <a:ext cx="138" cy="20"/>
            </a:xfrm>
            <a:custGeom>
              <a:avLst/>
              <a:gdLst>
                <a:gd name="T0" fmla="*/ 104 w 138"/>
                <a:gd name="T1" fmla="*/ 20 h 20"/>
                <a:gd name="T2" fmla="*/ 138 w 138"/>
                <a:gd name="T3" fmla="*/ 0 h 20"/>
                <a:gd name="T4" fmla="*/ 34 w 138"/>
                <a:gd name="T5" fmla="*/ 0 h 20"/>
                <a:gd name="T6" fmla="*/ 0 w 138"/>
                <a:gd name="T7" fmla="*/ 20 h 20"/>
                <a:gd name="T8" fmla="*/ 104 w 138"/>
                <a:gd name="T9" fmla="*/ 20 h 20"/>
                <a:gd name="T10" fmla="*/ 0 60000 65536"/>
                <a:gd name="T11" fmla="*/ 0 60000 65536"/>
                <a:gd name="T12" fmla="*/ 0 60000 65536"/>
                <a:gd name="T13" fmla="*/ 0 60000 65536"/>
                <a:gd name="T14" fmla="*/ 0 60000 65536"/>
                <a:gd name="T15" fmla="*/ 0 w 138"/>
                <a:gd name="T16" fmla="*/ 0 h 20"/>
                <a:gd name="T17" fmla="*/ 138 w 138"/>
                <a:gd name="T18" fmla="*/ 20 h 20"/>
              </a:gdLst>
              <a:ahLst/>
              <a:cxnLst>
                <a:cxn ang="T10">
                  <a:pos x="T0" y="T1"/>
                </a:cxn>
                <a:cxn ang="T11">
                  <a:pos x="T2" y="T3"/>
                </a:cxn>
                <a:cxn ang="T12">
                  <a:pos x="T4" y="T5"/>
                </a:cxn>
                <a:cxn ang="T13">
                  <a:pos x="T6" y="T7"/>
                </a:cxn>
                <a:cxn ang="T14">
                  <a:pos x="T8" y="T9"/>
                </a:cxn>
              </a:cxnLst>
              <a:rect l="T15" t="T16" r="T17" b="T18"/>
              <a:pathLst>
                <a:path w="138" h="20">
                  <a:moveTo>
                    <a:pt x="104" y="20"/>
                  </a:moveTo>
                  <a:lnTo>
                    <a:pt x="138" y="0"/>
                  </a:lnTo>
                  <a:lnTo>
                    <a:pt x="34" y="0"/>
                  </a:lnTo>
                  <a:lnTo>
                    <a:pt x="0" y="20"/>
                  </a:lnTo>
                  <a:lnTo>
                    <a:pt x="104" y="20"/>
                  </a:lnTo>
                  <a:close/>
                </a:path>
              </a:pathLst>
            </a:custGeom>
            <a:solidFill>
              <a:srgbClr val="00BF00"/>
            </a:solidFill>
            <a:ln w="11113">
              <a:solidFill>
                <a:srgbClr val="FFFFFF"/>
              </a:solidFill>
              <a:prstDash val="solid"/>
              <a:round/>
              <a:headEnd/>
              <a:tailEnd/>
            </a:ln>
          </p:spPr>
          <p:txBody>
            <a:bodyPr/>
            <a:lstStyle/>
            <a:p>
              <a:endParaRPr lang="en-US"/>
            </a:p>
          </p:txBody>
        </p:sp>
        <p:sp>
          <p:nvSpPr>
            <p:cNvPr id="59444" name="Freeform 52"/>
            <p:cNvSpPr>
              <a:spLocks/>
            </p:cNvSpPr>
            <p:nvPr/>
          </p:nvSpPr>
          <p:spPr bwMode="auto">
            <a:xfrm>
              <a:off x="4540" y="1026"/>
              <a:ext cx="34" cy="2323"/>
            </a:xfrm>
            <a:custGeom>
              <a:avLst/>
              <a:gdLst>
                <a:gd name="T0" fmla="*/ 0 w 34"/>
                <a:gd name="T1" fmla="*/ 2323 h 2323"/>
                <a:gd name="T2" fmla="*/ 0 w 34"/>
                <a:gd name="T3" fmla="*/ 26 h 2323"/>
                <a:gd name="T4" fmla="*/ 34 w 34"/>
                <a:gd name="T5" fmla="*/ 0 h 2323"/>
                <a:gd name="T6" fmla="*/ 34 w 34"/>
                <a:gd name="T7" fmla="*/ 2297 h 2323"/>
                <a:gd name="T8" fmla="*/ 0 w 34"/>
                <a:gd name="T9" fmla="*/ 2323 h 2323"/>
                <a:gd name="T10" fmla="*/ 0 60000 65536"/>
                <a:gd name="T11" fmla="*/ 0 60000 65536"/>
                <a:gd name="T12" fmla="*/ 0 60000 65536"/>
                <a:gd name="T13" fmla="*/ 0 60000 65536"/>
                <a:gd name="T14" fmla="*/ 0 60000 65536"/>
                <a:gd name="T15" fmla="*/ 0 w 34"/>
                <a:gd name="T16" fmla="*/ 0 h 2323"/>
                <a:gd name="T17" fmla="*/ 34 w 34"/>
                <a:gd name="T18" fmla="*/ 2323 h 2323"/>
              </a:gdLst>
              <a:ahLst/>
              <a:cxnLst>
                <a:cxn ang="T10">
                  <a:pos x="T0" y="T1"/>
                </a:cxn>
                <a:cxn ang="T11">
                  <a:pos x="T2" y="T3"/>
                </a:cxn>
                <a:cxn ang="T12">
                  <a:pos x="T4" y="T5"/>
                </a:cxn>
                <a:cxn ang="T13">
                  <a:pos x="T6" y="T7"/>
                </a:cxn>
                <a:cxn ang="T14">
                  <a:pos x="T8" y="T9"/>
                </a:cxn>
              </a:cxnLst>
              <a:rect l="T15" t="T16" r="T17" b="T18"/>
              <a:pathLst>
                <a:path w="34" h="2323">
                  <a:moveTo>
                    <a:pt x="0" y="2323"/>
                  </a:moveTo>
                  <a:lnTo>
                    <a:pt x="0" y="26"/>
                  </a:lnTo>
                  <a:lnTo>
                    <a:pt x="34" y="0"/>
                  </a:lnTo>
                  <a:lnTo>
                    <a:pt x="34" y="2297"/>
                  </a:lnTo>
                  <a:lnTo>
                    <a:pt x="0" y="2323"/>
                  </a:lnTo>
                  <a:close/>
                </a:path>
              </a:pathLst>
            </a:custGeom>
            <a:solidFill>
              <a:srgbClr val="008000"/>
            </a:solidFill>
            <a:ln w="11113">
              <a:solidFill>
                <a:srgbClr val="FFFFFF"/>
              </a:solidFill>
              <a:prstDash val="solid"/>
              <a:round/>
              <a:headEnd/>
              <a:tailEnd/>
            </a:ln>
          </p:spPr>
          <p:txBody>
            <a:bodyPr/>
            <a:lstStyle/>
            <a:p>
              <a:endParaRPr lang="en-US"/>
            </a:p>
          </p:txBody>
        </p:sp>
        <p:sp>
          <p:nvSpPr>
            <p:cNvPr id="59445" name="Rectangle 53"/>
            <p:cNvSpPr>
              <a:spLocks noChangeArrowheads="1"/>
            </p:cNvSpPr>
            <p:nvPr/>
          </p:nvSpPr>
          <p:spPr bwMode="auto">
            <a:xfrm>
              <a:off x="4443" y="1052"/>
              <a:ext cx="97" cy="2297"/>
            </a:xfrm>
            <a:prstGeom prst="rect">
              <a:avLst/>
            </a:prstGeom>
            <a:solidFill>
              <a:schemeClr val="hlink"/>
            </a:solidFill>
            <a:ln w="11176">
              <a:solidFill>
                <a:srgbClr val="FFFFFF"/>
              </a:solidFill>
              <a:miter lim="800000"/>
              <a:headEnd/>
              <a:tailEnd/>
            </a:ln>
          </p:spPr>
          <p:txBody>
            <a:bodyPr/>
            <a:lstStyle/>
            <a:p>
              <a:endParaRPr lang="en-US"/>
            </a:p>
          </p:txBody>
        </p:sp>
        <p:sp>
          <p:nvSpPr>
            <p:cNvPr id="59446" name="Freeform 54"/>
            <p:cNvSpPr>
              <a:spLocks/>
            </p:cNvSpPr>
            <p:nvPr/>
          </p:nvSpPr>
          <p:spPr bwMode="auto">
            <a:xfrm>
              <a:off x="4443" y="1026"/>
              <a:ext cx="131" cy="26"/>
            </a:xfrm>
            <a:custGeom>
              <a:avLst/>
              <a:gdLst>
                <a:gd name="T0" fmla="*/ 97 w 131"/>
                <a:gd name="T1" fmla="*/ 26 h 26"/>
                <a:gd name="T2" fmla="*/ 131 w 131"/>
                <a:gd name="T3" fmla="*/ 0 h 26"/>
                <a:gd name="T4" fmla="*/ 34 w 131"/>
                <a:gd name="T5" fmla="*/ 0 h 26"/>
                <a:gd name="T6" fmla="*/ 0 w 131"/>
                <a:gd name="T7" fmla="*/ 26 h 26"/>
                <a:gd name="T8" fmla="*/ 97 w 131"/>
                <a:gd name="T9" fmla="*/ 26 h 26"/>
                <a:gd name="T10" fmla="*/ 0 60000 65536"/>
                <a:gd name="T11" fmla="*/ 0 60000 65536"/>
                <a:gd name="T12" fmla="*/ 0 60000 65536"/>
                <a:gd name="T13" fmla="*/ 0 60000 65536"/>
                <a:gd name="T14" fmla="*/ 0 60000 65536"/>
                <a:gd name="T15" fmla="*/ 0 w 131"/>
                <a:gd name="T16" fmla="*/ 0 h 26"/>
                <a:gd name="T17" fmla="*/ 131 w 131"/>
                <a:gd name="T18" fmla="*/ 26 h 26"/>
              </a:gdLst>
              <a:ahLst/>
              <a:cxnLst>
                <a:cxn ang="T10">
                  <a:pos x="T0" y="T1"/>
                </a:cxn>
                <a:cxn ang="T11">
                  <a:pos x="T2" y="T3"/>
                </a:cxn>
                <a:cxn ang="T12">
                  <a:pos x="T4" y="T5"/>
                </a:cxn>
                <a:cxn ang="T13">
                  <a:pos x="T6" y="T7"/>
                </a:cxn>
                <a:cxn ang="T14">
                  <a:pos x="T8" y="T9"/>
                </a:cxn>
              </a:cxnLst>
              <a:rect l="T15" t="T16" r="T17" b="T18"/>
              <a:pathLst>
                <a:path w="131" h="26">
                  <a:moveTo>
                    <a:pt x="97" y="26"/>
                  </a:moveTo>
                  <a:lnTo>
                    <a:pt x="131" y="0"/>
                  </a:lnTo>
                  <a:lnTo>
                    <a:pt x="34" y="0"/>
                  </a:lnTo>
                  <a:lnTo>
                    <a:pt x="0" y="26"/>
                  </a:lnTo>
                  <a:lnTo>
                    <a:pt x="97" y="26"/>
                  </a:lnTo>
                  <a:close/>
                </a:path>
              </a:pathLst>
            </a:custGeom>
            <a:solidFill>
              <a:srgbClr val="00BF00"/>
            </a:solidFill>
            <a:ln w="11113">
              <a:solidFill>
                <a:srgbClr val="FFFFFF"/>
              </a:solidFill>
              <a:prstDash val="solid"/>
              <a:round/>
              <a:headEnd/>
              <a:tailEnd/>
            </a:ln>
          </p:spPr>
          <p:txBody>
            <a:bodyPr/>
            <a:lstStyle/>
            <a:p>
              <a:endParaRPr lang="en-US"/>
            </a:p>
          </p:txBody>
        </p:sp>
        <p:sp>
          <p:nvSpPr>
            <p:cNvPr id="59447" name="Freeform 55"/>
            <p:cNvSpPr>
              <a:spLocks/>
            </p:cNvSpPr>
            <p:nvPr/>
          </p:nvSpPr>
          <p:spPr bwMode="auto">
            <a:xfrm>
              <a:off x="4796" y="1484"/>
              <a:ext cx="34" cy="1865"/>
            </a:xfrm>
            <a:custGeom>
              <a:avLst/>
              <a:gdLst>
                <a:gd name="T0" fmla="*/ 0 w 34"/>
                <a:gd name="T1" fmla="*/ 1865 h 1865"/>
                <a:gd name="T2" fmla="*/ 0 w 34"/>
                <a:gd name="T3" fmla="*/ 26 h 1865"/>
                <a:gd name="T4" fmla="*/ 34 w 34"/>
                <a:gd name="T5" fmla="*/ 0 h 1865"/>
                <a:gd name="T6" fmla="*/ 34 w 34"/>
                <a:gd name="T7" fmla="*/ 1839 h 1865"/>
                <a:gd name="T8" fmla="*/ 0 w 34"/>
                <a:gd name="T9" fmla="*/ 1865 h 1865"/>
                <a:gd name="T10" fmla="*/ 0 60000 65536"/>
                <a:gd name="T11" fmla="*/ 0 60000 65536"/>
                <a:gd name="T12" fmla="*/ 0 60000 65536"/>
                <a:gd name="T13" fmla="*/ 0 60000 65536"/>
                <a:gd name="T14" fmla="*/ 0 60000 65536"/>
                <a:gd name="T15" fmla="*/ 0 w 34"/>
                <a:gd name="T16" fmla="*/ 0 h 1865"/>
                <a:gd name="T17" fmla="*/ 34 w 34"/>
                <a:gd name="T18" fmla="*/ 1865 h 1865"/>
              </a:gdLst>
              <a:ahLst/>
              <a:cxnLst>
                <a:cxn ang="T10">
                  <a:pos x="T0" y="T1"/>
                </a:cxn>
                <a:cxn ang="T11">
                  <a:pos x="T2" y="T3"/>
                </a:cxn>
                <a:cxn ang="T12">
                  <a:pos x="T4" y="T5"/>
                </a:cxn>
                <a:cxn ang="T13">
                  <a:pos x="T6" y="T7"/>
                </a:cxn>
                <a:cxn ang="T14">
                  <a:pos x="T8" y="T9"/>
                </a:cxn>
              </a:cxnLst>
              <a:rect l="T15" t="T16" r="T17" b="T18"/>
              <a:pathLst>
                <a:path w="34" h="1865">
                  <a:moveTo>
                    <a:pt x="0" y="1865"/>
                  </a:moveTo>
                  <a:lnTo>
                    <a:pt x="0" y="26"/>
                  </a:lnTo>
                  <a:lnTo>
                    <a:pt x="34" y="0"/>
                  </a:lnTo>
                  <a:lnTo>
                    <a:pt x="34" y="1839"/>
                  </a:lnTo>
                  <a:lnTo>
                    <a:pt x="0" y="1865"/>
                  </a:lnTo>
                  <a:close/>
                </a:path>
              </a:pathLst>
            </a:custGeom>
            <a:solidFill>
              <a:srgbClr val="008000"/>
            </a:solidFill>
            <a:ln w="11113">
              <a:solidFill>
                <a:srgbClr val="FFFFFF"/>
              </a:solidFill>
              <a:prstDash val="solid"/>
              <a:round/>
              <a:headEnd/>
              <a:tailEnd/>
            </a:ln>
          </p:spPr>
          <p:txBody>
            <a:bodyPr/>
            <a:lstStyle/>
            <a:p>
              <a:endParaRPr lang="en-US"/>
            </a:p>
          </p:txBody>
        </p:sp>
        <p:sp>
          <p:nvSpPr>
            <p:cNvPr id="59448" name="Rectangle 56"/>
            <p:cNvSpPr>
              <a:spLocks noChangeArrowheads="1"/>
            </p:cNvSpPr>
            <p:nvPr/>
          </p:nvSpPr>
          <p:spPr bwMode="auto">
            <a:xfrm>
              <a:off x="4692" y="1510"/>
              <a:ext cx="104" cy="1839"/>
            </a:xfrm>
            <a:prstGeom prst="rect">
              <a:avLst/>
            </a:prstGeom>
            <a:solidFill>
              <a:schemeClr val="hlink"/>
            </a:solidFill>
            <a:ln w="11176">
              <a:solidFill>
                <a:srgbClr val="FFFFFF"/>
              </a:solidFill>
              <a:miter lim="800000"/>
              <a:headEnd/>
              <a:tailEnd/>
            </a:ln>
          </p:spPr>
          <p:txBody>
            <a:bodyPr/>
            <a:lstStyle/>
            <a:p>
              <a:endParaRPr lang="en-US"/>
            </a:p>
          </p:txBody>
        </p:sp>
        <p:sp>
          <p:nvSpPr>
            <p:cNvPr id="59449" name="Freeform 57"/>
            <p:cNvSpPr>
              <a:spLocks/>
            </p:cNvSpPr>
            <p:nvPr/>
          </p:nvSpPr>
          <p:spPr bwMode="auto">
            <a:xfrm>
              <a:off x="4692" y="1484"/>
              <a:ext cx="138" cy="26"/>
            </a:xfrm>
            <a:custGeom>
              <a:avLst/>
              <a:gdLst>
                <a:gd name="T0" fmla="*/ 104 w 138"/>
                <a:gd name="T1" fmla="*/ 26 h 26"/>
                <a:gd name="T2" fmla="*/ 138 w 138"/>
                <a:gd name="T3" fmla="*/ 0 h 26"/>
                <a:gd name="T4" fmla="*/ 34 w 138"/>
                <a:gd name="T5" fmla="*/ 0 h 26"/>
                <a:gd name="T6" fmla="*/ 0 w 138"/>
                <a:gd name="T7" fmla="*/ 26 h 26"/>
                <a:gd name="T8" fmla="*/ 104 w 138"/>
                <a:gd name="T9" fmla="*/ 26 h 26"/>
                <a:gd name="T10" fmla="*/ 0 60000 65536"/>
                <a:gd name="T11" fmla="*/ 0 60000 65536"/>
                <a:gd name="T12" fmla="*/ 0 60000 65536"/>
                <a:gd name="T13" fmla="*/ 0 60000 65536"/>
                <a:gd name="T14" fmla="*/ 0 60000 65536"/>
                <a:gd name="T15" fmla="*/ 0 w 138"/>
                <a:gd name="T16" fmla="*/ 0 h 26"/>
                <a:gd name="T17" fmla="*/ 138 w 138"/>
                <a:gd name="T18" fmla="*/ 26 h 26"/>
              </a:gdLst>
              <a:ahLst/>
              <a:cxnLst>
                <a:cxn ang="T10">
                  <a:pos x="T0" y="T1"/>
                </a:cxn>
                <a:cxn ang="T11">
                  <a:pos x="T2" y="T3"/>
                </a:cxn>
                <a:cxn ang="T12">
                  <a:pos x="T4" y="T5"/>
                </a:cxn>
                <a:cxn ang="T13">
                  <a:pos x="T6" y="T7"/>
                </a:cxn>
                <a:cxn ang="T14">
                  <a:pos x="T8" y="T9"/>
                </a:cxn>
              </a:cxnLst>
              <a:rect l="T15" t="T16" r="T17" b="T18"/>
              <a:pathLst>
                <a:path w="138" h="26">
                  <a:moveTo>
                    <a:pt x="104" y="26"/>
                  </a:moveTo>
                  <a:lnTo>
                    <a:pt x="138" y="0"/>
                  </a:lnTo>
                  <a:lnTo>
                    <a:pt x="34" y="0"/>
                  </a:lnTo>
                  <a:lnTo>
                    <a:pt x="0" y="26"/>
                  </a:lnTo>
                  <a:lnTo>
                    <a:pt x="104" y="26"/>
                  </a:lnTo>
                  <a:close/>
                </a:path>
              </a:pathLst>
            </a:custGeom>
            <a:solidFill>
              <a:srgbClr val="00BF00"/>
            </a:solidFill>
            <a:ln w="11113">
              <a:solidFill>
                <a:srgbClr val="FFFFFF"/>
              </a:solidFill>
              <a:prstDash val="solid"/>
              <a:round/>
              <a:headEnd/>
              <a:tailEnd/>
            </a:ln>
          </p:spPr>
          <p:txBody>
            <a:bodyPr/>
            <a:lstStyle/>
            <a:p>
              <a:endParaRPr lang="en-US"/>
            </a:p>
          </p:txBody>
        </p:sp>
        <p:sp>
          <p:nvSpPr>
            <p:cNvPr id="59450" name="Freeform 58"/>
            <p:cNvSpPr>
              <a:spLocks/>
            </p:cNvSpPr>
            <p:nvPr/>
          </p:nvSpPr>
          <p:spPr bwMode="auto">
            <a:xfrm>
              <a:off x="5052" y="1258"/>
              <a:ext cx="34" cy="2091"/>
            </a:xfrm>
            <a:custGeom>
              <a:avLst/>
              <a:gdLst>
                <a:gd name="T0" fmla="*/ 0 w 34"/>
                <a:gd name="T1" fmla="*/ 2091 h 2091"/>
                <a:gd name="T2" fmla="*/ 0 w 34"/>
                <a:gd name="T3" fmla="*/ 20 h 2091"/>
                <a:gd name="T4" fmla="*/ 34 w 34"/>
                <a:gd name="T5" fmla="*/ 0 h 2091"/>
                <a:gd name="T6" fmla="*/ 34 w 34"/>
                <a:gd name="T7" fmla="*/ 2065 h 2091"/>
                <a:gd name="T8" fmla="*/ 0 w 34"/>
                <a:gd name="T9" fmla="*/ 2091 h 2091"/>
                <a:gd name="T10" fmla="*/ 0 60000 65536"/>
                <a:gd name="T11" fmla="*/ 0 60000 65536"/>
                <a:gd name="T12" fmla="*/ 0 60000 65536"/>
                <a:gd name="T13" fmla="*/ 0 60000 65536"/>
                <a:gd name="T14" fmla="*/ 0 60000 65536"/>
                <a:gd name="T15" fmla="*/ 0 w 34"/>
                <a:gd name="T16" fmla="*/ 0 h 2091"/>
                <a:gd name="T17" fmla="*/ 34 w 34"/>
                <a:gd name="T18" fmla="*/ 2091 h 2091"/>
              </a:gdLst>
              <a:ahLst/>
              <a:cxnLst>
                <a:cxn ang="T10">
                  <a:pos x="T0" y="T1"/>
                </a:cxn>
                <a:cxn ang="T11">
                  <a:pos x="T2" y="T3"/>
                </a:cxn>
                <a:cxn ang="T12">
                  <a:pos x="T4" y="T5"/>
                </a:cxn>
                <a:cxn ang="T13">
                  <a:pos x="T6" y="T7"/>
                </a:cxn>
                <a:cxn ang="T14">
                  <a:pos x="T8" y="T9"/>
                </a:cxn>
              </a:cxnLst>
              <a:rect l="T15" t="T16" r="T17" b="T18"/>
              <a:pathLst>
                <a:path w="34" h="2091">
                  <a:moveTo>
                    <a:pt x="0" y="2091"/>
                  </a:moveTo>
                  <a:lnTo>
                    <a:pt x="0" y="20"/>
                  </a:lnTo>
                  <a:lnTo>
                    <a:pt x="34" y="0"/>
                  </a:lnTo>
                  <a:lnTo>
                    <a:pt x="34" y="2065"/>
                  </a:lnTo>
                  <a:lnTo>
                    <a:pt x="0" y="2091"/>
                  </a:lnTo>
                  <a:close/>
                </a:path>
              </a:pathLst>
            </a:custGeom>
            <a:solidFill>
              <a:srgbClr val="008000"/>
            </a:solidFill>
            <a:ln w="11113">
              <a:solidFill>
                <a:srgbClr val="FFFFFF"/>
              </a:solidFill>
              <a:prstDash val="solid"/>
              <a:round/>
              <a:headEnd/>
              <a:tailEnd/>
            </a:ln>
          </p:spPr>
          <p:txBody>
            <a:bodyPr/>
            <a:lstStyle/>
            <a:p>
              <a:endParaRPr lang="en-US"/>
            </a:p>
          </p:txBody>
        </p:sp>
        <p:sp>
          <p:nvSpPr>
            <p:cNvPr id="59451" name="Rectangle 59"/>
            <p:cNvSpPr>
              <a:spLocks noChangeArrowheads="1"/>
            </p:cNvSpPr>
            <p:nvPr/>
          </p:nvSpPr>
          <p:spPr bwMode="auto">
            <a:xfrm>
              <a:off x="4948" y="1278"/>
              <a:ext cx="104" cy="2071"/>
            </a:xfrm>
            <a:prstGeom prst="rect">
              <a:avLst/>
            </a:prstGeom>
            <a:solidFill>
              <a:schemeClr val="hlink"/>
            </a:solidFill>
            <a:ln w="11176">
              <a:solidFill>
                <a:srgbClr val="FFFFFF"/>
              </a:solidFill>
              <a:miter lim="800000"/>
              <a:headEnd/>
              <a:tailEnd/>
            </a:ln>
          </p:spPr>
          <p:txBody>
            <a:bodyPr/>
            <a:lstStyle/>
            <a:p>
              <a:endParaRPr lang="en-US"/>
            </a:p>
          </p:txBody>
        </p:sp>
        <p:sp>
          <p:nvSpPr>
            <p:cNvPr id="59452" name="Freeform 60"/>
            <p:cNvSpPr>
              <a:spLocks/>
            </p:cNvSpPr>
            <p:nvPr/>
          </p:nvSpPr>
          <p:spPr bwMode="auto">
            <a:xfrm>
              <a:off x="4948" y="1258"/>
              <a:ext cx="138" cy="20"/>
            </a:xfrm>
            <a:custGeom>
              <a:avLst/>
              <a:gdLst>
                <a:gd name="T0" fmla="*/ 104 w 138"/>
                <a:gd name="T1" fmla="*/ 20 h 20"/>
                <a:gd name="T2" fmla="*/ 138 w 138"/>
                <a:gd name="T3" fmla="*/ 0 h 20"/>
                <a:gd name="T4" fmla="*/ 34 w 138"/>
                <a:gd name="T5" fmla="*/ 0 h 20"/>
                <a:gd name="T6" fmla="*/ 0 w 138"/>
                <a:gd name="T7" fmla="*/ 20 h 20"/>
                <a:gd name="T8" fmla="*/ 104 w 138"/>
                <a:gd name="T9" fmla="*/ 20 h 20"/>
                <a:gd name="T10" fmla="*/ 0 60000 65536"/>
                <a:gd name="T11" fmla="*/ 0 60000 65536"/>
                <a:gd name="T12" fmla="*/ 0 60000 65536"/>
                <a:gd name="T13" fmla="*/ 0 60000 65536"/>
                <a:gd name="T14" fmla="*/ 0 60000 65536"/>
                <a:gd name="T15" fmla="*/ 0 w 138"/>
                <a:gd name="T16" fmla="*/ 0 h 20"/>
                <a:gd name="T17" fmla="*/ 138 w 138"/>
                <a:gd name="T18" fmla="*/ 20 h 20"/>
              </a:gdLst>
              <a:ahLst/>
              <a:cxnLst>
                <a:cxn ang="T10">
                  <a:pos x="T0" y="T1"/>
                </a:cxn>
                <a:cxn ang="T11">
                  <a:pos x="T2" y="T3"/>
                </a:cxn>
                <a:cxn ang="T12">
                  <a:pos x="T4" y="T5"/>
                </a:cxn>
                <a:cxn ang="T13">
                  <a:pos x="T6" y="T7"/>
                </a:cxn>
                <a:cxn ang="T14">
                  <a:pos x="T8" y="T9"/>
                </a:cxn>
              </a:cxnLst>
              <a:rect l="T15" t="T16" r="T17" b="T18"/>
              <a:pathLst>
                <a:path w="138" h="20">
                  <a:moveTo>
                    <a:pt x="104" y="20"/>
                  </a:moveTo>
                  <a:lnTo>
                    <a:pt x="138" y="0"/>
                  </a:lnTo>
                  <a:lnTo>
                    <a:pt x="34" y="0"/>
                  </a:lnTo>
                  <a:lnTo>
                    <a:pt x="0" y="20"/>
                  </a:lnTo>
                  <a:lnTo>
                    <a:pt x="104" y="20"/>
                  </a:lnTo>
                  <a:close/>
                </a:path>
              </a:pathLst>
            </a:custGeom>
            <a:solidFill>
              <a:srgbClr val="00BF00"/>
            </a:solidFill>
            <a:ln w="11113">
              <a:solidFill>
                <a:srgbClr val="FFFFFF"/>
              </a:solidFill>
              <a:prstDash val="solid"/>
              <a:round/>
              <a:headEnd/>
              <a:tailEnd/>
            </a:ln>
          </p:spPr>
          <p:txBody>
            <a:bodyPr/>
            <a:lstStyle/>
            <a:p>
              <a:endParaRPr lang="en-US"/>
            </a:p>
          </p:txBody>
        </p:sp>
        <p:sp>
          <p:nvSpPr>
            <p:cNvPr id="59453" name="Line 61"/>
            <p:cNvSpPr>
              <a:spLocks noChangeShapeType="1"/>
            </p:cNvSpPr>
            <p:nvPr/>
          </p:nvSpPr>
          <p:spPr bwMode="auto">
            <a:xfrm flipV="1">
              <a:off x="1329" y="1052"/>
              <a:ext cx="1" cy="2297"/>
            </a:xfrm>
            <a:prstGeom prst="line">
              <a:avLst/>
            </a:prstGeom>
            <a:noFill/>
            <a:ln w="11113">
              <a:solidFill>
                <a:srgbClr val="FFFFFF"/>
              </a:solidFill>
              <a:round/>
              <a:headEnd/>
              <a:tailEnd/>
            </a:ln>
          </p:spPr>
          <p:txBody>
            <a:bodyPr/>
            <a:lstStyle/>
            <a:p>
              <a:endParaRPr lang="en-US"/>
            </a:p>
          </p:txBody>
        </p:sp>
        <p:sp>
          <p:nvSpPr>
            <p:cNvPr id="59454" name="Line 62"/>
            <p:cNvSpPr>
              <a:spLocks noChangeShapeType="1"/>
            </p:cNvSpPr>
            <p:nvPr/>
          </p:nvSpPr>
          <p:spPr bwMode="auto">
            <a:xfrm flipH="1">
              <a:off x="1280" y="3349"/>
              <a:ext cx="49" cy="1"/>
            </a:xfrm>
            <a:prstGeom prst="line">
              <a:avLst/>
            </a:prstGeom>
            <a:noFill/>
            <a:ln w="11113">
              <a:solidFill>
                <a:srgbClr val="FFFFFF"/>
              </a:solidFill>
              <a:round/>
              <a:headEnd/>
              <a:tailEnd/>
            </a:ln>
          </p:spPr>
          <p:txBody>
            <a:bodyPr/>
            <a:lstStyle/>
            <a:p>
              <a:endParaRPr lang="en-US"/>
            </a:p>
          </p:txBody>
        </p:sp>
        <p:sp>
          <p:nvSpPr>
            <p:cNvPr id="59455" name="Line 63"/>
            <p:cNvSpPr>
              <a:spLocks noChangeShapeType="1"/>
            </p:cNvSpPr>
            <p:nvPr/>
          </p:nvSpPr>
          <p:spPr bwMode="auto">
            <a:xfrm flipH="1">
              <a:off x="1280" y="3117"/>
              <a:ext cx="49" cy="1"/>
            </a:xfrm>
            <a:prstGeom prst="line">
              <a:avLst/>
            </a:prstGeom>
            <a:noFill/>
            <a:ln w="11113">
              <a:solidFill>
                <a:srgbClr val="FFFFFF"/>
              </a:solidFill>
              <a:round/>
              <a:headEnd/>
              <a:tailEnd/>
            </a:ln>
          </p:spPr>
          <p:txBody>
            <a:bodyPr/>
            <a:lstStyle/>
            <a:p>
              <a:endParaRPr lang="en-US"/>
            </a:p>
          </p:txBody>
        </p:sp>
        <p:sp>
          <p:nvSpPr>
            <p:cNvPr id="59456" name="Line 64"/>
            <p:cNvSpPr>
              <a:spLocks noChangeShapeType="1"/>
            </p:cNvSpPr>
            <p:nvPr/>
          </p:nvSpPr>
          <p:spPr bwMode="auto">
            <a:xfrm flipH="1">
              <a:off x="1280" y="2891"/>
              <a:ext cx="49" cy="1"/>
            </a:xfrm>
            <a:prstGeom prst="line">
              <a:avLst/>
            </a:prstGeom>
            <a:noFill/>
            <a:ln w="11113">
              <a:solidFill>
                <a:srgbClr val="FFFFFF"/>
              </a:solidFill>
              <a:round/>
              <a:headEnd/>
              <a:tailEnd/>
            </a:ln>
          </p:spPr>
          <p:txBody>
            <a:bodyPr/>
            <a:lstStyle/>
            <a:p>
              <a:endParaRPr lang="en-US"/>
            </a:p>
          </p:txBody>
        </p:sp>
        <p:sp>
          <p:nvSpPr>
            <p:cNvPr id="59457" name="Line 65"/>
            <p:cNvSpPr>
              <a:spLocks noChangeShapeType="1"/>
            </p:cNvSpPr>
            <p:nvPr/>
          </p:nvSpPr>
          <p:spPr bwMode="auto">
            <a:xfrm flipH="1">
              <a:off x="1280" y="2658"/>
              <a:ext cx="49" cy="1"/>
            </a:xfrm>
            <a:prstGeom prst="line">
              <a:avLst/>
            </a:prstGeom>
            <a:noFill/>
            <a:ln w="11113">
              <a:solidFill>
                <a:srgbClr val="FFFFFF"/>
              </a:solidFill>
              <a:round/>
              <a:headEnd/>
              <a:tailEnd/>
            </a:ln>
          </p:spPr>
          <p:txBody>
            <a:bodyPr/>
            <a:lstStyle/>
            <a:p>
              <a:endParaRPr lang="en-US"/>
            </a:p>
          </p:txBody>
        </p:sp>
        <p:sp>
          <p:nvSpPr>
            <p:cNvPr id="59458" name="Line 66"/>
            <p:cNvSpPr>
              <a:spLocks noChangeShapeType="1"/>
            </p:cNvSpPr>
            <p:nvPr/>
          </p:nvSpPr>
          <p:spPr bwMode="auto">
            <a:xfrm flipH="1">
              <a:off x="1280" y="2433"/>
              <a:ext cx="49" cy="1"/>
            </a:xfrm>
            <a:prstGeom prst="line">
              <a:avLst/>
            </a:prstGeom>
            <a:noFill/>
            <a:ln w="11113">
              <a:solidFill>
                <a:srgbClr val="FFFFFF"/>
              </a:solidFill>
              <a:round/>
              <a:headEnd/>
              <a:tailEnd/>
            </a:ln>
          </p:spPr>
          <p:txBody>
            <a:bodyPr/>
            <a:lstStyle/>
            <a:p>
              <a:endParaRPr lang="en-US"/>
            </a:p>
          </p:txBody>
        </p:sp>
        <p:sp>
          <p:nvSpPr>
            <p:cNvPr id="59459" name="Line 67"/>
            <p:cNvSpPr>
              <a:spLocks noChangeShapeType="1"/>
            </p:cNvSpPr>
            <p:nvPr/>
          </p:nvSpPr>
          <p:spPr bwMode="auto">
            <a:xfrm flipH="1">
              <a:off x="1280" y="2200"/>
              <a:ext cx="49" cy="1"/>
            </a:xfrm>
            <a:prstGeom prst="line">
              <a:avLst/>
            </a:prstGeom>
            <a:noFill/>
            <a:ln w="11113">
              <a:solidFill>
                <a:srgbClr val="FFFFFF"/>
              </a:solidFill>
              <a:round/>
              <a:headEnd/>
              <a:tailEnd/>
            </a:ln>
          </p:spPr>
          <p:txBody>
            <a:bodyPr/>
            <a:lstStyle/>
            <a:p>
              <a:endParaRPr lang="en-US"/>
            </a:p>
          </p:txBody>
        </p:sp>
        <p:sp>
          <p:nvSpPr>
            <p:cNvPr id="59460" name="Line 68"/>
            <p:cNvSpPr>
              <a:spLocks noChangeShapeType="1"/>
            </p:cNvSpPr>
            <p:nvPr/>
          </p:nvSpPr>
          <p:spPr bwMode="auto">
            <a:xfrm flipH="1">
              <a:off x="1280" y="1968"/>
              <a:ext cx="49" cy="1"/>
            </a:xfrm>
            <a:prstGeom prst="line">
              <a:avLst/>
            </a:prstGeom>
            <a:noFill/>
            <a:ln w="11113">
              <a:solidFill>
                <a:srgbClr val="FFFFFF"/>
              </a:solidFill>
              <a:round/>
              <a:headEnd/>
              <a:tailEnd/>
            </a:ln>
          </p:spPr>
          <p:txBody>
            <a:bodyPr/>
            <a:lstStyle/>
            <a:p>
              <a:endParaRPr lang="en-US"/>
            </a:p>
          </p:txBody>
        </p:sp>
        <p:sp>
          <p:nvSpPr>
            <p:cNvPr id="59461" name="Line 69"/>
            <p:cNvSpPr>
              <a:spLocks noChangeShapeType="1"/>
            </p:cNvSpPr>
            <p:nvPr/>
          </p:nvSpPr>
          <p:spPr bwMode="auto">
            <a:xfrm flipH="1">
              <a:off x="1280" y="1742"/>
              <a:ext cx="49" cy="1"/>
            </a:xfrm>
            <a:prstGeom prst="line">
              <a:avLst/>
            </a:prstGeom>
            <a:noFill/>
            <a:ln w="11113">
              <a:solidFill>
                <a:srgbClr val="FFFFFF"/>
              </a:solidFill>
              <a:round/>
              <a:headEnd/>
              <a:tailEnd/>
            </a:ln>
          </p:spPr>
          <p:txBody>
            <a:bodyPr/>
            <a:lstStyle/>
            <a:p>
              <a:endParaRPr lang="en-US"/>
            </a:p>
          </p:txBody>
        </p:sp>
        <p:sp>
          <p:nvSpPr>
            <p:cNvPr id="59462" name="Line 70"/>
            <p:cNvSpPr>
              <a:spLocks noChangeShapeType="1"/>
            </p:cNvSpPr>
            <p:nvPr/>
          </p:nvSpPr>
          <p:spPr bwMode="auto">
            <a:xfrm flipH="1">
              <a:off x="1280" y="1510"/>
              <a:ext cx="49" cy="1"/>
            </a:xfrm>
            <a:prstGeom prst="line">
              <a:avLst/>
            </a:prstGeom>
            <a:noFill/>
            <a:ln w="11113">
              <a:solidFill>
                <a:srgbClr val="FFFFFF"/>
              </a:solidFill>
              <a:round/>
              <a:headEnd/>
              <a:tailEnd/>
            </a:ln>
          </p:spPr>
          <p:txBody>
            <a:bodyPr/>
            <a:lstStyle/>
            <a:p>
              <a:endParaRPr lang="en-US"/>
            </a:p>
          </p:txBody>
        </p:sp>
        <p:sp>
          <p:nvSpPr>
            <p:cNvPr id="59463" name="Line 71"/>
            <p:cNvSpPr>
              <a:spLocks noChangeShapeType="1"/>
            </p:cNvSpPr>
            <p:nvPr/>
          </p:nvSpPr>
          <p:spPr bwMode="auto">
            <a:xfrm flipH="1">
              <a:off x="1280" y="1278"/>
              <a:ext cx="49" cy="1"/>
            </a:xfrm>
            <a:prstGeom prst="line">
              <a:avLst/>
            </a:prstGeom>
            <a:noFill/>
            <a:ln w="11113">
              <a:solidFill>
                <a:srgbClr val="FFFFFF"/>
              </a:solidFill>
              <a:round/>
              <a:headEnd/>
              <a:tailEnd/>
            </a:ln>
          </p:spPr>
          <p:txBody>
            <a:bodyPr/>
            <a:lstStyle/>
            <a:p>
              <a:endParaRPr lang="en-US"/>
            </a:p>
          </p:txBody>
        </p:sp>
        <p:sp>
          <p:nvSpPr>
            <p:cNvPr id="59464" name="Line 72"/>
            <p:cNvSpPr>
              <a:spLocks noChangeShapeType="1"/>
            </p:cNvSpPr>
            <p:nvPr/>
          </p:nvSpPr>
          <p:spPr bwMode="auto">
            <a:xfrm flipH="1">
              <a:off x="1280" y="1052"/>
              <a:ext cx="49" cy="1"/>
            </a:xfrm>
            <a:prstGeom prst="line">
              <a:avLst/>
            </a:prstGeom>
            <a:noFill/>
            <a:ln w="11113">
              <a:solidFill>
                <a:srgbClr val="FFFFFF"/>
              </a:solidFill>
              <a:round/>
              <a:headEnd/>
              <a:tailEnd/>
            </a:ln>
          </p:spPr>
          <p:txBody>
            <a:bodyPr/>
            <a:lstStyle/>
            <a:p>
              <a:endParaRPr lang="en-US"/>
            </a:p>
          </p:txBody>
        </p:sp>
        <p:sp>
          <p:nvSpPr>
            <p:cNvPr id="59465" name="Rectangle 73"/>
            <p:cNvSpPr>
              <a:spLocks noChangeArrowheads="1"/>
            </p:cNvSpPr>
            <p:nvPr/>
          </p:nvSpPr>
          <p:spPr bwMode="auto">
            <a:xfrm>
              <a:off x="1128" y="3239"/>
              <a:ext cx="107"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0</a:t>
              </a:r>
              <a:endParaRPr lang="en-US" sz="4400" b="0"/>
            </a:p>
          </p:txBody>
        </p:sp>
        <p:sp>
          <p:nvSpPr>
            <p:cNvPr id="59466" name="Rectangle 74"/>
            <p:cNvSpPr>
              <a:spLocks noChangeArrowheads="1"/>
            </p:cNvSpPr>
            <p:nvPr/>
          </p:nvSpPr>
          <p:spPr bwMode="auto">
            <a:xfrm>
              <a:off x="1128" y="3007"/>
              <a:ext cx="107"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1</a:t>
              </a:r>
              <a:endParaRPr lang="en-US" sz="4400" b="0"/>
            </a:p>
          </p:txBody>
        </p:sp>
        <p:sp>
          <p:nvSpPr>
            <p:cNvPr id="59467" name="Rectangle 75"/>
            <p:cNvSpPr>
              <a:spLocks noChangeArrowheads="1"/>
            </p:cNvSpPr>
            <p:nvPr/>
          </p:nvSpPr>
          <p:spPr bwMode="auto">
            <a:xfrm>
              <a:off x="1128" y="2781"/>
              <a:ext cx="107"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2</a:t>
              </a:r>
              <a:endParaRPr lang="en-US" sz="4400" b="0"/>
            </a:p>
          </p:txBody>
        </p:sp>
        <p:sp>
          <p:nvSpPr>
            <p:cNvPr id="59468" name="Rectangle 76"/>
            <p:cNvSpPr>
              <a:spLocks noChangeArrowheads="1"/>
            </p:cNvSpPr>
            <p:nvPr/>
          </p:nvSpPr>
          <p:spPr bwMode="auto">
            <a:xfrm>
              <a:off x="1128" y="2549"/>
              <a:ext cx="107"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3</a:t>
              </a:r>
              <a:endParaRPr lang="en-US" sz="4400" b="0"/>
            </a:p>
          </p:txBody>
        </p:sp>
        <p:sp>
          <p:nvSpPr>
            <p:cNvPr id="59469" name="Rectangle 77"/>
            <p:cNvSpPr>
              <a:spLocks noChangeArrowheads="1"/>
            </p:cNvSpPr>
            <p:nvPr/>
          </p:nvSpPr>
          <p:spPr bwMode="auto">
            <a:xfrm>
              <a:off x="1128" y="2323"/>
              <a:ext cx="107"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4</a:t>
              </a:r>
              <a:endParaRPr lang="en-US" sz="4400" b="0"/>
            </a:p>
          </p:txBody>
        </p:sp>
        <p:sp>
          <p:nvSpPr>
            <p:cNvPr id="59470" name="Rectangle 78"/>
            <p:cNvSpPr>
              <a:spLocks noChangeArrowheads="1"/>
            </p:cNvSpPr>
            <p:nvPr/>
          </p:nvSpPr>
          <p:spPr bwMode="auto">
            <a:xfrm>
              <a:off x="1128" y="2091"/>
              <a:ext cx="107"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5</a:t>
              </a:r>
              <a:endParaRPr lang="en-US" sz="4400" b="0"/>
            </a:p>
          </p:txBody>
        </p:sp>
        <p:sp>
          <p:nvSpPr>
            <p:cNvPr id="59471" name="Rectangle 79"/>
            <p:cNvSpPr>
              <a:spLocks noChangeArrowheads="1"/>
            </p:cNvSpPr>
            <p:nvPr/>
          </p:nvSpPr>
          <p:spPr bwMode="auto">
            <a:xfrm>
              <a:off x="1128" y="1858"/>
              <a:ext cx="107"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6</a:t>
              </a:r>
              <a:endParaRPr lang="en-US" sz="4400" b="0"/>
            </a:p>
          </p:txBody>
        </p:sp>
        <p:sp>
          <p:nvSpPr>
            <p:cNvPr id="59472" name="Rectangle 80"/>
            <p:cNvSpPr>
              <a:spLocks noChangeArrowheads="1"/>
            </p:cNvSpPr>
            <p:nvPr/>
          </p:nvSpPr>
          <p:spPr bwMode="auto">
            <a:xfrm>
              <a:off x="1128" y="1633"/>
              <a:ext cx="107"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7</a:t>
              </a:r>
              <a:endParaRPr lang="en-US" sz="4400" b="0"/>
            </a:p>
          </p:txBody>
        </p:sp>
        <p:sp>
          <p:nvSpPr>
            <p:cNvPr id="59473" name="Rectangle 81"/>
            <p:cNvSpPr>
              <a:spLocks noChangeArrowheads="1"/>
            </p:cNvSpPr>
            <p:nvPr/>
          </p:nvSpPr>
          <p:spPr bwMode="auto">
            <a:xfrm>
              <a:off x="1128" y="1400"/>
              <a:ext cx="107"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8</a:t>
              </a:r>
              <a:endParaRPr lang="en-US" sz="4400" b="0"/>
            </a:p>
          </p:txBody>
        </p:sp>
        <p:sp>
          <p:nvSpPr>
            <p:cNvPr id="59474" name="Rectangle 82"/>
            <p:cNvSpPr>
              <a:spLocks noChangeArrowheads="1"/>
            </p:cNvSpPr>
            <p:nvPr/>
          </p:nvSpPr>
          <p:spPr bwMode="auto">
            <a:xfrm>
              <a:off x="1128" y="1168"/>
              <a:ext cx="107"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9</a:t>
              </a:r>
              <a:endParaRPr lang="en-US" sz="4400" b="0"/>
            </a:p>
          </p:txBody>
        </p:sp>
        <p:sp>
          <p:nvSpPr>
            <p:cNvPr id="59475" name="Rectangle 83"/>
            <p:cNvSpPr>
              <a:spLocks noChangeArrowheads="1"/>
            </p:cNvSpPr>
            <p:nvPr/>
          </p:nvSpPr>
          <p:spPr bwMode="auto">
            <a:xfrm>
              <a:off x="1011" y="942"/>
              <a:ext cx="214"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10</a:t>
              </a:r>
              <a:endParaRPr lang="en-US" sz="4400" b="0"/>
            </a:p>
          </p:txBody>
        </p:sp>
        <p:sp>
          <p:nvSpPr>
            <p:cNvPr id="59476" name="Rectangle 84"/>
            <p:cNvSpPr>
              <a:spLocks noChangeArrowheads="1"/>
            </p:cNvSpPr>
            <p:nvPr/>
          </p:nvSpPr>
          <p:spPr bwMode="auto">
            <a:xfrm rot="-5400000">
              <a:off x="-31" y="2095"/>
              <a:ext cx="1580"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Number of Cases</a:t>
              </a:r>
              <a:endParaRPr lang="en-US" sz="4400" b="0"/>
            </a:p>
          </p:txBody>
        </p:sp>
        <p:sp>
          <p:nvSpPr>
            <p:cNvPr id="59477" name="Line 85"/>
            <p:cNvSpPr>
              <a:spLocks noChangeShapeType="1"/>
            </p:cNvSpPr>
            <p:nvPr/>
          </p:nvSpPr>
          <p:spPr bwMode="auto">
            <a:xfrm>
              <a:off x="1329" y="3349"/>
              <a:ext cx="3799" cy="1"/>
            </a:xfrm>
            <a:prstGeom prst="line">
              <a:avLst/>
            </a:prstGeom>
            <a:noFill/>
            <a:ln w="11113">
              <a:solidFill>
                <a:srgbClr val="FFFFFF"/>
              </a:solidFill>
              <a:round/>
              <a:headEnd/>
              <a:tailEnd/>
            </a:ln>
          </p:spPr>
          <p:txBody>
            <a:bodyPr/>
            <a:lstStyle/>
            <a:p>
              <a:endParaRPr lang="en-US"/>
            </a:p>
          </p:txBody>
        </p:sp>
        <p:sp>
          <p:nvSpPr>
            <p:cNvPr id="59478" name="Line 86"/>
            <p:cNvSpPr>
              <a:spLocks noChangeShapeType="1"/>
            </p:cNvSpPr>
            <p:nvPr/>
          </p:nvSpPr>
          <p:spPr bwMode="auto">
            <a:xfrm>
              <a:off x="1329" y="3349"/>
              <a:ext cx="1" cy="45"/>
            </a:xfrm>
            <a:prstGeom prst="line">
              <a:avLst/>
            </a:prstGeom>
            <a:noFill/>
            <a:ln w="11113">
              <a:solidFill>
                <a:srgbClr val="FFFFFF"/>
              </a:solidFill>
              <a:round/>
              <a:headEnd/>
              <a:tailEnd/>
            </a:ln>
          </p:spPr>
          <p:txBody>
            <a:bodyPr/>
            <a:lstStyle/>
            <a:p>
              <a:endParaRPr lang="en-US"/>
            </a:p>
          </p:txBody>
        </p:sp>
        <p:sp>
          <p:nvSpPr>
            <p:cNvPr id="59479" name="Line 87"/>
            <p:cNvSpPr>
              <a:spLocks noChangeShapeType="1"/>
            </p:cNvSpPr>
            <p:nvPr/>
          </p:nvSpPr>
          <p:spPr bwMode="auto">
            <a:xfrm>
              <a:off x="1585" y="3349"/>
              <a:ext cx="1" cy="45"/>
            </a:xfrm>
            <a:prstGeom prst="line">
              <a:avLst/>
            </a:prstGeom>
            <a:noFill/>
            <a:ln w="11113">
              <a:solidFill>
                <a:srgbClr val="FFFFFF"/>
              </a:solidFill>
              <a:round/>
              <a:headEnd/>
              <a:tailEnd/>
            </a:ln>
          </p:spPr>
          <p:txBody>
            <a:bodyPr/>
            <a:lstStyle/>
            <a:p>
              <a:endParaRPr lang="en-US"/>
            </a:p>
          </p:txBody>
        </p:sp>
        <p:sp>
          <p:nvSpPr>
            <p:cNvPr id="59480" name="Line 88"/>
            <p:cNvSpPr>
              <a:spLocks noChangeShapeType="1"/>
            </p:cNvSpPr>
            <p:nvPr/>
          </p:nvSpPr>
          <p:spPr bwMode="auto">
            <a:xfrm>
              <a:off x="1841" y="3349"/>
              <a:ext cx="1" cy="45"/>
            </a:xfrm>
            <a:prstGeom prst="line">
              <a:avLst/>
            </a:prstGeom>
            <a:noFill/>
            <a:ln w="11113">
              <a:solidFill>
                <a:srgbClr val="FFFFFF"/>
              </a:solidFill>
              <a:round/>
              <a:headEnd/>
              <a:tailEnd/>
            </a:ln>
          </p:spPr>
          <p:txBody>
            <a:bodyPr/>
            <a:lstStyle/>
            <a:p>
              <a:endParaRPr lang="en-US"/>
            </a:p>
          </p:txBody>
        </p:sp>
        <p:sp>
          <p:nvSpPr>
            <p:cNvPr id="59481" name="Line 89"/>
            <p:cNvSpPr>
              <a:spLocks noChangeShapeType="1"/>
            </p:cNvSpPr>
            <p:nvPr/>
          </p:nvSpPr>
          <p:spPr bwMode="auto">
            <a:xfrm>
              <a:off x="2090" y="3349"/>
              <a:ext cx="1" cy="45"/>
            </a:xfrm>
            <a:prstGeom prst="line">
              <a:avLst/>
            </a:prstGeom>
            <a:noFill/>
            <a:ln w="11113">
              <a:solidFill>
                <a:srgbClr val="FFFFFF"/>
              </a:solidFill>
              <a:round/>
              <a:headEnd/>
              <a:tailEnd/>
            </a:ln>
          </p:spPr>
          <p:txBody>
            <a:bodyPr/>
            <a:lstStyle/>
            <a:p>
              <a:endParaRPr lang="en-US"/>
            </a:p>
          </p:txBody>
        </p:sp>
        <p:sp>
          <p:nvSpPr>
            <p:cNvPr id="59482" name="Line 90"/>
            <p:cNvSpPr>
              <a:spLocks noChangeShapeType="1"/>
            </p:cNvSpPr>
            <p:nvPr/>
          </p:nvSpPr>
          <p:spPr bwMode="auto">
            <a:xfrm>
              <a:off x="2346" y="3349"/>
              <a:ext cx="1" cy="45"/>
            </a:xfrm>
            <a:prstGeom prst="line">
              <a:avLst/>
            </a:prstGeom>
            <a:noFill/>
            <a:ln w="11113">
              <a:solidFill>
                <a:srgbClr val="FFFFFF"/>
              </a:solidFill>
              <a:round/>
              <a:headEnd/>
              <a:tailEnd/>
            </a:ln>
          </p:spPr>
          <p:txBody>
            <a:bodyPr/>
            <a:lstStyle/>
            <a:p>
              <a:endParaRPr lang="en-US"/>
            </a:p>
          </p:txBody>
        </p:sp>
        <p:sp>
          <p:nvSpPr>
            <p:cNvPr id="59483" name="Line 91"/>
            <p:cNvSpPr>
              <a:spLocks noChangeShapeType="1"/>
            </p:cNvSpPr>
            <p:nvPr/>
          </p:nvSpPr>
          <p:spPr bwMode="auto">
            <a:xfrm>
              <a:off x="2595" y="3349"/>
              <a:ext cx="1" cy="45"/>
            </a:xfrm>
            <a:prstGeom prst="line">
              <a:avLst/>
            </a:prstGeom>
            <a:noFill/>
            <a:ln w="11113">
              <a:solidFill>
                <a:srgbClr val="FFFFFF"/>
              </a:solidFill>
              <a:round/>
              <a:headEnd/>
              <a:tailEnd/>
            </a:ln>
          </p:spPr>
          <p:txBody>
            <a:bodyPr/>
            <a:lstStyle/>
            <a:p>
              <a:endParaRPr lang="en-US"/>
            </a:p>
          </p:txBody>
        </p:sp>
        <p:sp>
          <p:nvSpPr>
            <p:cNvPr id="59484" name="Line 92"/>
            <p:cNvSpPr>
              <a:spLocks noChangeShapeType="1"/>
            </p:cNvSpPr>
            <p:nvPr/>
          </p:nvSpPr>
          <p:spPr bwMode="auto">
            <a:xfrm>
              <a:off x="2851" y="3349"/>
              <a:ext cx="1" cy="45"/>
            </a:xfrm>
            <a:prstGeom prst="line">
              <a:avLst/>
            </a:prstGeom>
            <a:noFill/>
            <a:ln w="11113">
              <a:solidFill>
                <a:srgbClr val="FFFFFF"/>
              </a:solidFill>
              <a:round/>
              <a:headEnd/>
              <a:tailEnd/>
            </a:ln>
          </p:spPr>
          <p:txBody>
            <a:bodyPr/>
            <a:lstStyle/>
            <a:p>
              <a:endParaRPr lang="en-US"/>
            </a:p>
          </p:txBody>
        </p:sp>
        <p:sp>
          <p:nvSpPr>
            <p:cNvPr id="59485" name="Line 93"/>
            <p:cNvSpPr>
              <a:spLocks noChangeShapeType="1"/>
            </p:cNvSpPr>
            <p:nvPr/>
          </p:nvSpPr>
          <p:spPr bwMode="auto">
            <a:xfrm>
              <a:off x="3100" y="3349"/>
              <a:ext cx="1" cy="45"/>
            </a:xfrm>
            <a:prstGeom prst="line">
              <a:avLst/>
            </a:prstGeom>
            <a:noFill/>
            <a:ln w="11113">
              <a:solidFill>
                <a:srgbClr val="FFFFFF"/>
              </a:solidFill>
              <a:round/>
              <a:headEnd/>
              <a:tailEnd/>
            </a:ln>
          </p:spPr>
          <p:txBody>
            <a:bodyPr/>
            <a:lstStyle/>
            <a:p>
              <a:endParaRPr lang="en-US"/>
            </a:p>
          </p:txBody>
        </p:sp>
        <p:sp>
          <p:nvSpPr>
            <p:cNvPr id="59486" name="Line 94"/>
            <p:cNvSpPr>
              <a:spLocks noChangeShapeType="1"/>
            </p:cNvSpPr>
            <p:nvPr/>
          </p:nvSpPr>
          <p:spPr bwMode="auto">
            <a:xfrm>
              <a:off x="3356" y="3349"/>
              <a:ext cx="1" cy="45"/>
            </a:xfrm>
            <a:prstGeom prst="line">
              <a:avLst/>
            </a:prstGeom>
            <a:noFill/>
            <a:ln w="11113">
              <a:solidFill>
                <a:srgbClr val="FFFFFF"/>
              </a:solidFill>
              <a:round/>
              <a:headEnd/>
              <a:tailEnd/>
            </a:ln>
          </p:spPr>
          <p:txBody>
            <a:bodyPr/>
            <a:lstStyle/>
            <a:p>
              <a:endParaRPr lang="en-US"/>
            </a:p>
          </p:txBody>
        </p:sp>
        <p:sp>
          <p:nvSpPr>
            <p:cNvPr id="59487" name="Line 95"/>
            <p:cNvSpPr>
              <a:spLocks noChangeShapeType="1"/>
            </p:cNvSpPr>
            <p:nvPr/>
          </p:nvSpPr>
          <p:spPr bwMode="auto">
            <a:xfrm>
              <a:off x="3605" y="3349"/>
              <a:ext cx="1" cy="45"/>
            </a:xfrm>
            <a:prstGeom prst="line">
              <a:avLst/>
            </a:prstGeom>
            <a:noFill/>
            <a:ln w="11113">
              <a:solidFill>
                <a:srgbClr val="FFFFFF"/>
              </a:solidFill>
              <a:round/>
              <a:headEnd/>
              <a:tailEnd/>
            </a:ln>
          </p:spPr>
          <p:txBody>
            <a:bodyPr/>
            <a:lstStyle/>
            <a:p>
              <a:endParaRPr lang="en-US"/>
            </a:p>
          </p:txBody>
        </p:sp>
        <p:sp>
          <p:nvSpPr>
            <p:cNvPr id="59488" name="Line 96"/>
            <p:cNvSpPr>
              <a:spLocks noChangeShapeType="1"/>
            </p:cNvSpPr>
            <p:nvPr/>
          </p:nvSpPr>
          <p:spPr bwMode="auto">
            <a:xfrm>
              <a:off x="3861" y="3349"/>
              <a:ext cx="1" cy="45"/>
            </a:xfrm>
            <a:prstGeom prst="line">
              <a:avLst/>
            </a:prstGeom>
            <a:noFill/>
            <a:ln w="11113">
              <a:solidFill>
                <a:srgbClr val="FFFFFF"/>
              </a:solidFill>
              <a:round/>
              <a:headEnd/>
              <a:tailEnd/>
            </a:ln>
          </p:spPr>
          <p:txBody>
            <a:bodyPr/>
            <a:lstStyle/>
            <a:p>
              <a:endParaRPr lang="en-US"/>
            </a:p>
          </p:txBody>
        </p:sp>
        <p:sp>
          <p:nvSpPr>
            <p:cNvPr id="59489" name="Line 97"/>
            <p:cNvSpPr>
              <a:spLocks noChangeShapeType="1"/>
            </p:cNvSpPr>
            <p:nvPr/>
          </p:nvSpPr>
          <p:spPr bwMode="auto">
            <a:xfrm>
              <a:off x="4111" y="3349"/>
              <a:ext cx="1" cy="45"/>
            </a:xfrm>
            <a:prstGeom prst="line">
              <a:avLst/>
            </a:prstGeom>
            <a:noFill/>
            <a:ln w="11113">
              <a:solidFill>
                <a:srgbClr val="FFFFFF"/>
              </a:solidFill>
              <a:round/>
              <a:headEnd/>
              <a:tailEnd/>
            </a:ln>
          </p:spPr>
          <p:txBody>
            <a:bodyPr/>
            <a:lstStyle/>
            <a:p>
              <a:endParaRPr lang="en-US"/>
            </a:p>
          </p:txBody>
        </p:sp>
        <p:sp>
          <p:nvSpPr>
            <p:cNvPr id="59490" name="Line 98"/>
            <p:cNvSpPr>
              <a:spLocks noChangeShapeType="1"/>
            </p:cNvSpPr>
            <p:nvPr/>
          </p:nvSpPr>
          <p:spPr bwMode="auto">
            <a:xfrm>
              <a:off x="4367" y="3349"/>
              <a:ext cx="1" cy="45"/>
            </a:xfrm>
            <a:prstGeom prst="line">
              <a:avLst/>
            </a:prstGeom>
            <a:noFill/>
            <a:ln w="11113">
              <a:solidFill>
                <a:srgbClr val="FFFFFF"/>
              </a:solidFill>
              <a:round/>
              <a:headEnd/>
              <a:tailEnd/>
            </a:ln>
          </p:spPr>
          <p:txBody>
            <a:bodyPr/>
            <a:lstStyle/>
            <a:p>
              <a:endParaRPr lang="en-US"/>
            </a:p>
          </p:txBody>
        </p:sp>
        <p:sp>
          <p:nvSpPr>
            <p:cNvPr id="59491" name="Line 99"/>
            <p:cNvSpPr>
              <a:spLocks noChangeShapeType="1"/>
            </p:cNvSpPr>
            <p:nvPr/>
          </p:nvSpPr>
          <p:spPr bwMode="auto">
            <a:xfrm>
              <a:off x="4616" y="3349"/>
              <a:ext cx="1" cy="45"/>
            </a:xfrm>
            <a:prstGeom prst="line">
              <a:avLst/>
            </a:prstGeom>
            <a:noFill/>
            <a:ln w="11113">
              <a:solidFill>
                <a:srgbClr val="FFFFFF"/>
              </a:solidFill>
              <a:round/>
              <a:headEnd/>
              <a:tailEnd/>
            </a:ln>
          </p:spPr>
          <p:txBody>
            <a:bodyPr/>
            <a:lstStyle/>
            <a:p>
              <a:endParaRPr lang="en-US"/>
            </a:p>
          </p:txBody>
        </p:sp>
        <p:sp>
          <p:nvSpPr>
            <p:cNvPr id="59492" name="Line 100"/>
            <p:cNvSpPr>
              <a:spLocks noChangeShapeType="1"/>
            </p:cNvSpPr>
            <p:nvPr/>
          </p:nvSpPr>
          <p:spPr bwMode="auto">
            <a:xfrm>
              <a:off x="4872" y="3349"/>
              <a:ext cx="1" cy="45"/>
            </a:xfrm>
            <a:prstGeom prst="line">
              <a:avLst/>
            </a:prstGeom>
            <a:noFill/>
            <a:ln w="11113">
              <a:solidFill>
                <a:srgbClr val="FFFFFF"/>
              </a:solidFill>
              <a:round/>
              <a:headEnd/>
              <a:tailEnd/>
            </a:ln>
          </p:spPr>
          <p:txBody>
            <a:bodyPr/>
            <a:lstStyle/>
            <a:p>
              <a:endParaRPr lang="en-US"/>
            </a:p>
          </p:txBody>
        </p:sp>
        <p:sp>
          <p:nvSpPr>
            <p:cNvPr id="59493" name="Line 101"/>
            <p:cNvSpPr>
              <a:spLocks noChangeShapeType="1"/>
            </p:cNvSpPr>
            <p:nvPr/>
          </p:nvSpPr>
          <p:spPr bwMode="auto">
            <a:xfrm>
              <a:off x="5128" y="3349"/>
              <a:ext cx="1" cy="45"/>
            </a:xfrm>
            <a:prstGeom prst="line">
              <a:avLst/>
            </a:prstGeom>
            <a:noFill/>
            <a:ln w="11113">
              <a:solidFill>
                <a:srgbClr val="FFFFFF"/>
              </a:solidFill>
              <a:round/>
              <a:headEnd/>
              <a:tailEnd/>
            </a:ln>
          </p:spPr>
          <p:txBody>
            <a:bodyPr/>
            <a:lstStyle/>
            <a:p>
              <a:endParaRPr lang="en-US"/>
            </a:p>
          </p:txBody>
        </p:sp>
        <p:sp>
          <p:nvSpPr>
            <p:cNvPr id="59494" name="Rectangle 102"/>
            <p:cNvSpPr>
              <a:spLocks noChangeArrowheads="1"/>
            </p:cNvSpPr>
            <p:nvPr/>
          </p:nvSpPr>
          <p:spPr bwMode="auto">
            <a:xfrm>
              <a:off x="1405" y="3446"/>
              <a:ext cx="107"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1</a:t>
              </a:r>
              <a:endParaRPr lang="en-US" sz="4400" b="0"/>
            </a:p>
          </p:txBody>
        </p:sp>
        <p:sp>
          <p:nvSpPr>
            <p:cNvPr id="59495" name="Rectangle 103"/>
            <p:cNvSpPr>
              <a:spLocks noChangeArrowheads="1"/>
            </p:cNvSpPr>
            <p:nvPr/>
          </p:nvSpPr>
          <p:spPr bwMode="auto">
            <a:xfrm>
              <a:off x="1910" y="3446"/>
              <a:ext cx="107"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3</a:t>
              </a:r>
              <a:endParaRPr lang="en-US" sz="4400" b="0"/>
            </a:p>
          </p:txBody>
        </p:sp>
        <p:sp>
          <p:nvSpPr>
            <p:cNvPr id="59496" name="Rectangle 104"/>
            <p:cNvSpPr>
              <a:spLocks noChangeArrowheads="1"/>
            </p:cNvSpPr>
            <p:nvPr/>
          </p:nvSpPr>
          <p:spPr bwMode="auto">
            <a:xfrm>
              <a:off x="2415" y="3446"/>
              <a:ext cx="107"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5</a:t>
              </a:r>
              <a:endParaRPr lang="en-US" sz="4400" b="0"/>
            </a:p>
          </p:txBody>
        </p:sp>
        <p:sp>
          <p:nvSpPr>
            <p:cNvPr id="59497" name="Rectangle 105"/>
            <p:cNvSpPr>
              <a:spLocks noChangeArrowheads="1"/>
            </p:cNvSpPr>
            <p:nvPr/>
          </p:nvSpPr>
          <p:spPr bwMode="auto">
            <a:xfrm>
              <a:off x="2920" y="3446"/>
              <a:ext cx="107"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7</a:t>
              </a:r>
              <a:endParaRPr lang="en-US" sz="4400" b="0"/>
            </a:p>
          </p:txBody>
        </p:sp>
        <p:sp>
          <p:nvSpPr>
            <p:cNvPr id="59498" name="Rectangle 106"/>
            <p:cNvSpPr>
              <a:spLocks noChangeArrowheads="1"/>
            </p:cNvSpPr>
            <p:nvPr/>
          </p:nvSpPr>
          <p:spPr bwMode="auto">
            <a:xfrm>
              <a:off x="3426" y="3446"/>
              <a:ext cx="107"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9</a:t>
              </a:r>
              <a:endParaRPr lang="en-US" sz="4400" b="0"/>
            </a:p>
          </p:txBody>
        </p:sp>
        <p:sp>
          <p:nvSpPr>
            <p:cNvPr id="59499" name="Rectangle 107"/>
            <p:cNvSpPr>
              <a:spLocks noChangeArrowheads="1"/>
            </p:cNvSpPr>
            <p:nvPr/>
          </p:nvSpPr>
          <p:spPr bwMode="auto">
            <a:xfrm>
              <a:off x="3868" y="3446"/>
              <a:ext cx="214"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11</a:t>
              </a:r>
              <a:endParaRPr lang="en-US" sz="4400" b="0"/>
            </a:p>
          </p:txBody>
        </p:sp>
        <p:sp>
          <p:nvSpPr>
            <p:cNvPr id="59500" name="Rectangle 108"/>
            <p:cNvSpPr>
              <a:spLocks noChangeArrowheads="1"/>
            </p:cNvSpPr>
            <p:nvPr/>
          </p:nvSpPr>
          <p:spPr bwMode="auto">
            <a:xfrm>
              <a:off x="4374" y="3446"/>
              <a:ext cx="214"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13</a:t>
              </a:r>
              <a:endParaRPr lang="en-US" sz="4400" b="0"/>
            </a:p>
          </p:txBody>
        </p:sp>
        <p:sp>
          <p:nvSpPr>
            <p:cNvPr id="59501" name="Rectangle 109"/>
            <p:cNvSpPr>
              <a:spLocks noChangeArrowheads="1"/>
            </p:cNvSpPr>
            <p:nvPr/>
          </p:nvSpPr>
          <p:spPr bwMode="auto">
            <a:xfrm>
              <a:off x="4879" y="3446"/>
              <a:ext cx="214"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15</a:t>
              </a:r>
              <a:endParaRPr lang="en-US" sz="4400" b="0"/>
            </a:p>
          </p:txBody>
        </p:sp>
        <p:sp>
          <p:nvSpPr>
            <p:cNvPr id="59502" name="Rectangle 110"/>
            <p:cNvSpPr>
              <a:spLocks noChangeArrowheads="1"/>
            </p:cNvSpPr>
            <p:nvPr/>
          </p:nvSpPr>
          <p:spPr bwMode="auto">
            <a:xfrm>
              <a:off x="2976" y="3762"/>
              <a:ext cx="460"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Days</a:t>
              </a:r>
              <a:endParaRPr lang="en-US" sz="4400" b="0"/>
            </a:p>
          </p:txBody>
        </p:sp>
      </p:grpSp>
    </p:spTree>
    <p:custDataLst>
      <p:tags r:id="rId1"/>
    </p:custData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685800" y="381000"/>
            <a:ext cx="7772400" cy="914400"/>
          </a:xfrm>
        </p:spPr>
        <p:txBody>
          <a:bodyPr/>
          <a:lstStyle/>
          <a:p>
            <a:r>
              <a:rPr lang="en-US" smtClean="0"/>
              <a:t>Secondary Exposures</a:t>
            </a:r>
          </a:p>
        </p:txBody>
      </p:sp>
      <p:grpSp>
        <p:nvGrpSpPr>
          <p:cNvPr id="60419" name="Group 3"/>
          <p:cNvGrpSpPr>
            <a:grpSpLocks noChangeAspect="1"/>
          </p:cNvGrpSpPr>
          <p:nvPr/>
        </p:nvGrpSpPr>
        <p:grpSpPr bwMode="auto">
          <a:xfrm>
            <a:off x="0" y="1398588"/>
            <a:ext cx="8766175" cy="5459412"/>
            <a:chOff x="111" y="768"/>
            <a:chExt cx="5522" cy="3439"/>
          </a:xfrm>
        </p:grpSpPr>
        <p:sp>
          <p:nvSpPr>
            <p:cNvPr id="60420" name="AutoShape 4"/>
            <p:cNvSpPr>
              <a:spLocks noChangeAspect="1" noChangeArrowheads="1" noTextEdit="1"/>
            </p:cNvSpPr>
            <p:nvPr/>
          </p:nvSpPr>
          <p:spPr bwMode="auto">
            <a:xfrm>
              <a:off x="111" y="768"/>
              <a:ext cx="5522" cy="3439"/>
            </a:xfrm>
            <a:prstGeom prst="rect">
              <a:avLst/>
            </a:prstGeom>
            <a:noFill/>
            <a:ln w="9525">
              <a:noFill/>
              <a:miter lim="800000"/>
              <a:headEnd/>
              <a:tailEnd/>
            </a:ln>
          </p:spPr>
          <p:txBody>
            <a:bodyPr/>
            <a:lstStyle/>
            <a:p>
              <a:endParaRPr lang="en-US"/>
            </a:p>
          </p:txBody>
        </p:sp>
        <p:sp>
          <p:nvSpPr>
            <p:cNvPr id="60421" name="Freeform 5"/>
            <p:cNvSpPr>
              <a:spLocks/>
            </p:cNvSpPr>
            <p:nvPr/>
          </p:nvSpPr>
          <p:spPr bwMode="auto">
            <a:xfrm>
              <a:off x="1329" y="3323"/>
              <a:ext cx="3833" cy="26"/>
            </a:xfrm>
            <a:custGeom>
              <a:avLst/>
              <a:gdLst>
                <a:gd name="T0" fmla="*/ 0 w 3833"/>
                <a:gd name="T1" fmla="*/ 26 h 26"/>
                <a:gd name="T2" fmla="*/ 34 w 3833"/>
                <a:gd name="T3" fmla="*/ 0 h 26"/>
                <a:gd name="T4" fmla="*/ 3833 w 3833"/>
                <a:gd name="T5" fmla="*/ 0 h 26"/>
                <a:gd name="T6" fmla="*/ 3799 w 3833"/>
                <a:gd name="T7" fmla="*/ 26 h 26"/>
                <a:gd name="T8" fmla="*/ 0 w 3833"/>
                <a:gd name="T9" fmla="*/ 26 h 26"/>
                <a:gd name="T10" fmla="*/ 0 60000 65536"/>
                <a:gd name="T11" fmla="*/ 0 60000 65536"/>
                <a:gd name="T12" fmla="*/ 0 60000 65536"/>
                <a:gd name="T13" fmla="*/ 0 60000 65536"/>
                <a:gd name="T14" fmla="*/ 0 60000 65536"/>
                <a:gd name="T15" fmla="*/ 0 w 3833"/>
                <a:gd name="T16" fmla="*/ 0 h 26"/>
                <a:gd name="T17" fmla="*/ 3833 w 3833"/>
                <a:gd name="T18" fmla="*/ 26 h 26"/>
              </a:gdLst>
              <a:ahLst/>
              <a:cxnLst>
                <a:cxn ang="T10">
                  <a:pos x="T0" y="T1"/>
                </a:cxn>
                <a:cxn ang="T11">
                  <a:pos x="T2" y="T3"/>
                </a:cxn>
                <a:cxn ang="T12">
                  <a:pos x="T4" y="T5"/>
                </a:cxn>
                <a:cxn ang="T13">
                  <a:pos x="T6" y="T7"/>
                </a:cxn>
                <a:cxn ang="T14">
                  <a:pos x="T8" y="T9"/>
                </a:cxn>
              </a:cxnLst>
              <a:rect l="T15" t="T16" r="T17" b="T18"/>
              <a:pathLst>
                <a:path w="3833" h="26">
                  <a:moveTo>
                    <a:pt x="0" y="26"/>
                  </a:moveTo>
                  <a:lnTo>
                    <a:pt x="34" y="0"/>
                  </a:lnTo>
                  <a:lnTo>
                    <a:pt x="3833" y="0"/>
                  </a:lnTo>
                  <a:lnTo>
                    <a:pt x="3799" y="26"/>
                  </a:lnTo>
                  <a:lnTo>
                    <a:pt x="0" y="26"/>
                  </a:lnTo>
                  <a:close/>
                </a:path>
              </a:pathLst>
            </a:custGeom>
            <a:solidFill>
              <a:srgbClr val="808080"/>
            </a:solidFill>
            <a:ln w="9525">
              <a:noFill/>
              <a:round/>
              <a:headEnd/>
              <a:tailEnd/>
            </a:ln>
          </p:spPr>
          <p:txBody>
            <a:bodyPr/>
            <a:lstStyle/>
            <a:p>
              <a:endParaRPr lang="en-US"/>
            </a:p>
          </p:txBody>
        </p:sp>
        <p:sp>
          <p:nvSpPr>
            <p:cNvPr id="60422" name="Freeform 6"/>
            <p:cNvSpPr>
              <a:spLocks/>
            </p:cNvSpPr>
            <p:nvPr/>
          </p:nvSpPr>
          <p:spPr bwMode="auto">
            <a:xfrm>
              <a:off x="1329" y="1026"/>
              <a:ext cx="34" cy="2323"/>
            </a:xfrm>
            <a:custGeom>
              <a:avLst/>
              <a:gdLst>
                <a:gd name="T0" fmla="*/ 0 w 34"/>
                <a:gd name="T1" fmla="*/ 2323 h 2323"/>
                <a:gd name="T2" fmla="*/ 0 w 34"/>
                <a:gd name="T3" fmla="*/ 26 h 2323"/>
                <a:gd name="T4" fmla="*/ 34 w 34"/>
                <a:gd name="T5" fmla="*/ 0 h 2323"/>
                <a:gd name="T6" fmla="*/ 34 w 34"/>
                <a:gd name="T7" fmla="*/ 2297 h 2323"/>
                <a:gd name="T8" fmla="*/ 0 w 34"/>
                <a:gd name="T9" fmla="*/ 2323 h 2323"/>
                <a:gd name="T10" fmla="*/ 0 60000 65536"/>
                <a:gd name="T11" fmla="*/ 0 60000 65536"/>
                <a:gd name="T12" fmla="*/ 0 60000 65536"/>
                <a:gd name="T13" fmla="*/ 0 60000 65536"/>
                <a:gd name="T14" fmla="*/ 0 60000 65536"/>
                <a:gd name="T15" fmla="*/ 0 w 34"/>
                <a:gd name="T16" fmla="*/ 0 h 2323"/>
                <a:gd name="T17" fmla="*/ 34 w 34"/>
                <a:gd name="T18" fmla="*/ 2323 h 2323"/>
              </a:gdLst>
              <a:ahLst/>
              <a:cxnLst>
                <a:cxn ang="T10">
                  <a:pos x="T0" y="T1"/>
                </a:cxn>
                <a:cxn ang="T11">
                  <a:pos x="T2" y="T3"/>
                </a:cxn>
                <a:cxn ang="T12">
                  <a:pos x="T4" y="T5"/>
                </a:cxn>
                <a:cxn ang="T13">
                  <a:pos x="T6" y="T7"/>
                </a:cxn>
                <a:cxn ang="T14">
                  <a:pos x="T8" y="T9"/>
                </a:cxn>
              </a:cxnLst>
              <a:rect l="T15" t="T16" r="T17" b="T18"/>
              <a:pathLst>
                <a:path w="34" h="2323">
                  <a:moveTo>
                    <a:pt x="0" y="2323"/>
                  </a:moveTo>
                  <a:lnTo>
                    <a:pt x="0" y="26"/>
                  </a:lnTo>
                  <a:lnTo>
                    <a:pt x="34" y="0"/>
                  </a:lnTo>
                  <a:lnTo>
                    <a:pt x="34" y="2297"/>
                  </a:lnTo>
                  <a:lnTo>
                    <a:pt x="0" y="2323"/>
                  </a:lnTo>
                  <a:close/>
                </a:path>
              </a:pathLst>
            </a:custGeom>
            <a:noFill/>
            <a:ln w="9525">
              <a:noFill/>
              <a:round/>
              <a:headEnd/>
              <a:tailEnd/>
            </a:ln>
          </p:spPr>
          <p:txBody>
            <a:bodyPr/>
            <a:lstStyle/>
            <a:p>
              <a:endParaRPr lang="en-US"/>
            </a:p>
          </p:txBody>
        </p:sp>
        <p:sp>
          <p:nvSpPr>
            <p:cNvPr id="60423" name="Rectangle 7"/>
            <p:cNvSpPr>
              <a:spLocks noChangeArrowheads="1"/>
            </p:cNvSpPr>
            <p:nvPr/>
          </p:nvSpPr>
          <p:spPr bwMode="auto">
            <a:xfrm>
              <a:off x="1363" y="1026"/>
              <a:ext cx="3799" cy="2297"/>
            </a:xfrm>
            <a:prstGeom prst="rect">
              <a:avLst/>
            </a:prstGeom>
            <a:noFill/>
            <a:ln w="9525">
              <a:noFill/>
              <a:miter lim="800000"/>
              <a:headEnd/>
              <a:tailEnd/>
            </a:ln>
          </p:spPr>
          <p:txBody>
            <a:bodyPr/>
            <a:lstStyle/>
            <a:p>
              <a:endParaRPr lang="en-US"/>
            </a:p>
          </p:txBody>
        </p:sp>
        <p:sp>
          <p:nvSpPr>
            <p:cNvPr id="60424" name="Freeform 8"/>
            <p:cNvSpPr>
              <a:spLocks/>
            </p:cNvSpPr>
            <p:nvPr/>
          </p:nvSpPr>
          <p:spPr bwMode="auto">
            <a:xfrm>
              <a:off x="1329" y="3323"/>
              <a:ext cx="3833" cy="26"/>
            </a:xfrm>
            <a:custGeom>
              <a:avLst/>
              <a:gdLst>
                <a:gd name="T0" fmla="*/ 0 w 554"/>
                <a:gd name="T1" fmla="*/ 26 h 4"/>
                <a:gd name="T2" fmla="*/ 35 w 554"/>
                <a:gd name="T3" fmla="*/ 0 h 4"/>
                <a:gd name="T4" fmla="*/ 3833 w 554"/>
                <a:gd name="T5" fmla="*/ 0 h 4"/>
                <a:gd name="T6" fmla="*/ 0 60000 65536"/>
                <a:gd name="T7" fmla="*/ 0 60000 65536"/>
                <a:gd name="T8" fmla="*/ 0 60000 65536"/>
                <a:gd name="T9" fmla="*/ 0 w 554"/>
                <a:gd name="T10" fmla="*/ 0 h 4"/>
                <a:gd name="T11" fmla="*/ 554 w 554"/>
                <a:gd name="T12" fmla="*/ 4 h 4"/>
              </a:gdLst>
              <a:ahLst/>
              <a:cxnLst>
                <a:cxn ang="T6">
                  <a:pos x="T0" y="T1"/>
                </a:cxn>
                <a:cxn ang="T7">
                  <a:pos x="T2" y="T3"/>
                </a:cxn>
                <a:cxn ang="T8">
                  <a:pos x="T4" y="T5"/>
                </a:cxn>
              </a:cxnLst>
              <a:rect l="T9" t="T10" r="T11" b="T12"/>
              <a:pathLst>
                <a:path w="554" h="4">
                  <a:moveTo>
                    <a:pt x="0" y="4"/>
                  </a:moveTo>
                  <a:lnTo>
                    <a:pt x="5" y="0"/>
                  </a:lnTo>
                  <a:lnTo>
                    <a:pt x="554" y="0"/>
                  </a:lnTo>
                </a:path>
              </a:pathLst>
            </a:custGeom>
            <a:noFill/>
            <a:ln w="11113">
              <a:solidFill>
                <a:srgbClr val="FFFFFF"/>
              </a:solidFill>
              <a:prstDash val="solid"/>
              <a:round/>
              <a:headEnd/>
              <a:tailEnd/>
            </a:ln>
          </p:spPr>
          <p:txBody>
            <a:bodyPr/>
            <a:lstStyle/>
            <a:p>
              <a:endParaRPr lang="en-US"/>
            </a:p>
          </p:txBody>
        </p:sp>
        <p:sp>
          <p:nvSpPr>
            <p:cNvPr id="60425" name="Freeform 9"/>
            <p:cNvSpPr>
              <a:spLocks/>
            </p:cNvSpPr>
            <p:nvPr/>
          </p:nvSpPr>
          <p:spPr bwMode="auto">
            <a:xfrm>
              <a:off x="1329" y="3097"/>
              <a:ext cx="3833" cy="20"/>
            </a:xfrm>
            <a:custGeom>
              <a:avLst/>
              <a:gdLst>
                <a:gd name="T0" fmla="*/ 0 w 554"/>
                <a:gd name="T1" fmla="*/ 20 h 3"/>
                <a:gd name="T2" fmla="*/ 35 w 554"/>
                <a:gd name="T3" fmla="*/ 0 h 3"/>
                <a:gd name="T4" fmla="*/ 3833 w 554"/>
                <a:gd name="T5" fmla="*/ 0 h 3"/>
                <a:gd name="T6" fmla="*/ 0 60000 65536"/>
                <a:gd name="T7" fmla="*/ 0 60000 65536"/>
                <a:gd name="T8" fmla="*/ 0 60000 65536"/>
                <a:gd name="T9" fmla="*/ 0 w 554"/>
                <a:gd name="T10" fmla="*/ 0 h 3"/>
                <a:gd name="T11" fmla="*/ 554 w 554"/>
                <a:gd name="T12" fmla="*/ 3 h 3"/>
              </a:gdLst>
              <a:ahLst/>
              <a:cxnLst>
                <a:cxn ang="T6">
                  <a:pos x="T0" y="T1"/>
                </a:cxn>
                <a:cxn ang="T7">
                  <a:pos x="T2" y="T3"/>
                </a:cxn>
                <a:cxn ang="T8">
                  <a:pos x="T4" y="T5"/>
                </a:cxn>
              </a:cxnLst>
              <a:rect l="T9" t="T10" r="T11" b="T12"/>
              <a:pathLst>
                <a:path w="554" h="3">
                  <a:moveTo>
                    <a:pt x="0" y="3"/>
                  </a:moveTo>
                  <a:lnTo>
                    <a:pt x="5" y="0"/>
                  </a:lnTo>
                  <a:lnTo>
                    <a:pt x="554" y="0"/>
                  </a:lnTo>
                </a:path>
              </a:pathLst>
            </a:custGeom>
            <a:noFill/>
            <a:ln w="11113">
              <a:solidFill>
                <a:srgbClr val="FFFFFF"/>
              </a:solidFill>
              <a:prstDash val="solid"/>
              <a:round/>
              <a:headEnd/>
              <a:tailEnd/>
            </a:ln>
          </p:spPr>
          <p:txBody>
            <a:bodyPr/>
            <a:lstStyle/>
            <a:p>
              <a:endParaRPr lang="en-US"/>
            </a:p>
          </p:txBody>
        </p:sp>
        <p:sp>
          <p:nvSpPr>
            <p:cNvPr id="60426" name="Freeform 10"/>
            <p:cNvSpPr>
              <a:spLocks/>
            </p:cNvSpPr>
            <p:nvPr/>
          </p:nvSpPr>
          <p:spPr bwMode="auto">
            <a:xfrm>
              <a:off x="1329" y="2865"/>
              <a:ext cx="3833" cy="26"/>
            </a:xfrm>
            <a:custGeom>
              <a:avLst/>
              <a:gdLst>
                <a:gd name="T0" fmla="*/ 0 w 554"/>
                <a:gd name="T1" fmla="*/ 26 h 4"/>
                <a:gd name="T2" fmla="*/ 35 w 554"/>
                <a:gd name="T3" fmla="*/ 0 h 4"/>
                <a:gd name="T4" fmla="*/ 3833 w 554"/>
                <a:gd name="T5" fmla="*/ 0 h 4"/>
                <a:gd name="T6" fmla="*/ 0 60000 65536"/>
                <a:gd name="T7" fmla="*/ 0 60000 65536"/>
                <a:gd name="T8" fmla="*/ 0 60000 65536"/>
                <a:gd name="T9" fmla="*/ 0 w 554"/>
                <a:gd name="T10" fmla="*/ 0 h 4"/>
                <a:gd name="T11" fmla="*/ 554 w 554"/>
                <a:gd name="T12" fmla="*/ 4 h 4"/>
              </a:gdLst>
              <a:ahLst/>
              <a:cxnLst>
                <a:cxn ang="T6">
                  <a:pos x="T0" y="T1"/>
                </a:cxn>
                <a:cxn ang="T7">
                  <a:pos x="T2" y="T3"/>
                </a:cxn>
                <a:cxn ang="T8">
                  <a:pos x="T4" y="T5"/>
                </a:cxn>
              </a:cxnLst>
              <a:rect l="T9" t="T10" r="T11" b="T12"/>
              <a:pathLst>
                <a:path w="554" h="4">
                  <a:moveTo>
                    <a:pt x="0" y="4"/>
                  </a:moveTo>
                  <a:lnTo>
                    <a:pt x="5" y="0"/>
                  </a:lnTo>
                  <a:lnTo>
                    <a:pt x="554" y="0"/>
                  </a:lnTo>
                </a:path>
              </a:pathLst>
            </a:custGeom>
            <a:noFill/>
            <a:ln w="11113">
              <a:solidFill>
                <a:srgbClr val="FFFFFF"/>
              </a:solidFill>
              <a:prstDash val="solid"/>
              <a:round/>
              <a:headEnd/>
              <a:tailEnd/>
            </a:ln>
          </p:spPr>
          <p:txBody>
            <a:bodyPr/>
            <a:lstStyle/>
            <a:p>
              <a:endParaRPr lang="en-US"/>
            </a:p>
          </p:txBody>
        </p:sp>
        <p:sp>
          <p:nvSpPr>
            <p:cNvPr id="60427" name="Freeform 11"/>
            <p:cNvSpPr>
              <a:spLocks/>
            </p:cNvSpPr>
            <p:nvPr/>
          </p:nvSpPr>
          <p:spPr bwMode="auto">
            <a:xfrm>
              <a:off x="1329" y="2633"/>
              <a:ext cx="3833" cy="25"/>
            </a:xfrm>
            <a:custGeom>
              <a:avLst/>
              <a:gdLst>
                <a:gd name="T0" fmla="*/ 0 w 554"/>
                <a:gd name="T1" fmla="*/ 25 h 4"/>
                <a:gd name="T2" fmla="*/ 35 w 554"/>
                <a:gd name="T3" fmla="*/ 0 h 4"/>
                <a:gd name="T4" fmla="*/ 3833 w 554"/>
                <a:gd name="T5" fmla="*/ 0 h 4"/>
                <a:gd name="T6" fmla="*/ 0 60000 65536"/>
                <a:gd name="T7" fmla="*/ 0 60000 65536"/>
                <a:gd name="T8" fmla="*/ 0 60000 65536"/>
                <a:gd name="T9" fmla="*/ 0 w 554"/>
                <a:gd name="T10" fmla="*/ 0 h 4"/>
                <a:gd name="T11" fmla="*/ 554 w 554"/>
                <a:gd name="T12" fmla="*/ 4 h 4"/>
              </a:gdLst>
              <a:ahLst/>
              <a:cxnLst>
                <a:cxn ang="T6">
                  <a:pos x="T0" y="T1"/>
                </a:cxn>
                <a:cxn ang="T7">
                  <a:pos x="T2" y="T3"/>
                </a:cxn>
                <a:cxn ang="T8">
                  <a:pos x="T4" y="T5"/>
                </a:cxn>
              </a:cxnLst>
              <a:rect l="T9" t="T10" r="T11" b="T12"/>
              <a:pathLst>
                <a:path w="554" h="4">
                  <a:moveTo>
                    <a:pt x="0" y="4"/>
                  </a:moveTo>
                  <a:lnTo>
                    <a:pt x="5" y="0"/>
                  </a:lnTo>
                  <a:lnTo>
                    <a:pt x="554" y="0"/>
                  </a:lnTo>
                </a:path>
              </a:pathLst>
            </a:custGeom>
            <a:noFill/>
            <a:ln w="11113">
              <a:solidFill>
                <a:srgbClr val="FFFFFF"/>
              </a:solidFill>
              <a:prstDash val="solid"/>
              <a:round/>
              <a:headEnd/>
              <a:tailEnd/>
            </a:ln>
          </p:spPr>
          <p:txBody>
            <a:bodyPr/>
            <a:lstStyle/>
            <a:p>
              <a:endParaRPr lang="en-US"/>
            </a:p>
          </p:txBody>
        </p:sp>
        <p:sp>
          <p:nvSpPr>
            <p:cNvPr id="60428" name="Freeform 12"/>
            <p:cNvSpPr>
              <a:spLocks/>
            </p:cNvSpPr>
            <p:nvPr/>
          </p:nvSpPr>
          <p:spPr bwMode="auto">
            <a:xfrm>
              <a:off x="1329" y="2407"/>
              <a:ext cx="3833" cy="26"/>
            </a:xfrm>
            <a:custGeom>
              <a:avLst/>
              <a:gdLst>
                <a:gd name="T0" fmla="*/ 0 w 554"/>
                <a:gd name="T1" fmla="*/ 26 h 4"/>
                <a:gd name="T2" fmla="*/ 35 w 554"/>
                <a:gd name="T3" fmla="*/ 0 h 4"/>
                <a:gd name="T4" fmla="*/ 3833 w 554"/>
                <a:gd name="T5" fmla="*/ 0 h 4"/>
                <a:gd name="T6" fmla="*/ 0 60000 65536"/>
                <a:gd name="T7" fmla="*/ 0 60000 65536"/>
                <a:gd name="T8" fmla="*/ 0 60000 65536"/>
                <a:gd name="T9" fmla="*/ 0 w 554"/>
                <a:gd name="T10" fmla="*/ 0 h 4"/>
                <a:gd name="T11" fmla="*/ 554 w 554"/>
                <a:gd name="T12" fmla="*/ 4 h 4"/>
              </a:gdLst>
              <a:ahLst/>
              <a:cxnLst>
                <a:cxn ang="T6">
                  <a:pos x="T0" y="T1"/>
                </a:cxn>
                <a:cxn ang="T7">
                  <a:pos x="T2" y="T3"/>
                </a:cxn>
                <a:cxn ang="T8">
                  <a:pos x="T4" y="T5"/>
                </a:cxn>
              </a:cxnLst>
              <a:rect l="T9" t="T10" r="T11" b="T12"/>
              <a:pathLst>
                <a:path w="554" h="4">
                  <a:moveTo>
                    <a:pt x="0" y="4"/>
                  </a:moveTo>
                  <a:lnTo>
                    <a:pt x="5" y="0"/>
                  </a:lnTo>
                  <a:lnTo>
                    <a:pt x="554" y="0"/>
                  </a:lnTo>
                </a:path>
              </a:pathLst>
            </a:custGeom>
            <a:noFill/>
            <a:ln w="11113">
              <a:solidFill>
                <a:srgbClr val="FFFFFF"/>
              </a:solidFill>
              <a:prstDash val="solid"/>
              <a:round/>
              <a:headEnd/>
              <a:tailEnd/>
            </a:ln>
          </p:spPr>
          <p:txBody>
            <a:bodyPr/>
            <a:lstStyle/>
            <a:p>
              <a:endParaRPr lang="en-US"/>
            </a:p>
          </p:txBody>
        </p:sp>
        <p:sp>
          <p:nvSpPr>
            <p:cNvPr id="60429" name="Freeform 13"/>
            <p:cNvSpPr>
              <a:spLocks/>
            </p:cNvSpPr>
            <p:nvPr/>
          </p:nvSpPr>
          <p:spPr bwMode="auto">
            <a:xfrm>
              <a:off x="1329" y="2175"/>
              <a:ext cx="3833" cy="25"/>
            </a:xfrm>
            <a:custGeom>
              <a:avLst/>
              <a:gdLst>
                <a:gd name="T0" fmla="*/ 0 w 554"/>
                <a:gd name="T1" fmla="*/ 25 h 4"/>
                <a:gd name="T2" fmla="*/ 35 w 554"/>
                <a:gd name="T3" fmla="*/ 0 h 4"/>
                <a:gd name="T4" fmla="*/ 3833 w 554"/>
                <a:gd name="T5" fmla="*/ 0 h 4"/>
                <a:gd name="T6" fmla="*/ 0 60000 65536"/>
                <a:gd name="T7" fmla="*/ 0 60000 65536"/>
                <a:gd name="T8" fmla="*/ 0 60000 65536"/>
                <a:gd name="T9" fmla="*/ 0 w 554"/>
                <a:gd name="T10" fmla="*/ 0 h 4"/>
                <a:gd name="T11" fmla="*/ 554 w 554"/>
                <a:gd name="T12" fmla="*/ 4 h 4"/>
              </a:gdLst>
              <a:ahLst/>
              <a:cxnLst>
                <a:cxn ang="T6">
                  <a:pos x="T0" y="T1"/>
                </a:cxn>
                <a:cxn ang="T7">
                  <a:pos x="T2" y="T3"/>
                </a:cxn>
                <a:cxn ang="T8">
                  <a:pos x="T4" y="T5"/>
                </a:cxn>
              </a:cxnLst>
              <a:rect l="T9" t="T10" r="T11" b="T12"/>
              <a:pathLst>
                <a:path w="554" h="4">
                  <a:moveTo>
                    <a:pt x="0" y="4"/>
                  </a:moveTo>
                  <a:lnTo>
                    <a:pt x="5" y="0"/>
                  </a:lnTo>
                  <a:lnTo>
                    <a:pt x="554" y="0"/>
                  </a:lnTo>
                </a:path>
              </a:pathLst>
            </a:custGeom>
            <a:noFill/>
            <a:ln w="11113">
              <a:solidFill>
                <a:srgbClr val="FFFFFF"/>
              </a:solidFill>
              <a:prstDash val="solid"/>
              <a:round/>
              <a:headEnd/>
              <a:tailEnd/>
            </a:ln>
          </p:spPr>
          <p:txBody>
            <a:bodyPr/>
            <a:lstStyle/>
            <a:p>
              <a:endParaRPr lang="en-US"/>
            </a:p>
          </p:txBody>
        </p:sp>
        <p:sp>
          <p:nvSpPr>
            <p:cNvPr id="60430" name="Freeform 14"/>
            <p:cNvSpPr>
              <a:spLocks/>
            </p:cNvSpPr>
            <p:nvPr/>
          </p:nvSpPr>
          <p:spPr bwMode="auto">
            <a:xfrm>
              <a:off x="1329" y="1942"/>
              <a:ext cx="3833" cy="26"/>
            </a:xfrm>
            <a:custGeom>
              <a:avLst/>
              <a:gdLst>
                <a:gd name="T0" fmla="*/ 0 w 554"/>
                <a:gd name="T1" fmla="*/ 26 h 4"/>
                <a:gd name="T2" fmla="*/ 35 w 554"/>
                <a:gd name="T3" fmla="*/ 0 h 4"/>
                <a:gd name="T4" fmla="*/ 3833 w 554"/>
                <a:gd name="T5" fmla="*/ 0 h 4"/>
                <a:gd name="T6" fmla="*/ 0 60000 65536"/>
                <a:gd name="T7" fmla="*/ 0 60000 65536"/>
                <a:gd name="T8" fmla="*/ 0 60000 65536"/>
                <a:gd name="T9" fmla="*/ 0 w 554"/>
                <a:gd name="T10" fmla="*/ 0 h 4"/>
                <a:gd name="T11" fmla="*/ 554 w 554"/>
                <a:gd name="T12" fmla="*/ 4 h 4"/>
              </a:gdLst>
              <a:ahLst/>
              <a:cxnLst>
                <a:cxn ang="T6">
                  <a:pos x="T0" y="T1"/>
                </a:cxn>
                <a:cxn ang="T7">
                  <a:pos x="T2" y="T3"/>
                </a:cxn>
                <a:cxn ang="T8">
                  <a:pos x="T4" y="T5"/>
                </a:cxn>
              </a:cxnLst>
              <a:rect l="T9" t="T10" r="T11" b="T12"/>
              <a:pathLst>
                <a:path w="554" h="4">
                  <a:moveTo>
                    <a:pt x="0" y="4"/>
                  </a:moveTo>
                  <a:lnTo>
                    <a:pt x="5" y="0"/>
                  </a:lnTo>
                  <a:lnTo>
                    <a:pt x="554" y="0"/>
                  </a:lnTo>
                </a:path>
              </a:pathLst>
            </a:custGeom>
            <a:noFill/>
            <a:ln w="11113">
              <a:solidFill>
                <a:srgbClr val="FFFFFF"/>
              </a:solidFill>
              <a:prstDash val="solid"/>
              <a:round/>
              <a:headEnd/>
              <a:tailEnd/>
            </a:ln>
          </p:spPr>
          <p:txBody>
            <a:bodyPr/>
            <a:lstStyle/>
            <a:p>
              <a:endParaRPr lang="en-US"/>
            </a:p>
          </p:txBody>
        </p:sp>
        <p:sp>
          <p:nvSpPr>
            <p:cNvPr id="60431" name="Freeform 15"/>
            <p:cNvSpPr>
              <a:spLocks/>
            </p:cNvSpPr>
            <p:nvPr/>
          </p:nvSpPr>
          <p:spPr bwMode="auto">
            <a:xfrm>
              <a:off x="1329" y="1716"/>
              <a:ext cx="3833" cy="26"/>
            </a:xfrm>
            <a:custGeom>
              <a:avLst/>
              <a:gdLst>
                <a:gd name="T0" fmla="*/ 0 w 554"/>
                <a:gd name="T1" fmla="*/ 26 h 4"/>
                <a:gd name="T2" fmla="*/ 35 w 554"/>
                <a:gd name="T3" fmla="*/ 0 h 4"/>
                <a:gd name="T4" fmla="*/ 3833 w 554"/>
                <a:gd name="T5" fmla="*/ 0 h 4"/>
                <a:gd name="T6" fmla="*/ 0 60000 65536"/>
                <a:gd name="T7" fmla="*/ 0 60000 65536"/>
                <a:gd name="T8" fmla="*/ 0 60000 65536"/>
                <a:gd name="T9" fmla="*/ 0 w 554"/>
                <a:gd name="T10" fmla="*/ 0 h 4"/>
                <a:gd name="T11" fmla="*/ 554 w 554"/>
                <a:gd name="T12" fmla="*/ 4 h 4"/>
              </a:gdLst>
              <a:ahLst/>
              <a:cxnLst>
                <a:cxn ang="T6">
                  <a:pos x="T0" y="T1"/>
                </a:cxn>
                <a:cxn ang="T7">
                  <a:pos x="T2" y="T3"/>
                </a:cxn>
                <a:cxn ang="T8">
                  <a:pos x="T4" y="T5"/>
                </a:cxn>
              </a:cxnLst>
              <a:rect l="T9" t="T10" r="T11" b="T12"/>
              <a:pathLst>
                <a:path w="554" h="4">
                  <a:moveTo>
                    <a:pt x="0" y="4"/>
                  </a:moveTo>
                  <a:lnTo>
                    <a:pt x="5" y="0"/>
                  </a:lnTo>
                  <a:lnTo>
                    <a:pt x="554" y="0"/>
                  </a:lnTo>
                </a:path>
              </a:pathLst>
            </a:custGeom>
            <a:noFill/>
            <a:ln w="11113">
              <a:solidFill>
                <a:srgbClr val="FFFFFF"/>
              </a:solidFill>
              <a:prstDash val="solid"/>
              <a:round/>
              <a:headEnd/>
              <a:tailEnd/>
            </a:ln>
          </p:spPr>
          <p:txBody>
            <a:bodyPr/>
            <a:lstStyle/>
            <a:p>
              <a:endParaRPr lang="en-US"/>
            </a:p>
          </p:txBody>
        </p:sp>
        <p:sp>
          <p:nvSpPr>
            <p:cNvPr id="60432" name="Freeform 16"/>
            <p:cNvSpPr>
              <a:spLocks/>
            </p:cNvSpPr>
            <p:nvPr/>
          </p:nvSpPr>
          <p:spPr bwMode="auto">
            <a:xfrm>
              <a:off x="1329" y="1484"/>
              <a:ext cx="3833" cy="26"/>
            </a:xfrm>
            <a:custGeom>
              <a:avLst/>
              <a:gdLst>
                <a:gd name="T0" fmla="*/ 0 w 554"/>
                <a:gd name="T1" fmla="*/ 26 h 4"/>
                <a:gd name="T2" fmla="*/ 35 w 554"/>
                <a:gd name="T3" fmla="*/ 0 h 4"/>
                <a:gd name="T4" fmla="*/ 3833 w 554"/>
                <a:gd name="T5" fmla="*/ 0 h 4"/>
                <a:gd name="T6" fmla="*/ 0 60000 65536"/>
                <a:gd name="T7" fmla="*/ 0 60000 65536"/>
                <a:gd name="T8" fmla="*/ 0 60000 65536"/>
                <a:gd name="T9" fmla="*/ 0 w 554"/>
                <a:gd name="T10" fmla="*/ 0 h 4"/>
                <a:gd name="T11" fmla="*/ 554 w 554"/>
                <a:gd name="T12" fmla="*/ 4 h 4"/>
              </a:gdLst>
              <a:ahLst/>
              <a:cxnLst>
                <a:cxn ang="T6">
                  <a:pos x="T0" y="T1"/>
                </a:cxn>
                <a:cxn ang="T7">
                  <a:pos x="T2" y="T3"/>
                </a:cxn>
                <a:cxn ang="T8">
                  <a:pos x="T4" y="T5"/>
                </a:cxn>
              </a:cxnLst>
              <a:rect l="T9" t="T10" r="T11" b="T12"/>
              <a:pathLst>
                <a:path w="554" h="4">
                  <a:moveTo>
                    <a:pt x="0" y="4"/>
                  </a:moveTo>
                  <a:lnTo>
                    <a:pt x="5" y="0"/>
                  </a:lnTo>
                  <a:lnTo>
                    <a:pt x="554" y="0"/>
                  </a:lnTo>
                </a:path>
              </a:pathLst>
            </a:custGeom>
            <a:noFill/>
            <a:ln w="11113">
              <a:solidFill>
                <a:srgbClr val="FFFFFF"/>
              </a:solidFill>
              <a:prstDash val="solid"/>
              <a:round/>
              <a:headEnd/>
              <a:tailEnd/>
            </a:ln>
          </p:spPr>
          <p:txBody>
            <a:bodyPr/>
            <a:lstStyle/>
            <a:p>
              <a:endParaRPr lang="en-US"/>
            </a:p>
          </p:txBody>
        </p:sp>
        <p:sp>
          <p:nvSpPr>
            <p:cNvPr id="60433" name="Freeform 17"/>
            <p:cNvSpPr>
              <a:spLocks/>
            </p:cNvSpPr>
            <p:nvPr/>
          </p:nvSpPr>
          <p:spPr bwMode="auto">
            <a:xfrm>
              <a:off x="1329" y="1258"/>
              <a:ext cx="3833" cy="20"/>
            </a:xfrm>
            <a:custGeom>
              <a:avLst/>
              <a:gdLst>
                <a:gd name="T0" fmla="*/ 0 w 554"/>
                <a:gd name="T1" fmla="*/ 20 h 3"/>
                <a:gd name="T2" fmla="*/ 35 w 554"/>
                <a:gd name="T3" fmla="*/ 0 h 3"/>
                <a:gd name="T4" fmla="*/ 3833 w 554"/>
                <a:gd name="T5" fmla="*/ 0 h 3"/>
                <a:gd name="T6" fmla="*/ 0 60000 65536"/>
                <a:gd name="T7" fmla="*/ 0 60000 65536"/>
                <a:gd name="T8" fmla="*/ 0 60000 65536"/>
                <a:gd name="T9" fmla="*/ 0 w 554"/>
                <a:gd name="T10" fmla="*/ 0 h 3"/>
                <a:gd name="T11" fmla="*/ 554 w 554"/>
                <a:gd name="T12" fmla="*/ 3 h 3"/>
              </a:gdLst>
              <a:ahLst/>
              <a:cxnLst>
                <a:cxn ang="T6">
                  <a:pos x="T0" y="T1"/>
                </a:cxn>
                <a:cxn ang="T7">
                  <a:pos x="T2" y="T3"/>
                </a:cxn>
                <a:cxn ang="T8">
                  <a:pos x="T4" y="T5"/>
                </a:cxn>
              </a:cxnLst>
              <a:rect l="T9" t="T10" r="T11" b="T12"/>
              <a:pathLst>
                <a:path w="554" h="3">
                  <a:moveTo>
                    <a:pt x="0" y="3"/>
                  </a:moveTo>
                  <a:lnTo>
                    <a:pt x="5" y="0"/>
                  </a:lnTo>
                  <a:lnTo>
                    <a:pt x="554" y="0"/>
                  </a:lnTo>
                </a:path>
              </a:pathLst>
            </a:custGeom>
            <a:noFill/>
            <a:ln w="11113">
              <a:solidFill>
                <a:srgbClr val="FFFFFF"/>
              </a:solidFill>
              <a:prstDash val="solid"/>
              <a:round/>
              <a:headEnd/>
              <a:tailEnd/>
            </a:ln>
          </p:spPr>
          <p:txBody>
            <a:bodyPr/>
            <a:lstStyle/>
            <a:p>
              <a:endParaRPr lang="en-US"/>
            </a:p>
          </p:txBody>
        </p:sp>
        <p:sp>
          <p:nvSpPr>
            <p:cNvPr id="60434" name="Freeform 18"/>
            <p:cNvSpPr>
              <a:spLocks/>
            </p:cNvSpPr>
            <p:nvPr/>
          </p:nvSpPr>
          <p:spPr bwMode="auto">
            <a:xfrm>
              <a:off x="1329" y="1026"/>
              <a:ext cx="3833" cy="26"/>
            </a:xfrm>
            <a:custGeom>
              <a:avLst/>
              <a:gdLst>
                <a:gd name="T0" fmla="*/ 0 w 554"/>
                <a:gd name="T1" fmla="*/ 26 h 4"/>
                <a:gd name="T2" fmla="*/ 35 w 554"/>
                <a:gd name="T3" fmla="*/ 0 h 4"/>
                <a:gd name="T4" fmla="*/ 3833 w 554"/>
                <a:gd name="T5" fmla="*/ 0 h 4"/>
                <a:gd name="T6" fmla="*/ 0 60000 65536"/>
                <a:gd name="T7" fmla="*/ 0 60000 65536"/>
                <a:gd name="T8" fmla="*/ 0 60000 65536"/>
                <a:gd name="T9" fmla="*/ 0 w 554"/>
                <a:gd name="T10" fmla="*/ 0 h 4"/>
                <a:gd name="T11" fmla="*/ 554 w 554"/>
                <a:gd name="T12" fmla="*/ 4 h 4"/>
              </a:gdLst>
              <a:ahLst/>
              <a:cxnLst>
                <a:cxn ang="T6">
                  <a:pos x="T0" y="T1"/>
                </a:cxn>
                <a:cxn ang="T7">
                  <a:pos x="T2" y="T3"/>
                </a:cxn>
                <a:cxn ang="T8">
                  <a:pos x="T4" y="T5"/>
                </a:cxn>
              </a:cxnLst>
              <a:rect l="T9" t="T10" r="T11" b="T12"/>
              <a:pathLst>
                <a:path w="554" h="4">
                  <a:moveTo>
                    <a:pt x="0" y="4"/>
                  </a:moveTo>
                  <a:lnTo>
                    <a:pt x="5" y="0"/>
                  </a:lnTo>
                  <a:lnTo>
                    <a:pt x="554" y="0"/>
                  </a:lnTo>
                </a:path>
              </a:pathLst>
            </a:custGeom>
            <a:noFill/>
            <a:ln w="11113">
              <a:solidFill>
                <a:srgbClr val="FFFFFF"/>
              </a:solidFill>
              <a:prstDash val="solid"/>
              <a:round/>
              <a:headEnd/>
              <a:tailEnd/>
            </a:ln>
          </p:spPr>
          <p:txBody>
            <a:bodyPr/>
            <a:lstStyle/>
            <a:p>
              <a:endParaRPr lang="en-US"/>
            </a:p>
          </p:txBody>
        </p:sp>
        <p:sp>
          <p:nvSpPr>
            <p:cNvPr id="60435" name="Freeform 19"/>
            <p:cNvSpPr>
              <a:spLocks/>
            </p:cNvSpPr>
            <p:nvPr/>
          </p:nvSpPr>
          <p:spPr bwMode="auto">
            <a:xfrm>
              <a:off x="1329" y="3323"/>
              <a:ext cx="3833" cy="26"/>
            </a:xfrm>
            <a:custGeom>
              <a:avLst/>
              <a:gdLst>
                <a:gd name="T0" fmla="*/ 3833 w 3833"/>
                <a:gd name="T1" fmla="*/ 0 h 26"/>
                <a:gd name="T2" fmla="*/ 3799 w 3833"/>
                <a:gd name="T3" fmla="*/ 26 h 26"/>
                <a:gd name="T4" fmla="*/ 0 w 3833"/>
                <a:gd name="T5" fmla="*/ 26 h 26"/>
                <a:gd name="T6" fmla="*/ 34 w 3833"/>
                <a:gd name="T7" fmla="*/ 0 h 26"/>
                <a:gd name="T8" fmla="*/ 3833 w 3833"/>
                <a:gd name="T9" fmla="*/ 0 h 26"/>
                <a:gd name="T10" fmla="*/ 0 60000 65536"/>
                <a:gd name="T11" fmla="*/ 0 60000 65536"/>
                <a:gd name="T12" fmla="*/ 0 60000 65536"/>
                <a:gd name="T13" fmla="*/ 0 60000 65536"/>
                <a:gd name="T14" fmla="*/ 0 60000 65536"/>
                <a:gd name="T15" fmla="*/ 0 w 3833"/>
                <a:gd name="T16" fmla="*/ 0 h 26"/>
                <a:gd name="T17" fmla="*/ 3833 w 3833"/>
                <a:gd name="T18" fmla="*/ 26 h 26"/>
              </a:gdLst>
              <a:ahLst/>
              <a:cxnLst>
                <a:cxn ang="T10">
                  <a:pos x="T0" y="T1"/>
                </a:cxn>
                <a:cxn ang="T11">
                  <a:pos x="T2" y="T3"/>
                </a:cxn>
                <a:cxn ang="T12">
                  <a:pos x="T4" y="T5"/>
                </a:cxn>
                <a:cxn ang="T13">
                  <a:pos x="T6" y="T7"/>
                </a:cxn>
                <a:cxn ang="T14">
                  <a:pos x="T8" y="T9"/>
                </a:cxn>
              </a:cxnLst>
              <a:rect l="T15" t="T16" r="T17" b="T18"/>
              <a:pathLst>
                <a:path w="3833" h="26">
                  <a:moveTo>
                    <a:pt x="3833" y="0"/>
                  </a:moveTo>
                  <a:lnTo>
                    <a:pt x="3799" y="26"/>
                  </a:lnTo>
                  <a:lnTo>
                    <a:pt x="0" y="26"/>
                  </a:lnTo>
                  <a:lnTo>
                    <a:pt x="34" y="0"/>
                  </a:lnTo>
                  <a:lnTo>
                    <a:pt x="3833" y="0"/>
                  </a:lnTo>
                  <a:close/>
                </a:path>
              </a:pathLst>
            </a:custGeom>
            <a:noFill/>
            <a:ln w="11113">
              <a:solidFill>
                <a:srgbClr val="FFFFFF"/>
              </a:solidFill>
              <a:prstDash val="solid"/>
              <a:round/>
              <a:headEnd/>
              <a:tailEnd/>
            </a:ln>
          </p:spPr>
          <p:txBody>
            <a:bodyPr/>
            <a:lstStyle/>
            <a:p>
              <a:endParaRPr lang="en-US"/>
            </a:p>
          </p:txBody>
        </p:sp>
        <p:sp>
          <p:nvSpPr>
            <p:cNvPr id="60436" name="Freeform 20"/>
            <p:cNvSpPr>
              <a:spLocks/>
            </p:cNvSpPr>
            <p:nvPr/>
          </p:nvSpPr>
          <p:spPr bwMode="auto">
            <a:xfrm>
              <a:off x="1329" y="1026"/>
              <a:ext cx="34" cy="2323"/>
            </a:xfrm>
            <a:custGeom>
              <a:avLst/>
              <a:gdLst>
                <a:gd name="T0" fmla="*/ 0 w 34"/>
                <a:gd name="T1" fmla="*/ 2323 h 2323"/>
                <a:gd name="T2" fmla="*/ 0 w 34"/>
                <a:gd name="T3" fmla="*/ 26 h 2323"/>
                <a:gd name="T4" fmla="*/ 34 w 34"/>
                <a:gd name="T5" fmla="*/ 0 h 2323"/>
                <a:gd name="T6" fmla="*/ 34 w 34"/>
                <a:gd name="T7" fmla="*/ 2297 h 2323"/>
                <a:gd name="T8" fmla="*/ 0 w 34"/>
                <a:gd name="T9" fmla="*/ 2323 h 2323"/>
                <a:gd name="T10" fmla="*/ 0 60000 65536"/>
                <a:gd name="T11" fmla="*/ 0 60000 65536"/>
                <a:gd name="T12" fmla="*/ 0 60000 65536"/>
                <a:gd name="T13" fmla="*/ 0 60000 65536"/>
                <a:gd name="T14" fmla="*/ 0 60000 65536"/>
                <a:gd name="T15" fmla="*/ 0 w 34"/>
                <a:gd name="T16" fmla="*/ 0 h 2323"/>
                <a:gd name="T17" fmla="*/ 34 w 34"/>
                <a:gd name="T18" fmla="*/ 2323 h 2323"/>
              </a:gdLst>
              <a:ahLst/>
              <a:cxnLst>
                <a:cxn ang="T10">
                  <a:pos x="T0" y="T1"/>
                </a:cxn>
                <a:cxn ang="T11">
                  <a:pos x="T2" y="T3"/>
                </a:cxn>
                <a:cxn ang="T12">
                  <a:pos x="T4" y="T5"/>
                </a:cxn>
                <a:cxn ang="T13">
                  <a:pos x="T6" y="T7"/>
                </a:cxn>
                <a:cxn ang="T14">
                  <a:pos x="T8" y="T9"/>
                </a:cxn>
              </a:cxnLst>
              <a:rect l="T15" t="T16" r="T17" b="T18"/>
              <a:pathLst>
                <a:path w="34" h="2323">
                  <a:moveTo>
                    <a:pt x="0" y="2323"/>
                  </a:moveTo>
                  <a:lnTo>
                    <a:pt x="0" y="26"/>
                  </a:lnTo>
                  <a:lnTo>
                    <a:pt x="34" y="0"/>
                  </a:lnTo>
                  <a:lnTo>
                    <a:pt x="34" y="2297"/>
                  </a:lnTo>
                  <a:lnTo>
                    <a:pt x="0" y="2323"/>
                  </a:lnTo>
                  <a:close/>
                </a:path>
              </a:pathLst>
            </a:custGeom>
            <a:noFill/>
            <a:ln w="11113">
              <a:solidFill>
                <a:srgbClr val="FFFFFF"/>
              </a:solidFill>
              <a:prstDash val="solid"/>
              <a:round/>
              <a:headEnd/>
              <a:tailEnd/>
            </a:ln>
          </p:spPr>
          <p:txBody>
            <a:bodyPr/>
            <a:lstStyle/>
            <a:p>
              <a:endParaRPr lang="en-US"/>
            </a:p>
          </p:txBody>
        </p:sp>
        <p:sp>
          <p:nvSpPr>
            <p:cNvPr id="60437" name="Rectangle 21"/>
            <p:cNvSpPr>
              <a:spLocks noChangeArrowheads="1"/>
            </p:cNvSpPr>
            <p:nvPr/>
          </p:nvSpPr>
          <p:spPr bwMode="auto">
            <a:xfrm>
              <a:off x="1363" y="1026"/>
              <a:ext cx="3799" cy="2297"/>
            </a:xfrm>
            <a:prstGeom prst="rect">
              <a:avLst/>
            </a:prstGeom>
            <a:noFill/>
            <a:ln w="11113">
              <a:solidFill>
                <a:srgbClr val="FFFFFF"/>
              </a:solidFill>
              <a:miter lim="800000"/>
              <a:headEnd/>
              <a:tailEnd/>
            </a:ln>
          </p:spPr>
          <p:txBody>
            <a:bodyPr/>
            <a:lstStyle/>
            <a:p>
              <a:endParaRPr lang="en-US"/>
            </a:p>
          </p:txBody>
        </p:sp>
        <p:sp>
          <p:nvSpPr>
            <p:cNvPr id="60438" name="Freeform 22"/>
            <p:cNvSpPr>
              <a:spLocks/>
            </p:cNvSpPr>
            <p:nvPr/>
          </p:nvSpPr>
          <p:spPr bwMode="auto">
            <a:xfrm>
              <a:off x="1405" y="3323"/>
              <a:ext cx="138" cy="26"/>
            </a:xfrm>
            <a:custGeom>
              <a:avLst/>
              <a:gdLst>
                <a:gd name="T0" fmla="*/ 104 w 138"/>
                <a:gd name="T1" fmla="*/ 26 h 26"/>
                <a:gd name="T2" fmla="*/ 138 w 138"/>
                <a:gd name="T3" fmla="*/ 0 h 26"/>
                <a:gd name="T4" fmla="*/ 35 w 138"/>
                <a:gd name="T5" fmla="*/ 0 h 26"/>
                <a:gd name="T6" fmla="*/ 0 w 138"/>
                <a:gd name="T7" fmla="*/ 26 h 26"/>
                <a:gd name="T8" fmla="*/ 104 w 138"/>
                <a:gd name="T9" fmla="*/ 26 h 26"/>
                <a:gd name="T10" fmla="*/ 0 60000 65536"/>
                <a:gd name="T11" fmla="*/ 0 60000 65536"/>
                <a:gd name="T12" fmla="*/ 0 60000 65536"/>
                <a:gd name="T13" fmla="*/ 0 60000 65536"/>
                <a:gd name="T14" fmla="*/ 0 60000 65536"/>
                <a:gd name="T15" fmla="*/ 0 w 138"/>
                <a:gd name="T16" fmla="*/ 0 h 26"/>
                <a:gd name="T17" fmla="*/ 138 w 138"/>
                <a:gd name="T18" fmla="*/ 26 h 26"/>
              </a:gdLst>
              <a:ahLst/>
              <a:cxnLst>
                <a:cxn ang="T10">
                  <a:pos x="T0" y="T1"/>
                </a:cxn>
                <a:cxn ang="T11">
                  <a:pos x="T2" y="T3"/>
                </a:cxn>
                <a:cxn ang="T12">
                  <a:pos x="T4" y="T5"/>
                </a:cxn>
                <a:cxn ang="T13">
                  <a:pos x="T6" y="T7"/>
                </a:cxn>
                <a:cxn ang="T14">
                  <a:pos x="T8" y="T9"/>
                </a:cxn>
              </a:cxnLst>
              <a:rect l="T15" t="T16" r="T17" b="T18"/>
              <a:pathLst>
                <a:path w="138" h="26">
                  <a:moveTo>
                    <a:pt x="104" y="26"/>
                  </a:moveTo>
                  <a:lnTo>
                    <a:pt x="138" y="0"/>
                  </a:lnTo>
                  <a:lnTo>
                    <a:pt x="35" y="0"/>
                  </a:lnTo>
                  <a:lnTo>
                    <a:pt x="0" y="26"/>
                  </a:lnTo>
                  <a:lnTo>
                    <a:pt x="104" y="26"/>
                  </a:lnTo>
                  <a:close/>
                </a:path>
              </a:pathLst>
            </a:custGeom>
            <a:solidFill>
              <a:srgbClr val="00BF00"/>
            </a:solidFill>
            <a:ln w="11113">
              <a:solidFill>
                <a:srgbClr val="FFFFFF"/>
              </a:solidFill>
              <a:prstDash val="solid"/>
              <a:round/>
              <a:headEnd/>
              <a:tailEnd/>
            </a:ln>
          </p:spPr>
          <p:txBody>
            <a:bodyPr/>
            <a:lstStyle/>
            <a:p>
              <a:endParaRPr lang="en-US"/>
            </a:p>
          </p:txBody>
        </p:sp>
        <p:sp>
          <p:nvSpPr>
            <p:cNvPr id="60439" name="Freeform 23"/>
            <p:cNvSpPr>
              <a:spLocks/>
            </p:cNvSpPr>
            <p:nvPr/>
          </p:nvSpPr>
          <p:spPr bwMode="auto">
            <a:xfrm>
              <a:off x="1661" y="3323"/>
              <a:ext cx="138" cy="26"/>
            </a:xfrm>
            <a:custGeom>
              <a:avLst/>
              <a:gdLst>
                <a:gd name="T0" fmla="*/ 104 w 138"/>
                <a:gd name="T1" fmla="*/ 26 h 26"/>
                <a:gd name="T2" fmla="*/ 138 w 138"/>
                <a:gd name="T3" fmla="*/ 0 h 26"/>
                <a:gd name="T4" fmla="*/ 35 w 138"/>
                <a:gd name="T5" fmla="*/ 0 h 26"/>
                <a:gd name="T6" fmla="*/ 0 w 138"/>
                <a:gd name="T7" fmla="*/ 26 h 26"/>
                <a:gd name="T8" fmla="*/ 104 w 138"/>
                <a:gd name="T9" fmla="*/ 26 h 26"/>
                <a:gd name="T10" fmla="*/ 0 60000 65536"/>
                <a:gd name="T11" fmla="*/ 0 60000 65536"/>
                <a:gd name="T12" fmla="*/ 0 60000 65536"/>
                <a:gd name="T13" fmla="*/ 0 60000 65536"/>
                <a:gd name="T14" fmla="*/ 0 60000 65536"/>
                <a:gd name="T15" fmla="*/ 0 w 138"/>
                <a:gd name="T16" fmla="*/ 0 h 26"/>
                <a:gd name="T17" fmla="*/ 138 w 138"/>
                <a:gd name="T18" fmla="*/ 26 h 26"/>
              </a:gdLst>
              <a:ahLst/>
              <a:cxnLst>
                <a:cxn ang="T10">
                  <a:pos x="T0" y="T1"/>
                </a:cxn>
                <a:cxn ang="T11">
                  <a:pos x="T2" y="T3"/>
                </a:cxn>
                <a:cxn ang="T12">
                  <a:pos x="T4" y="T5"/>
                </a:cxn>
                <a:cxn ang="T13">
                  <a:pos x="T6" y="T7"/>
                </a:cxn>
                <a:cxn ang="T14">
                  <a:pos x="T8" y="T9"/>
                </a:cxn>
              </a:cxnLst>
              <a:rect l="T15" t="T16" r="T17" b="T18"/>
              <a:pathLst>
                <a:path w="138" h="26">
                  <a:moveTo>
                    <a:pt x="104" y="26"/>
                  </a:moveTo>
                  <a:lnTo>
                    <a:pt x="138" y="0"/>
                  </a:lnTo>
                  <a:lnTo>
                    <a:pt x="35" y="0"/>
                  </a:lnTo>
                  <a:lnTo>
                    <a:pt x="0" y="26"/>
                  </a:lnTo>
                  <a:lnTo>
                    <a:pt x="104" y="26"/>
                  </a:lnTo>
                  <a:close/>
                </a:path>
              </a:pathLst>
            </a:custGeom>
            <a:solidFill>
              <a:srgbClr val="00BF00"/>
            </a:solidFill>
            <a:ln w="11113">
              <a:solidFill>
                <a:srgbClr val="FFFFFF"/>
              </a:solidFill>
              <a:prstDash val="solid"/>
              <a:round/>
              <a:headEnd/>
              <a:tailEnd/>
            </a:ln>
          </p:spPr>
          <p:txBody>
            <a:bodyPr/>
            <a:lstStyle/>
            <a:p>
              <a:endParaRPr lang="en-US"/>
            </a:p>
          </p:txBody>
        </p:sp>
        <p:sp>
          <p:nvSpPr>
            <p:cNvPr id="60440" name="Freeform 24"/>
            <p:cNvSpPr>
              <a:spLocks/>
            </p:cNvSpPr>
            <p:nvPr/>
          </p:nvSpPr>
          <p:spPr bwMode="auto">
            <a:xfrm>
              <a:off x="1917" y="3323"/>
              <a:ext cx="132" cy="26"/>
            </a:xfrm>
            <a:custGeom>
              <a:avLst/>
              <a:gdLst>
                <a:gd name="T0" fmla="*/ 97 w 132"/>
                <a:gd name="T1" fmla="*/ 26 h 26"/>
                <a:gd name="T2" fmla="*/ 132 w 132"/>
                <a:gd name="T3" fmla="*/ 0 h 26"/>
                <a:gd name="T4" fmla="*/ 35 w 132"/>
                <a:gd name="T5" fmla="*/ 0 h 26"/>
                <a:gd name="T6" fmla="*/ 0 w 132"/>
                <a:gd name="T7" fmla="*/ 26 h 26"/>
                <a:gd name="T8" fmla="*/ 97 w 132"/>
                <a:gd name="T9" fmla="*/ 26 h 26"/>
                <a:gd name="T10" fmla="*/ 0 60000 65536"/>
                <a:gd name="T11" fmla="*/ 0 60000 65536"/>
                <a:gd name="T12" fmla="*/ 0 60000 65536"/>
                <a:gd name="T13" fmla="*/ 0 60000 65536"/>
                <a:gd name="T14" fmla="*/ 0 60000 65536"/>
                <a:gd name="T15" fmla="*/ 0 w 132"/>
                <a:gd name="T16" fmla="*/ 0 h 26"/>
                <a:gd name="T17" fmla="*/ 132 w 132"/>
                <a:gd name="T18" fmla="*/ 26 h 26"/>
              </a:gdLst>
              <a:ahLst/>
              <a:cxnLst>
                <a:cxn ang="T10">
                  <a:pos x="T0" y="T1"/>
                </a:cxn>
                <a:cxn ang="T11">
                  <a:pos x="T2" y="T3"/>
                </a:cxn>
                <a:cxn ang="T12">
                  <a:pos x="T4" y="T5"/>
                </a:cxn>
                <a:cxn ang="T13">
                  <a:pos x="T6" y="T7"/>
                </a:cxn>
                <a:cxn ang="T14">
                  <a:pos x="T8" y="T9"/>
                </a:cxn>
              </a:cxnLst>
              <a:rect l="T15" t="T16" r="T17" b="T18"/>
              <a:pathLst>
                <a:path w="132" h="26">
                  <a:moveTo>
                    <a:pt x="97" y="26"/>
                  </a:moveTo>
                  <a:lnTo>
                    <a:pt x="132" y="0"/>
                  </a:lnTo>
                  <a:lnTo>
                    <a:pt x="35" y="0"/>
                  </a:lnTo>
                  <a:lnTo>
                    <a:pt x="0" y="26"/>
                  </a:lnTo>
                  <a:lnTo>
                    <a:pt x="97" y="26"/>
                  </a:lnTo>
                  <a:close/>
                </a:path>
              </a:pathLst>
            </a:custGeom>
            <a:solidFill>
              <a:srgbClr val="00BF00"/>
            </a:solidFill>
            <a:ln w="11113">
              <a:solidFill>
                <a:srgbClr val="FFFFFF"/>
              </a:solidFill>
              <a:prstDash val="solid"/>
              <a:round/>
              <a:headEnd/>
              <a:tailEnd/>
            </a:ln>
          </p:spPr>
          <p:txBody>
            <a:bodyPr/>
            <a:lstStyle/>
            <a:p>
              <a:endParaRPr lang="en-US"/>
            </a:p>
          </p:txBody>
        </p:sp>
        <p:sp>
          <p:nvSpPr>
            <p:cNvPr id="60441" name="Freeform 25"/>
            <p:cNvSpPr>
              <a:spLocks/>
            </p:cNvSpPr>
            <p:nvPr/>
          </p:nvSpPr>
          <p:spPr bwMode="auto">
            <a:xfrm>
              <a:off x="2270" y="2865"/>
              <a:ext cx="35" cy="484"/>
            </a:xfrm>
            <a:custGeom>
              <a:avLst/>
              <a:gdLst>
                <a:gd name="T0" fmla="*/ 0 w 35"/>
                <a:gd name="T1" fmla="*/ 484 h 484"/>
                <a:gd name="T2" fmla="*/ 0 w 35"/>
                <a:gd name="T3" fmla="*/ 26 h 484"/>
                <a:gd name="T4" fmla="*/ 35 w 35"/>
                <a:gd name="T5" fmla="*/ 0 h 484"/>
                <a:gd name="T6" fmla="*/ 35 w 35"/>
                <a:gd name="T7" fmla="*/ 458 h 484"/>
                <a:gd name="T8" fmla="*/ 0 w 35"/>
                <a:gd name="T9" fmla="*/ 484 h 484"/>
                <a:gd name="T10" fmla="*/ 0 60000 65536"/>
                <a:gd name="T11" fmla="*/ 0 60000 65536"/>
                <a:gd name="T12" fmla="*/ 0 60000 65536"/>
                <a:gd name="T13" fmla="*/ 0 60000 65536"/>
                <a:gd name="T14" fmla="*/ 0 60000 65536"/>
                <a:gd name="T15" fmla="*/ 0 w 35"/>
                <a:gd name="T16" fmla="*/ 0 h 484"/>
                <a:gd name="T17" fmla="*/ 35 w 35"/>
                <a:gd name="T18" fmla="*/ 484 h 484"/>
              </a:gdLst>
              <a:ahLst/>
              <a:cxnLst>
                <a:cxn ang="T10">
                  <a:pos x="T0" y="T1"/>
                </a:cxn>
                <a:cxn ang="T11">
                  <a:pos x="T2" y="T3"/>
                </a:cxn>
                <a:cxn ang="T12">
                  <a:pos x="T4" y="T5"/>
                </a:cxn>
                <a:cxn ang="T13">
                  <a:pos x="T6" y="T7"/>
                </a:cxn>
                <a:cxn ang="T14">
                  <a:pos x="T8" y="T9"/>
                </a:cxn>
              </a:cxnLst>
              <a:rect l="T15" t="T16" r="T17" b="T18"/>
              <a:pathLst>
                <a:path w="35" h="484">
                  <a:moveTo>
                    <a:pt x="0" y="484"/>
                  </a:moveTo>
                  <a:lnTo>
                    <a:pt x="0" y="26"/>
                  </a:lnTo>
                  <a:lnTo>
                    <a:pt x="35" y="0"/>
                  </a:lnTo>
                  <a:lnTo>
                    <a:pt x="35" y="458"/>
                  </a:lnTo>
                  <a:lnTo>
                    <a:pt x="0" y="484"/>
                  </a:lnTo>
                  <a:close/>
                </a:path>
              </a:pathLst>
            </a:custGeom>
            <a:solidFill>
              <a:srgbClr val="008000"/>
            </a:solidFill>
            <a:ln w="11113">
              <a:solidFill>
                <a:srgbClr val="FFFFFF"/>
              </a:solidFill>
              <a:prstDash val="solid"/>
              <a:round/>
              <a:headEnd/>
              <a:tailEnd/>
            </a:ln>
          </p:spPr>
          <p:txBody>
            <a:bodyPr/>
            <a:lstStyle/>
            <a:p>
              <a:endParaRPr lang="en-US"/>
            </a:p>
          </p:txBody>
        </p:sp>
        <p:sp>
          <p:nvSpPr>
            <p:cNvPr id="60442" name="Rectangle 26"/>
            <p:cNvSpPr>
              <a:spLocks noChangeArrowheads="1"/>
            </p:cNvSpPr>
            <p:nvPr/>
          </p:nvSpPr>
          <p:spPr bwMode="auto">
            <a:xfrm>
              <a:off x="2166" y="2891"/>
              <a:ext cx="104" cy="458"/>
            </a:xfrm>
            <a:prstGeom prst="rect">
              <a:avLst/>
            </a:prstGeom>
            <a:solidFill>
              <a:schemeClr val="hlink"/>
            </a:solidFill>
            <a:ln w="11176">
              <a:solidFill>
                <a:srgbClr val="FFFFFF"/>
              </a:solidFill>
              <a:miter lim="800000"/>
              <a:headEnd/>
              <a:tailEnd/>
            </a:ln>
          </p:spPr>
          <p:txBody>
            <a:bodyPr/>
            <a:lstStyle/>
            <a:p>
              <a:endParaRPr lang="en-US"/>
            </a:p>
          </p:txBody>
        </p:sp>
        <p:sp>
          <p:nvSpPr>
            <p:cNvPr id="60443" name="Freeform 27"/>
            <p:cNvSpPr>
              <a:spLocks/>
            </p:cNvSpPr>
            <p:nvPr/>
          </p:nvSpPr>
          <p:spPr bwMode="auto">
            <a:xfrm>
              <a:off x="2166" y="2865"/>
              <a:ext cx="139" cy="26"/>
            </a:xfrm>
            <a:custGeom>
              <a:avLst/>
              <a:gdLst>
                <a:gd name="T0" fmla="*/ 104 w 139"/>
                <a:gd name="T1" fmla="*/ 26 h 26"/>
                <a:gd name="T2" fmla="*/ 139 w 139"/>
                <a:gd name="T3" fmla="*/ 0 h 26"/>
                <a:gd name="T4" fmla="*/ 35 w 139"/>
                <a:gd name="T5" fmla="*/ 0 h 26"/>
                <a:gd name="T6" fmla="*/ 0 w 139"/>
                <a:gd name="T7" fmla="*/ 26 h 26"/>
                <a:gd name="T8" fmla="*/ 104 w 139"/>
                <a:gd name="T9" fmla="*/ 26 h 26"/>
                <a:gd name="T10" fmla="*/ 0 60000 65536"/>
                <a:gd name="T11" fmla="*/ 0 60000 65536"/>
                <a:gd name="T12" fmla="*/ 0 60000 65536"/>
                <a:gd name="T13" fmla="*/ 0 60000 65536"/>
                <a:gd name="T14" fmla="*/ 0 60000 65536"/>
                <a:gd name="T15" fmla="*/ 0 w 139"/>
                <a:gd name="T16" fmla="*/ 0 h 26"/>
                <a:gd name="T17" fmla="*/ 139 w 139"/>
                <a:gd name="T18" fmla="*/ 26 h 26"/>
              </a:gdLst>
              <a:ahLst/>
              <a:cxnLst>
                <a:cxn ang="T10">
                  <a:pos x="T0" y="T1"/>
                </a:cxn>
                <a:cxn ang="T11">
                  <a:pos x="T2" y="T3"/>
                </a:cxn>
                <a:cxn ang="T12">
                  <a:pos x="T4" y="T5"/>
                </a:cxn>
                <a:cxn ang="T13">
                  <a:pos x="T6" y="T7"/>
                </a:cxn>
                <a:cxn ang="T14">
                  <a:pos x="T8" y="T9"/>
                </a:cxn>
              </a:cxnLst>
              <a:rect l="T15" t="T16" r="T17" b="T18"/>
              <a:pathLst>
                <a:path w="139" h="26">
                  <a:moveTo>
                    <a:pt x="104" y="26"/>
                  </a:moveTo>
                  <a:lnTo>
                    <a:pt x="139" y="0"/>
                  </a:lnTo>
                  <a:lnTo>
                    <a:pt x="35" y="0"/>
                  </a:lnTo>
                  <a:lnTo>
                    <a:pt x="0" y="26"/>
                  </a:lnTo>
                  <a:lnTo>
                    <a:pt x="104" y="26"/>
                  </a:lnTo>
                  <a:close/>
                </a:path>
              </a:pathLst>
            </a:custGeom>
            <a:solidFill>
              <a:srgbClr val="00BF00"/>
            </a:solidFill>
            <a:ln w="11113">
              <a:solidFill>
                <a:srgbClr val="FFFFFF"/>
              </a:solidFill>
              <a:prstDash val="solid"/>
              <a:round/>
              <a:headEnd/>
              <a:tailEnd/>
            </a:ln>
          </p:spPr>
          <p:txBody>
            <a:bodyPr/>
            <a:lstStyle/>
            <a:p>
              <a:endParaRPr lang="en-US"/>
            </a:p>
          </p:txBody>
        </p:sp>
        <p:sp>
          <p:nvSpPr>
            <p:cNvPr id="60444" name="Freeform 28"/>
            <p:cNvSpPr>
              <a:spLocks/>
            </p:cNvSpPr>
            <p:nvPr/>
          </p:nvSpPr>
          <p:spPr bwMode="auto">
            <a:xfrm>
              <a:off x="2519" y="2175"/>
              <a:ext cx="35" cy="1174"/>
            </a:xfrm>
            <a:custGeom>
              <a:avLst/>
              <a:gdLst>
                <a:gd name="T0" fmla="*/ 0 w 35"/>
                <a:gd name="T1" fmla="*/ 1174 h 1174"/>
                <a:gd name="T2" fmla="*/ 0 w 35"/>
                <a:gd name="T3" fmla="*/ 25 h 1174"/>
                <a:gd name="T4" fmla="*/ 35 w 35"/>
                <a:gd name="T5" fmla="*/ 0 h 1174"/>
                <a:gd name="T6" fmla="*/ 35 w 35"/>
                <a:gd name="T7" fmla="*/ 1148 h 1174"/>
                <a:gd name="T8" fmla="*/ 0 w 35"/>
                <a:gd name="T9" fmla="*/ 1174 h 1174"/>
                <a:gd name="T10" fmla="*/ 0 60000 65536"/>
                <a:gd name="T11" fmla="*/ 0 60000 65536"/>
                <a:gd name="T12" fmla="*/ 0 60000 65536"/>
                <a:gd name="T13" fmla="*/ 0 60000 65536"/>
                <a:gd name="T14" fmla="*/ 0 60000 65536"/>
                <a:gd name="T15" fmla="*/ 0 w 35"/>
                <a:gd name="T16" fmla="*/ 0 h 1174"/>
                <a:gd name="T17" fmla="*/ 35 w 35"/>
                <a:gd name="T18" fmla="*/ 1174 h 1174"/>
              </a:gdLst>
              <a:ahLst/>
              <a:cxnLst>
                <a:cxn ang="T10">
                  <a:pos x="T0" y="T1"/>
                </a:cxn>
                <a:cxn ang="T11">
                  <a:pos x="T2" y="T3"/>
                </a:cxn>
                <a:cxn ang="T12">
                  <a:pos x="T4" y="T5"/>
                </a:cxn>
                <a:cxn ang="T13">
                  <a:pos x="T6" y="T7"/>
                </a:cxn>
                <a:cxn ang="T14">
                  <a:pos x="T8" y="T9"/>
                </a:cxn>
              </a:cxnLst>
              <a:rect l="T15" t="T16" r="T17" b="T18"/>
              <a:pathLst>
                <a:path w="35" h="1174">
                  <a:moveTo>
                    <a:pt x="0" y="1174"/>
                  </a:moveTo>
                  <a:lnTo>
                    <a:pt x="0" y="25"/>
                  </a:lnTo>
                  <a:lnTo>
                    <a:pt x="35" y="0"/>
                  </a:lnTo>
                  <a:lnTo>
                    <a:pt x="35" y="1148"/>
                  </a:lnTo>
                  <a:lnTo>
                    <a:pt x="0" y="1174"/>
                  </a:lnTo>
                  <a:close/>
                </a:path>
              </a:pathLst>
            </a:custGeom>
            <a:solidFill>
              <a:srgbClr val="008000"/>
            </a:solidFill>
            <a:ln w="11113">
              <a:solidFill>
                <a:srgbClr val="FFFFFF"/>
              </a:solidFill>
              <a:prstDash val="solid"/>
              <a:round/>
              <a:headEnd/>
              <a:tailEnd/>
            </a:ln>
          </p:spPr>
          <p:txBody>
            <a:bodyPr/>
            <a:lstStyle/>
            <a:p>
              <a:endParaRPr lang="en-US"/>
            </a:p>
          </p:txBody>
        </p:sp>
        <p:sp>
          <p:nvSpPr>
            <p:cNvPr id="60445" name="Rectangle 29"/>
            <p:cNvSpPr>
              <a:spLocks noChangeArrowheads="1"/>
            </p:cNvSpPr>
            <p:nvPr/>
          </p:nvSpPr>
          <p:spPr bwMode="auto">
            <a:xfrm>
              <a:off x="2422" y="2200"/>
              <a:ext cx="97" cy="1149"/>
            </a:xfrm>
            <a:prstGeom prst="rect">
              <a:avLst/>
            </a:prstGeom>
            <a:solidFill>
              <a:schemeClr val="hlink"/>
            </a:solidFill>
            <a:ln w="11176">
              <a:solidFill>
                <a:srgbClr val="FFFFFF"/>
              </a:solidFill>
              <a:miter lim="800000"/>
              <a:headEnd/>
              <a:tailEnd/>
            </a:ln>
          </p:spPr>
          <p:txBody>
            <a:bodyPr/>
            <a:lstStyle/>
            <a:p>
              <a:endParaRPr lang="en-US"/>
            </a:p>
          </p:txBody>
        </p:sp>
        <p:sp>
          <p:nvSpPr>
            <p:cNvPr id="60446" name="Freeform 30"/>
            <p:cNvSpPr>
              <a:spLocks/>
            </p:cNvSpPr>
            <p:nvPr/>
          </p:nvSpPr>
          <p:spPr bwMode="auto">
            <a:xfrm>
              <a:off x="2422" y="2175"/>
              <a:ext cx="132" cy="25"/>
            </a:xfrm>
            <a:custGeom>
              <a:avLst/>
              <a:gdLst>
                <a:gd name="T0" fmla="*/ 97 w 132"/>
                <a:gd name="T1" fmla="*/ 25 h 25"/>
                <a:gd name="T2" fmla="*/ 132 w 132"/>
                <a:gd name="T3" fmla="*/ 0 h 25"/>
                <a:gd name="T4" fmla="*/ 35 w 132"/>
                <a:gd name="T5" fmla="*/ 0 h 25"/>
                <a:gd name="T6" fmla="*/ 0 w 132"/>
                <a:gd name="T7" fmla="*/ 25 h 25"/>
                <a:gd name="T8" fmla="*/ 97 w 132"/>
                <a:gd name="T9" fmla="*/ 25 h 25"/>
                <a:gd name="T10" fmla="*/ 0 60000 65536"/>
                <a:gd name="T11" fmla="*/ 0 60000 65536"/>
                <a:gd name="T12" fmla="*/ 0 60000 65536"/>
                <a:gd name="T13" fmla="*/ 0 60000 65536"/>
                <a:gd name="T14" fmla="*/ 0 60000 65536"/>
                <a:gd name="T15" fmla="*/ 0 w 132"/>
                <a:gd name="T16" fmla="*/ 0 h 25"/>
                <a:gd name="T17" fmla="*/ 132 w 132"/>
                <a:gd name="T18" fmla="*/ 25 h 25"/>
              </a:gdLst>
              <a:ahLst/>
              <a:cxnLst>
                <a:cxn ang="T10">
                  <a:pos x="T0" y="T1"/>
                </a:cxn>
                <a:cxn ang="T11">
                  <a:pos x="T2" y="T3"/>
                </a:cxn>
                <a:cxn ang="T12">
                  <a:pos x="T4" y="T5"/>
                </a:cxn>
                <a:cxn ang="T13">
                  <a:pos x="T6" y="T7"/>
                </a:cxn>
                <a:cxn ang="T14">
                  <a:pos x="T8" y="T9"/>
                </a:cxn>
              </a:cxnLst>
              <a:rect l="T15" t="T16" r="T17" b="T18"/>
              <a:pathLst>
                <a:path w="132" h="25">
                  <a:moveTo>
                    <a:pt x="97" y="25"/>
                  </a:moveTo>
                  <a:lnTo>
                    <a:pt x="132" y="0"/>
                  </a:lnTo>
                  <a:lnTo>
                    <a:pt x="35" y="0"/>
                  </a:lnTo>
                  <a:lnTo>
                    <a:pt x="0" y="25"/>
                  </a:lnTo>
                  <a:lnTo>
                    <a:pt x="97" y="25"/>
                  </a:lnTo>
                  <a:close/>
                </a:path>
              </a:pathLst>
            </a:custGeom>
            <a:solidFill>
              <a:srgbClr val="00BF00"/>
            </a:solidFill>
            <a:ln w="11113">
              <a:solidFill>
                <a:srgbClr val="FFFFFF"/>
              </a:solidFill>
              <a:prstDash val="solid"/>
              <a:round/>
              <a:headEnd/>
              <a:tailEnd/>
            </a:ln>
          </p:spPr>
          <p:txBody>
            <a:bodyPr/>
            <a:lstStyle/>
            <a:p>
              <a:endParaRPr lang="en-US"/>
            </a:p>
          </p:txBody>
        </p:sp>
        <p:sp>
          <p:nvSpPr>
            <p:cNvPr id="60447" name="Freeform 31"/>
            <p:cNvSpPr>
              <a:spLocks/>
            </p:cNvSpPr>
            <p:nvPr/>
          </p:nvSpPr>
          <p:spPr bwMode="auto">
            <a:xfrm>
              <a:off x="2775" y="1026"/>
              <a:ext cx="35" cy="2323"/>
            </a:xfrm>
            <a:custGeom>
              <a:avLst/>
              <a:gdLst>
                <a:gd name="T0" fmla="*/ 0 w 35"/>
                <a:gd name="T1" fmla="*/ 2323 h 2323"/>
                <a:gd name="T2" fmla="*/ 0 w 35"/>
                <a:gd name="T3" fmla="*/ 26 h 2323"/>
                <a:gd name="T4" fmla="*/ 35 w 35"/>
                <a:gd name="T5" fmla="*/ 0 h 2323"/>
                <a:gd name="T6" fmla="*/ 35 w 35"/>
                <a:gd name="T7" fmla="*/ 2297 h 2323"/>
                <a:gd name="T8" fmla="*/ 0 w 35"/>
                <a:gd name="T9" fmla="*/ 2323 h 2323"/>
                <a:gd name="T10" fmla="*/ 0 60000 65536"/>
                <a:gd name="T11" fmla="*/ 0 60000 65536"/>
                <a:gd name="T12" fmla="*/ 0 60000 65536"/>
                <a:gd name="T13" fmla="*/ 0 60000 65536"/>
                <a:gd name="T14" fmla="*/ 0 60000 65536"/>
                <a:gd name="T15" fmla="*/ 0 w 35"/>
                <a:gd name="T16" fmla="*/ 0 h 2323"/>
                <a:gd name="T17" fmla="*/ 35 w 35"/>
                <a:gd name="T18" fmla="*/ 2323 h 2323"/>
              </a:gdLst>
              <a:ahLst/>
              <a:cxnLst>
                <a:cxn ang="T10">
                  <a:pos x="T0" y="T1"/>
                </a:cxn>
                <a:cxn ang="T11">
                  <a:pos x="T2" y="T3"/>
                </a:cxn>
                <a:cxn ang="T12">
                  <a:pos x="T4" y="T5"/>
                </a:cxn>
                <a:cxn ang="T13">
                  <a:pos x="T6" y="T7"/>
                </a:cxn>
                <a:cxn ang="T14">
                  <a:pos x="T8" y="T9"/>
                </a:cxn>
              </a:cxnLst>
              <a:rect l="T15" t="T16" r="T17" b="T18"/>
              <a:pathLst>
                <a:path w="35" h="2323">
                  <a:moveTo>
                    <a:pt x="0" y="2323"/>
                  </a:moveTo>
                  <a:lnTo>
                    <a:pt x="0" y="26"/>
                  </a:lnTo>
                  <a:lnTo>
                    <a:pt x="35" y="0"/>
                  </a:lnTo>
                  <a:lnTo>
                    <a:pt x="35" y="2297"/>
                  </a:lnTo>
                  <a:lnTo>
                    <a:pt x="0" y="2323"/>
                  </a:lnTo>
                  <a:close/>
                </a:path>
              </a:pathLst>
            </a:custGeom>
            <a:solidFill>
              <a:srgbClr val="008000"/>
            </a:solidFill>
            <a:ln w="11113">
              <a:solidFill>
                <a:srgbClr val="FFFFFF"/>
              </a:solidFill>
              <a:prstDash val="solid"/>
              <a:round/>
              <a:headEnd/>
              <a:tailEnd/>
            </a:ln>
          </p:spPr>
          <p:txBody>
            <a:bodyPr/>
            <a:lstStyle/>
            <a:p>
              <a:endParaRPr lang="en-US"/>
            </a:p>
          </p:txBody>
        </p:sp>
        <p:sp>
          <p:nvSpPr>
            <p:cNvPr id="60448" name="Rectangle 32"/>
            <p:cNvSpPr>
              <a:spLocks noChangeArrowheads="1"/>
            </p:cNvSpPr>
            <p:nvPr/>
          </p:nvSpPr>
          <p:spPr bwMode="auto">
            <a:xfrm>
              <a:off x="2671" y="1052"/>
              <a:ext cx="104" cy="2297"/>
            </a:xfrm>
            <a:prstGeom prst="rect">
              <a:avLst/>
            </a:prstGeom>
            <a:solidFill>
              <a:schemeClr val="hlink"/>
            </a:solidFill>
            <a:ln w="11176">
              <a:solidFill>
                <a:srgbClr val="FFFFFF"/>
              </a:solidFill>
              <a:miter lim="800000"/>
              <a:headEnd/>
              <a:tailEnd/>
            </a:ln>
          </p:spPr>
          <p:txBody>
            <a:bodyPr/>
            <a:lstStyle/>
            <a:p>
              <a:endParaRPr lang="en-US"/>
            </a:p>
          </p:txBody>
        </p:sp>
        <p:sp>
          <p:nvSpPr>
            <p:cNvPr id="60449" name="Freeform 33"/>
            <p:cNvSpPr>
              <a:spLocks/>
            </p:cNvSpPr>
            <p:nvPr/>
          </p:nvSpPr>
          <p:spPr bwMode="auto">
            <a:xfrm>
              <a:off x="2671" y="1026"/>
              <a:ext cx="139" cy="26"/>
            </a:xfrm>
            <a:custGeom>
              <a:avLst/>
              <a:gdLst>
                <a:gd name="T0" fmla="*/ 104 w 139"/>
                <a:gd name="T1" fmla="*/ 26 h 26"/>
                <a:gd name="T2" fmla="*/ 139 w 139"/>
                <a:gd name="T3" fmla="*/ 0 h 26"/>
                <a:gd name="T4" fmla="*/ 35 w 139"/>
                <a:gd name="T5" fmla="*/ 0 h 26"/>
                <a:gd name="T6" fmla="*/ 0 w 139"/>
                <a:gd name="T7" fmla="*/ 26 h 26"/>
                <a:gd name="T8" fmla="*/ 104 w 139"/>
                <a:gd name="T9" fmla="*/ 26 h 26"/>
                <a:gd name="T10" fmla="*/ 0 60000 65536"/>
                <a:gd name="T11" fmla="*/ 0 60000 65536"/>
                <a:gd name="T12" fmla="*/ 0 60000 65536"/>
                <a:gd name="T13" fmla="*/ 0 60000 65536"/>
                <a:gd name="T14" fmla="*/ 0 60000 65536"/>
                <a:gd name="T15" fmla="*/ 0 w 139"/>
                <a:gd name="T16" fmla="*/ 0 h 26"/>
                <a:gd name="T17" fmla="*/ 139 w 139"/>
                <a:gd name="T18" fmla="*/ 26 h 26"/>
              </a:gdLst>
              <a:ahLst/>
              <a:cxnLst>
                <a:cxn ang="T10">
                  <a:pos x="T0" y="T1"/>
                </a:cxn>
                <a:cxn ang="T11">
                  <a:pos x="T2" y="T3"/>
                </a:cxn>
                <a:cxn ang="T12">
                  <a:pos x="T4" y="T5"/>
                </a:cxn>
                <a:cxn ang="T13">
                  <a:pos x="T6" y="T7"/>
                </a:cxn>
                <a:cxn ang="T14">
                  <a:pos x="T8" y="T9"/>
                </a:cxn>
              </a:cxnLst>
              <a:rect l="T15" t="T16" r="T17" b="T18"/>
              <a:pathLst>
                <a:path w="139" h="26">
                  <a:moveTo>
                    <a:pt x="104" y="26"/>
                  </a:moveTo>
                  <a:lnTo>
                    <a:pt x="139" y="0"/>
                  </a:lnTo>
                  <a:lnTo>
                    <a:pt x="35" y="0"/>
                  </a:lnTo>
                  <a:lnTo>
                    <a:pt x="0" y="26"/>
                  </a:lnTo>
                  <a:lnTo>
                    <a:pt x="104" y="26"/>
                  </a:lnTo>
                  <a:close/>
                </a:path>
              </a:pathLst>
            </a:custGeom>
            <a:solidFill>
              <a:srgbClr val="00BF00"/>
            </a:solidFill>
            <a:ln w="11113">
              <a:solidFill>
                <a:srgbClr val="FFFFFF"/>
              </a:solidFill>
              <a:prstDash val="solid"/>
              <a:round/>
              <a:headEnd/>
              <a:tailEnd/>
            </a:ln>
          </p:spPr>
          <p:txBody>
            <a:bodyPr/>
            <a:lstStyle/>
            <a:p>
              <a:endParaRPr lang="en-US"/>
            </a:p>
          </p:txBody>
        </p:sp>
        <p:sp>
          <p:nvSpPr>
            <p:cNvPr id="60450" name="Freeform 34"/>
            <p:cNvSpPr>
              <a:spLocks/>
            </p:cNvSpPr>
            <p:nvPr/>
          </p:nvSpPr>
          <p:spPr bwMode="auto">
            <a:xfrm>
              <a:off x="3024" y="1942"/>
              <a:ext cx="35" cy="1407"/>
            </a:xfrm>
            <a:custGeom>
              <a:avLst/>
              <a:gdLst>
                <a:gd name="T0" fmla="*/ 0 w 35"/>
                <a:gd name="T1" fmla="*/ 1407 h 1407"/>
                <a:gd name="T2" fmla="*/ 0 w 35"/>
                <a:gd name="T3" fmla="*/ 26 h 1407"/>
                <a:gd name="T4" fmla="*/ 35 w 35"/>
                <a:gd name="T5" fmla="*/ 0 h 1407"/>
                <a:gd name="T6" fmla="*/ 35 w 35"/>
                <a:gd name="T7" fmla="*/ 1381 h 1407"/>
                <a:gd name="T8" fmla="*/ 0 w 35"/>
                <a:gd name="T9" fmla="*/ 1407 h 1407"/>
                <a:gd name="T10" fmla="*/ 0 60000 65536"/>
                <a:gd name="T11" fmla="*/ 0 60000 65536"/>
                <a:gd name="T12" fmla="*/ 0 60000 65536"/>
                <a:gd name="T13" fmla="*/ 0 60000 65536"/>
                <a:gd name="T14" fmla="*/ 0 60000 65536"/>
                <a:gd name="T15" fmla="*/ 0 w 35"/>
                <a:gd name="T16" fmla="*/ 0 h 1407"/>
                <a:gd name="T17" fmla="*/ 35 w 35"/>
                <a:gd name="T18" fmla="*/ 1407 h 1407"/>
              </a:gdLst>
              <a:ahLst/>
              <a:cxnLst>
                <a:cxn ang="T10">
                  <a:pos x="T0" y="T1"/>
                </a:cxn>
                <a:cxn ang="T11">
                  <a:pos x="T2" y="T3"/>
                </a:cxn>
                <a:cxn ang="T12">
                  <a:pos x="T4" y="T5"/>
                </a:cxn>
                <a:cxn ang="T13">
                  <a:pos x="T6" y="T7"/>
                </a:cxn>
                <a:cxn ang="T14">
                  <a:pos x="T8" y="T9"/>
                </a:cxn>
              </a:cxnLst>
              <a:rect l="T15" t="T16" r="T17" b="T18"/>
              <a:pathLst>
                <a:path w="35" h="1407">
                  <a:moveTo>
                    <a:pt x="0" y="1407"/>
                  </a:moveTo>
                  <a:lnTo>
                    <a:pt x="0" y="26"/>
                  </a:lnTo>
                  <a:lnTo>
                    <a:pt x="35" y="0"/>
                  </a:lnTo>
                  <a:lnTo>
                    <a:pt x="35" y="1381"/>
                  </a:lnTo>
                  <a:lnTo>
                    <a:pt x="0" y="1407"/>
                  </a:lnTo>
                  <a:close/>
                </a:path>
              </a:pathLst>
            </a:custGeom>
            <a:solidFill>
              <a:srgbClr val="008000"/>
            </a:solidFill>
            <a:ln w="11113">
              <a:solidFill>
                <a:srgbClr val="FFFFFF"/>
              </a:solidFill>
              <a:prstDash val="solid"/>
              <a:round/>
              <a:headEnd/>
              <a:tailEnd/>
            </a:ln>
          </p:spPr>
          <p:txBody>
            <a:bodyPr/>
            <a:lstStyle/>
            <a:p>
              <a:endParaRPr lang="en-US"/>
            </a:p>
          </p:txBody>
        </p:sp>
        <p:sp>
          <p:nvSpPr>
            <p:cNvPr id="60451" name="Rectangle 35"/>
            <p:cNvSpPr>
              <a:spLocks noChangeArrowheads="1"/>
            </p:cNvSpPr>
            <p:nvPr/>
          </p:nvSpPr>
          <p:spPr bwMode="auto">
            <a:xfrm>
              <a:off x="2927" y="1968"/>
              <a:ext cx="97" cy="1381"/>
            </a:xfrm>
            <a:prstGeom prst="rect">
              <a:avLst/>
            </a:prstGeom>
            <a:solidFill>
              <a:schemeClr val="hlink"/>
            </a:solidFill>
            <a:ln w="11176">
              <a:solidFill>
                <a:srgbClr val="FFFFFF"/>
              </a:solidFill>
              <a:miter lim="800000"/>
              <a:headEnd/>
              <a:tailEnd/>
            </a:ln>
          </p:spPr>
          <p:txBody>
            <a:bodyPr/>
            <a:lstStyle/>
            <a:p>
              <a:endParaRPr lang="en-US"/>
            </a:p>
          </p:txBody>
        </p:sp>
        <p:sp>
          <p:nvSpPr>
            <p:cNvPr id="60452" name="Freeform 36"/>
            <p:cNvSpPr>
              <a:spLocks/>
            </p:cNvSpPr>
            <p:nvPr/>
          </p:nvSpPr>
          <p:spPr bwMode="auto">
            <a:xfrm>
              <a:off x="2927" y="1942"/>
              <a:ext cx="132" cy="26"/>
            </a:xfrm>
            <a:custGeom>
              <a:avLst/>
              <a:gdLst>
                <a:gd name="T0" fmla="*/ 97 w 132"/>
                <a:gd name="T1" fmla="*/ 26 h 26"/>
                <a:gd name="T2" fmla="*/ 132 w 132"/>
                <a:gd name="T3" fmla="*/ 0 h 26"/>
                <a:gd name="T4" fmla="*/ 35 w 132"/>
                <a:gd name="T5" fmla="*/ 0 h 26"/>
                <a:gd name="T6" fmla="*/ 0 w 132"/>
                <a:gd name="T7" fmla="*/ 26 h 26"/>
                <a:gd name="T8" fmla="*/ 97 w 132"/>
                <a:gd name="T9" fmla="*/ 26 h 26"/>
                <a:gd name="T10" fmla="*/ 0 60000 65536"/>
                <a:gd name="T11" fmla="*/ 0 60000 65536"/>
                <a:gd name="T12" fmla="*/ 0 60000 65536"/>
                <a:gd name="T13" fmla="*/ 0 60000 65536"/>
                <a:gd name="T14" fmla="*/ 0 60000 65536"/>
                <a:gd name="T15" fmla="*/ 0 w 132"/>
                <a:gd name="T16" fmla="*/ 0 h 26"/>
                <a:gd name="T17" fmla="*/ 132 w 132"/>
                <a:gd name="T18" fmla="*/ 26 h 26"/>
              </a:gdLst>
              <a:ahLst/>
              <a:cxnLst>
                <a:cxn ang="T10">
                  <a:pos x="T0" y="T1"/>
                </a:cxn>
                <a:cxn ang="T11">
                  <a:pos x="T2" y="T3"/>
                </a:cxn>
                <a:cxn ang="T12">
                  <a:pos x="T4" y="T5"/>
                </a:cxn>
                <a:cxn ang="T13">
                  <a:pos x="T6" y="T7"/>
                </a:cxn>
                <a:cxn ang="T14">
                  <a:pos x="T8" y="T9"/>
                </a:cxn>
              </a:cxnLst>
              <a:rect l="T15" t="T16" r="T17" b="T18"/>
              <a:pathLst>
                <a:path w="132" h="26">
                  <a:moveTo>
                    <a:pt x="97" y="26"/>
                  </a:moveTo>
                  <a:lnTo>
                    <a:pt x="132" y="0"/>
                  </a:lnTo>
                  <a:lnTo>
                    <a:pt x="35" y="0"/>
                  </a:lnTo>
                  <a:lnTo>
                    <a:pt x="0" y="26"/>
                  </a:lnTo>
                  <a:lnTo>
                    <a:pt x="97" y="26"/>
                  </a:lnTo>
                  <a:close/>
                </a:path>
              </a:pathLst>
            </a:custGeom>
            <a:solidFill>
              <a:srgbClr val="00BF00"/>
            </a:solidFill>
            <a:ln w="11113">
              <a:solidFill>
                <a:srgbClr val="FFFFFF"/>
              </a:solidFill>
              <a:prstDash val="solid"/>
              <a:round/>
              <a:headEnd/>
              <a:tailEnd/>
            </a:ln>
          </p:spPr>
          <p:txBody>
            <a:bodyPr/>
            <a:lstStyle/>
            <a:p>
              <a:endParaRPr lang="en-US"/>
            </a:p>
          </p:txBody>
        </p:sp>
        <p:sp>
          <p:nvSpPr>
            <p:cNvPr id="60453" name="Freeform 37"/>
            <p:cNvSpPr>
              <a:spLocks/>
            </p:cNvSpPr>
            <p:nvPr/>
          </p:nvSpPr>
          <p:spPr bwMode="auto">
            <a:xfrm>
              <a:off x="3280" y="3097"/>
              <a:ext cx="35" cy="252"/>
            </a:xfrm>
            <a:custGeom>
              <a:avLst/>
              <a:gdLst>
                <a:gd name="T0" fmla="*/ 0 w 35"/>
                <a:gd name="T1" fmla="*/ 252 h 252"/>
                <a:gd name="T2" fmla="*/ 0 w 35"/>
                <a:gd name="T3" fmla="*/ 20 h 252"/>
                <a:gd name="T4" fmla="*/ 35 w 35"/>
                <a:gd name="T5" fmla="*/ 0 h 252"/>
                <a:gd name="T6" fmla="*/ 35 w 35"/>
                <a:gd name="T7" fmla="*/ 226 h 252"/>
                <a:gd name="T8" fmla="*/ 0 w 35"/>
                <a:gd name="T9" fmla="*/ 252 h 252"/>
                <a:gd name="T10" fmla="*/ 0 60000 65536"/>
                <a:gd name="T11" fmla="*/ 0 60000 65536"/>
                <a:gd name="T12" fmla="*/ 0 60000 65536"/>
                <a:gd name="T13" fmla="*/ 0 60000 65536"/>
                <a:gd name="T14" fmla="*/ 0 60000 65536"/>
                <a:gd name="T15" fmla="*/ 0 w 35"/>
                <a:gd name="T16" fmla="*/ 0 h 252"/>
                <a:gd name="T17" fmla="*/ 35 w 35"/>
                <a:gd name="T18" fmla="*/ 252 h 252"/>
              </a:gdLst>
              <a:ahLst/>
              <a:cxnLst>
                <a:cxn ang="T10">
                  <a:pos x="T0" y="T1"/>
                </a:cxn>
                <a:cxn ang="T11">
                  <a:pos x="T2" y="T3"/>
                </a:cxn>
                <a:cxn ang="T12">
                  <a:pos x="T4" y="T5"/>
                </a:cxn>
                <a:cxn ang="T13">
                  <a:pos x="T6" y="T7"/>
                </a:cxn>
                <a:cxn ang="T14">
                  <a:pos x="T8" y="T9"/>
                </a:cxn>
              </a:cxnLst>
              <a:rect l="T15" t="T16" r="T17" b="T18"/>
              <a:pathLst>
                <a:path w="35" h="252">
                  <a:moveTo>
                    <a:pt x="0" y="252"/>
                  </a:moveTo>
                  <a:lnTo>
                    <a:pt x="0" y="20"/>
                  </a:lnTo>
                  <a:lnTo>
                    <a:pt x="35" y="0"/>
                  </a:lnTo>
                  <a:lnTo>
                    <a:pt x="35" y="226"/>
                  </a:lnTo>
                  <a:lnTo>
                    <a:pt x="0" y="252"/>
                  </a:lnTo>
                  <a:close/>
                </a:path>
              </a:pathLst>
            </a:custGeom>
            <a:solidFill>
              <a:srgbClr val="008000"/>
            </a:solidFill>
            <a:ln w="11113">
              <a:solidFill>
                <a:srgbClr val="FFFFFF"/>
              </a:solidFill>
              <a:prstDash val="solid"/>
              <a:round/>
              <a:headEnd/>
              <a:tailEnd/>
            </a:ln>
          </p:spPr>
          <p:txBody>
            <a:bodyPr/>
            <a:lstStyle/>
            <a:p>
              <a:endParaRPr lang="en-US"/>
            </a:p>
          </p:txBody>
        </p:sp>
        <p:sp>
          <p:nvSpPr>
            <p:cNvPr id="60454" name="Rectangle 38"/>
            <p:cNvSpPr>
              <a:spLocks noChangeArrowheads="1"/>
            </p:cNvSpPr>
            <p:nvPr/>
          </p:nvSpPr>
          <p:spPr bwMode="auto">
            <a:xfrm>
              <a:off x="3176" y="3117"/>
              <a:ext cx="104" cy="232"/>
            </a:xfrm>
            <a:prstGeom prst="rect">
              <a:avLst/>
            </a:prstGeom>
            <a:solidFill>
              <a:schemeClr val="hlink"/>
            </a:solidFill>
            <a:ln w="11176">
              <a:solidFill>
                <a:srgbClr val="FFFFFF"/>
              </a:solidFill>
              <a:miter lim="800000"/>
              <a:headEnd/>
              <a:tailEnd/>
            </a:ln>
          </p:spPr>
          <p:txBody>
            <a:bodyPr/>
            <a:lstStyle/>
            <a:p>
              <a:endParaRPr lang="en-US"/>
            </a:p>
          </p:txBody>
        </p:sp>
        <p:sp>
          <p:nvSpPr>
            <p:cNvPr id="60455" name="Freeform 39"/>
            <p:cNvSpPr>
              <a:spLocks/>
            </p:cNvSpPr>
            <p:nvPr/>
          </p:nvSpPr>
          <p:spPr bwMode="auto">
            <a:xfrm>
              <a:off x="3176" y="3097"/>
              <a:ext cx="139" cy="20"/>
            </a:xfrm>
            <a:custGeom>
              <a:avLst/>
              <a:gdLst>
                <a:gd name="T0" fmla="*/ 104 w 139"/>
                <a:gd name="T1" fmla="*/ 20 h 20"/>
                <a:gd name="T2" fmla="*/ 139 w 139"/>
                <a:gd name="T3" fmla="*/ 0 h 20"/>
                <a:gd name="T4" fmla="*/ 35 w 139"/>
                <a:gd name="T5" fmla="*/ 0 h 20"/>
                <a:gd name="T6" fmla="*/ 0 w 139"/>
                <a:gd name="T7" fmla="*/ 20 h 20"/>
                <a:gd name="T8" fmla="*/ 104 w 139"/>
                <a:gd name="T9" fmla="*/ 20 h 20"/>
                <a:gd name="T10" fmla="*/ 0 60000 65536"/>
                <a:gd name="T11" fmla="*/ 0 60000 65536"/>
                <a:gd name="T12" fmla="*/ 0 60000 65536"/>
                <a:gd name="T13" fmla="*/ 0 60000 65536"/>
                <a:gd name="T14" fmla="*/ 0 60000 65536"/>
                <a:gd name="T15" fmla="*/ 0 w 139"/>
                <a:gd name="T16" fmla="*/ 0 h 20"/>
                <a:gd name="T17" fmla="*/ 139 w 139"/>
                <a:gd name="T18" fmla="*/ 20 h 20"/>
              </a:gdLst>
              <a:ahLst/>
              <a:cxnLst>
                <a:cxn ang="T10">
                  <a:pos x="T0" y="T1"/>
                </a:cxn>
                <a:cxn ang="T11">
                  <a:pos x="T2" y="T3"/>
                </a:cxn>
                <a:cxn ang="T12">
                  <a:pos x="T4" y="T5"/>
                </a:cxn>
                <a:cxn ang="T13">
                  <a:pos x="T6" y="T7"/>
                </a:cxn>
                <a:cxn ang="T14">
                  <a:pos x="T8" y="T9"/>
                </a:cxn>
              </a:cxnLst>
              <a:rect l="T15" t="T16" r="T17" b="T18"/>
              <a:pathLst>
                <a:path w="139" h="20">
                  <a:moveTo>
                    <a:pt x="104" y="20"/>
                  </a:moveTo>
                  <a:lnTo>
                    <a:pt x="139" y="0"/>
                  </a:lnTo>
                  <a:lnTo>
                    <a:pt x="35" y="0"/>
                  </a:lnTo>
                  <a:lnTo>
                    <a:pt x="0" y="20"/>
                  </a:lnTo>
                  <a:lnTo>
                    <a:pt x="104" y="20"/>
                  </a:lnTo>
                  <a:close/>
                </a:path>
              </a:pathLst>
            </a:custGeom>
            <a:solidFill>
              <a:schemeClr val="hlink"/>
            </a:solidFill>
            <a:ln w="11176">
              <a:solidFill>
                <a:srgbClr val="FFFFFF"/>
              </a:solidFill>
              <a:prstDash val="solid"/>
              <a:round/>
              <a:headEnd/>
              <a:tailEnd/>
            </a:ln>
          </p:spPr>
          <p:txBody>
            <a:bodyPr/>
            <a:lstStyle/>
            <a:p>
              <a:endParaRPr lang="en-US"/>
            </a:p>
          </p:txBody>
        </p:sp>
        <p:sp>
          <p:nvSpPr>
            <p:cNvPr id="60456" name="Freeform 40"/>
            <p:cNvSpPr>
              <a:spLocks/>
            </p:cNvSpPr>
            <p:nvPr/>
          </p:nvSpPr>
          <p:spPr bwMode="auto">
            <a:xfrm>
              <a:off x="3529" y="3097"/>
              <a:ext cx="35" cy="252"/>
            </a:xfrm>
            <a:custGeom>
              <a:avLst/>
              <a:gdLst>
                <a:gd name="T0" fmla="*/ 0 w 35"/>
                <a:gd name="T1" fmla="*/ 252 h 252"/>
                <a:gd name="T2" fmla="*/ 0 w 35"/>
                <a:gd name="T3" fmla="*/ 20 h 252"/>
                <a:gd name="T4" fmla="*/ 35 w 35"/>
                <a:gd name="T5" fmla="*/ 0 h 252"/>
                <a:gd name="T6" fmla="*/ 35 w 35"/>
                <a:gd name="T7" fmla="*/ 226 h 252"/>
                <a:gd name="T8" fmla="*/ 0 w 35"/>
                <a:gd name="T9" fmla="*/ 252 h 252"/>
                <a:gd name="T10" fmla="*/ 0 60000 65536"/>
                <a:gd name="T11" fmla="*/ 0 60000 65536"/>
                <a:gd name="T12" fmla="*/ 0 60000 65536"/>
                <a:gd name="T13" fmla="*/ 0 60000 65536"/>
                <a:gd name="T14" fmla="*/ 0 60000 65536"/>
                <a:gd name="T15" fmla="*/ 0 w 35"/>
                <a:gd name="T16" fmla="*/ 0 h 252"/>
                <a:gd name="T17" fmla="*/ 35 w 35"/>
                <a:gd name="T18" fmla="*/ 252 h 252"/>
              </a:gdLst>
              <a:ahLst/>
              <a:cxnLst>
                <a:cxn ang="T10">
                  <a:pos x="T0" y="T1"/>
                </a:cxn>
                <a:cxn ang="T11">
                  <a:pos x="T2" y="T3"/>
                </a:cxn>
                <a:cxn ang="T12">
                  <a:pos x="T4" y="T5"/>
                </a:cxn>
                <a:cxn ang="T13">
                  <a:pos x="T6" y="T7"/>
                </a:cxn>
                <a:cxn ang="T14">
                  <a:pos x="T8" y="T9"/>
                </a:cxn>
              </a:cxnLst>
              <a:rect l="T15" t="T16" r="T17" b="T18"/>
              <a:pathLst>
                <a:path w="35" h="252">
                  <a:moveTo>
                    <a:pt x="0" y="252"/>
                  </a:moveTo>
                  <a:lnTo>
                    <a:pt x="0" y="20"/>
                  </a:lnTo>
                  <a:lnTo>
                    <a:pt x="35" y="0"/>
                  </a:lnTo>
                  <a:lnTo>
                    <a:pt x="35" y="226"/>
                  </a:lnTo>
                  <a:lnTo>
                    <a:pt x="0" y="252"/>
                  </a:lnTo>
                  <a:close/>
                </a:path>
              </a:pathLst>
            </a:custGeom>
            <a:solidFill>
              <a:srgbClr val="008000"/>
            </a:solidFill>
            <a:ln w="11113">
              <a:solidFill>
                <a:srgbClr val="FFFFFF"/>
              </a:solidFill>
              <a:prstDash val="solid"/>
              <a:round/>
              <a:headEnd/>
              <a:tailEnd/>
            </a:ln>
          </p:spPr>
          <p:txBody>
            <a:bodyPr/>
            <a:lstStyle/>
            <a:p>
              <a:endParaRPr lang="en-US"/>
            </a:p>
          </p:txBody>
        </p:sp>
        <p:sp>
          <p:nvSpPr>
            <p:cNvPr id="60457" name="Rectangle 41"/>
            <p:cNvSpPr>
              <a:spLocks noChangeArrowheads="1"/>
            </p:cNvSpPr>
            <p:nvPr/>
          </p:nvSpPr>
          <p:spPr bwMode="auto">
            <a:xfrm>
              <a:off x="3432" y="3117"/>
              <a:ext cx="97" cy="232"/>
            </a:xfrm>
            <a:prstGeom prst="rect">
              <a:avLst/>
            </a:prstGeom>
            <a:solidFill>
              <a:srgbClr val="00FF00"/>
            </a:solidFill>
            <a:ln w="11113">
              <a:solidFill>
                <a:srgbClr val="FFFFFF"/>
              </a:solidFill>
              <a:miter lim="800000"/>
              <a:headEnd/>
              <a:tailEnd/>
            </a:ln>
          </p:spPr>
          <p:txBody>
            <a:bodyPr/>
            <a:lstStyle/>
            <a:p>
              <a:endParaRPr lang="en-US"/>
            </a:p>
          </p:txBody>
        </p:sp>
        <p:sp>
          <p:nvSpPr>
            <p:cNvPr id="60458" name="Freeform 42"/>
            <p:cNvSpPr>
              <a:spLocks/>
            </p:cNvSpPr>
            <p:nvPr/>
          </p:nvSpPr>
          <p:spPr bwMode="auto">
            <a:xfrm>
              <a:off x="3432" y="3097"/>
              <a:ext cx="132" cy="20"/>
            </a:xfrm>
            <a:custGeom>
              <a:avLst/>
              <a:gdLst>
                <a:gd name="T0" fmla="*/ 97 w 132"/>
                <a:gd name="T1" fmla="*/ 20 h 20"/>
                <a:gd name="T2" fmla="*/ 132 w 132"/>
                <a:gd name="T3" fmla="*/ 0 h 20"/>
                <a:gd name="T4" fmla="*/ 35 w 132"/>
                <a:gd name="T5" fmla="*/ 0 h 20"/>
                <a:gd name="T6" fmla="*/ 0 w 132"/>
                <a:gd name="T7" fmla="*/ 20 h 20"/>
                <a:gd name="T8" fmla="*/ 97 w 132"/>
                <a:gd name="T9" fmla="*/ 20 h 20"/>
                <a:gd name="T10" fmla="*/ 0 60000 65536"/>
                <a:gd name="T11" fmla="*/ 0 60000 65536"/>
                <a:gd name="T12" fmla="*/ 0 60000 65536"/>
                <a:gd name="T13" fmla="*/ 0 60000 65536"/>
                <a:gd name="T14" fmla="*/ 0 60000 65536"/>
                <a:gd name="T15" fmla="*/ 0 w 132"/>
                <a:gd name="T16" fmla="*/ 0 h 20"/>
                <a:gd name="T17" fmla="*/ 132 w 132"/>
                <a:gd name="T18" fmla="*/ 20 h 20"/>
              </a:gdLst>
              <a:ahLst/>
              <a:cxnLst>
                <a:cxn ang="T10">
                  <a:pos x="T0" y="T1"/>
                </a:cxn>
                <a:cxn ang="T11">
                  <a:pos x="T2" y="T3"/>
                </a:cxn>
                <a:cxn ang="T12">
                  <a:pos x="T4" y="T5"/>
                </a:cxn>
                <a:cxn ang="T13">
                  <a:pos x="T6" y="T7"/>
                </a:cxn>
                <a:cxn ang="T14">
                  <a:pos x="T8" y="T9"/>
                </a:cxn>
              </a:cxnLst>
              <a:rect l="T15" t="T16" r="T17" b="T18"/>
              <a:pathLst>
                <a:path w="132" h="20">
                  <a:moveTo>
                    <a:pt x="97" y="20"/>
                  </a:moveTo>
                  <a:lnTo>
                    <a:pt x="132" y="0"/>
                  </a:lnTo>
                  <a:lnTo>
                    <a:pt x="35" y="0"/>
                  </a:lnTo>
                  <a:lnTo>
                    <a:pt x="0" y="20"/>
                  </a:lnTo>
                  <a:lnTo>
                    <a:pt x="97" y="20"/>
                  </a:lnTo>
                  <a:close/>
                </a:path>
              </a:pathLst>
            </a:custGeom>
            <a:solidFill>
              <a:srgbClr val="00BF00"/>
            </a:solidFill>
            <a:ln w="11113">
              <a:solidFill>
                <a:srgbClr val="FFFFFF"/>
              </a:solidFill>
              <a:prstDash val="solid"/>
              <a:round/>
              <a:headEnd/>
              <a:tailEnd/>
            </a:ln>
          </p:spPr>
          <p:txBody>
            <a:bodyPr/>
            <a:lstStyle/>
            <a:p>
              <a:endParaRPr lang="en-US"/>
            </a:p>
          </p:txBody>
        </p:sp>
        <p:sp>
          <p:nvSpPr>
            <p:cNvPr id="60459" name="Freeform 43"/>
            <p:cNvSpPr>
              <a:spLocks/>
            </p:cNvSpPr>
            <p:nvPr/>
          </p:nvSpPr>
          <p:spPr bwMode="auto">
            <a:xfrm>
              <a:off x="3785" y="2633"/>
              <a:ext cx="35" cy="716"/>
            </a:xfrm>
            <a:custGeom>
              <a:avLst/>
              <a:gdLst>
                <a:gd name="T0" fmla="*/ 0 w 35"/>
                <a:gd name="T1" fmla="*/ 716 h 716"/>
                <a:gd name="T2" fmla="*/ 0 w 35"/>
                <a:gd name="T3" fmla="*/ 25 h 716"/>
                <a:gd name="T4" fmla="*/ 35 w 35"/>
                <a:gd name="T5" fmla="*/ 0 h 716"/>
                <a:gd name="T6" fmla="*/ 35 w 35"/>
                <a:gd name="T7" fmla="*/ 690 h 716"/>
                <a:gd name="T8" fmla="*/ 0 w 35"/>
                <a:gd name="T9" fmla="*/ 716 h 716"/>
                <a:gd name="T10" fmla="*/ 0 60000 65536"/>
                <a:gd name="T11" fmla="*/ 0 60000 65536"/>
                <a:gd name="T12" fmla="*/ 0 60000 65536"/>
                <a:gd name="T13" fmla="*/ 0 60000 65536"/>
                <a:gd name="T14" fmla="*/ 0 60000 65536"/>
                <a:gd name="T15" fmla="*/ 0 w 35"/>
                <a:gd name="T16" fmla="*/ 0 h 716"/>
                <a:gd name="T17" fmla="*/ 35 w 35"/>
                <a:gd name="T18" fmla="*/ 716 h 716"/>
              </a:gdLst>
              <a:ahLst/>
              <a:cxnLst>
                <a:cxn ang="T10">
                  <a:pos x="T0" y="T1"/>
                </a:cxn>
                <a:cxn ang="T11">
                  <a:pos x="T2" y="T3"/>
                </a:cxn>
                <a:cxn ang="T12">
                  <a:pos x="T4" y="T5"/>
                </a:cxn>
                <a:cxn ang="T13">
                  <a:pos x="T6" y="T7"/>
                </a:cxn>
                <a:cxn ang="T14">
                  <a:pos x="T8" y="T9"/>
                </a:cxn>
              </a:cxnLst>
              <a:rect l="T15" t="T16" r="T17" b="T18"/>
              <a:pathLst>
                <a:path w="35" h="716">
                  <a:moveTo>
                    <a:pt x="0" y="716"/>
                  </a:moveTo>
                  <a:lnTo>
                    <a:pt x="0" y="25"/>
                  </a:lnTo>
                  <a:lnTo>
                    <a:pt x="35" y="0"/>
                  </a:lnTo>
                  <a:lnTo>
                    <a:pt x="35" y="690"/>
                  </a:lnTo>
                  <a:lnTo>
                    <a:pt x="0" y="716"/>
                  </a:lnTo>
                  <a:close/>
                </a:path>
              </a:pathLst>
            </a:custGeom>
            <a:solidFill>
              <a:srgbClr val="008000"/>
            </a:solidFill>
            <a:ln w="11113">
              <a:solidFill>
                <a:srgbClr val="FFFFFF"/>
              </a:solidFill>
              <a:prstDash val="solid"/>
              <a:round/>
              <a:headEnd/>
              <a:tailEnd/>
            </a:ln>
          </p:spPr>
          <p:txBody>
            <a:bodyPr/>
            <a:lstStyle/>
            <a:p>
              <a:endParaRPr lang="en-US"/>
            </a:p>
          </p:txBody>
        </p:sp>
        <p:sp>
          <p:nvSpPr>
            <p:cNvPr id="60460" name="Rectangle 44"/>
            <p:cNvSpPr>
              <a:spLocks noChangeArrowheads="1"/>
            </p:cNvSpPr>
            <p:nvPr/>
          </p:nvSpPr>
          <p:spPr bwMode="auto">
            <a:xfrm>
              <a:off x="3682" y="2658"/>
              <a:ext cx="103" cy="691"/>
            </a:xfrm>
            <a:prstGeom prst="rect">
              <a:avLst/>
            </a:prstGeom>
            <a:solidFill>
              <a:srgbClr val="00FF00"/>
            </a:solidFill>
            <a:ln w="11113">
              <a:solidFill>
                <a:srgbClr val="FFFFFF"/>
              </a:solidFill>
              <a:miter lim="800000"/>
              <a:headEnd/>
              <a:tailEnd/>
            </a:ln>
          </p:spPr>
          <p:txBody>
            <a:bodyPr/>
            <a:lstStyle/>
            <a:p>
              <a:endParaRPr lang="en-US"/>
            </a:p>
          </p:txBody>
        </p:sp>
        <p:sp>
          <p:nvSpPr>
            <p:cNvPr id="60461" name="Freeform 45"/>
            <p:cNvSpPr>
              <a:spLocks/>
            </p:cNvSpPr>
            <p:nvPr/>
          </p:nvSpPr>
          <p:spPr bwMode="auto">
            <a:xfrm>
              <a:off x="3682" y="2633"/>
              <a:ext cx="138" cy="25"/>
            </a:xfrm>
            <a:custGeom>
              <a:avLst/>
              <a:gdLst>
                <a:gd name="T0" fmla="*/ 103 w 138"/>
                <a:gd name="T1" fmla="*/ 25 h 25"/>
                <a:gd name="T2" fmla="*/ 138 w 138"/>
                <a:gd name="T3" fmla="*/ 0 h 25"/>
                <a:gd name="T4" fmla="*/ 34 w 138"/>
                <a:gd name="T5" fmla="*/ 0 h 25"/>
                <a:gd name="T6" fmla="*/ 0 w 138"/>
                <a:gd name="T7" fmla="*/ 25 h 25"/>
                <a:gd name="T8" fmla="*/ 103 w 138"/>
                <a:gd name="T9" fmla="*/ 25 h 25"/>
                <a:gd name="T10" fmla="*/ 0 60000 65536"/>
                <a:gd name="T11" fmla="*/ 0 60000 65536"/>
                <a:gd name="T12" fmla="*/ 0 60000 65536"/>
                <a:gd name="T13" fmla="*/ 0 60000 65536"/>
                <a:gd name="T14" fmla="*/ 0 60000 65536"/>
                <a:gd name="T15" fmla="*/ 0 w 138"/>
                <a:gd name="T16" fmla="*/ 0 h 25"/>
                <a:gd name="T17" fmla="*/ 138 w 138"/>
                <a:gd name="T18" fmla="*/ 25 h 25"/>
              </a:gdLst>
              <a:ahLst/>
              <a:cxnLst>
                <a:cxn ang="T10">
                  <a:pos x="T0" y="T1"/>
                </a:cxn>
                <a:cxn ang="T11">
                  <a:pos x="T2" y="T3"/>
                </a:cxn>
                <a:cxn ang="T12">
                  <a:pos x="T4" y="T5"/>
                </a:cxn>
                <a:cxn ang="T13">
                  <a:pos x="T6" y="T7"/>
                </a:cxn>
                <a:cxn ang="T14">
                  <a:pos x="T8" y="T9"/>
                </a:cxn>
              </a:cxnLst>
              <a:rect l="T15" t="T16" r="T17" b="T18"/>
              <a:pathLst>
                <a:path w="138" h="25">
                  <a:moveTo>
                    <a:pt x="103" y="25"/>
                  </a:moveTo>
                  <a:lnTo>
                    <a:pt x="138" y="0"/>
                  </a:lnTo>
                  <a:lnTo>
                    <a:pt x="34" y="0"/>
                  </a:lnTo>
                  <a:lnTo>
                    <a:pt x="0" y="25"/>
                  </a:lnTo>
                  <a:lnTo>
                    <a:pt x="103" y="25"/>
                  </a:lnTo>
                  <a:close/>
                </a:path>
              </a:pathLst>
            </a:custGeom>
            <a:solidFill>
              <a:srgbClr val="00BF00"/>
            </a:solidFill>
            <a:ln w="11113">
              <a:solidFill>
                <a:srgbClr val="FFFFFF"/>
              </a:solidFill>
              <a:prstDash val="solid"/>
              <a:round/>
              <a:headEnd/>
              <a:tailEnd/>
            </a:ln>
          </p:spPr>
          <p:txBody>
            <a:bodyPr/>
            <a:lstStyle/>
            <a:p>
              <a:endParaRPr lang="en-US"/>
            </a:p>
          </p:txBody>
        </p:sp>
        <p:sp>
          <p:nvSpPr>
            <p:cNvPr id="60462" name="Freeform 46"/>
            <p:cNvSpPr>
              <a:spLocks/>
            </p:cNvSpPr>
            <p:nvPr/>
          </p:nvSpPr>
          <p:spPr bwMode="auto">
            <a:xfrm>
              <a:off x="4034" y="1716"/>
              <a:ext cx="35" cy="1633"/>
            </a:xfrm>
            <a:custGeom>
              <a:avLst/>
              <a:gdLst>
                <a:gd name="T0" fmla="*/ 0 w 35"/>
                <a:gd name="T1" fmla="*/ 1633 h 1633"/>
                <a:gd name="T2" fmla="*/ 0 w 35"/>
                <a:gd name="T3" fmla="*/ 26 h 1633"/>
                <a:gd name="T4" fmla="*/ 35 w 35"/>
                <a:gd name="T5" fmla="*/ 0 h 1633"/>
                <a:gd name="T6" fmla="*/ 35 w 35"/>
                <a:gd name="T7" fmla="*/ 1607 h 1633"/>
                <a:gd name="T8" fmla="*/ 0 w 35"/>
                <a:gd name="T9" fmla="*/ 1633 h 1633"/>
                <a:gd name="T10" fmla="*/ 0 60000 65536"/>
                <a:gd name="T11" fmla="*/ 0 60000 65536"/>
                <a:gd name="T12" fmla="*/ 0 60000 65536"/>
                <a:gd name="T13" fmla="*/ 0 60000 65536"/>
                <a:gd name="T14" fmla="*/ 0 60000 65536"/>
                <a:gd name="T15" fmla="*/ 0 w 35"/>
                <a:gd name="T16" fmla="*/ 0 h 1633"/>
                <a:gd name="T17" fmla="*/ 35 w 35"/>
                <a:gd name="T18" fmla="*/ 1633 h 1633"/>
              </a:gdLst>
              <a:ahLst/>
              <a:cxnLst>
                <a:cxn ang="T10">
                  <a:pos x="T0" y="T1"/>
                </a:cxn>
                <a:cxn ang="T11">
                  <a:pos x="T2" y="T3"/>
                </a:cxn>
                <a:cxn ang="T12">
                  <a:pos x="T4" y="T5"/>
                </a:cxn>
                <a:cxn ang="T13">
                  <a:pos x="T6" y="T7"/>
                </a:cxn>
                <a:cxn ang="T14">
                  <a:pos x="T8" y="T9"/>
                </a:cxn>
              </a:cxnLst>
              <a:rect l="T15" t="T16" r="T17" b="T18"/>
              <a:pathLst>
                <a:path w="35" h="1633">
                  <a:moveTo>
                    <a:pt x="0" y="1633"/>
                  </a:moveTo>
                  <a:lnTo>
                    <a:pt x="0" y="26"/>
                  </a:lnTo>
                  <a:lnTo>
                    <a:pt x="35" y="0"/>
                  </a:lnTo>
                  <a:lnTo>
                    <a:pt x="35" y="1607"/>
                  </a:lnTo>
                  <a:lnTo>
                    <a:pt x="0" y="1633"/>
                  </a:lnTo>
                  <a:close/>
                </a:path>
              </a:pathLst>
            </a:custGeom>
            <a:solidFill>
              <a:srgbClr val="008000"/>
            </a:solidFill>
            <a:ln w="11113">
              <a:solidFill>
                <a:srgbClr val="FFFFFF"/>
              </a:solidFill>
              <a:prstDash val="solid"/>
              <a:round/>
              <a:headEnd/>
              <a:tailEnd/>
            </a:ln>
          </p:spPr>
          <p:txBody>
            <a:bodyPr/>
            <a:lstStyle/>
            <a:p>
              <a:endParaRPr lang="en-US"/>
            </a:p>
          </p:txBody>
        </p:sp>
        <p:sp>
          <p:nvSpPr>
            <p:cNvPr id="60463" name="Rectangle 47"/>
            <p:cNvSpPr>
              <a:spLocks noChangeArrowheads="1"/>
            </p:cNvSpPr>
            <p:nvPr/>
          </p:nvSpPr>
          <p:spPr bwMode="auto">
            <a:xfrm>
              <a:off x="3938" y="1742"/>
              <a:ext cx="96" cy="1607"/>
            </a:xfrm>
            <a:prstGeom prst="rect">
              <a:avLst/>
            </a:prstGeom>
            <a:solidFill>
              <a:srgbClr val="00FF00"/>
            </a:solidFill>
            <a:ln w="11113">
              <a:solidFill>
                <a:srgbClr val="FFFFFF"/>
              </a:solidFill>
              <a:miter lim="800000"/>
              <a:headEnd/>
              <a:tailEnd/>
            </a:ln>
          </p:spPr>
          <p:txBody>
            <a:bodyPr/>
            <a:lstStyle/>
            <a:p>
              <a:endParaRPr lang="en-US"/>
            </a:p>
          </p:txBody>
        </p:sp>
        <p:sp>
          <p:nvSpPr>
            <p:cNvPr id="60464" name="Freeform 48"/>
            <p:cNvSpPr>
              <a:spLocks/>
            </p:cNvSpPr>
            <p:nvPr/>
          </p:nvSpPr>
          <p:spPr bwMode="auto">
            <a:xfrm>
              <a:off x="3938" y="1716"/>
              <a:ext cx="131" cy="26"/>
            </a:xfrm>
            <a:custGeom>
              <a:avLst/>
              <a:gdLst>
                <a:gd name="T0" fmla="*/ 96 w 131"/>
                <a:gd name="T1" fmla="*/ 26 h 26"/>
                <a:gd name="T2" fmla="*/ 131 w 131"/>
                <a:gd name="T3" fmla="*/ 0 h 26"/>
                <a:gd name="T4" fmla="*/ 34 w 131"/>
                <a:gd name="T5" fmla="*/ 0 h 26"/>
                <a:gd name="T6" fmla="*/ 0 w 131"/>
                <a:gd name="T7" fmla="*/ 26 h 26"/>
                <a:gd name="T8" fmla="*/ 96 w 131"/>
                <a:gd name="T9" fmla="*/ 26 h 26"/>
                <a:gd name="T10" fmla="*/ 0 60000 65536"/>
                <a:gd name="T11" fmla="*/ 0 60000 65536"/>
                <a:gd name="T12" fmla="*/ 0 60000 65536"/>
                <a:gd name="T13" fmla="*/ 0 60000 65536"/>
                <a:gd name="T14" fmla="*/ 0 60000 65536"/>
                <a:gd name="T15" fmla="*/ 0 w 131"/>
                <a:gd name="T16" fmla="*/ 0 h 26"/>
                <a:gd name="T17" fmla="*/ 131 w 131"/>
                <a:gd name="T18" fmla="*/ 26 h 26"/>
              </a:gdLst>
              <a:ahLst/>
              <a:cxnLst>
                <a:cxn ang="T10">
                  <a:pos x="T0" y="T1"/>
                </a:cxn>
                <a:cxn ang="T11">
                  <a:pos x="T2" y="T3"/>
                </a:cxn>
                <a:cxn ang="T12">
                  <a:pos x="T4" y="T5"/>
                </a:cxn>
                <a:cxn ang="T13">
                  <a:pos x="T6" y="T7"/>
                </a:cxn>
                <a:cxn ang="T14">
                  <a:pos x="T8" y="T9"/>
                </a:cxn>
              </a:cxnLst>
              <a:rect l="T15" t="T16" r="T17" b="T18"/>
              <a:pathLst>
                <a:path w="131" h="26">
                  <a:moveTo>
                    <a:pt x="96" y="26"/>
                  </a:moveTo>
                  <a:lnTo>
                    <a:pt x="131" y="0"/>
                  </a:lnTo>
                  <a:lnTo>
                    <a:pt x="34" y="0"/>
                  </a:lnTo>
                  <a:lnTo>
                    <a:pt x="0" y="26"/>
                  </a:lnTo>
                  <a:lnTo>
                    <a:pt x="96" y="26"/>
                  </a:lnTo>
                  <a:close/>
                </a:path>
              </a:pathLst>
            </a:custGeom>
            <a:solidFill>
              <a:srgbClr val="00BF00"/>
            </a:solidFill>
            <a:ln w="11113">
              <a:solidFill>
                <a:srgbClr val="FFFFFF"/>
              </a:solidFill>
              <a:prstDash val="solid"/>
              <a:round/>
              <a:headEnd/>
              <a:tailEnd/>
            </a:ln>
          </p:spPr>
          <p:txBody>
            <a:bodyPr/>
            <a:lstStyle/>
            <a:p>
              <a:endParaRPr lang="en-US"/>
            </a:p>
          </p:txBody>
        </p:sp>
        <p:sp>
          <p:nvSpPr>
            <p:cNvPr id="60465" name="Freeform 49"/>
            <p:cNvSpPr>
              <a:spLocks/>
            </p:cNvSpPr>
            <p:nvPr/>
          </p:nvSpPr>
          <p:spPr bwMode="auto">
            <a:xfrm>
              <a:off x="4291" y="2175"/>
              <a:ext cx="34" cy="1174"/>
            </a:xfrm>
            <a:custGeom>
              <a:avLst/>
              <a:gdLst>
                <a:gd name="T0" fmla="*/ 0 w 34"/>
                <a:gd name="T1" fmla="*/ 1174 h 1174"/>
                <a:gd name="T2" fmla="*/ 0 w 34"/>
                <a:gd name="T3" fmla="*/ 25 h 1174"/>
                <a:gd name="T4" fmla="*/ 34 w 34"/>
                <a:gd name="T5" fmla="*/ 0 h 1174"/>
                <a:gd name="T6" fmla="*/ 34 w 34"/>
                <a:gd name="T7" fmla="*/ 1148 h 1174"/>
                <a:gd name="T8" fmla="*/ 0 w 34"/>
                <a:gd name="T9" fmla="*/ 1174 h 1174"/>
                <a:gd name="T10" fmla="*/ 0 60000 65536"/>
                <a:gd name="T11" fmla="*/ 0 60000 65536"/>
                <a:gd name="T12" fmla="*/ 0 60000 65536"/>
                <a:gd name="T13" fmla="*/ 0 60000 65536"/>
                <a:gd name="T14" fmla="*/ 0 60000 65536"/>
                <a:gd name="T15" fmla="*/ 0 w 34"/>
                <a:gd name="T16" fmla="*/ 0 h 1174"/>
                <a:gd name="T17" fmla="*/ 34 w 34"/>
                <a:gd name="T18" fmla="*/ 1174 h 1174"/>
              </a:gdLst>
              <a:ahLst/>
              <a:cxnLst>
                <a:cxn ang="T10">
                  <a:pos x="T0" y="T1"/>
                </a:cxn>
                <a:cxn ang="T11">
                  <a:pos x="T2" y="T3"/>
                </a:cxn>
                <a:cxn ang="T12">
                  <a:pos x="T4" y="T5"/>
                </a:cxn>
                <a:cxn ang="T13">
                  <a:pos x="T6" y="T7"/>
                </a:cxn>
                <a:cxn ang="T14">
                  <a:pos x="T8" y="T9"/>
                </a:cxn>
              </a:cxnLst>
              <a:rect l="T15" t="T16" r="T17" b="T18"/>
              <a:pathLst>
                <a:path w="34" h="1174">
                  <a:moveTo>
                    <a:pt x="0" y="1174"/>
                  </a:moveTo>
                  <a:lnTo>
                    <a:pt x="0" y="25"/>
                  </a:lnTo>
                  <a:lnTo>
                    <a:pt x="34" y="0"/>
                  </a:lnTo>
                  <a:lnTo>
                    <a:pt x="34" y="1148"/>
                  </a:lnTo>
                  <a:lnTo>
                    <a:pt x="0" y="1174"/>
                  </a:lnTo>
                  <a:close/>
                </a:path>
              </a:pathLst>
            </a:custGeom>
            <a:solidFill>
              <a:srgbClr val="008000"/>
            </a:solidFill>
            <a:ln w="11113">
              <a:solidFill>
                <a:srgbClr val="FFFFFF"/>
              </a:solidFill>
              <a:prstDash val="solid"/>
              <a:round/>
              <a:headEnd/>
              <a:tailEnd/>
            </a:ln>
          </p:spPr>
          <p:txBody>
            <a:bodyPr/>
            <a:lstStyle/>
            <a:p>
              <a:endParaRPr lang="en-US"/>
            </a:p>
          </p:txBody>
        </p:sp>
        <p:sp>
          <p:nvSpPr>
            <p:cNvPr id="60466" name="Rectangle 50"/>
            <p:cNvSpPr>
              <a:spLocks noChangeArrowheads="1"/>
            </p:cNvSpPr>
            <p:nvPr/>
          </p:nvSpPr>
          <p:spPr bwMode="auto">
            <a:xfrm>
              <a:off x="4187" y="2200"/>
              <a:ext cx="104" cy="1149"/>
            </a:xfrm>
            <a:prstGeom prst="rect">
              <a:avLst/>
            </a:prstGeom>
            <a:solidFill>
              <a:srgbClr val="00FF00"/>
            </a:solidFill>
            <a:ln w="11113">
              <a:solidFill>
                <a:srgbClr val="FFFFFF"/>
              </a:solidFill>
              <a:miter lim="800000"/>
              <a:headEnd/>
              <a:tailEnd/>
            </a:ln>
          </p:spPr>
          <p:txBody>
            <a:bodyPr/>
            <a:lstStyle/>
            <a:p>
              <a:endParaRPr lang="en-US"/>
            </a:p>
          </p:txBody>
        </p:sp>
        <p:sp>
          <p:nvSpPr>
            <p:cNvPr id="60467" name="Freeform 51"/>
            <p:cNvSpPr>
              <a:spLocks/>
            </p:cNvSpPr>
            <p:nvPr/>
          </p:nvSpPr>
          <p:spPr bwMode="auto">
            <a:xfrm>
              <a:off x="4187" y="2175"/>
              <a:ext cx="138" cy="25"/>
            </a:xfrm>
            <a:custGeom>
              <a:avLst/>
              <a:gdLst>
                <a:gd name="T0" fmla="*/ 104 w 138"/>
                <a:gd name="T1" fmla="*/ 25 h 25"/>
                <a:gd name="T2" fmla="*/ 138 w 138"/>
                <a:gd name="T3" fmla="*/ 0 h 25"/>
                <a:gd name="T4" fmla="*/ 34 w 138"/>
                <a:gd name="T5" fmla="*/ 0 h 25"/>
                <a:gd name="T6" fmla="*/ 0 w 138"/>
                <a:gd name="T7" fmla="*/ 25 h 25"/>
                <a:gd name="T8" fmla="*/ 104 w 138"/>
                <a:gd name="T9" fmla="*/ 25 h 25"/>
                <a:gd name="T10" fmla="*/ 0 60000 65536"/>
                <a:gd name="T11" fmla="*/ 0 60000 65536"/>
                <a:gd name="T12" fmla="*/ 0 60000 65536"/>
                <a:gd name="T13" fmla="*/ 0 60000 65536"/>
                <a:gd name="T14" fmla="*/ 0 60000 65536"/>
                <a:gd name="T15" fmla="*/ 0 w 138"/>
                <a:gd name="T16" fmla="*/ 0 h 25"/>
                <a:gd name="T17" fmla="*/ 138 w 138"/>
                <a:gd name="T18" fmla="*/ 25 h 25"/>
              </a:gdLst>
              <a:ahLst/>
              <a:cxnLst>
                <a:cxn ang="T10">
                  <a:pos x="T0" y="T1"/>
                </a:cxn>
                <a:cxn ang="T11">
                  <a:pos x="T2" y="T3"/>
                </a:cxn>
                <a:cxn ang="T12">
                  <a:pos x="T4" y="T5"/>
                </a:cxn>
                <a:cxn ang="T13">
                  <a:pos x="T6" y="T7"/>
                </a:cxn>
                <a:cxn ang="T14">
                  <a:pos x="T8" y="T9"/>
                </a:cxn>
              </a:cxnLst>
              <a:rect l="T15" t="T16" r="T17" b="T18"/>
              <a:pathLst>
                <a:path w="138" h="25">
                  <a:moveTo>
                    <a:pt x="104" y="25"/>
                  </a:moveTo>
                  <a:lnTo>
                    <a:pt x="138" y="0"/>
                  </a:lnTo>
                  <a:lnTo>
                    <a:pt x="34" y="0"/>
                  </a:lnTo>
                  <a:lnTo>
                    <a:pt x="0" y="25"/>
                  </a:lnTo>
                  <a:lnTo>
                    <a:pt x="104" y="25"/>
                  </a:lnTo>
                  <a:close/>
                </a:path>
              </a:pathLst>
            </a:custGeom>
            <a:solidFill>
              <a:srgbClr val="00BF00"/>
            </a:solidFill>
            <a:ln w="11113">
              <a:solidFill>
                <a:srgbClr val="FFFFFF"/>
              </a:solidFill>
              <a:prstDash val="solid"/>
              <a:round/>
              <a:headEnd/>
              <a:tailEnd/>
            </a:ln>
          </p:spPr>
          <p:txBody>
            <a:bodyPr/>
            <a:lstStyle/>
            <a:p>
              <a:endParaRPr lang="en-US"/>
            </a:p>
          </p:txBody>
        </p:sp>
        <p:sp>
          <p:nvSpPr>
            <p:cNvPr id="60468" name="Freeform 52"/>
            <p:cNvSpPr>
              <a:spLocks/>
            </p:cNvSpPr>
            <p:nvPr/>
          </p:nvSpPr>
          <p:spPr bwMode="auto">
            <a:xfrm>
              <a:off x="4540" y="2865"/>
              <a:ext cx="34" cy="484"/>
            </a:xfrm>
            <a:custGeom>
              <a:avLst/>
              <a:gdLst>
                <a:gd name="T0" fmla="*/ 0 w 34"/>
                <a:gd name="T1" fmla="*/ 484 h 484"/>
                <a:gd name="T2" fmla="*/ 0 w 34"/>
                <a:gd name="T3" fmla="*/ 26 h 484"/>
                <a:gd name="T4" fmla="*/ 34 w 34"/>
                <a:gd name="T5" fmla="*/ 0 h 484"/>
                <a:gd name="T6" fmla="*/ 34 w 34"/>
                <a:gd name="T7" fmla="*/ 458 h 484"/>
                <a:gd name="T8" fmla="*/ 0 w 34"/>
                <a:gd name="T9" fmla="*/ 484 h 484"/>
                <a:gd name="T10" fmla="*/ 0 60000 65536"/>
                <a:gd name="T11" fmla="*/ 0 60000 65536"/>
                <a:gd name="T12" fmla="*/ 0 60000 65536"/>
                <a:gd name="T13" fmla="*/ 0 60000 65536"/>
                <a:gd name="T14" fmla="*/ 0 60000 65536"/>
                <a:gd name="T15" fmla="*/ 0 w 34"/>
                <a:gd name="T16" fmla="*/ 0 h 484"/>
                <a:gd name="T17" fmla="*/ 34 w 34"/>
                <a:gd name="T18" fmla="*/ 484 h 484"/>
              </a:gdLst>
              <a:ahLst/>
              <a:cxnLst>
                <a:cxn ang="T10">
                  <a:pos x="T0" y="T1"/>
                </a:cxn>
                <a:cxn ang="T11">
                  <a:pos x="T2" y="T3"/>
                </a:cxn>
                <a:cxn ang="T12">
                  <a:pos x="T4" y="T5"/>
                </a:cxn>
                <a:cxn ang="T13">
                  <a:pos x="T6" y="T7"/>
                </a:cxn>
                <a:cxn ang="T14">
                  <a:pos x="T8" y="T9"/>
                </a:cxn>
              </a:cxnLst>
              <a:rect l="T15" t="T16" r="T17" b="T18"/>
              <a:pathLst>
                <a:path w="34" h="484">
                  <a:moveTo>
                    <a:pt x="0" y="484"/>
                  </a:moveTo>
                  <a:lnTo>
                    <a:pt x="0" y="26"/>
                  </a:lnTo>
                  <a:lnTo>
                    <a:pt x="34" y="0"/>
                  </a:lnTo>
                  <a:lnTo>
                    <a:pt x="34" y="458"/>
                  </a:lnTo>
                  <a:lnTo>
                    <a:pt x="0" y="484"/>
                  </a:lnTo>
                  <a:close/>
                </a:path>
              </a:pathLst>
            </a:custGeom>
            <a:solidFill>
              <a:srgbClr val="008000"/>
            </a:solidFill>
            <a:ln w="11113">
              <a:solidFill>
                <a:srgbClr val="FFFFFF"/>
              </a:solidFill>
              <a:prstDash val="solid"/>
              <a:round/>
              <a:headEnd/>
              <a:tailEnd/>
            </a:ln>
          </p:spPr>
          <p:txBody>
            <a:bodyPr/>
            <a:lstStyle/>
            <a:p>
              <a:endParaRPr lang="en-US"/>
            </a:p>
          </p:txBody>
        </p:sp>
        <p:sp>
          <p:nvSpPr>
            <p:cNvPr id="60469" name="Rectangle 53"/>
            <p:cNvSpPr>
              <a:spLocks noChangeArrowheads="1"/>
            </p:cNvSpPr>
            <p:nvPr/>
          </p:nvSpPr>
          <p:spPr bwMode="auto">
            <a:xfrm>
              <a:off x="4443" y="2891"/>
              <a:ext cx="97" cy="458"/>
            </a:xfrm>
            <a:prstGeom prst="rect">
              <a:avLst/>
            </a:prstGeom>
            <a:solidFill>
              <a:srgbClr val="00FF00"/>
            </a:solidFill>
            <a:ln w="11113">
              <a:solidFill>
                <a:srgbClr val="FFFFFF"/>
              </a:solidFill>
              <a:miter lim="800000"/>
              <a:headEnd/>
              <a:tailEnd/>
            </a:ln>
          </p:spPr>
          <p:txBody>
            <a:bodyPr/>
            <a:lstStyle/>
            <a:p>
              <a:endParaRPr lang="en-US"/>
            </a:p>
          </p:txBody>
        </p:sp>
        <p:sp>
          <p:nvSpPr>
            <p:cNvPr id="60470" name="Freeform 54"/>
            <p:cNvSpPr>
              <a:spLocks/>
            </p:cNvSpPr>
            <p:nvPr/>
          </p:nvSpPr>
          <p:spPr bwMode="auto">
            <a:xfrm>
              <a:off x="4443" y="2865"/>
              <a:ext cx="131" cy="26"/>
            </a:xfrm>
            <a:custGeom>
              <a:avLst/>
              <a:gdLst>
                <a:gd name="T0" fmla="*/ 97 w 131"/>
                <a:gd name="T1" fmla="*/ 26 h 26"/>
                <a:gd name="T2" fmla="*/ 131 w 131"/>
                <a:gd name="T3" fmla="*/ 0 h 26"/>
                <a:gd name="T4" fmla="*/ 34 w 131"/>
                <a:gd name="T5" fmla="*/ 0 h 26"/>
                <a:gd name="T6" fmla="*/ 0 w 131"/>
                <a:gd name="T7" fmla="*/ 26 h 26"/>
                <a:gd name="T8" fmla="*/ 97 w 131"/>
                <a:gd name="T9" fmla="*/ 26 h 26"/>
                <a:gd name="T10" fmla="*/ 0 60000 65536"/>
                <a:gd name="T11" fmla="*/ 0 60000 65536"/>
                <a:gd name="T12" fmla="*/ 0 60000 65536"/>
                <a:gd name="T13" fmla="*/ 0 60000 65536"/>
                <a:gd name="T14" fmla="*/ 0 60000 65536"/>
                <a:gd name="T15" fmla="*/ 0 w 131"/>
                <a:gd name="T16" fmla="*/ 0 h 26"/>
                <a:gd name="T17" fmla="*/ 131 w 131"/>
                <a:gd name="T18" fmla="*/ 26 h 26"/>
              </a:gdLst>
              <a:ahLst/>
              <a:cxnLst>
                <a:cxn ang="T10">
                  <a:pos x="T0" y="T1"/>
                </a:cxn>
                <a:cxn ang="T11">
                  <a:pos x="T2" y="T3"/>
                </a:cxn>
                <a:cxn ang="T12">
                  <a:pos x="T4" y="T5"/>
                </a:cxn>
                <a:cxn ang="T13">
                  <a:pos x="T6" y="T7"/>
                </a:cxn>
                <a:cxn ang="T14">
                  <a:pos x="T8" y="T9"/>
                </a:cxn>
              </a:cxnLst>
              <a:rect l="T15" t="T16" r="T17" b="T18"/>
              <a:pathLst>
                <a:path w="131" h="26">
                  <a:moveTo>
                    <a:pt x="97" y="26"/>
                  </a:moveTo>
                  <a:lnTo>
                    <a:pt x="131" y="0"/>
                  </a:lnTo>
                  <a:lnTo>
                    <a:pt x="34" y="0"/>
                  </a:lnTo>
                  <a:lnTo>
                    <a:pt x="0" y="26"/>
                  </a:lnTo>
                  <a:lnTo>
                    <a:pt x="97" y="26"/>
                  </a:lnTo>
                  <a:close/>
                </a:path>
              </a:pathLst>
            </a:custGeom>
            <a:solidFill>
              <a:srgbClr val="00BF00"/>
            </a:solidFill>
            <a:ln w="11113">
              <a:solidFill>
                <a:srgbClr val="FFFFFF"/>
              </a:solidFill>
              <a:prstDash val="solid"/>
              <a:round/>
              <a:headEnd/>
              <a:tailEnd/>
            </a:ln>
          </p:spPr>
          <p:txBody>
            <a:bodyPr/>
            <a:lstStyle/>
            <a:p>
              <a:endParaRPr lang="en-US"/>
            </a:p>
          </p:txBody>
        </p:sp>
        <p:sp>
          <p:nvSpPr>
            <p:cNvPr id="60471" name="Freeform 55"/>
            <p:cNvSpPr>
              <a:spLocks/>
            </p:cNvSpPr>
            <p:nvPr/>
          </p:nvSpPr>
          <p:spPr bwMode="auto">
            <a:xfrm>
              <a:off x="4796" y="3097"/>
              <a:ext cx="34" cy="252"/>
            </a:xfrm>
            <a:custGeom>
              <a:avLst/>
              <a:gdLst>
                <a:gd name="T0" fmla="*/ 0 w 34"/>
                <a:gd name="T1" fmla="*/ 252 h 252"/>
                <a:gd name="T2" fmla="*/ 0 w 34"/>
                <a:gd name="T3" fmla="*/ 20 h 252"/>
                <a:gd name="T4" fmla="*/ 34 w 34"/>
                <a:gd name="T5" fmla="*/ 0 h 252"/>
                <a:gd name="T6" fmla="*/ 34 w 34"/>
                <a:gd name="T7" fmla="*/ 226 h 252"/>
                <a:gd name="T8" fmla="*/ 0 w 34"/>
                <a:gd name="T9" fmla="*/ 252 h 252"/>
                <a:gd name="T10" fmla="*/ 0 60000 65536"/>
                <a:gd name="T11" fmla="*/ 0 60000 65536"/>
                <a:gd name="T12" fmla="*/ 0 60000 65536"/>
                <a:gd name="T13" fmla="*/ 0 60000 65536"/>
                <a:gd name="T14" fmla="*/ 0 60000 65536"/>
                <a:gd name="T15" fmla="*/ 0 w 34"/>
                <a:gd name="T16" fmla="*/ 0 h 252"/>
                <a:gd name="T17" fmla="*/ 34 w 34"/>
                <a:gd name="T18" fmla="*/ 252 h 252"/>
              </a:gdLst>
              <a:ahLst/>
              <a:cxnLst>
                <a:cxn ang="T10">
                  <a:pos x="T0" y="T1"/>
                </a:cxn>
                <a:cxn ang="T11">
                  <a:pos x="T2" y="T3"/>
                </a:cxn>
                <a:cxn ang="T12">
                  <a:pos x="T4" y="T5"/>
                </a:cxn>
                <a:cxn ang="T13">
                  <a:pos x="T6" y="T7"/>
                </a:cxn>
                <a:cxn ang="T14">
                  <a:pos x="T8" y="T9"/>
                </a:cxn>
              </a:cxnLst>
              <a:rect l="T15" t="T16" r="T17" b="T18"/>
              <a:pathLst>
                <a:path w="34" h="252">
                  <a:moveTo>
                    <a:pt x="0" y="252"/>
                  </a:moveTo>
                  <a:lnTo>
                    <a:pt x="0" y="20"/>
                  </a:lnTo>
                  <a:lnTo>
                    <a:pt x="34" y="0"/>
                  </a:lnTo>
                  <a:lnTo>
                    <a:pt x="34" y="226"/>
                  </a:lnTo>
                  <a:lnTo>
                    <a:pt x="0" y="252"/>
                  </a:lnTo>
                  <a:close/>
                </a:path>
              </a:pathLst>
            </a:custGeom>
            <a:solidFill>
              <a:srgbClr val="008000"/>
            </a:solidFill>
            <a:ln w="11113">
              <a:solidFill>
                <a:srgbClr val="FFFFFF"/>
              </a:solidFill>
              <a:prstDash val="solid"/>
              <a:round/>
              <a:headEnd/>
              <a:tailEnd/>
            </a:ln>
          </p:spPr>
          <p:txBody>
            <a:bodyPr/>
            <a:lstStyle/>
            <a:p>
              <a:endParaRPr lang="en-US"/>
            </a:p>
          </p:txBody>
        </p:sp>
        <p:sp>
          <p:nvSpPr>
            <p:cNvPr id="60472" name="Rectangle 56"/>
            <p:cNvSpPr>
              <a:spLocks noChangeArrowheads="1"/>
            </p:cNvSpPr>
            <p:nvPr/>
          </p:nvSpPr>
          <p:spPr bwMode="auto">
            <a:xfrm>
              <a:off x="4692" y="3117"/>
              <a:ext cx="104" cy="232"/>
            </a:xfrm>
            <a:prstGeom prst="rect">
              <a:avLst/>
            </a:prstGeom>
            <a:solidFill>
              <a:srgbClr val="FF00FF"/>
            </a:solidFill>
            <a:ln w="11176">
              <a:solidFill>
                <a:srgbClr val="FFFFFF"/>
              </a:solidFill>
              <a:miter lim="800000"/>
              <a:headEnd/>
              <a:tailEnd/>
            </a:ln>
          </p:spPr>
          <p:txBody>
            <a:bodyPr/>
            <a:lstStyle/>
            <a:p>
              <a:endParaRPr lang="en-US"/>
            </a:p>
          </p:txBody>
        </p:sp>
        <p:sp>
          <p:nvSpPr>
            <p:cNvPr id="60473" name="Freeform 57"/>
            <p:cNvSpPr>
              <a:spLocks/>
            </p:cNvSpPr>
            <p:nvPr/>
          </p:nvSpPr>
          <p:spPr bwMode="auto">
            <a:xfrm>
              <a:off x="4692" y="3097"/>
              <a:ext cx="138" cy="20"/>
            </a:xfrm>
            <a:custGeom>
              <a:avLst/>
              <a:gdLst>
                <a:gd name="T0" fmla="*/ 104 w 138"/>
                <a:gd name="T1" fmla="*/ 20 h 20"/>
                <a:gd name="T2" fmla="*/ 138 w 138"/>
                <a:gd name="T3" fmla="*/ 0 h 20"/>
                <a:gd name="T4" fmla="*/ 34 w 138"/>
                <a:gd name="T5" fmla="*/ 0 h 20"/>
                <a:gd name="T6" fmla="*/ 0 w 138"/>
                <a:gd name="T7" fmla="*/ 20 h 20"/>
                <a:gd name="T8" fmla="*/ 104 w 138"/>
                <a:gd name="T9" fmla="*/ 20 h 20"/>
                <a:gd name="T10" fmla="*/ 0 60000 65536"/>
                <a:gd name="T11" fmla="*/ 0 60000 65536"/>
                <a:gd name="T12" fmla="*/ 0 60000 65536"/>
                <a:gd name="T13" fmla="*/ 0 60000 65536"/>
                <a:gd name="T14" fmla="*/ 0 60000 65536"/>
                <a:gd name="T15" fmla="*/ 0 w 138"/>
                <a:gd name="T16" fmla="*/ 0 h 20"/>
                <a:gd name="T17" fmla="*/ 138 w 138"/>
                <a:gd name="T18" fmla="*/ 20 h 20"/>
              </a:gdLst>
              <a:ahLst/>
              <a:cxnLst>
                <a:cxn ang="T10">
                  <a:pos x="T0" y="T1"/>
                </a:cxn>
                <a:cxn ang="T11">
                  <a:pos x="T2" y="T3"/>
                </a:cxn>
                <a:cxn ang="T12">
                  <a:pos x="T4" y="T5"/>
                </a:cxn>
                <a:cxn ang="T13">
                  <a:pos x="T6" y="T7"/>
                </a:cxn>
                <a:cxn ang="T14">
                  <a:pos x="T8" y="T9"/>
                </a:cxn>
              </a:cxnLst>
              <a:rect l="T15" t="T16" r="T17" b="T18"/>
              <a:pathLst>
                <a:path w="138" h="20">
                  <a:moveTo>
                    <a:pt x="104" y="20"/>
                  </a:moveTo>
                  <a:lnTo>
                    <a:pt x="138" y="0"/>
                  </a:lnTo>
                  <a:lnTo>
                    <a:pt x="34" y="0"/>
                  </a:lnTo>
                  <a:lnTo>
                    <a:pt x="0" y="20"/>
                  </a:lnTo>
                  <a:lnTo>
                    <a:pt x="104" y="20"/>
                  </a:lnTo>
                  <a:close/>
                </a:path>
              </a:pathLst>
            </a:custGeom>
            <a:solidFill>
              <a:srgbClr val="00BF00"/>
            </a:solidFill>
            <a:ln w="11113">
              <a:solidFill>
                <a:srgbClr val="FFFFFF"/>
              </a:solidFill>
              <a:prstDash val="solid"/>
              <a:round/>
              <a:headEnd/>
              <a:tailEnd/>
            </a:ln>
          </p:spPr>
          <p:txBody>
            <a:bodyPr/>
            <a:lstStyle/>
            <a:p>
              <a:endParaRPr lang="en-US"/>
            </a:p>
          </p:txBody>
        </p:sp>
        <p:sp>
          <p:nvSpPr>
            <p:cNvPr id="60474" name="Freeform 58"/>
            <p:cNvSpPr>
              <a:spLocks/>
            </p:cNvSpPr>
            <p:nvPr/>
          </p:nvSpPr>
          <p:spPr bwMode="auto">
            <a:xfrm>
              <a:off x="5052" y="2633"/>
              <a:ext cx="34" cy="716"/>
            </a:xfrm>
            <a:custGeom>
              <a:avLst/>
              <a:gdLst>
                <a:gd name="T0" fmla="*/ 0 w 34"/>
                <a:gd name="T1" fmla="*/ 716 h 716"/>
                <a:gd name="T2" fmla="*/ 0 w 34"/>
                <a:gd name="T3" fmla="*/ 25 h 716"/>
                <a:gd name="T4" fmla="*/ 34 w 34"/>
                <a:gd name="T5" fmla="*/ 0 h 716"/>
                <a:gd name="T6" fmla="*/ 34 w 34"/>
                <a:gd name="T7" fmla="*/ 690 h 716"/>
                <a:gd name="T8" fmla="*/ 0 w 34"/>
                <a:gd name="T9" fmla="*/ 716 h 716"/>
                <a:gd name="T10" fmla="*/ 0 60000 65536"/>
                <a:gd name="T11" fmla="*/ 0 60000 65536"/>
                <a:gd name="T12" fmla="*/ 0 60000 65536"/>
                <a:gd name="T13" fmla="*/ 0 60000 65536"/>
                <a:gd name="T14" fmla="*/ 0 60000 65536"/>
                <a:gd name="T15" fmla="*/ 0 w 34"/>
                <a:gd name="T16" fmla="*/ 0 h 716"/>
                <a:gd name="T17" fmla="*/ 34 w 34"/>
                <a:gd name="T18" fmla="*/ 716 h 716"/>
              </a:gdLst>
              <a:ahLst/>
              <a:cxnLst>
                <a:cxn ang="T10">
                  <a:pos x="T0" y="T1"/>
                </a:cxn>
                <a:cxn ang="T11">
                  <a:pos x="T2" y="T3"/>
                </a:cxn>
                <a:cxn ang="T12">
                  <a:pos x="T4" y="T5"/>
                </a:cxn>
                <a:cxn ang="T13">
                  <a:pos x="T6" y="T7"/>
                </a:cxn>
                <a:cxn ang="T14">
                  <a:pos x="T8" y="T9"/>
                </a:cxn>
              </a:cxnLst>
              <a:rect l="T15" t="T16" r="T17" b="T18"/>
              <a:pathLst>
                <a:path w="34" h="716">
                  <a:moveTo>
                    <a:pt x="0" y="716"/>
                  </a:moveTo>
                  <a:lnTo>
                    <a:pt x="0" y="25"/>
                  </a:lnTo>
                  <a:lnTo>
                    <a:pt x="34" y="0"/>
                  </a:lnTo>
                  <a:lnTo>
                    <a:pt x="34" y="690"/>
                  </a:lnTo>
                  <a:lnTo>
                    <a:pt x="0" y="716"/>
                  </a:lnTo>
                  <a:close/>
                </a:path>
              </a:pathLst>
            </a:custGeom>
            <a:solidFill>
              <a:srgbClr val="008000"/>
            </a:solidFill>
            <a:ln w="11113">
              <a:solidFill>
                <a:srgbClr val="FFFFFF"/>
              </a:solidFill>
              <a:prstDash val="solid"/>
              <a:round/>
              <a:headEnd/>
              <a:tailEnd/>
            </a:ln>
          </p:spPr>
          <p:txBody>
            <a:bodyPr/>
            <a:lstStyle/>
            <a:p>
              <a:endParaRPr lang="en-US"/>
            </a:p>
          </p:txBody>
        </p:sp>
        <p:sp>
          <p:nvSpPr>
            <p:cNvPr id="60475" name="Rectangle 59"/>
            <p:cNvSpPr>
              <a:spLocks noChangeArrowheads="1"/>
            </p:cNvSpPr>
            <p:nvPr/>
          </p:nvSpPr>
          <p:spPr bwMode="auto">
            <a:xfrm>
              <a:off x="4948" y="2658"/>
              <a:ext cx="104" cy="691"/>
            </a:xfrm>
            <a:prstGeom prst="rect">
              <a:avLst/>
            </a:prstGeom>
            <a:solidFill>
              <a:srgbClr val="FF00FF"/>
            </a:solidFill>
            <a:ln w="11176">
              <a:solidFill>
                <a:srgbClr val="FFFFFF"/>
              </a:solidFill>
              <a:miter lim="800000"/>
              <a:headEnd/>
              <a:tailEnd/>
            </a:ln>
          </p:spPr>
          <p:txBody>
            <a:bodyPr/>
            <a:lstStyle/>
            <a:p>
              <a:endParaRPr lang="en-US"/>
            </a:p>
          </p:txBody>
        </p:sp>
        <p:sp>
          <p:nvSpPr>
            <p:cNvPr id="60476" name="Freeform 60"/>
            <p:cNvSpPr>
              <a:spLocks/>
            </p:cNvSpPr>
            <p:nvPr/>
          </p:nvSpPr>
          <p:spPr bwMode="auto">
            <a:xfrm>
              <a:off x="4948" y="2633"/>
              <a:ext cx="138" cy="25"/>
            </a:xfrm>
            <a:custGeom>
              <a:avLst/>
              <a:gdLst>
                <a:gd name="T0" fmla="*/ 104 w 138"/>
                <a:gd name="T1" fmla="*/ 25 h 25"/>
                <a:gd name="T2" fmla="*/ 138 w 138"/>
                <a:gd name="T3" fmla="*/ 0 h 25"/>
                <a:gd name="T4" fmla="*/ 34 w 138"/>
                <a:gd name="T5" fmla="*/ 0 h 25"/>
                <a:gd name="T6" fmla="*/ 0 w 138"/>
                <a:gd name="T7" fmla="*/ 25 h 25"/>
                <a:gd name="T8" fmla="*/ 104 w 138"/>
                <a:gd name="T9" fmla="*/ 25 h 25"/>
                <a:gd name="T10" fmla="*/ 0 60000 65536"/>
                <a:gd name="T11" fmla="*/ 0 60000 65536"/>
                <a:gd name="T12" fmla="*/ 0 60000 65536"/>
                <a:gd name="T13" fmla="*/ 0 60000 65536"/>
                <a:gd name="T14" fmla="*/ 0 60000 65536"/>
                <a:gd name="T15" fmla="*/ 0 w 138"/>
                <a:gd name="T16" fmla="*/ 0 h 25"/>
                <a:gd name="T17" fmla="*/ 138 w 138"/>
                <a:gd name="T18" fmla="*/ 25 h 25"/>
              </a:gdLst>
              <a:ahLst/>
              <a:cxnLst>
                <a:cxn ang="T10">
                  <a:pos x="T0" y="T1"/>
                </a:cxn>
                <a:cxn ang="T11">
                  <a:pos x="T2" y="T3"/>
                </a:cxn>
                <a:cxn ang="T12">
                  <a:pos x="T4" y="T5"/>
                </a:cxn>
                <a:cxn ang="T13">
                  <a:pos x="T6" y="T7"/>
                </a:cxn>
                <a:cxn ang="T14">
                  <a:pos x="T8" y="T9"/>
                </a:cxn>
              </a:cxnLst>
              <a:rect l="T15" t="T16" r="T17" b="T18"/>
              <a:pathLst>
                <a:path w="138" h="25">
                  <a:moveTo>
                    <a:pt x="104" y="25"/>
                  </a:moveTo>
                  <a:lnTo>
                    <a:pt x="138" y="0"/>
                  </a:lnTo>
                  <a:lnTo>
                    <a:pt x="34" y="0"/>
                  </a:lnTo>
                  <a:lnTo>
                    <a:pt x="0" y="25"/>
                  </a:lnTo>
                  <a:lnTo>
                    <a:pt x="104" y="25"/>
                  </a:lnTo>
                  <a:close/>
                </a:path>
              </a:pathLst>
            </a:custGeom>
            <a:solidFill>
              <a:srgbClr val="00BF00"/>
            </a:solidFill>
            <a:ln w="11113">
              <a:solidFill>
                <a:srgbClr val="FFFFFF"/>
              </a:solidFill>
              <a:prstDash val="solid"/>
              <a:round/>
              <a:headEnd/>
              <a:tailEnd/>
            </a:ln>
          </p:spPr>
          <p:txBody>
            <a:bodyPr/>
            <a:lstStyle/>
            <a:p>
              <a:endParaRPr lang="en-US"/>
            </a:p>
          </p:txBody>
        </p:sp>
        <p:sp>
          <p:nvSpPr>
            <p:cNvPr id="60477" name="Line 61"/>
            <p:cNvSpPr>
              <a:spLocks noChangeShapeType="1"/>
            </p:cNvSpPr>
            <p:nvPr/>
          </p:nvSpPr>
          <p:spPr bwMode="auto">
            <a:xfrm flipV="1">
              <a:off x="1329" y="1052"/>
              <a:ext cx="1" cy="2297"/>
            </a:xfrm>
            <a:prstGeom prst="line">
              <a:avLst/>
            </a:prstGeom>
            <a:noFill/>
            <a:ln w="11113">
              <a:solidFill>
                <a:srgbClr val="FFFFFF"/>
              </a:solidFill>
              <a:round/>
              <a:headEnd/>
              <a:tailEnd/>
            </a:ln>
          </p:spPr>
          <p:txBody>
            <a:bodyPr/>
            <a:lstStyle/>
            <a:p>
              <a:endParaRPr lang="en-US"/>
            </a:p>
          </p:txBody>
        </p:sp>
        <p:sp>
          <p:nvSpPr>
            <p:cNvPr id="60478" name="Line 62"/>
            <p:cNvSpPr>
              <a:spLocks noChangeShapeType="1"/>
            </p:cNvSpPr>
            <p:nvPr/>
          </p:nvSpPr>
          <p:spPr bwMode="auto">
            <a:xfrm flipH="1">
              <a:off x="1280" y="3349"/>
              <a:ext cx="49" cy="1"/>
            </a:xfrm>
            <a:prstGeom prst="line">
              <a:avLst/>
            </a:prstGeom>
            <a:noFill/>
            <a:ln w="11113">
              <a:solidFill>
                <a:srgbClr val="FFFFFF"/>
              </a:solidFill>
              <a:round/>
              <a:headEnd/>
              <a:tailEnd/>
            </a:ln>
          </p:spPr>
          <p:txBody>
            <a:bodyPr/>
            <a:lstStyle/>
            <a:p>
              <a:endParaRPr lang="en-US"/>
            </a:p>
          </p:txBody>
        </p:sp>
        <p:sp>
          <p:nvSpPr>
            <p:cNvPr id="60479" name="Line 63"/>
            <p:cNvSpPr>
              <a:spLocks noChangeShapeType="1"/>
            </p:cNvSpPr>
            <p:nvPr/>
          </p:nvSpPr>
          <p:spPr bwMode="auto">
            <a:xfrm flipH="1">
              <a:off x="1280" y="3117"/>
              <a:ext cx="49" cy="1"/>
            </a:xfrm>
            <a:prstGeom prst="line">
              <a:avLst/>
            </a:prstGeom>
            <a:noFill/>
            <a:ln w="11113">
              <a:solidFill>
                <a:srgbClr val="FFFFFF"/>
              </a:solidFill>
              <a:round/>
              <a:headEnd/>
              <a:tailEnd/>
            </a:ln>
          </p:spPr>
          <p:txBody>
            <a:bodyPr/>
            <a:lstStyle/>
            <a:p>
              <a:endParaRPr lang="en-US"/>
            </a:p>
          </p:txBody>
        </p:sp>
        <p:sp>
          <p:nvSpPr>
            <p:cNvPr id="60480" name="Line 64"/>
            <p:cNvSpPr>
              <a:spLocks noChangeShapeType="1"/>
            </p:cNvSpPr>
            <p:nvPr/>
          </p:nvSpPr>
          <p:spPr bwMode="auto">
            <a:xfrm flipH="1">
              <a:off x="1280" y="2891"/>
              <a:ext cx="49" cy="1"/>
            </a:xfrm>
            <a:prstGeom prst="line">
              <a:avLst/>
            </a:prstGeom>
            <a:noFill/>
            <a:ln w="11113">
              <a:solidFill>
                <a:srgbClr val="FFFFFF"/>
              </a:solidFill>
              <a:round/>
              <a:headEnd/>
              <a:tailEnd/>
            </a:ln>
          </p:spPr>
          <p:txBody>
            <a:bodyPr/>
            <a:lstStyle/>
            <a:p>
              <a:endParaRPr lang="en-US"/>
            </a:p>
          </p:txBody>
        </p:sp>
        <p:sp>
          <p:nvSpPr>
            <p:cNvPr id="60481" name="Line 65"/>
            <p:cNvSpPr>
              <a:spLocks noChangeShapeType="1"/>
            </p:cNvSpPr>
            <p:nvPr/>
          </p:nvSpPr>
          <p:spPr bwMode="auto">
            <a:xfrm flipH="1">
              <a:off x="1280" y="2658"/>
              <a:ext cx="49" cy="1"/>
            </a:xfrm>
            <a:prstGeom prst="line">
              <a:avLst/>
            </a:prstGeom>
            <a:noFill/>
            <a:ln w="11113">
              <a:solidFill>
                <a:srgbClr val="FFFFFF"/>
              </a:solidFill>
              <a:round/>
              <a:headEnd/>
              <a:tailEnd/>
            </a:ln>
          </p:spPr>
          <p:txBody>
            <a:bodyPr/>
            <a:lstStyle/>
            <a:p>
              <a:endParaRPr lang="en-US"/>
            </a:p>
          </p:txBody>
        </p:sp>
        <p:sp>
          <p:nvSpPr>
            <p:cNvPr id="60482" name="Line 66"/>
            <p:cNvSpPr>
              <a:spLocks noChangeShapeType="1"/>
            </p:cNvSpPr>
            <p:nvPr/>
          </p:nvSpPr>
          <p:spPr bwMode="auto">
            <a:xfrm flipH="1">
              <a:off x="1280" y="2433"/>
              <a:ext cx="49" cy="1"/>
            </a:xfrm>
            <a:prstGeom prst="line">
              <a:avLst/>
            </a:prstGeom>
            <a:noFill/>
            <a:ln w="11113">
              <a:solidFill>
                <a:srgbClr val="FFFFFF"/>
              </a:solidFill>
              <a:round/>
              <a:headEnd/>
              <a:tailEnd/>
            </a:ln>
          </p:spPr>
          <p:txBody>
            <a:bodyPr/>
            <a:lstStyle/>
            <a:p>
              <a:endParaRPr lang="en-US"/>
            </a:p>
          </p:txBody>
        </p:sp>
        <p:sp>
          <p:nvSpPr>
            <p:cNvPr id="60483" name="Line 67"/>
            <p:cNvSpPr>
              <a:spLocks noChangeShapeType="1"/>
            </p:cNvSpPr>
            <p:nvPr/>
          </p:nvSpPr>
          <p:spPr bwMode="auto">
            <a:xfrm flipH="1">
              <a:off x="1280" y="2200"/>
              <a:ext cx="49" cy="1"/>
            </a:xfrm>
            <a:prstGeom prst="line">
              <a:avLst/>
            </a:prstGeom>
            <a:noFill/>
            <a:ln w="11113">
              <a:solidFill>
                <a:srgbClr val="FFFFFF"/>
              </a:solidFill>
              <a:round/>
              <a:headEnd/>
              <a:tailEnd/>
            </a:ln>
          </p:spPr>
          <p:txBody>
            <a:bodyPr/>
            <a:lstStyle/>
            <a:p>
              <a:endParaRPr lang="en-US"/>
            </a:p>
          </p:txBody>
        </p:sp>
        <p:sp>
          <p:nvSpPr>
            <p:cNvPr id="60484" name="Line 68"/>
            <p:cNvSpPr>
              <a:spLocks noChangeShapeType="1"/>
            </p:cNvSpPr>
            <p:nvPr/>
          </p:nvSpPr>
          <p:spPr bwMode="auto">
            <a:xfrm flipH="1">
              <a:off x="1280" y="1968"/>
              <a:ext cx="49" cy="1"/>
            </a:xfrm>
            <a:prstGeom prst="line">
              <a:avLst/>
            </a:prstGeom>
            <a:noFill/>
            <a:ln w="11113">
              <a:solidFill>
                <a:srgbClr val="FFFFFF"/>
              </a:solidFill>
              <a:round/>
              <a:headEnd/>
              <a:tailEnd/>
            </a:ln>
          </p:spPr>
          <p:txBody>
            <a:bodyPr/>
            <a:lstStyle/>
            <a:p>
              <a:endParaRPr lang="en-US"/>
            </a:p>
          </p:txBody>
        </p:sp>
        <p:sp>
          <p:nvSpPr>
            <p:cNvPr id="60485" name="Line 69"/>
            <p:cNvSpPr>
              <a:spLocks noChangeShapeType="1"/>
            </p:cNvSpPr>
            <p:nvPr/>
          </p:nvSpPr>
          <p:spPr bwMode="auto">
            <a:xfrm flipH="1">
              <a:off x="1280" y="1742"/>
              <a:ext cx="49" cy="1"/>
            </a:xfrm>
            <a:prstGeom prst="line">
              <a:avLst/>
            </a:prstGeom>
            <a:noFill/>
            <a:ln w="11113">
              <a:solidFill>
                <a:srgbClr val="FFFFFF"/>
              </a:solidFill>
              <a:round/>
              <a:headEnd/>
              <a:tailEnd/>
            </a:ln>
          </p:spPr>
          <p:txBody>
            <a:bodyPr/>
            <a:lstStyle/>
            <a:p>
              <a:endParaRPr lang="en-US"/>
            </a:p>
          </p:txBody>
        </p:sp>
        <p:sp>
          <p:nvSpPr>
            <p:cNvPr id="60486" name="Line 70"/>
            <p:cNvSpPr>
              <a:spLocks noChangeShapeType="1"/>
            </p:cNvSpPr>
            <p:nvPr/>
          </p:nvSpPr>
          <p:spPr bwMode="auto">
            <a:xfrm flipH="1">
              <a:off x="1280" y="1510"/>
              <a:ext cx="49" cy="1"/>
            </a:xfrm>
            <a:prstGeom prst="line">
              <a:avLst/>
            </a:prstGeom>
            <a:noFill/>
            <a:ln w="11113">
              <a:solidFill>
                <a:srgbClr val="FFFFFF"/>
              </a:solidFill>
              <a:round/>
              <a:headEnd/>
              <a:tailEnd/>
            </a:ln>
          </p:spPr>
          <p:txBody>
            <a:bodyPr/>
            <a:lstStyle/>
            <a:p>
              <a:endParaRPr lang="en-US"/>
            </a:p>
          </p:txBody>
        </p:sp>
        <p:sp>
          <p:nvSpPr>
            <p:cNvPr id="60487" name="Line 71"/>
            <p:cNvSpPr>
              <a:spLocks noChangeShapeType="1"/>
            </p:cNvSpPr>
            <p:nvPr/>
          </p:nvSpPr>
          <p:spPr bwMode="auto">
            <a:xfrm flipH="1">
              <a:off x="1280" y="1278"/>
              <a:ext cx="49" cy="1"/>
            </a:xfrm>
            <a:prstGeom prst="line">
              <a:avLst/>
            </a:prstGeom>
            <a:noFill/>
            <a:ln w="11113">
              <a:solidFill>
                <a:srgbClr val="FFFFFF"/>
              </a:solidFill>
              <a:round/>
              <a:headEnd/>
              <a:tailEnd/>
            </a:ln>
          </p:spPr>
          <p:txBody>
            <a:bodyPr/>
            <a:lstStyle/>
            <a:p>
              <a:endParaRPr lang="en-US"/>
            </a:p>
          </p:txBody>
        </p:sp>
        <p:sp>
          <p:nvSpPr>
            <p:cNvPr id="60488" name="Line 72"/>
            <p:cNvSpPr>
              <a:spLocks noChangeShapeType="1"/>
            </p:cNvSpPr>
            <p:nvPr/>
          </p:nvSpPr>
          <p:spPr bwMode="auto">
            <a:xfrm flipH="1">
              <a:off x="1280" y="1052"/>
              <a:ext cx="49" cy="1"/>
            </a:xfrm>
            <a:prstGeom prst="line">
              <a:avLst/>
            </a:prstGeom>
            <a:noFill/>
            <a:ln w="11113">
              <a:solidFill>
                <a:srgbClr val="FFFFFF"/>
              </a:solidFill>
              <a:round/>
              <a:headEnd/>
              <a:tailEnd/>
            </a:ln>
          </p:spPr>
          <p:txBody>
            <a:bodyPr/>
            <a:lstStyle/>
            <a:p>
              <a:endParaRPr lang="en-US"/>
            </a:p>
          </p:txBody>
        </p:sp>
        <p:sp>
          <p:nvSpPr>
            <p:cNvPr id="60489" name="Rectangle 73"/>
            <p:cNvSpPr>
              <a:spLocks noChangeArrowheads="1"/>
            </p:cNvSpPr>
            <p:nvPr/>
          </p:nvSpPr>
          <p:spPr bwMode="auto">
            <a:xfrm>
              <a:off x="1128" y="3239"/>
              <a:ext cx="107"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0</a:t>
              </a:r>
              <a:endParaRPr lang="en-US" sz="4400" b="0"/>
            </a:p>
          </p:txBody>
        </p:sp>
        <p:sp>
          <p:nvSpPr>
            <p:cNvPr id="60490" name="Rectangle 74"/>
            <p:cNvSpPr>
              <a:spLocks noChangeArrowheads="1"/>
            </p:cNvSpPr>
            <p:nvPr/>
          </p:nvSpPr>
          <p:spPr bwMode="auto">
            <a:xfrm>
              <a:off x="1128" y="3007"/>
              <a:ext cx="107"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1</a:t>
              </a:r>
              <a:endParaRPr lang="en-US" sz="4400" b="0"/>
            </a:p>
          </p:txBody>
        </p:sp>
        <p:sp>
          <p:nvSpPr>
            <p:cNvPr id="60491" name="Rectangle 75"/>
            <p:cNvSpPr>
              <a:spLocks noChangeArrowheads="1"/>
            </p:cNvSpPr>
            <p:nvPr/>
          </p:nvSpPr>
          <p:spPr bwMode="auto">
            <a:xfrm>
              <a:off x="1128" y="2781"/>
              <a:ext cx="107"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2</a:t>
              </a:r>
              <a:endParaRPr lang="en-US" sz="4400" b="0"/>
            </a:p>
          </p:txBody>
        </p:sp>
        <p:sp>
          <p:nvSpPr>
            <p:cNvPr id="60492" name="Rectangle 76"/>
            <p:cNvSpPr>
              <a:spLocks noChangeArrowheads="1"/>
            </p:cNvSpPr>
            <p:nvPr/>
          </p:nvSpPr>
          <p:spPr bwMode="auto">
            <a:xfrm>
              <a:off x="1128" y="2549"/>
              <a:ext cx="107"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3</a:t>
              </a:r>
              <a:endParaRPr lang="en-US" sz="4400" b="0"/>
            </a:p>
          </p:txBody>
        </p:sp>
        <p:sp>
          <p:nvSpPr>
            <p:cNvPr id="60493" name="Rectangle 77"/>
            <p:cNvSpPr>
              <a:spLocks noChangeArrowheads="1"/>
            </p:cNvSpPr>
            <p:nvPr/>
          </p:nvSpPr>
          <p:spPr bwMode="auto">
            <a:xfrm>
              <a:off x="1128" y="2323"/>
              <a:ext cx="107"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4</a:t>
              </a:r>
              <a:endParaRPr lang="en-US" sz="4400" b="0"/>
            </a:p>
          </p:txBody>
        </p:sp>
        <p:sp>
          <p:nvSpPr>
            <p:cNvPr id="60494" name="Rectangle 78"/>
            <p:cNvSpPr>
              <a:spLocks noChangeArrowheads="1"/>
            </p:cNvSpPr>
            <p:nvPr/>
          </p:nvSpPr>
          <p:spPr bwMode="auto">
            <a:xfrm>
              <a:off x="1128" y="2091"/>
              <a:ext cx="107"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5</a:t>
              </a:r>
              <a:endParaRPr lang="en-US" sz="4400" b="0"/>
            </a:p>
          </p:txBody>
        </p:sp>
        <p:sp>
          <p:nvSpPr>
            <p:cNvPr id="60495" name="Rectangle 79"/>
            <p:cNvSpPr>
              <a:spLocks noChangeArrowheads="1"/>
            </p:cNvSpPr>
            <p:nvPr/>
          </p:nvSpPr>
          <p:spPr bwMode="auto">
            <a:xfrm>
              <a:off x="1128" y="1858"/>
              <a:ext cx="107"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6</a:t>
              </a:r>
              <a:endParaRPr lang="en-US" sz="4400" b="0"/>
            </a:p>
          </p:txBody>
        </p:sp>
        <p:sp>
          <p:nvSpPr>
            <p:cNvPr id="60496" name="Rectangle 80"/>
            <p:cNvSpPr>
              <a:spLocks noChangeArrowheads="1"/>
            </p:cNvSpPr>
            <p:nvPr/>
          </p:nvSpPr>
          <p:spPr bwMode="auto">
            <a:xfrm>
              <a:off x="1128" y="1633"/>
              <a:ext cx="107"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7</a:t>
              </a:r>
              <a:endParaRPr lang="en-US" sz="4400" b="0"/>
            </a:p>
          </p:txBody>
        </p:sp>
        <p:sp>
          <p:nvSpPr>
            <p:cNvPr id="60497" name="Rectangle 81"/>
            <p:cNvSpPr>
              <a:spLocks noChangeArrowheads="1"/>
            </p:cNvSpPr>
            <p:nvPr/>
          </p:nvSpPr>
          <p:spPr bwMode="auto">
            <a:xfrm>
              <a:off x="1128" y="1400"/>
              <a:ext cx="107"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8</a:t>
              </a:r>
              <a:endParaRPr lang="en-US" sz="4400" b="0"/>
            </a:p>
          </p:txBody>
        </p:sp>
        <p:sp>
          <p:nvSpPr>
            <p:cNvPr id="60498" name="Rectangle 82"/>
            <p:cNvSpPr>
              <a:spLocks noChangeArrowheads="1"/>
            </p:cNvSpPr>
            <p:nvPr/>
          </p:nvSpPr>
          <p:spPr bwMode="auto">
            <a:xfrm>
              <a:off x="1128" y="1168"/>
              <a:ext cx="107"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9</a:t>
              </a:r>
              <a:endParaRPr lang="en-US" sz="4400" b="0"/>
            </a:p>
          </p:txBody>
        </p:sp>
        <p:sp>
          <p:nvSpPr>
            <p:cNvPr id="60499" name="Rectangle 83"/>
            <p:cNvSpPr>
              <a:spLocks noChangeArrowheads="1"/>
            </p:cNvSpPr>
            <p:nvPr/>
          </p:nvSpPr>
          <p:spPr bwMode="auto">
            <a:xfrm>
              <a:off x="1011" y="942"/>
              <a:ext cx="214"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10</a:t>
              </a:r>
              <a:endParaRPr lang="en-US" sz="4400" b="0"/>
            </a:p>
          </p:txBody>
        </p:sp>
        <p:sp>
          <p:nvSpPr>
            <p:cNvPr id="60500" name="Rectangle 84"/>
            <p:cNvSpPr>
              <a:spLocks noChangeArrowheads="1"/>
            </p:cNvSpPr>
            <p:nvPr/>
          </p:nvSpPr>
          <p:spPr bwMode="auto">
            <a:xfrm rot="-5400000">
              <a:off x="-31" y="2095"/>
              <a:ext cx="1580"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Number of Cases</a:t>
              </a:r>
              <a:endParaRPr lang="en-US" sz="4400" b="0"/>
            </a:p>
          </p:txBody>
        </p:sp>
        <p:sp>
          <p:nvSpPr>
            <p:cNvPr id="60501" name="Line 85"/>
            <p:cNvSpPr>
              <a:spLocks noChangeShapeType="1"/>
            </p:cNvSpPr>
            <p:nvPr/>
          </p:nvSpPr>
          <p:spPr bwMode="auto">
            <a:xfrm>
              <a:off x="1329" y="3349"/>
              <a:ext cx="3799" cy="1"/>
            </a:xfrm>
            <a:prstGeom prst="line">
              <a:avLst/>
            </a:prstGeom>
            <a:noFill/>
            <a:ln w="11113">
              <a:solidFill>
                <a:srgbClr val="FFFFFF"/>
              </a:solidFill>
              <a:round/>
              <a:headEnd/>
              <a:tailEnd/>
            </a:ln>
          </p:spPr>
          <p:txBody>
            <a:bodyPr/>
            <a:lstStyle/>
            <a:p>
              <a:endParaRPr lang="en-US"/>
            </a:p>
          </p:txBody>
        </p:sp>
        <p:sp>
          <p:nvSpPr>
            <p:cNvPr id="60502" name="Line 86"/>
            <p:cNvSpPr>
              <a:spLocks noChangeShapeType="1"/>
            </p:cNvSpPr>
            <p:nvPr/>
          </p:nvSpPr>
          <p:spPr bwMode="auto">
            <a:xfrm>
              <a:off x="1329" y="3349"/>
              <a:ext cx="1" cy="45"/>
            </a:xfrm>
            <a:prstGeom prst="line">
              <a:avLst/>
            </a:prstGeom>
            <a:noFill/>
            <a:ln w="11113">
              <a:solidFill>
                <a:srgbClr val="FFFFFF"/>
              </a:solidFill>
              <a:round/>
              <a:headEnd/>
              <a:tailEnd/>
            </a:ln>
          </p:spPr>
          <p:txBody>
            <a:bodyPr/>
            <a:lstStyle/>
            <a:p>
              <a:endParaRPr lang="en-US"/>
            </a:p>
          </p:txBody>
        </p:sp>
        <p:sp>
          <p:nvSpPr>
            <p:cNvPr id="60503" name="Line 87"/>
            <p:cNvSpPr>
              <a:spLocks noChangeShapeType="1"/>
            </p:cNvSpPr>
            <p:nvPr/>
          </p:nvSpPr>
          <p:spPr bwMode="auto">
            <a:xfrm>
              <a:off x="1585" y="3349"/>
              <a:ext cx="1" cy="45"/>
            </a:xfrm>
            <a:prstGeom prst="line">
              <a:avLst/>
            </a:prstGeom>
            <a:noFill/>
            <a:ln w="11113">
              <a:solidFill>
                <a:srgbClr val="FFFFFF"/>
              </a:solidFill>
              <a:round/>
              <a:headEnd/>
              <a:tailEnd/>
            </a:ln>
          </p:spPr>
          <p:txBody>
            <a:bodyPr/>
            <a:lstStyle/>
            <a:p>
              <a:endParaRPr lang="en-US"/>
            </a:p>
          </p:txBody>
        </p:sp>
        <p:sp>
          <p:nvSpPr>
            <p:cNvPr id="60504" name="Line 88"/>
            <p:cNvSpPr>
              <a:spLocks noChangeShapeType="1"/>
            </p:cNvSpPr>
            <p:nvPr/>
          </p:nvSpPr>
          <p:spPr bwMode="auto">
            <a:xfrm>
              <a:off x="1841" y="3349"/>
              <a:ext cx="1" cy="45"/>
            </a:xfrm>
            <a:prstGeom prst="line">
              <a:avLst/>
            </a:prstGeom>
            <a:noFill/>
            <a:ln w="11113">
              <a:solidFill>
                <a:srgbClr val="FFFFFF"/>
              </a:solidFill>
              <a:round/>
              <a:headEnd/>
              <a:tailEnd/>
            </a:ln>
          </p:spPr>
          <p:txBody>
            <a:bodyPr/>
            <a:lstStyle/>
            <a:p>
              <a:endParaRPr lang="en-US"/>
            </a:p>
          </p:txBody>
        </p:sp>
        <p:sp>
          <p:nvSpPr>
            <p:cNvPr id="60505" name="Line 89"/>
            <p:cNvSpPr>
              <a:spLocks noChangeShapeType="1"/>
            </p:cNvSpPr>
            <p:nvPr/>
          </p:nvSpPr>
          <p:spPr bwMode="auto">
            <a:xfrm>
              <a:off x="2090" y="3349"/>
              <a:ext cx="1" cy="45"/>
            </a:xfrm>
            <a:prstGeom prst="line">
              <a:avLst/>
            </a:prstGeom>
            <a:noFill/>
            <a:ln w="11113">
              <a:solidFill>
                <a:srgbClr val="FFFFFF"/>
              </a:solidFill>
              <a:round/>
              <a:headEnd/>
              <a:tailEnd/>
            </a:ln>
          </p:spPr>
          <p:txBody>
            <a:bodyPr/>
            <a:lstStyle/>
            <a:p>
              <a:endParaRPr lang="en-US"/>
            </a:p>
          </p:txBody>
        </p:sp>
        <p:sp>
          <p:nvSpPr>
            <p:cNvPr id="60506" name="Line 90"/>
            <p:cNvSpPr>
              <a:spLocks noChangeShapeType="1"/>
            </p:cNvSpPr>
            <p:nvPr/>
          </p:nvSpPr>
          <p:spPr bwMode="auto">
            <a:xfrm>
              <a:off x="2346" y="3349"/>
              <a:ext cx="1" cy="45"/>
            </a:xfrm>
            <a:prstGeom prst="line">
              <a:avLst/>
            </a:prstGeom>
            <a:noFill/>
            <a:ln w="11113">
              <a:solidFill>
                <a:srgbClr val="FFFFFF"/>
              </a:solidFill>
              <a:round/>
              <a:headEnd/>
              <a:tailEnd/>
            </a:ln>
          </p:spPr>
          <p:txBody>
            <a:bodyPr/>
            <a:lstStyle/>
            <a:p>
              <a:endParaRPr lang="en-US"/>
            </a:p>
          </p:txBody>
        </p:sp>
        <p:sp>
          <p:nvSpPr>
            <p:cNvPr id="60507" name="Line 91"/>
            <p:cNvSpPr>
              <a:spLocks noChangeShapeType="1"/>
            </p:cNvSpPr>
            <p:nvPr/>
          </p:nvSpPr>
          <p:spPr bwMode="auto">
            <a:xfrm>
              <a:off x="2595" y="3349"/>
              <a:ext cx="1" cy="45"/>
            </a:xfrm>
            <a:prstGeom prst="line">
              <a:avLst/>
            </a:prstGeom>
            <a:noFill/>
            <a:ln w="11113">
              <a:solidFill>
                <a:srgbClr val="FFFFFF"/>
              </a:solidFill>
              <a:round/>
              <a:headEnd/>
              <a:tailEnd/>
            </a:ln>
          </p:spPr>
          <p:txBody>
            <a:bodyPr/>
            <a:lstStyle/>
            <a:p>
              <a:endParaRPr lang="en-US"/>
            </a:p>
          </p:txBody>
        </p:sp>
        <p:sp>
          <p:nvSpPr>
            <p:cNvPr id="60508" name="Line 92"/>
            <p:cNvSpPr>
              <a:spLocks noChangeShapeType="1"/>
            </p:cNvSpPr>
            <p:nvPr/>
          </p:nvSpPr>
          <p:spPr bwMode="auto">
            <a:xfrm>
              <a:off x="2851" y="3349"/>
              <a:ext cx="1" cy="45"/>
            </a:xfrm>
            <a:prstGeom prst="line">
              <a:avLst/>
            </a:prstGeom>
            <a:noFill/>
            <a:ln w="11113">
              <a:solidFill>
                <a:srgbClr val="FFFFFF"/>
              </a:solidFill>
              <a:round/>
              <a:headEnd/>
              <a:tailEnd/>
            </a:ln>
          </p:spPr>
          <p:txBody>
            <a:bodyPr/>
            <a:lstStyle/>
            <a:p>
              <a:endParaRPr lang="en-US"/>
            </a:p>
          </p:txBody>
        </p:sp>
        <p:sp>
          <p:nvSpPr>
            <p:cNvPr id="60509" name="Line 93"/>
            <p:cNvSpPr>
              <a:spLocks noChangeShapeType="1"/>
            </p:cNvSpPr>
            <p:nvPr/>
          </p:nvSpPr>
          <p:spPr bwMode="auto">
            <a:xfrm>
              <a:off x="3100" y="3349"/>
              <a:ext cx="1" cy="45"/>
            </a:xfrm>
            <a:prstGeom prst="line">
              <a:avLst/>
            </a:prstGeom>
            <a:noFill/>
            <a:ln w="11113">
              <a:solidFill>
                <a:srgbClr val="FFFFFF"/>
              </a:solidFill>
              <a:round/>
              <a:headEnd/>
              <a:tailEnd/>
            </a:ln>
          </p:spPr>
          <p:txBody>
            <a:bodyPr/>
            <a:lstStyle/>
            <a:p>
              <a:endParaRPr lang="en-US"/>
            </a:p>
          </p:txBody>
        </p:sp>
        <p:sp>
          <p:nvSpPr>
            <p:cNvPr id="60510" name="Line 94"/>
            <p:cNvSpPr>
              <a:spLocks noChangeShapeType="1"/>
            </p:cNvSpPr>
            <p:nvPr/>
          </p:nvSpPr>
          <p:spPr bwMode="auto">
            <a:xfrm>
              <a:off x="3356" y="3349"/>
              <a:ext cx="1" cy="45"/>
            </a:xfrm>
            <a:prstGeom prst="line">
              <a:avLst/>
            </a:prstGeom>
            <a:noFill/>
            <a:ln w="11113">
              <a:solidFill>
                <a:srgbClr val="FFFFFF"/>
              </a:solidFill>
              <a:round/>
              <a:headEnd/>
              <a:tailEnd/>
            </a:ln>
          </p:spPr>
          <p:txBody>
            <a:bodyPr/>
            <a:lstStyle/>
            <a:p>
              <a:endParaRPr lang="en-US"/>
            </a:p>
          </p:txBody>
        </p:sp>
        <p:sp>
          <p:nvSpPr>
            <p:cNvPr id="60511" name="Line 95"/>
            <p:cNvSpPr>
              <a:spLocks noChangeShapeType="1"/>
            </p:cNvSpPr>
            <p:nvPr/>
          </p:nvSpPr>
          <p:spPr bwMode="auto">
            <a:xfrm>
              <a:off x="3605" y="3349"/>
              <a:ext cx="1" cy="45"/>
            </a:xfrm>
            <a:prstGeom prst="line">
              <a:avLst/>
            </a:prstGeom>
            <a:noFill/>
            <a:ln w="11113">
              <a:solidFill>
                <a:srgbClr val="FFFFFF"/>
              </a:solidFill>
              <a:round/>
              <a:headEnd/>
              <a:tailEnd/>
            </a:ln>
          </p:spPr>
          <p:txBody>
            <a:bodyPr/>
            <a:lstStyle/>
            <a:p>
              <a:endParaRPr lang="en-US"/>
            </a:p>
          </p:txBody>
        </p:sp>
        <p:sp>
          <p:nvSpPr>
            <p:cNvPr id="60512" name="Line 96"/>
            <p:cNvSpPr>
              <a:spLocks noChangeShapeType="1"/>
            </p:cNvSpPr>
            <p:nvPr/>
          </p:nvSpPr>
          <p:spPr bwMode="auto">
            <a:xfrm>
              <a:off x="3861" y="3349"/>
              <a:ext cx="1" cy="45"/>
            </a:xfrm>
            <a:prstGeom prst="line">
              <a:avLst/>
            </a:prstGeom>
            <a:noFill/>
            <a:ln w="11113">
              <a:solidFill>
                <a:srgbClr val="FFFFFF"/>
              </a:solidFill>
              <a:round/>
              <a:headEnd/>
              <a:tailEnd/>
            </a:ln>
          </p:spPr>
          <p:txBody>
            <a:bodyPr/>
            <a:lstStyle/>
            <a:p>
              <a:endParaRPr lang="en-US"/>
            </a:p>
          </p:txBody>
        </p:sp>
        <p:sp>
          <p:nvSpPr>
            <p:cNvPr id="60513" name="Line 97"/>
            <p:cNvSpPr>
              <a:spLocks noChangeShapeType="1"/>
            </p:cNvSpPr>
            <p:nvPr/>
          </p:nvSpPr>
          <p:spPr bwMode="auto">
            <a:xfrm>
              <a:off x="4111" y="3349"/>
              <a:ext cx="1" cy="45"/>
            </a:xfrm>
            <a:prstGeom prst="line">
              <a:avLst/>
            </a:prstGeom>
            <a:noFill/>
            <a:ln w="11113">
              <a:solidFill>
                <a:srgbClr val="FFFFFF"/>
              </a:solidFill>
              <a:round/>
              <a:headEnd/>
              <a:tailEnd/>
            </a:ln>
          </p:spPr>
          <p:txBody>
            <a:bodyPr/>
            <a:lstStyle/>
            <a:p>
              <a:endParaRPr lang="en-US"/>
            </a:p>
          </p:txBody>
        </p:sp>
        <p:sp>
          <p:nvSpPr>
            <p:cNvPr id="60514" name="Line 98"/>
            <p:cNvSpPr>
              <a:spLocks noChangeShapeType="1"/>
            </p:cNvSpPr>
            <p:nvPr/>
          </p:nvSpPr>
          <p:spPr bwMode="auto">
            <a:xfrm>
              <a:off x="4367" y="3349"/>
              <a:ext cx="1" cy="45"/>
            </a:xfrm>
            <a:prstGeom prst="line">
              <a:avLst/>
            </a:prstGeom>
            <a:noFill/>
            <a:ln w="11113">
              <a:solidFill>
                <a:srgbClr val="FFFFFF"/>
              </a:solidFill>
              <a:round/>
              <a:headEnd/>
              <a:tailEnd/>
            </a:ln>
          </p:spPr>
          <p:txBody>
            <a:bodyPr/>
            <a:lstStyle/>
            <a:p>
              <a:endParaRPr lang="en-US"/>
            </a:p>
          </p:txBody>
        </p:sp>
        <p:sp>
          <p:nvSpPr>
            <p:cNvPr id="60515" name="Line 99"/>
            <p:cNvSpPr>
              <a:spLocks noChangeShapeType="1"/>
            </p:cNvSpPr>
            <p:nvPr/>
          </p:nvSpPr>
          <p:spPr bwMode="auto">
            <a:xfrm>
              <a:off x="4616" y="3349"/>
              <a:ext cx="1" cy="45"/>
            </a:xfrm>
            <a:prstGeom prst="line">
              <a:avLst/>
            </a:prstGeom>
            <a:noFill/>
            <a:ln w="11113">
              <a:solidFill>
                <a:srgbClr val="FFFFFF"/>
              </a:solidFill>
              <a:round/>
              <a:headEnd/>
              <a:tailEnd/>
            </a:ln>
          </p:spPr>
          <p:txBody>
            <a:bodyPr/>
            <a:lstStyle/>
            <a:p>
              <a:endParaRPr lang="en-US"/>
            </a:p>
          </p:txBody>
        </p:sp>
        <p:sp>
          <p:nvSpPr>
            <p:cNvPr id="60516" name="Line 100"/>
            <p:cNvSpPr>
              <a:spLocks noChangeShapeType="1"/>
            </p:cNvSpPr>
            <p:nvPr/>
          </p:nvSpPr>
          <p:spPr bwMode="auto">
            <a:xfrm>
              <a:off x="4872" y="3349"/>
              <a:ext cx="1" cy="45"/>
            </a:xfrm>
            <a:prstGeom prst="line">
              <a:avLst/>
            </a:prstGeom>
            <a:noFill/>
            <a:ln w="11113">
              <a:solidFill>
                <a:srgbClr val="FFFFFF"/>
              </a:solidFill>
              <a:round/>
              <a:headEnd/>
              <a:tailEnd/>
            </a:ln>
          </p:spPr>
          <p:txBody>
            <a:bodyPr/>
            <a:lstStyle/>
            <a:p>
              <a:endParaRPr lang="en-US"/>
            </a:p>
          </p:txBody>
        </p:sp>
        <p:sp>
          <p:nvSpPr>
            <p:cNvPr id="60517" name="Line 101"/>
            <p:cNvSpPr>
              <a:spLocks noChangeShapeType="1"/>
            </p:cNvSpPr>
            <p:nvPr/>
          </p:nvSpPr>
          <p:spPr bwMode="auto">
            <a:xfrm>
              <a:off x="5128" y="3349"/>
              <a:ext cx="1" cy="45"/>
            </a:xfrm>
            <a:prstGeom prst="line">
              <a:avLst/>
            </a:prstGeom>
            <a:noFill/>
            <a:ln w="11113">
              <a:solidFill>
                <a:srgbClr val="FFFFFF"/>
              </a:solidFill>
              <a:round/>
              <a:headEnd/>
              <a:tailEnd/>
            </a:ln>
          </p:spPr>
          <p:txBody>
            <a:bodyPr/>
            <a:lstStyle/>
            <a:p>
              <a:endParaRPr lang="en-US"/>
            </a:p>
          </p:txBody>
        </p:sp>
        <p:sp>
          <p:nvSpPr>
            <p:cNvPr id="60518" name="Rectangle 102"/>
            <p:cNvSpPr>
              <a:spLocks noChangeArrowheads="1"/>
            </p:cNvSpPr>
            <p:nvPr/>
          </p:nvSpPr>
          <p:spPr bwMode="auto">
            <a:xfrm>
              <a:off x="1405" y="3446"/>
              <a:ext cx="107"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1</a:t>
              </a:r>
              <a:endParaRPr lang="en-US" sz="4400" b="0"/>
            </a:p>
          </p:txBody>
        </p:sp>
        <p:sp>
          <p:nvSpPr>
            <p:cNvPr id="60519" name="Rectangle 103"/>
            <p:cNvSpPr>
              <a:spLocks noChangeArrowheads="1"/>
            </p:cNvSpPr>
            <p:nvPr/>
          </p:nvSpPr>
          <p:spPr bwMode="auto">
            <a:xfrm>
              <a:off x="1910" y="3446"/>
              <a:ext cx="107"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3</a:t>
              </a:r>
              <a:endParaRPr lang="en-US" sz="4400" b="0"/>
            </a:p>
          </p:txBody>
        </p:sp>
        <p:sp>
          <p:nvSpPr>
            <p:cNvPr id="60520" name="Rectangle 104"/>
            <p:cNvSpPr>
              <a:spLocks noChangeArrowheads="1"/>
            </p:cNvSpPr>
            <p:nvPr/>
          </p:nvSpPr>
          <p:spPr bwMode="auto">
            <a:xfrm>
              <a:off x="2415" y="3446"/>
              <a:ext cx="107"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5</a:t>
              </a:r>
              <a:endParaRPr lang="en-US" sz="4400" b="0"/>
            </a:p>
          </p:txBody>
        </p:sp>
        <p:sp>
          <p:nvSpPr>
            <p:cNvPr id="60521" name="Rectangle 105"/>
            <p:cNvSpPr>
              <a:spLocks noChangeArrowheads="1"/>
            </p:cNvSpPr>
            <p:nvPr/>
          </p:nvSpPr>
          <p:spPr bwMode="auto">
            <a:xfrm>
              <a:off x="2920" y="3446"/>
              <a:ext cx="107"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7</a:t>
              </a:r>
              <a:endParaRPr lang="en-US" sz="4400" b="0"/>
            </a:p>
          </p:txBody>
        </p:sp>
        <p:sp>
          <p:nvSpPr>
            <p:cNvPr id="60522" name="Rectangle 106"/>
            <p:cNvSpPr>
              <a:spLocks noChangeArrowheads="1"/>
            </p:cNvSpPr>
            <p:nvPr/>
          </p:nvSpPr>
          <p:spPr bwMode="auto">
            <a:xfrm>
              <a:off x="3426" y="3446"/>
              <a:ext cx="107"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9</a:t>
              </a:r>
              <a:endParaRPr lang="en-US" sz="4400" b="0"/>
            </a:p>
          </p:txBody>
        </p:sp>
        <p:sp>
          <p:nvSpPr>
            <p:cNvPr id="60523" name="Rectangle 107"/>
            <p:cNvSpPr>
              <a:spLocks noChangeArrowheads="1"/>
            </p:cNvSpPr>
            <p:nvPr/>
          </p:nvSpPr>
          <p:spPr bwMode="auto">
            <a:xfrm>
              <a:off x="3868" y="3446"/>
              <a:ext cx="214"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11</a:t>
              </a:r>
              <a:endParaRPr lang="en-US" sz="4400" b="0"/>
            </a:p>
          </p:txBody>
        </p:sp>
        <p:sp>
          <p:nvSpPr>
            <p:cNvPr id="60524" name="Rectangle 108"/>
            <p:cNvSpPr>
              <a:spLocks noChangeArrowheads="1"/>
            </p:cNvSpPr>
            <p:nvPr/>
          </p:nvSpPr>
          <p:spPr bwMode="auto">
            <a:xfrm>
              <a:off x="4374" y="3446"/>
              <a:ext cx="214"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13</a:t>
              </a:r>
              <a:endParaRPr lang="en-US" sz="4400" b="0"/>
            </a:p>
          </p:txBody>
        </p:sp>
        <p:sp>
          <p:nvSpPr>
            <p:cNvPr id="60525" name="Rectangle 109"/>
            <p:cNvSpPr>
              <a:spLocks noChangeArrowheads="1"/>
            </p:cNvSpPr>
            <p:nvPr/>
          </p:nvSpPr>
          <p:spPr bwMode="auto">
            <a:xfrm>
              <a:off x="4879" y="3446"/>
              <a:ext cx="214"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15</a:t>
              </a:r>
              <a:endParaRPr lang="en-US" sz="4400" b="0"/>
            </a:p>
          </p:txBody>
        </p:sp>
        <p:sp>
          <p:nvSpPr>
            <p:cNvPr id="60526" name="Rectangle 110"/>
            <p:cNvSpPr>
              <a:spLocks noChangeArrowheads="1"/>
            </p:cNvSpPr>
            <p:nvPr/>
          </p:nvSpPr>
          <p:spPr bwMode="auto">
            <a:xfrm>
              <a:off x="2976" y="3762"/>
              <a:ext cx="460" cy="230"/>
            </a:xfrm>
            <a:prstGeom prst="rect">
              <a:avLst/>
            </a:prstGeom>
            <a:noFill/>
            <a:ln w="9525">
              <a:noFill/>
              <a:miter lim="800000"/>
              <a:headEnd/>
              <a:tailEnd/>
            </a:ln>
          </p:spPr>
          <p:txBody>
            <a:bodyPr wrap="none" lIns="0" tIns="0" rIns="0" bIns="0">
              <a:spAutoFit/>
            </a:bodyPr>
            <a:lstStyle/>
            <a:p>
              <a:pPr eaLnBrk="1" hangingPunct="1"/>
              <a:r>
                <a:rPr lang="en-US">
                  <a:solidFill>
                    <a:srgbClr val="FFFFFF"/>
                  </a:solidFill>
                  <a:latin typeface="Arial" pitchFamily="34" charset="0"/>
                </a:rPr>
                <a:t>Days</a:t>
              </a:r>
              <a:endParaRPr lang="en-US" sz="4400" b="0"/>
            </a:p>
          </p:txBody>
        </p:sp>
      </p:grpSp>
    </p:spTree>
    <p:custDataLst>
      <p:tags r:id="rId1"/>
    </p:custData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685800" y="381000"/>
            <a:ext cx="7772400" cy="1143000"/>
          </a:xfrm>
        </p:spPr>
        <p:txBody>
          <a:bodyPr/>
          <a:lstStyle/>
          <a:p>
            <a:r>
              <a:rPr lang="en-US" smtClean="0"/>
              <a:t>Analytical Epidemiology</a:t>
            </a:r>
          </a:p>
        </p:txBody>
      </p:sp>
      <p:sp>
        <p:nvSpPr>
          <p:cNvPr id="61443" name="Rectangle 3"/>
          <p:cNvSpPr>
            <a:spLocks noGrp="1" noChangeArrowheads="1"/>
          </p:cNvSpPr>
          <p:nvPr>
            <p:ph type="body" idx="1"/>
          </p:nvPr>
        </p:nvSpPr>
        <p:spPr>
          <a:xfrm>
            <a:off x="762000" y="1828800"/>
            <a:ext cx="7772400" cy="4572000"/>
          </a:xfrm>
        </p:spPr>
        <p:txBody>
          <a:bodyPr/>
          <a:lstStyle/>
          <a:p>
            <a:pPr>
              <a:lnSpc>
                <a:spcPct val="110000"/>
              </a:lnSpc>
            </a:pPr>
            <a:r>
              <a:rPr lang="en-US" smtClean="0"/>
              <a:t>Helps identify direction, strength and validity of association</a:t>
            </a:r>
          </a:p>
          <a:p>
            <a:pPr>
              <a:lnSpc>
                <a:spcPct val="110000"/>
              </a:lnSpc>
            </a:pPr>
            <a:r>
              <a:rPr lang="en-US" smtClean="0"/>
              <a:t>Compare by exposure status</a:t>
            </a:r>
          </a:p>
          <a:p>
            <a:pPr lvl="1">
              <a:lnSpc>
                <a:spcPct val="110000"/>
              </a:lnSpc>
            </a:pPr>
            <a:r>
              <a:rPr lang="en-US" smtClean="0"/>
              <a:t>Cohort (Follow-up) study</a:t>
            </a:r>
          </a:p>
          <a:p>
            <a:pPr lvl="1">
              <a:lnSpc>
                <a:spcPct val="110000"/>
              </a:lnSpc>
            </a:pPr>
            <a:r>
              <a:rPr lang="en-US" smtClean="0"/>
              <a:t>Experimental study</a:t>
            </a:r>
          </a:p>
          <a:p>
            <a:pPr>
              <a:lnSpc>
                <a:spcPct val="110000"/>
              </a:lnSpc>
            </a:pPr>
            <a:r>
              <a:rPr lang="en-US" smtClean="0"/>
              <a:t>Compare by outcome status</a:t>
            </a:r>
          </a:p>
          <a:p>
            <a:pPr lvl="1">
              <a:lnSpc>
                <a:spcPct val="110000"/>
              </a:lnSpc>
            </a:pPr>
            <a:r>
              <a:rPr lang="en-US" smtClean="0"/>
              <a:t>Case-Control study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85800" y="304800"/>
            <a:ext cx="7772400" cy="1143000"/>
          </a:xfrm>
        </p:spPr>
        <p:txBody>
          <a:bodyPr/>
          <a:lstStyle/>
          <a:p>
            <a:r>
              <a:rPr lang="en-US" sz="4000" smtClean="0"/>
              <a:t>Diseases &amp; Conditions of Public Health Significance</a:t>
            </a:r>
          </a:p>
        </p:txBody>
      </p:sp>
      <p:sp>
        <p:nvSpPr>
          <p:cNvPr id="13315" name="Rectangle 3"/>
          <p:cNvSpPr>
            <a:spLocks noGrp="1" noChangeArrowheads="1"/>
          </p:cNvSpPr>
          <p:nvPr>
            <p:ph type="body" idx="1"/>
          </p:nvPr>
        </p:nvSpPr>
        <p:spPr>
          <a:xfrm>
            <a:off x="1066800" y="1752600"/>
            <a:ext cx="7010400" cy="4648200"/>
          </a:xfrm>
        </p:spPr>
        <p:txBody>
          <a:bodyPr/>
          <a:lstStyle/>
          <a:p>
            <a:pPr>
              <a:lnSpc>
                <a:spcPct val="90000"/>
              </a:lnSpc>
            </a:pPr>
            <a:r>
              <a:rPr lang="en-US" smtClean="0"/>
              <a:t>Characteristics:</a:t>
            </a:r>
          </a:p>
          <a:p>
            <a:pPr lvl="1">
              <a:lnSpc>
                <a:spcPct val="90000"/>
              </a:lnSpc>
            </a:pPr>
            <a:r>
              <a:rPr lang="en-US" smtClean="0"/>
              <a:t>Magnitude (incidence &amp; prevalence)</a:t>
            </a:r>
          </a:p>
          <a:p>
            <a:pPr lvl="1">
              <a:lnSpc>
                <a:spcPct val="90000"/>
              </a:lnSpc>
            </a:pPr>
            <a:r>
              <a:rPr lang="en-US" smtClean="0"/>
              <a:t>Morbidity (degree of severity)</a:t>
            </a:r>
          </a:p>
          <a:p>
            <a:pPr lvl="1">
              <a:lnSpc>
                <a:spcPct val="90000"/>
              </a:lnSpc>
            </a:pPr>
            <a:r>
              <a:rPr lang="en-US" smtClean="0"/>
              <a:t>Mortality (case-fatality rate)</a:t>
            </a:r>
          </a:p>
          <a:p>
            <a:pPr lvl="1">
              <a:lnSpc>
                <a:spcPct val="90000"/>
              </a:lnSpc>
            </a:pPr>
            <a:r>
              <a:rPr lang="en-US" smtClean="0"/>
              <a:t>Premature mortality (YPLL)</a:t>
            </a:r>
          </a:p>
          <a:p>
            <a:pPr lvl="1">
              <a:lnSpc>
                <a:spcPct val="90000"/>
              </a:lnSpc>
            </a:pPr>
            <a:r>
              <a:rPr lang="en-US" smtClean="0"/>
              <a:t>Communicability</a:t>
            </a:r>
          </a:p>
          <a:p>
            <a:pPr lvl="1">
              <a:lnSpc>
                <a:spcPct val="90000"/>
              </a:lnSpc>
            </a:pPr>
            <a:r>
              <a:rPr lang="en-US" smtClean="0"/>
              <a:t>Health burden &amp; economic cost</a:t>
            </a:r>
          </a:p>
          <a:p>
            <a:pPr lvl="1">
              <a:lnSpc>
                <a:spcPct val="90000"/>
              </a:lnSpc>
            </a:pPr>
            <a:r>
              <a:rPr lang="en-US" smtClean="0"/>
              <a:t>Political and public pressure</a:t>
            </a:r>
          </a:p>
          <a:p>
            <a:pPr lvl="1">
              <a:lnSpc>
                <a:spcPct val="90000"/>
              </a:lnSpc>
            </a:pPr>
            <a:r>
              <a:rPr lang="en-US" smtClean="0"/>
              <a:t>Preventability </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228600" y="533400"/>
            <a:ext cx="8686800" cy="1127125"/>
          </a:xfrm>
        </p:spPr>
        <p:txBody>
          <a:bodyPr/>
          <a:lstStyle/>
          <a:p>
            <a:pPr>
              <a:lnSpc>
                <a:spcPct val="85000"/>
              </a:lnSpc>
            </a:pPr>
            <a:r>
              <a:rPr lang="en-US" sz="4000" smtClean="0"/>
              <a:t>Measures of Association Between Exposure &amp; Disease</a:t>
            </a:r>
          </a:p>
        </p:txBody>
      </p:sp>
      <p:sp>
        <p:nvSpPr>
          <p:cNvPr id="62467" name="Rectangle 3"/>
          <p:cNvSpPr>
            <a:spLocks noGrp="1" noChangeArrowheads="1"/>
          </p:cNvSpPr>
          <p:nvPr>
            <p:ph type="body" idx="1"/>
          </p:nvPr>
        </p:nvSpPr>
        <p:spPr>
          <a:xfrm>
            <a:off x="457200" y="2362200"/>
            <a:ext cx="8208963" cy="3657600"/>
          </a:xfrm>
        </p:spPr>
        <p:txBody>
          <a:bodyPr/>
          <a:lstStyle/>
          <a:p>
            <a:pPr>
              <a:lnSpc>
                <a:spcPct val="110000"/>
              </a:lnSpc>
            </a:pPr>
            <a:r>
              <a:rPr lang="en-US" smtClean="0"/>
              <a:t>Selection of measure depends on type of study</a:t>
            </a:r>
          </a:p>
          <a:p>
            <a:pPr lvl="1">
              <a:lnSpc>
                <a:spcPct val="110000"/>
              </a:lnSpc>
            </a:pPr>
            <a:r>
              <a:rPr lang="en-US" smtClean="0"/>
              <a:t>“Relative risk” </a:t>
            </a:r>
            <a:r>
              <a:rPr lang="en-US" smtClean="0">
                <a:cs typeface="Arial" pitchFamily="34" charset="0"/>
              </a:rPr>
              <a:t>for</a:t>
            </a:r>
            <a:r>
              <a:rPr lang="en-US" smtClean="0"/>
              <a:t> cohort studies</a:t>
            </a:r>
          </a:p>
          <a:p>
            <a:pPr lvl="2">
              <a:lnSpc>
                <a:spcPct val="110000"/>
              </a:lnSpc>
            </a:pPr>
            <a:r>
              <a:rPr lang="en-US" smtClean="0"/>
              <a:t>Risk of developing disease given the exposure</a:t>
            </a:r>
          </a:p>
          <a:p>
            <a:pPr lvl="1">
              <a:lnSpc>
                <a:spcPct val="110000"/>
              </a:lnSpc>
            </a:pPr>
            <a:r>
              <a:rPr lang="en-US" smtClean="0"/>
              <a:t>“Odds ratio” </a:t>
            </a:r>
            <a:r>
              <a:rPr lang="en-US" smtClean="0">
                <a:cs typeface="Arial" pitchFamily="34" charset="0"/>
              </a:rPr>
              <a:t>for</a:t>
            </a:r>
            <a:r>
              <a:rPr lang="en-US" smtClean="0"/>
              <a:t> case-control studies</a:t>
            </a:r>
          </a:p>
          <a:p>
            <a:pPr lvl="2">
              <a:lnSpc>
                <a:spcPct val="110000"/>
              </a:lnSpc>
            </a:pPr>
            <a:r>
              <a:rPr lang="en-US" smtClean="0"/>
              <a:t>Odds of having the exposure given the disease</a:t>
            </a:r>
          </a:p>
        </p:txBody>
      </p:sp>
    </p:spTree>
    <p:custDataLst>
      <p:tags r:id="rId1"/>
    </p:custData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Oval 2"/>
          <p:cNvSpPr>
            <a:spLocks noChangeArrowheads="1"/>
          </p:cNvSpPr>
          <p:nvPr/>
        </p:nvSpPr>
        <p:spPr bwMode="auto">
          <a:xfrm>
            <a:off x="6019800" y="1676400"/>
            <a:ext cx="1828800" cy="1676400"/>
          </a:xfrm>
          <a:prstGeom prst="ellipse">
            <a:avLst/>
          </a:prstGeom>
          <a:solidFill>
            <a:srgbClr val="9999FF"/>
          </a:solidFill>
          <a:ln w="9525">
            <a:solidFill>
              <a:schemeClr val="tx1"/>
            </a:solidFill>
            <a:round/>
            <a:headEnd/>
            <a:tailEnd/>
          </a:ln>
        </p:spPr>
        <p:txBody>
          <a:bodyPr wrap="none" anchor="ctr"/>
          <a:lstStyle/>
          <a:p>
            <a:endParaRPr lang="en-US"/>
          </a:p>
        </p:txBody>
      </p:sp>
      <p:sp>
        <p:nvSpPr>
          <p:cNvPr id="63491" name="Oval 3"/>
          <p:cNvSpPr>
            <a:spLocks noChangeArrowheads="1"/>
          </p:cNvSpPr>
          <p:nvPr/>
        </p:nvSpPr>
        <p:spPr bwMode="auto">
          <a:xfrm>
            <a:off x="6934200" y="3581400"/>
            <a:ext cx="1676400" cy="1676400"/>
          </a:xfrm>
          <a:prstGeom prst="ellipse">
            <a:avLst/>
          </a:prstGeom>
          <a:solidFill>
            <a:srgbClr val="800080"/>
          </a:solidFill>
          <a:ln w="9525">
            <a:solidFill>
              <a:schemeClr val="tx1"/>
            </a:solidFill>
            <a:round/>
            <a:headEnd/>
            <a:tailEnd/>
          </a:ln>
        </p:spPr>
        <p:txBody>
          <a:bodyPr wrap="none" anchor="ctr"/>
          <a:lstStyle/>
          <a:p>
            <a:endParaRPr lang="en-US"/>
          </a:p>
        </p:txBody>
      </p:sp>
      <p:sp>
        <p:nvSpPr>
          <p:cNvPr id="63492" name="Rectangle 4"/>
          <p:cNvSpPr>
            <a:spLocks noGrp="1" noChangeArrowheads="1"/>
          </p:cNvSpPr>
          <p:nvPr>
            <p:ph type="title"/>
          </p:nvPr>
        </p:nvSpPr>
        <p:spPr>
          <a:xfrm>
            <a:off x="685800" y="304800"/>
            <a:ext cx="7772400" cy="990600"/>
          </a:xfrm>
        </p:spPr>
        <p:txBody>
          <a:bodyPr/>
          <a:lstStyle/>
          <a:p>
            <a:r>
              <a:rPr lang="en-US" smtClean="0"/>
              <a:t>Cohort Studies</a:t>
            </a:r>
          </a:p>
        </p:txBody>
      </p:sp>
      <p:sp>
        <p:nvSpPr>
          <p:cNvPr id="63493" name="Rectangle 5"/>
          <p:cNvSpPr>
            <a:spLocks noGrp="1" noChangeArrowheads="1"/>
          </p:cNvSpPr>
          <p:nvPr>
            <p:ph type="body" sz="half" idx="1"/>
          </p:nvPr>
        </p:nvSpPr>
        <p:spPr>
          <a:xfrm>
            <a:off x="685800" y="1600200"/>
            <a:ext cx="4876800" cy="4876800"/>
          </a:xfrm>
        </p:spPr>
        <p:txBody>
          <a:bodyPr/>
          <a:lstStyle/>
          <a:p>
            <a:pPr>
              <a:spcBef>
                <a:spcPct val="0"/>
              </a:spcBef>
            </a:pPr>
            <a:r>
              <a:rPr lang="en-US" smtClean="0"/>
              <a:t>Groups of exposed and unexposed individuals can easily be identified</a:t>
            </a:r>
          </a:p>
          <a:p>
            <a:pPr>
              <a:spcBef>
                <a:spcPct val="0"/>
              </a:spcBef>
              <a:buFontTx/>
              <a:buNone/>
            </a:pPr>
            <a:endParaRPr lang="en-US" smtClean="0"/>
          </a:p>
          <a:p>
            <a:pPr>
              <a:spcBef>
                <a:spcPct val="0"/>
              </a:spcBef>
            </a:pPr>
            <a:r>
              <a:rPr lang="en-US" smtClean="0"/>
              <a:t>Compare risk of illness by whether exposure did or didn’t occur (e.g., food was/wasn’t eaten)</a:t>
            </a:r>
          </a:p>
        </p:txBody>
      </p:sp>
      <p:sp>
        <p:nvSpPr>
          <p:cNvPr id="63494" name="AutoShape 6"/>
          <p:cNvSpPr>
            <a:spLocks noChangeArrowheads="1"/>
          </p:cNvSpPr>
          <p:nvPr/>
        </p:nvSpPr>
        <p:spPr bwMode="auto">
          <a:xfrm>
            <a:off x="6324600" y="2209800"/>
            <a:ext cx="381000" cy="381000"/>
          </a:xfrm>
          <a:prstGeom prst="smileyFace">
            <a:avLst>
              <a:gd name="adj" fmla="val 4653"/>
            </a:avLst>
          </a:prstGeom>
          <a:solidFill>
            <a:srgbClr val="3366CC"/>
          </a:solidFill>
          <a:ln w="9525">
            <a:solidFill>
              <a:schemeClr val="tx1"/>
            </a:solidFill>
            <a:round/>
            <a:headEnd/>
            <a:tailEnd/>
          </a:ln>
        </p:spPr>
        <p:txBody>
          <a:bodyPr wrap="none" anchor="ctr"/>
          <a:lstStyle/>
          <a:p>
            <a:endParaRPr lang="en-US"/>
          </a:p>
        </p:txBody>
      </p:sp>
      <p:sp>
        <p:nvSpPr>
          <p:cNvPr id="63495" name="AutoShape 7"/>
          <p:cNvSpPr>
            <a:spLocks noChangeArrowheads="1"/>
          </p:cNvSpPr>
          <p:nvPr/>
        </p:nvSpPr>
        <p:spPr bwMode="auto">
          <a:xfrm>
            <a:off x="6781800" y="1981200"/>
            <a:ext cx="381000" cy="381000"/>
          </a:xfrm>
          <a:prstGeom prst="smileyFace">
            <a:avLst>
              <a:gd name="adj" fmla="val 4653"/>
            </a:avLst>
          </a:prstGeom>
          <a:solidFill>
            <a:srgbClr val="3366CC"/>
          </a:solidFill>
          <a:ln w="9525">
            <a:solidFill>
              <a:schemeClr val="tx1"/>
            </a:solidFill>
            <a:round/>
            <a:headEnd/>
            <a:tailEnd/>
          </a:ln>
        </p:spPr>
        <p:txBody>
          <a:bodyPr wrap="none" anchor="ctr"/>
          <a:lstStyle/>
          <a:p>
            <a:endParaRPr lang="en-US"/>
          </a:p>
        </p:txBody>
      </p:sp>
      <p:sp>
        <p:nvSpPr>
          <p:cNvPr id="63496" name="AutoShape 8"/>
          <p:cNvSpPr>
            <a:spLocks noChangeArrowheads="1"/>
          </p:cNvSpPr>
          <p:nvPr/>
        </p:nvSpPr>
        <p:spPr bwMode="auto">
          <a:xfrm>
            <a:off x="6705600" y="2667000"/>
            <a:ext cx="381000" cy="381000"/>
          </a:xfrm>
          <a:prstGeom prst="smileyFace">
            <a:avLst>
              <a:gd name="adj" fmla="val 4653"/>
            </a:avLst>
          </a:prstGeom>
          <a:solidFill>
            <a:srgbClr val="3366CC"/>
          </a:solidFill>
          <a:ln w="9525">
            <a:solidFill>
              <a:schemeClr val="tx1"/>
            </a:solidFill>
            <a:round/>
            <a:headEnd/>
            <a:tailEnd/>
          </a:ln>
        </p:spPr>
        <p:txBody>
          <a:bodyPr wrap="none" anchor="ctr"/>
          <a:lstStyle/>
          <a:p>
            <a:endParaRPr lang="en-US"/>
          </a:p>
        </p:txBody>
      </p:sp>
      <p:sp>
        <p:nvSpPr>
          <p:cNvPr id="63497" name="AutoShape 9"/>
          <p:cNvSpPr>
            <a:spLocks noChangeArrowheads="1"/>
          </p:cNvSpPr>
          <p:nvPr/>
        </p:nvSpPr>
        <p:spPr bwMode="auto">
          <a:xfrm>
            <a:off x="7162800" y="4267200"/>
            <a:ext cx="381000" cy="381000"/>
          </a:xfrm>
          <a:prstGeom prst="smileyFace">
            <a:avLst>
              <a:gd name="adj" fmla="val -4653"/>
            </a:avLst>
          </a:prstGeom>
          <a:solidFill>
            <a:srgbClr val="008000"/>
          </a:solidFill>
          <a:ln w="9525">
            <a:solidFill>
              <a:schemeClr val="tx1"/>
            </a:solidFill>
            <a:round/>
            <a:headEnd/>
            <a:tailEnd/>
          </a:ln>
        </p:spPr>
        <p:txBody>
          <a:bodyPr wrap="none" anchor="ctr"/>
          <a:lstStyle/>
          <a:p>
            <a:endParaRPr lang="en-US"/>
          </a:p>
        </p:txBody>
      </p:sp>
      <p:sp>
        <p:nvSpPr>
          <p:cNvPr id="63498" name="AutoShape 10"/>
          <p:cNvSpPr>
            <a:spLocks noChangeArrowheads="1"/>
          </p:cNvSpPr>
          <p:nvPr/>
        </p:nvSpPr>
        <p:spPr bwMode="auto">
          <a:xfrm>
            <a:off x="7162800" y="2362200"/>
            <a:ext cx="381000" cy="381000"/>
          </a:xfrm>
          <a:prstGeom prst="smileyFace">
            <a:avLst>
              <a:gd name="adj" fmla="val 4653"/>
            </a:avLst>
          </a:prstGeom>
          <a:solidFill>
            <a:srgbClr val="3366CC"/>
          </a:solidFill>
          <a:ln w="9525">
            <a:solidFill>
              <a:schemeClr val="tx1"/>
            </a:solidFill>
            <a:round/>
            <a:headEnd/>
            <a:tailEnd/>
          </a:ln>
        </p:spPr>
        <p:txBody>
          <a:bodyPr wrap="none" anchor="ctr"/>
          <a:lstStyle/>
          <a:p>
            <a:endParaRPr lang="en-US"/>
          </a:p>
        </p:txBody>
      </p:sp>
      <p:sp>
        <p:nvSpPr>
          <p:cNvPr id="63499" name="AutoShape 11"/>
          <p:cNvSpPr>
            <a:spLocks noChangeArrowheads="1"/>
          </p:cNvSpPr>
          <p:nvPr/>
        </p:nvSpPr>
        <p:spPr bwMode="auto">
          <a:xfrm>
            <a:off x="7620000" y="3886200"/>
            <a:ext cx="381000" cy="381000"/>
          </a:xfrm>
          <a:prstGeom prst="smileyFace">
            <a:avLst>
              <a:gd name="adj" fmla="val -4653"/>
            </a:avLst>
          </a:prstGeom>
          <a:solidFill>
            <a:srgbClr val="008000"/>
          </a:solidFill>
          <a:ln w="9525">
            <a:solidFill>
              <a:schemeClr val="tx1"/>
            </a:solidFill>
            <a:round/>
            <a:headEnd/>
            <a:tailEnd/>
          </a:ln>
        </p:spPr>
        <p:txBody>
          <a:bodyPr wrap="none" anchor="ctr"/>
          <a:lstStyle/>
          <a:p>
            <a:endParaRPr lang="en-US"/>
          </a:p>
        </p:txBody>
      </p:sp>
      <p:sp>
        <p:nvSpPr>
          <p:cNvPr id="63500" name="AutoShape 12"/>
          <p:cNvSpPr>
            <a:spLocks noChangeArrowheads="1"/>
          </p:cNvSpPr>
          <p:nvPr/>
        </p:nvSpPr>
        <p:spPr bwMode="auto">
          <a:xfrm>
            <a:off x="7772400" y="4419600"/>
            <a:ext cx="381000" cy="381000"/>
          </a:xfrm>
          <a:prstGeom prst="smileyFace">
            <a:avLst>
              <a:gd name="adj" fmla="val -4653"/>
            </a:avLst>
          </a:prstGeom>
          <a:solidFill>
            <a:srgbClr val="008000"/>
          </a:solidFill>
          <a:ln w="9525">
            <a:solidFill>
              <a:schemeClr val="tx1"/>
            </a:solidFill>
            <a:round/>
            <a:headEnd/>
            <a:tailEnd/>
          </a:ln>
        </p:spPr>
        <p:txBody>
          <a:bodyPr wrap="none" anchor="ctr"/>
          <a:lstStyle/>
          <a:p>
            <a:endParaRPr lang="en-US"/>
          </a:p>
        </p:txBody>
      </p:sp>
    </p:spTree>
    <p:custDataLst>
      <p:tags r:id="rId1"/>
    </p:custData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4482" name="Rectangle 2"/>
          <p:cNvSpPr>
            <a:spLocks noChangeArrowheads="1"/>
          </p:cNvSpPr>
          <p:nvPr/>
        </p:nvSpPr>
        <p:spPr bwMode="auto">
          <a:xfrm>
            <a:off x="838200" y="1600200"/>
            <a:ext cx="7772400" cy="2514600"/>
          </a:xfrm>
          <a:prstGeom prst="rect">
            <a:avLst/>
          </a:prstGeom>
          <a:noFill/>
          <a:ln w="9525">
            <a:noFill/>
            <a:miter lim="800000"/>
            <a:headEnd/>
            <a:tailEnd/>
          </a:ln>
        </p:spPr>
        <p:txBody>
          <a:bodyPr/>
          <a:lstStyle/>
          <a:p>
            <a:pPr marL="342900" indent="-342900">
              <a:lnSpc>
                <a:spcPct val="90000"/>
              </a:lnSpc>
              <a:spcBef>
                <a:spcPct val="20000"/>
              </a:spcBef>
              <a:buClr>
                <a:srgbClr val="FFFF00"/>
              </a:buClr>
              <a:buSzPct val="75000"/>
              <a:buFont typeface="Monotype Sorts" charset="2"/>
              <a:buNone/>
              <a:defRPr/>
            </a:pPr>
            <a:endParaRPr kumimoji="1" lang="en-US" sz="2800">
              <a:solidFill>
                <a:srgbClr val="FFFFFF"/>
              </a:solidFill>
              <a:effectLst>
                <a:outerShdw blurRad="38100" dist="38100" dir="2700000" algn="tl">
                  <a:srgbClr val="000000"/>
                </a:outerShdw>
              </a:effectLst>
              <a:latin typeface="Tahoma" pitchFamily="34" charset="0"/>
            </a:endParaRPr>
          </a:p>
        </p:txBody>
      </p:sp>
      <p:sp>
        <p:nvSpPr>
          <p:cNvPr id="64515" name="Text Box 3"/>
          <p:cNvSpPr txBox="1">
            <a:spLocks noChangeArrowheads="1"/>
          </p:cNvSpPr>
          <p:nvPr/>
        </p:nvSpPr>
        <p:spPr bwMode="auto">
          <a:xfrm>
            <a:off x="1600200" y="5486400"/>
            <a:ext cx="6705600" cy="955675"/>
          </a:xfrm>
          <a:prstGeom prst="rect">
            <a:avLst/>
          </a:prstGeom>
          <a:noFill/>
          <a:ln w="9525">
            <a:solidFill>
              <a:srgbClr val="009900"/>
            </a:solidFill>
            <a:miter lim="800000"/>
            <a:headEnd/>
            <a:tailEnd/>
          </a:ln>
        </p:spPr>
        <p:txBody>
          <a:bodyPr>
            <a:spAutoFit/>
          </a:bodyPr>
          <a:lstStyle/>
          <a:p>
            <a:r>
              <a:rPr lang="en-US" sz="2800" u="sng">
                <a:solidFill>
                  <a:schemeClr val="tx2"/>
                </a:solidFill>
                <a:latin typeface="Arial" pitchFamily="34" charset="0"/>
              </a:rPr>
              <a:t>   Number of ill people with exposure </a:t>
            </a:r>
          </a:p>
          <a:p>
            <a:r>
              <a:rPr lang="en-US" sz="2800">
                <a:solidFill>
                  <a:schemeClr val="tx2"/>
                </a:solidFill>
                <a:latin typeface="Arial" pitchFamily="34" charset="0"/>
              </a:rPr>
              <a:t>Total number of people with exposure</a:t>
            </a:r>
            <a:endParaRPr lang="en-US" sz="2800" u="sng">
              <a:solidFill>
                <a:schemeClr val="tx2"/>
              </a:solidFill>
              <a:latin typeface="Arial" pitchFamily="34" charset="0"/>
            </a:endParaRPr>
          </a:p>
        </p:txBody>
      </p:sp>
      <p:sp>
        <p:nvSpPr>
          <p:cNvPr id="64516" name="Text Box 4"/>
          <p:cNvSpPr txBox="1">
            <a:spLocks noChangeArrowheads="1"/>
          </p:cNvSpPr>
          <p:nvPr/>
        </p:nvSpPr>
        <p:spPr bwMode="auto">
          <a:xfrm>
            <a:off x="533400" y="5715000"/>
            <a:ext cx="1004888" cy="519113"/>
          </a:xfrm>
          <a:prstGeom prst="rect">
            <a:avLst/>
          </a:prstGeom>
          <a:noFill/>
          <a:ln w="9525">
            <a:noFill/>
            <a:miter lim="800000"/>
            <a:headEnd/>
            <a:tailEnd/>
          </a:ln>
        </p:spPr>
        <p:txBody>
          <a:bodyPr wrap="none">
            <a:spAutoFit/>
          </a:bodyPr>
          <a:lstStyle/>
          <a:p>
            <a:r>
              <a:rPr lang="en-US" sz="2800">
                <a:solidFill>
                  <a:schemeClr val="tx2"/>
                </a:solidFill>
                <a:latin typeface="Arial" pitchFamily="34" charset="0"/>
              </a:rPr>
              <a:t>AR =</a:t>
            </a:r>
          </a:p>
        </p:txBody>
      </p:sp>
      <p:sp>
        <p:nvSpPr>
          <p:cNvPr id="64517" name="Rectangle 5"/>
          <p:cNvSpPr>
            <a:spLocks noGrp="1" noChangeArrowheads="1"/>
          </p:cNvSpPr>
          <p:nvPr>
            <p:ph type="title"/>
          </p:nvPr>
        </p:nvSpPr>
        <p:spPr>
          <a:xfrm>
            <a:off x="685800" y="381000"/>
            <a:ext cx="7772400" cy="1052513"/>
          </a:xfrm>
        </p:spPr>
        <p:txBody>
          <a:bodyPr/>
          <a:lstStyle/>
          <a:p>
            <a:r>
              <a:rPr lang="en-US" sz="4000" smtClean="0"/>
              <a:t>Attack Rate: Measure of Occurrence</a:t>
            </a:r>
          </a:p>
        </p:txBody>
      </p:sp>
      <p:sp>
        <p:nvSpPr>
          <p:cNvPr id="64518" name="Rectangle 6"/>
          <p:cNvSpPr>
            <a:spLocks noGrp="1" noChangeArrowheads="1"/>
          </p:cNvSpPr>
          <p:nvPr>
            <p:ph type="body" idx="1"/>
          </p:nvPr>
        </p:nvSpPr>
        <p:spPr>
          <a:xfrm>
            <a:off x="685800" y="1828800"/>
            <a:ext cx="7772400" cy="3733800"/>
          </a:xfrm>
        </p:spPr>
        <p:txBody>
          <a:bodyPr/>
          <a:lstStyle/>
          <a:p>
            <a:pPr>
              <a:lnSpc>
                <a:spcPct val="90000"/>
              </a:lnSpc>
              <a:buClr>
                <a:srgbClr val="FFFF00"/>
              </a:buClr>
              <a:buSzPct val="75000"/>
              <a:buFont typeface="Monotype Sorts" charset="2"/>
              <a:buNone/>
            </a:pPr>
            <a:r>
              <a:rPr kumimoji="1" lang="en-US" smtClean="0">
                <a:solidFill>
                  <a:srgbClr val="FFFFFF"/>
                </a:solidFill>
              </a:rPr>
              <a:t>Attack Rate (AR)</a:t>
            </a:r>
          </a:p>
          <a:p>
            <a:pPr>
              <a:lnSpc>
                <a:spcPct val="110000"/>
              </a:lnSpc>
            </a:pPr>
            <a:r>
              <a:rPr kumimoji="1" lang="en-US" sz="2800" smtClean="0">
                <a:solidFill>
                  <a:srgbClr val="FFFFFF"/>
                </a:solidFill>
              </a:rPr>
              <a:t>Expresses occurrence of a disease among a particular at-risk population for a limited period of time, often due to a very specific exposure </a:t>
            </a:r>
          </a:p>
          <a:p>
            <a:pPr>
              <a:lnSpc>
                <a:spcPct val="110000"/>
              </a:lnSpc>
            </a:pPr>
            <a:r>
              <a:rPr kumimoji="1" lang="en-US" sz="2800" smtClean="0">
                <a:solidFill>
                  <a:srgbClr val="FFFFFF"/>
                </a:solidFill>
              </a:rPr>
              <a:t>Can be event-specific or food-specific, for example</a:t>
            </a:r>
            <a:endParaRPr lang="en-US" sz="2800" smtClean="0"/>
          </a:p>
        </p:txBody>
      </p:sp>
    </p:spTree>
    <p:custDataLst>
      <p:tags r:id="rId1"/>
    </p:custDataLst>
  </p:cSld>
  <p:clrMapOvr>
    <a:masterClrMapping/>
  </p:clrMapOvr>
  <p:transition spd="med"/>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381000" y="533400"/>
            <a:ext cx="8382000" cy="1524000"/>
          </a:xfrm>
        </p:spPr>
        <p:txBody>
          <a:bodyPr/>
          <a:lstStyle/>
          <a:p>
            <a:pPr>
              <a:lnSpc>
                <a:spcPct val="85000"/>
              </a:lnSpc>
            </a:pPr>
            <a:r>
              <a:rPr lang="en-US" sz="4200" smtClean="0"/>
              <a:t>Estimating Risks Associated with “Exposure”</a:t>
            </a:r>
          </a:p>
        </p:txBody>
      </p:sp>
      <p:sp>
        <p:nvSpPr>
          <p:cNvPr id="65539" name="Rectangle 3"/>
          <p:cNvSpPr>
            <a:spLocks noGrp="1" noChangeArrowheads="1"/>
          </p:cNvSpPr>
          <p:nvPr>
            <p:ph type="body" idx="1"/>
          </p:nvPr>
        </p:nvSpPr>
        <p:spPr>
          <a:xfrm>
            <a:off x="1295400" y="2514600"/>
            <a:ext cx="6629400" cy="1676400"/>
          </a:xfrm>
        </p:spPr>
        <p:txBody>
          <a:bodyPr/>
          <a:lstStyle/>
          <a:p>
            <a:pPr>
              <a:lnSpc>
                <a:spcPct val="125000"/>
              </a:lnSpc>
              <a:spcBef>
                <a:spcPct val="0"/>
              </a:spcBef>
              <a:buFontTx/>
              <a:buNone/>
            </a:pPr>
            <a:r>
              <a:rPr lang="en-US" sz="3600" smtClean="0"/>
              <a:t>Compare attack rates among exposed and unexposed</a:t>
            </a:r>
          </a:p>
        </p:txBody>
      </p:sp>
      <p:grpSp>
        <p:nvGrpSpPr>
          <p:cNvPr id="65540" name="Group 4"/>
          <p:cNvGrpSpPr>
            <a:grpSpLocks/>
          </p:cNvGrpSpPr>
          <p:nvPr/>
        </p:nvGrpSpPr>
        <p:grpSpPr bwMode="auto">
          <a:xfrm>
            <a:off x="533400" y="4572000"/>
            <a:ext cx="8142288" cy="1143000"/>
            <a:chOff x="144" y="2784"/>
            <a:chExt cx="5376" cy="720"/>
          </a:xfrm>
        </p:grpSpPr>
        <p:sp>
          <p:nvSpPr>
            <p:cNvPr id="65541" name="AutoShape 5"/>
            <p:cNvSpPr>
              <a:spLocks noChangeArrowheads="1"/>
            </p:cNvSpPr>
            <p:nvPr/>
          </p:nvSpPr>
          <p:spPr bwMode="auto">
            <a:xfrm>
              <a:off x="144" y="3168"/>
              <a:ext cx="5376" cy="336"/>
            </a:xfrm>
            <a:prstGeom prst="roundRect">
              <a:avLst>
                <a:gd name="adj" fmla="val 16667"/>
              </a:avLst>
            </a:prstGeom>
            <a:solidFill>
              <a:srgbClr val="800080"/>
            </a:solidFill>
            <a:ln w="9525">
              <a:solidFill>
                <a:srgbClr val="800080"/>
              </a:solidFill>
              <a:round/>
              <a:headEnd/>
              <a:tailEnd/>
            </a:ln>
          </p:spPr>
          <p:txBody>
            <a:bodyPr wrap="none" anchor="ctr"/>
            <a:lstStyle/>
            <a:p>
              <a:pPr algn="ctr"/>
              <a:r>
                <a:rPr lang="en-US" sz="2800">
                  <a:latin typeface="Arial" pitchFamily="34" charset="0"/>
                </a:rPr>
                <a:t>Attack Rate (exposed) / Attack Rate (unexposed)</a:t>
              </a:r>
            </a:p>
          </p:txBody>
        </p:sp>
        <p:sp>
          <p:nvSpPr>
            <p:cNvPr id="65542" name="Text Box 6"/>
            <p:cNvSpPr txBox="1">
              <a:spLocks noChangeArrowheads="1"/>
            </p:cNvSpPr>
            <p:nvPr/>
          </p:nvSpPr>
          <p:spPr bwMode="auto">
            <a:xfrm>
              <a:off x="336" y="2784"/>
              <a:ext cx="3936" cy="365"/>
            </a:xfrm>
            <a:prstGeom prst="rect">
              <a:avLst/>
            </a:prstGeom>
            <a:noFill/>
            <a:ln w="9525">
              <a:noFill/>
              <a:miter lim="800000"/>
              <a:headEnd/>
              <a:tailEnd/>
            </a:ln>
          </p:spPr>
          <p:txBody>
            <a:bodyPr>
              <a:spAutoFit/>
            </a:bodyPr>
            <a:lstStyle/>
            <a:p>
              <a:pPr eaLnBrk="1" hangingPunct="1">
                <a:spcBef>
                  <a:spcPct val="50000"/>
                </a:spcBef>
                <a:buClr>
                  <a:schemeClr val="tx1"/>
                </a:buClr>
                <a:buFont typeface="Wingdings" pitchFamily="2" charset="2"/>
                <a:buNone/>
              </a:pPr>
              <a:r>
                <a:rPr lang="en-US" sz="3200">
                  <a:latin typeface="Arial" pitchFamily="34" charset="0"/>
                </a:rPr>
                <a:t>Relative Risk =</a:t>
              </a:r>
            </a:p>
          </p:txBody>
        </p:sp>
      </p:grpSp>
    </p:spTree>
    <p:custDataLst>
      <p:tags r:id="rId1"/>
    </p:custData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578" name="Rectangle 2"/>
          <p:cNvSpPr>
            <a:spLocks noChangeArrowheads="1"/>
          </p:cNvSpPr>
          <p:nvPr/>
        </p:nvSpPr>
        <p:spPr bwMode="auto">
          <a:xfrm>
            <a:off x="457200" y="5410200"/>
            <a:ext cx="7620000" cy="1219200"/>
          </a:xfrm>
          <a:prstGeom prst="rect">
            <a:avLst/>
          </a:prstGeom>
          <a:noFill/>
          <a:ln w="9525">
            <a:noFill/>
            <a:miter lim="800000"/>
            <a:headEnd/>
            <a:tailEnd/>
          </a:ln>
          <a:effectLst/>
        </p:spPr>
        <p:txBody>
          <a:bodyPr/>
          <a:lstStyle/>
          <a:p>
            <a:pPr marL="342900" indent="-342900">
              <a:lnSpc>
                <a:spcPct val="90000"/>
              </a:lnSpc>
              <a:spcBef>
                <a:spcPct val="20000"/>
              </a:spcBef>
              <a:buClr>
                <a:srgbClr val="FFFFFF"/>
              </a:buClr>
              <a:defRPr/>
            </a:pPr>
            <a:r>
              <a:rPr kumimoji="1" lang="en-US" b="0">
                <a:solidFill>
                  <a:srgbClr val="FFFFFF"/>
                </a:solidFill>
                <a:latin typeface="Arial" pitchFamily="34" charset="0"/>
              </a:rPr>
              <a:t>	 		</a:t>
            </a:r>
            <a:r>
              <a:rPr kumimoji="1" lang="en-US" sz="2600">
                <a:solidFill>
                  <a:srgbClr val="FFFFFF"/>
                </a:solidFill>
                <a:latin typeface="Arial" pitchFamily="34" charset="0"/>
              </a:rPr>
              <a:t>RR = 1</a:t>
            </a:r>
            <a:r>
              <a:rPr kumimoji="1" lang="en-US">
                <a:solidFill>
                  <a:srgbClr val="FFFFFF"/>
                </a:solidFill>
                <a:latin typeface="Arial" pitchFamily="34" charset="0"/>
              </a:rPr>
              <a:t>             </a:t>
            </a:r>
            <a:r>
              <a:rPr kumimoji="1" lang="en-US" sz="2600">
                <a:solidFill>
                  <a:srgbClr val="FFFFFF"/>
                </a:solidFill>
                <a:latin typeface="Arial" pitchFamily="34" charset="0"/>
              </a:rPr>
              <a:t>No Association</a:t>
            </a:r>
            <a:r>
              <a:rPr kumimoji="1" lang="en-US" b="0">
                <a:solidFill>
                  <a:srgbClr val="FFFFFF"/>
                </a:solidFill>
                <a:latin typeface="Arial" pitchFamily="34" charset="0"/>
              </a:rPr>
              <a:t>   </a:t>
            </a:r>
          </a:p>
          <a:p>
            <a:pPr marL="742950" lvl="1" indent="-285750">
              <a:lnSpc>
                <a:spcPct val="90000"/>
              </a:lnSpc>
              <a:spcBef>
                <a:spcPct val="20000"/>
              </a:spcBef>
              <a:defRPr/>
            </a:pPr>
            <a:r>
              <a:rPr kumimoji="1" lang="en-US" b="0">
                <a:solidFill>
                  <a:srgbClr val="FFFFFF"/>
                </a:solidFill>
                <a:latin typeface="Arial" pitchFamily="34" charset="0"/>
              </a:rPr>
              <a:t>			</a:t>
            </a:r>
            <a:r>
              <a:rPr kumimoji="1" lang="en-US" sz="2600">
                <a:solidFill>
                  <a:srgbClr val="FFFFFF"/>
                </a:solidFill>
                <a:latin typeface="Arial" pitchFamily="34" charset="0"/>
              </a:rPr>
              <a:t>RR &lt; 1           Negative Association</a:t>
            </a:r>
          </a:p>
          <a:p>
            <a:pPr marL="742950" lvl="1" indent="-285750">
              <a:lnSpc>
                <a:spcPct val="90000"/>
              </a:lnSpc>
              <a:spcBef>
                <a:spcPct val="20000"/>
              </a:spcBef>
              <a:defRPr/>
            </a:pPr>
            <a:r>
              <a:rPr kumimoji="1" lang="en-US" sz="2600">
                <a:solidFill>
                  <a:srgbClr val="FFFFFF"/>
                </a:solidFill>
                <a:latin typeface="Arial" pitchFamily="34" charset="0"/>
              </a:rPr>
              <a:t>			RR &gt; 1           Positive Association</a:t>
            </a:r>
            <a:r>
              <a:rPr kumimoji="1" lang="en-US" b="0">
                <a:solidFill>
                  <a:srgbClr val="FFFFFF"/>
                </a:solidFill>
                <a:effectLst>
                  <a:outerShdw blurRad="38100" dist="38100" dir="2700000" algn="tl">
                    <a:srgbClr val="000000"/>
                  </a:outerShdw>
                </a:effectLst>
                <a:latin typeface="Arial" pitchFamily="34" charset="0"/>
              </a:rPr>
              <a:t>           </a:t>
            </a:r>
          </a:p>
        </p:txBody>
      </p:sp>
      <p:grpSp>
        <p:nvGrpSpPr>
          <p:cNvPr id="66563" name="Group 3"/>
          <p:cNvGrpSpPr>
            <a:grpSpLocks/>
          </p:cNvGrpSpPr>
          <p:nvPr/>
        </p:nvGrpSpPr>
        <p:grpSpPr bwMode="auto">
          <a:xfrm>
            <a:off x="5791200" y="3276600"/>
            <a:ext cx="2971800" cy="1066800"/>
            <a:chOff x="3264" y="2850"/>
            <a:chExt cx="1872" cy="672"/>
          </a:xfrm>
        </p:grpSpPr>
        <p:sp>
          <p:nvSpPr>
            <p:cNvPr id="66572" name="Text Box 4"/>
            <p:cNvSpPr txBox="1">
              <a:spLocks noChangeArrowheads="1"/>
            </p:cNvSpPr>
            <p:nvPr/>
          </p:nvSpPr>
          <p:spPr bwMode="auto">
            <a:xfrm>
              <a:off x="3840" y="2850"/>
              <a:ext cx="1296" cy="672"/>
            </a:xfrm>
            <a:prstGeom prst="rect">
              <a:avLst/>
            </a:prstGeom>
            <a:noFill/>
            <a:ln w="9525">
              <a:noFill/>
              <a:miter lim="800000"/>
              <a:headEnd/>
              <a:tailEnd/>
            </a:ln>
          </p:spPr>
          <p:txBody>
            <a:bodyPr>
              <a:spAutoFit/>
            </a:bodyPr>
            <a:lstStyle/>
            <a:p>
              <a:pPr algn="ctr">
                <a:spcBef>
                  <a:spcPct val="50000"/>
                </a:spcBef>
              </a:pPr>
              <a:r>
                <a:rPr lang="en-US" sz="3200" u="sng">
                  <a:solidFill>
                    <a:schemeClr val="tx2"/>
                  </a:solidFill>
                  <a:latin typeface="Arial" pitchFamily="34" charset="0"/>
                </a:rPr>
                <a:t>a / (a + b)</a:t>
              </a:r>
              <a:br>
                <a:rPr lang="en-US" sz="3200" u="sng">
                  <a:solidFill>
                    <a:schemeClr val="tx2"/>
                  </a:solidFill>
                  <a:latin typeface="Arial" pitchFamily="34" charset="0"/>
                </a:rPr>
              </a:br>
              <a:r>
                <a:rPr lang="en-US" sz="3200">
                  <a:solidFill>
                    <a:schemeClr val="tx2"/>
                  </a:solidFill>
                  <a:latin typeface="Arial" pitchFamily="34" charset="0"/>
                </a:rPr>
                <a:t>c / (c + d)</a:t>
              </a:r>
              <a:endParaRPr lang="en-US" sz="3200" u="sng">
                <a:solidFill>
                  <a:schemeClr val="tx2"/>
                </a:solidFill>
                <a:latin typeface="Arial" pitchFamily="34" charset="0"/>
              </a:endParaRPr>
            </a:p>
          </p:txBody>
        </p:sp>
        <p:sp>
          <p:nvSpPr>
            <p:cNvPr id="66573" name="Text Box 5"/>
            <p:cNvSpPr txBox="1">
              <a:spLocks noChangeArrowheads="1"/>
            </p:cNvSpPr>
            <p:nvPr/>
          </p:nvSpPr>
          <p:spPr bwMode="auto">
            <a:xfrm>
              <a:off x="3264" y="2984"/>
              <a:ext cx="663" cy="404"/>
            </a:xfrm>
            <a:prstGeom prst="rect">
              <a:avLst/>
            </a:prstGeom>
            <a:noFill/>
            <a:ln w="9525">
              <a:noFill/>
              <a:miter lim="800000"/>
              <a:headEnd/>
              <a:tailEnd/>
            </a:ln>
          </p:spPr>
          <p:txBody>
            <a:bodyPr wrap="none">
              <a:spAutoFit/>
            </a:bodyPr>
            <a:lstStyle/>
            <a:p>
              <a:r>
                <a:rPr lang="en-US" sz="3600">
                  <a:solidFill>
                    <a:schemeClr val="tx2"/>
                  </a:solidFill>
                  <a:latin typeface="Arial" pitchFamily="34" charset="0"/>
                </a:rPr>
                <a:t>RR</a:t>
              </a:r>
              <a:r>
                <a:rPr lang="en-US" sz="2800">
                  <a:solidFill>
                    <a:schemeClr val="tx2"/>
                  </a:solidFill>
                  <a:latin typeface="Arial" pitchFamily="34" charset="0"/>
                </a:rPr>
                <a:t>=</a:t>
              </a:r>
            </a:p>
          </p:txBody>
        </p:sp>
      </p:grpSp>
      <p:pic>
        <p:nvPicPr>
          <p:cNvPr id="66564" name="Picture 6"/>
          <p:cNvPicPr>
            <a:picLocks noChangeAspect="1" noChangeArrowheads="1"/>
          </p:cNvPicPr>
          <p:nvPr/>
        </p:nvPicPr>
        <p:blipFill>
          <a:blip r:embed="rId4" cstate="print"/>
          <a:srcRect/>
          <a:stretch>
            <a:fillRect/>
          </a:stretch>
        </p:blipFill>
        <p:spPr bwMode="auto">
          <a:xfrm>
            <a:off x="838200" y="2819400"/>
            <a:ext cx="4876800" cy="2533650"/>
          </a:xfrm>
          <a:prstGeom prst="rect">
            <a:avLst/>
          </a:prstGeom>
          <a:solidFill>
            <a:schemeClr val="tx1"/>
          </a:solidFill>
          <a:ln w="9525">
            <a:noFill/>
            <a:miter lim="800000"/>
            <a:headEnd/>
            <a:tailEnd/>
          </a:ln>
        </p:spPr>
      </p:pic>
      <p:sp>
        <p:nvSpPr>
          <p:cNvPr id="66565" name="Rectangle 7"/>
          <p:cNvSpPr>
            <a:spLocks noChangeArrowheads="1"/>
          </p:cNvSpPr>
          <p:nvPr/>
        </p:nvSpPr>
        <p:spPr bwMode="auto">
          <a:xfrm>
            <a:off x="228600" y="228600"/>
            <a:ext cx="8610600" cy="1143000"/>
          </a:xfrm>
          <a:prstGeom prst="rect">
            <a:avLst/>
          </a:prstGeom>
          <a:noFill/>
          <a:ln w="9525">
            <a:noFill/>
            <a:miter lim="800000"/>
            <a:headEnd/>
            <a:tailEnd/>
          </a:ln>
        </p:spPr>
        <p:txBody>
          <a:bodyPr anchor="ctr"/>
          <a:lstStyle/>
          <a:p>
            <a:pPr algn="ctr">
              <a:lnSpc>
                <a:spcPct val="85000"/>
              </a:lnSpc>
            </a:pPr>
            <a:r>
              <a:rPr lang="en-US" sz="4000" b="0">
                <a:solidFill>
                  <a:schemeClr val="tx2"/>
                </a:solidFill>
                <a:latin typeface="Arial Black" pitchFamily="34" charset="0"/>
              </a:rPr>
              <a:t>Using the 2 by 2 Table to Calculate Relative Risk</a:t>
            </a:r>
          </a:p>
        </p:txBody>
      </p:sp>
      <p:sp>
        <p:nvSpPr>
          <p:cNvPr id="66566" name="AutoShape 8"/>
          <p:cNvSpPr>
            <a:spLocks noChangeArrowheads="1"/>
          </p:cNvSpPr>
          <p:nvPr/>
        </p:nvSpPr>
        <p:spPr bwMode="auto">
          <a:xfrm>
            <a:off x="3657600" y="5943600"/>
            <a:ext cx="533400" cy="152400"/>
          </a:xfrm>
          <a:prstGeom prst="rightArrow">
            <a:avLst>
              <a:gd name="adj1" fmla="val 50000"/>
              <a:gd name="adj2" fmla="val 87500"/>
            </a:avLst>
          </a:prstGeom>
          <a:solidFill>
            <a:srgbClr val="FF33CC"/>
          </a:solidFill>
          <a:ln w="9525">
            <a:solidFill>
              <a:srgbClr val="008000"/>
            </a:solidFill>
            <a:miter lim="800000"/>
            <a:headEnd/>
            <a:tailEnd/>
          </a:ln>
        </p:spPr>
        <p:txBody>
          <a:bodyPr wrap="none" anchor="ctr"/>
          <a:lstStyle/>
          <a:p>
            <a:endParaRPr lang="en-US"/>
          </a:p>
        </p:txBody>
      </p:sp>
      <p:sp>
        <p:nvSpPr>
          <p:cNvPr id="66567" name="AutoShape 9"/>
          <p:cNvSpPr>
            <a:spLocks noChangeArrowheads="1"/>
          </p:cNvSpPr>
          <p:nvPr/>
        </p:nvSpPr>
        <p:spPr bwMode="auto">
          <a:xfrm>
            <a:off x="3657600" y="5524500"/>
            <a:ext cx="533400" cy="152400"/>
          </a:xfrm>
          <a:prstGeom prst="rightArrow">
            <a:avLst>
              <a:gd name="adj1" fmla="val 50000"/>
              <a:gd name="adj2" fmla="val 87500"/>
            </a:avLst>
          </a:prstGeom>
          <a:solidFill>
            <a:srgbClr val="FF33CC"/>
          </a:solidFill>
          <a:ln w="9525">
            <a:solidFill>
              <a:srgbClr val="008000"/>
            </a:solidFill>
            <a:miter lim="800000"/>
            <a:headEnd/>
            <a:tailEnd/>
          </a:ln>
        </p:spPr>
        <p:txBody>
          <a:bodyPr wrap="none" anchor="ctr"/>
          <a:lstStyle/>
          <a:p>
            <a:endParaRPr lang="en-US"/>
          </a:p>
        </p:txBody>
      </p:sp>
      <p:sp>
        <p:nvSpPr>
          <p:cNvPr id="66568" name="AutoShape 10"/>
          <p:cNvSpPr>
            <a:spLocks noChangeArrowheads="1"/>
          </p:cNvSpPr>
          <p:nvPr/>
        </p:nvSpPr>
        <p:spPr bwMode="auto">
          <a:xfrm>
            <a:off x="3657600" y="6362700"/>
            <a:ext cx="533400" cy="152400"/>
          </a:xfrm>
          <a:prstGeom prst="rightArrow">
            <a:avLst>
              <a:gd name="adj1" fmla="val 50000"/>
              <a:gd name="adj2" fmla="val 87500"/>
            </a:avLst>
          </a:prstGeom>
          <a:solidFill>
            <a:srgbClr val="FF33CC"/>
          </a:solidFill>
          <a:ln w="9525">
            <a:solidFill>
              <a:srgbClr val="008000"/>
            </a:solidFill>
            <a:miter lim="800000"/>
            <a:headEnd/>
            <a:tailEnd/>
          </a:ln>
        </p:spPr>
        <p:txBody>
          <a:bodyPr wrap="none" anchor="ctr"/>
          <a:lstStyle/>
          <a:p>
            <a:endParaRPr lang="en-US"/>
          </a:p>
        </p:txBody>
      </p:sp>
      <p:sp>
        <p:nvSpPr>
          <p:cNvPr id="66569" name="Text Box 11"/>
          <p:cNvSpPr txBox="1">
            <a:spLocks noChangeArrowheads="1"/>
          </p:cNvSpPr>
          <p:nvPr/>
        </p:nvSpPr>
        <p:spPr bwMode="auto">
          <a:xfrm>
            <a:off x="1752600" y="1905000"/>
            <a:ext cx="2133600" cy="714375"/>
          </a:xfrm>
          <a:prstGeom prst="rect">
            <a:avLst/>
          </a:prstGeom>
          <a:solidFill>
            <a:srgbClr val="008000"/>
          </a:solidFill>
          <a:ln w="9525">
            <a:noFill/>
            <a:miter lim="800000"/>
            <a:headEnd/>
            <a:tailEnd/>
          </a:ln>
        </p:spPr>
        <p:txBody>
          <a:bodyPr>
            <a:spAutoFit/>
          </a:bodyPr>
          <a:lstStyle/>
          <a:p>
            <a:pPr>
              <a:lnSpc>
                <a:spcPct val="85000"/>
              </a:lnSpc>
            </a:pPr>
            <a:r>
              <a:rPr kumimoji="1" lang="en-US">
                <a:solidFill>
                  <a:srgbClr val="FFFFFF"/>
                </a:solidFill>
                <a:latin typeface="Arial" pitchFamily="34" charset="0"/>
              </a:rPr>
              <a:t>in exposed group</a:t>
            </a:r>
          </a:p>
        </p:txBody>
      </p:sp>
      <p:sp>
        <p:nvSpPr>
          <p:cNvPr id="66570" name="Text Box 12"/>
          <p:cNvSpPr txBox="1">
            <a:spLocks noChangeArrowheads="1"/>
          </p:cNvSpPr>
          <p:nvPr/>
        </p:nvSpPr>
        <p:spPr bwMode="auto">
          <a:xfrm>
            <a:off x="4038600" y="1905000"/>
            <a:ext cx="2743200" cy="714375"/>
          </a:xfrm>
          <a:prstGeom prst="rect">
            <a:avLst/>
          </a:prstGeom>
          <a:solidFill>
            <a:srgbClr val="008000"/>
          </a:solidFill>
          <a:ln w="9525">
            <a:noFill/>
            <a:miter lim="800000"/>
            <a:headEnd/>
            <a:tailEnd/>
          </a:ln>
        </p:spPr>
        <p:txBody>
          <a:bodyPr>
            <a:spAutoFit/>
          </a:bodyPr>
          <a:lstStyle/>
          <a:p>
            <a:pPr>
              <a:lnSpc>
                <a:spcPct val="85000"/>
              </a:lnSpc>
            </a:pPr>
            <a:r>
              <a:rPr kumimoji="1" lang="en-US">
                <a:solidFill>
                  <a:srgbClr val="FFFFFF"/>
                </a:solidFill>
                <a:latin typeface="Arial" pitchFamily="34" charset="0"/>
              </a:rPr>
              <a:t>relative to unexposed group</a:t>
            </a:r>
            <a:endParaRPr lang="en-US" b="0">
              <a:latin typeface="Arial" pitchFamily="34" charset="0"/>
            </a:endParaRPr>
          </a:p>
        </p:txBody>
      </p:sp>
      <p:sp>
        <p:nvSpPr>
          <p:cNvPr id="66571" name="Text Box 13"/>
          <p:cNvSpPr txBox="1">
            <a:spLocks noChangeArrowheads="1"/>
          </p:cNvSpPr>
          <p:nvPr/>
        </p:nvSpPr>
        <p:spPr bwMode="auto">
          <a:xfrm>
            <a:off x="393700" y="1371600"/>
            <a:ext cx="8750300" cy="822325"/>
          </a:xfrm>
          <a:prstGeom prst="rect">
            <a:avLst/>
          </a:prstGeom>
          <a:noFill/>
          <a:ln w="9525">
            <a:noFill/>
            <a:miter lim="800000"/>
            <a:headEnd/>
            <a:tailEnd/>
          </a:ln>
        </p:spPr>
        <p:txBody>
          <a:bodyPr wrap="none">
            <a:spAutoFit/>
          </a:bodyPr>
          <a:lstStyle/>
          <a:p>
            <a:r>
              <a:rPr kumimoji="1" lang="en-US">
                <a:solidFill>
                  <a:srgbClr val="FFFFFF"/>
                </a:solidFill>
                <a:latin typeface="Arial" pitchFamily="34" charset="0"/>
              </a:rPr>
              <a:t>Estimates magnitude of association between exposure and</a:t>
            </a:r>
          </a:p>
          <a:p>
            <a:r>
              <a:rPr kumimoji="1" lang="en-US">
                <a:solidFill>
                  <a:srgbClr val="FFFFFF"/>
                </a:solidFill>
                <a:latin typeface="Arial" pitchFamily="34" charset="0"/>
              </a:rPr>
              <a:t>disease</a:t>
            </a:r>
            <a:endParaRPr lang="en-US" b="0">
              <a:latin typeface="Arial" pitchFamily="34" charset="0"/>
            </a:endParaRPr>
          </a:p>
        </p:txBody>
      </p:sp>
    </p:spTree>
    <p:custDataLst>
      <p:tags r:id="rId1"/>
    </p:custDataLst>
  </p:cSld>
  <p:clrMapOvr>
    <a:masterClrMapping/>
  </p:clrMapOvr>
  <p:transition spd="med"/>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762000" y="381000"/>
            <a:ext cx="7772400" cy="990600"/>
          </a:xfrm>
        </p:spPr>
        <p:txBody>
          <a:bodyPr/>
          <a:lstStyle/>
          <a:p>
            <a:r>
              <a:rPr lang="en-US" smtClean="0"/>
              <a:t>Case-Control Studies</a:t>
            </a:r>
          </a:p>
        </p:txBody>
      </p:sp>
      <p:sp>
        <p:nvSpPr>
          <p:cNvPr id="67587" name="Rectangle 3"/>
          <p:cNvSpPr>
            <a:spLocks noGrp="1" noChangeArrowheads="1"/>
          </p:cNvSpPr>
          <p:nvPr>
            <p:ph type="body" idx="1"/>
          </p:nvPr>
        </p:nvSpPr>
        <p:spPr>
          <a:xfrm>
            <a:off x="685800" y="1600200"/>
            <a:ext cx="7696200" cy="4953000"/>
          </a:xfrm>
        </p:spPr>
        <p:txBody>
          <a:bodyPr/>
          <a:lstStyle/>
          <a:p>
            <a:pPr>
              <a:spcBef>
                <a:spcPct val="0"/>
              </a:spcBef>
            </a:pPr>
            <a:r>
              <a:rPr lang="en-US" smtClean="0"/>
              <a:t>Used when groups of exposed and unexposed individuals cannot easily be identified</a:t>
            </a:r>
          </a:p>
          <a:p>
            <a:pPr>
              <a:spcBef>
                <a:spcPct val="0"/>
              </a:spcBef>
            </a:pPr>
            <a:endParaRPr lang="en-US" smtClean="0"/>
          </a:p>
          <a:p>
            <a:pPr>
              <a:spcBef>
                <a:spcPct val="0"/>
              </a:spcBef>
            </a:pPr>
            <a:r>
              <a:rPr lang="en-US" smtClean="0"/>
              <a:t>Compare ill with non-ill      individuals to determine      likelihood of having had                  the exposure (e.g.,                          eating a specific food)</a:t>
            </a:r>
          </a:p>
        </p:txBody>
      </p:sp>
      <p:sp>
        <p:nvSpPr>
          <p:cNvPr id="67588" name="AutoShape 4"/>
          <p:cNvSpPr>
            <a:spLocks noChangeArrowheads="1"/>
          </p:cNvSpPr>
          <p:nvPr/>
        </p:nvSpPr>
        <p:spPr bwMode="auto">
          <a:xfrm>
            <a:off x="8153400" y="4419600"/>
            <a:ext cx="381000" cy="381000"/>
          </a:xfrm>
          <a:prstGeom prst="smileyFace">
            <a:avLst>
              <a:gd name="adj" fmla="val 4653"/>
            </a:avLst>
          </a:prstGeom>
          <a:solidFill>
            <a:srgbClr val="3366CC"/>
          </a:solidFill>
          <a:ln w="9525">
            <a:solidFill>
              <a:schemeClr val="tx1"/>
            </a:solidFill>
            <a:round/>
            <a:headEnd/>
            <a:tailEnd/>
          </a:ln>
        </p:spPr>
        <p:txBody>
          <a:bodyPr wrap="none" anchor="ctr"/>
          <a:lstStyle/>
          <a:p>
            <a:endParaRPr lang="en-US"/>
          </a:p>
        </p:txBody>
      </p:sp>
      <p:sp>
        <p:nvSpPr>
          <p:cNvPr id="67589" name="AutoShape 5"/>
          <p:cNvSpPr>
            <a:spLocks noChangeArrowheads="1"/>
          </p:cNvSpPr>
          <p:nvPr/>
        </p:nvSpPr>
        <p:spPr bwMode="auto">
          <a:xfrm>
            <a:off x="8153400" y="4953000"/>
            <a:ext cx="381000" cy="381000"/>
          </a:xfrm>
          <a:prstGeom prst="smileyFace">
            <a:avLst>
              <a:gd name="adj" fmla="val 4653"/>
            </a:avLst>
          </a:prstGeom>
          <a:solidFill>
            <a:srgbClr val="3366CC"/>
          </a:solidFill>
          <a:ln w="9525">
            <a:solidFill>
              <a:schemeClr val="tx1"/>
            </a:solidFill>
            <a:round/>
            <a:headEnd/>
            <a:tailEnd/>
          </a:ln>
        </p:spPr>
        <p:txBody>
          <a:bodyPr wrap="none" anchor="ctr"/>
          <a:lstStyle/>
          <a:p>
            <a:endParaRPr lang="en-US"/>
          </a:p>
        </p:txBody>
      </p:sp>
      <p:sp>
        <p:nvSpPr>
          <p:cNvPr id="67590" name="AutoShape 6"/>
          <p:cNvSpPr>
            <a:spLocks noChangeArrowheads="1"/>
          </p:cNvSpPr>
          <p:nvPr/>
        </p:nvSpPr>
        <p:spPr bwMode="auto">
          <a:xfrm>
            <a:off x="6629400" y="3505200"/>
            <a:ext cx="381000" cy="381000"/>
          </a:xfrm>
          <a:prstGeom prst="smileyFace">
            <a:avLst>
              <a:gd name="adj" fmla="val 4653"/>
            </a:avLst>
          </a:prstGeom>
          <a:solidFill>
            <a:srgbClr val="3366CC"/>
          </a:solidFill>
          <a:ln w="9525">
            <a:solidFill>
              <a:schemeClr val="tx1"/>
            </a:solidFill>
            <a:round/>
            <a:headEnd/>
            <a:tailEnd/>
          </a:ln>
        </p:spPr>
        <p:txBody>
          <a:bodyPr wrap="none" anchor="ctr"/>
          <a:lstStyle/>
          <a:p>
            <a:endParaRPr lang="en-US"/>
          </a:p>
        </p:txBody>
      </p:sp>
      <p:sp>
        <p:nvSpPr>
          <p:cNvPr id="67591" name="AutoShape 7"/>
          <p:cNvSpPr>
            <a:spLocks noChangeArrowheads="1"/>
          </p:cNvSpPr>
          <p:nvPr/>
        </p:nvSpPr>
        <p:spPr bwMode="auto">
          <a:xfrm>
            <a:off x="7391400" y="3657600"/>
            <a:ext cx="381000" cy="381000"/>
          </a:xfrm>
          <a:prstGeom prst="smileyFace">
            <a:avLst>
              <a:gd name="adj" fmla="val 4653"/>
            </a:avLst>
          </a:prstGeom>
          <a:solidFill>
            <a:srgbClr val="3366CC"/>
          </a:solidFill>
          <a:ln w="9525">
            <a:solidFill>
              <a:schemeClr val="tx1"/>
            </a:solidFill>
            <a:round/>
            <a:headEnd/>
            <a:tailEnd/>
          </a:ln>
        </p:spPr>
        <p:txBody>
          <a:bodyPr wrap="none" anchor="ctr"/>
          <a:lstStyle/>
          <a:p>
            <a:endParaRPr lang="en-US"/>
          </a:p>
        </p:txBody>
      </p:sp>
      <p:sp>
        <p:nvSpPr>
          <p:cNvPr id="67592" name="AutoShape 8"/>
          <p:cNvSpPr>
            <a:spLocks noChangeArrowheads="1"/>
          </p:cNvSpPr>
          <p:nvPr/>
        </p:nvSpPr>
        <p:spPr bwMode="auto">
          <a:xfrm>
            <a:off x="6477000" y="4648200"/>
            <a:ext cx="381000" cy="381000"/>
          </a:xfrm>
          <a:prstGeom prst="smileyFace">
            <a:avLst>
              <a:gd name="adj" fmla="val 4653"/>
            </a:avLst>
          </a:prstGeom>
          <a:solidFill>
            <a:srgbClr val="3366CC"/>
          </a:solidFill>
          <a:ln w="9525">
            <a:solidFill>
              <a:schemeClr val="tx1"/>
            </a:solidFill>
            <a:round/>
            <a:headEnd/>
            <a:tailEnd/>
          </a:ln>
        </p:spPr>
        <p:txBody>
          <a:bodyPr wrap="none" anchor="ctr"/>
          <a:lstStyle/>
          <a:p>
            <a:endParaRPr lang="en-US"/>
          </a:p>
        </p:txBody>
      </p:sp>
      <p:sp>
        <p:nvSpPr>
          <p:cNvPr id="67593" name="AutoShape 9"/>
          <p:cNvSpPr>
            <a:spLocks noChangeArrowheads="1"/>
          </p:cNvSpPr>
          <p:nvPr/>
        </p:nvSpPr>
        <p:spPr bwMode="auto">
          <a:xfrm>
            <a:off x="7162800" y="3048000"/>
            <a:ext cx="381000" cy="381000"/>
          </a:xfrm>
          <a:prstGeom prst="smileyFace">
            <a:avLst>
              <a:gd name="adj" fmla="val 4653"/>
            </a:avLst>
          </a:prstGeom>
          <a:solidFill>
            <a:srgbClr val="3366CC"/>
          </a:solidFill>
          <a:ln w="9525">
            <a:solidFill>
              <a:schemeClr val="tx1"/>
            </a:solidFill>
            <a:round/>
            <a:headEnd/>
            <a:tailEnd/>
          </a:ln>
        </p:spPr>
        <p:txBody>
          <a:bodyPr wrap="none" anchor="ctr"/>
          <a:lstStyle/>
          <a:p>
            <a:endParaRPr lang="en-US"/>
          </a:p>
        </p:txBody>
      </p:sp>
      <p:sp>
        <p:nvSpPr>
          <p:cNvPr id="67594" name="AutoShape 10"/>
          <p:cNvSpPr>
            <a:spLocks noChangeArrowheads="1"/>
          </p:cNvSpPr>
          <p:nvPr/>
        </p:nvSpPr>
        <p:spPr bwMode="auto">
          <a:xfrm>
            <a:off x="7543800" y="4724400"/>
            <a:ext cx="381000" cy="381000"/>
          </a:xfrm>
          <a:prstGeom prst="smileyFace">
            <a:avLst>
              <a:gd name="adj" fmla="val 4653"/>
            </a:avLst>
          </a:prstGeom>
          <a:solidFill>
            <a:srgbClr val="3366CC"/>
          </a:solidFill>
          <a:ln w="9525">
            <a:solidFill>
              <a:schemeClr val="tx1"/>
            </a:solidFill>
            <a:round/>
            <a:headEnd/>
            <a:tailEnd/>
          </a:ln>
        </p:spPr>
        <p:txBody>
          <a:bodyPr wrap="none" anchor="ctr"/>
          <a:lstStyle/>
          <a:p>
            <a:endParaRPr lang="en-US"/>
          </a:p>
        </p:txBody>
      </p:sp>
      <p:sp>
        <p:nvSpPr>
          <p:cNvPr id="67595" name="AutoShape 11"/>
          <p:cNvSpPr>
            <a:spLocks noChangeArrowheads="1"/>
          </p:cNvSpPr>
          <p:nvPr/>
        </p:nvSpPr>
        <p:spPr bwMode="auto">
          <a:xfrm>
            <a:off x="7467600" y="4191000"/>
            <a:ext cx="381000" cy="381000"/>
          </a:xfrm>
          <a:prstGeom prst="smileyFace">
            <a:avLst>
              <a:gd name="adj" fmla="val -4653"/>
            </a:avLst>
          </a:prstGeom>
          <a:solidFill>
            <a:srgbClr val="008000"/>
          </a:solidFill>
          <a:ln w="9525">
            <a:solidFill>
              <a:schemeClr val="tx1"/>
            </a:solidFill>
            <a:round/>
            <a:headEnd/>
            <a:tailEnd/>
          </a:ln>
        </p:spPr>
        <p:txBody>
          <a:bodyPr wrap="none" anchor="ctr"/>
          <a:lstStyle/>
          <a:p>
            <a:endParaRPr lang="en-US"/>
          </a:p>
        </p:txBody>
      </p:sp>
      <p:sp>
        <p:nvSpPr>
          <p:cNvPr id="67596" name="AutoShape 12"/>
          <p:cNvSpPr>
            <a:spLocks noChangeArrowheads="1"/>
          </p:cNvSpPr>
          <p:nvPr/>
        </p:nvSpPr>
        <p:spPr bwMode="auto">
          <a:xfrm>
            <a:off x="7848600" y="3124200"/>
            <a:ext cx="381000" cy="381000"/>
          </a:xfrm>
          <a:prstGeom prst="smileyFace">
            <a:avLst>
              <a:gd name="adj" fmla="val -4653"/>
            </a:avLst>
          </a:prstGeom>
          <a:solidFill>
            <a:srgbClr val="008000"/>
          </a:solidFill>
          <a:ln w="9525">
            <a:solidFill>
              <a:schemeClr val="tx1"/>
            </a:solidFill>
            <a:round/>
            <a:headEnd/>
            <a:tailEnd/>
          </a:ln>
        </p:spPr>
        <p:txBody>
          <a:bodyPr wrap="none" anchor="ctr"/>
          <a:lstStyle/>
          <a:p>
            <a:endParaRPr lang="en-US"/>
          </a:p>
        </p:txBody>
      </p:sp>
      <p:sp>
        <p:nvSpPr>
          <p:cNvPr id="67597" name="AutoShape 13"/>
          <p:cNvSpPr>
            <a:spLocks noChangeArrowheads="1"/>
          </p:cNvSpPr>
          <p:nvPr/>
        </p:nvSpPr>
        <p:spPr bwMode="auto">
          <a:xfrm>
            <a:off x="6400800" y="4038600"/>
            <a:ext cx="381000" cy="381000"/>
          </a:xfrm>
          <a:prstGeom prst="smileyFace">
            <a:avLst>
              <a:gd name="adj" fmla="val -4653"/>
            </a:avLst>
          </a:prstGeom>
          <a:solidFill>
            <a:srgbClr val="008000"/>
          </a:solidFill>
          <a:ln w="9525">
            <a:solidFill>
              <a:schemeClr val="tx1"/>
            </a:solidFill>
            <a:round/>
            <a:headEnd/>
            <a:tailEnd/>
          </a:ln>
        </p:spPr>
        <p:txBody>
          <a:bodyPr wrap="none" anchor="ctr"/>
          <a:lstStyle/>
          <a:p>
            <a:endParaRPr lang="en-US"/>
          </a:p>
        </p:txBody>
      </p:sp>
      <p:sp>
        <p:nvSpPr>
          <p:cNvPr id="67598" name="AutoShape 14"/>
          <p:cNvSpPr>
            <a:spLocks noChangeArrowheads="1"/>
          </p:cNvSpPr>
          <p:nvPr/>
        </p:nvSpPr>
        <p:spPr bwMode="auto">
          <a:xfrm>
            <a:off x="7467600" y="5257800"/>
            <a:ext cx="381000" cy="381000"/>
          </a:xfrm>
          <a:prstGeom prst="smileyFace">
            <a:avLst>
              <a:gd name="adj" fmla="val 4653"/>
            </a:avLst>
          </a:prstGeom>
          <a:solidFill>
            <a:srgbClr val="3366CC"/>
          </a:solidFill>
          <a:ln w="9525">
            <a:solidFill>
              <a:schemeClr val="tx1"/>
            </a:solidFill>
            <a:round/>
            <a:headEnd/>
            <a:tailEnd/>
          </a:ln>
        </p:spPr>
        <p:txBody>
          <a:bodyPr wrap="none" anchor="ctr"/>
          <a:lstStyle/>
          <a:p>
            <a:endParaRPr lang="en-US"/>
          </a:p>
        </p:txBody>
      </p:sp>
      <p:sp>
        <p:nvSpPr>
          <p:cNvPr id="67599" name="AutoShape 15"/>
          <p:cNvSpPr>
            <a:spLocks noChangeArrowheads="1"/>
          </p:cNvSpPr>
          <p:nvPr/>
        </p:nvSpPr>
        <p:spPr bwMode="auto">
          <a:xfrm>
            <a:off x="6934200" y="4114800"/>
            <a:ext cx="381000" cy="381000"/>
          </a:xfrm>
          <a:prstGeom prst="smileyFace">
            <a:avLst>
              <a:gd name="adj" fmla="val 4653"/>
            </a:avLst>
          </a:prstGeom>
          <a:solidFill>
            <a:srgbClr val="3366CC"/>
          </a:solidFill>
          <a:ln w="9525">
            <a:solidFill>
              <a:schemeClr val="tx1"/>
            </a:solidFill>
            <a:round/>
            <a:headEnd/>
            <a:tailEnd/>
          </a:ln>
        </p:spPr>
        <p:txBody>
          <a:bodyPr wrap="none" anchor="ctr"/>
          <a:lstStyle/>
          <a:p>
            <a:endParaRPr lang="en-US"/>
          </a:p>
        </p:txBody>
      </p:sp>
      <p:sp>
        <p:nvSpPr>
          <p:cNvPr id="67600" name="AutoShape 16"/>
          <p:cNvSpPr>
            <a:spLocks noChangeArrowheads="1"/>
          </p:cNvSpPr>
          <p:nvPr/>
        </p:nvSpPr>
        <p:spPr bwMode="auto">
          <a:xfrm>
            <a:off x="8077200" y="3733800"/>
            <a:ext cx="381000" cy="381000"/>
          </a:xfrm>
          <a:prstGeom prst="smileyFace">
            <a:avLst>
              <a:gd name="adj" fmla="val 4653"/>
            </a:avLst>
          </a:prstGeom>
          <a:solidFill>
            <a:srgbClr val="3366CC"/>
          </a:solidFill>
          <a:ln w="9525">
            <a:solidFill>
              <a:schemeClr val="tx1"/>
            </a:solidFill>
            <a:round/>
            <a:headEnd/>
            <a:tailEnd/>
          </a:ln>
        </p:spPr>
        <p:txBody>
          <a:bodyPr wrap="none" anchor="ctr"/>
          <a:lstStyle/>
          <a:p>
            <a:endParaRPr lang="en-US"/>
          </a:p>
        </p:txBody>
      </p:sp>
      <p:sp>
        <p:nvSpPr>
          <p:cNvPr id="67601" name="AutoShape 17"/>
          <p:cNvSpPr>
            <a:spLocks noChangeArrowheads="1"/>
          </p:cNvSpPr>
          <p:nvPr/>
        </p:nvSpPr>
        <p:spPr bwMode="auto">
          <a:xfrm>
            <a:off x="7010400" y="4724400"/>
            <a:ext cx="381000" cy="381000"/>
          </a:xfrm>
          <a:prstGeom prst="smileyFace">
            <a:avLst>
              <a:gd name="adj" fmla="val 4653"/>
            </a:avLst>
          </a:prstGeom>
          <a:solidFill>
            <a:srgbClr val="3366CC"/>
          </a:solidFill>
          <a:ln w="9525">
            <a:solidFill>
              <a:schemeClr val="tx1"/>
            </a:solidFill>
            <a:round/>
            <a:headEnd/>
            <a:tailEnd/>
          </a:ln>
        </p:spPr>
        <p:txBody>
          <a:bodyPr wrap="none" anchor="ctr"/>
          <a:lstStyle/>
          <a:p>
            <a:endParaRPr lang="en-US"/>
          </a:p>
        </p:txBody>
      </p:sp>
      <p:sp>
        <p:nvSpPr>
          <p:cNvPr id="67602" name="AutoShape 18"/>
          <p:cNvSpPr>
            <a:spLocks noChangeArrowheads="1"/>
          </p:cNvSpPr>
          <p:nvPr/>
        </p:nvSpPr>
        <p:spPr bwMode="auto">
          <a:xfrm>
            <a:off x="6858000" y="5334000"/>
            <a:ext cx="381000" cy="381000"/>
          </a:xfrm>
          <a:prstGeom prst="smileyFace">
            <a:avLst>
              <a:gd name="adj" fmla="val -4653"/>
            </a:avLst>
          </a:prstGeom>
          <a:solidFill>
            <a:srgbClr val="008000"/>
          </a:solidFill>
          <a:ln w="9525">
            <a:solidFill>
              <a:schemeClr val="tx1"/>
            </a:solidFill>
            <a:round/>
            <a:headEnd/>
            <a:tailEnd/>
          </a:ln>
        </p:spPr>
        <p:txBody>
          <a:bodyPr wrap="none" anchor="ctr"/>
          <a:lstStyle/>
          <a:p>
            <a:endParaRPr lang="en-US"/>
          </a:p>
        </p:txBody>
      </p:sp>
    </p:spTree>
    <p:custDataLst>
      <p:tags r:id="rId1"/>
    </p:custData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685800" y="457200"/>
            <a:ext cx="7772400" cy="1350963"/>
          </a:xfrm>
        </p:spPr>
        <p:txBody>
          <a:bodyPr/>
          <a:lstStyle/>
          <a:p>
            <a:r>
              <a:rPr lang="en-US" sz="4200" smtClean="0"/>
              <a:t>Odds Ratio from Case-Control Studies</a:t>
            </a:r>
          </a:p>
        </p:txBody>
      </p:sp>
      <p:sp>
        <p:nvSpPr>
          <p:cNvPr id="68611" name="Rectangle 3"/>
          <p:cNvSpPr>
            <a:spLocks noGrp="1" noChangeArrowheads="1"/>
          </p:cNvSpPr>
          <p:nvPr>
            <p:ph type="body" idx="1"/>
          </p:nvPr>
        </p:nvSpPr>
        <p:spPr>
          <a:xfrm>
            <a:off x="609600" y="2209800"/>
            <a:ext cx="8001000" cy="2895600"/>
          </a:xfrm>
        </p:spPr>
        <p:txBody>
          <a:bodyPr/>
          <a:lstStyle/>
          <a:p>
            <a:pPr>
              <a:lnSpc>
                <a:spcPct val="110000"/>
              </a:lnSpc>
            </a:pPr>
            <a:r>
              <a:rPr lang="en-US" sz="3400" smtClean="0"/>
              <a:t>Measurement of the odds of having an exposure (e.g., specific food consumption) given the disease</a:t>
            </a:r>
          </a:p>
          <a:p>
            <a:pPr>
              <a:lnSpc>
                <a:spcPct val="110000"/>
              </a:lnSpc>
            </a:pPr>
            <a:r>
              <a:rPr lang="en-US" sz="3400" smtClean="0"/>
              <a:t>Estimates the Relative Risk </a:t>
            </a:r>
          </a:p>
        </p:txBody>
      </p:sp>
      <p:sp>
        <p:nvSpPr>
          <p:cNvPr id="68612" name="Text Box 4"/>
          <p:cNvSpPr txBox="1">
            <a:spLocks noChangeArrowheads="1"/>
          </p:cNvSpPr>
          <p:nvPr/>
        </p:nvSpPr>
        <p:spPr bwMode="auto">
          <a:xfrm>
            <a:off x="1011238" y="5257800"/>
            <a:ext cx="7848600" cy="762000"/>
          </a:xfrm>
          <a:prstGeom prst="rect">
            <a:avLst/>
          </a:prstGeom>
          <a:noFill/>
          <a:ln w="9525">
            <a:noFill/>
            <a:miter lim="800000"/>
            <a:headEnd/>
            <a:tailEnd/>
          </a:ln>
        </p:spPr>
        <p:txBody>
          <a:bodyPr>
            <a:spAutoFit/>
          </a:bodyPr>
          <a:lstStyle/>
          <a:p>
            <a:pPr eaLnBrk="1" hangingPunct="1">
              <a:spcBef>
                <a:spcPct val="50000"/>
              </a:spcBef>
            </a:pPr>
            <a:endParaRPr lang="en-US" sz="4400" b="0"/>
          </a:p>
        </p:txBody>
      </p:sp>
      <p:sp>
        <p:nvSpPr>
          <p:cNvPr id="68613" name="Text Box 5"/>
          <p:cNvSpPr txBox="1">
            <a:spLocks noChangeArrowheads="1"/>
          </p:cNvSpPr>
          <p:nvPr/>
        </p:nvSpPr>
        <p:spPr bwMode="auto">
          <a:xfrm>
            <a:off x="381000" y="5410200"/>
            <a:ext cx="1579563" cy="660400"/>
          </a:xfrm>
          <a:prstGeom prst="rect">
            <a:avLst/>
          </a:prstGeom>
          <a:noFill/>
          <a:ln w="9525">
            <a:noFill/>
            <a:miter lim="800000"/>
            <a:headEnd/>
            <a:tailEnd/>
          </a:ln>
        </p:spPr>
        <p:txBody>
          <a:bodyPr>
            <a:spAutoFit/>
          </a:bodyPr>
          <a:lstStyle/>
          <a:p>
            <a:pPr eaLnBrk="1" hangingPunct="1">
              <a:lnSpc>
                <a:spcPct val="85000"/>
              </a:lnSpc>
            </a:pPr>
            <a:r>
              <a:rPr lang="en-US" sz="2200" b="0">
                <a:latin typeface="Arial" pitchFamily="34" charset="0"/>
              </a:rPr>
              <a:t>Odds Ratio (OR)</a:t>
            </a:r>
          </a:p>
        </p:txBody>
      </p:sp>
      <p:sp>
        <p:nvSpPr>
          <p:cNvPr id="68614" name="Text Box 6"/>
          <p:cNvSpPr txBox="1">
            <a:spLocks noChangeArrowheads="1"/>
          </p:cNvSpPr>
          <p:nvPr/>
        </p:nvSpPr>
        <p:spPr bwMode="auto">
          <a:xfrm>
            <a:off x="2306638" y="5410200"/>
            <a:ext cx="4495800" cy="660400"/>
          </a:xfrm>
          <a:prstGeom prst="rect">
            <a:avLst/>
          </a:prstGeom>
          <a:noFill/>
          <a:ln w="9525">
            <a:noFill/>
            <a:miter lim="800000"/>
            <a:headEnd/>
            <a:tailEnd/>
          </a:ln>
        </p:spPr>
        <p:txBody>
          <a:bodyPr>
            <a:spAutoFit/>
          </a:bodyPr>
          <a:lstStyle/>
          <a:p>
            <a:pPr eaLnBrk="1" hangingPunct="1">
              <a:lnSpc>
                <a:spcPct val="85000"/>
              </a:lnSpc>
            </a:pPr>
            <a:r>
              <a:rPr lang="en-US" sz="2200" b="0" u="sng">
                <a:latin typeface="Arial" pitchFamily="34" charset="0"/>
              </a:rPr>
              <a:t>Odds of exposure among cases </a:t>
            </a:r>
          </a:p>
          <a:p>
            <a:pPr eaLnBrk="1" hangingPunct="1">
              <a:lnSpc>
                <a:spcPct val="85000"/>
              </a:lnSpc>
            </a:pPr>
            <a:r>
              <a:rPr lang="en-US" sz="2200" b="0">
                <a:latin typeface="Arial" pitchFamily="34" charset="0"/>
              </a:rPr>
              <a:t>Odds of exposure among controls</a:t>
            </a:r>
          </a:p>
        </p:txBody>
      </p:sp>
      <p:sp>
        <p:nvSpPr>
          <p:cNvPr id="68615" name="Text Box 7"/>
          <p:cNvSpPr txBox="1">
            <a:spLocks noChangeArrowheads="1"/>
          </p:cNvSpPr>
          <p:nvPr/>
        </p:nvSpPr>
        <p:spPr bwMode="auto">
          <a:xfrm>
            <a:off x="7065963" y="5505450"/>
            <a:ext cx="838200" cy="544513"/>
          </a:xfrm>
          <a:prstGeom prst="rect">
            <a:avLst/>
          </a:prstGeom>
          <a:noFill/>
          <a:ln w="9525">
            <a:noFill/>
            <a:miter lim="800000"/>
            <a:headEnd/>
            <a:tailEnd/>
          </a:ln>
        </p:spPr>
        <p:txBody>
          <a:bodyPr>
            <a:spAutoFit/>
          </a:bodyPr>
          <a:lstStyle/>
          <a:p>
            <a:pPr eaLnBrk="1" hangingPunct="1">
              <a:lnSpc>
                <a:spcPct val="50000"/>
              </a:lnSpc>
              <a:spcBef>
                <a:spcPct val="50000"/>
              </a:spcBef>
            </a:pPr>
            <a:r>
              <a:rPr lang="en-US" sz="2200" i="1" u="sng">
                <a:latin typeface="Arial" pitchFamily="34" charset="0"/>
              </a:rPr>
              <a:t>a / c</a:t>
            </a:r>
          </a:p>
          <a:p>
            <a:pPr eaLnBrk="1" hangingPunct="1">
              <a:lnSpc>
                <a:spcPct val="85000"/>
              </a:lnSpc>
            </a:pPr>
            <a:r>
              <a:rPr lang="en-US" sz="2200" i="1">
                <a:latin typeface="Arial" pitchFamily="34" charset="0"/>
              </a:rPr>
              <a:t>b / d</a:t>
            </a:r>
          </a:p>
        </p:txBody>
      </p:sp>
      <p:sp>
        <p:nvSpPr>
          <p:cNvPr id="68616" name="Text Box 8"/>
          <p:cNvSpPr txBox="1">
            <a:spLocks noChangeArrowheads="1"/>
          </p:cNvSpPr>
          <p:nvPr/>
        </p:nvSpPr>
        <p:spPr bwMode="auto">
          <a:xfrm>
            <a:off x="6705600" y="5562600"/>
            <a:ext cx="304800" cy="457200"/>
          </a:xfrm>
          <a:prstGeom prst="rect">
            <a:avLst/>
          </a:prstGeom>
          <a:noFill/>
          <a:ln w="9525">
            <a:noFill/>
            <a:miter lim="800000"/>
            <a:headEnd/>
            <a:tailEnd/>
          </a:ln>
        </p:spPr>
        <p:txBody>
          <a:bodyPr>
            <a:spAutoFit/>
          </a:bodyPr>
          <a:lstStyle/>
          <a:p>
            <a:pPr eaLnBrk="1" hangingPunct="1">
              <a:spcBef>
                <a:spcPct val="50000"/>
              </a:spcBef>
            </a:pPr>
            <a:r>
              <a:rPr lang="en-US" b="0"/>
              <a:t>=</a:t>
            </a:r>
          </a:p>
        </p:txBody>
      </p:sp>
      <p:sp>
        <p:nvSpPr>
          <p:cNvPr id="68617" name="Text Box 9"/>
          <p:cNvSpPr txBox="1">
            <a:spLocks noChangeArrowheads="1"/>
          </p:cNvSpPr>
          <p:nvPr/>
        </p:nvSpPr>
        <p:spPr bwMode="auto">
          <a:xfrm>
            <a:off x="1981200" y="5562600"/>
            <a:ext cx="304800" cy="457200"/>
          </a:xfrm>
          <a:prstGeom prst="rect">
            <a:avLst/>
          </a:prstGeom>
          <a:noFill/>
          <a:ln w="9525">
            <a:noFill/>
            <a:miter lim="800000"/>
            <a:headEnd/>
            <a:tailEnd/>
          </a:ln>
        </p:spPr>
        <p:txBody>
          <a:bodyPr>
            <a:spAutoFit/>
          </a:bodyPr>
          <a:lstStyle/>
          <a:p>
            <a:pPr eaLnBrk="1" hangingPunct="1">
              <a:spcBef>
                <a:spcPct val="50000"/>
              </a:spcBef>
            </a:pPr>
            <a:r>
              <a:rPr lang="en-US" b="0"/>
              <a:t>=</a:t>
            </a:r>
          </a:p>
        </p:txBody>
      </p:sp>
      <p:sp>
        <p:nvSpPr>
          <p:cNvPr id="68618" name="Text Box 10"/>
          <p:cNvSpPr txBox="1">
            <a:spLocks noChangeArrowheads="1"/>
          </p:cNvSpPr>
          <p:nvPr/>
        </p:nvSpPr>
        <p:spPr bwMode="auto">
          <a:xfrm>
            <a:off x="8305800" y="5410200"/>
            <a:ext cx="533400" cy="660400"/>
          </a:xfrm>
          <a:prstGeom prst="rect">
            <a:avLst/>
          </a:prstGeom>
          <a:noFill/>
          <a:ln w="9525">
            <a:noFill/>
            <a:miter lim="800000"/>
            <a:headEnd/>
            <a:tailEnd/>
          </a:ln>
        </p:spPr>
        <p:txBody>
          <a:bodyPr>
            <a:spAutoFit/>
          </a:bodyPr>
          <a:lstStyle/>
          <a:p>
            <a:pPr eaLnBrk="1" hangingPunct="1">
              <a:lnSpc>
                <a:spcPct val="85000"/>
              </a:lnSpc>
            </a:pPr>
            <a:r>
              <a:rPr lang="en-US" sz="2200" u="sng">
                <a:latin typeface="Arial" pitchFamily="34" charset="0"/>
              </a:rPr>
              <a:t>ad</a:t>
            </a:r>
          </a:p>
          <a:p>
            <a:pPr eaLnBrk="1" hangingPunct="1">
              <a:lnSpc>
                <a:spcPct val="85000"/>
              </a:lnSpc>
            </a:pPr>
            <a:r>
              <a:rPr lang="en-US" sz="2200">
                <a:latin typeface="Arial" pitchFamily="34" charset="0"/>
              </a:rPr>
              <a:t>bc</a:t>
            </a:r>
            <a:endParaRPr lang="en-US" sz="2200" u="sng">
              <a:latin typeface="Arial" pitchFamily="34" charset="0"/>
            </a:endParaRPr>
          </a:p>
        </p:txBody>
      </p:sp>
      <p:sp>
        <p:nvSpPr>
          <p:cNvPr id="68619" name="Text Box 11"/>
          <p:cNvSpPr txBox="1">
            <a:spLocks noChangeArrowheads="1"/>
          </p:cNvSpPr>
          <p:nvPr/>
        </p:nvSpPr>
        <p:spPr bwMode="auto">
          <a:xfrm>
            <a:off x="7904163" y="5581650"/>
            <a:ext cx="304800" cy="457200"/>
          </a:xfrm>
          <a:prstGeom prst="rect">
            <a:avLst/>
          </a:prstGeom>
          <a:noFill/>
          <a:ln w="9525">
            <a:noFill/>
            <a:miter lim="800000"/>
            <a:headEnd/>
            <a:tailEnd/>
          </a:ln>
        </p:spPr>
        <p:txBody>
          <a:bodyPr>
            <a:spAutoFit/>
          </a:bodyPr>
          <a:lstStyle/>
          <a:p>
            <a:pPr eaLnBrk="1" hangingPunct="1">
              <a:spcBef>
                <a:spcPct val="50000"/>
              </a:spcBef>
            </a:pPr>
            <a:r>
              <a:rPr lang="en-US" b="0"/>
              <a:t>=</a:t>
            </a:r>
          </a:p>
        </p:txBody>
      </p:sp>
    </p:spTree>
    <p:custDataLst>
      <p:tags r:id="rId1"/>
    </p:custData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674" name="Rectangle 2"/>
          <p:cNvSpPr>
            <a:spLocks noChangeArrowheads="1"/>
          </p:cNvSpPr>
          <p:nvPr/>
        </p:nvSpPr>
        <p:spPr bwMode="auto">
          <a:xfrm>
            <a:off x="0" y="5334000"/>
            <a:ext cx="8763000" cy="1219200"/>
          </a:xfrm>
          <a:prstGeom prst="rect">
            <a:avLst/>
          </a:prstGeom>
          <a:noFill/>
          <a:ln w="9525">
            <a:noFill/>
            <a:miter lim="800000"/>
            <a:headEnd/>
            <a:tailEnd/>
          </a:ln>
          <a:effectLst/>
        </p:spPr>
        <p:txBody>
          <a:bodyPr/>
          <a:lstStyle/>
          <a:p>
            <a:pPr marL="342900" indent="-342900">
              <a:lnSpc>
                <a:spcPct val="90000"/>
              </a:lnSpc>
              <a:spcBef>
                <a:spcPct val="20000"/>
              </a:spcBef>
              <a:buClr>
                <a:srgbClr val="FFFFFF"/>
              </a:buClr>
              <a:defRPr/>
            </a:pPr>
            <a:r>
              <a:rPr kumimoji="1" lang="en-US" b="0">
                <a:solidFill>
                  <a:srgbClr val="FFFFFF"/>
                </a:solidFill>
                <a:latin typeface="Arial" pitchFamily="34" charset="0"/>
              </a:rPr>
              <a:t>	 		</a:t>
            </a:r>
            <a:r>
              <a:rPr kumimoji="1" lang="en-US" sz="2600">
                <a:solidFill>
                  <a:srgbClr val="FFFFFF"/>
                </a:solidFill>
                <a:latin typeface="Arial" pitchFamily="34" charset="0"/>
              </a:rPr>
              <a:t>OR = 1           No Association   </a:t>
            </a:r>
          </a:p>
          <a:p>
            <a:pPr marL="742950" lvl="1" indent="-285750">
              <a:lnSpc>
                <a:spcPct val="90000"/>
              </a:lnSpc>
              <a:spcBef>
                <a:spcPct val="20000"/>
              </a:spcBef>
              <a:defRPr/>
            </a:pPr>
            <a:r>
              <a:rPr kumimoji="1" lang="en-US" sz="2600">
                <a:solidFill>
                  <a:srgbClr val="FFFFFF"/>
                </a:solidFill>
                <a:latin typeface="Arial" pitchFamily="34" charset="0"/>
              </a:rPr>
              <a:t>			OR &lt; 1           Negative Association</a:t>
            </a:r>
          </a:p>
          <a:p>
            <a:pPr marL="742950" lvl="1" indent="-285750">
              <a:lnSpc>
                <a:spcPct val="90000"/>
              </a:lnSpc>
              <a:spcBef>
                <a:spcPct val="20000"/>
              </a:spcBef>
              <a:defRPr/>
            </a:pPr>
            <a:r>
              <a:rPr kumimoji="1" lang="en-US" sz="2600">
                <a:solidFill>
                  <a:srgbClr val="FFFFFF"/>
                </a:solidFill>
                <a:latin typeface="Arial" pitchFamily="34" charset="0"/>
              </a:rPr>
              <a:t>			OR &gt; 1           Positive Association</a:t>
            </a:r>
            <a:r>
              <a:rPr kumimoji="1" lang="en-US" b="0">
                <a:solidFill>
                  <a:srgbClr val="FFFFFF"/>
                </a:solidFill>
                <a:effectLst>
                  <a:outerShdw blurRad="38100" dist="38100" dir="2700000" algn="tl">
                    <a:srgbClr val="000000"/>
                  </a:outerShdw>
                </a:effectLst>
                <a:latin typeface="Arial" pitchFamily="34" charset="0"/>
              </a:rPr>
              <a:t>           </a:t>
            </a:r>
          </a:p>
        </p:txBody>
      </p:sp>
      <p:pic>
        <p:nvPicPr>
          <p:cNvPr id="69635" name="Picture 3"/>
          <p:cNvPicPr>
            <a:picLocks noChangeAspect="1" noChangeArrowheads="1"/>
          </p:cNvPicPr>
          <p:nvPr/>
        </p:nvPicPr>
        <p:blipFill>
          <a:blip r:embed="rId4" cstate="print"/>
          <a:srcRect/>
          <a:stretch>
            <a:fillRect/>
          </a:stretch>
        </p:blipFill>
        <p:spPr bwMode="auto">
          <a:xfrm>
            <a:off x="838200" y="2743200"/>
            <a:ext cx="4876800" cy="2533650"/>
          </a:xfrm>
          <a:prstGeom prst="rect">
            <a:avLst/>
          </a:prstGeom>
          <a:solidFill>
            <a:schemeClr val="tx1"/>
          </a:solidFill>
          <a:ln w="9525">
            <a:noFill/>
            <a:miter lim="800000"/>
            <a:headEnd/>
            <a:tailEnd/>
          </a:ln>
        </p:spPr>
      </p:pic>
      <p:sp>
        <p:nvSpPr>
          <p:cNvPr id="69636" name="Rectangle 4"/>
          <p:cNvSpPr>
            <a:spLocks noChangeArrowheads="1"/>
          </p:cNvSpPr>
          <p:nvPr/>
        </p:nvSpPr>
        <p:spPr bwMode="auto">
          <a:xfrm>
            <a:off x="228600" y="304800"/>
            <a:ext cx="8610600" cy="990600"/>
          </a:xfrm>
          <a:prstGeom prst="rect">
            <a:avLst/>
          </a:prstGeom>
          <a:noFill/>
          <a:ln w="9525">
            <a:noFill/>
            <a:miter lim="800000"/>
            <a:headEnd/>
            <a:tailEnd/>
          </a:ln>
        </p:spPr>
        <p:txBody>
          <a:bodyPr anchor="ctr"/>
          <a:lstStyle/>
          <a:p>
            <a:pPr algn="ctr">
              <a:lnSpc>
                <a:spcPct val="85000"/>
              </a:lnSpc>
            </a:pPr>
            <a:r>
              <a:rPr lang="en-US" sz="4000" b="0">
                <a:solidFill>
                  <a:schemeClr val="tx2"/>
                </a:solidFill>
                <a:latin typeface="Arial Black" pitchFamily="34" charset="0"/>
              </a:rPr>
              <a:t>Using the 2 by 2 Table to Calculate Odds Ratio</a:t>
            </a:r>
          </a:p>
        </p:txBody>
      </p:sp>
      <p:sp>
        <p:nvSpPr>
          <p:cNvPr id="69637" name="AutoShape 5"/>
          <p:cNvSpPr>
            <a:spLocks noChangeArrowheads="1"/>
          </p:cNvSpPr>
          <p:nvPr/>
        </p:nvSpPr>
        <p:spPr bwMode="auto">
          <a:xfrm>
            <a:off x="3276600" y="5867400"/>
            <a:ext cx="533400" cy="152400"/>
          </a:xfrm>
          <a:prstGeom prst="rightArrow">
            <a:avLst>
              <a:gd name="adj1" fmla="val 50000"/>
              <a:gd name="adj2" fmla="val 87500"/>
            </a:avLst>
          </a:prstGeom>
          <a:solidFill>
            <a:srgbClr val="FF33CC"/>
          </a:solidFill>
          <a:ln w="9525">
            <a:solidFill>
              <a:srgbClr val="008000"/>
            </a:solidFill>
            <a:miter lim="800000"/>
            <a:headEnd/>
            <a:tailEnd/>
          </a:ln>
        </p:spPr>
        <p:txBody>
          <a:bodyPr wrap="none" anchor="ctr"/>
          <a:lstStyle/>
          <a:p>
            <a:endParaRPr lang="en-US"/>
          </a:p>
        </p:txBody>
      </p:sp>
      <p:sp>
        <p:nvSpPr>
          <p:cNvPr id="69638" name="AutoShape 6"/>
          <p:cNvSpPr>
            <a:spLocks noChangeArrowheads="1"/>
          </p:cNvSpPr>
          <p:nvPr/>
        </p:nvSpPr>
        <p:spPr bwMode="auto">
          <a:xfrm>
            <a:off x="3276600" y="5448300"/>
            <a:ext cx="533400" cy="152400"/>
          </a:xfrm>
          <a:prstGeom prst="rightArrow">
            <a:avLst>
              <a:gd name="adj1" fmla="val 50000"/>
              <a:gd name="adj2" fmla="val 87500"/>
            </a:avLst>
          </a:prstGeom>
          <a:solidFill>
            <a:srgbClr val="FF33CC"/>
          </a:solidFill>
          <a:ln w="9525">
            <a:solidFill>
              <a:srgbClr val="008000"/>
            </a:solidFill>
            <a:miter lim="800000"/>
            <a:headEnd/>
            <a:tailEnd/>
          </a:ln>
        </p:spPr>
        <p:txBody>
          <a:bodyPr wrap="none" anchor="ctr"/>
          <a:lstStyle/>
          <a:p>
            <a:endParaRPr lang="en-US"/>
          </a:p>
        </p:txBody>
      </p:sp>
      <p:sp>
        <p:nvSpPr>
          <p:cNvPr id="69639" name="AutoShape 7"/>
          <p:cNvSpPr>
            <a:spLocks noChangeArrowheads="1"/>
          </p:cNvSpPr>
          <p:nvPr/>
        </p:nvSpPr>
        <p:spPr bwMode="auto">
          <a:xfrm>
            <a:off x="3276600" y="6286500"/>
            <a:ext cx="533400" cy="152400"/>
          </a:xfrm>
          <a:prstGeom prst="rightArrow">
            <a:avLst>
              <a:gd name="adj1" fmla="val 50000"/>
              <a:gd name="adj2" fmla="val 87500"/>
            </a:avLst>
          </a:prstGeom>
          <a:solidFill>
            <a:srgbClr val="FF33CC"/>
          </a:solidFill>
          <a:ln w="9525">
            <a:solidFill>
              <a:srgbClr val="008000"/>
            </a:solidFill>
            <a:miter lim="800000"/>
            <a:headEnd/>
            <a:tailEnd/>
          </a:ln>
        </p:spPr>
        <p:txBody>
          <a:bodyPr wrap="none" anchor="ctr"/>
          <a:lstStyle/>
          <a:p>
            <a:endParaRPr lang="en-US"/>
          </a:p>
        </p:txBody>
      </p:sp>
      <p:sp>
        <p:nvSpPr>
          <p:cNvPr id="69640" name="Text Box 8"/>
          <p:cNvSpPr txBox="1">
            <a:spLocks noChangeArrowheads="1"/>
          </p:cNvSpPr>
          <p:nvPr/>
        </p:nvSpPr>
        <p:spPr bwMode="auto">
          <a:xfrm>
            <a:off x="1752600" y="1828800"/>
            <a:ext cx="2286000" cy="714375"/>
          </a:xfrm>
          <a:prstGeom prst="rect">
            <a:avLst/>
          </a:prstGeom>
          <a:solidFill>
            <a:srgbClr val="008000"/>
          </a:solidFill>
          <a:ln w="9525">
            <a:noFill/>
            <a:miter lim="800000"/>
            <a:headEnd/>
            <a:tailEnd/>
          </a:ln>
        </p:spPr>
        <p:txBody>
          <a:bodyPr>
            <a:spAutoFit/>
          </a:bodyPr>
          <a:lstStyle/>
          <a:p>
            <a:pPr>
              <a:lnSpc>
                <a:spcPct val="85000"/>
              </a:lnSpc>
            </a:pPr>
            <a:r>
              <a:rPr kumimoji="1" lang="en-US">
                <a:solidFill>
                  <a:srgbClr val="FFFFFF"/>
                </a:solidFill>
                <a:latin typeface="Arial" pitchFamily="34" charset="0"/>
              </a:rPr>
              <a:t>in diseased group (cases)</a:t>
            </a:r>
          </a:p>
        </p:txBody>
      </p:sp>
      <p:sp>
        <p:nvSpPr>
          <p:cNvPr id="69641" name="Text Box 9"/>
          <p:cNvSpPr txBox="1">
            <a:spLocks noChangeArrowheads="1"/>
          </p:cNvSpPr>
          <p:nvPr/>
        </p:nvSpPr>
        <p:spPr bwMode="auto">
          <a:xfrm>
            <a:off x="4267200" y="1828800"/>
            <a:ext cx="3810000" cy="714375"/>
          </a:xfrm>
          <a:prstGeom prst="rect">
            <a:avLst/>
          </a:prstGeom>
          <a:solidFill>
            <a:srgbClr val="008000"/>
          </a:solidFill>
          <a:ln w="9525">
            <a:noFill/>
            <a:miter lim="800000"/>
            <a:headEnd/>
            <a:tailEnd/>
          </a:ln>
        </p:spPr>
        <p:txBody>
          <a:bodyPr>
            <a:spAutoFit/>
          </a:bodyPr>
          <a:lstStyle/>
          <a:p>
            <a:pPr>
              <a:lnSpc>
                <a:spcPct val="85000"/>
              </a:lnSpc>
            </a:pPr>
            <a:r>
              <a:rPr kumimoji="1" lang="en-US">
                <a:solidFill>
                  <a:srgbClr val="FFFFFF"/>
                </a:solidFill>
                <a:latin typeface="Arial" pitchFamily="34" charset="0"/>
              </a:rPr>
              <a:t>relative to non-diseased group (controls)</a:t>
            </a:r>
            <a:endParaRPr lang="en-US" b="0">
              <a:latin typeface="Arial" pitchFamily="34" charset="0"/>
            </a:endParaRPr>
          </a:p>
        </p:txBody>
      </p:sp>
      <p:sp>
        <p:nvSpPr>
          <p:cNvPr id="69642" name="Text Box 10"/>
          <p:cNvSpPr txBox="1">
            <a:spLocks noChangeArrowheads="1"/>
          </p:cNvSpPr>
          <p:nvPr/>
        </p:nvSpPr>
        <p:spPr bwMode="auto">
          <a:xfrm>
            <a:off x="304800" y="1371600"/>
            <a:ext cx="8839200" cy="822325"/>
          </a:xfrm>
          <a:prstGeom prst="rect">
            <a:avLst/>
          </a:prstGeom>
          <a:noFill/>
          <a:ln w="9525">
            <a:noFill/>
            <a:miter lim="800000"/>
            <a:headEnd/>
            <a:tailEnd/>
          </a:ln>
        </p:spPr>
        <p:txBody>
          <a:bodyPr>
            <a:spAutoFit/>
          </a:bodyPr>
          <a:lstStyle/>
          <a:p>
            <a:r>
              <a:rPr kumimoji="1" lang="en-US">
                <a:solidFill>
                  <a:srgbClr val="FFFFFF"/>
                </a:solidFill>
                <a:latin typeface="Arial" pitchFamily="34" charset="0"/>
              </a:rPr>
              <a:t>Estimates magnitude of association between exposure and</a:t>
            </a:r>
          </a:p>
          <a:p>
            <a:r>
              <a:rPr kumimoji="1" lang="en-US">
                <a:solidFill>
                  <a:srgbClr val="FFFFFF"/>
                </a:solidFill>
                <a:latin typeface="Arial" pitchFamily="34" charset="0"/>
              </a:rPr>
              <a:t>disease</a:t>
            </a:r>
            <a:endParaRPr lang="en-US" b="0">
              <a:latin typeface="Arial" pitchFamily="34" charset="0"/>
            </a:endParaRPr>
          </a:p>
        </p:txBody>
      </p:sp>
      <p:sp>
        <p:nvSpPr>
          <p:cNvPr id="69643" name="Text Box 11"/>
          <p:cNvSpPr txBox="1">
            <a:spLocks noChangeArrowheads="1"/>
          </p:cNvSpPr>
          <p:nvPr/>
        </p:nvSpPr>
        <p:spPr bwMode="auto">
          <a:xfrm>
            <a:off x="6934200" y="3630613"/>
            <a:ext cx="838200" cy="585787"/>
          </a:xfrm>
          <a:prstGeom prst="rect">
            <a:avLst/>
          </a:prstGeom>
          <a:noFill/>
          <a:ln w="9525">
            <a:noFill/>
            <a:miter lim="800000"/>
            <a:headEnd/>
            <a:tailEnd/>
          </a:ln>
        </p:spPr>
        <p:txBody>
          <a:bodyPr>
            <a:spAutoFit/>
          </a:bodyPr>
          <a:lstStyle/>
          <a:p>
            <a:pPr eaLnBrk="1" hangingPunct="1">
              <a:lnSpc>
                <a:spcPct val="50000"/>
              </a:lnSpc>
              <a:spcBef>
                <a:spcPct val="50000"/>
              </a:spcBef>
            </a:pPr>
            <a:r>
              <a:rPr lang="en-US" i="1" u="sng">
                <a:solidFill>
                  <a:schemeClr val="tx2"/>
                </a:solidFill>
                <a:latin typeface="Arial" pitchFamily="34" charset="0"/>
              </a:rPr>
              <a:t>a /c</a:t>
            </a:r>
          </a:p>
          <a:p>
            <a:pPr eaLnBrk="1" hangingPunct="1">
              <a:lnSpc>
                <a:spcPct val="85000"/>
              </a:lnSpc>
            </a:pPr>
            <a:r>
              <a:rPr lang="en-US" i="1">
                <a:solidFill>
                  <a:schemeClr val="tx2"/>
                </a:solidFill>
                <a:latin typeface="Arial" pitchFamily="34" charset="0"/>
              </a:rPr>
              <a:t>b /d</a:t>
            </a:r>
          </a:p>
        </p:txBody>
      </p:sp>
      <p:sp>
        <p:nvSpPr>
          <p:cNvPr id="69644" name="Text Box 12"/>
          <p:cNvSpPr txBox="1">
            <a:spLocks noChangeArrowheads="1"/>
          </p:cNvSpPr>
          <p:nvPr/>
        </p:nvSpPr>
        <p:spPr bwMode="auto">
          <a:xfrm>
            <a:off x="8229600" y="3505200"/>
            <a:ext cx="685800" cy="714375"/>
          </a:xfrm>
          <a:prstGeom prst="rect">
            <a:avLst/>
          </a:prstGeom>
          <a:noFill/>
          <a:ln w="9525">
            <a:noFill/>
            <a:miter lim="800000"/>
            <a:headEnd/>
            <a:tailEnd/>
          </a:ln>
        </p:spPr>
        <p:txBody>
          <a:bodyPr>
            <a:spAutoFit/>
          </a:bodyPr>
          <a:lstStyle/>
          <a:p>
            <a:pPr eaLnBrk="1" hangingPunct="1">
              <a:lnSpc>
                <a:spcPct val="85000"/>
              </a:lnSpc>
            </a:pPr>
            <a:r>
              <a:rPr lang="en-US" u="sng">
                <a:solidFill>
                  <a:schemeClr val="tx2"/>
                </a:solidFill>
                <a:latin typeface="Arial" pitchFamily="34" charset="0"/>
              </a:rPr>
              <a:t>ad</a:t>
            </a:r>
          </a:p>
          <a:p>
            <a:pPr eaLnBrk="1" hangingPunct="1">
              <a:lnSpc>
                <a:spcPct val="85000"/>
              </a:lnSpc>
            </a:pPr>
            <a:r>
              <a:rPr lang="en-US">
                <a:solidFill>
                  <a:schemeClr val="tx2"/>
                </a:solidFill>
                <a:latin typeface="Arial" pitchFamily="34" charset="0"/>
              </a:rPr>
              <a:t>bc</a:t>
            </a:r>
            <a:endParaRPr lang="en-US" u="sng">
              <a:solidFill>
                <a:schemeClr val="tx2"/>
              </a:solidFill>
              <a:latin typeface="Arial" pitchFamily="34" charset="0"/>
            </a:endParaRPr>
          </a:p>
        </p:txBody>
      </p:sp>
      <p:sp>
        <p:nvSpPr>
          <p:cNvPr id="69645" name="Text Box 13"/>
          <p:cNvSpPr txBox="1">
            <a:spLocks noChangeArrowheads="1"/>
          </p:cNvSpPr>
          <p:nvPr/>
        </p:nvSpPr>
        <p:spPr bwMode="auto">
          <a:xfrm>
            <a:off x="5867400" y="3581400"/>
            <a:ext cx="1066800" cy="519113"/>
          </a:xfrm>
          <a:prstGeom prst="rect">
            <a:avLst/>
          </a:prstGeom>
          <a:noFill/>
          <a:ln w="9525">
            <a:noFill/>
            <a:miter lim="800000"/>
            <a:headEnd/>
            <a:tailEnd/>
          </a:ln>
        </p:spPr>
        <p:txBody>
          <a:bodyPr>
            <a:spAutoFit/>
          </a:bodyPr>
          <a:lstStyle/>
          <a:p>
            <a:pPr eaLnBrk="1" hangingPunct="1">
              <a:spcBef>
                <a:spcPct val="50000"/>
              </a:spcBef>
            </a:pPr>
            <a:r>
              <a:rPr lang="en-US" sz="2800">
                <a:solidFill>
                  <a:schemeClr val="tx2"/>
                </a:solidFill>
                <a:latin typeface="Arial" pitchFamily="34" charset="0"/>
              </a:rPr>
              <a:t>OR</a:t>
            </a:r>
            <a:r>
              <a:rPr lang="en-US">
                <a:solidFill>
                  <a:schemeClr val="tx2"/>
                </a:solidFill>
                <a:latin typeface="Arial" pitchFamily="34" charset="0"/>
              </a:rPr>
              <a:t> =</a:t>
            </a:r>
          </a:p>
        </p:txBody>
      </p:sp>
      <p:sp>
        <p:nvSpPr>
          <p:cNvPr id="69646" name="Text Box 14"/>
          <p:cNvSpPr txBox="1">
            <a:spLocks noChangeArrowheads="1"/>
          </p:cNvSpPr>
          <p:nvPr/>
        </p:nvSpPr>
        <p:spPr bwMode="auto">
          <a:xfrm>
            <a:off x="7772400" y="3611563"/>
            <a:ext cx="381000" cy="457200"/>
          </a:xfrm>
          <a:prstGeom prst="rect">
            <a:avLst/>
          </a:prstGeom>
          <a:noFill/>
          <a:ln w="9525">
            <a:noFill/>
            <a:miter lim="800000"/>
            <a:headEnd/>
            <a:tailEnd/>
          </a:ln>
        </p:spPr>
        <p:txBody>
          <a:bodyPr>
            <a:spAutoFit/>
          </a:bodyPr>
          <a:lstStyle/>
          <a:p>
            <a:pPr eaLnBrk="1" hangingPunct="1">
              <a:spcBef>
                <a:spcPct val="50000"/>
              </a:spcBef>
            </a:pPr>
            <a:r>
              <a:rPr lang="en-US" b="0">
                <a:solidFill>
                  <a:schemeClr val="tx2"/>
                </a:solidFill>
              </a:rPr>
              <a:t>=</a:t>
            </a:r>
          </a:p>
        </p:txBody>
      </p:sp>
    </p:spTree>
    <p:custDataLst>
      <p:tags r:id="rId1"/>
    </p:custDataLst>
  </p:cSld>
  <p:clrMapOvr>
    <a:masterClrMapping/>
  </p:clrMapOvr>
  <p:transition spd="med"/>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685800" y="457200"/>
            <a:ext cx="7772400" cy="838200"/>
          </a:xfrm>
        </p:spPr>
        <p:txBody>
          <a:bodyPr/>
          <a:lstStyle/>
          <a:p>
            <a:r>
              <a:rPr lang="en-US" smtClean="0"/>
              <a:t>Validity of Findings</a:t>
            </a:r>
          </a:p>
        </p:txBody>
      </p:sp>
      <p:sp>
        <p:nvSpPr>
          <p:cNvPr id="70659" name="Rectangle 3"/>
          <p:cNvSpPr>
            <a:spLocks noGrp="1" noChangeArrowheads="1"/>
          </p:cNvSpPr>
          <p:nvPr>
            <p:ph type="body" idx="1"/>
          </p:nvPr>
        </p:nvSpPr>
        <p:spPr>
          <a:xfrm>
            <a:off x="990600" y="3048000"/>
            <a:ext cx="7010400" cy="3352800"/>
          </a:xfrm>
        </p:spPr>
        <p:txBody>
          <a:bodyPr/>
          <a:lstStyle/>
          <a:p>
            <a:pPr>
              <a:lnSpc>
                <a:spcPct val="105000"/>
              </a:lnSpc>
              <a:spcBef>
                <a:spcPct val="0"/>
              </a:spcBef>
            </a:pPr>
            <a:r>
              <a:rPr lang="en-US" smtClean="0"/>
              <a:t>Bias: systematic error (selection, information {recall, interviewer, misclassification})</a:t>
            </a:r>
          </a:p>
          <a:p>
            <a:pPr>
              <a:lnSpc>
                <a:spcPct val="105000"/>
              </a:lnSpc>
              <a:spcBef>
                <a:spcPct val="0"/>
              </a:spcBef>
            </a:pPr>
            <a:r>
              <a:rPr lang="en-US" smtClean="0"/>
              <a:t>Confounding</a:t>
            </a:r>
          </a:p>
          <a:p>
            <a:pPr>
              <a:lnSpc>
                <a:spcPct val="105000"/>
              </a:lnSpc>
              <a:spcBef>
                <a:spcPct val="0"/>
              </a:spcBef>
            </a:pPr>
            <a:r>
              <a:rPr lang="en-US" smtClean="0"/>
              <a:t>Chance: sampling variability and sampling size</a:t>
            </a:r>
          </a:p>
        </p:txBody>
      </p:sp>
      <p:sp>
        <p:nvSpPr>
          <p:cNvPr id="70660" name="Text Box 4"/>
          <p:cNvSpPr txBox="1">
            <a:spLocks noChangeArrowheads="1"/>
          </p:cNvSpPr>
          <p:nvPr/>
        </p:nvSpPr>
        <p:spPr bwMode="auto">
          <a:xfrm>
            <a:off x="685800" y="1600200"/>
            <a:ext cx="7924800" cy="1335088"/>
          </a:xfrm>
          <a:prstGeom prst="rect">
            <a:avLst/>
          </a:prstGeom>
          <a:noFill/>
          <a:ln w="9525">
            <a:noFill/>
            <a:miter lim="800000"/>
            <a:headEnd/>
            <a:tailEnd/>
          </a:ln>
        </p:spPr>
        <p:txBody>
          <a:bodyPr>
            <a:spAutoFit/>
          </a:bodyPr>
          <a:lstStyle/>
          <a:p>
            <a:pPr eaLnBrk="1" hangingPunct="1">
              <a:lnSpc>
                <a:spcPct val="85000"/>
              </a:lnSpc>
            </a:pPr>
            <a:r>
              <a:rPr lang="en-US" sz="3200">
                <a:latin typeface="Arial" pitchFamily="34" charset="0"/>
              </a:rPr>
              <a:t>Is the observed association between exposure and disease due to alternative explanations?</a:t>
            </a:r>
          </a:p>
        </p:txBody>
      </p:sp>
    </p:spTree>
    <p:custDataLst>
      <p:tags r:id="rId1"/>
    </p:custData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685800" y="457200"/>
            <a:ext cx="7772400" cy="990600"/>
          </a:xfrm>
        </p:spPr>
        <p:txBody>
          <a:bodyPr/>
          <a:lstStyle/>
          <a:p>
            <a:r>
              <a:rPr lang="en-US" smtClean="0"/>
              <a:t>Examples of Bias</a:t>
            </a:r>
          </a:p>
        </p:txBody>
      </p:sp>
      <p:sp>
        <p:nvSpPr>
          <p:cNvPr id="71683" name="Rectangle 3"/>
          <p:cNvSpPr>
            <a:spLocks noGrp="1" noChangeArrowheads="1"/>
          </p:cNvSpPr>
          <p:nvPr>
            <p:ph type="body" idx="1"/>
          </p:nvPr>
        </p:nvSpPr>
        <p:spPr>
          <a:xfrm>
            <a:off x="533400" y="1524000"/>
            <a:ext cx="8208963" cy="4724400"/>
          </a:xfrm>
        </p:spPr>
        <p:txBody>
          <a:bodyPr/>
          <a:lstStyle/>
          <a:p>
            <a:r>
              <a:rPr lang="en-US" smtClean="0"/>
              <a:t>Random misclassification of cases vs. controls or exposed vs. unexposed</a:t>
            </a:r>
          </a:p>
          <a:p>
            <a:pPr lvl="1"/>
            <a:r>
              <a:rPr lang="en-US" smtClean="0"/>
              <a:t>categories of persons less “clean”</a:t>
            </a:r>
          </a:p>
          <a:p>
            <a:pPr lvl="1"/>
            <a:r>
              <a:rPr lang="en-US" smtClean="0"/>
              <a:t>biases OR or RR toward “1.0”</a:t>
            </a:r>
          </a:p>
          <a:p>
            <a:r>
              <a:rPr lang="en-US" smtClean="0"/>
              <a:t>Recall bias</a:t>
            </a:r>
          </a:p>
          <a:p>
            <a:pPr lvl="1"/>
            <a:r>
              <a:rPr lang="en-US" smtClean="0"/>
              <a:t>cases better remember exposures than do controls</a:t>
            </a:r>
          </a:p>
          <a:p>
            <a:pPr lvl="1"/>
            <a:r>
              <a:rPr lang="en-US" smtClean="0"/>
              <a:t>problem with retrospective studies</a:t>
            </a:r>
          </a:p>
          <a:p>
            <a:pPr lvl="1"/>
            <a:r>
              <a:rPr lang="en-US" smtClean="0"/>
              <a:t>may result in inflated OR</a:t>
            </a:r>
          </a:p>
        </p:txBody>
      </p:sp>
    </p:spTree>
    <p:custDataLst>
      <p:tags r:id="rId1"/>
    </p:custData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685800" y="381000"/>
            <a:ext cx="7772400" cy="1066800"/>
          </a:xfrm>
        </p:spPr>
        <p:txBody>
          <a:bodyPr/>
          <a:lstStyle/>
          <a:p>
            <a:r>
              <a:rPr lang="en-US" sz="3600" smtClean="0"/>
              <a:t>Diseases &amp; Conditions, cont.</a:t>
            </a:r>
          </a:p>
        </p:txBody>
      </p:sp>
      <p:sp>
        <p:nvSpPr>
          <p:cNvPr id="14339" name="Rectangle 3"/>
          <p:cNvSpPr>
            <a:spLocks noGrp="1" noChangeArrowheads="1"/>
          </p:cNvSpPr>
          <p:nvPr>
            <p:ph type="body" idx="1"/>
          </p:nvPr>
        </p:nvSpPr>
        <p:spPr>
          <a:xfrm>
            <a:off x="685800" y="1447800"/>
            <a:ext cx="7772400" cy="4876800"/>
          </a:xfrm>
        </p:spPr>
        <p:txBody>
          <a:bodyPr/>
          <a:lstStyle/>
          <a:p>
            <a:pPr>
              <a:lnSpc>
                <a:spcPct val="90000"/>
              </a:lnSpc>
            </a:pPr>
            <a:r>
              <a:rPr lang="en-US" smtClean="0"/>
              <a:t>Communicable infectious diseases</a:t>
            </a:r>
          </a:p>
          <a:p>
            <a:pPr>
              <a:lnSpc>
                <a:spcPct val="90000"/>
              </a:lnSpc>
            </a:pPr>
            <a:r>
              <a:rPr lang="en-US" smtClean="0"/>
              <a:t>Zoonotic diseases</a:t>
            </a:r>
          </a:p>
          <a:p>
            <a:pPr>
              <a:lnSpc>
                <a:spcPct val="90000"/>
              </a:lnSpc>
            </a:pPr>
            <a:r>
              <a:rPr lang="en-US" smtClean="0"/>
              <a:t>Environmental diseases &amp; conditions</a:t>
            </a:r>
          </a:p>
          <a:p>
            <a:pPr>
              <a:lnSpc>
                <a:spcPct val="90000"/>
              </a:lnSpc>
            </a:pPr>
            <a:r>
              <a:rPr lang="en-US" smtClean="0"/>
              <a:t>Occupational diseases &amp; conditions</a:t>
            </a:r>
          </a:p>
          <a:p>
            <a:pPr>
              <a:lnSpc>
                <a:spcPct val="90000"/>
              </a:lnSpc>
            </a:pPr>
            <a:r>
              <a:rPr lang="en-US" smtClean="0"/>
              <a:t>Chronic diseases</a:t>
            </a:r>
          </a:p>
          <a:p>
            <a:pPr>
              <a:lnSpc>
                <a:spcPct val="90000"/>
              </a:lnSpc>
            </a:pPr>
            <a:r>
              <a:rPr lang="en-US" smtClean="0"/>
              <a:t>Birth defects</a:t>
            </a:r>
          </a:p>
          <a:p>
            <a:pPr>
              <a:lnSpc>
                <a:spcPct val="90000"/>
              </a:lnSpc>
            </a:pPr>
            <a:r>
              <a:rPr lang="en-US" smtClean="0"/>
              <a:t>Injuries </a:t>
            </a:r>
          </a:p>
          <a:p>
            <a:pPr>
              <a:lnSpc>
                <a:spcPct val="90000"/>
              </a:lnSpc>
            </a:pPr>
            <a:r>
              <a:rPr lang="en-US" smtClean="0"/>
              <a:t>Hospital-acquired infections</a:t>
            </a:r>
          </a:p>
          <a:p>
            <a:pPr>
              <a:lnSpc>
                <a:spcPct val="90000"/>
              </a:lnSpc>
            </a:pPr>
            <a:r>
              <a:rPr lang="en-US" smtClean="0"/>
              <a:t>Proxies (vaccination status, etc.)</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685800" y="457200"/>
            <a:ext cx="7772400" cy="1143000"/>
          </a:xfrm>
        </p:spPr>
        <p:txBody>
          <a:bodyPr/>
          <a:lstStyle/>
          <a:p>
            <a:r>
              <a:rPr lang="en-US" smtClean="0"/>
              <a:t>Confounding</a:t>
            </a:r>
          </a:p>
        </p:txBody>
      </p:sp>
      <p:sp>
        <p:nvSpPr>
          <p:cNvPr id="72707" name="Rectangle 3"/>
          <p:cNvSpPr>
            <a:spLocks noGrp="1" noChangeArrowheads="1"/>
          </p:cNvSpPr>
          <p:nvPr>
            <p:ph type="body" idx="1"/>
          </p:nvPr>
        </p:nvSpPr>
        <p:spPr>
          <a:xfrm>
            <a:off x="685800" y="1828800"/>
            <a:ext cx="7772400" cy="1676400"/>
          </a:xfrm>
        </p:spPr>
        <p:txBody>
          <a:bodyPr/>
          <a:lstStyle/>
          <a:p>
            <a:r>
              <a:rPr lang="en-US" smtClean="0"/>
              <a:t>Alternative explanation for the association, linked to both exposure and outcome</a:t>
            </a:r>
          </a:p>
        </p:txBody>
      </p:sp>
      <p:sp>
        <p:nvSpPr>
          <p:cNvPr id="72708" name="Text Box 4"/>
          <p:cNvSpPr txBox="1">
            <a:spLocks noChangeArrowheads="1"/>
          </p:cNvSpPr>
          <p:nvPr/>
        </p:nvSpPr>
        <p:spPr bwMode="auto">
          <a:xfrm>
            <a:off x="974725" y="4103688"/>
            <a:ext cx="2395538" cy="1003300"/>
          </a:xfrm>
          <a:prstGeom prst="rect">
            <a:avLst/>
          </a:prstGeom>
          <a:noFill/>
          <a:ln w="57150">
            <a:solidFill>
              <a:schemeClr val="tx1"/>
            </a:solidFill>
            <a:miter lim="800000"/>
            <a:headEnd/>
            <a:tailEnd/>
          </a:ln>
        </p:spPr>
        <p:txBody>
          <a:bodyPr wrap="none">
            <a:spAutoFit/>
          </a:bodyPr>
          <a:lstStyle/>
          <a:p>
            <a:r>
              <a:rPr lang="en-US" sz="2800">
                <a:solidFill>
                  <a:schemeClr val="tx2"/>
                </a:solidFill>
                <a:latin typeface="Arial" pitchFamily="34" charset="0"/>
              </a:rPr>
              <a:t>Yellow index</a:t>
            </a:r>
          </a:p>
          <a:p>
            <a:r>
              <a:rPr lang="en-US" sz="2800">
                <a:solidFill>
                  <a:schemeClr val="tx2"/>
                </a:solidFill>
                <a:latin typeface="Arial" pitchFamily="34" charset="0"/>
              </a:rPr>
              <a:t>finger</a:t>
            </a:r>
          </a:p>
        </p:txBody>
      </p:sp>
      <p:sp>
        <p:nvSpPr>
          <p:cNvPr id="72709" name="Text Box 5"/>
          <p:cNvSpPr txBox="1">
            <a:spLocks noChangeArrowheads="1"/>
          </p:cNvSpPr>
          <p:nvPr/>
        </p:nvSpPr>
        <p:spPr bwMode="auto">
          <a:xfrm>
            <a:off x="6400800" y="4114800"/>
            <a:ext cx="1463675" cy="1003300"/>
          </a:xfrm>
          <a:prstGeom prst="rect">
            <a:avLst/>
          </a:prstGeom>
          <a:noFill/>
          <a:ln w="57150">
            <a:solidFill>
              <a:schemeClr val="tx1"/>
            </a:solidFill>
            <a:miter lim="800000"/>
            <a:headEnd/>
            <a:tailEnd/>
          </a:ln>
        </p:spPr>
        <p:txBody>
          <a:bodyPr>
            <a:spAutoFit/>
          </a:bodyPr>
          <a:lstStyle/>
          <a:p>
            <a:r>
              <a:rPr lang="en-US" sz="2800">
                <a:solidFill>
                  <a:schemeClr val="hlink"/>
                </a:solidFill>
                <a:latin typeface="Arial" pitchFamily="34" charset="0"/>
              </a:rPr>
              <a:t>Lung cancer</a:t>
            </a:r>
          </a:p>
        </p:txBody>
      </p:sp>
      <p:sp>
        <p:nvSpPr>
          <p:cNvPr id="72710" name="AutoShape 6"/>
          <p:cNvSpPr>
            <a:spLocks noChangeArrowheads="1"/>
          </p:cNvSpPr>
          <p:nvPr/>
        </p:nvSpPr>
        <p:spPr bwMode="auto">
          <a:xfrm>
            <a:off x="3886200" y="4343400"/>
            <a:ext cx="2057400" cy="533400"/>
          </a:xfrm>
          <a:prstGeom prst="rightArrow">
            <a:avLst>
              <a:gd name="adj1" fmla="val 50000"/>
              <a:gd name="adj2" fmla="val 96429"/>
            </a:avLst>
          </a:prstGeom>
          <a:solidFill>
            <a:srgbClr val="FF33CC"/>
          </a:solidFill>
          <a:ln w="9525">
            <a:solidFill>
              <a:schemeClr val="tx1"/>
            </a:solidFill>
            <a:miter lim="800000"/>
            <a:headEnd/>
            <a:tailEnd/>
          </a:ln>
        </p:spPr>
        <p:txBody>
          <a:bodyPr wrap="none" anchor="ctr"/>
          <a:lstStyle/>
          <a:p>
            <a:endParaRPr lang="en-US"/>
          </a:p>
        </p:txBody>
      </p:sp>
      <p:sp>
        <p:nvSpPr>
          <p:cNvPr id="72711" name="Text Box 7"/>
          <p:cNvSpPr txBox="1">
            <a:spLocks noChangeArrowheads="1"/>
          </p:cNvSpPr>
          <p:nvPr/>
        </p:nvSpPr>
        <p:spPr bwMode="auto">
          <a:xfrm>
            <a:off x="3886200" y="5780088"/>
            <a:ext cx="1828800" cy="576262"/>
          </a:xfrm>
          <a:prstGeom prst="rect">
            <a:avLst/>
          </a:prstGeom>
          <a:noFill/>
          <a:ln w="57150">
            <a:solidFill>
              <a:schemeClr val="tx1"/>
            </a:solidFill>
            <a:miter lim="800000"/>
            <a:headEnd/>
            <a:tailEnd/>
          </a:ln>
        </p:spPr>
        <p:txBody>
          <a:bodyPr>
            <a:spAutoFit/>
          </a:bodyPr>
          <a:lstStyle/>
          <a:p>
            <a:r>
              <a:rPr lang="en-US" sz="2800">
                <a:solidFill>
                  <a:srgbClr val="00FF00"/>
                </a:solidFill>
                <a:latin typeface="Arial" pitchFamily="34" charset="0"/>
              </a:rPr>
              <a:t>Smoking</a:t>
            </a:r>
          </a:p>
        </p:txBody>
      </p:sp>
      <p:sp>
        <p:nvSpPr>
          <p:cNvPr id="72712" name="AutoShape 8" descr="Wide upward diagonal"/>
          <p:cNvSpPr>
            <a:spLocks noChangeArrowheads="1"/>
          </p:cNvSpPr>
          <p:nvPr/>
        </p:nvSpPr>
        <p:spPr bwMode="auto">
          <a:xfrm rot="1849660">
            <a:off x="2362200" y="5486400"/>
            <a:ext cx="1219200" cy="457200"/>
          </a:xfrm>
          <a:prstGeom prst="leftArrow">
            <a:avLst>
              <a:gd name="adj1" fmla="val 50000"/>
              <a:gd name="adj2" fmla="val 66667"/>
            </a:avLst>
          </a:prstGeom>
          <a:pattFill prst="wdUpDiag">
            <a:fgClr>
              <a:srgbClr val="00FF00"/>
            </a:fgClr>
            <a:bgClr>
              <a:srgbClr val="FF33CC"/>
            </a:bgClr>
          </a:pattFill>
          <a:ln w="9525">
            <a:solidFill>
              <a:schemeClr val="tx1"/>
            </a:solidFill>
            <a:miter lim="800000"/>
            <a:headEnd/>
            <a:tailEnd/>
          </a:ln>
        </p:spPr>
        <p:txBody>
          <a:bodyPr wrap="none" anchor="ctr"/>
          <a:lstStyle/>
          <a:p>
            <a:endParaRPr lang="en-US"/>
          </a:p>
        </p:txBody>
      </p:sp>
      <p:sp>
        <p:nvSpPr>
          <p:cNvPr id="72713" name="AutoShape 9" descr="Wide downward diagonal"/>
          <p:cNvSpPr>
            <a:spLocks noChangeArrowheads="1"/>
          </p:cNvSpPr>
          <p:nvPr/>
        </p:nvSpPr>
        <p:spPr bwMode="auto">
          <a:xfrm rot="8790742">
            <a:off x="6019800" y="5486400"/>
            <a:ext cx="1219200" cy="457200"/>
          </a:xfrm>
          <a:prstGeom prst="leftArrow">
            <a:avLst>
              <a:gd name="adj1" fmla="val 50000"/>
              <a:gd name="adj2" fmla="val 66667"/>
            </a:avLst>
          </a:prstGeom>
          <a:pattFill prst="wdDnDiag">
            <a:fgClr>
              <a:srgbClr val="00FF00"/>
            </a:fgClr>
            <a:bgClr>
              <a:srgbClr val="FF33CC"/>
            </a:bgClr>
          </a:pattFill>
          <a:ln w="9525">
            <a:solidFill>
              <a:schemeClr val="tx1"/>
            </a:solidFill>
            <a:miter lim="800000"/>
            <a:headEnd/>
            <a:tailEnd/>
          </a:ln>
        </p:spPr>
        <p:txBody>
          <a:bodyPr wrap="none" anchor="ctr"/>
          <a:lstStyle/>
          <a:p>
            <a:endParaRPr lang="en-US"/>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457200" y="533400"/>
            <a:ext cx="8305800" cy="1295400"/>
          </a:xfrm>
        </p:spPr>
        <p:txBody>
          <a:bodyPr/>
          <a:lstStyle/>
          <a:p>
            <a:r>
              <a:rPr lang="en-US" smtClean="0"/>
              <a:t>Evaluating the Role of Chance</a:t>
            </a:r>
          </a:p>
        </p:txBody>
      </p:sp>
      <p:sp>
        <p:nvSpPr>
          <p:cNvPr id="73731" name="Rectangle 3"/>
          <p:cNvSpPr>
            <a:spLocks noGrp="1" noChangeArrowheads="1"/>
          </p:cNvSpPr>
          <p:nvPr>
            <p:ph type="body" idx="1"/>
          </p:nvPr>
        </p:nvSpPr>
        <p:spPr>
          <a:xfrm>
            <a:off x="762000" y="2133600"/>
            <a:ext cx="7772400" cy="4343400"/>
          </a:xfrm>
        </p:spPr>
        <p:txBody>
          <a:bodyPr/>
          <a:lstStyle/>
          <a:p>
            <a:pPr>
              <a:lnSpc>
                <a:spcPct val="90000"/>
              </a:lnSpc>
            </a:pPr>
            <a:r>
              <a:rPr lang="en-US" sz="3600" i="1" smtClean="0"/>
              <a:t>P</a:t>
            </a:r>
            <a:r>
              <a:rPr lang="en-US" sz="3600" smtClean="0"/>
              <a:t> value</a:t>
            </a:r>
          </a:p>
          <a:p>
            <a:pPr lvl="1"/>
            <a:r>
              <a:rPr lang="en-US" sz="3200" smtClean="0"/>
              <a:t>Probability a given association could have occurred by chance alone</a:t>
            </a:r>
          </a:p>
          <a:p>
            <a:pPr lvl="1"/>
            <a:r>
              <a:rPr lang="en-US" sz="3200" smtClean="0"/>
              <a:t>“Statistically significant” defined as p </a:t>
            </a:r>
            <a:r>
              <a:rPr lang="en-US" sz="3200" smtClean="0">
                <a:sym typeface="Symbol" pitchFamily="18" charset="2"/>
              </a:rPr>
              <a:t> 0.05</a:t>
            </a:r>
          </a:p>
          <a:p>
            <a:pPr lvl="1"/>
            <a:r>
              <a:rPr lang="en-US" sz="3200" smtClean="0">
                <a:sym typeface="Symbol" pitchFamily="18" charset="2"/>
              </a:rPr>
              <a:t>Consider all available evidence when interpreting </a:t>
            </a:r>
            <a:r>
              <a:rPr lang="en-US" sz="3200" i="1" smtClean="0">
                <a:sym typeface="Symbol" pitchFamily="18" charset="2"/>
              </a:rPr>
              <a:t>P</a:t>
            </a:r>
            <a:r>
              <a:rPr lang="en-US" sz="3200" smtClean="0">
                <a:sym typeface="Symbol" pitchFamily="18" charset="2"/>
              </a:rPr>
              <a:t> values</a:t>
            </a:r>
            <a:endParaRPr lang="en-US" sz="3200" smtClean="0"/>
          </a:p>
        </p:txBody>
      </p:sp>
    </p:spTree>
    <p:custDataLst>
      <p:tags r:id="rId1"/>
    </p:custData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457200" y="762000"/>
            <a:ext cx="8305800" cy="1295400"/>
          </a:xfrm>
        </p:spPr>
        <p:txBody>
          <a:bodyPr/>
          <a:lstStyle/>
          <a:p>
            <a:r>
              <a:rPr lang="en-US" sz="4000" smtClean="0"/>
              <a:t>Evaluating the Role of Chance, cont.</a:t>
            </a:r>
          </a:p>
        </p:txBody>
      </p:sp>
      <p:sp>
        <p:nvSpPr>
          <p:cNvPr id="74755" name="Text Box 3"/>
          <p:cNvSpPr txBox="1">
            <a:spLocks noChangeArrowheads="1"/>
          </p:cNvSpPr>
          <p:nvPr/>
        </p:nvSpPr>
        <p:spPr bwMode="auto">
          <a:xfrm>
            <a:off x="1143000" y="2743200"/>
            <a:ext cx="6705600" cy="3005138"/>
          </a:xfrm>
          <a:prstGeom prst="rect">
            <a:avLst/>
          </a:prstGeom>
          <a:noFill/>
          <a:ln w="9525">
            <a:noFill/>
            <a:miter lim="800000"/>
            <a:headEnd/>
            <a:tailEnd/>
          </a:ln>
        </p:spPr>
        <p:txBody>
          <a:bodyPr>
            <a:spAutoFit/>
          </a:bodyPr>
          <a:lstStyle/>
          <a:p>
            <a:pPr eaLnBrk="1" hangingPunct="1">
              <a:lnSpc>
                <a:spcPct val="140000"/>
              </a:lnSpc>
              <a:spcBef>
                <a:spcPct val="20000"/>
              </a:spcBef>
              <a:buFont typeface="Wingdings" pitchFamily="2" charset="2"/>
              <a:buChar char="§"/>
            </a:pPr>
            <a:r>
              <a:rPr lang="en-US" sz="3200" b="0">
                <a:latin typeface="Arial" pitchFamily="34" charset="0"/>
              </a:rPr>
              <a:t>  </a:t>
            </a:r>
            <a:r>
              <a:rPr lang="en-US" sz="3600">
                <a:latin typeface="Arial" pitchFamily="34" charset="0"/>
              </a:rPr>
              <a:t>95% Confidence Interval</a:t>
            </a:r>
          </a:p>
          <a:p>
            <a:pPr lvl="1" eaLnBrk="1" hangingPunct="1">
              <a:lnSpc>
                <a:spcPct val="140000"/>
              </a:lnSpc>
              <a:spcBef>
                <a:spcPct val="20000"/>
              </a:spcBef>
              <a:buFont typeface="Wingdings" pitchFamily="2" charset="2"/>
              <a:buChar char="§"/>
            </a:pPr>
            <a:r>
              <a:rPr lang="en-US" sz="3200">
                <a:latin typeface="Arial" pitchFamily="34" charset="0"/>
              </a:rPr>
              <a:t>Range within which the true association lies, based on 95% assurance</a:t>
            </a:r>
          </a:p>
        </p:txBody>
      </p:sp>
    </p:spTree>
    <p:custDataLst>
      <p:tags r:id="rId1"/>
    </p:custData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p:cNvSpPr>
            <a:spLocks noGrp="1"/>
          </p:cNvSpPr>
          <p:nvPr>
            <p:ph type="title"/>
          </p:nvPr>
        </p:nvSpPr>
        <p:spPr>
          <a:xfrm>
            <a:off x="685800" y="609600"/>
            <a:ext cx="7772400" cy="762000"/>
          </a:xfrm>
        </p:spPr>
        <p:txBody>
          <a:bodyPr/>
          <a:lstStyle/>
          <a:p>
            <a:r>
              <a:rPr lang="en-US" smtClean="0"/>
              <a:t>Statistical Software</a:t>
            </a:r>
          </a:p>
        </p:txBody>
      </p:sp>
      <p:sp>
        <p:nvSpPr>
          <p:cNvPr id="75779" name="Content Placeholder 2"/>
          <p:cNvSpPr>
            <a:spLocks noGrp="1"/>
          </p:cNvSpPr>
          <p:nvPr>
            <p:ph idx="1"/>
          </p:nvPr>
        </p:nvSpPr>
        <p:spPr>
          <a:xfrm>
            <a:off x="838200" y="1600200"/>
            <a:ext cx="7315200" cy="4876800"/>
          </a:xfrm>
        </p:spPr>
        <p:txBody>
          <a:bodyPr/>
          <a:lstStyle/>
          <a:p>
            <a:r>
              <a:rPr lang="en-US" smtClean="0"/>
              <a:t>Data management</a:t>
            </a:r>
          </a:p>
          <a:p>
            <a:pPr lvl="1"/>
            <a:r>
              <a:rPr lang="en-US" smtClean="0"/>
              <a:t>Excel, other flat-file formats</a:t>
            </a:r>
          </a:p>
          <a:p>
            <a:pPr lvl="1"/>
            <a:r>
              <a:rPr lang="en-US" smtClean="0"/>
              <a:t>Access, Epi-Info, other relational databases</a:t>
            </a:r>
          </a:p>
          <a:p>
            <a:pPr lvl="1"/>
            <a:r>
              <a:rPr lang="en-US" smtClean="0"/>
              <a:t>CDC’s Outbreak Management System</a:t>
            </a:r>
          </a:p>
          <a:p>
            <a:r>
              <a:rPr lang="en-US" smtClean="0"/>
              <a:t>Data analysis</a:t>
            </a:r>
          </a:p>
          <a:p>
            <a:pPr lvl="1"/>
            <a:r>
              <a:rPr lang="en-US" smtClean="0"/>
              <a:t>Epi-Info, Stat-Calc</a:t>
            </a:r>
          </a:p>
          <a:p>
            <a:pPr lvl="1"/>
            <a:r>
              <a:rPr lang="en-US" smtClean="0"/>
              <a:t>SAS, SPSS</a:t>
            </a:r>
          </a:p>
          <a:p>
            <a:pPr lvl="1"/>
            <a:r>
              <a:rPr lang="en-US" smtClean="0"/>
              <a:t>R (open source)</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p:cNvSpPr>
          <p:nvPr>
            <p:ph type="title"/>
          </p:nvPr>
        </p:nvSpPr>
        <p:spPr>
          <a:xfrm>
            <a:off x="685800" y="609600"/>
            <a:ext cx="7772400" cy="990600"/>
          </a:xfrm>
        </p:spPr>
        <p:txBody>
          <a:bodyPr/>
          <a:lstStyle/>
          <a:p>
            <a:r>
              <a:rPr lang="en-US" smtClean="0"/>
              <a:t>Informatics in PH</a:t>
            </a:r>
          </a:p>
        </p:txBody>
      </p:sp>
      <p:sp>
        <p:nvSpPr>
          <p:cNvPr id="76803" name="Content Placeholder 2"/>
          <p:cNvSpPr>
            <a:spLocks noGrp="1"/>
          </p:cNvSpPr>
          <p:nvPr>
            <p:ph idx="1"/>
          </p:nvPr>
        </p:nvSpPr>
        <p:spPr>
          <a:xfrm>
            <a:off x="838200" y="1981200"/>
            <a:ext cx="7620000" cy="4114800"/>
          </a:xfrm>
        </p:spPr>
        <p:txBody>
          <a:bodyPr/>
          <a:lstStyle/>
          <a:p>
            <a:r>
              <a:rPr lang="en-US" smtClean="0"/>
              <a:t>Data management</a:t>
            </a:r>
          </a:p>
          <a:p>
            <a:r>
              <a:rPr lang="en-US" smtClean="0"/>
              <a:t>Data exchange and dissemination</a:t>
            </a:r>
          </a:p>
          <a:p>
            <a:pPr lvl="1"/>
            <a:r>
              <a:rPr lang="en-US" smtClean="0"/>
              <a:t>Electronic and web-based</a:t>
            </a:r>
          </a:p>
          <a:p>
            <a:pPr lvl="1"/>
            <a:r>
              <a:rPr lang="en-US" smtClean="0"/>
              <a:t>Standardized messaging (e.g. HL7)</a:t>
            </a:r>
          </a:p>
          <a:p>
            <a:r>
              <a:rPr lang="en-US" smtClean="0"/>
              <a:t>Consider security issues and HIPAA</a:t>
            </a:r>
          </a:p>
          <a:p>
            <a:pPr lvl="1"/>
            <a:r>
              <a:rPr lang="en-US" smtClean="0"/>
              <a:t>Encryption, layered passwords</a:t>
            </a:r>
          </a:p>
          <a:p>
            <a:pPr lvl="1"/>
            <a:r>
              <a:rPr lang="en-US" smtClean="0"/>
              <a:t>Sharing &amp; merging of databases</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p:cNvSpPr>
            <a:spLocks noGrp="1"/>
          </p:cNvSpPr>
          <p:nvPr>
            <p:ph type="title"/>
          </p:nvPr>
        </p:nvSpPr>
        <p:spPr>
          <a:xfrm>
            <a:off x="685800" y="533400"/>
            <a:ext cx="7772400" cy="838200"/>
          </a:xfrm>
        </p:spPr>
        <p:txBody>
          <a:bodyPr/>
          <a:lstStyle/>
          <a:p>
            <a:r>
              <a:rPr lang="en-US" smtClean="0"/>
              <a:t>New Analytic &amp; IT Tools</a:t>
            </a:r>
          </a:p>
        </p:txBody>
      </p:sp>
      <p:sp>
        <p:nvSpPr>
          <p:cNvPr id="77827" name="Content Placeholder 2"/>
          <p:cNvSpPr>
            <a:spLocks noGrp="1"/>
          </p:cNvSpPr>
          <p:nvPr>
            <p:ph idx="1"/>
          </p:nvPr>
        </p:nvSpPr>
        <p:spPr>
          <a:xfrm>
            <a:off x="1295400" y="1600200"/>
            <a:ext cx="6629400" cy="4800600"/>
          </a:xfrm>
        </p:spPr>
        <p:txBody>
          <a:bodyPr/>
          <a:lstStyle/>
          <a:p>
            <a:r>
              <a:rPr lang="en-US" smtClean="0"/>
              <a:t>New analytic tools</a:t>
            </a:r>
          </a:p>
          <a:p>
            <a:pPr lvl="1">
              <a:buFont typeface="Wingdings" pitchFamily="2" charset="2"/>
              <a:buChar char="§"/>
            </a:pPr>
            <a:r>
              <a:rPr lang="en-US" smtClean="0"/>
              <a:t>R – open source analytical suite</a:t>
            </a:r>
          </a:p>
          <a:p>
            <a:pPr lvl="1">
              <a:buFont typeface="Wingdings" pitchFamily="2" charset="2"/>
              <a:buChar char="§"/>
            </a:pPr>
            <a:r>
              <a:rPr lang="en-US" smtClean="0"/>
              <a:t>Geographic information systems</a:t>
            </a:r>
          </a:p>
          <a:p>
            <a:pPr lvl="1">
              <a:buFont typeface="Wingdings" pitchFamily="2" charset="2"/>
              <a:buChar char="§"/>
            </a:pPr>
            <a:r>
              <a:rPr lang="en-US" smtClean="0"/>
              <a:t>Signal detection and perturbation analysis, e.g. SatScan</a:t>
            </a:r>
          </a:p>
          <a:p>
            <a:pPr lvl="1">
              <a:buFont typeface="Wingdings" pitchFamily="2" charset="2"/>
              <a:buChar char="§"/>
            </a:pPr>
            <a:r>
              <a:rPr lang="en-US" smtClean="0"/>
              <a:t>Web-based OMS</a:t>
            </a:r>
          </a:p>
          <a:p>
            <a:pPr>
              <a:buFont typeface="Wingdings" pitchFamily="2" charset="2"/>
              <a:buChar char="§"/>
            </a:pPr>
            <a:r>
              <a:rPr lang="en-US" smtClean="0"/>
              <a:t>IT tools</a:t>
            </a:r>
          </a:p>
          <a:p>
            <a:pPr lvl="1">
              <a:buFont typeface="Wingdings" pitchFamily="2" charset="2"/>
              <a:buChar char="§"/>
            </a:pPr>
            <a:r>
              <a:rPr lang="en-US" smtClean="0"/>
              <a:t>ELR and EMR</a:t>
            </a:r>
          </a:p>
          <a:p>
            <a:pPr lvl="1">
              <a:buFont typeface="Wingdings" pitchFamily="2" charset="2"/>
              <a:buChar char="§"/>
            </a:pPr>
            <a:r>
              <a:rPr lang="en-US" smtClean="0"/>
              <a:t>Web-based reporting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381000"/>
            <a:ext cx="8305800" cy="1295400"/>
          </a:xfrm>
          <a:noFill/>
        </p:spPr>
        <p:txBody>
          <a:bodyPr lIns="92075" tIns="46038" rIns="92075" bIns="46038"/>
          <a:lstStyle/>
          <a:p>
            <a:pPr>
              <a:spcBef>
                <a:spcPts val="1200"/>
              </a:spcBef>
              <a:spcAft>
                <a:spcPts val="300"/>
              </a:spcAft>
            </a:pPr>
            <a:r>
              <a:rPr lang="en-US" smtClean="0"/>
              <a:t>How Communicable Diseases are Transmitted</a:t>
            </a:r>
          </a:p>
        </p:txBody>
      </p:sp>
      <p:sp>
        <p:nvSpPr>
          <p:cNvPr id="15363" name="Rectangle 3"/>
          <p:cNvSpPr>
            <a:spLocks noGrp="1" noChangeArrowheads="1"/>
          </p:cNvSpPr>
          <p:nvPr>
            <p:ph type="body" idx="1"/>
          </p:nvPr>
        </p:nvSpPr>
        <p:spPr>
          <a:xfrm>
            <a:off x="1676400" y="1905000"/>
            <a:ext cx="6019800" cy="4419600"/>
          </a:xfrm>
          <a:noFill/>
        </p:spPr>
        <p:txBody>
          <a:bodyPr lIns="92075" tIns="46038" rIns="92075" bIns="46038"/>
          <a:lstStyle/>
          <a:p>
            <a:pPr>
              <a:lnSpc>
                <a:spcPct val="90000"/>
              </a:lnSpc>
              <a:spcBef>
                <a:spcPts val="1200"/>
              </a:spcBef>
              <a:spcAft>
                <a:spcPts val="300"/>
              </a:spcAft>
              <a:buClr>
                <a:schemeClr val="tx1"/>
              </a:buClr>
              <a:buSzPct val="65000"/>
              <a:buFont typeface="Monotype Sorts" charset="2"/>
              <a:buChar char="u"/>
            </a:pPr>
            <a:r>
              <a:rPr lang="en-US" smtClean="0"/>
              <a:t>Airborne,  Droplet-borne</a:t>
            </a:r>
          </a:p>
          <a:p>
            <a:pPr>
              <a:lnSpc>
                <a:spcPct val="90000"/>
              </a:lnSpc>
              <a:spcBef>
                <a:spcPts val="1200"/>
              </a:spcBef>
              <a:spcAft>
                <a:spcPts val="300"/>
              </a:spcAft>
              <a:buClr>
                <a:schemeClr val="tx1"/>
              </a:buClr>
              <a:buSzPct val="65000"/>
              <a:buFont typeface="Monotype Sorts" charset="2"/>
              <a:buChar char="u"/>
            </a:pPr>
            <a:r>
              <a:rPr lang="en-US" smtClean="0"/>
              <a:t>Person-to-person</a:t>
            </a:r>
          </a:p>
          <a:p>
            <a:pPr>
              <a:lnSpc>
                <a:spcPct val="90000"/>
              </a:lnSpc>
              <a:spcBef>
                <a:spcPts val="1200"/>
              </a:spcBef>
              <a:spcAft>
                <a:spcPts val="300"/>
              </a:spcAft>
              <a:buClr>
                <a:schemeClr val="tx1"/>
              </a:buClr>
              <a:buSzPct val="65000"/>
              <a:buFont typeface="Monotype Sorts" charset="2"/>
              <a:buChar char="u"/>
            </a:pPr>
            <a:r>
              <a:rPr lang="en-US" smtClean="0"/>
              <a:t>Waterborne,  Foodborne</a:t>
            </a:r>
          </a:p>
          <a:p>
            <a:pPr>
              <a:lnSpc>
                <a:spcPct val="90000"/>
              </a:lnSpc>
              <a:spcBef>
                <a:spcPts val="1200"/>
              </a:spcBef>
              <a:spcAft>
                <a:spcPts val="300"/>
              </a:spcAft>
              <a:buClr>
                <a:schemeClr val="tx1"/>
              </a:buClr>
              <a:buSzPct val="65000"/>
              <a:buFont typeface="Monotype Sorts" charset="2"/>
              <a:buChar char="u"/>
            </a:pPr>
            <a:r>
              <a:rPr lang="en-US" smtClean="0"/>
              <a:t>Bloodborne</a:t>
            </a:r>
          </a:p>
          <a:p>
            <a:pPr>
              <a:lnSpc>
                <a:spcPct val="90000"/>
              </a:lnSpc>
              <a:spcBef>
                <a:spcPts val="1200"/>
              </a:spcBef>
              <a:spcAft>
                <a:spcPts val="300"/>
              </a:spcAft>
              <a:buClr>
                <a:schemeClr val="tx1"/>
              </a:buClr>
              <a:buSzPct val="65000"/>
              <a:buFont typeface="Monotype Sorts" charset="2"/>
              <a:buChar char="u"/>
            </a:pPr>
            <a:r>
              <a:rPr lang="en-US" smtClean="0"/>
              <a:t>Sexually transmitted</a:t>
            </a:r>
          </a:p>
          <a:p>
            <a:pPr>
              <a:lnSpc>
                <a:spcPct val="90000"/>
              </a:lnSpc>
              <a:spcBef>
                <a:spcPts val="1200"/>
              </a:spcBef>
              <a:spcAft>
                <a:spcPts val="300"/>
              </a:spcAft>
              <a:buClr>
                <a:schemeClr val="tx1"/>
              </a:buClr>
              <a:buSzPct val="65000"/>
              <a:buFont typeface="Monotype Sorts" charset="2"/>
              <a:buChar char="u"/>
            </a:pPr>
            <a:r>
              <a:rPr lang="en-US" smtClean="0"/>
              <a:t>Vehicle-borne</a:t>
            </a:r>
          </a:p>
          <a:p>
            <a:pPr>
              <a:lnSpc>
                <a:spcPct val="90000"/>
              </a:lnSpc>
              <a:spcBef>
                <a:spcPts val="1200"/>
              </a:spcBef>
              <a:spcAft>
                <a:spcPts val="300"/>
              </a:spcAft>
              <a:buClr>
                <a:schemeClr val="tx1"/>
              </a:buClr>
              <a:buSzPct val="65000"/>
              <a:buFont typeface="Monotype Sorts" charset="2"/>
              <a:buChar char="u"/>
            </a:pPr>
            <a:r>
              <a:rPr lang="en-US" smtClean="0"/>
              <a:t>Zoonotic (incl. vectorborne)</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533400" y="304800"/>
            <a:ext cx="8153400" cy="990600"/>
          </a:xfrm>
        </p:spPr>
        <p:txBody>
          <a:bodyPr/>
          <a:lstStyle/>
          <a:p>
            <a:pPr>
              <a:spcBef>
                <a:spcPts val="1200"/>
              </a:spcBef>
              <a:spcAft>
                <a:spcPts val="300"/>
              </a:spcAft>
            </a:pPr>
            <a:r>
              <a:rPr lang="en-US" smtClean="0"/>
              <a:t>Airborne &amp; Droplet-borne</a:t>
            </a:r>
          </a:p>
        </p:txBody>
      </p:sp>
      <p:sp>
        <p:nvSpPr>
          <p:cNvPr id="16387" name="Rectangle 3"/>
          <p:cNvSpPr>
            <a:spLocks noGrp="1" noChangeArrowheads="1"/>
          </p:cNvSpPr>
          <p:nvPr>
            <p:ph type="body" idx="1"/>
          </p:nvPr>
        </p:nvSpPr>
        <p:spPr>
          <a:xfrm>
            <a:off x="685800" y="1600200"/>
            <a:ext cx="8077200" cy="4114800"/>
          </a:xfrm>
        </p:spPr>
        <p:txBody>
          <a:bodyPr/>
          <a:lstStyle/>
          <a:p>
            <a:pPr>
              <a:spcBef>
                <a:spcPts val="1200"/>
              </a:spcBef>
              <a:spcAft>
                <a:spcPts val="300"/>
              </a:spcAft>
              <a:buClr>
                <a:schemeClr val="tx1"/>
              </a:buClr>
              <a:buFont typeface="Monotype Sorts" charset="2"/>
              <a:buChar char="u"/>
            </a:pPr>
            <a:r>
              <a:rPr lang="en-US" i="1" smtClean="0"/>
              <a:t>Airborne</a:t>
            </a:r>
          </a:p>
          <a:p>
            <a:pPr lvl="1">
              <a:spcBef>
                <a:spcPts val="1200"/>
              </a:spcBef>
              <a:spcAft>
                <a:spcPts val="300"/>
              </a:spcAft>
              <a:buClr>
                <a:schemeClr val="tx1"/>
              </a:buClr>
              <a:buFont typeface="Wingdings" pitchFamily="2" charset="2"/>
              <a:buChar char="Ø"/>
            </a:pPr>
            <a:r>
              <a:rPr lang="en-US" smtClean="0"/>
              <a:t>droplet nuclei and air currents; breathing</a:t>
            </a:r>
          </a:p>
          <a:p>
            <a:pPr lvl="1">
              <a:spcBef>
                <a:spcPts val="1200"/>
              </a:spcBef>
              <a:spcAft>
                <a:spcPts val="300"/>
              </a:spcAft>
              <a:buClr>
                <a:schemeClr val="tx1"/>
              </a:buClr>
              <a:buFont typeface="Wingdings" pitchFamily="2" charset="2"/>
              <a:buChar char="Ø"/>
            </a:pPr>
            <a:r>
              <a:rPr lang="en-US" smtClean="0"/>
              <a:t>e.g. – measles, chicken pox, legionella, tuberculosis, ?SARS</a:t>
            </a:r>
          </a:p>
          <a:p>
            <a:pPr>
              <a:spcBef>
                <a:spcPts val="1200"/>
              </a:spcBef>
              <a:spcAft>
                <a:spcPts val="300"/>
              </a:spcAft>
              <a:buClr>
                <a:schemeClr val="tx1"/>
              </a:buClr>
              <a:buFont typeface="Monotype Sorts" charset="2"/>
              <a:buChar char="u"/>
            </a:pPr>
            <a:r>
              <a:rPr lang="en-US" i="1" smtClean="0"/>
              <a:t>Droplet-borne</a:t>
            </a:r>
          </a:p>
          <a:p>
            <a:pPr lvl="1">
              <a:spcBef>
                <a:spcPts val="1200"/>
              </a:spcBef>
              <a:spcAft>
                <a:spcPts val="300"/>
              </a:spcAft>
              <a:buClr>
                <a:schemeClr val="tx1"/>
              </a:buClr>
              <a:buFont typeface="Wingdings" pitchFamily="2" charset="2"/>
              <a:buChar char="Ø"/>
            </a:pPr>
            <a:r>
              <a:rPr lang="en-US" smtClean="0"/>
              <a:t>visible droplets, limited distance; coughing, sneezing</a:t>
            </a:r>
          </a:p>
          <a:p>
            <a:pPr lvl="1">
              <a:spcBef>
                <a:spcPts val="1200"/>
              </a:spcBef>
              <a:spcAft>
                <a:spcPts val="300"/>
              </a:spcAft>
              <a:buClr>
                <a:schemeClr val="tx1"/>
              </a:buClr>
              <a:buFont typeface="Wingdings" pitchFamily="2" charset="2"/>
              <a:buChar char="Ø"/>
            </a:pPr>
            <a:r>
              <a:rPr lang="en-US" smtClean="0"/>
              <a:t>e.g. – pertussis, Gr. A strep, SARS, flu</a:t>
            </a: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SWI" val="9"/>
  <p:tag name="CVB" val="9"/>
  <p:tag name="SPT" val="FALSE"/>
  <p:tag name="NBP" val="1"/>
  <p:tag name="BSN" val="9"/>
  <p:tag name="LFXCI" val="0"/>
  <p:tag name="SVT" val="TRUE"/>
  <p:tag name="CII" val="9"/>
</p:tagLst>
</file>

<file path=ppt/tags/tag10.xml><?xml version="1.0" encoding="utf-8"?>
<p:tagLst xmlns:a="http://schemas.openxmlformats.org/drawingml/2006/main" xmlns:r="http://schemas.openxmlformats.org/officeDocument/2006/relationships" xmlns:p="http://schemas.openxmlformats.org/presentationml/2006/main">
  <p:tag name="SWI" val="32"/>
  <p:tag name="CVB" val="32"/>
  <p:tag name="SPT" val="FALSE"/>
  <p:tag name="NBP" val="1"/>
  <p:tag name="BSN" val="32"/>
  <p:tag name="LFXCI" val="0"/>
  <p:tag name="SVT" val="TRUE"/>
  <p:tag name="CII" val="32"/>
</p:tagLst>
</file>

<file path=ppt/tags/tag11.xml><?xml version="1.0" encoding="utf-8"?>
<p:tagLst xmlns:a="http://schemas.openxmlformats.org/drawingml/2006/main" xmlns:r="http://schemas.openxmlformats.org/officeDocument/2006/relationships" xmlns:p="http://schemas.openxmlformats.org/presentationml/2006/main">
  <p:tag name="SWI" val="33"/>
  <p:tag name="CVB" val="33"/>
  <p:tag name="SPT" val="FALSE"/>
  <p:tag name="NBP" val="1"/>
  <p:tag name="BSN" val="33"/>
  <p:tag name="LFXCI" val="0"/>
  <p:tag name="SVT" val="TRUE"/>
  <p:tag name="CII" val="33"/>
</p:tagLst>
</file>

<file path=ppt/tags/tag12.xml><?xml version="1.0" encoding="utf-8"?>
<p:tagLst xmlns:a="http://schemas.openxmlformats.org/drawingml/2006/main" xmlns:r="http://schemas.openxmlformats.org/officeDocument/2006/relationships" xmlns:p="http://schemas.openxmlformats.org/presentationml/2006/main">
  <p:tag name="SWI" val="34"/>
  <p:tag name="CVB" val="34"/>
  <p:tag name="SPT" val="FALSE"/>
  <p:tag name="NBP" val="1"/>
  <p:tag name="BSN" val="34"/>
  <p:tag name="LFXCI" val="0"/>
  <p:tag name="SVT" val="TRUE"/>
  <p:tag name="CII" val="34"/>
</p:tagLst>
</file>

<file path=ppt/tags/tag13.xml><?xml version="1.0" encoding="utf-8"?>
<p:tagLst xmlns:a="http://schemas.openxmlformats.org/drawingml/2006/main" xmlns:r="http://schemas.openxmlformats.org/officeDocument/2006/relationships" xmlns:p="http://schemas.openxmlformats.org/presentationml/2006/main">
  <p:tag name="SWI" val="30"/>
  <p:tag name="CVB" val="30"/>
  <p:tag name="SPT" val="FALSE"/>
  <p:tag name="NBP" val="1"/>
  <p:tag name="BSN" val="30"/>
  <p:tag name="LFXCI" val="0"/>
  <p:tag name="SVT" val="TRUE"/>
  <p:tag name="CII" val="30"/>
</p:tagLst>
</file>

<file path=ppt/tags/tag14.xml><?xml version="1.0" encoding="utf-8"?>
<p:tagLst xmlns:a="http://schemas.openxmlformats.org/drawingml/2006/main" xmlns:r="http://schemas.openxmlformats.org/officeDocument/2006/relationships" xmlns:p="http://schemas.openxmlformats.org/presentationml/2006/main">
  <p:tag name="SWI" val="40"/>
  <p:tag name="CVB" val="40"/>
  <p:tag name="SPT" val="FALSE"/>
  <p:tag name="NBP" val="1"/>
  <p:tag name="BSN" val="40"/>
  <p:tag name="LFXCI" val="0"/>
  <p:tag name="SVT" val="TRUE"/>
  <p:tag name="CII" val="40"/>
</p:tagLst>
</file>

<file path=ppt/tags/tag15.xml><?xml version="1.0" encoding="utf-8"?>
<p:tagLst xmlns:a="http://schemas.openxmlformats.org/drawingml/2006/main" xmlns:r="http://schemas.openxmlformats.org/officeDocument/2006/relationships" xmlns:p="http://schemas.openxmlformats.org/presentationml/2006/main">
  <p:tag name="SWI" val="39"/>
  <p:tag name="CVB" val="39"/>
  <p:tag name="SPT" val="FALSE"/>
  <p:tag name="NBP" val="1"/>
  <p:tag name="BSN" val="39"/>
  <p:tag name="LFXCI" val="0"/>
  <p:tag name="SVT" val="TRUE"/>
  <p:tag name="CII" val="39"/>
</p:tagLst>
</file>

<file path=ppt/tags/tag16.xml><?xml version="1.0" encoding="utf-8"?>
<p:tagLst xmlns:a="http://schemas.openxmlformats.org/drawingml/2006/main" xmlns:r="http://schemas.openxmlformats.org/officeDocument/2006/relationships" xmlns:p="http://schemas.openxmlformats.org/presentationml/2006/main">
  <p:tag name="SWI" val="41"/>
  <p:tag name="CVB" val="41"/>
  <p:tag name="SPT" val="FALSE"/>
  <p:tag name="NBP" val="1"/>
  <p:tag name="BSN" val="41"/>
  <p:tag name="LFXCI" val="0"/>
  <p:tag name="SVT" val="TRUE"/>
  <p:tag name="CII" val="41"/>
</p:tagLst>
</file>

<file path=ppt/tags/tag17.xml><?xml version="1.0" encoding="utf-8"?>
<p:tagLst xmlns:a="http://schemas.openxmlformats.org/drawingml/2006/main" xmlns:r="http://schemas.openxmlformats.org/officeDocument/2006/relationships" xmlns:p="http://schemas.openxmlformats.org/presentationml/2006/main">
  <p:tag name="SWI" val="42"/>
  <p:tag name="CVB" val="42"/>
  <p:tag name="SPT" val="FALSE"/>
  <p:tag name="NBP" val="1"/>
  <p:tag name="BSN" val="42"/>
  <p:tag name="LFXCI" val="0"/>
  <p:tag name="SVT" val="TRUE"/>
  <p:tag name="CII" val="42"/>
</p:tagLst>
</file>

<file path=ppt/tags/tag18.xml><?xml version="1.0" encoding="utf-8"?>
<p:tagLst xmlns:a="http://schemas.openxmlformats.org/drawingml/2006/main" xmlns:r="http://schemas.openxmlformats.org/officeDocument/2006/relationships" xmlns:p="http://schemas.openxmlformats.org/presentationml/2006/main">
  <p:tag name="SWI" val="43"/>
  <p:tag name="CVB" val="43"/>
  <p:tag name="SPT" val="FALSE"/>
  <p:tag name="NBP" val="1"/>
  <p:tag name="BSN" val="43"/>
  <p:tag name="LFXCI" val="0"/>
  <p:tag name="SVT" val="TRUE"/>
  <p:tag name="CII" val="43"/>
</p:tagLst>
</file>

<file path=ppt/tags/tag19.xml><?xml version="1.0" encoding="utf-8"?>
<p:tagLst xmlns:a="http://schemas.openxmlformats.org/drawingml/2006/main" xmlns:r="http://schemas.openxmlformats.org/officeDocument/2006/relationships" xmlns:p="http://schemas.openxmlformats.org/presentationml/2006/main">
  <p:tag name="SWI" val="43"/>
  <p:tag name="CVB" val="43"/>
  <p:tag name="SPT" val="FALSE"/>
  <p:tag name="NBP" val="1"/>
  <p:tag name="BSN" val="43"/>
  <p:tag name="LFXCI" val="0"/>
  <p:tag name="SVT" val="TRUE"/>
  <p:tag name="CII" val="43"/>
</p:tagLst>
</file>

<file path=ppt/tags/tag2.xml><?xml version="1.0" encoding="utf-8"?>
<p:tagLst xmlns:a="http://schemas.openxmlformats.org/drawingml/2006/main" xmlns:r="http://schemas.openxmlformats.org/officeDocument/2006/relationships" xmlns:p="http://schemas.openxmlformats.org/presentationml/2006/main">
  <p:tag name="SWI" val="10"/>
  <p:tag name="CVB" val="10"/>
  <p:tag name="SPT" val="FALSE"/>
  <p:tag name="NBP" val="1"/>
  <p:tag name="BSN" val="10"/>
  <p:tag name="LFXCI" val="0"/>
  <p:tag name="SVT" val="TRUE"/>
  <p:tag name="CII" val="10"/>
</p:tagLst>
</file>

<file path=ppt/tags/tag3.xml><?xml version="1.0" encoding="utf-8"?>
<p:tagLst xmlns:a="http://schemas.openxmlformats.org/drawingml/2006/main" xmlns:r="http://schemas.openxmlformats.org/officeDocument/2006/relationships" xmlns:p="http://schemas.openxmlformats.org/presentationml/2006/main">
  <p:tag name="SWI" val="11"/>
  <p:tag name="CVB" val="11"/>
  <p:tag name="SPT" val="FALSE"/>
  <p:tag name="NBP" val="1"/>
  <p:tag name="BSN" val="11"/>
  <p:tag name="LFXCI" val="0"/>
  <p:tag name="SVT" val="TRUE"/>
  <p:tag name="CII" val="11"/>
</p:tagLst>
</file>

<file path=ppt/tags/tag4.xml><?xml version="1.0" encoding="utf-8"?>
<p:tagLst xmlns:a="http://schemas.openxmlformats.org/drawingml/2006/main" xmlns:r="http://schemas.openxmlformats.org/officeDocument/2006/relationships" xmlns:p="http://schemas.openxmlformats.org/presentationml/2006/main">
  <p:tag name="SWI" val="15"/>
  <p:tag name="CVB" val="15"/>
  <p:tag name="SPT" val="FALSE"/>
  <p:tag name="NBP" val="1"/>
  <p:tag name="BSN" val="15"/>
  <p:tag name="LFXCI" val="0"/>
  <p:tag name="SVT" val="TRUE"/>
  <p:tag name="CII" val="15"/>
</p:tagLst>
</file>

<file path=ppt/tags/tag5.xml><?xml version="1.0" encoding="utf-8"?>
<p:tagLst xmlns:a="http://schemas.openxmlformats.org/drawingml/2006/main" xmlns:r="http://schemas.openxmlformats.org/officeDocument/2006/relationships" xmlns:p="http://schemas.openxmlformats.org/presentationml/2006/main">
  <p:tag name="SWI" val="16"/>
  <p:tag name="CVB" val="16"/>
  <p:tag name="SPT" val="FALSE"/>
  <p:tag name="NBP" val="1"/>
  <p:tag name="BSN" val="16"/>
  <p:tag name="LFXCI" val="0"/>
  <p:tag name="SVT" val="TRUE"/>
  <p:tag name="CII" val="16"/>
</p:tagLst>
</file>

<file path=ppt/tags/tag6.xml><?xml version="1.0" encoding="utf-8"?>
<p:tagLst xmlns:a="http://schemas.openxmlformats.org/drawingml/2006/main" xmlns:r="http://schemas.openxmlformats.org/officeDocument/2006/relationships" xmlns:p="http://schemas.openxmlformats.org/presentationml/2006/main">
  <p:tag name="SWI" val="17"/>
  <p:tag name="CVB" val="17"/>
  <p:tag name="SPT" val="FALSE"/>
  <p:tag name="NBP" val="1"/>
  <p:tag name="BSN" val="17"/>
  <p:tag name="LFXCI" val="0"/>
  <p:tag name="SVT" val="TRUE"/>
  <p:tag name="CII" val="17"/>
</p:tagLst>
</file>

<file path=ppt/tags/tag7.xml><?xml version="1.0" encoding="utf-8"?>
<p:tagLst xmlns:a="http://schemas.openxmlformats.org/drawingml/2006/main" xmlns:r="http://schemas.openxmlformats.org/officeDocument/2006/relationships" xmlns:p="http://schemas.openxmlformats.org/presentationml/2006/main">
  <p:tag name="SWI" val="18"/>
  <p:tag name="CVB" val="18"/>
  <p:tag name="SPT" val="FALSE"/>
  <p:tag name="NBP" val="1"/>
  <p:tag name="BSN" val="18"/>
  <p:tag name="LFXCI" val="0"/>
  <p:tag name="SVT" val="TRUE"/>
  <p:tag name="CII" val="18"/>
</p:tagLst>
</file>

<file path=ppt/tags/tag8.xml><?xml version="1.0" encoding="utf-8"?>
<p:tagLst xmlns:a="http://schemas.openxmlformats.org/drawingml/2006/main" xmlns:r="http://schemas.openxmlformats.org/officeDocument/2006/relationships" xmlns:p="http://schemas.openxmlformats.org/presentationml/2006/main">
  <p:tag name="SWI" val="31"/>
  <p:tag name="CVB" val="31"/>
  <p:tag name="SPT" val="FALSE"/>
  <p:tag name="NBP" val="1"/>
  <p:tag name="BSN" val="31"/>
  <p:tag name="LFXCI" val="0"/>
  <p:tag name="SVT" val="TRUE"/>
  <p:tag name="CII" val="31"/>
</p:tagLst>
</file>

<file path=ppt/tags/tag9.xml><?xml version="1.0" encoding="utf-8"?>
<p:tagLst xmlns:a="http://schemas.openxmlformats.org/drawingml/2006/main" xmlns:r="http://schemas.openxmlformats.org/officeDocument/2006/relationships" xmlns:p="http://schemas.openxmlformats.org/presentationml/2006/main">
  <p:tag name="SWI" val="29"/>
  <p:tag name="CVB" val="29"/>
  <p:tag name="SPT" val="FALSE"/>
  <p:tag name="NBP" val="1"/>
  <p:tag name="BSN" val="29"/>
  <p:tag name="LFXCI" val="0"/>
  <p:tag name="SVT" val="TRUE"/>
  <p:tag name="CII" val="29"/>
</p:tagLst>
</file>

<file path=ppt/theme/theme1.xml><?xml version="1.0" encoding="utf-8"?>
<a:theme xmlns:a="http://schemas.openxmlformats.org/drawingml/2006/main" name="Default Design">
  <a:themeElements>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fontScheme name="Default Design">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3172</TotalTime>
  <Words>4852</Words>
  <Application>Microsoft Office PowerPoint</Application>
  <PresentationFormat>On-screen Show (4:3)</PresentationFormat>
  <Paragraphs>752</Paragraphs>
  <Slides>75</Slides>
  <Notes>75</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3</vt:i4>
      </vt:variant>
      <vt:variant>
        <vt:lpstr>Slide Titles</vt:lpstr>
      </vt:variant>
      <vt:variant>
        <vt:i4>75</vt:i4>
      </vt:variant>
    </vt:vector>
  </HeadingPairs>
  <TitlesOfParts>
    <vt:vector size="88" baseType="lpstr">
      <vt:lpstr>Times New Roman</vt:lpstr>
      <vt:lpstr>Arial</vt:lpstr>
      <vt:lpstr>Arial Black</vt:lpstr>
      <vt:lpstr>Monotype Sorts</vt:lpstr>
      <vt:lpstr>Wingdings</vt:lpstr>
      <vt:lpstr>Verdana</vt:lpstr>
      <vt:lpstr>Comic Sans MS</vt:lpstr>
      <vt:lpstr>Tahoma</vt:lpstr>
      <vt:lpstr>Symbol</vt:lpstr>
      <vt:lpstr>Default Design</vt:lpstr>
      <vt:lpstr>Microsoft Photo Editor 3.0 Photo</vt:lpstr>
      <vt:lpstr>Microsoft Graph 2000 Chart</vt:lpstr>
      <vt:lpstr>Microsoft Word Document</vt:lpstr>
      <vt:lpstr>Data Collection and Analysis</vt:lpstr>
      <vt:lpstr>Surveillance: Definition</vt:lpstr>
      <vt:lpstr>Public Health Surveillance: Goals</vt:lpstr>
      <vt:lpstr>Attributes of a Public Health Surveillance System</vt:lpstr>
      <vt:lpstr>Confidentiality</vt:lpstr>
      <vt:lpstr>Diseases &amp; Conditions of Public Health Significance</vt:lpstr>
      <vt:lpstr>Diseases &amp; Conditions, cont.</vt:lpstr>
      <vt:lpstr>How Communicable Diseases are Transmitted</vt:lpstr>
      <vt:lpstr>Airborne &amp; Droplet-borne</vt:lpstr>
      <vt:lpstr>Person-to-Person</vt:lpstr>
      <vt:lpstr>Waterborne &amp; Foodborne</vt:lpstr>
      <vt:lpstr>Bloodborne, Sexually Transmitted &amp; Vehicle-borne</vt:lpstr>
      <vt:lpstr>Zoonotic (Animal-borne)</vt:lpstr>
      <vt:lpstr>Basic Structure of Public Health Surveillance</vt:lpstr>
      <vt:lpstr>PH Surveillance: System Objectives</vt:lpstr>
      <vt:lpstr>Infectious Disease Mortality in the United States, 1980-1996</vt:lpstr>
      <vt:lpstr>Slide 17</vt:lpstr>
      <vt:lpstr>Slide 18</vt:lpstr>
      <vt:lpstr>Slide 19</vt:lpstr>
      <vt:lpstr>Evaluation</vt:lpstr>
      <vt:lpstr>PH Surveillance: Purposes</vt:lpstr>
      <vt:lpstr>PH Surveillance: Means</vt:lpstr>
      <vt:lpstr>Surveillance Indicators</vt:lpstr>
      <vt:lpstr>Surveillance Indicators, cont.</vt:lpstr>
      <vt:lpstr>Reporting by Providers</vt:lpstr>
      <vt:lpstr>2001 Human Arbovirus Cases, MA  Timelines: Onset to Diagnosis</vt:lpstr>
      <vt:lpstr>The Potential Power of Case Reporting by Physicians</vt:lpstr>
      <vt:lpstr>Laboratory Reporting</vt:lpstr>
      <vt:lpstr>Laboratory Surveillance</vt:lpstr>
      <vt:lpstr>PH Surveillance: Means, cont.</vt:lpstr>
      <vt:lpstr>Slide 31</vt:lpstr>
      <vt:lpstr>First Surveillance Events in Relation to Hypothetical WNV Activity; Richmond County and US, 2000</vt:lpstr>
      <vt:lpstr>PH Surveillance: Means, cont.</vt:lpstr>
      <vt:lpstr>PH Surveillance: Means, cont.</vt:lpstr>
      <vt:lpstr>PH Surveillance: Means, cont.</vt:lpstr>
      <vt:lpstr>  </vt:lpstr>
      <vt:lpstr>Syndrome Surveillance</vt:lpstr>
      <vt:lpstr>Syndrome Surveillance, cont.</vt:lpstr>
      <vt:lpstr>Syndrome Surveillance, cont.</vt:lpstr>
      <vt:lpstr>Early Warning – Biosensors</vt:lpstr>
      <vt:lpstr>Affecting Outcomes</vt:lpstr>
      <vt:lpstr>PH Surveillance: Intensity</vt:lpstr>
      <vt:lpstr>Local, State, and Federal Levels</vt:lpstr>
      <vt:lpstr>National Surveillance</vt:lpstr>
      <vt:lpstr>National Surveillance, cont.</vt:lpstr>
      <vt:lpstr>International Surveillance</vt:lpstr>
      <vt:lpstr>Slide 47</vt:lpstr>
      <vt:lpstr>Current Directions in Public Health Surveillance</vt:lpstr>
      <vt:lpstr>PH Surveillance: Issues</vt:lpstr>
      <vt:lpstr>Data Analysis</vt:lpstr>
      <vt:lpstr>Descriptive Epidemiology</vt:lpstr>
      <vt:lpstr>Slide 52</vt:lpstr>
      <vt:lpstr>Place: Spot Maps</vt:lpstr>
      <vt:lpstr>Place: Common Exposure Location</vt:lpstr>
      <vt:lpstr>Time: Epidemic Curve</vt:lpstr>
      <vt:lpstr>Point-Source Exposure</vt:lpstr>
      <vt:lpstr>Ongoing Exposure</vt:lpstr>
      <vt:lpstr>Secondary Exposures</vt:lpstr>
      <vt:lpstr>Analytical Epidemiology</vt:lpstr>
      <vt:lpstr>Measures of Association Between Exposure &amp; Disease</vt:lpstr>
      <vt:lpstr>Cohort Studies</vt:lpstr>
      <vt:lpstr>Attack Rate: Measure of Occurrence</vt:lpstr>
      <vt:lpstr>Estimating Risks Associated with “Exposure”</vt:lpstr>
      <vt:lpstr>Slide 64</vt:lpstr>
      <vt:lpstr>Case-Control Studies</vt:lpstr>
      <vt:lpstr>Odds Ratio from Case-Control Studies</vt:lpstr>
      <vt:lpstr>Slide 67</vt:lpstr>
      <vt:lpstr>Validity of Findings</vt:lpstr>
      <vt:lpstr>Examples of Bias</vt:lpstr>
      <vt:lpstr>Confounding</vt:lpstr>
      <vt:lpstr>Evaluating the Role of Chance</vt:lpstr>
      <vt:lpstr>Evaluating the Role of Chance, cont.</vt:lpstr>
      <vt:lpstr>Statistical Software</vt:lpstr>
      <vt:lpstr>Informatics in PH</vt:lpstr>
      <vt:lpstr>New Analytic &amp; IT Tools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Public Health Surveillance  in Massachusetts</dc:title>
  <dc:creator>Alfred DeMaria</dc:creator>
  <cp:lastModifiedBy>amasters</cp:lastModifiedBy>
  <cp:revision>124</cp:revision>
  <dcterms:created xsi:type="dcterms:W3CDTF">2000-09-16T01:10:25Z</dcterms:created>
  <dcterms:modified xsi:type="dcterms:W3CDTF">2010-08-26T12:24:39Z</dcterms:modified>
</cp:coreProperties>
</file>