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notesSlides/notesSlide48.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Default Extension="wmf" ContentType="image/x-wmf"/>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notesMasterIdLst>
    <p:notesMasterId r:id="rId69"/>
  </p:notesMasterIdLst>
  <p:handoutMasterIdLst>
    <p:handoutMasterId r:id="rId70"/>
  </p:handoutMasterIdLst>
  <p:sldIdLst>
    <p:sldId id="408" r:id="rId2"/>
    <p:sldId id="409" r:id="rId3"/>
    <p:sldId id="469" r:id="rId4"/>
    <p:sldId id="546" r:id="rId5"/>
    <p:sldId id="481" r:id="rId6"/>
    <p:sldId id="547" r:id="rId7"/>
    <p:sldId id="482" r:id="rId8"/>
    <p:sldId id="470" r:id="rId9"/>
    <p:sldId id="471" r:id="rId10"/>
    <p:sldId id="485" r:id="rId11"/>
    <p:sldId id="477" r:id="rId12"/>
    <p:sldId id="478" r:id="rId13"/>
    <p:sldId id="479" r:id="rId14"/>
    <p:sldId id="502" r:id="rId15"/>
    <p:sldId id="506" r:id="rId16"/>
    <p:sldId id="507" r:id="rId17"/>
    <p:sldId id="508" r:id="rId18"/>
    <p:sldId id="509" r:id="rId19"/>
    <p:sldId id="510" r:id="rId20"/>
    <p:sldId id="511" r:id="rId21"/>
    <p:sldId id="548" r:id="rId22"/>
    <p:sldId id="516" r:id="rId23"/>
    <p:sldId id="566" r:id="rId24"/>
    <p:sldId id="435" r:id="rId25"/>
    <p:sldId id="518" r:id="rId26"/>
    <p:sldId id="519" r:id="rId27"/>
    <p:sldId id="520" r:id="rId28"/>
    <p:sldId id="521" r:id="rId29"/>
    <p:sldId id="522" r:id="rId30"/>
    <p:sldId id="523" r:id="rId31"/>
    <p:sldId id="524" r:id="rId32"/>
    <p:sldId id="525" r:id="rId33"/>
    <p:sldId id="526" r:id="rId34"/>
    <p:sldId id="557" r:id="rId35"/>
    <p:sldId id="549" r:id="rId36"/>
    <p:sldId id="550" r:id="rId37"/>
    <p:sldId id="551" r:id="rId38"/>
    <p:sldId id="552" r:id="rId39"/>
    <p:sldId id="553" r:id="rId40"/>
    <p:sldId id="560" r:id="rId41"/>
    <p:sldId id="554" r:id="rId42"/>
    <p:sldId id="561" r:id="rId43"/>
    <p:sldId id="562" r:id="rId44"/>
    <p:sldId id="555" r:id="rId45"/>
    <p:sldId id="556" r:id="rId46"/>
    <p:sldId id="563" r:id="rId47"/>
    <p:sldId id="527" r:id="rId48"/>
    <p:sldId id="528" r:id="rId49"/>
    <p:sldId id="529" r:id="rId50"/>
    <p:sldId id="530" r:id="rId51"/>
    <p:sldId id="558" r:id="rId52"/>
    <p:sldId id="564" r:id="rId53"/>
    <p:sldId id="565" r:id="rId54"/>
    <p:sldId id="559" r:id="rId55"/>
    <p:sldId id="532" r:id="rId56"/>
    <p:sldId id="533" r:id="rId57"/>
    <p:sldId id="534" r:id="rId58"/>
    <p:sldId id="535" r:id="rId59"/>
    <p:sldId id="536" r:id="rId60"/>
    <p:sldId id="537" r:id="rId61"/>
    <p:sldId id="538" r:id="rId62"/>
    <p:sldId id="539" r:id="rId63"/>
    <p:sldId id="540" r:id="rId64"/>
    <p:sldId id="541" r:id="rId65"/>
    <p:sldId id="545" r:id="rId66"/>
    <p:sldId id="543" r:id="rId67"/>
    <p:sldId id="542" r:id="rId68"/>
  </p:sldIdLst>
  <p:sldSz cx="9144000" cy="6858000" type="screen4x3"/>
  <p:notesSz cx="6934200" cy="92202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0066FF"/>
    <a:srgbClr val="FFFF00"/>
    <a:srgbClr val="0000FF"/>
    <a:srgbClr val="C0C0C0"/>
    <a:srgbClr val="333399"/>
    <a:srgbClr val="006699"/>
    <a:srgbClr val="0033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33333" autoAdjust="0"/>
    <p:restoredTop sz="94660"/>
  </p:normalViewPr>
  <p:slideViewPr>
    <p:cSldViewPr>
      <p:cViewPr varScale="1">
        <p:scale>
          <a:sx n="139" d="100"/>
          <a:sy n="139" d="100"/>
        </p:scale>
        <p:origin x="-1518" y="-90"/>
      </p:cViewPr>
      <p:guideLst>
        <p:guide orient="horz"/>
        <p:guide/>
      </p:guideLst>
    </p:cSldViewPr>
  </p:slideViewPr>
  <p:notesTextViewPr>
    <p:cViewPr>
      <p:scale>
        <a:sx n="100" d="100"/>
        <a:sy n="100" d="100"/>
      </p:scale>
      <p:origin x="0" y="0"/>
    </p:cViewPr>
  </p:notesTextViewPr>
  <p:sorterViewPr>
    <p:cViewPr>
      <p:scale>
        <a:sx n="66" d="100"/>
        <a:sy n="66" d="100"/>
      </p:scale>
      <p:origin x="0" y="3774"/>
    </p:cViewPr>
  </p:sorterViewPr>
  <p:notesViewPr>
    <p:cSldViewPr>
      <p:cViewPr>
        <p:scale>
          <a:sx n="100" d="100"/>
          <a:sy n="100" d="100"/>
        </p:scale>
        <p:origin x="-840" y="-72"/>
      </p:cViewPr>
      <p:guideLst>
        <p:guide orient="horz" pos="2905"/>
        <p:guide pos="2184"/>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4" name="Rectangle 2"/>
          <p:cNvSpPr>
            <a:spLocks noGrp="1" noChangeArrowheads="1"/>
          </p:cNvSpPr>
          <p:nvPr>
            <p:ph type="hdr" sz="quarter"/>
          </p:nvPr>
        </p:nvSpPr>
        <p:spPr bwMode="auto">
          <a:xfrm>
            <a:off x="0" y="0"/>
            <a:ext cx="3005138" cy="460375"/>
          </a:xfrm>
          <a:prstGeom prst="rect">
            <a:avLst/>
          </a:prstGeom>
          <a:noFill/>
          <a:ln w="9525">
            <a:noFill/>
            <a:miter lim="800000"/>
            <a:headEnd/>
            <a:tailEnd/>
          </a:ln>
          <a:effectLst/>
        </p:spPr>
        <p:txBody>
          <a:bodyPr vert="horz" wrap="square" lIns="91223" tIns="45612" rIns="91223" bIns="45612" numCol="1" anchor="t" anchorCtr="0" compatLnSpc="1">
            <a:prstTxWarp prst="textNoShape">
              <a:avLst/>
            </a:prstTxWarp>
          </a:bodyPr>
          <a:lstStyle>
            <a:lvl1pPr defTabSz="912813">
              <a:defRPr sz="1200">
                <a:latin typeface="Arial" pitchFamily="34" charset="0"/>
              </a:defRPr>
            </a:lvl1pPr>
          </a:lstStyle>
          <a:p>
            <a:pPr>
              <a:defRPr/>
            </a:pPr>
            <a:endParaRPr lang="en-US"/>
          </a:p>
        </p:txBody>
      </p:sp>
      <p:sp>
        <p:nvSpPr>
          <p:cNvPr id="125955" name="Rectangle 3"/>
          <p:cNvSpPr>
            <a:spLocks noGrp="1" noChangeArrowheads="1"/>
          </p:cNvSpPr>
          <p:nvPr>
            <p:ph type="dt" sz="quarter" idx="1"/>
          </p:nvPr>
        </p:nvSpPr>
        <p:spPr bwMode="auto">
          <a:xfrm>
            <a:off x="3927475" y="0"/>
            <a:ext cx="3005138" cy="460375"/>
          </a:xfrm>
          <a:prstGeom prst="rect">
            <a:avLst/>
          </a:prstGeom>
          <a:noFill/>
          <a:ln w="9525">
            <a:noFill/>
            <a:miter lim="800000"/>
            <a:headEnd/>
            <a:tailEnd/>
          </a:ln>
          <a:effectLst/>
        </p:spPr>
        <p:txBody>
          <a:bodyPr vert="horz" wrap="square" lIns="91223" tIns="45612" rIns="91223" bIns="45612" numCol="1" anchor="t" anchorCtr="0" compatLnSpc="1">
            <a:prstTxWarp prst="textNoShape">
              <a:avLst/>
            </a:prstTxWarp>
          </a:bodyPr>
          <a:lstStyle>
            <a:lvl1pPr algn="r" defTabSz="912813">
              <a:defRPr sz="1200">
                <a:latin typeface="Arial" pitchFamily="34" charset="0"/>
              </a:defRPr>
            </a:lvl1pPr>
          </a:lstStyle>
          <a:p>
            <a:pPr>
              <a:defRPr/>
            </a:pPr>
            <a:endParaRPr lang="en-US"/>
          </a:p>
        </p:txBody>
      </p:sp>
      <p:sp>
        <p:nvSpPr>
          <p:cNvPr id="125956" name="Rectangle 4"/>
          <p:cNvSpPr>
            <a:spLocks noGrp="1" noChangeArrowheads="1"/>
          </p:cNvSpPr>
          <p:nvPr>
            <p:ph type="ftr" sz="quarter" idx="2"/>
          </p:nvPr>
        </p:nvSpPr>
        <p:spPr bwMode="auto">
          <a:xfrm>
            <a:off x="0" y="8758238"/>
            <a:ext cx="3005138" cy="460375"/>
          </a:xfrm>
          <a:prstGeom prst="rect">
            <a:avLst/>
          </a:prstGeom>
          <a:noFill/>
          <a:ln w="9525">
            <a:noFill/>
            <a:miter lim="800000"/>
            <a:headEnd/>
            <a:tailEnd/>
          </a:ln>
          <a:effectLst/>
        </p:spPr>
        <p:txBody>
          <a:bodyPr vert="horz" wrap="square" lIns="91223" tIns="45612" rIns="91223" bIns="45612" numCol="1" anchor="b" anchorCtr="0" compatLnSpc="1">
            <a:prstTxWarp prst="textNoShape">
              <a:avLst/>
            </a:prstTxWarp>
          </a:bodyPr>
          <a:lstStyle>
            <a:lvl1pPr defTabSz="912813">
              <a:defRPr sz="1200">
                <a:latin typeface="Arial" pitchFamily="34" charset="0"/>
              </a:defRPr>
            </a:lvl1pPr>
          </a:lstStyle>
          <a:p>
            <a:pPr>
              <a:defRPr/>
            </a:pPr>
            <a:endParaRPr lang="en-US"/>
          </a:p>
        </p:txBody>
      </p:sp>
      <p:sp>
        <p:nvSpPr>
          <p:cNvPr id="125957" name="Rectangle 5"/>
          <p:cNvSpPr>
            <a:spLocks noGrp="1" noChangeArrowheads="1"/>
          </p:cNvSpPr>
          <p:nvPr>
            <p:ph type="sldNum" sz="quarter" idx="3"/>
          </p:nvPr>
        </p:nvSpPr>
        <p:spPr bwMode="auto">
          <a:xfrm>
            <a:off x="3927475" y="8758238"/>
            <a:ext cx="3005138" cy="460375"/>
          </a:xfrm>
          <a:prstGeom prst="rect">
            <a:avLst/>
          </a:prstGeom>
          <a:noFill/>
          <a:ln w="9525">
            <a:noFill/>
            <a:miter lim="800000"/>
            <a:headEnd/>
            <a:tailEnd/>
          </a:ln>
          <a:effectLst/>
        </p:spPr>
        <p:txBody>
          <a:bodyPr vert="horz" wrap="square" lIns="91223" tIns="45612" rIns="91223" bIns="45612" numCol="1" anchor="b" anchorCtr="0" compatLnSpc="1">
            <a:prstTxWarp prst="textNoShape">
              <a:avLst/>
            </a:prstTxWarp>
          </a:bodyPr>
          <a:lstStyle>
            <a:lvl1pPr algn="r" defTabSz="912813">
              <a:defRPr sz="1200">
                <a:latin typeface="Arial" pitchFamily="34" charset="0"/>
              </a:defRPr>
            </a:lvl1pPr>
          </a:lstStyle>
          <a:p>
            <a:pPr>
              <a:defRPr/>
            </a:pPr>
            <a:fld id="{44C5C055-4FB8-4B9D-8953-41F35C659329}"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5298" name="Rectangle 2"/>
          <p:cNvSpPr>
            <a:spLocks noGrp="1" noChangeArrowheads="1"/>
          </p:cNvSpPr>
          <p:nvPr>
            <p:ph type="hdr" sz="quarter"/>
          </p:nvPr>
        </p:nvSpPr>
        <p:spPr bwMode="auto">
          <a:xfrm>
            <a:off x="0" y="0"/>
            <a:ext cx="3005138" cy="460375"/>
          </a:xfrm>
          <a:prstGeom prst="rect">
            <a:avLst/>
          </a:prstGeom>
          <a:noFill/>
          <a:ln w="9525">
            <a:noFill/>
            <a:miter lim="800000"/>
            <a:headEnd/>
            <a:tailEnd/>
          </a:ln>
          <a:effectLst/>
        </p:spPr>
        <p:txBody>
          <a:bodyPr vert="horz" wrap="square" lIns="91223" tIns="45612" rIns="91223" bIns="45612" numCol="1" anchor="t" anchorCtr="0" compatLnSpc="1">
            <a:prstTxWarp prst="textNoShape">
              <a:avLst/>
            </a:prstTxWarp>
          </a:bodyPr>
          <a:lstStyle>
            <a:lvl1pPr defTabSz="912813">
              <a:defRPr sz="1200">
                <a:latin typeface="Arial" pitchFamily="34" charset="0"/>
              </a:defRPr>
            </a:lvl1pPr>
          </a:lstStyle>
          <a:p>
            <a:pPr>
              <a:defRPr/>
            </a:pPr>
            <a:endParaRPr lang="en-US"/>
          </a:p>
        </p:txBody>
      </p:sp>
      <p:sp>
        <p:nvSpPr>
          <p:cNvPr id="55299" name="Rectangle 3"/>
          <p:cNvSpPr>
            <a:spLocks noGrp="1" noChangeArrowheads="1"/>
          </p:cNvSpPr>
          <p:nvPr>
            <p:ph type="dt" idx="1"/>
          </p:nvPr>
        </p:nvSpPr>
        <p:spPr bwMode="auto">
          <a:xfrm>
            <a:off x="3927475" y="0"/>
            <a:ext cx="3005138" cy="460375"/>
          </a:xfrm>
          <a:prstGeom prst="rect">
            <a:avLst/>
          </a:prstGeom>
          <a:noFill/>
          <a:ln w="9525">
            <a:noFill/>
            <a:miter lim="800000"/>
            <a:headEnd/>
            <a:tailEnd/>
          </a:ln>
          <a:effectLst/>
        </p:spPr>
        <p:txBody>
          <a:bodyPr vert="horz" wrap="square" lIns="91223" tIns="45612" rIns="91223" bIns="45612" numCol="1" anchor="t" anchorCtr="0" compatLnSpc="1">
            <a:prstTxWarp prst="textNoShape">
              <a:avLst/>
            </a:prstTxWarp>
          </a:bodyPr>
          <a:lstStyle>
            <a:lvl1pPr algn="r" defTabSz="912813">
              <a:defRPr sz="1200">
                <a:latin typeface="Arial" pitchFamily="34" charset="0"/>
              </a:defRPr>
            </a:lvl1pPr>
          </a:lstStyle>
          <a:p>
            <a:pPr>
              <a:defRPr/>
            </a:pPr>
            <a:endParaRPr lang="en-US"/>
          </a:p>
        </p:txBody>
      </p:sp>
      <p:sp>
        <p:nvSpPr>
          <p:cNvPr id="72708" name="Rectangle 4"/>
          <p:cNvSpPr>
            <a:spLocks noRot="1" noChangeArrowheads="1" noTextEdit="1"/>
          </p:cNvSpPr>
          <p:nvPr>
            <p:ph type="sldImg" idx="2"/>
          </p:nvPr>
        </p:nvSpPr>
        <p:spPr bwMode="auto">
          <a:xfrm>
            <a:off x="1163638" y="692150"/>
            <a:ext cx="4608512" cy="3455988"/>
          </a:xfrm>
          <a:prstGeom prst="rect">
            <a:avLst/>
          </a:prstGeom>
          <a:noFill/>
          <a:ln w="9525">
            <a:solidFill>
              <a:srgbClr val="000000"/>
            </a:solidFill>
            <a:miter lim="800000"/>
            <a:headEnd/>
            <a:tailEnd/>
          </a:ln>
        </p:spPr>
      </p:sp>
      <p:sp>
        <p:nvSpPr>
          <p:cNvPr id="55301" name="Rectangle 5"/>
          <p:cNvSpPr>
            <a:spLocks noGrp="1" noChangeArrowheads="1"/>
          </p:cNvSpPr>
          <p:nvPr>
            <p:ph type="body" sz="quarter" idx="3"/>
          </p:nvPr>
        </p:nvSpPr>
        <p:spPr bwMode="auto">
          <a:xfrm>
            <a:off x="693738" y="4379913"/>
            <a:ext cx="5546725" cy="4148137"/>
          </a:xfrm>
          <a:prstGeom prst="rect">
            <a:avLst/>
          </a:prstGeom>
          <a:noFill/>
          <a:ln w="9525">
            <a:noFill/>
            <a:miter lim="800000"/>
            <a:headEnd/>
            <a:tailEnd/>
          </a:ln>
          <a:effectLst/>
        </p:spPr>
        <p:txBody>
          <a:bodyPr vert="horz" wrap="square" lIns="91223" tIns="45612" rIns="91223" bIns="45612"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55302" name="Rectangle 6"/>
          <p:cNvSpPr>
            <a:spLocks noGrp="1" noChangeArrowheads="1"/>
          </p:cNvSpPr>
          <p:nvPr>
            <p:ph type="ftr" sz="quarter" idx="4"/>
          </p:nvPr>
        </p:nvSpPr>
        <p:spPr bwMode="auto">
          <a:xfrm>
            <a:off x="0" y="8758238"/>
            <a:ext cx="3005138" cy="460375"/>
          </a:xfrm>
          <a:prstGeom prst="rect">
            <a:avLst/>
          </a:prstGeom>
          <a:noFill/>
          <a:ln w="9525">
            <a:noFill/>
            <a:miter lim="800000"/>
            <a:headEnd/>
            <a:tailEnd/>
          </a:ln>
          <a:effectLst/>
        </p:spPr>
        <p:txBody>
          <a:bodyPr vert="horz" wrap="square" lIns="91223" tIns="45612" rIns="91223" bIns="45612" numCol="1" anchor="b" anchorCtr="0" compatLnSpc="1">
            <a:prstTxWarp prst="textNoShape">
              <a:avLst/>
            </a:prstTxWarp>
          </a:bodyPr>
          <a:lstStyle>
            <a:lvl1pPr defTabSz="912813">
              <a:defRPr sz="1200">
                <a:latin typeface="Arial" pitchFamily="34" charset="0"/>
              </a:defRPr>
            </a:lvl1pPr>
          </a:lstStyle>
          <a:p>
            <a:pPr>
              <a:defRPr/>
            </a:pPr>
            <a:endParaRPr lang="en-US"/>
          </a:p>
        </p:txBody>
      </p:sp>
      <p:sp>
        <p:nvSpPr>
          <p:cNvPr id="55303" name="Rectangle 7"/>
          <p:cNvSpPr>
            <a:spLocks noGrp="1" noChangeArrowheads="1"/>
          </p:cNvSpPr>
          <p:nvPr>
            <p:ph type="sldNum" sz="quarter" idx="5"/>
          </p:nvPr>
        </p:nvSpPr>
        <p:spPr bwMode="auto">
          <a:xfrm>
            <a:off x="3927475" y="8758238"/>
            <a:ext cx="3005138" cy="460375"/>
          </a:xfrm>
          <a:prstGeom prst="rect">
            <a:avLst/>
          </a:prstGeom>
          <a:noFill/>
          <a:ln w="9525">
            <a:noFill/>
            <a:miter lim="800000"/>
            <a:headEnd/>
            <a:tailEnd/>
          </a:ln>
          <a:effectLst/>
        </p:spPr>
        <p:txBody>
          <a:bodyPr vert="horz" wrap="square" lIns="91223" tIns="45612" rIns="91223" bIns="45612" numCol="1" anchor="b" anchorCtr="0" compatLnSpc="1">
            <a:prstTxWarp prst="textNoShape">
              <a:avLst/>
            </a:prstTxWarp>
          </a:bodyPr>
          <a:lstStyle>
            <a:lvl1pPr algn="r" defTabSz="912813">
              <a:defRPr sz="1200">
                <a:latin typeface="Arial" pitchFamily="34" charset="0"/>
              </a:defRPr>
            </a:lvl1pPr>
          </a:lstStyle>
          <a:p>
            <a:pPr>
              <a:defRPr/>
            </a:pPr>
            <a:fld id="{A99E0359-8131-4BA7-A332-349214E08626}"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7CED7D6B-E01F-40E0-A2EB-56030A8EAAE1}" type="slidenum">
              <a:rPr lang="en-US" smtClean="0">
                <a:latin typeface="Arial" charset="0"/>
              </a:rPr>
              <a:pPr/>
              <a:t>1</a:t>
            </a:fld>
            <a:endParaRPr lang="en-US" smtClean="0">
              <a:latin typeface="Arial" charset="0"/>
            </a:endParaRPr>
          </a:p>
        </p:txBody>
      </p:sp>
      <p:sp>
        <p:nvSpPr>
          <p:cNvPr id="73731" name="Rectangle 2"/>
          <p:cNvSpPr>
            <a:spLocks noRot="1" noChangeArrowheads="1" noTextEdit="1"/>
          </p:cNvSpPr>
          <p:nvPr>
            <p:ph type="sldImg"/>
          </p:nvPr>
        </p:nvSpPr>
        <p:spPr>
          <a:ln/>
        </p:spPr>
      </p:sp>
      <p:sp>
        <p:nvSpPr>
          <p:cNvPr id="73732" name="Rectangle 3"/>
          <p:cNvSpPr>
            <a:spLocks noGrp="1" noChangeArrowheads="1"/>
          </p:cNvSpPr>
          <p:nvPr>
            <p:ph type="body" idx="1"/>
          </p:nvPr>
        </p:nvSpPr>
        <p:spPr>
          <a:xfrm>
            <a:off x="923925" y="4379913"/>
            <a:ext cx="5086350" cy="4148137"/>
          </a:xfrm>
          <a:noFill/>
          <a:ln/>
        </p:spPr>
        <p:txBody>
          <a:bodyPr/>
          <a:lstStyle/>
          <a:p>
            <a:pPr eaLnBrk="1" hangingPunct="1"/>
            <a:r>
              <a:rPr lang="en-US" smtClean="0">
                <a:latin typeface="Arial" charset="0"/>
              </a:rPr>
              <a:t>Without publications impact      over time.</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p>
            <a:fld id="{4C67C489-54D6-497F-87D4-1D485386EA82}" type="slidenum">
              <a:rPr lang="en-US" smtClean="0">
                <a:latin typeface="Arial" charset="0"/>
              </a:rPr>
              <a:pPr/>
              <a:t>11</a:t>
            </a:fld>
            <a:endParaRPr lang="en-US" smtClean="0">
              <a:latin typeface="Arial" charset="0"/>
            </a:endParaRPr>
          </a:p>
        </p:txBody>
      </p:sp>
      <p:sp>
        <p:nvSpPr>
          <p:cNvPr id="82947" name="Rectangle 2"/>
          <p:cNvSpPr>
            <a:spLocks noRot="1" noChangeArrowheads="1" noTextEdit="1"/>
          </p:cNvSpPr>
          <p:nvPr>
            <p:ph type="sldImg"/>
          </p:nvPr>
        </p:nvSpPr>
        <p:spPr>
          <a:ln/>
        </p:spPr>
      </p:sp>
      <p:sp>
        <p:nvSpPr>
          <p:cNvPr id="82948" name="Rectangle 3"/>
          <p:cNvSpPr>
            <a:spLocks noGrp="1" noChangeArrowheads="1"/>
          </p:cNvSpPr>
          <p:nvPr>
            <p:ph type="body" idx="1"/>
          </p:nvPr>
        </p:nvSpPr>
        <p:spPr>
          <a:xfrm>
            <a:off x="923925" y="4379913"/>
            <a:ext cx="5086350" cy="4148137"/>
          </a:xfrm>
          <a:noFill/>
          <a:ln/>
        </p:spPr>
        <p:txBody>
          <a:bodyPr/>
          <a:lstStyle/>
          <a:p>
            <a:pPr eaLnBrk="1" hangingPunct="1"/>
            <a:r>
              <a:rPr lang="en-US" smtClean="0">
                <a:latin typeface="Arial" charset="0"/>
              </a:rPr>
              <a:t>Results are the reason for the paper</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p>
            <a:fld id="{47E0C29E-AC2D-4187-93CC-F7DB3232B41E}" type="slidenum">
              <a:rPr lang="en-US" smtClean="0">
                <a:latin typeface="Arial" charset="0"/>
              </a:rPr>
              <a:pPr/>
              <a:t>12</a:t>
            </a:fld>
            <a:endParaRPr lang="en-US" smtClean="0">
              <a:latin typeface="Arial" charset="0"/>
            </a:endParaRPr>
          </a:p>
        </p:txBody>
      </p:sp>
      <p:sp>
        <p:nvSpPr>
          <p:cNvPr id="83971" name="Rectangle 2"/>
          <p:cNvSpPr>
            <a:spLocks noRot="1" noChangeArrowheads="1" noTextEdit="1"/>
          </p:cNvSpPr>
          <p:nvPr>
            <p:ph type="sldImg"/>
          </p:nvPr>
        </p:nvSpPr>
        <p:spPr>
          <a:ln/>
        </p:spPr>
      </p:sp>
      <p:sp>
        <p:nvSpPr>
          <p:cNvPr id="83972"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p>
            <a:fld id="{42270843-571F-4F9A-9451-21AEB36B5F81}" type="slidenum">
              <a:rPr lang="en-US" smtClean="0">
                <a:latin typeface="Arial" charset="0"/>
              </a:rPr>
              <a:pPr/>
              <a:t>13</a:t>
            </a:fld>
            <a:endParaRPr lang="en-US" smtClean="0">
              <a:latin typeface="Arial" charset="0"/>
            </a:endParaRPr>
          </a:p>
        </p:txBody>
      </p:sp>
      <p:sp>
        <p:nvSpPr>
          <p:cNvPr id="84995" name="Rectangle 2"/>
          <p:cNvSpPr>
            <a:spLocks noRot="1" noChangeArrowheads="1" noTextEdit="1"/>
          </p:cNvSpPr>
          <p:nvPr>
            <p:ph type="sldImg"/>
          </p:nvPr>
        </p:nvSpPr>
        <p:spPr>
          <a:ln/>
        </p:spPr>
      </p:sp>
      <p:sp>
        <p:nvSpPr>
          <p:cNvPr id="84996"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0D8057F1-D5A4-4CFC-8B84-4562F8E6FD88}" type="slidenum">
              <a:rPr lang="en-US" smtClean="0">
                <a:latin typeface="Arial" charset="0"/>
              </a:rPr>
              <a:pPr/>
              <a:t>14</a:t>
            </a:fld>
            <a:endParaRPr lang="en-US" smtClean="0">
              <a:latin typeface="Arial" charset="0"/>
            </a:endParaRPr>
          </a:p>
        </p:txBody>
      </p:sp>
      <p:sp>
        <p:nvSpPr>
          <p:cNvPr id="86019" name="Rectangle 2"/>
          <p:cNvSpPr>
            <a:spLocks noRot="1" noChangeArrowheads="1" noTextEdit="1"/>
          </p:cNvSpPr>
          <p:nvPr>
            <p:ph type="sldImg"/>
          </p:nvPr>
        </p:nvSpPr>
        <p:spPr>
          <a:ln/>
        </p:spPr>
      </p:sp>
      <p:sp>
        <p:nvSpPr>
          <p:cNvPr id="86020"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p>
            <a:fld id="{13554347-9BB8-4741-9B1D-07E794C29627}" type="slidenum">
              <a:rPr lang="en-US" smtClean="0">
                <a:latin typeface="Arial" charset="0"/>
              </a:rPr>
              <a:pPr/>
              <a:t>15</a:t>
            </a:fld>
            <a:endParaRPr lang="en-US" smtClean="0">
              <a:latin typeface="Arial" charset="0"/>
            </a:endParaRPr>
          </a:p>
        </p:txBody>
      </p:sp>
      <p:sp>
        <p:nvSpPr>
          <p:cNvPr id="87043" name="Rectangle 2"/>
          <p:cNvSpPr>
            <a:spLocks noRot="1" noChangeArrowheads="1" noTextEdit="1"/>
          </p:cNvSpPr>
          <p:nvPr>
            <p:ph type="sldImg"/>
          </p:nvPr>
        </p:nvSpPr>
        <p:spPr>
          <a:ln/>
        </p:spPr>
      </p:sp>
      <p:sp>
        <p:nvSpPr>
          <p:cNvPr id="87044"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p>
            <a:fld id="{978E880F-889E-4A5F-9B00-7303506407B4}" type="slidenum">
              <a:rPr lang="en-US" smtClean="0">
                <a:latin typeface="Arial" charset="0"/>
              </a:rPr>
              <a:pPr/>
              <a:t>16</a:t>
            </a:fld>
            <a:endParaRPr lang="en-US" smtClean="0">
              <a:latin typeface="Arial" charset="0"/>
            </a:endParaRPr>
          </a:p>
        </p:txBody>
      </p:sp>
      <p:sp>
        <p:nvSpPr>
          <p:cNvPr id="88067" name="Rectangle 2"/>
          <p:cNvSpPr>
            <a:spLocks noRot="1" noChangeArrowheads="1" noTextEdit="1"/>
          </p:cNvSpPr>
          <p:nvPr>
            <p:ph type="sldImg"/>
          </p:nvPr>
        </p:nvSpPr>
        <p:spPr>
          <a:ln/>
        </p:spPr>
      </p:sp>
      <p:sp>
        <p:nvSpPr>
          <p:cNvPr id="88068"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p>
            <a:fld id="{07983A75-7E5D-463D-AD15-0DC13D8C5960}" type="slidenum">
              <a:rPr lang="en-US" smtClean="0">
                <a:latin typeface="Arial" charset="0"/>
              </a:rPr>
              <a:pPr/>
              <a:t>17</a:t>
            </a:fld>
            <a:endParaRPr lang="en-US" smtClean="0">
              <a:latin typeface="Arial" charset="0"/>
            </a:endParaRPr>
          </a:p>
        </p:txBody>
      </p:sp>
      <p:sp>
        <p:nvSpPr>
          <p:cNvPr id="89091" name="Rectangle 2"/>
          <p:cNvSpPr>
            <a:spLocks noRot="1" noChangeArrowheads="1" noTextEdit="1"/>
          </p:cNvSpPr>
          <p:nvPr>
            <p:ph type="sldImg"/>
          </p:nvPr>
        </p:nvSpPr>
        <p:spPr>
          <a:ln/>
        </p:spPr>
      </p:sp>
      <p:sp>
        <p:nvSpPr>
          <p:cNvPr id="89092"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CF654746-AE59-4201-94C5-0087B44AB928}" type="slidenum">
              <a:rPr lang="en-US" smtClean="0">
                <a:latin typeface="Arial" charset="0"/>
              </a:rPr>
              <a:pPr/>
              <a:t>18</a:t>
            </a:fld>
            <a:endParaRPr lang="en-US" smtClean="0">
              <a:latin typeface="Arial" charset="0"/>
            </a:endParaRPr>
          </a:p>
        </p:txBody>
      </p:sp>
      <p:sp>
        <p:nvSpPr>
          <p:cNvPr id="90115" name="Rectangle 2"/>
          <p:cNvSpPr>
            <a:spLocks noRot="1" noChangeArrowheads="1" noTextEdit="1"/>
          </p:cNvSpPr>
          <p:nvPr>
            <p:ph type="sldImg"/>
          </p:nvPr>
        </p:nvSpPr>
        <p:spPr>
          <a:ln/>
        </p:spPr>
      </p:sp>
      <p:sp>
        <p:nvSpPr>
          <p:cNvPr id="90116"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p>
            <a:fld id="{EBC5DA9C-6B3E-48A7-AF22-5D98D839C37C}" type="slidenum">
              <a:rPr lang="en-US" smtClean="0">
                <a:latin typeface="Arial" charset="0"/>
              </a:rPr>
              <a:pPr/>
              <a:t>19</a:t>
            </a:fld>
            <a:endParaRPr lang="en-US" smtClean="0">
              <a:latin typeface="Arial" charset="0"/>
            </a:endParaRPr>
          </a:p>
        </p:txBody>
      </p:sp>
      <p:sp>
        <p:nvSpPr>
          <p:cNvPr id="91139" name="Rectangle 2"/>
          <p:cNvSpPr>
            <a:spLocks noRot="1" noChangeArrowheads="1" noTextEdit="1"/>
          </p:cNvSpPr>
          <p:nvPr>
            <p:ph type="sldImg"/>
          </p:nvPr>
        </p:nvSpPr>
        <p:spPr>
          <a:ln/>
        </p:spPr>
      </p:sp>
      <p:sp>
        <p:nvSpPr>
          <p:cNvPr id="91140"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16EDF6AE-E539-4063-9BA2-160D4A439C77}" type="slidenum">
              <a:rPr lang="en-US" smtClean="0">
                <a:latin typeface="Arial" charset="0"/>
              </a:rPr>
              <a:pPr/>
              <a:t>20</a:t>
            </a:fld>
            <a:endParaRPr lang="en-US" smtClean="0">
              <a:latin typeface="Arial" charset="0"/>
            </a:endParaRPr>
          </a:p>
        </p:txBody>
      </p:sp>
      <p:sp>
        <p:nvSpPr>
          <p:cNvPr id="92163" name="Rectangle 2"/>
          <p:cNvSpPr>
            <a:spLocks noRot="1" noChangeArrowheads="1" noTextEdit="1"/>
          </p:cNvSpPr>
          <p:nvPr>
            <p:ph type="sldImg"/>
          </p:nvPr>
        </p:nvSpPr>
        <p:spPr>
          <a:ln/>
        </p:spPr>
      </p:sp>
      <p:sp>
        <p:nvSpPr>
          <p:cNvPr id="92164"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ACCB7052-E9DC-4E40-84CE-BACC348764D6}" type="slidenum">
              <a:rPr lang="en-US" smtClean="0">
                <a:latin typeface="Arial" charset="0"/>
              </a:rPr>
              <a:pPr/>
              <a:t>2</a:t>
            </a:fld>
            <a:endParaRPr lang="en-US" smtClean="0">
              <a:latin typeface="Arial" charset="0"/>
            </a:endParaRPr>
          </a:p>
        </p:txBody>
      </p:sp>
      <p:sp>
        <p:nvSpPr>
          <p:cNvPr id="74755" name="Rectangle 2"/>
          <p:cNvSpPr>
            <a:spLocks noRot="1" noChangeArrowheads="1" noTextEdit="1"/>
          </p:cNvSpPr>
          <p:nvPr>
            <p:ph type="sldImg"/>
          </p:nvPr>
        </p:nvSpPr>
        <p:spPr>
          <a:ln/>
        </p:spPr>
      </p:sp>
      <p:sp>
        <p:nvSpPr>
          <p:cNvPr id="74756"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p>
            <a:fld id="{53714723-2FE1-4ED9-8227-FE7FD46CBFB8}" type="slidenum">
              <a:rPr lang="en-US" smtClean="0">
                <a:latin typeface="Arial" charset="0"/>
              </a:rPr>
              <a:pPr/>
              <a:t>21</a:t>
            </a:fld>
            <a:endParaRPr lang="en-US" smtClean="0">
              <a:latin typeface="Arial" charset="0"/>
            </a:endParaRPr>
          </a:p>
        </p:txBody>
      </p:sp>
      <p:sp>
        <p:nvSpPr>
          <p:cNvPr id="93187" name="Rectangle 2"/>
          <p:cNvSpPr>
            <a:spLocks noRot="1" noChangeArrowheads="1" noTextEdit="1"/>
          </p:cNvSpPr>
          <p:nvPr>
            <p:ph type="sldImg"/>
          </p:nvPr>
        </p:nvSpPr>
        <p:spPr>
          <a:ln/>
        </p:spPr>
      </p:sp>
      <p:sp>
        <p:nvSpPr>
          <p:cNvPr id="93188"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6BEE1221-D92C-43C2-8BDC-B3CE618FE1DE}" type="slidenum">
              <a:rPr lang="en-US" smtClean="0">
                <a:latin typeface="Arial" charset="0"/>
              </a:rPr>
              <a:pPr/>
              <a:t>22</a:t>
            </a:fld>
            <a:endParaRPr lang="en-US" smtClean="0">
              <a:latin typeface="Arial" charset="0"/>
            </a:endParaRPr>
          </a:p>
        </p:txBody>
      </p:sp>
      <p:sp>
        <p:nvSpPr>
          <p:cNvPr id="94211" name="Rectangle 2"/>
          <p:cNvSpPr>
            <a:spLocks noRot="1" noChangeArrowheads="1" noTextEdit="1"/>
          </p:cNvSpPr>
          <p:nvPr>
            <p:ph type="sldImg"/>
          </p:nvPr>
        </p:nvSpPr>
        <p:spPr>
          <a:ln/>
        </p:spPr>
      </p:sp>
      <p:sp>
        <p:nvSpPr>
          <p:cNvPr id="94212"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p>
            <a:fld id="{03718387-50B5-4E27-B2DD-8D24489601BA}" type="slidenum">
              <a:rPr lang="en-US" smtClean="0">
                <a:latin typeface="Arial" charset="0"/>
              </a:rPr>
              <a:pPr/>
              <a:t>24</a:t>
            </a:fld>
            <a:endParaRPr lang="en-US" smtClean="0">
              <a:latin typeface="Arial" charset="0"/>
            </a:endParaRPr>
          </a:p>
        </p:txBody>
      </p:sp>
      <p:sp>
        <p:nvSpPr>
          <p:cNvPr id="95235" name="Rectangle 2"/>
          <p:cNvSpPr>
            <a:spLocks noRot="1" noChangeArrowheads="1" noTextEdit="1"/>
          </p:cNvSpPr>
          <p:nvPr>
            <p:ph type="sldImg"/>
          </p:nvPr>
        </p:nvSpPr>
        <p:spPr>
          <a:ln/>
        </p:spPr>
      </p:sp>
      <p:sp>
        <p:nvSpPr>
          <p:cNvPr id="95236"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p>
            <a:fld id="{0B0BF035-BE81-4269-B27E-F50843BE8890}" type="slidenum">
              <a:rPr lang="en-US" smtClean="0">
                <a:latin typeface="Arial" charset="0"/>
              </a:rPr>
              <a:pPr/>
              <a:t>25</a:t>
            </a:fld>
            <a:endParaRPr lang="en-US" smtClean="0">
              <a:latin typeface="Arial" charset="0"/>
            </a:endParaRPr>
          </a:p>
        </p:txBody>
      </p:sp>
      <p:sp>
        <p:nvSpPr>
          <p:cNvPr id="96259" name="Rectangle 2"/>
          <p:cNvSpPr>
            <a:spLocks noRot="1" noChangeArrowheads="1" noTextEdit="1"/>
          </p:cNvSpPr>
          <p:nvPr>
            <p:ph type="sldImg"/>
          </p:nvPr>
        </p:nvSpPr>
        <p:spPr>
          <a:ln/>
        </p:spPr>
      </p:sp>
      <p:sp>
        <p:nvSpPr>
          <p:cNvPr id="96260"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C9F544B2-A11B-4743-B30F-F1FBBD821EA3}" type="slidenum">
              <a:rPr lang="en-US" smtClean="0">
                <a:latin typeface="Arial" charset="0"/>
              </a:rPr>
              <a:pPr/>
              <a:t>26</a:t>
            </a:fld>
            <a:endParaRPr lang="en-US" smtClean="0">
              <a:latin typeface="Arial" charset="0"/>
            </a:endParaRPr>
          </a:p>
        </p:txBody>
      </p:sp>
      <p:sp>
        <p:nvSpPr>
          <p:cNvPr id="97283" name="Rectangle 2"/>
          <p:cNvSpPr>
            <a:spLocks noRot="1" noChangeArrowheads="1" noTextEdit="1"/>
          </p:cNvSpPr>
          <p:nvPr>
            <p:ph type="sldImg"/>
          </p:nvPr>
        </p:nvSpPr>
        <p:spPr>
          <a:ln/>
        </p:spPr>
      </p:sp>
      <p:sp>
        <p:nvSpPr>
          <p:cNvPr id="97284"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p>
            <a:fld id="{434DD630-034A-4A8C-8B41-D681BE7AD2D8}" type="slidenum">
              <a:rPr lang="en-US" smtClean="0">
                <a:latin typeface="Arial" charset="0"/>
              </a:rPr>
              <a:pPr/>
              <a:t>27</a:t>
            </a:fld>
            <a:endParaRPr lang="en-US" smtClean="0">
              <a:latin typeface="Arial" charset="0"/>
            </a:endParaRPr>
          </a:p>
        </p:txBody>
      </p:sp>
      <p:sp>
        <p:nvSpPr>
          <p:cNvPr id="98307" name="Rectangle 2"/>
          <p:cNvSpPr>
            <a:spLocks noRot="1" noChangeArrowheads="1" noTextEdit="1"/>
          </p:cNvSpPr>
          <p:nvPr>
            <p:ph type="sldImg"/>
          </p:nvPr>
        </p:nvSpPr>
        <p:spPr>
          <a:ln/>
        </p:spPr>
      </p:sp>
      <p:sp>
        <p:nvSpPr>
          <p:cNvPr id="98308"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p>
            <a:fld id="{DBC95B4F-C8E6-4EFA-8518-3BD1EA15B10C}" type="slidenum">
              <a:rPr lang="en-US" smtClean="0">
                <a:latin typeface="Arial" charset="0"/>
              </a:rPr>
              <a:pPr/>
              <a:t>28</a:t>
            </a:fld>
            <a:endParaRPr lang="en-US" smtClean="0">
              <a:latin typeface="Arial" charset="0"/>
            </a:endParaRPr>
          </a:p>
        </p:txBody>
      </p:sp>
      <p:sp>
        <p:nvSpPr>
          <p:cNvPr id="99331" name="Rectangle 2"/>
          <p:cNvSpPr>
            <a:spLocks noRot="1" noChangeArrowheads="1" noTextEdit="1"/>
          </p:cNvSpPr>
          <p:nvPr>
            <p:ph type="sldImg"/>
          </p:nvPr>
        </p:nvSpPr>
        <p:spPr>
          <a:ln/>
        </p:spPr>
      </p:sp>
      <p:sp>
        <p:nvSpPr>
          <p:cNvPr id="99332"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p>
            <a:fld id="{C59FFEB3-C8DC-4F23-B292-36451C44955E}" type="slidenum">
              <a:rPr lang="en-US" smtClean="0">
                <a:latin typeface="Arial" charset="0"/>
              </a:rPr>
              <a:pPr/>
              <a:t>29</a:t>
            </a:fld>
            <a:endParaRPr lang="en-US" smtClean="0">
              <a:latin typeface="Arial" charset="0"/>
            </a:endParaRPr>
          </a:p>
        </p:txBody>
      </p:sp>
      <p:sp>
        <p:nvSpPr>
          <p:cNvPr id="100355" name="Rectangle 2"/>
          <p:cNvSpPr>
            <a:spLocks noRot="1" noChangeArrowheads="1" noTextEdit="1"/>
          </p:cNvSpPr>
          <p:nvPr>
            <p:ph type="sldImg"/>
          </p:nvPr>
        </p:nvSpPr>
        <p:spPr>
          <a:ln/>
        </p:spPr>
      </p:sp>
      <p:sp>
        <p:nvSpPr>
          <p:cNvPr id="100356"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p>
            <a:fld id="{65F0F90D-1291-4A31-8FD6-0DEE9C85B4EF}" type="slidenum">
              <a:rPr lang="en-US" smtClean="0">
                <a:latin typeface="Arial" charset="0"/>
              </a:rPr>
              <a:pPr/>
              <a:t>30</a:t>
            </a:fld>
            <a:endParaRPr lang="en-US" smtClean="0">
              <a:latin typeface="Arial" charset="0"/>
            </a:endParaRPr>
          </a:p>
        </p:txBody>
      </p:sp>
      <p:sp>
        <p:nvSpPr>
          <p:cNvPr id="101379" name="Rectangle 2"/>
          <p:cNvSpPr>
            <a:spLocks noRot="1" noChangeArrowheads="1" noTextEdit="1"/>
          </p:cNvSpPr>
          <p:nvPr>
            <p:ph type="sldImg"/>
          </p:nvPr>
        </p:nvSpPr>
        <p:spPr>
          <a:ln/>
        </p:spPr>
      </p:sp>
      <p:sp>
        <p:nvSpPr>
          <p:cNvPr id="101380"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p>
            <a:fld id="{A350E5DC-2C07-4B36-AB27-220FDC453698}" type="slidenum">
              <a:rPr lang="en-US" smtClean="0">
                <a:latin typeface="Arial" charset="0"/>
              </a:rPr>
              <a:pPr/>
              <a:t>31</a:t>
            </a:fld>
            <a:endParaRPr lang="en-US" smtClean="0">
              <a:latin typeface="Arial" charset="0"/>
            </a:endParaRPr>
          </a:p>
        </p:txBody>
      </p:sp>
      <p:sp>
        <p:nvSpPr>
          <p:cNvPr id="102403" name="Rectangle 2"/>
          <p:cNvSpPr>
            <a:spLocks noRot="1" noChangeArrowheads="1" noTextEdit="1"/>
          </p:cNvSpPr>
          <p:nvPr>
            <p:ph type="sldImg"/>
          </p:nvPr>
        </p:nvSpPr>
        <p:spPr>
          <a:ln/>
        </p:spPr>
      </p:sp>
      <p:sp>
        <p:nvSpPr>
          <p:cNvPr id="102404"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7995E32B-495A-4BA9-A490-EC0002A18295}" type="slidenum">
              <a:rPr lang="en-US" smtClean="0">
                <a:latin typeface="Arial" charset="0"/>
              </a:rPr>
              <a:pPr/>
              <a:t>3</a:t>
            </a:fld>
            <a:endParaRPr lang="en-US" smtClean="0">
              <a:latin typeface="Arial" charset="0"/>
            </a:endParaRPr>
          </a:p>
        </p:txBody>
      </p:sp>
      <p:sp>
        <p:nvSpPr>
          <p:cNvPr id="75779" name="Rectangle 2"/>
          <p:cNvSpPr>
            <a:spLocks noRot="1" noChangeArrowheads="1" noTextEdit="1"/>
          </p:cNvSpPr>
          <p:nvPr>
            <p:ph type="sldImg"/>
          </p:nvPr>
        </p:nvSpPr>
        <p:spPr>
          <a:ln/>
        </p:spPr>
      </p:sp>
      <p:sp>
        <p:nvSpPr>
          <p:cNvPr id="75780"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FCC2EBF6-3B6E-47AD-9589-87F56E5F7E9C}" type="slidenum">
              <a:rPr lang="en-US" smtClean="0">
                <a:latin typeface="Arial" charset="0"/>
              </a:rPr>
              <a:pPr/>
              <a:t>32</a:t>
            </a:fld>
            <a:endParaRPr lang="en-US" smtClean="0">
              <a:latin typeface="Arial" charset="0"/>
            </a:endParaRPr>
          </a:p>
        </p:txBody>
      </p:sp>
      <p:sp>
        <p:nvSpPr>
          <p:cNvPr id="103427" name="Rectangle 2"/>
          <p:cNvSpPr>
            <a:spLocks noRot="1" noChangeArrowheads="1" noTextEdit="1"/>
          </p:cNvSpPr>
          <p:nvPr>
            <p:ph type="sldImg"/>
          </p:nvPr>
        </p:nvSpPr>
        <p:spPr>
          <a:ln/>
        </p:spPr>
      </p:sp>
      <p:sp>
        <p:nvSpPr>
          <p:cNvPr id="103428"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p>
            <a:fld id="{C52064E0-7F71-4EAC-9189-988743564AD6}" type="slidenum">
              <a:rPr lang="en-US" smtClean="0">
                <a:latin typeface="Arial" charset="0"/>
              </a:rPr>
              <a:pPr/>
              <a:t>33</a:t>
            </a:fld>
            <a:endParaRPr lang="en-US" smtClean="0">
              <a:latin typeface="Arial" charset="0"/>
            </a:endParaRPr>
          </a:p>
        </p:txBody>
      </p:sp>
      <p:sp>
        <p:nvSpPr>
          <p:cNvPr id="104451" name="Rectangle 2"/>
          <p:cNvSpPr>
            <a:spLocks noRot="1" noChangeArrowheads="1" noTextEdit="1"/>
          </p:cNvSpPr>
          <p:nvPr>
            <p:ph type="sldImg"/>
          </p:nvPr>
        </p:nvSpPr>
        <p:spPr>
          <a:ln/>
        </p:spPr>
      </p:sp>
      <p:sp>
        <p:nvSpPr>
          <p:cNvPr id="104452"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p>
            <a:fld id="{65179E4F-B670-4EC3-A943-C86F6F44BBE9}" type="slidenum">
              <a:rPr lang="en-US" smtClean="0">
                <a:latin typeface="Arial" charset="0"/>
              </a:rPr>
              <a:pPr/>
              <a:t>47</a:t>
            </a:fld>
            <a:endParaRPr lang="en-US" smtClean="0">
              <a:latin typeface="Arial" charset="0"/>
            </a:endParaRPr>
          </a:p>
        </p:txBody>
      </p:sp>
      <p:sp>
        <p:nvSpPr>
          <p:cNvPr id="105475" name="Rectangle 2"/>
          <p:cNvSpPr>
            <a:spLocks noRot="1" noChangeArrowheads="1" noTextEdit="1"/>
          </p:cNvSpPr>
          <p:nvPr>
            <p:ph type="sldImg"/>
          </p:nvPr>
        </p:nvSpPr>
        <p:spPr>
          <a:ln/>
        </p:spPr>
      </p:sp>
      <p:sp>
        <p:nvSpPr>
          <p:cNvPr id="105476"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2FCCFB84-FCDE-4CBB-8085-5EA92BB665F7}" type="slidenum">
              <a:rPr lang="en-US" smtClean="0">
                <a:latin typeface="Arial" charset="0"/>
              </a:rPr>
              <a:pPr/>
              <a:t>48</a:t>
            </a:fld>
            <a:endParaRPr lang="en-US" smtClean="0">
              <a:latin typeface="Arial" charset="0"/>
            </a:endParaRPr>
          </a:p>
        </p:txBody>
      </p:sp>
      <p:sp>
        <p:nvSpPr>
          <p:cNvPr id="106499" name="Rectangle 2"/>
          <p:cNvSpPr>
            <a:spLocks noRot="1" noChangeArrowheads="1" noTextEdit="1"/>
          </p:cNvSpPr>
          <p:nvPr>
            <p:ph type="sldImg"/>
          </p:nvPr>
        </p:nvSpPr>
        <p:spPr>
          <a:ln/>
        </p:spPr>
      </p:sp>
      <p:sp>
        <p:nvSpPr>
          <p:cNvPr id="106500"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p>
            <a:fld id="{01036343-88E5-45B0-818B-8A58E94025D2}" type="slidenum">
              <a:rPr lang="en-US" smtClean="0">
                <a:latin typeface="Arial" charset="0"/>
              </a:rPr>
              <a:pPr/>
              <a:t>49</a:t>
            </a:fld>
            <a:endParaRPr lang="en-US" smtClean="0">
              <a:latin typeface="Arial" charset="0"/>
            </a:endParaRPr>
          </a:p>
        </p:txBody>
      </p:sp>
      <p:sp>
        <p:nvSpPr>
          <p:cNvPr id="107523" name="Rectangle 2"/>
          <p:cNvSpPr>
            <a:spLocks noRot="1" noChangeArrowheads="1" noTextEdit="1"/>
          </p:cNvSpPr>
          <p:nvPr>
            <p:ph type="sldImg"/>
          </p:nvPr>
        </p:nvSpPr>
        <p:spPr>
          <a:ln/>
        </p:spPr>
      </p:sp>
      <p:sp>
        <p:nvSpPr>
          <p:cNvPr id="107524"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p>
            <a:fld id="{AE70AD34-10A3-457D-9989-C99173221765}" type="slidenum">
              <a:rPr lang="en-US" smtClean="0">
                <a:latin typeface="Arial" charset="0"/>
              </a:rPr>
              <a:pPr/>
              <a:t>50</a:t>
            </a:fld>
            <a:endParaRPr lang="en-US" smtClean="0">
              <a:latin typeface="Arial" charset="0"/>
            </a:endParaRPr>
          </a:p>
        </p:txBody>
      </p:sp>
      <p:sp>
        <p:nvSpPr>
          <p:cNvPr id="108547" name="Rectangle 2"/>
          <p:cNvSpPr>
            <a:spLocks noRot="1" noChangeArrowheads="1" noTextEdit="1"/>
          </p:cNvSpPr>
          <p:nvPr>
            <p:ph type="sldImg"/>
          </p:nvPr>
        </p:nvSpPr>
        <p:spPr>
          <a:ln/>
        </p:spPr>
      </p:sp>
      <p:sp>
        <p:nvSpPr>
          <p:cNvPr id="108548"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p:spPr>
        <p:txBody>
          <a:bodyPr/>
          <a:lstStyle/>
          <a:p>
            <a:fld id="{67E91046-6A30-44A6-972E-C79DE2AB4497}" type="slidenum">
              <a:rPr lang="en-US" smtClean="0">
                <a:latin typeface="Arial" charset="0"/>
              </a:rPr>
              <a:pPr/>
              <a:t>55</a:t>
            </a:fld>
            <a:endParaRPr lang="en-US" smtClean="0">
              <a:latin typeface="Arial" charset="0"/>
            </a:endParaRPr>
          </a:p>
        </p:txBody>
      </p:sp>
      <p:sp>
        <p:nvSpPr>
          <p:cNvPr id="109571" name="Rectangle 2"/>
          <p:cNvSpPr>
            <a:spLocks noRot="1" noChangeArrowheads="1" noTextEdit="1"/>
          </p:cNvSpPr>
          <p:nvPr>
            <p:ph type="sldImg"/>
          </p:nvPr>
        </p:nvSpPr>
        <p:spPr>
          <a:ln/>
        </p:spPr>
      </p:sp>
      <p:sp>
        <p:nvSpPr>
          <p:cNvPr id="109572"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p:spPr>
        <p:txBody>
          <a:bodyPr/>
          <a:lstStyle/>
          <a:p>
            <a:fld id="{E0D6D3F3-4B24-48E2-B891-3E11174B6F49}" type="slidenum">
              <a:rPr lang="en-US" smtClean="0">
                <a:latin typeface="Arial" charset="0"/>
              </a:rPr>
              <a:pPr/>
              <a:t>56</a:t>
            </a:fld>
            <a:endParaRPr lang="en-US" smtClean="0">
              <a:latin typeface="Arial" charset="0"/>
            </a:endParaRPr>
          </a:p>
        </p:txBody>
      </p:sp>
      <p:sp>
        <p:nvSpPr>
          <p:cNvPr id="110595" name="Rectangle 2"/>
          <p:cNvSpPr>
            <a:spLocks noRot="1" noChangeArrowheads="1" noTextEdit="1"/>
          </p:cNvSpPr>
          <p:nvPr>
            <p:ph type="sldImg"/>
          </p:nvPr>
        </p:nvSpPr>
        <p:spPr>
          <a:ln/>
        </p:spPr>
      </p:sp>
      <p:sp>
        <p:nvSpPr>
          <p:cNvPr id="110596"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p>
            <a:fld id="{D32C6910-3153-4A58-827B-C6E1771686EE}" type="slidenum">
              <a:rPr lang="en-US" smtClean="0">
                <a:latin typeface="Arial" charset="0"/>
              </a:rPr>
              <a:pPr/>
              <a:t>57</a:t>
            </a:fld>
            <a:endParaRPr lang="en-US" smtClean="0">
              <a:latin typeface="Arial" charset="0"/>
            </a:endParaRPr>
          </a:p>
        </p:txBody>
      </p:sp>
      <p:sp>
        <p:nvSpPr>
          <p:cNvPr id="111619" name="Rectangle 2"/>
          <p:cNvSpPr>
            <a:spLocks noRot="1" noChangeArrowheads="1" noTextEdit="1"/>
          </p:cNvSpPr>
          <p:nvPr>
            <p:ph type="sldImg"/>
          </p:nvPr>
        </p:nvSpPr>
        <p:spPr>
          <a:ln/>
        </p:spPr>
      </p:sp>
      <p:sp>
        <p:nvSpPr>
          <p:cNvPr id="111620"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p:spPr>
        <p:txBody>
          <a:bodyPr/>
          <a:lstStyle/>
          <a:p>
            <a:fld id="{975F044B-77E6-4882-83F0-4E672C033B49}" type="slidenum">
              <a:rPr lang="en-US" smtClean="0">
                <a:latin typeface="Arial" charset="0"/>
              </a:rPr>
              <a:pPr/>
              <a:t>58</a:t>
            </a:fld>
            <a:endParaRPr lang="en-US" smtClean="0">
              <a:latin typeface="Arial" charset="0"/>
            </a:endParaRPr>
          </a:p>
        </p:txBody>
      </p:sp>
      <p:sp>
        <p:nvSpPr>
          <p:cNvPr id="112643" name="Rectangle 2"/>
          <p:cNvSpPr>
            <a:spLocks noRot="1" noChangeArrowheads="1" noTextEdit="1"/>
          </p:cNvSpPr>
          <p:nvPr>
            <p:ph type="sldImg"/>
          </p:nvPr>
        </p:nvSpPr>
        <p:spPr>
          <a:ln/>
        </p:spPr>
      </p:sp>
      <p:sp>
        <p:nvSpPr>
          <p:cNvPr id="112644"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p>
            <a:fld id="{B05F2D9A-241C-4817-A392-DEFEB8D6837F}" type="slidenum">
              <a:rPr lang="en-US" smtClean="0">
                <a:latin typeface="Arial" charset="0"/>
              </a:rPr>
              <a:pPr/>
              <a:t>4</a:t>
            </a:fld>
            <a:endParaRPr lang="en-US" smtClean="0">
              <a:latin typeface="Arial" charset="0"/>
            </a:endParaRPr>
          </a:p>
        </p:txBody>
      </p:sp>
      <p:sp>
        <p:nvSpPr>
          <p:cNvPr id="76803" name="Rectangle 2"/>
          <p:cNvSpPr>
            <a:spLocks noRot="1" noChangeArrowheads="1" noTextEdit="1"/>
          </p:cNvSpPr>
          <p:nvPr>
            <p:ph type="sldImg"/>
          </p:nvPr>
        </p:nvSpPr>
        <p:spPr>
          <a:ln/>
        </p:spPr>
      </p:sp>
      <p:sp>
        <p:nvSpPr>
          <p:cNvPr id="76804" name="Rectangle 3"/>
          <p:cNvSpPr>
            <a:spLocks noGrp="1" noChangeArrowheads="1"/>
          </p:cNvSpPr>
          <p:nvPr>
            <p:ph type="body" idx="1"/>
          </p:nvPr>
        </p:nvSpPr>
        <p:spPr>
          <a:noFill/>
          <a:ln/>
        </p:spPr>
        <p:txBody>
          <a:bodyPr/>
          <a:lstStyle/>
          <a:p>
            <a:pPr eaLnBrk="1" hangingPunct="1"/>
            <a:r>
              <a:rPr lang="en-US" smtClean="0">
                <a:latin typeface="Arial" charset="0"/>
              </a:rPr>
              <a:t>So what? What is to be done? What public health action should be taken?</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p:spPr>
        <p:txBody>
          <a:bodyPr/>
          <a:lstStyle/>
          <a:p>
            <a:fld id="{33622082-59E1-4BD5-93DD-52E76A5BF98B}" type="slidenum">
              <a:rPr lang="en-US" smtClean="0">
                <a:latin typeface="Arial" charset="0"/>
              </a:rPr>
              <a:pPr/>
              <a:t>59</a:t>
            </a:fld>
            <a:endParaRPr lang="en-US" smtClean="0">
              <a:latin typeface="Arial" charset="0"/>
            </a:endParaRPr>
          </a:p>
        </p:txBody>
      </p:sp>
      <p:sp>
        <p:nvSpPr>
          <p:cNvPr id="113667" name="Rectangle 2"/>
          <p:cNvSpPr>
            <a:spLocks noRot="1" noChangeArrowheads="1" noTextEdit="1"/>
          </p:cNvSpPr>
          <p:nvPr>
            <p:ph type="sldImg"/>
          </p:nvPr>
        </p:nvSpPr>
        <p:spPr>
          <a:ln/>
        </p:spPr>
      </p:sp>
      <p:sp>
        <p:nvSpPr>
          <p:cNvPr id="113668"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p:spPr>
        <p:txBody>
          <a:bodyPr/>
          <a:lstStyle/>
          <a:p>
            <a:fld id="{CDDE8CA5-3E4E-4687-94B6-5B53B052F26D}" type="slidenum">
              <a:rPr lang="en-US" smtClean="0">
                <a:latin typeface="Arial" charset="0"/>
              </a:rPr>
              <a:pPr/>
              <a:t>60</a:t>
            </a:fld>
            <a:endParaRPr lang="en-US" smtClean="0">
              <a:latin typeface="Arial" charset="0"/>
            </a:endParaRPr>
          </a:p>
        </p:txBody>
      </p:sp>
      <p:sp>
        <p:nvSpPr>
          <p:cNvPr id="114691" name="Rectangle 2"/>
          <p:cNvSpPr>
            <a:spLocks noRot="1" noChangeArrowheads="1" noTextEdit="1"/>
          </p:cNvSpPr>
          <p:nvPr>
            <p:ph type="sldImg"/>
          </p:nvPr>
        </p:nvSpPr>
        <p:spPr>
          <a:ln/>
        </p:spPr>
      </p:sp>
      <p:sp>
        <p:nvSpPr>
          <p:cNvPr id="114692"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p:spPr>
        <p:txBody>
          <a:bodyPr/>
          <a:lstStyle/>
          <a:p>
            <a:fld id="{C17291F3-31A8-480F-A9AA-631F723CDDC1}" type="slidenum">
              <a:rPr lang="en-US" smtClean="0">
                <a:latin typeface="Arial" charset="0"/>
              </a:rPr>
              <a:pPr/>
              <a:t>61</a:t>
            </a:fld>
            <a:endParaRPr lang="en-US" smtClean="0">
              <a:latin typeface="Arial" charset="0"/>
            </a:endParaRPr>
          </a:p>
        </p:txBody>
      </p:sp>
      <p:sp>
        <p:nvSpPr>
          <p:cNvPr id="115715" name="Rectangle 2"/>
          <p:cNvSpPr>
            <a:spLocks noRot="1" noChangeArrowheads="1" noTextEdit="1"/>
          </p:cNvSpPr>
          <p:nvPr>
            <p:ph type="sldImg"/>
          </p:nvPr>
        </p:nvSpPr>
        <p:spPr>
          <a:ln/>
        </p:spPr>
      </p:sp>
      <p:sp>
        <p:nvSpPr>
          <p:cNvPr id="115716"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p>
            <a:fld id="{9C0143ED-EDCC-4A6C-BE26-4C6D23EEA45B}" type="slidenum">
              <a:rPr lang="en-US" smtClean="0">
                <a:latin typeface="Arial" charset="0"/>
              </a:rPr>
              <a:pPr/>
              <a:t>62</a:t>
            </a:fld>
            <a:endParaRPr lang="en-US" smtClean="0">
              <a:latin typeface="Arial" charset="0"/>
            </a:endParaRPr>
          </a:p>
        </p:txBody>
      </p:sp>
      <p:sp>
        <p:nvSpPr>
          <p:cNvPr id="116739" name="Rectangle 2"/>
          <p:cNvSpPr>
            <a:spLocks noRot="1" noChangeArrowheads="1" noTextEdit="1"/>
          </p:cNvSpPr>
          <p:nvPr>
            <p:ph type="sldImg"/>
          </p:nvPr>
        </p:nvSpPr>
        <p:spPr>
          <a:ln/>
        </p:spPr>
      </p:sp>
      <p:sp>
        <p:nvSpPr>
          <p:cNvPr id="116740"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p:spPr>
        <p:txBody>
          <a:bodyPr/>
          <a:lstStyle/>
          <a:p>
            <a:fld id="{49DB4D60-3091-458F-B6A9-567AC766361A}" type="slidenum">
              <a:rPr lang="en-US" smtClean="0">
                <a:latin typeface="Arial" charset="0"/>
              </a:rPr>
              <a:pPr/>
              <a:t>63</a:t>
            </a:fld>
            <a:endParaRPr lang="en-US" smtClean="0">
              <a:latin typeface="Arial" charset="0"/>
            </a:endParaRPr>
          </a:p>
        </p:txBody>
      </p:sp>
      <p:sp>
        <p:nvSpPr>
          <p:cNvPr id="117763" name="Rectangle 2"/>
          <p:cNvSpPr>
            <a:spLocks noRot="1" noChangeArrowheads="1" noTextEdit="1"/>
          </p:cNvSpPr>
          <p:nvPr>
            <p:ph type="sldImg"/>
          </p:nvPr>
        </p:nvSpPr>
        <p:spPr>
          <a:ln/>
        </p:spPr>
      </p:sp>
      <p:sp>
        <p:nvSpPr>
          <p:cNvPr id="117764"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p>
            <a:fld id="{ABB88B8E-E485-4AE8-904F-175FB09A0E0D}" type="slidenum">
              <a:rPr lang="en-US" smtClean="0">
                <a:latin typeface="Arial" charset="0"/>
              </a:rPr>
              <a:pPr/>
              <a:t>64</a:t>
            </a:fld>
            <a:endParaRPr lang="en-US" smtClean="0">
              <a:latin typeface="Arial" charset="0"/>
            </a:endParaRPr>
          </a:p>
        </p:txBody>
      </p:sp>
      <p:sp>
        <p:nvSpPr>
          <p:cNvPr id="118787" name="Rectangle 2"/>
          <p:cNvSpPr>
            <a:spLocks noRot="1" noChangeArrowheads="1" noTextEdit="1"/>
          </p:cNvSpPr>
          <p:nvPr>
            <p:ph type="sldImg"/>
          </p:nvPr>
        </p:nvSpPr>
        <p:spPr>
          <a:ln/>
        </p:spPr>
      </p:sp>
      <p:sp>
        <p:nvSpPr>
          <p:cNvPr id="118788"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p:spPr>
        <p:txBody>
          <a:bodyPr/>
          <a:lstStyle/>
          <a:p>
            <a:fld id="{FE7863D2-1B0A-40AD-880D-59CCBCDC3D84}" type="slidenum">
              <a:rPr lang="en-US" smtClean="0">
                <a:latin typeface="Arial" charset="0"/>
              </a:rPr>
              <a:pPr/>
              <a:t>65</a:t>
            </a:fld>
            <a:endParaRPr lang="en-US" smtClean="0">
              <a:latin typeface="Arial" charset="0"/>
            </a:endParaRPr>
          </a:p>
        </p:txBody>
      </p:sp>
      <p:sp>
        <p:nvSpPr>
          <p:cNvPr id="119811" name="Rectangle 2"/>
          <p:cNvSpPr>
            <a:spLocks noRot="1" noChangeArrowheads="1" noTextEdit="1"/>
          </p:cNvSpPr>
          <p:nvPr>
            <p:ph type="sldImg"/>
          </p:nvPr>
        </p:nvSpPr>
        <p:spPr>
          <a:ln/>
        </p:spPr>
      </p:sp>
      <p:sp>
        <p:nvSpPr>
          <p:cNvPr id="119812"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p:spPr>
        <p:txBody>
          <a:bodyPr/>
          <a:lstStyle/>
          <a:p>
            <a:fld id="{FCF43BAD-ABF7-4E30-8EC6-3439AF260377}" type="slidenum">
              <a:rPr lang="en-US" smtClean="0">
                <a:latin typeface="Arial" charset="0"/>
              </a:rPr>
              <a:pPr/>
              <a:t>66</a:t>
            </a:fld>
            <a:endParaRPr lang="en-US" smtClean="0">
              <a:latin typeface="Arial" charset="0"/>
            </a:endParaRPr>
          </a:p>
        </p:txBody>
      </p:sp>
      <p:sp>
        <p:nvSpPr>
          <p:cNvPr id="120835" name="Rectangle 2"/>
          <p:cNvSpPr>
            <a:spLocks noRot="1" noChangeArrowheads="1" noTextEdit="1"/>
          </p:cNvSpPr>
          <p:nvPr>
            <p:ph type="sldImg"/>
          </p:nvPr>
        </p:nvSpPr>
        <p:spPr>
          <a:ln/>
        </p:spPr>
      </p:sp>
      <p:sp>
        <p:nvSpPr>
          <p:cNvPr id="120836"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p:spPr>
        <p:txBody>
          <a:bodyPr/>
          <a:lstStyle/>
          <a:p>
            <a:fld id="{056A4A12-6CE8-4A3D-B984-C590DE472041}" type="slidenum">
              <a:rPr lang="en-US" smtClean="0">
                <a:latin typeface="Arial" charset="0"/>
              </a:rPr>
              <a:pPr/>
              <a:t>67</a:t>
            </a:fld>
            <a:endParaRPr lang="en-US" smtClean="0">
              <a:latin typeface="Arial" charset="0"/>
            </a:endParaRPr>
          </a:p>
        </p:txBody>
      </p:sp>
      <p:sp>
        <p:nvSpPr>
          <p:cNvPr id="121859" name="Rectangle 2"/>
          <p:cNvSpPr>
            <a:spLocks noRot="1" noChangeArrowheads="1" noTextEdit="1"/>
          </p:cNvSpPr>
          <p:nvPr>
            <p:ph type="sldImg"/>
          </p:nvPr>
        </p:nvSpPr>
        <p:spPr>
          <a:ln/>
        </p:spPr>
      </p:sp>
      <p:sp>
        <p:nvSpPr>
          <p:cNvPr id="121860"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D9F8EB0A-54C2-494F-B5D5-7448FA9FE968}" type="slidenum">
              <a:rPr lang="en-US" smtClean="0">
                <a:latin typeface="Arial" charset="0"/>
              </a:rPr>
              <a:pPr/>
              <a:t>5</a:t>
            </a:fld>
            <a:endParaRPr lang="en-US" smtClean="0">
              <a:latin typeface="Arial" charset="0"/>
            </a:endParaRPr>
          </a:p>
        </p:txBody>
      </p:sp>
      <p:sp>
        <p:nvSpPr>
          <p:cNvPr id="77827" name="Rectangle 2"/>
          <p:cNvSpPr>
            <a:spLocks noRot="1" noChangeArrowheads="1" noTextEdit="1"/>
          </p:cNvSpPr>
          <p:nvPr>
            <p:ph type="sldImg"/>
          </p:nvPr>
        </p:nvSpPr>
        <p:spPr>
          <a:ln/>
        </p:spPr>
      </p:sp>
      <p:sp>
        <p:nvSpPr>
          <p:cNvPr id="77828"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756E5E34-FC3F-4AA1-9115-7FC8DF4D33F7}" type="slidenum">
              <a:rPr lang="en-US" smtClean="0">
                <a:latin typeface="Arial" charset="0"/>
              </a:rPr>
              <a:pPr/>
              <a:t>7</a:t>
            </a:fld>
            <a:endParaRPr lang="en-US" smtClean="0">
              <a:latin typeface="Arial" charset="0"/>
            </a:endParaRPr>
          </a:p>
        </p:txBody>
      </p:sp>
      <p:sp>
        <p:nvSpPr>
          <p:cNvPr id="78851" name="Rectangle 2"/>
          <p:cNvSpPr>
            <a:spLocks noRot="1" noChangeArrowheads="1" noTextEdit="1"/>
          </p:cNvSpPr>
          <p:nvPr>
            <p:ph type="sldImg"/>
          </p:nvPr>
        </p:nvSpPr>
        <p:spPr>
          <a:ln/>
        </p:spPr>
      </p:sp>
      <p:sp>
        <p:nvSpPr>
          <p:cNvPr id="78852" name="Rectangle 3"/>
          <p:cNvSpPr>
            <a:spLocks noGrp="1" noChangeArrowheads="1"/>
          </p:cNvSpPr>
          <p:nvPr>
            <p:ph type="body" idx="1"/>
          </p:nvPr>
        </p:nvSpPr>
        <p:spPr>
          <a:xfrm>
            <a:off x="923925" y="4379913"/>
            <a:ext cx="5086350" cy="4148137"/>
          </a:xfrm>
          <a:noFill/>
          <a:ln/>
        </p:spPr>
        <p:txBody>
          <a:bodyPr/>
          <a:lstStyle/>
          <a:p>
            <a:pPr eaLnBrk="1" hangingPunct="1"/>
            <a:r>
              <a:rPr lang="en-US" smtClean="0">
                <a:latin typeface="Arial" charset="0"/>
              </a:rPr>
              <a:t>Emphasize what is the issue – establish credibility direct readers – grab interest</a:t>
            </a:r>
          </a:p>
          <a:p>
            <a:pPr eaLnBrk="1" hangingPunct="1"/>
            <a:r>
              <a:rPr lang="en-US" smtClean="0">
                <a:latin typeface="Arial" charset="0"/>
              </a:rPr>
              <a:t>Like other types of journalism – must hook the readers attention what is the problem and why is it important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2352D5B0-D10D-45CE-A326-B7518F8721CF}" type="slidenum">
              <a:rPr lang="en-US" smtClean="0">
                <a:latin typeface="Arial" charset="0"/>
              </a:rPr>
              <a:pPr/>
              <a:t>8</a:t>
            </a:fld>
            <a:endParaRPr lang="en-US" smtClean="0">
              <a:latin typeface="Arial" charset="0"/>
            </a:endParaRPr>
          </a:p>
        </p:txBody>
      </p:sp>
      <p:sp>
        <p:nvSpPr>
          <p:cNvPr id="79875" name="Rectangle 2"/>
          <p:cNvSpPr>
            <a:spLocks noRot="1" noChangeArrowheads="1" noTextEdit="1"/>
          </p:cNvSpPr>
          <p:nvPr>
            <p:ph type="sldImg"/>
          </p:nvPr>
        </p:nvSpPr>
        <p:spPr>
          <a:ln/>
        </p:spPr>
      </p:sp>
      <p:sp>
        <p:nvSpPr>
          <p:cNvPr id="79876"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2022D9B3-B9A7-4D78-991B-B3188D218330}" type="slidenum">
              <a:rPr lang="en-US" smtClean="0">
                <a:latin typeface="Arial" charset="0"/>
              </a:rPr>
              <a:pPr/>
              <a:t>9</a:t>
            </a:fld>
            <a:endParaRPr lang="en-US" smtClean="0">
              <a:latin typeface="Arial" charset="0"/>
            </a:endParaRPr>
          </a:p>
        </p:txBody>
      </p:sp>
      <p:sp>
        <p:nvSpPr>
          <p:cNvPr id="80899" name="Rectangle 2"/>
          <p:cNvSpPr>
            <a:spLocks noRot="1" noChangeArrowheads="1" noTextEdit="1"/>
          </p:cNvSpPr>
          <p:nvPr>
            <p:ph type="sldImg"/>
          </p:nvPr>
        </p:nvSpPr>
        <p:spPr>
          <a:ln/>
        </p:spPr>
      </p:sp>
      <p:sp>
        <p:nvSpPr>
          <p:cNvPr id="80900"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8975A255-ADC5-4530-9C67-B1B36CEA404F}" type="slidenum">
              <a:rPr lang="en-US" smtClean="0">
                <a:latin typeface="Arial" charset="0"/>
              </a:rPr>
              <a:pPr/>
              <a:t>10</a:t>
            </a:fld>
            <a:endParaRPr lang="en-US" smtClean="0">
              <a:latin typeface="Arial" charset="0"/>
            </a:endParaRPr>
          </a:p>
        </p:txBody>
      </p:sp>
      <p:sp>
        <p:nvSpPr>
          <p:cNvPr id="81923" name="Rectangle 2"/>
          <p:cNvSpPr>
            <a:spLocks noRot="1" noChangeArrowheads="1" noTextEdit="1"/>
          </p:cNvSpPr>
          <p:nvPr>
            <p:ph type="sldImg"/>
          </p:nvPr>
        </p:nvSpPr>
        <p:spPr>
          <a:ln/>
        </p:spPr>
      </p:sp>
      <p:sp>
        <p:nvSpPr>
          <p:cNvPr id="81924"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vmlDrawing" Target="../drawings/vmlDrawing1.vml"/><Relationship Id="rId5" Type="http://schemas.openxmlformats.org/officeDocument/2006/relationships/oleObject" Target="../embeddings/oleObject1.bin"/><Relationship Id="rId4" Type="http://schemas.openxmlformats.org/officeDocument/2006/relationships/image" Target="../media/image4.w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 name="Rectangle 20"/>
          <p:cNvSpPr>
            <a:spLocks noChangeArrowheads="1"/>
          </p:cNvSpPr>
          <p:nvPr/>
        </p:nvSpPr>
        <p:spPr bwMode="auto">
          <a:xfrm>
            <a:off x="0" y="2895600"/>
            <a:ext cx="9144000" cy="3962400"/>
          </a:xfrm>
          <a:prstGeom prst="rect">
            <a:avLst/>
          </a:prstGeom>
          <a:solidFill>
            <a:srgbClr val="2C2C86"/>
          </a:solidFill>
          <a:ln w="9525">
            <a:noFill/>
            <a:miter lim="800000"/>
            <a:headEnd/>
            <a:tailEnd/>
          </a:ln>
          <a:effectLst/>
        </p:spPr>
        <p:txBody>
          <a:bodyPr wrap="none" anchor="ctr"/>
          <a:lstStyle/>
          <a:p>
            <a:pPr>
              <a:defRPr/>
            </a:pPr>
            <a:endParaRPr lang="en-US">
              <a:latin typeface="Arial" pitchFamily="34" charset="0"/>
            </a:endParaRPr>
          </a:p>
        </p:txBody>
      </p:sp>
      <p:pic>
        <p:nvPicPr>
          <p:cNvPr id="4" name="Picture 26" descr="Writer"/>
          <p:cNvPicPr>
            <a:picLocks noChangeAspect="1" noChangeArrowheads="1"/>
          </p:cNvPicPr>
          <p:nvPr userDrawn="1"/>
        </p:nvPicPr>
        <p:blipFill>
          <a:blip r:embed="rId3" cstate="print"/>
          <a:srcRect/>
          <a:stretch>
            <a:fillRect/>
          </a:stretch>
        </p:blipFill>
        <p:spPr bwMode="auto">
          <a:xfrm>
            <a:off x="0" y="2900363"/>
            <a:ext cx="9221788" cy="3729037"/>
          </a:xfrm>
          <a:prstGeom prst="rect">
            <a:avLst/>
          </a:prstGeom>
          <a:noFill/>
          <a:ln w="9525">
            <a:noFill/>
            <a:miter lim="800000"/>
            <a:headEnd/>
            <a:tailEnd/>
          </a:ln>
        </p:spPr>
      </p:pic>
      <p:sp>
        <p:nvSpPr>
          <p:cNvPr id="5" name="Text Box 19"/>
          <p:cNvSpPr txBox="1">
            <a:spLocks noChangeArrowheads="1"/>
          </p:cNvSpPr>
          <p:nvPr/>
        </p:nvSpPr>
        <p:spPr bwMode="auto">
          <a:xfrm>
            <a:off x="8594725" y="6588125"/>
            <a:ext cx="473075" cy="122238"/>
          </a:xfrm>
          <a:prstGeom prst="rect">
            <a:avLst/>
          </a:prstGeom>
          <a:noFill/>
          <a:ln w="9525">
            <a:noFill/>
            <a:miter lim="800000"/>
            <a:headEnd/>
            <a:tailEnd/>
          </a:ln>
          <a:effectLst/>
        </p:spPr>
        <p:txBody>
          <a:bodyPr>
            <a:spAutoFit/>
          </a:bodyPr>
          <a:lstStyle/>
          <a:p>
            <a:pPr>
              <a:spcBef>
                <a:spcPct val="50000"/>
              </a:spcBef>
              <a:defRPr/>
            </a:pPr>
            <a:r>
              <a:rPr lang="en-US" sz="200" b="1">
                <a:solidFill>
                  <a:schemeClr val="accent2"/>
                </a:solidFill>
                <a:latin typeface="Arial" pitchFamily="34" charset="0"/>
              </a:rPr>
              <a:t>TM</a:t>
            </a:r>
          </a:p>
        </p:txBody>
      </p:sp>
      <p:pic>
        <p:nvPicPr>
          <p:cNvPr id="6" name="Picture 21" descr="DHHS01White"/>
          <p:cNvPicPr>
            <a:picLocks noChangeAspect="1" noChangeArrowheads="1"/>
          </p:cNvPicPr>
          <p:nvPr userDrawn="1"/>
        </p:nvPicPr>
        <p:blipFill>
          <a:blip r:embed="rId4" cstate="print"/>
          <a:srcRect l="11075" t="15396" r="83803" b="80466"/>
          <a:stretch>
            <a:fillRect/>
          </a:stretch>
        </p:blipFill>
        <p:spPr bwMode="auto">
          <a:xfrm>
            <a:off x="152400" y="6172200"/>
            <a:ext cx="685800" cy="685800"/>
          </a:xfrm>
          <a:prstGeom prst="rect">
            <a:avLst/>
          </a:prstGeom>
          <a:noFill/>
          <a:ln w="9525">
            <a:noFill/>
            <a:miter lim="800000"/>
            <a:headEnd/>
            <a:tailEnd/>
          </a:ln>
        </p:spPr>
      </p:pic>
      <p:graphicFrame>
        <p:nvGraphicFramePr>
          <p:cNvPr id="7" name="Object 22"/>
          <p:cNvGraphicFramePr>
            <a:graphicFrameLocks noChangeAspect="1"/>
          </p:cNvGraphicFramePr>
          <p:nvPr/>
        </p:nvGraphicFramePr>
        <p:xfrm>
          <a:off x="8153400" y="6248400"/>
          <a:ext cx="838200" cy="565150"/>
        </p:xfrm>
        <a:graphic>
          <a:graphicData uri="http://schemas.openxmlformats.org/presentationml/2006/ole">
            <p:oleObj spid="_x0000_s134146" name="CorelDRAW" r:id="rId5" imgW="2842022" imgH="1914763" progId="CorelDRAW.Graphic.11">
              <p:embed/>
            </p:oleObj>
          </a:graphicData>
        </a:graphic>
      </p:graphicFrame>
      <p:sp>
        <p:nvSpPr>
          <p:cNvPr id="8" name="Freeform 24"/>
          <p:cNvSpPr>
            <a:spLocks/>
          </p:cNvSpPr>
          <p:nvPr userDrawn="1"/>
        </p:nvSpPr>
        <p:spPr bwMode="auto">
          <a:xfrm>
            <a:off x="533400" y="685800"/>
            <a:ext cx="8610600" cy="1600200"/>
          </a:xfrm>
          <a:custGeom>
            <a:avLst/>
            <a:gdLst/>
            <a:ahLst/>
            <a:cxnLst>
              <a:cxn ang="0">
                <a:pos x="4032" y="0"/>
              </a:cxn>
              <a:cxn ang="0">
                <a:pos x="0" y="0"/>
              </a:cxn>
              <a:cxn ang="0">
                <a:pos x="0" y="1296"/>
              </a:cxn>
              <a:cxn ang="0">
                <a:pos x="3504" y="1296"/>
              </a:cxn>
            </a:cxnLst>
            <a:rect l="0" t="0" r="r" b="b"/>
            <a:pathLst>
              <a:path w="4032" h="1296">
                <a:moveTo>
                  <a:pt x="4032" y="0"/>
                </a:moveTo>
                <a:lnTo>
                  <a:pt x="0" y="0"/>
                </a:lnTo>
                <a:lnTo>
                  <a:pt x="0" y="1296"/>
                </a:lnTo>
                <a:lnTo>
                  <a:pt x="3504" y="1296"/>
                </a:lnTo>
              </a:path>
            </a:pathLst>
          </a:custGeom>
          <a:noFill/>
          <a:ln w="9525">
            <a:solidFill>
              <a:schemeClr val="bg1"/>
            </a:solidFill>
            <a:round/>
            <a:headEnd/>
            <a:tailEnd/>
          </a:ln>
          <a:effectLst/>
        </p:spPr>
        <p:txBody>
          <a:bodyPr/>
          <a:lstStyle/>
          <a:p>
            <a:pPr>
              <a:defRPr/>
            </a:pPr>
            <a:endParaRPr lang="en-US">
              <a:latin typeface="Arial" pitchFamily="34" charset="0"/>
            </a:endParaRPr>
          </a:p>
        </p:txBody>
      </p:sp>
      <p:sp>
        <p:nvSpPr>
          <p:cNvPr id="26627" name="Rectangle 3"/>
          <p:cNvSpPr>
            <a:spLocks noGrp="1" noChangeArrowheads="1"/>
          </p:cNvSpPr>
          <p:nvPr>
            <p:ph type="ctrTitle"/>
          </p:nvPr>
        </p:nvSpPr>
        <p:spPr>
          <a:xfrm>
            <a:off x="990600" y="914400"/>
            <a:ext cx="8153400" cy="1165225"/>
          </a:xfrm>
        </p:spPr>
        <p:txBody>
          <a:bodyPr/>
          <a:lstStyle>
            <a:lvl1pPr algn="l">
              <a:defRPr sz="3200">
                <a:solidFill>
                  <a:schemeClr val="bg1"/>
                </a:solidFill>
              </a:defRPr>
            </a:lvl1pPr>
          </a:lstStyle>
          <a:p>
            <a:r>
              <a:rPr lang="en-US"/>
              <a:t>Click to edit Master 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57200"/>
            <a:ext cx="2057400" cy="5668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457200"/>
            <a:ext cx="6019800" cy="5668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76250" y="2005013"/>
            <a:ext cx="4029075" cy="4121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57725" y="2005013"/>
            <a:ext cx="4029075" cy="4121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25622" name="Rectangle 22"/>
          <p:cNvSpPr>
            <a:spLocks noChangeArrowheads="1"/>
          </p:cNvSpPr>
          <p:nvPr userDrawn="1"/>
        </p:nvSpPr>
        <p:spPr bwMode="auto">
          <a:xfrm>
            <a:off x="0" y="0"/>
            <a:ext cx="9144000" cy="1905000"/>
          </a:xfrm>
          <a:prstGeom prst="rect">
            <a:avLst/>
          </a:prstGeom>
          <a:solidFill>
            <a:srgbClr val="2C2C86"/>
          </a:solidFill>
          <a:ln w="9525">
            <a:noFill/>
            <a:miter lim="800000"/>
            <a:headEnd/>
            <a:tailEnd/>
          </a:ln>
          <a:effectLst/>
        </p:spPr>
        <p:txBody>
          <a:bodyPr wrap="none" anchor="ctr"/>
          <a:lstStyle/>
          <a:p>
            <a:pPr>
              <a:defRPr/>
            </a:pPr>
            <a:endParaRPr lang="en-US">
              <a:latin typeface="Arial" pitchFamily="34" charset="0"/>
            </a:endParaRPr>
          </a:p>
        </p:txBody>
      </p:sp>
      <p:sp>
        <p:nvSpPr>
          <p:cNvPr id="3075" name="Rectangle 3"/>
          <p:cNvSpPr>
            <a:spLocks noGrp="1" noChangeArrowheads="1"/>
          </p:cNvSpPr>
          <p:nvPr>
            <p:ph type="title"/>
          </p:nvPr>
        </p:nvSpPr>
        <p:spPr bwMode="auto">
          <a:xfrm>
            <a:off x="457200" y="4572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76" name="Rectangle 4"/>
          <p:cNvSpPr>
            <a:spLocks noGrp="1" noChangeArrowheads="1"/>
          </p:cNvSpPr>
          <p:nvPr>
            <p:ph type="body" idx="1"/>
          </p:nvPr>
        </p:nvSpPr>
        <p:spPr bwMode="auto">
          <a:xfrm>
            <a:off x="476250" y="2005013"/>
            <a:ext cx="8210550" cy="41211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grpSp>
        <p:nvGrpSpPr>
          <p:cNvPr id="3077" name="Group 16"/>
          <p:cNvGrpSpPr>
            <a:grpSpLocks/>
          </p:cNvGrpSpPr>
          <p:nvPr/>
        </p:nvGrpSpPr>
        <p:grpSpPr bwMode="auto">
          <a:xfrm>
            <a:off x="8310563" y="6465888"/>
            <a:ext cx="757237" cy="385762"/>
            <a:chOff x="4565" y="4073"/>
            <a:chExt cx="477" cy="243"/>
          </a:xfrm>
        </p:grpSpPr>
        <p:pic>
          <p:nvPicPr>
            <p:cNvPr id="3078" name="Picture 17"/>
            <p:cNvPicPr>
              <a:picLocks noChangeAspect="1" noChangeArrowheads="1"/>
            </p:cNvPicPr>
            <p:nvPr/>
          </p:nvPicPr>
          <p:blipFill>
            <a:blip r:embed="rId13" cstate="print"/>
            <a:srcRect/>
            <a:stretch>
              <a:fillRect/>
            </a:stretch>
          </p:blipFill>
          <p:spPr bwMode="auto">
            <a:xfrm>
              <a:off x="4565" y="4073"/>
              <a:ext cx="355" cy="213"/>
            </a:xfrm>
            <a:prstGeom prst="rect">
              <a:avLst/>
            </a:prstGeom>
            <a:noFill/>
            <a:ln w="9525">
              <a:noFill/>
              <a:miter lim="800000"/>
              <a:headEnd/>
              <a:tailEnd/>
            </a:ln>
          </p:spPr>
        </p:pic>
        <p:sp>
          <p:nvSpPr>
            <p:cNvPr id="25618" name="Text Box 18"/>
            <p:cNvSpPr txBox="1">
              <a:spLocks noChangeArrowheads="1"/>
            </p:cNvSpPr>
            <p:nvPr/>
          </p:nvSpPr>
          <p:spPr bwMode="auto">
            <a:xfrm>
              <a:off x="4868" y="4239"/>
              <a:ext cx="174" cy="77"/>
            </a:xfrm>
            <a:prstGeom prst="rect">
              <a:avLst/>
            </a:prstGeom>
            <a:noFill/>
            <a:ln w="9525">
              <a:noFill/>
              <a:miter lim="800000"/>
              <a:headEnd/>
              <a:tailEnd/>
            </a:ln>
            <a:effectLst/>
          </p:spPr>
          <p:txBody>
            <a:bodyPr>
              <a:spAutoFit/>
            </a:bodyPr>
            <a:lstStyle/>
            <a:p>
              <a:pPr>
                <a:spcBef>
                  <a:spcPct val="50000"/>
                </a:spcBef>
                <a:defRPr/>
              </a:pPr>
              <a:r>
                <a:rPr lang="en-US" sz="200" b="1">
                  <a:solidFill>
                    <a:schemeClr val="accent2"/>
                  </a:solidFill>
                  <a:latin typeface="Arial" pitchFamily="34" charset="0"/>
                </a:rPr>
                <a:t>TM</a:t>
              </a:r>
            </a:p>
          </p:txBody>
        </p:sp>
      </p:grpSp>
    </p:spTree>
  </p:cSld>
  <p:clrMap bg1="lt1" tx1="dk1" bg2="lt2" tx2="dk2" accent1="accent1" accent2="accent2" accent3="accent3" accent4="accent4" accent5="accent5" accent6="accent6" hlink="hlink" folHlink="folHlink"/>
  <p:sldLayoutIdLst>
    <p:sldLayoutId id="2147483686"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ctr" rtl="0" eaLnBrk="0" fontAlgn="base" hangingPunct="0">
        <a:spcBef>
          <a:spcPct val="0"/>
        </a:spcBef>
        <a:spcAft>
          <a:spcPct val="0"/>
        </a:spcAft>
        <a:defRPr sz="3600" b="1">
          <a:solidFill>
            <a:srgbClr val="FFFF00"/>
          </a:solidFill>
          <a:latin typeface="+mj-lt"/>
          <a:ea typeface="+mj-ea"/>
          <a:cs typeface="+mj-cs"/>
        </a:defRPr>
      </a:lvl1pPr>
      <a:lvl2pPr algn="ctr" rtl="0" eaLnBrk="0" fontAlgn="base" hangingPunct="0">
        <a:spcBef>
          <a:spcPct val="0"/>
        </a:spcBef>
        <a:spcAft>
          <a:spcPct val="0"/>
        </a:spcAft>
        <a:defRPr sz="3600" b="1">
          <a:solidFill>
            <a:srgbClr val="FFFF00"/>
          </a:solidFill>
          <a:latin typeface="Tahoma" pitchFamily="34" charset="0"/>
        </a:defRPr>
      </a:lvl2pPr>
      <a:lvl3pPr algn="ctr" rtl="0" eaLnBrk="0" fontAlgn="base" hangingPunct="0">
        <a:spcBef>
          <a:spcPct val="0"/>
        </a:spcBef>
        <a:spcAft>
          <a:spcPct val="0"/>
        </a:spcAft>
        <a:defRPr sz="3600" b="1">
          <a:solidFill>
            <a:srgbClr val="FFFF00"/>
          </a:solidFill>
          <a:latin typeface="Tahoma" pitchFamily="34" charset="0"/>
        </a:defRPr>
      </a:lvl3pPr>
      <a:lvl4pPr algn="ctr" rtl="0" eaLnBrk="0" fontAlgn="base" hangingPunct="0">
        <a:spcBef>
          <a:spcPct val="0"/>
        </a:spcBef>
        <a:spcAft>
          <a:spcPct val="0"/>
        </a:spcAft>
        <a:defRPr sz="3600" b="1">
          <a:solidFill>
            <a:srgbClr val="FFFF00"/>
          </a:solidFill>
          <a:latin typeface="Tahoma" pitchFamily="34" charset="0"/>
        </a:defRPr>
      </a:lvl4pPr>
      <a:lvl5pPr algn="ctr" rtl="0" eaLnBrk="0" fontAlgn="base" hangingPunct="0">
        <a:spcBef>
          <a:spcPct val="0"/>
        </a:spcBef>
        <a:spcAft>
          <a:spcPct val="0"/>
        </a:spcAft>
        <a:defRPr sz="3600" b="1">
          <a:solidFill>
            <a:srgbClr val="FFFF00"/>
          </a:solidFill>
          <a:latin typeface="Tahoma" pitchFamily="34" charset="0"/>
        </a:defRPr>
      </a:lvl5pPr>
      <a:lvl6pPr marL="457200" algn="ctr" rtl="0" fontAlgn="base">
        <a:spcBef>
          <a:spcPct val="0"/>
        </a:spcBef>
        <a:spcAft>
          <a:spcPct val="0"/>
        </a:spcAft>
        <a:defRPr sz="3600" b="1">
          <a:solidFill>
            <a:srgbClr val="FFFF00"/>
          </a:solidFill>
          <a:latin typeface="Tahoma" pitchFamily="34" charset="0"/>
        </a:defRPr>
      </a:lvl6pPr>
      <a:lvl7pPr marL="914400" algn="ctr" rtl="0" fontAlgn="base">
        <a:spcBef>
          <a:spcPct val="0"/>
        </a:spcBef>
        <a:spcAft>
          <a:spcPct val="0"/>
        </a:spcAft>
        <a:defRPr sz="3600" b="1">
          <a:solidFill>
            <a:srgbClr val="FFFF00"/>
          </a:solidFill>
          <a:latin typeface="Tahoma" pitchFamily="34" charset="0"/>
        </a:defRPr>
      </a:lvl7pPr>
      <a:lvl8pPr marL="1371600" algn="ctr" rtl="0" fontAlgn="base">
        <a:spcBef>
          <a:spcPct val="0"/>
        </a:spcBef>
        <a:spcAft>
          <a:spcPct val="0"/>
        </a:spcAft>
        <a:defRPr sz="3600" b="1">
          <a:solidFill>
            <a:srgbClr val="FFFF00"/>
          </a:solidFill>
          <a:latin typeface="Tahoma" pitchFamily="34" charset="0"/>
        </a:defRPr>
      </a:lvl8pPr>
      <a:lvl9pPr marL="1828800" algn="ctr" rtl="0" fontAlgn="base">
        <a:spcBef>
          <a:spcPct val="0"/>
        </a:spcBef>
        <a:spcAft>
          <a:spcPct val="0"/>
        </a:spcAft>
        <a:defRPr sz="3600" b="1">
          <a:solidFill>
            <a:srgbClr val="FFFF00"/>
          </a:solidFill>
          <a:latin typeface="Tahoma" pitchFamily="34" charset="0"/>
        </a:defRPr>
      </a:lvl9pPr>
    </p:titleStyle>
    <p:bodyStyle>
      <a:lvl1pPr marL="342900" indent="-342900" algn="l" rtl="0" eaLnBrk="0" fontAlgn="base" hangingPunct="0">
        <a:spcBef>
          <a:spcPct val="20000"/>
        </a:spcBef>
        <a:spcAft>
          <a:spcPct val="0"/>
        </a:spcAft>
        <a:buClr>
          <a:schemeClr val="bg1"/>
        </a:buClr>
        <a:buChar char="•"/>
        <a:defRPr sz="2800">
          <a:solidFill>
            <a:schemeClr val="bg1"/>
          </a:solidFill>
          <a:latin typeface="+mn-lt"/>
          <a:ea typeface="+mn-ea"/>
          <a:cs typeface="+mn-cs"/>
        </a:defRPr>
      </a:lvl1pPr>
      <a:lvl2pPr marL="696913" indent="-352425" algn="l" rtl="0" eaLnBrk="0" fontAlgn="base" hangingPunct="0">
        <a:spcBef>
          <a:spcPct val="20000"/>
        </a:spcBef>
        <a:spcAft>
          <a:spcPct val="0"/>
        </a:spcAft>
        <a:buClr>
          <a:schemeClr val="bg1"/>
        </a:buClr>
        <a:buFont typeface="Arial" charset="0"/>
        <a:buChar char="–"/>
        <a:defRPr sz="2400">
          <a:solidFill>
            <a:schemeClr val="bg1"/>
          </a:solidFill>
          <a:latin typeface="+mn-lt"/>
        </a:defRPr>
      </a:lvl2pPr>
      <a:lvl3pPr marL="979488" indent="-280988" algn="l" rtl="0" eaLnBrk="0" fontAlgn="base" hangingPunct="0">
        <a:spcBef>
          <a:spcPct val="20000"/>
        </a:spcBef>
        <a:spcAft>
          <a:spcPct val="0"/>
        </a:spcAft>
        <a:buClr>
          <a:schemeClr val="bg1"/>
        </a:buClr>
        <a:buChar char="•"/>
        <a:defRPr sz="2000">
          <a:solidFill>
            <a:schemeClr val="bg1"/>
          </a:solidFill>
          <a:latin typeface="+mn-lt"/>
        </a:defRPr>
      </a:lvl3pPr>
      <a:lvl4pPr marL="1262063" indent="-280988" algn="l" rtl="0" eaLnBrk="0" fontAlgn="base" hangingPunct="0">
        <a:spcBef>
          <a:spcPct val="20000"/>
        </a:spcBef>
        <a:spcAft>
          <a:spcPct val="0"/>
        </a:spcAft>
        <a:buClr>
          <a:schemeClr val="bg1"/>
        </a:buClr>
        <a:buFont typeface="Arial" charset="0"/>
        <a:buChar char="–"/>
        <a:defRPr sz="2000">
          <a:solidFill>
            <a:schemeClr val="bg1"/>
          </a:solidFill>
          <a:latin typeface="+mn-lt"/>
        </a:defRPr>
      </a:lvl4pPr>
      <a:lvl5pPr marL="1546225" indent="-282575" algn="l" rtl="0" eaLnBrk="0" fontAlgn="base" hangingPunct="0">
        <a:spcBef>
          <a:spcPct val="20000"/>
        </a:spcBef>
        <a:spcAft>
          <a:spcPct val="0"/>
        </a:spcAft>
        <a:buClr>
          <a:schemeClr val="bg1"/>
        </a:buClr>
        <a:buFont typeface="Arial" charset="0"/>
        <a:buChar char="»"/>
        <a:defRPr sz="1600">
          <a:solidFill>
            <a:schemeClr val="bg1"/>
          </a:solidFill>
          <a:latin typeface="+mn-lt"/>
        </a:defRPr>
      </a:lvl5pPr>
      <a:lvl6pPr marL="2003425" indent="-282575" algn="l" rtl="0" fontAlgn="base">
        <a:spcBef>
          <a:spcPct val="20000"/>
        </a:spcBef>
        <a:spcAft>
          <a:spcPct val="0"/>
        </a:spcAft>
        <a:buClr>
          <a:schemeClr val="bg1"/>
        </a:buClr>
        <a:buFont typeface="Arial" pitchFamily="34" charset="0"/>
        <a:buChar char="»"/>
        <a:defRPr sz="1600">
          <a:solidFill>
            <a:schemeClr val="bg1"/>
          </a:solidFill>
          <a:latin typeface="+mn-lt"/>
        </a:defRPr>
      </a:lvl6pPr>
      <a:lvl7pPr marL="2460625" indent="-282575" algn="l" rtl="0" fontAlgn="base">
        <a:spcBef>
          <a:spcPct val="20000"/>
        </a:spcBef>
        <a:spcAft>
          <a:spcPct val="0"/>
        </a:spcAft>
        <a:buClr>
          <a:schemeClr val="bg1"/>
        </a:buClr>
        <a:buFont typeface="Arial" pitchFamily="34" charset="0"/>
        <a:buChar char="»"/>
        <a:defRPr sz="1600">
          <a:solidFill>
            <a:schemeClr val="bg1"/>
          </a:solidFill>
          <a:latin typeface="+mn-lt"/>
        </a:defRPr>
      </a:lvl7pPr>
      <a:lvl8pPr marL="2917825" indent="-282575" algn="l" rtl="0" fontAlgn="base">
        <a:spcBef>
          <a:spcPct val="20000"/>
        </a:spcBef>
        <a:spcAft>
          <a:spcPct val="0"/>
        </a:spcAft>
        <a:buClr>
          <a:schemeClr val="bg1"/>
        </a:buClr>
        <a:buFont typeface="Arial" pitchFamily="34" charset="0"/>
        <a:buChar char="»"/>
        <a:defRPr sz="1600">
          <a:solidFill>
            <a:schemeClr val="bg1"/>
          </a:solidFill>
          <a:latin typeface="+mn-lt"/>
        </a:defRPr>
      </a:lvl8pPr>
      <a:lvl9pPr marL="3375025" indent="-282575" algn="l" rtl="0" fontAlgn="base">
        <a:spcBef>
          <a:spcPct val="20000"/>
        </a:spcBef>
        <a:spcAft>
          <a:spcPct val="0"/>
        </a:spcAft>
        <a:buClr>
          <a:schemeClr val="bg1"/>
        </a:buClr>
        <a:buFont typeface="Arial" pitchFamily="34" charset="0"/>
        <a:buChar char="»"/>
        <a:defRPr sz="16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4"/>
          <p:cNvSpPr>
            <a:spLocks noChangeArrowheads="1"/>
          </p:cNvSpPr>
          <p:nvPr/>
        </p:nvSpPr>
        <p:spPr bwMode="auto">
          <a:xfrm>
            <a:off x="1066800" y="3200400"/>
            <a:ext cx="8093075" cy="2895600"/>
          </a:xfrm>
          <a:prstGeom prst="rect">
            <a:avLst/>
          </a:prstGeom>
          <a:solidFill>
            <a:srgbClr val="333399">
              <a:alpha val="30980"/>
            </a:srgbClr>
          </a:solidFill>
          <a:ln w="9525">
            <a:noFill/>
            <a:miter lim="800000"/>
            <a:headEnd/>
            <a:tailEnd/>
          </a:ln>
        </p:spPr>
        <p:txBody>
          <a:bodyPr wrap="none" anchor="ctr"/>
          <a:lstStyle/>
          <a:p>
            <a:endParaRPr lang="en-US"/>
          </a:p>
        </p:txBody>
      </p:sp>
      <p:sp>
        <p:nvSpPr>
          <p:cNvPr id="4099" name="Rectangle 2"/>
          <p:cNvSpPr>
            <a:spLocks noGrp="1" noChangeArrowheads="1"/>
          </p:cNvSpPr>
          <p:nvPr>
            <p:ph type="ctrTitle"/>
          </p:nvPr>
        </p:nvSpPr>
        <p:spPr/>
        <p:txBody>
          <a:bodyPr/>
          <a:lstStyle/>
          <a:p>
            <a:pPr eaLnBrk="1" hangingPunct="1"/>
            <a:r>
              <a:rPr lang="en-US" smtClean="0"/>
              <a:t>Scientific Writing and Publishing</a:t>
            </a:r>
          </a:p>
        </p:txBody>
      </p:sp>
      <p:sp>
        <p:nvSpPr>
          <p:cNvPr id="621571" name="Rectangle 3"/>
          <p:cNvSpPr>
            <a:spLocks noGrp="1" noChangeArrowheads="1"/>
          </p:cNvSpPr>
          <p:nvPr>
            <p:ph type="subTitle" idx="4294967295"/>
          </p:nvPr>
        </p:nvSpPr>
        <p:spPr>
          <a:xfrm>
            <a:off x="1600200" y="3505200"/>
            <a:ext cx="6400800" cy="1752600"/>
          </a:xfrm>
          <a:effectLst>
            <a:outerShdw dist="35921" dir="2700000" algn="ctr" rotWithShape="0">
              <a:srgbClr val="808080"/>
            </a:outerShdw>
          </a:effectLst>
        </p:spPr>
        <p:txBody>
          <a:bodyPr/>
          <a:lstStyle/>
          <a:p>
            <a:pPr marL="0" indent="0" algn="ctr" eaLnBrk="1" hangingPunct="1">
              <a:lnSpc>
                <a:spcPct val="90000"/>
              </a:lnSpc>
              <a:buFontTx/>
              <a:buNone/>
              <a:defRPr/>
            </a:pPr>
            <a:r>
              <a:rPr lang="en-US" sz="2000" b="1" dirty="0" smtClean="0"/>
              <a:t>Jeffrey D. Sokolow, M.A.</a:t>
            </a:r>
          </a:p>
          <a:p>
            <a:pPr marL="0" indent="0" algn="ctr" eaLnBrk="1" hangingPunct="1">
              <a:lnSpc>
                <a:spcPct val="90000"/>
              </a:lnSpc>
              <a:buFontTx/>
              <a:buNone/>
              <a:defRPr/>
            </a:pPr>
            <a:r>
              <a:rPr lang="en-US" sz="2000" i="1" dirty="0" smtClean="0">
                <a:solidFill>
                  <a:srgbClr val="FFFF00"/>
                </a:solidFill>
              </a:rPr>
              <a:t>Morbidity and Mortality Weekly Report </a:t>
            </a:r>
            <a:r>
              <a:rPr lang="en-US" sz="2000" dirty="0" smtClean="0">
                <a:solidFill>
                  <a:srgbClr val="FFFF00"/>
                </a:solidFill>
              </a:rPr>
              <a:t>(</a:t>
            </a:r>
            <a:r>
              <a:rPr lang="en-US" sz="2000" i="1" dirty="0" smtClean="0">
                <a:solidFill>
                  <a:srgbClr val="FFFF00"/>
                </a:solidFill>
              </a:rPr>
              <a:t>MMWR</a:t>
            </a:r>
            <a:r>
              <a:rPr lang="en-US" sz="2000" dirty="0" smtClean="0">
                <a:solidFill>
                  <a:srgbClr val="FFFF00"/>
                </a:solidFill>
              </a:rPr>
              <a:t>)</a:t>
            </a:r>
          </a:p>
          <a:p>
            <a:pPr marL="0" indent="0" algn="ctr" eaLnBrk="1" hangingPunct="1">
              <a:lnSpc>
                <a:spcPct val="90000"/>
              </a:lnSpc>
              <a:buFontTx/>
              <a:buNone/>
              <a:defRPr/>
            </a:pPr>
            <a:endParaRPr lang="en-US" sz="2000" dirty="0" smtClean="0">
              <a:solidFill>
                <a:srgbClr val="FFFF00"/>
              </a:solidFill>
            </a:endParaRPr>
          </a:p>
          <a:p>
            <a:pPr marL="0" indent="0" algn="ctr" eaLnBrk="1" hangingPunct="1">
              <a:lnSpc>
                <a:spcPct val="90000"/>
              </a:lnSpc>
              <a:buFontTx/>
              <a:buNone/>
              <a:defRPr/>
            </a:pPr>
            <a:r>
              <a:rPr lang="en-US" sz="2000" dirty="0" smtClean="0">
                <a:solidFill>
                  <a:srgbClr val="FFFF00"/>
                </a:solidFill>
              </a:rPr>
              <a:t>August 30, 2010</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smtClean="0"/>
              <a:t>Link Methods with Results</a:t>
            </a:r>
          </a:p>
        </p:txBody>
      </p:sp>
      <p:sp>
        <p:nvSpPr>
          <p:cNvPr id="752643" name="Rectangle 3"/>
          <p:cNvSpPr>
            <a:spLocks noGrp="1" noChangeArrowheads="1"/>
          </p:cNvSpPr>
          <p:nvPr>
            <p:ph type="body" idx="1"/>
          </p:nvPr>
        </p:nvSpPr>
        <p:spPr>
          <a:xfrm>
            <a:off x="476250" y="2005013"/>
            <a:ext cx="8210550" cy="4632325"/>
          </a:xfrm>
        </p:spPr>
        <p:txBody>
          <a:bodyPr/>
          <a:lstStyle/>
          <a:p>
            <a:pPr eaLnBrk="1" hangingPunct="1"/>
            <a:r>
              <a:rPr lang="en-US" sz="3200" smtClean="0"/>
              <a:t>Subheadings help organize information</a:t>
            </a:r>
          </a:p>
          <a:p>
            <a:pPr marL="914400" lvl="1" indent="-457200" eaLnBrk="1" hangingPunct="1"/>
            <a:r>
              <a:rPr lang="en-US" sz="2800" smtClean="0"/>
              <a:t>Surveillance</a:t>
            </a:r>
          </a:p>
          <a:p>
            <a:pPr marL="914400" lvl="1" indent="-457200" eaLnBrk="1" hangingPunct="1"/>
            <a:r>
              <a:rPr lang="en-US" sz="2800" smtClean="0"/>
              <a:t>Denominator data for calculation of rates</a:t>
            </a:r>
          </a:p>
          <a:p>
            <a:pPr marL="914400" lvl="1" indent="-457200" eaLnBrk="1" hangingPunct="1"/>
            <a:r>
              <a:rPr lang="en-US" sz="2800" smtClean="0"/>
              <a:t>Case-control study</a:t>
            </a:r>
          </a:p>
          <a:p>
            <a:pPr marL="914400" lvl="1" indent="-457200" eaLnBrk="1" hangingPunct="1"/>
            <a:r>
              <a:rPr lang="en-US" sz="2800" smtClean="0"/>
              <a:t>Statistical methods</a:t>
            </a:r>
          </a:p>
          <a:p>
            <a:pPr eaLnBrk="1" hangingPunct="1"/>
            <a:r>
              <a:rPr lang="en-US" sz="3200" smtClean="0"/>
              <a:t>Use same terms in methods and results sections</a:t>
            </a:r>
          </a:p>
          <a:p>
            <a:pPr marL="914400" lvl="1" indent="-457200" eaLnBrk="1" hangingPunct="1"/>
            <a:r>
              <a:rPr lang="en-US" sz="2800" smtClean="0"/>
              <a:t>Surveillance</a:t>
            </a:r>
          </a:p>
          <a:p>
            <a:pPr marL="914400" lvl="1" indent="-457200" eaLnBrk="1" hangingPunct="1"/>
            <a:r>
              <a:rPr lang="en-US" sz="2800" smtClean="0"/>
              <a:t>Case-control study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5264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75264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75264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75264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75264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75264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499"/>
                                          </p:stCondLst>
                                        </p:cTn>
                                        <p:tgtEl>
                                          <p:spTgt spid="75264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499"/>
                                          </p:stCondLst>
                                        </p:cTn>
                                        <p:tgtEl>
                                          <p:spTgt spid="75264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2643" grpId="0"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609600" y="457200"/>
            <a:ext cx="7772400" cy="1143000"/>
          </a:xfrm>
        </p:spPr>
        <p:txBody>
          <a:bodyPr/>
          <a:lstStyle/>
          <a:p>
            <a:pPr eaLnBrk="1" hangingPunct="1"/>
            <a:r>
              <a:rPr lang="en-US" smtClean="0"/>
              <a:t>Results</a:t>
            </a:r>
          </a:p>
        </p:txBody>
      </p:sp>
      <p:sp>
        <p:nvSpPr>
          <p:cNvPr id="14339" name="Rectangle 3"/>
          <p:cNvSpPr>
            <a:spLocks noGrp="1" noChangeArrowheads="1"/>
          </p:cNvSpPr>
          <p:nvPr>
            <p:ph type="body" idx="1"/>
          </p:nvPr>
        </p:nvSpPr>
        <p:spPr/>
        <p:txBody>
          <a:bodyPr/>
          <a:lstStyle/>
          <a:p>
            <a:pPr eaLnBrk="1" hangingPunct="1">
              <a:lnSpc>
                <a:spcPct val="105000"/>
              </a:lnSpc>
            </a:pPr>
            <a:r>
              <a:rPr lang="en-US" smtClean="0"/>
              <a:t>General description of the investigative process</a:t>
            </a:r>
          </a:p>
          <a:p>
            <a:pPr lvl="1" eaLnBrk="1" hangingPunct="1">
              <a:lnSpc>
                <a:spcPct val="105000"/>
              </a:lnSpc>
            </a:pPr>
            <a:r>
              <a:rPr lang="en-US" smtClean="0"/>
              <a:t>Do not repeat methods in detail </a:t>
            </a:r>
          </a:p>
          <a:p>
            <a:pPr lvl="1" eaLnBrk="1" hangingPunct="1">
              <a:lnSpc>
                <a:spcPct val="105000"/>
              </a:lnSpc>
            </a:pPr>
            <a:r>
              <a:rPr lang="en-US" smtClean="0"/>
              <a:t>Say what was done, when, to whom, with what end</a:t>
            </a:r>
          </a:p>
          <a:p>
            <a:pPr eaLnBrk="1" hangingPunct="1">
              <a:lnSpc>
                <a:spcPct val="105000"/>
              </a:lnSpc>
            </a:pPr>
            <a:r>
              <a:rPr lang="en-US" smtClean="0"/>
              <a:t>Presentation of results </a:t>
            </a:r>
          </a:p>
          <a:p>
            <a:pPr lvl="1" eaLnBrk="1" hangingPunct="1">
              <a:lnSpc>
                <a:spcPct val="105000"/>
              </a:lnSpc>
            </a:pPr>
            <a:r>
              <a:rPr lang="en-US" smtClean="0"/>
              <a:t>Highlight major findings for the reader</a:t>
            </a:r>
          </a:p>
          <a:p>
            <a:pPr lvl="1" eaLnBrk="1" hangingPunct="1">
              <a:lnSpc>
                <a:spcPct val="105000"/>
              </a:lnSpc>
            </a:pPr>
            <a:r>
              <a:rPr lang="en-US" smtClean="0"/>
              <a:t>Place representative data in text</a:t>
            </a:r>
          </a:p>
          <a:p>
            <a:pPr lvl="1" eaLnBrk="1" hangingPunct="1">
              <a:lnSpc>
                <a:spcPct val="105000"/>
              </a:lnSpc>
            </a:pPr>
            <a:r>
              <a:rPr lang="en-US" smtClean="0"/>
              <a:t>Place repetitive and secondary data in tables</a:t>
            </a:r>
          </a:p>
          <a:p>
            <a:pPr lvl="1" eaLnBrk="1" hangingPunct="1">
              <a:lnSpc>
                <a:spcPct val="105000"/>
              </a:lnSpc>
            </a:pPr>
            <a:r>
              <a:rPr lang="en-US" smtClean="0"/>
              <a:t>Save interpretation for discussion (just the facts)</a:t>
            </a:r>
          </a:p>
          <a:p>
            <a:pPr lvl="1" eaLnBrk="1" hangingPunct="1">
              <a:lnSpc>
                <a:spcPct val="105000"/>
              </a:lnSpc>
            </a:pPr>
            <a:endParaRPr lang="en-US"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smtClean="0"/>
              <a:t>Results</a:t>
            </a:r>
          </a:p>
        </p:txBody>
      </p:sp>
      <p:sp>
        <p:nvSpPr>
          <p:cNvPr id="15363" name="Rectangle 3"/>
          <p:cNvSpPr>
            <a:spLocks noGrp="1" noChangeArrowheads="1"/>
          </p:cNvSpPr>
          <p:nvPr>
            <p:ph type="body" idx="1"/>
          </p:nvPr>
        </p:nvSpPr>
        <p:spPr/>
        <p:txBody>
          <a:bodyPr/>
          <a:lstStyle/>
          <a:p>
            <a:pPr eaLnBrk="1" hangingPunct="1"/>
            <a:r>
              <a:rPr lang="en-US" sz="3200" smtClean="0"/>
              <a:t>Use concise language</a:t>
            </a:r>
          </a:p>
          <a:p>
            <a:pPr eaLnBrk="1" hangingPunct="1"/>
            <a:r>
              <a:rPr lang="en-US" sz="3200" smtClean="0"/>
              <a:t>Proceed from the general to the specific</a:t>
            </a:r>
          </a:p>
          <a:p>
            <a:pPr eaLnBrk="1" hangingPunct="1"/>
            <a:r>
              <a:rPr lang="en-US" sz="3200" smtClean="0"/>
              <a:t>Avoid simply repeating tabular data in text</a:t>
            </a:r>
          </a:p>
          <a:p>
            <a:pPr lvl="1" eaLnBrk="1" hangingPunct="1"/>
            <a:endParaRPr lang="en-US" sz="2800" smtClean="0"/>
          </a:p>
          <a:p>
            <a:pPr lvl="1" eaLnBrk="1" hangingPunct="1"/>
            <a:endParaRPr lang="en-US" sz="2800" smtClean="0"/>
          </a:p>
          <a:p>
            <a:pPr eaLnBrk="1" hangingPunct="1"/>
            <a:endParaRPr lang="en-US" sz="320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US" smtClean="0"/>
              <a:t>Discussion</a:t>
            </a:r>
          </a:p>
        </p:txBody>
      </p:sp>
      <p:sp>
        <p:nvSpPr>
          <p:cNvPr id="16387" name="Rectangle 3"/>
          <p:cNvSpPr>
            <a:spLocks noGrp="1" noChangeArrowheads="1"/>
          </p:cNvSpPr>
          <p:nvPr>
            <p:ph type="body" idx="1"/>
          </p:nvPr>
        </p:nvSpPr>
        <p:spPr/>
        <p:txBody>
          <a:bodyPr/>
          <a:lstStyle/>
          <a:p>
            <a:pPr eaLnBrk="1" hangingPunct="1"/>
            <a:r>
              <a:rPr lang="en-US" smtClean="0"/>
              <a:t>State interpretations and conclusions </a:t>
            </a:r>
          </a:p>
          <a:p>
            <a:pPr lvl="1" eaLnBrk="1" hangingPunct="1"/>
            <a:r>
              <a:rPr lang="en-US" smtClean="0"/>
              <a:t>Summarize evidence for each conclusion</a:t>
            </a:r>
          </a:p>
          <a:p>
            <a:pPr lvl="1" eaLnBrk="1" hangingPunct="1"/>
            <a:r>
              <a:rPr lang="en-US" smtClean="0"/>
              <a:t>Repeat results only to support key findings </a:t>
            </a:r>
          </a:p>
          <a:p>
            <a:pPr lvl="1" eaLnBrk="1" hangingPunct="1"/>
            <a:r>
              <a:rPr lang="en-US" smtClean="0"/>
              <a:t>Compare results with published literature</a:t>
            </a:r>
          </a:p>
          <a:p>
            <a:pPr lvl="1" eaLnBrk="1" hangingPunct="1"/>
            <a:r>
              <a:rPr lang="en-US" smtClean="0"/>
              <a:t>Acknowledge any inconsistencies in data</a:t>
            </a:r>
          </a:p>
          <a:p>
            <a:pPr lvl="1" eaLnBrk="1" hangingPunct="1"/>
            <a:r>
              <a:rPr lang="en-US" smtClean="0"/>
              <a:t>Identify limitations in methods</a:t>
            </a:r>
          </a:p>
          <a:p>
            <a:pPr lvl="1" eaLnBrk="1" hangingPunct="1"/>
            <a:r>
              <a:rPr lang="en-US" smtClean="0"/>
              <a:t>State why results are important</a:t>
            </a:r>
          </a:p>
          <a:p>
            <a:pPr lvl="1" eaLnBrk="1" hangingPunct="1"/>
            <a:r>
              <a:rPr lang="en-US" smtClean="0"/>
              <a:t>Give direction for future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idx="4294967295"/>
          </p:nvPr>
        </p:nvSpPr>
        <p:spPr>
          <a:xfrm>
            <a:off x="0" y="457200"/>
            <a:ext cx="8229600" cy="1143000"/>
          </a:xfrm>
        </p:spPr>
        <p:txBody>
          <a:bodyPr/>
          <a:lstStyle/>
          <a:p>
            <a:pPr eaLnBrk="1" hangingPunct="1"/>
            <a:r>
              <a:rPr lang="en-US" smtClean="0"/>
              <a:t>Editorial Review</a:t>
            </a:r>
          </a:p>
        </p:txBody>
      </p:sp>
      <p:pic>
        <p:nvPicPr>
          <p:cNvPr id="17411" name="Picture 3" descr="shoe"/>
          <p:cNvPicPr>
            <a:picLocks noChangeAspect="1" noChangeArrowheads="1"/>
          </p:cNvPicPr>
          <p:nvPr/>
        </p:nvPicPr>
        <p:blipFill>
          <a:blip r:embed="rId3" cstate="print"/>
          <a:srcRect/>
          <a:stretch>
            <a:fillRect/>
          </a:stretch>
        </p:blipFill>
        <p:spPr bwMode="auto">
          <a:xfrm>
            <a:off x="228600" y="2081213"/>
            <a:ext cx="8763000" cy="27193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smtClean="0"/>
              <a:t>How Editors Think</a:t>
            </a:r>
          </a:p>
        </p:txBody>
      </p:sp>
      <p:sp>
        <p:nvSpPr>
          <p:cNvPr id="18435" name="Rectangle 3"/>
          <p:cNvSpPr>
            <a:spLocks noGrp="1" noChangeArrowheads="1"/>
          </p:cNvSpPr>
          <p:nvPr>
            <p:ph type="body" idx="1"/>
          </p:nvPr>
        </p:nvSpPr>
        <p:spPr>
          <a:xfrm>
            <a:off x="533400" y="1981200"/>
            <a:ext cx="8210550" cy="4121150"/>
          </a:xfrm>
        </p:spPr>
        <p:txBody>
          <a:bodyPr/>
          <a:lstStyle/>
          <a:p>
            <a:pPr eaLnBrk="1" hangingPunct="1">
              <a:lnSpc>
                <a:spcPct val="110000"/>
              </a:lnSpc>
            </a:pPr>
            <a:r>
              <a:rPr lang="en-US" sz="2400" smtClean="0"/>
              <a:t>Waterfront sign, first draft: FRESH FISH SOLD HERE</a:t>
            </a:r>
          </a:p>
          <a:p>
            <a:pPr lvl="1" eaLnBrk="1" hangingPunct="1">
              <a:lnSpc>
                <a:spcPct val="110000"/>
              </a:lnSpc>
            </a:pPr>
            <a:r>
              <a:rPr lang="en-US" sz="2000" smtClean="0"/>
              <a:t>Editor: Of course, it’s fresh; we’re on the ocean</a:t>
            </a:r>
          </a:p>
          <a:p>
            <a:pPr eaLnBrk="1" hangingPunct="1">
              <a:lnSpc>
                <a:spcPct val="110000"/>
              </a:lnSpc>
            </a:pPr>
            <a:r>
              <a:rPr lang="en-US" sz="2400" smtClean="0"/>
              <a:t>Waterfront sign, second draft: FISH SOLD HERE</a:t>
            </a:r>
          </a:p>
          <a:p>
            <a:pPr lvl="1" eaLnBrk="1" hangingPunct="1">
              <a:lnSpc>
                <a:spcPct val="110000"/>
              </a:lnSpc>
            </a:pPr>
            <a:r>
              <a:rPr lang="en-US" sz="2000" smtClean="0"/>
              <a:t>Editor: Of course, it’s for sale, we’re not giving it away</a:t>
            </a:r>
          </a:p>
          <a:p>
            <a:pPr eaLnBrk="1" hangingPunct="1">
              <a:lnSpc>
                <a:spcPct val="110000"/>
              </a:lnSpc>
            </a:pPr>
            <a:r>
              <a:rPr lang="en-US" sz="2400" smtClean="0"/>
              <a:t>Waterfront sign, third draft: FISH HERE</a:t>
            </a:r>
          </a:p>
          <a:p>
            <a:pPr lvl="1" eaLnBrk="1" hangingPunct="1">
              <a:lnSpc>
                <a:spcPct val="110000"/>
              </a:lnSpc>
            </a:pPr>
            <a:r>
              <a:rPr lang="en-US" sz="2000" smtClean="0"/>
              <a:t>Editor: Of course, it’s here, that’s why the sign is here</a:t>
            </a:r>
          </a:p>
          <a:p>
            <a:pPr eaLnBrk="1" hangingPunct="1">
              <a:lnSpc>
                <a:spcPct val="110000"/>
              </a:lnSpc>
            </a:pPr>
            <a:r>
              <a:rPr lang="en-US" sz="2400" smtClean="0"/>
              <a:t>Waterfront sign, final draft: FISH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smtClean="0"/>
              <a:t>Three Types of Copy Editing</a:t>
            </a:r>
          </a:p>
        </p:txBody>
      </p:sp>
      <p:sp>
        <p:nvSpPr>
          <p:cNvPr id="19459" name="Rectangle 3"/>
          <p:cNvSpPr>
            <a:spLocks noGrp="1" noChangeArrowheads="1"/>
          </p:cNvSpPr>
          <p:nvPr>
            <p:ph type="body" idx="1"/>
          </p:nvPr>
        </p:nvSpPr>
        <p:spPr/>
        <p:txBody>
          <a:bodyPr/>
          <a:lstStyle/>
          <a:p>
            <a:pPr eaLnBrk="1" hangingPunct="1"/>
            <a:endParaRPr lang="en-US" smtClean="0"/>
          </a:p>
          <a:p>
            <a:pPr eaLnBrk="1" hangingPunct="1"/>
            <a:r>
              <a:rPr lang="en-US" smtClean="0"/>
              <a:t>Administrative: direct traffic of manuscripts </a:t>
            </a:r>
          </a:p>
          <a:p>
            <a:pPr eaLnBrk="1" hangingPunct="1"/>
            <a:r>
              <a:rPr lang="en-US" smtClean="0"/>
              <a:t>Substantive: reorganize material and rewrite</a:t>
            </a:r>
          </a:p>
          <a:p>
            <a:pPr eaLnBrk="1" hangingPunct="1"/>
            <a:r>
              <a:rPr lang="en-US" smtClean="0"/>
              <a:t>Technical</a:t>
            </a:r>
          </a:p>
          <a:p>
            <a:pPr lvl="2" eaLnBrk="1" hangingPunct="1"/>
            <a:r>
              <a:rPr lang="en-US" smtClean="0"/>
              <a:t>correct grammar, punctuation, and spelling</a:t>
            </a:r>
          </a:p>
          <a:p>
            <a:pPr lvl="2" eaLnBrk="1" hangingPunct="1"/>
            <a:r>
              <a:rPr lang="en-US" smtClean="0"/>
              <a:t>mark mechanical style for typesetter</a:t>
            </a:r>
          </a:p>
          <a:p>
            <a:pPr lvl="2" eaLnBrk="1" hangingPunct="1"/>
            <a:r>
              <a:rPr lang="en-US" smtClean="0"/>
              <a:t>code manuscripts or mark for typesetting</a:t>
            </a:r>
          </a:p>
          <a:p>
            <a:pPr eaLnBrk="1" hangingPunct="1">
              <a:buFontTx/>
              <a:buNone/>
            </a:pPr>
            <a:endParaRPr lang="en-US" smtClean="0"/>
          </a:p>
          <a:p>
            <a:pPr eaLnBrk="1" hangingPunct="1">
              <a:buFontTx/>
              <a:buNone/>
            </a:pPr>
            <a:endParaRPr lang="en-US"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US" smtClean="0"/>
              <a:t>What Editors Do</a:t>
            </a:r>
          </a:p>
        </p:txBody>
      </p:sp>
      <p:sp>
        <p:nvSpPr>
          <p:cNvPr id="20483" name="Rectangle 3"/>
          <p:cNvSpPr>
            <a:spLocks noGrp="1" noChangeArrowheads="1"/>
          </p:cNvSpPr>
          <p:nvPr>
            <p:ph type="body" idx="1"/>
          </p:nvPr>
        </p:nvSpPr>
        <p:spPr/>
        <p:txBody>
          <a:bodyPr/>
          <a:lstStyle/>
          <a:p>
            <a:pPr eaLnBrk="1" hangingPunct="1"/>
            <a:r>
              <a:rPr lang="en-US" smtClean="0"/>
              <a:t>Save authors’ reputations</a:t>
            </a:r>
          </a:p>
          <a:p>
            <a:pPr eaLnBrk="1" hangingPunct="1"/>
            <a:r>
              <a:rPr lang="en-US" smtClean="0"/>
              <a:t>Make author’s intentions clear to typesetters</a:t>
            </a:r>
          </a:p>
          <a:p>
            <a:pPr eaLnBrk="1" hangingPunct="1"/>
            <a:r>
              <a:rPr lang="en-US" smtClean="0"/>
              <a:t>Sift out minor errors that annoy readers</a:t>
            </a:r>
          </a:p>
          <a:p>
            <a:pPr eaLnBrk="1" hangingPunct="1"/>
            <a:r>
              <a:rPr lang="en-US" smtClean="0"/>
              <a:t>Detect inconsistencies, e.g., columns that don’t add up correctly or dates in text that don’t match reference list</a:t>
            </a:r>
          </a:p>
          <a:p>
            <a:pPr eaLnBrk="1" hangingPunct="1"/>
            <a:r>
              <a:rPr lang="en-US" smtClean="0"/>
              <a:t>Pounce on words that are spelled incorrectly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US" smtClean="0"/>
              <a:t>Copy Editor Checklist</a:t>
            </a:r>
          </a:p>
        </p:txBody>
      </p:sp>
      <p:sp>
        <p:nvSpPr>
          <p:cNvPr id="21507" name="Rectangle 3"/>
          <p:cNvSpPr>
            <a:spLocks noGrp="1" noChangeArrowheads="1"/>
          </p:cNvSpPr>
          <p:nvPr>
            <p:ph type="body" idx="1"/>
          </p:nvPr>
        </p:nvSpPr>
        <p:spPr/>
        <p:txBody>
          <a:bodyPr/>
          <a:lstStyle/>
          <a:p>
            <a:pPr eaLnBrk="1" hangingPunct="1"/>
            <a:r>
              <a:rPr lang="en-US" smtClean="0"/>
              <a:t>Spelling, punctuation, grammar, syntax</a:t>
            </a:r>
          </a:p>
          <a:p>
            <a:pPr eaLnBrk="1" hangingPunct="1"/>
            <a:r>
              <a:rPr lang="en-US" smtClean="0"/>
              <a:t>Hyphenation, compound words</a:t>
            </a:r>
          </a:p>
          <a:p>
            <a:pPr eaLnBrk="1" hangingPunct="1"/>
            <a:r>
              <a:rPr lang="en-US" smtClean="0"/>
              <a:t>Capitals, italics, bold face</a:t>
            </a:r>
          </a:p>
          <a:p>
            <a:pPr eaLnBrk="1" hangingPunct="1"/>
            <a:r>
              <a:rPr lang="en-US" smtClean="0"/>
              <a:t>Abbreviations, acronyms, symbols</a:t>
            </a:r>
          </a:p>
          <a:p>
            <a:pPr eaLnBrk="1" hangingPunct="1"/>
            <a:r>
              <a:rPr lang="en-US" smtClean="0"/>
              <a:t>Non-Roman alphabets, special scripts, accents</a:t>
            </a:r>
          </a:p>
          <a:p>
            <a:pPr eaLnBrk="1" hangingPunct="1"/>
            <a:r>
              <a:rPr lang="en-US" smtClean="0"/>
              <a:t>Parentheses, brackets, mathematical braces</a:t>
            </a:r>
          </a:p>
          <a:p>
            <a:pPr eaLnBrk="1" hangingPunct="1"/>
            <a:r>
              <a:rPr lang="en-US" smtClean="0"/>
              <a:t>Tables, figures, equations, structures, maps</a:t>
            </a:r>
          </a:p>
          <a:p>
            <a:pPr eaLnBrk="1" hangingPunct="1"/>
            <a:endParaRPr lang="en-US"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smtClean="0"/>
              <a:t>Copy Editor Checklist</a:t>
            </a:r>
          </a:p>
        </p:txBody>
      </p:sp>
      <p:sp>
        <p:nvSpPr>
          <p:cNvPr id="22531" name="Rectangle 3"/>
          <p:cNvSpPr>
            <a:spLocks noGrp="1" noChangeArrowheads="1"/>
          </p:cNvSpPr>
          <p:nvPr>
            <p:ph type="body" idx="1"/>
          </p:nvPr>
        </p:nvSpPr>
        <p:spPr/>
        <p:txBody>
          <a:bodyPr/>
          <a:lstStyle/>
          <a:p>
            <a:pPr eaLnBrk="1" hangingPunct="1"/>
            <a:r>
              <a:rPr lang="en-US" smtClean="0"/>
              <a:t>Linking symbols with footnotes</a:t>
            </a:r>
          </a:p>
          <a:p>
            <a:pPr eaLnBrk="1" hangingPunct="1"/>
            <a:r>
              <a:rPr lang="en-US" smtClean="0"/>
              <a:t>Type faces, type sizes, leading</a:t>
            </a:r>
          </a:p>
          <a:p>
            <a:pPr eaLnBrk="1" hangingPunct="1"/>
            <a:r>
              <a:rPr lang="en-US" smtClean="0"/>
              <a:t>Column/page width</a:t>
            </a:r>
          </a:p>
          <a:p>
            <a:pPr eaLnBrk="1" hangingPunct="1"/>
            <a:r>
              <a:rPr lang="en-US" smtClean="0"/>
              <a:t>Title page and headings</a:t>
            </a:r>
          </a:p>
          <a:p>
            <a:pPr eaLnBrk="1" hangingPunct="1"/>
            <a:r>
              <a:rPr lang="en-US" smtClean="0"/>
              <a:t>Abstract or summary</a:t>
            </a:r>
          </a:p>
          <a:p>
            <a:pPr eaLnBrk="1" hangingPunct="1"/>
            <a:r>
              <a:rPr lang="en-US" smtClean="0"/>
              <a:t>General layout (shape and position of tables </a:t>
            </a:r>
            <a:br>
              <a:rPr lang="en-US" smtClean="0"/>
            </a:br>
            <a:r>
              <a:rPr lang="en-US" smtClean="0"/>
              <a:t>and figures)</a:t>
            </a:r>
          </a:p>
          <a:p>
            <a:pPr eaLnBrk="1" hangingPunct="1"/>
            <a:r>
              <a:rPr lang="en-US" smtClean="0"/>
              <a:t>References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smtClean="0"/>
              <a:t>Objectives</a:t>
            </a:r>
          </a:p>
        </p:txBody>
      </p:sp>
      <p:sp>
        <p:nvSpPr>
          <p:cNvPr id="5123" name="Rectangle 3"/>
          <p:cNvSpPr>
            <a:spLocks noGrp="1" noChangeArrowheads="1"/>
          </p:cNvSpPr>
          <p:nvPr>
            <p:ph type="body" idx="1"/>
          </p:nvPr>
        </p:nvSpPr>
        <p:spPr/>
        <p:txBody>
          <a:bodyPr/>
          <a:lstStyle/>
          <a:p>
            <a:pPr eaLnBrk="1" hangingPunct="1"/>
            <a:r>
              <a:rPr lang="en-US" smtClean="0"/>
              <a:t>Outline the structure of an </a:t>
            </a:r>
            <a:r>
              <a:rPr lang="en-US" i="1" smtClean="0"/>
              <a:t>MMWR</a:t>
            </a:r>
            <a:r>
              <a:rPr lang="en-US" smtClean="0"/>
              <a:t> article</a:t>
            </a:r>
          </a:p>
          <a:p>
            <a:pPr eaLnBrk="1" hangingPunct="1"/>
            <a:r>
              <a:rPr lang="en-US" smtClean="0"/>
              <a:t>Review of editorial process</a:t>
            </a:r>
          </a:p>
          <a:p>
            <a:pPr eaLnBrk="1" hangingPunct="1"/>
            <a:r>
              <a:rPr lang="en-US" smtClean="0"/>
              <a:t>Outline the components of an </a:t>
            </a:r>
            <a:r>
              <a:rPr lang="en-US" i="1" smtClean="0"/>
              <a:t>MMWR</a:t>
            </a:r>
            <a:r>
              <a:rPr lang="en-US" smtClean="0"/>
              <a:t> abstract</a:t>
            </a:r>
          </a:p>
          <a:p>
            <a:pPr eaLnBrk="1" hangingPunct="1"/>
            <a:r>
              <a:rPr lang="en-US" smtClean="0"/>
              <a:t>Review tips to clear writing</a:t>
            </a:r>
          </a:p>
          <a:p>
            <a:pPr eaLnBrk="1" hangingPunct="1"/>
            <a:r>
              <a:rPr lang="en-US" smtClean="0"/>
              <a:t>Revise an </a:t>
            </a:r>
            <a:r>
              <a:rPr lang="en-US" i="1" smtClean="0"/>
              <a:t>MMWR</a:t>
            </a:r>
            <a:r>
              <a:rPr lang="en-US" smtClean="0"/>
              <a:t> report</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US" smtClean="0"/>
              <a:t>Editorial Principles</a:t>
            </a:r>
          </a:p>
        </p:txBody>
      </p:sp>
      <p:sp>
        <p:nvSpPr>
          <p:cNvPr id="23555" name="Rectangle 3"/>
          <p:cNvSpPr>
            <a:spLocks noGrp="1" noChangeArrowheads="1"/>
          </p:cNvSpPr>
          <p:nvPr>
            <p:ph type="body" idx="1"/>
          </p:nvPr>
        </p:nvSpPr>
        <p:spPr>
          <a:xfrm>
            <a:off x="476250" y="2005013"/>
            <a:ext cx="8210550" cy="4852987"/>
          </a:xfrm>
        </p:spPr>
        <p:txBody>
          <a:bodyPr/>
          <a:lstStyle/>
          <a:p>
            <a:pPr eaLnBrk="1" hangingPunct="1">
              <a:lnSpc>
                <a:spcPct val="105000"/>
              </a:lnSpc>
            </a:pPr>
            <a:r>
              <a:rPr lang="en-US" sz="2400" smtClean="0"/>
              <a:t>Leave well enough alone (first do no harm)</a:t>
            </a:r>
          </a:p>
          <a:p>
            <a:pPr eaLnBrk="1" hangingPunct="1">
              <a:lnSpc>
                <a:spcPct val="105000"/>
              </a:lnSpc>
            </a:pPr>
            <a:r>
              <a:rPr lang="en-US" sz="2400" smtClean="0"/>
              <a:t>Have good reason for every change</a:t>
            </a:r>
          </a:p>
          <a:p>
            <a:pPr eaLnBrk="1" hangingPunct="1">
              <a:lnSpc>
                <a:spcPct val="105000"/>
              </a:lnSpc>
            </a:pPr>
            <a:r>
              <a:rPr lang="en-US" sz="2400" smtClean="0"/>
              <a:t>Make only essential changes</a:t>
            </a:r>
          </a:p>
          <a:p>
            <a:pPr eaLnBrk="1" hangingPunct="1">
              <a:lnSpc>
                <a:spcPct val="105000"/>
              </a:lnSpc>
            </a:pPr>
            <a:r>
              <a:rPr lang="en-US" sz="2400" smtClean="0"/>
              <a:t>Protect readers from authors and authors </a:t>
            </a:r>
            <a:br>
              <a:rPr lang="en-US" sz="2400" smtClean="0"/>
            </a:br>
            <a:r>
              <a:rPr lang="en-US" sz="2400" smtClean="0"/>
              <a:t>from themselves</a:t>
            </a:r>
          </a:p>
          <a:p>
            <a:pPr eaLnBrk="1" hangingPunct="1"/>
            <a:r>
              <a:rPr lang="en-US" sz="2400" smtClean="0"/>
              <a:t>Argue so far and no further; then give way gracefully</a:t>
            </a:r>
          </a:p>
          <a:p>
            <a:pPr eaLnBrk="1" hangingPunct="1">
              <a:lnSpc>
                <a:spcPct val="105000"/>
              </a:lnSpc>
            </a:pPr>
            <a:r>
              <a:rPr lang="en-US" sz="2400" smtClean="0"/>
              <a:t>Respect authors’ feelings — praise precedes criticism</a:t>
            </a:r>
          </a:p>
          <a:p>
            <a:pPr eaLnBrk="1" hangingPunct="1"/>
            <a:r>
              <a:rPr lang="en-US" sz="2400" smtClean="0"/>
              <a:t>Always comment constructively</a:t>
            </a:r>
          </a:p>
          <a:p>
            <a:pPr eaLnBrk="1" hangingPunct="1"/>
            <a:r>
              <a:rPr lang="en-US" sz="2400" smtClean="0"/>
              <a:t>Enforce house style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smtClean="0"/>
              <a:t>Enforce House Style</a:t>
            </a:r>
          </a:p>
        </p:txBody>
      </p:sp>
      <p:sp>
        <p:nvSpPr>
          <p:cNvPr id="24579" name="Rectangle 3"/>
          <p:cNvSpPr>
            <a:spLocks noGrp="1" noChangeArrowheads="1"/>
          </p:cNvSpPr>
          <p:nvPr>
            <p:ph type="body" idx="1"/>
          </p:nvPr>
        </p:nvSpPr>
        <p:spPr>
          <a:xfrm>
            <a:off x="476250" y="2005013"/>
            <a:ext cx="8210550" cy="4852987"/>
          </a:xfrm>
        </p:spPr>
        <p:txBody>
          <a:bodyPr/>
          <a:lstStyle/>
          <a:p>
            <a:pPr eaLnBrk="1" hangingPunct="1">
              <a:lnSpc>
                <a:spcPct val="105000"/>
              </a:lnSpc>
            </a:pPr>
            <a:r>
              <a:rPr lang="en-US" sz="2400" u="sng" smtClean="0"/>
              <a:t>From 1993 to 1997</a:t>
            </a:r>
            <a:r>
              <a:rPr lang="en-US" sz="2400" smtClean="0"/>
              <a:t>, data were collected at 17 sites.</a:t>
            </a:r>
          </a:p>
          <a:p>
            <a:pPr eaLnBrk="1" hangingPunct="1">
              <a:lnSpc>
                <a:spcPct val="105000"/>
              </a:lnSpc>
            </a:pPr>
            <a:r>
              <a:rPr lang="en-US" sz="2400" u="sng" smtClean="0"/>
              <a:t>During 1993–1997</a:t>
            </a:r>
            <a:r>
              <a:rPr lang="en-US" sz="2400" smtClean="0"/>
              <a:t>, data were collected at 17 sites.</a:t>
            </a:r>
          </a:p>
          <a:p>
            <a:pPr lvl="1" eaLnBrk="1" hangingPunct="1">
              <a:lnSpc>
                <a:spcPct val="105000"/>
              </a:lnSpc>
            </a:pPr>
            <a:r>
              <a:rPr lang="en-US" sz="2000" smtClean="0"/>
              <a:t>The famous </a:t>
            </a:r>
            <a:r>
              <a:rPr lang="en-US" sz="2000" i="1" smtClean="0"/>
              <a:t>MMWR</a:t>
            </a:r>
            <a:r>
              <a:rPr lang="en-US" sz="2000" smtClean="0"/>
              <a:t> “during” is one of many style quirks.</a:t>
            </a:r>
          </a:p>
          <a:p>
            <a:pPr lvl="1" eaLnBrk="1" hangingPunct="1">
              <a:lnSpc>
                <a:spcPct val="105000"/>
              </a:lnSpc>
              <a:buFont typeface="Arial" charset="0"/>
              <a:buNone/>
            </a:pPr>
            <a:endParaRPr lang="en-US" sz="2000" smtClean="0"/>
          </a:p>
          <a:p>
            <a:pPr eaLnBrk="1" hangingPunct="1">
              <a:lnSpc>
                <a:spcPct val="105000"/>
              </a:lnSpc>
            </a:pPr>
            <a:r>
              <a:rPr lang="en-US" sz="2400" smtClean="0"/>
              <a:t>A case-control study showed that </a:t>
            </a:r>
            <a:r>
              <a:rPr lang="en-US" sz="2400" u="sng" smtClean="0"/>
              <a:t>38 cases</a:t>
            </a:r>
            <a:r>
              <a:rPr lang="en-US" sz="2400" smtClean="0"/>
              <a:t> </a:t>
            </a:r>
            <a:r>
              <a:rPr lang="en-US" sz="2400" u="sng" smtClean="0"/>
              <a:t>were diagnosed</a:t>
            </a:r>
            <a:r>
              <a:rPr lang="en-US" sz="2400" smtClean="0"/>
              <a:t> with XYZ disease.</a:t>
            </a:r>
          </a:p>
          <a:p>
            <a:pPr eaLnBrk="1" hangingPunct="1">
              <a:lnSpc>
                <a:spcPct val="105000"/>
              </a:lnSpc>
            </a:pPr>
            <a:r>
              <a:rPr lang="en-US" sz="2400" smtClean="0"/>
              <a:t>A case-control study indicated that </a:t>
            </a:r>
            <a:r>
              <a:rPr lang="en-US" sz="2400" u="sng" smtClean="0"/>
              <a:t>38 patients received a diagnosis</a:t>
            </a:r>
            <a:r>
              <a:rPr lang="en-US" sz="2400" smtClean="0"/>
              <a:t> of XYZ disease.</a:t>
            </a:r>
          </a:p>
          <a:p>
            <a:pPr lvl="1" eaLnBrk="1" hangingPunct="1">
              <a:lnSpc>
                <a:spcPct val="105000"/>
              </a:lnSpc>
            </a:pPr>
            <a:r>
              <a:rPr lang="en-US" sz="2000" smtClean="0"/>
              <a:t>A person is not a case; a case of disease occurs in a person</a:t>
            </a:r>
          </a:p>
          <a:p>
            <a:pPr lvl="1" eaLnBrk="1" hangingPunct="1">
              <a:lnSpc>
                <a:spcPct val="105000"/>
              </a:lnSpc>
            </a:pPr>
            <a:r>
              <a:rPr lang="en-US" sz="2000" smtClean="0"/>
              <a:t>In the </a:t>
            </a:r>
            <a:r>
              <a:rPr lang="en-US" sz="2000" i="1" smtClean="0"/>
              <a:t>MMWR</a:t>
            </a:r>
            <a:r>
              <a:rPr lang="en-US" sz="2000" smtClean="0"/>
              <a:t>, disease is diagnosed, not persons.</a:t>
            </a:r>
          </a:p>
          <a:p>
            <a:pPr eaLnBrk="1" hangingPunct="1">
              <a:lnSpc>
                <a:spcPct val="105000"/>
              </a:lnSpc>
              <a:buFontTx/>
              <a:buNone/>
            </a:pPr>
            <a:endParaRPr lang="en-US" sz="2400"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idx="4294967295"/>
          </p:nvPr>
        </p:nvSpPr>
        <p:spPr>
          <a:xfrm>
            <a:off x="0" y="457200"/>
            <a:ext cx="8229600" cy="1143000"/>
          </a:xfrm>
        </p:spPr>
        <p:txBody>
          <a:bodyPr/>
          <a:lstStyle/>
          <a:p>
            <a:pPr eaLnBrk="1" hangingPunct="1"/>
            <a:r>
              <a:rPr lang="en-US" smtClean="0"/>
              <a:t>Reality</a:t>
            </a:r>
          </a:p>
        </p:txBody>
      </p:sp>
      <p:pic>
        <p:nvPicPr>
          <p:cNvPr id="25603" name="Picture 3" descr="lighter-side"/>
          <p:cNvPicPr>
            <a:picLocks noChangeAspect="1" noChangeArrowheads="1"/>
          </p:cNvPicPr>
          <p:nvPr>
            <p:ph sz="half" idx="4294967295"/>
          </p:nvPr>
        </p:nvPicPr>
        <p:blipFill>
          <a:blip r:embed="rId3" cstate="print"/>
          <a:srcRect/>
          <a:stretch>
            <a:fillRect/>
          </a:stretch>
        </p:blipFill>
        <p:spPr>
          <a:xfrm>
            <a:off x="614363" y="2133600"/>
            <a:ext cx="7915275" cy="3951288"/>
          </a:xfr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en-US" smtClean="0"/>
              <a:t>Structure of an </a:t>
            </a:r>
            <a:r>
              <a:rPr lang="en-US" i="1" smtClean="0"/>
              <a:t>MMWR</a:t>
            </a:r>
            <a:endParaRPr lang="en-US" smtClean="0"/>
          </a:p>
        </p:txBody>
      </p:sp>
      <p:sp>
        <p:nvSpPr>
          <p:cNvPr id="26627" name="Rectangle 3"/>
          <p:cNvSpPr>
            <a:spLocks noGrp="1" noChangeArrowheads="1"/>
          </p:cNvSpPr>
          <p:nvPr>
            <p:ph type="body" idx="1"/>
          </p:nvPr>
        </p:nvSpPr>
        <p:spPr/>
        <p:txBody>
          <a:bodyPr/>
          <a:lstStyle/>
          <a:p>
            <a:r>
              <a:rPr lang="en-US" smtClean="0"/>
              <a:t>First paragraph = summary with SOCO</a:t>
            </a:r>
          </a:p>
          <a:p>
            <a:r>
              <a:rPr lang="en-US" smtClean="0"/>
              <a:t>Methods</a:t>
            </a:r>
          </a:p>
          <a:p>
            <a:r>
              <a:rPr lang="en-US" smtClean="0"/>
              <a:t>Results</a:t>
            </a:r>
          </a:p>
          <a:p>
            <a:r>
              <a:rPr lang="en-US" smtClean="0"/>
              <a:t>Editorial Note = discussion + conclusion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US" smtClean="0"/>
              <a:t>The Scientific Abstract</a:t>
            </a:r>
          </a:p>
        </p:txBody>
      </p:sp>
      <p:sp>
        <p:nvSpPr>
          <p:cNvPr id="27651" name="Rectangle 3"/>
          <p:cNvSpPr>
            <a:spLocks noGrp="1" noChangeArrowheads="1"/>
          </p:cNvSpPr>
          <p:nvPr>
            <p:ph type="body" idx="1"/>
          </p:nvPr>
        </p:nvSpPr>
        <p:spPr/>
        <p:txBody>
          <a:bodyPr/>
          <a:lstStyle/>
          <a:p>
            <a:pPr eaLnBrk="1" hangingPunct="1">
              <a:lnSpc>
                <a:spcPct val="105000"/>
              </a:lnSpc>
            </a:pPr>
            <a:r>
              <a:rPr lang="en-US" sz="3200" smtClean="0"/>
              <a:t>Accompanies most scientific publications</a:t>
            </a:r>
          </a:p>
          <a:p>
            <a:pPr eaLnBrk="1" hangingPunct="1">
              <a:lnSpc>
                <a:spcPct val="105000"/>
              </a:lnSpc>
            </a:pPr>
            <a:r>
              <a:rPr lang="en-US" sz="3200" smtClean="0"/>
              <a:t>First part of manuscript read by reviewers</a:t>
            </a:r>
          </a:p>
          <a:p>
            <a:pPr eaLnBrk="1" hangingPunct="1">
              <a:lnSpc>
                <a:spcPct val="105000"/>
              </a:lnSpc>
            </a:pPr>
            <a:r>
              <a:rPr lang="en-US" sz="3200" smtClean="0"/>
              <a:t>More widely read than the original paper</a:t>
            </a:r>
          </a:p>
          <a:p>
            <a:pPr eaLnBrk="1" hangingPunct="1">
              <a:lnSpc>
                <a:spcPct val="105000"/>
              </a:lnSpc>
            </a:pPr>
            <a:r>
              <a:rPr lang="en-US" sz="3200" smtClean="0"/>
              <a:t>Increasingly used in multiple settings</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marL="914400" indent="-914400" eaLnBrk="1" hangingPunct="1"/>
            <a:r>
              <a:rPr lang="en-US" smtClean="0"/>
              <a:t>Definition of an Abstract</a:t>
            </a:r>
          </a:p>
        </p:txBody>
      </p:sp>
      <p:sp>
        <p:nvSpPr>
          <p:cNvPr id="28675" name="Rectangle 3"/>
          <p:cNvSpPr>
            <a:spLocks noGrp="1" noChangeArrowheads="1"/>
          </p:cNvSpPr>
          <p:nvPr>
            <p:ph type="body" idx="1"/>
          </p:nvPr>
        </p:nvSpPr>
        <p:spPr/>
        <p:txBody>
          <a:bodyPr/>
          <a:lstStyle/>
          <a:p>
            <a:pPr eaLnBrk="1" hangingPunct="1">
              <a:lnSpc>
                <a:spcPct val="105000"/>
              </a:lnSpc>
              <a:spcAft>
                <a:spcPct val="25000"/>
              </a:spcAft>
            </a:pPr>
            <a:r>
              <a:rPr lang="en-US" smtClean="0"/>
              <a:t>Condensed summary version of a longer report that stands alone (often without references)</a:t>
            </a:r>
          </a:p>
          <a:p>
            <a:pPr eaLnBrk="1" hangingPunct="1">
              <a:lnSpc>
                <a:spcPct val="105000"/>
              </a:lnSpc>
              <a:spcAft>
                <a:spcPct val="25000"/>
              </a:spcAft>
            </a:pPr>
            <a:r>
              <a:rPr lang="en-US" smtClean="0"/>
              <a:t>Gives enough information so reader can decide whether to read full work</a:t>
            </a:r>
          </a:p>
          <a:p>
            <a:pPr eaLnBrk="1" hangingPunct="1">
              <a:lnSpc>
                <a:spcPct val="105000"/>
              </a:lnSpc>
              <a:spcAft>
                <a:spcPct val="25000"/>
              </a:spcAft>
            </a:pPr>
            <a:r>
              <a:rPr lang="en-US" smtClean="0"/>
              <a:t>Provides concise, specific summary of each section of the report</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n-US" smtClean="0"/>
              <a:t>Types of Scientific Abstracts</a:t>
            </a:r>
          </a:p>
        </p:txBody>
      </p:sp>
      <p:sp>
        <p:nvSpPr>
          <p:cNvPr id="29699" name="Rectangle 3"/>
          <p:cNvSpPr>
            <a:spLocks noGrp="1" noChangeArrowheads="1"/>
          </p:cNvSpPr>
          <p:nvPr>
            <p:ph type="body" idx="1"/>
          </p:nvPr>
        </p:nvSpPr>
        <p:spPr>
          <a:xfrm>
            <a:off x="476250" y="2005013"/>
            <a:ext cx="8210550" cy="4471987"/>
          </a:xfrm>
        </p:spPr>
        <p:txBody>
          <a:bodyPr/>
          <a:lstStyle/>
          <a:p>
            <a:pPr marL="533400" indent="-533400" eaLnBrk="1" hangingPunct="1"/>
            <a:r>
              <a:rPr lang="en-US" smtClean="0"/>
              <a:t>Structured: heading begins each section</a:t>
            </a:r>
          </a:p>
          <a:p>
            <a:pPr marL="801688" lvl="1" indent="-457200" eaLnBrk="1" hangingPunct="1"/>
            <a:r>
              <a:rPr lang="en-US" b="1" smtClean="0"/>
              <a:t>Background:</a:t>
            </a:r>
            <a:r>
              <a:rPr lang="en-US" smtClean="0"/>
              <a:t> Scientific background and rationale</a:t>
            </a:r>
          </a:p>
          <a:p>
            <a:pPr marL="801688" lvl="1" indent="-457200" eaLnBrk="1" hangingPunct="1"/>
            <a:r>
              <a:rPr lang="en-US" b="1" smtClean="0"/>
              <a:t>Period of study:</a:t>
            </a:r>
            <a:r>
              <a:rPr lang="en-US" smtClean="0"/>
              <a:t> when study occurred</a:t>
            </a:r>
          </a:p>
          <a:p>
            <a:pPr marL="801688" lvl="1" indent="-457200" eaLnBrk="1" hangingPunct="1"/>
            <a:r>
              <a:rPr lang="en-US" b="1" smtClean="0"/>
              <a:t>Methods:</a:t>
            </a:r>
            <a:r>
              <a:rPr lang="en-US" smtClean="0"/>
              <a:t> Details study design, setting, analytic techniques, and outcome measures</a:t>
            </a:r>
          </a:p>
          <a:p>
            <a:pPr marL="801688" lvl="1" indent="-457200" eaLnBrk="1" hangingPunct="1"/>
            <a:r>
              <a:rPr lang="en-US" b="1" smtClean="0"/>
              <a:t>Results:</a:t>
            </a:r>
            <a:r>
              <a:rPr lang="en-US" smtClean="0"/>
              <a:t> Presents major findings (give data)</a:t>
            </a:r>
          </a:p>
          <a:p>
            <a:pPr marL="801688" lvl="1" indent="-457200" eaLnBrk="1" hangingPunct="1"/>
            <a:r>
              <a:rPr lang="en-US" b="1" smtClean="0"/>
              <a:t>Conclusions:</a:t>
            </a:r>
            <a:r>
              <a:rPr lang="en-US" smtClean="0"/>
              <a:t> States major conclusions </a:t>
            </a:r>
            <a:br>
              <a:rPr lang="en-US" smtClean="0"/>
            </a:br>
            <a:r>
              <a:rPr lang="en-US" smtClean="0"/>
              <a:t>from data</a:t>
            </a:r>
          </a:p>
          <a:p>
            <a:pPr marL="801688" lvl="1" indent="-457200" eaLnBrk="1" hangingPunct="1"/>
            <a:r>
              <a:rPr lang="en-US" smtClean="0"/>
              <a:t>Same idea as IMRD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en-US" smtClean="0"/>
              <a:t>Types of Scientific Abstracts</a:t>
            </a:r>
          </a:p>
        </p:txBody>
      </p:sp>
      <p:sp>
        <p:nvSpPr>
          <p:cNvPr id="30723" name="Rectangle 3"/>
          <p:cNvSpPr>
            <a:spLocks noGrp="1" noChangeArrowheads="1"/>
          </p:cNvSpPr>
          <p:nvPr>
            <p:ph type="body" idx="1"/>
          </p:nvPr>
        </p:nvSpPr>
        <p:spPr/>
        <p:txBody>
          <a:bodyPr/>
          <a:lstStyle/>
          <a:p>
            <a:pPr marL="533400" indent="-533400" eaLnBrk="1" hangingPunct="1"/>
            <a:r>
              <a:rPr lang="en-US" sz="3200" smtClean="0"/>
              <a:t>Unstructured: no headings</a:t>
            </a:r>
          </a:p>
          <a:p>
            <a:pPr marL="534988" lvl="1" indent="-190500" eaLnBrk="1" hangingPunct="1"/>
            <a:r>
              <a:rPr lang="en-US" sz="2800" smtClean="0"/>
              <a:t>Same content as structured but no headings</a:t>
            </a:r>
          </a:p>
          <a:p>
            <a:pPr marL="534988" lvl="1" indent="-190500" eaLnBrk="1" hangingPunct="1"/>
            <a:r>
              <a:rPr lang="en-US" sz="2800" smtClean="0"/>
              <a:t>Uses words that be structured headings</a:t>
            </a:r>
          </a:p>
          <a:p>
            <a:pPr marL="792163" lvl="2" indent="-255588" eaLnBrk="1" hangingPunct="1"/>
            <a:r>
              <a:rPr lang="en-US" sz="2800" smtClean="0"/>
              <a:t>The </a:t>
            </a:r>
            <a:r>
              <a:rPr lang="en-US" sz="2800" u="sng" smtClean="0"/>
              <a:t>objective</a:t>
            </a:r>
            <a:r>
              <a:rPr lang="en-US" sz="2800" smtClean="0"/>
              <a:t> of this study was to…</a:t>
            </a:r>
          </a:p>
          <a:p>
            <a:pPr marL="792163" lvl="2" indent="-255588" eaLnBrk="1" hangingPunct="1"/>
            <a:r>
              <a:rPr lang="en-US" sz="2800" smtClean="0"/>
              <a:t>The </a:t>
            </a:r>
            <a:r>
              <a:rPr lang="en-US" sz="2800" u="sng" smtClean="0"/>
              <a:t>study was conducted during</a:t>
            </a:r>
            <a:r>
              <a:rPr lang="en-US" sz="2800" smtClean="0"/>
              <a:t> 1997–2002</a:t>
            </a:r>
          </a:p>
          <a:p>
            <a:pPr marL="792163" lvl="2" indent="-255588" eaLnBrk="1" hangingPunct="1"/>
            <a:r>
              <a:rPr lang="en-US" sz="2800" u="sng" smtClean="0"/>
              <a:t>Methods</a:t>
            </a:r>
            <a:r>
              <a:rPr lang="en-US" sz="2800" smtClean="0"/>
              <a:t> used in this analysis included…</a:t>
            </a:r>
          </a:p>
          <a:p>
            <a:pPr marL="792163" lvl="2" indent="-255588" eaLnBrk="1" hangingPunct="1"/>
            <a:r>
              <a:rPr lang="en-US" sz="2800" smtClean="0"/>
              <a:t>The </a:t>
            </a:r>
            <a:r>
              <a:rPr lang="en-US" sz="2800" u="sng" smtClean="0"/>
              <a:t>results</a:t>
            </a:r>
            <a:r>
              <a:rPr lang="en-US" sz="2800" smtClean="0"/>
              <a:t> indicated that…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en-US" smtClean="0"/>
              <a:t>Title of Article (Abstract)</a:t>
            </a:r>
          </a:p>
        </p:txBody>
      </p:sp>
      <p:sp>
        <p:nvSpPr>
          <p:cNvPr id="31747" name="Rectangle 3"/>
          <p:cNvSpPr>
            <a:spLocks noGrp="1" noChangeArrowheads="1"/>
          </p:cNvSpPr>
          <p:nvPr>
            <p:ph type="body" idx="1"/>
          </p:nvPr>
        </p:nvSpPr>
        <p:spPr/>
        <p:txBody>
          <a:bodyPr/>
          <a:lstStyle/>
          <a:p>
            <a:pPr eaLnBrk="1" hangingPunct="1"/>
            <a:r>
              <a:rPr lang="en-US" smtClean="0"/>
              <a:t>Title and abstract work together</a:t>
            </a:r>
          </a:p>
          <a:p>
            <a:pPr eaLnBrk="1" hangingPunct="1"/>
            <a:r>
              <a:rPr lang="en-US" smtClean="0"/>
              <a:t>Title should indicate topic, question, or method investigated</a:t>
            </a:r>
          </a:p>
          <a:p>
            <a:pPr lvl="1" eaLnBrk="1" hangingPunct="1"/>
            <a:r>
              <a:rPr lang="en-US" smtClean="0"/>
              <a:t>Physical Health Status of World Trade Center Rescue and Recovery Workers and Volunteers — New York City, July 2002–August 2004</a:t>
            </a:r>
          </a:p>
          <a:p>
            <a:pPr lvl="1" eaLnBrk="1" hangingPunct="1"/>
            <a:r>
              <a:rPr lang="en-US" smtClean="0"/>
              <a:t>What, where, when, among whom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n-US" smtClean="0"/>
              <a:t>Sample Abstract: Title</a:t>
            </a:r>
          </a:p>
        </p:txBody>
      </p:sp>
      <p:sp>
        <p:nvSpPr>
          <p:cNvPr id="32771" name="Rectangle 3"/>
          <p:cNvSpPr>
            <a:spLocks noGrp="1" noChangeArrowheads="1"/>
          </p:cNvSpPr>
          <p:nvPr>
            <p:ph type="body" idx="1"/>
          </p:nvPr>
        </p:nvSpPr>
        <p:spPr/>
        <p:txBody>
          <a:bodyPr/>
          <a:lstStyle/>
          <a:p>
            <a:pPr eaLnBrk="1" hangingPunct="1"/>
            <a:r>
              <a:rPr lang="en-US" smtClean="0"/>
              <a:t>Suicidal Ideation Among Victims of Physical Assault — United States, 1994</a:t>
            </a:r>
          </a:p>
          <a:p>
            <a:pPr eaLnBrk="1" hangingPunct="1"/>
            <a:endParaRPr lang="en-US"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smtClean="0"/>
              <a:t>Organization of a Manuscript</a:t>
            </a:r>
          </a:p>
        </p:txBody>
      </p:sp>
      <p:sp>
        <p:nvSpPr>
          <p:cNvPr id="6147" name="Rectangle 3"/>
          <p:cNvSpPr>
            <a:spLocks noGrp="1" noChangeArrowheads="1"/>
          </p:cNvSpPr>
          <p:nvPr>
            <p:ph type="body" idx="1"/>
          </p:nvPr>
        </p:nvSpPr>
        <p:spPr/>
        <p:txBody>
          <a:bodyPr/>
          <a:lstStyle/>
          <a:p>
            <a:pPr eaLnBrk="1" hangingPunct="1">
              <a:buClr>
                <a:schemeClr val="tx1"/>
              </a:buClr>
              <a:buFontTx/>
              <a:buNone/>
            </a:pPr>
            <a:r>
              <a:rPr lang="en-US" b="1" smtClean="0"/>
              <a:t>I</a:t>
            </a:r>
            <a:r>
              <a:rPr lang="en-US" smtClean="0"/>
              <a:t>		Introduction/background/purpose</a:t>
            </a:r>
          </a:p>
          <a:p>
            <a:pPr eaLnBrk="1" hangingPunct="1">
              <a:buClr>
                <a:schemeClr val="tx1"/>
              </a:buClr>
              <a:buFontTx/>
              <a:buNone/>
            </a:pPr>
            <a:r>
              <a:rPr lang="en-US" b="1" smtClean="0"/>
              <a:t>M</a:t>
            </a:r>
            <a:r>
              <a:rPr lang="en-US" smtClean="0"/>
              <a:t>		Methods</a:t>
            </a:r>
          </a:p>
          <a:p>
            <a:pPr eaLnBrk="1" hangingPunct="1">
              <a:buClr>
                <a:schemeClr val="tx1"/>
              </a:buClr>
              <a:buFontTx/>
              <a:buNone/>
            </a:pPr>
            <a:r>
              <a:rPr lang="en-US" b="1" smtClean="0"/>
              <a:t>R</a:t>
            </a:r>
            <a:r>
              <a:rPr lang="en-US" smtClean="0"/>
              <a:t>		Results</a:t>
            </a:r>
          </a:p>
          <a:p>
            <a:pPr eaLnBrk="1" hangingPunct="1">
              <a:buClr>
                <a:schemeClr val="tx1"/>
              </a:buClr>
              <a:buFontTx/>
              <a:buNone/>
            </a:pPr>
            <a:r>
              <a:rPr lang="en-US" b="1" smtClean="0"/>
              <a:t>D	</a:t>
            </a:r>
            <a:r>
              <a:rPr lang="en-US" smtClean="0"/>
              <a:t>	Discussion/conclusion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US" smtClean="0"/>
              <a:t>Sample Abstract: Background</a:t>
            </a:r>
          </a:p>
        </p:txBody>
      </p:sp>
      <p:sp>
        <p:nvSpPr>
          <p:cNvPr id="33795" name="Rectangle 3"/>
          <p:cNvSpPr>
            <a:spLocks noGrp="1" noChangeArrowheads="1"/>
          </p:cNvSpPr>
          <p:nvPr>
            <p:ph type="body" idx="1"/>
          </p:nvPr>
        </p:nvSpPr>
        <p:spPr>
          <a:xfrm>
            <a:off x="476250" y="2005013"/>
            <a:ext cx="8210550" cy="4852987"/>
          </a:xfrm>
        </p:spPr>
        <p:txBody>
          <a:bodyPr/>
          <a:lstStyle/>
          <a:p>
            <a:pPr marL="533400" indent="-533400" eaLnBrk="1" hangingPunct="1"/>
            <a:r>
              <a:rPr lang="en-US" b="1" smtClean="0"/>
              <a:t>Background:</a:t>
            </a:r>
            <a:r>
              <a:rPr lang="en-US" smtClean="0"/>
              <a:t> Although interpersonal violence is a known risk factor for suicide, the relationship between specific characteristics of violent assault and suicidal ideation, a predictor of suicide, are not well understood. Understanding this relationship is important because each year in the United States an estimated 3.2 million persons are victims of interpersonal violence, and &gt;30,000 suicides occur annually.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n-US" smtClean="0"/>
              <a:t>Sample Abstract: Methods</a:t>
            </a:r>
          </a:p>
        </p:txBody>
      </p:sp>
      <p:sp>
        <p:nvSpPr>
          <p:cNvPr id="34819" name="Rectangle 3"/>
          <p:cNvSpPr>
            <a:spLocks noGrp="1" noChangeArrowheads="1"/>
          </p:cNvSpPr>
          <p:nvPr>
            <p:ph type="body" idx="1"/>
          </p:nvPr>
        </p:nvSpPr>
        <p:spPr/>
        <p:txBody>
          <a:bodyPr/>
          <a:lstStyle/>
          <a:p>
            <a:pPr eaLnBrk="1" hangingPunct="1"/>
            <a:r>
              <a:rPr lang="en-US" sz="2400" b="1" smtClean="0"/>
              <a:t>Methods:</a:t>
            </a:r>
            <a:r>
              <a:rPr lang="en-US" sz="2400" smtClean="0"/>
              <a:t> In a 1994 random digit-dialing telephone survey, 5,238 adults were asked if they had considered suicide or been physically assaulted during the past 12 months. Logical regression was used to generate adjusted odds ratios (AORs) for the association between suicidal ideation and physical assault. Among persons who had been assaulted, the relationship with the perpetrator was modeled as a predictor of suicidal ideation. All models included as covariates other risk factors for suicidal ideation (e.g., sex, age, race, education, employment, marital status, and alcohol use).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en-US" smtClean="0"/>
              <a:t>Sample Abstract: Results</a:t>
            </a:r>
          </a:p>
        </p:txBody>
      </p:sp>
      <p:sp>
        <p:nvSpPr>
          <p:cNvPr id="35843" name="Rectangle 3"/>
          <p:cNvSpPr>
            <a:spLocks noGrp="1" noChangeArrowheads="1"/>
          </p:cNvSpPr>
          <p:nvPr>
            <p:ph type="body" idx="1"/>
          </p:nvPr>
        </p:nvSpPr>
        <p:spPr/>
        <p:txBody>
          <a:bodyPr/>
          <a:lstStyle/>
          <a:p>
            <a:pPr marL="533400" indent="-533400" eaLnBrk="1" hangingPunct="1">
              <a:lnSpc>
                <a:spcPct val="110000"/>
              </a:lnSpc>
            </a:pPr>
            <a:r>
              <a:rPr lang="en-US" sz="2600" b="1" smtClean="0"/>
              <a:t>Results: </a:t>
            </a:r>
            <a:r>
              <a:rPr lang="en-US" sz="2600" smtClean="0"/>
              <a:t>Overall, 5.6% of the respondents had considered suicide in the past 12 months. Among 420 persons who had been physically assaulted, 21.5% had considered suicide, compared with 4.2% among nonvictims (adjusted odds ratio [AOR] = 3.5; 95% confidence interval [CI] =2.3–5.3) or had been attacked by someone they knew (AOR = 3.8; CI = 1.6–8.9), particularly an intimate partner (AOR = 8.7; CI = 3.0–25.3).</a:t>
            </a:r>
          </a:p>
          <a:p>
            <a:pPr marL="533400" indent="-533400" eaLnBrk="1" hangingPunct="1">
              <a:lnSpc>
                <a:spcPct val="110000"/>
              </a:lnSpc>
            </a:pPr>
            <a:endParaRPr lang="en-US" sz="2600" smtClean="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en-US" smtClean="0"/>
              <a:t>Sample Abstract: Discussion</a:t>
            </a:r>
          </a:p>
        </p:txBody>
      </p:sp>
      <p:sp>
        <p:nvSpPr>
          <p:cNvPr id="36867" name="Rectangle 3"/>
          <p:cNvSpPr>
            <a:spLocks noGrp="1" noChangeArrowheads="1"/>
          </p:cNvSpPr>
          <p:nvPr>
            <p:ph type="body" idx="1"/>
          </p:nvPr>
        </p:nvSpPr>
        <p:spPr/>
        <p:txBody>
          <a:bodyPr/>
          <a:lstStyle/>
          <a:p>
            <a:pPr eaLnBrk="1" hangingPunct="1">
              <a:lnSpc>
                <a:spcPct val="110000"/>
              </a:lnSpc>
            </a:pPr>
            <a:r>
              <a:rPr lang="en-US" b="1" smtClean="0"/>
              <a:t>Discussion: </a:t>
            </a:r>
            <a:r>
              <a:rPr lang="en-US" smtClean="0"/>
              <a:t>Suicidal ideation might be a potential consequence of previous interpersonal violence victimization, particularly if the victim is injured or the perpetrator is an intimate partner of the victim. Providers caring for victims of interpersonal violence should consider suicidal behavior as a possible sequela of assault.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n-US" i="1" smtClean="0"/>
              <a:t>MMWR</a:t>
            </a:r>
            <a:r>
              <a:rPr lang="en-US" smtClean="0"/>
              <a:t> Abstract Format</a:t>
            </a:r>
            <a:endParaRPr lang="en-US" i="1" smtClean="0"/>
          </a:p>
        </p:txBody>
      </p:sp>
      <p:sp>
        <p:nvSpPr>
          <p:cNvPr id="37891" name="Rectangle 3"/>
          <p:cNvSpPr>
            <a:spLocks noGrp="1" noChangeArrowheads="1"/>
          </p:cNvSpPr>
          <p:nvPr>
            <p:ph type="body" idx="1"/>
          </p:nvPr>
        </p:nvSpPr>
        <p:spPr/>
        <p:txBody>
          <a:bodyPr/>
          <a:lstStyle/>
          <a:p>
            <a:pPr eaLnBrk="1" hangingPunct="1"/>
            <a:r>
              <a:rPr lang="en-US" smtClean="0"/>
              <a:t>Title [what, where, when, among whom]</a:t>
            </a:r>
          </a:p>
          <a:p>
            <a:pPr eaLnBrk="1" hangingPunct="1"/>
            <a:r>
              <a:rPr lang="en-US" smtClean="0"/>
              <a:t>Problem/Condition [introduction, background]</a:t>
            </a:r>
          </a:p>
          <a:p>
            <a:pPr eaLnBrk="1" hangingPunct="1"/>
            <a:r>
              <a:rPr lang="en-US" smtClean="0"/>
              <a:t>Reporting Period Covered [when]</a:t>
            </a:r>
          </a:p>
          <a:p>
            <a:pPr eaLnBrk="1" hangingPunct="1"/>
            <a:r>
              <a:rPr lang="en-US" smtClean="0"/>
              <a:t>Description of System [methods]</a:t>
            </a:r>
          </a:p>
          <a:p>
            <a:pPr eaLnBrk="1" hangingPunct="1"/>
            <a:r>
              <a:rPr lang="en-US" smtClean="0"/>
              <a:t>Results</a:t>
            </a:r>
          </a:p>
          <a:p>
            <a:pPr eaLnBrk="1" hangingPunct="1"/>
            <a:r>
              <a:rPr lang="en-US" smtClean="0"/>
              <a:t>Interpretation [discussion] </a:t>
            </a:r>
          </a:p>
          <a:p>
            <a:pPr eaLnBrk="1" hangingPunct="1"/>
            <a:r>
              <a:rPr lang="en-US" smtClean="0"/>
              <a:t>Public Health Action [SOCO: so what?]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en-US" smtClean="0"/>
              <a:t>Title</a:t>
            </a:r>
          </a:p>
        </p:txBody>
      </p:sp>
      <p:sp>
        <p:nvSpPr>
          <p:cNvPr id="38915" name="Rectangle 3"/>
          <p:cNvSpPr>
            <a:spLocks noGrp="1" noChangeArrowheads="1"/>
          </p:cNvSpPr>
          <p:nvPr>
            <p:ph type="body" idx="1"/>
          </p:nvPr>
        </p:nvSpPr>
        <p:spPr/>
        <p:txBody>
          <a:bodyPr/>
          <a:lstStyle/>
          <a:p>
            <a:pPr eaLnBrk="1" hangingPunct="1"/>
            <a:r>
              <a:rPr lang="en-US" smtClean="0"/>
              <a:t>Assisted Reproductive Technology Surveillance — United States, 2004</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en-US" smtClean="0"/>
              <a:t>Problem/Condition</a:t>
            </a:r>
          </a:p>
        </p:txBody>
      </p:sp>
      <p:sp>
        <p:nvSpPr>
          <p:cNvPr id="39939" name="Rectangle 3"/>
          <p:cNvSpPr>
            <a:spLocks noGrp="1" noChangeArrowheads="1"/>
          </p:cNvSpPr>
          <p:nvPr>
            <p:ph type="body" idx="1"/>
          </p:nvPr>
        </p:nvSpPr>
        <p:spPr/>
        <p:txBody>
          <a:bodyPr/>
          <a:lstStyle/>
          <a:p>
            <a:pPr eaLnBrk="1" hangingPunct="1">
              <a:lnSpc>
                <a:spcPct val="90000"/>
              </a:lnSpc>
            </a:pPr>
            <a:r>
              <a:rPr lang="en-US" sz="2000" b="1" smtClean="0"/>
              <a:t>Problem/Condition:</a:t>
            </a:r>
            <a:r>
              <a:rPr lang="en-US" sz="2000" smtClean="0"/>
              <a:t> In 1996, CDC initiated data collection regarding assisted reproductive technology (ART) procedures performed in the United States, as mandated by the Fertility Clinic Success Rate and Certification Act of 1992 (FCSRCA) (Public Law 102-493 [October 24, 1992]). ART includes fertility treatments in which both eggs and sperm are handled in the laboratory (i.e., in vitro fertilization and related procedures). Patients who undergo ART procedures are more likely to deliver multiple-birth infants than women who conceive naturally. Multiple births are associated with increased risk for mothers and infants (e.g., pregnancy complications, premature delivery, low-birthweight infants, and long-term disability among infants).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en-US" smtClean="0"/>
              <a:t>Reporting Period</a:t>
            </a:r>
          </a:p>
        </p:txBody>
      </p:sp>
      <p:sp>
        <p:nvSpPr>
          <p:cNvPr id="40963" name="Rectangle 3"/>
          <p:cNvSpPr>
            <a:spLocks noGrp="1" noChangeArrowheads="1"/>
          </p:cNvSpPr>
          <p:nvPr>
            <p:ph type="body" idx="1"/>
          </p:nvPr>
        </p:nvSpPr>
        <p:spPr/>
        <p:txBody>
          <a:bodyPr/>
          <a:lstStyle/>
          <a:p>
            <a:pPr eaLnBrk="1" hangingPunct="1"/>
            <a:r>
              <a:rPr lang="en-US" b="1" smtClean="0"/>
              <a:t>Reporting Period Covered:</a:t>
            </a:r>
            <a:r>
              <a:rPr lang="en-US" smtClean="0"/>
              <a:t> 2004.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en-US" smtClean="0"/>
              <a:t>Method</a:t>
            </a:r>
          </a:p>
        </p:txBody>
      </p:sp>
      <p:sp>
        <p:nvSpPr>
          <p:cNvPr id="41987" name="Rectangle 3"/>
          <p:cNvSpPr>
            <a:spLocks noGrp="1" noChangeArrowheads="1"/>
          </p:cNvSpPr>
          <p:nvPr>
            <p:ph type="body" idx="1"/>
          </p:nvPr>
        </p:nvSpPr>
        <p:spPr/>
        <p:txBody>
          <a:bodyPr/>
          <a:lstStyle/>
          <a:p>
            <a:pPr eaLnBrk="1" hangingPunct="1"/>
            <a:r>
              <a:rPr lang="en-US" b="1" smtClean="0"/>
              <a:t>Description of System:</a:t>
            </a:r>
            <a:r>
              <a:rPr lang="en-US" smtClean="0"/>
              <a:t> In 2004, CDC contracted with a statistical survey research organization, Westat, Inc., to obtain data from ART medical centers in the United States. Westat, Inc., maintains CDC's web-based data collection system called the National ART Surveillance System.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r>
              <a:rPr lang="en-US" smtClean="0"/>
              <a:t>Results</a:t>
            </a:r>
          </a:p>
        </p:txBody>
      </p:sp>
      <p:sp>
        <p:nvSpPr>
          <p:cNvPr id="43011" name="Rectangle 3"/>
          <p:cNvSpPr>
            <a:spLocks noGrp="1" noChangeArrowheads="1"/>
          </p:cNvSpPr>
          <p:nvPr>
            <p:ph type="body" idx="1"/>
          </p:nvPr>
        </p:nvSpPr>
        <p:spPr/>
        <p:txBody>
          <a:bodyPr/>
          <a:lstStyle/>
          <a:p>
            <a:pPr eaLnBrk="1" hangingPunct="1"/>
            <a:r>
              <a:rPr lang="en-US" b="1" smtClean="0"/>
              <a:t>Results:</a:t>
            </a:r>
            <a:r>
              <a:rPr lang="en-US" smtClean="0"/>
              <a:t> In 2004, a total of 127,977 ART procedures were reported to CDC. These procedures resulted in 36,760 live-birth deliveries and 49,458 infants. Nationwide, 74% of ART procedures used freshly fertilized embryos from the patient's eggs, 15% used thawed embryos from the patient's eggs, 8% used freshly fertilized embryos from donor eggs, and 4% used thawed embryos from donor eggs. </a:t>
            </a:r>
          </a:p>
          <a:p>
            <a:pPr eaLnBrk="1" hangingPunct="1"/>
            <a:endParaRPr lang="en-US" smtClean="0"/>
          </a:p>
          <a:p>
            <a:pPr eaLnBrk="1" hangingPunct="1"/>
            <a:endParaRPr lang="en-US"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smtClean="0"/>
              <a:t>Organization of a Manuscript</a:t>
            </a:r>
          </a:p>
        </p:txBody>
      </p:sp>
      <p:sp>
        <p:nvSpPr>
          <p:cNvPr id="7171" name="Rectangle 3"/>
          <p:cNvSpPr>
            <a:spLocks noGrp="1" noChangeArrowheads="1"/>
          </p:cNvSpPr>
          <p:nvPr>
            <p:ph type="body" idx="1"/>
          </p:nvPr>
        </p:nvSpPr>
        <p:spPr/>
        <p:txBody>
          <a:bodyPr/>
          <a:lstStyle/>
          <a:p>
            <a:pPr eaLnBrk="1" hangingPunct="1">
              <a:buClr>
                <a:schemeClr val="tx1"/>
              </a:buClr>
              <a:buFontTx/>
              <a:buNone/>
            </a:pPr>
            <a:r>
              <a:rPr lang="en-US" b="1" smtClean="0"/>
              <a:t>S</a:t>
            </a:r>
            <a:r>
              <a:rPr lang="en-US" smtClean="0"/>
              <a:t>		Single</a:t>
            </a:r>
          </a:p>
          <a:p>
            <a:pPr eaLnBrk="1" hangingPunct="1">
              <a:buClr>
                <a:schemeClr val="tx1"/>
              </a:buClr>
              <a:buFontTx/>
              <a:buNone/>
            </a:pPr>
            <a:r>
              <a:rPr lang="en-US" b="1" smtClean="0"/>
              <a:t>O</a:t>
            </a:r>
            <a:r>
              <a:rPr lang="en-US" smtClean="0"/>
              <a:t>		Overriding</a:t>
            </a:r>
          </a:p>
          <a:p>
            <a:pPr eaLnBrk="1" hangingPunct="1">
              <a:buClr>
                <a:schemeClr val="tx1"/>
              </a:buClr>
              <a:buFontTx/>
              <a:buNone/>
            </a:pPr>
            <a:r>
              <a:rPr lang="en-US" b="1" smtClean="0"/>
              <a:t>C</a:t>
            </a:r>
            <a:r>
              <a:rPr lang="en-US" smtClean="0"/>
              <a:t>		Communications</a:t>
            </a:r>
          </a:p>
          <a:p>
            <a:pPr eaLnBrk="1" hangingPunct="1">
              <a:buClr>
                <a:schemeClr val="tx1"/>
              </a:buClr>
              <a:buFontTx/>
              <a:buNone/>
            </a:pPr>
            <a:r>
              <a:rPr lang="en-US" b="1" smtClean="0"/>
              <a:t>O</a:t>
            </a:r>
            <a:r>
              <a:rPr lang="en-US" smtClean="0"/>
              <a:t>		Objective</a:t>
            </a:r>
          </a:p>
          <a:p>
            <a:pPr eaLnBrk="1" hangingPunct="1">
              <a:buClr>
                <a:schemeClr val="tx1"/>
              </a:buClr>
              <a:buFontTx/>
              <a:buNone/>
            </a:pPr>
            <a:endParaRPr lang="en-US" smtClean="0"/>
          </a:p>
          <a:p>
            <a:pPr eaLnBrk="1" hangingPunct="1">
              <a:buClr>
                <a:schemeClr val="tx1"/>
              </a:buClr>
              <a:buFontTx/>
              <a:buNone/>
            </a:pPr>
            <a:r>
              <a:rPr lang="en-US" smtClean="0"/>
              <a:t>Answers the question, “So what?”</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r>
              <a:rPr lang="en-US" smtClean="0"/>
              <a:t>Results</a:t>
            </a:r>
          </a:p>
        </p:txBody>
      </p:sp>
      <p:sp>
        <p:nvSpPr>
          <p:cNvPr id="44035" name="Rectangle 3"/>
          <p:cNvSpPr>
            <a:spLocks noGrp="1" noChangeArrowheads="1"/>
          </p:cNvSpPr>
          <p:nvPr>
            <p:ph type="body" idx="1"/>
          </p:nvPr>
        </p:nvSpPr>
        <p:spPr/>
        <p:txBody>
          <a:bodyPr/>
          <a:lstStyle/>
          <a:p>
            <a:pPr eaLnBrk="1" hangingPunct="1"/>
            <a:r>
              <a:rPr lang="en-US" b="1" smtClean="0"/>
              <a:t>Results:</a:t>
            </a:r>
            <a:r>
              <a:rPr lang="en-US" smtClean="0"/>
              <a:t> Overall, 42% of ART transfer procedures resulted in a pregnancy, and 34% resulted in a live-birth delivery (delivery of one or more live-born infants). The highest live-birth rates were observed among ART procedures that used freshly fertilized embryos from donor eggs (51%). </a:t>
            </a:r>
          </a:p>
          <a:p>
            <a:pPr eaLnBrk="1" hangingPunct="1"/>
            <a:endParaRPr lang="en-US" smtClean="0"/>
          </a:p>
          <a:p>
            <a:pPr eaLnBrk="1" hangingPunct="1"/>
            <a:endParaRPr lang="en-US" smtClean="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en-US" smtClean="0"/>
              <a:t>Results</a:t>
            </a:r>
          </a:p>
        </p:txBody>
      </p:sp>
      <p:sp>
        <p:nvSpPr>
          <p:cNvPr id="45059" name="Rectangle 3"/>
          <p:cNvSpPr>
            <a:spLocks noGrp="1" noChangeArrowheads="1"/>
          </p:cNvSpPr>
          <p:nvPr>
            <p:ph type="body" idx="1"/>
          </p:nvPr>
        </p:nvSpPr>
        <p:spPr/>
        <p:txBody>
          <a:bodyPr/>
          <a:lstStyle/>
          <a:p>
            <a:pPr eaLnBrk="1" hangingPunct="1"/>
            <a:r>
              <a:rPr lang="en-US" smtClean="0"/>
              <a:t>The highest numbers of ART procedures were performed among residents of California (17,303), New York (11,123), Illinois (9,306), Massachusetts (8,906), and New Jersey (8,513). These five states also reported the highest number of infants conceived through ART. Of 49,458 infants born through ART, 50% were born in multiple-birth deliveries.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en-US" smtClean="0"/>
              <a:t>Results</a:t>
            </a:r>
          </a:p>
        </p:txBody>
      </p:sp>
      <p:sp>
        <p:nvSpPr>
          <p:cNvPr id="46083" name="Rectangle 3"/>
          <p:cNvSpPr>
            <a:spLocks noGrp="1" noChangeArrowheads="1"/>
          </p:cNvSpPr>
          <p:nvPr>
            <p:ph type="body" idx="1"/>
          </p:nvPr>
        </p:nvSpPr>
        <p:spPr/>
        <p:txBody>
          <a:bodyPr/>
          <a:lstStyle/>
          <a:p>
            <a:pPr eaLnBrk="1" hangingPunct="1"/>
            <a:r>
              <a:rPr lang="en-US" smtClean="0"/>
              <a:t>The multiple-birth risk was highest for women who underwent ART transfer procedures that used freshly fertilized embryos from either donor eggs (40%) or their own eggs (33%). Approximately 1% of U.S. infants born in 2004 were conceived through ART. Those infants accounted for 18% of multiple births nationwide.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r>
              <a:rPr lang="en-US" smtClean="0"/>
              <a:t>Results</a:t>
            </a:r>
          </a:p>
        </p:txBody>
      </p:sp>
      <p:sp>
        <p:nvSpPr>
          <p:cNvPr id="47107" name="Rectangle 3"/>
          <p:cNvSpPr>
            <a:spLocks noGrp="1" noChangeArrowheads="1"/>
          </p:cNvSpPr>
          <p:nvPr>
            <p:ph type="body" idx="1"/>
          </p:nvPr>
        </p:nvSpPr>
        <p:spPr/>
        <p:txBody>
          <a:bodyPr/>
          <a:lstStyle/>
          <a:p>
            <a:pPr eaLnBrk="1" hangingPunct="1"/>
            <a:r>
              <a:rPr lang="en-US" smtClean="0"/>
              <a:t>Approximately 9% of ART singletons, 56% of ART twins, and 95% of ART triplets or higher-order multiples were low birthweight. The percentages of ART infants born preterm were 15% among singletons, 64% among twins, and 98% among triplets or higher-order multiples.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r>
              <a:rPr lang="en-US" smtClean="0"/>
              <a:t>Interpretation</a:t>
            </a:r>
          </a:p>
        </p:txBody>
      </p:sp>
      <p:sp>
        <p:nvSpPr>
          <p:cNvPr id="48131" name="Rectangle 3"/>
          <p:cNvSpPr>
            <a:spLocks noGrp="1" noChangeArrowheads="1"/>
          </p:cNvSpPr>
          <p:nvPr>
            <p:ph type="body" idx="1"/>
          </p:nvPr>
        </p:nvSpPr>
        <p:spPr/>
        <p:txBody>
          <a:bodyPr/>
          <a:lstStyle/>
          <a:p>
            <a:pPr eaLnBrk="1" hangingPunct="1"/>
            <a:r>
              <a:rPr lang="en-US" b="1" smtClean="0"/>
              <a:t>Interpretation:</a:t>
            </a:r>
            <a:r>
              <a:rPr lang="en-US" smtClean="0"/>
              <a:t> Whether an ART procedure resulted in a pregnancy and live-birth delivery varied according to different patient and treatment factors. ART poses a major risk for multiple births. This risk varied according to the patient's age, the type of ART procedure performed, the number of embryos transferred, the day of embryo transfer (day 3 or day 5), and embryo availability.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r>
              <a:rPr lang="en-US" smtClean="0"/>
              <a:t>Public Health Action</a:t>
            </a:r>
          </a:p>
        </p:txBody>
      </p:sp>
      <p:sp>
        <p:nvSpPr>
          <p:cNvPr id="49155" name="Rectangle 3"/>
          <p:cNvSpPr>
            <a:spLocks noGrp="1" noChangeArrowheads="1"/>
          </p:cNvSpPr>
          <p:nvPr>
            <p:ph type="body" idx="1"/>
          </p:nvPr>
        </p:nvSpPr>
        <p:spPr/>
        <p:txBody>
          <a:bodyPr/>
          <a:lstStyle/>
          <a:p>
            <a:pPr eaLnBrk="1" hangingPunct="1"/>
            <a:r>
              <a:rPr lang="en-US" sz="2400" b="1" smtClean="0"/>
              <a:t>Public Health Actions:</a:t>
            </a:r>
            <a:r>
              <a:rPr lang="en-US" sz="2400" smtClean="0"/>
              <a:t> ART-related multiple births represent a sizable proportion of all multiple births nationwide and in selected states. To minimize the adverse maternal and child health effects that are associated with multiple pregnancies, ongoing efforts to limit the number of embryos transferred in each ART procedure should be continued and strengthened. Adverse maternal and infant outcomes (e.g., low birthweight and preterm delivery) associated with ART treatment choices should be explained fully when counseling patients who are considering ART.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r>
              <a:rPr lang="en-US" smtClean="0"/>
              <a:t>SOCO: so what?</a:t>
            </a:r>
          </a:p>
        </p:txBody>
      </p:sp>
      <p:sp>
        <p:nvSpPr>
          <p:cNvPr id="50179" name="Rectangle 3"/>
          <p:cNvSpPr>
            <a:spLocks noGrp="1" noChangeArrowheads="1"/>
          </p:cNvSpPr>
          <p:nvPr>
            <p:ph type="body" idx="1"/>
          </p:nvPr>
        </p:nvSpPr>
        <p:spPr/>
        <p:txBody>
          <a:bodyPr/>
          <a:lstStyle/>
          <a:p>
            <a:pPr eaLnBrk="1" hangingPunct="1"/>
            <a:r>
              <a:rPr lang="en-US" smtClean="0"/>
              <a:t>Endeavor to limit the number of embryos that are transferred in each ART procedure. </a:t>
            </a:r>
          </a:p>
          <a:p>
            <a:pPr eaLnBrk="1" hangingPunct="1"/>
            <a:r>
              <a:rPr lang="en-US" smtClean="0"/>
              <a:t>Counsel patients regarding adverse maternal and infant outcomes of ART-associated births (e.g., low birthweight and preterm delivery).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eaLnBrk="1" hangingPunct="1"/>
            <a:r>
              <a:rPr lang="en-US" smtClean="0"/>
              <a:t>Clear Writing Tips</a:t>
            </a:r>
          </a:p>
        </p:txBody>
      </p:sp>
      <p:sp>
        <p:nvSpPr>
          <p:cNvPr id="51203" name="Rectangle 3"/>
          <p:cNvSpPr>
            <a:spLocks noGrp="1" noChangeArrowheads="1"/>
          </p:cNvSpPr>
          <p:nvPr>
            <p:ph type="body" idx="1"/>
          </p:nvPr>
        </p:nvSpPr>
        <p:spPr/>
        <p:txBody>
          <a:bodyPr/>
          <a:lstStyle/>
          <a:p>
            <a:pPr marL="533400" indent="-533400" eaLnBrk="1" hangingPunct="1"/>
            <a:r>
              <a:rPr lang="en-US" smtClean="0"/>
              <a:t>Use first person whenever possible if permitted </a:t>
            </a:r>
          </a:p>
          <a:p>
            <a:pPr marL="801688" lvl="1" indent="-457200" eaLnBrk="1" hangingPunct="1"/>
            <a:r>
              <a:rPr lang="en-US" smtClean="0"/>
              <a:t>We studied whether Vitamin E supplements enhanced manual dexterity in humans.</a:t>
            </a:r>
          </a:p>
          <a:p>
            <a:pPr marL="1084263" lvl="2" indent="-457200" eaLnBrk="1" hangingPunct="1"/>
            <a:r>
              <a:rPr lang="en-US" smtClean="0"/>
              <a:t>Cannot use first person singular or plural in </a:t>
            </a:r>
            <a:r>
              <a:rPr lang="en-US" i="1" smtClean="0"/>
              <a:t>MMWR.</a:t>
            </a:r>
            <a:endParaRPr lang="en-US" smtClean="0"/>
          </a:p>
          <a:p>
            <a:pPr marL="801688" lvl="1" indent="-457200" eaLnBrk="1" hangingPunct="1">
              <a:buFont typeface="Arial" charset="0"/>
              <a:buNone/>
            </a:pPr>
            <a:endParaRPr lang="en-US" smtClean="0"/>
          </a:p>
          <a:p>
            <a:pPr marL="533400" indent="-533400" eaLnBrk="1" hangingPunct="1"/>
            <a:r>
              <a:rPr lang="en-US" smtClean="0"/>
              <a:t>Use third person if organization is name used</a:t>
            </a:r>
          </a:p>
          <a:p>
            <a:pPr marL="801688" lvl="1" indent="-457200" eaLnBrk="1" hangingPunct="1"/>
            <a:r>
              <a:rPr lang="en-US" smtClean="0"/>
              <a:t>CDC analyzed the impact of antismoking advertising on teen smoking behavior.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eaLnBrk="1" hangingPunct="1"/>
            <a:r>
              <a:rPr lang="en-US" smtClean="0"/>
              <a:t>Clear Writing Tips</a:t>
            </a:r>
          </a:p>
        </p:txBody>
      </p:sp>
      <p:sp>
        <p:nvSpPr>
          <p:cNvPr id="52227" name="Rectangle 3"/>
          <p:cNvSpPr>
            <a:spLocks noGrp="1" noChangeArrowheads="1"/>
          </p:cNvSpPr>
          <p:nvPr>
            <p:ph type="body" idx="1"/>
          </p:nvPr>
        </p:nvSpPr>
        <p:spPr/>
        <p:txBody>
          <a:bodyPr/>
          <a:lstStyle/>
          <a:p>
            <a:pPr eaLnBrk="1" hangingPunct="1"/>
            <a:r>
              <a:rPr lang="en-US" smtClean="0"/>
              <a:t>Use the active voice rather than the passive when appropriate</a:t>
            </a:r>
          </a:p>
          <a:p>
            <a:pPr lvl="1" eaLnBrk="1" hangingPunct="1"/>
            <a:r>
              <a:rPr lang="en-US" smtClean="0"/>
              <a:t>The majority of respondents (53%) agreed that...</a:t>
            </a:r>
          </a:p>
          <a:p>
            <a:pPr lvl="2" eaLnBrk="1" hangingPunct="1"/>
            <a:r>
              <a:rPr lang="en-US" smtClean="0"/>
              <a:t>Active voice is more forceful and direct.</a:t>
            </a:r>
          </a:p>
          <a:p>
            <a:pPr eaLnBrk="1" hangingPunct="1"/>
            <a:r>
              <a:rPr lang="en-US" smtClean="0"/>
              <a:t>Use the passive voice when appropriate</a:t>
            </a:r>
          </a:p>
          <a:p>
            <a:pPr lvl="1" eaLnBrk="1" hangingPunct="1"/>
            <a:r>
              <a:rPr lang="en-US" u="sng" smtClean="0"/>
              <a:t>Respondents</a:t>
            </a:r>
            <a:r>
              <a:rPr lang="en-US" smtClean="0"/>
              <a:t> were asked whether they had ...</a:t>
            </a:r>
          </a:p>
          <a:p>
            <a:pPr lvl="2" eaLnBrk="1" hangingPunct="1"/>
            <a:r>
              <a:rPr lang="en-US" smtClean="0"/>
              <a:t>Passive voice is preferable when a writer wants sentence to focus on what would be the grammatical subject of a sentence using the active voice.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eaLnBrk="1" hangingPunct="1"/>
            <a:r>
              <a:rPr lang="en-US" smtClean="0"/>
              <a:t>Clear Writing Tips</a:t>
            </a:r>
          </a:p>
        </p:txBody>
      </p:sp>
      <p:sp>
        <p:nvSpPr>
          <p:cNvPr id="53251" name="Rectangle 3"/>
          <p:cNvSpPr>
            <a:spLocks noGrp="1" noChangeArrowheads="1"/>
          </p:cNvSpPr>
          <p:nvPr>
            <p:ph type="body" idx="1"/>
          </p:nvPr>
        </p:nvSpPr>
        <p:spPr/>
        <p:txBody>
          <a:bodyPr/>
          <a:lstStyle/>
          <a:p>
            <a:pPr eaLnBrk="1" hangingPunct="1">
              <a:lnSpc>
                <a:spcPct val="110000"/>
              </a:lnSpc>
            </a:pPr>
            <a:r>
              <a:rPr lang="en-US" sz="2400" smtClean="0"/>
              <a:t>Keep sentences separate until you are satisfied with them, then combine them.</a:t>
            </a:r>
          </a:p>
          <a:p>
            <a:pPr eaLnBrk="1" hangingPunct="1">
              <a:lnSpc>
                <a:spcPct val="110000"/>
              </a:lnSpc>
            </a:pPr>
            <a:r>
              <a:rPr lang="en-US" sz="2400" smtClean="0"/>
              <a:t>Avoid long complicated sentences with multiple asides and “on the other hand” thoughts. </a:t>
            </a:r>
          </a:p>
          <a:p>
            <a:pPr eaLnBrk="1" hangingPunct="1">
              <a:lnSpc>
                <a:spcPct val="110000"/>
              </a:lnSpc>
            </a:pPr>
            <a:r>
              <a:rPr lang="en-US" sz="2400" smtClean="0"/>
              <a:t>Break separate thoughts into separate sentences.</a:t>
            </a:r>
          </a:p>
          <a:p>
            <a:pPr eaLnBrk="1" hangingPunct="1">
              <a:lnSpc>
                <a:spcPct val="110000"/>
              </a:lnSpc>
            </a:pPr>
            <a:r>
              <a:rPr lang="en-US" sz="2400" smtClean="0"/>
              <a:t>Use simple language to maximum extent possible.</a:t>
            </a:r>
          </a:p>
          <a:p>
            <a:pPr eaLnBrk="1" hangingPunct="1">
              <a:lnSpc>
                <a:spcPct val="110000"/>
              </a:lnSpc>
            </a:pPr>
            <a:r>
              <a:rPr lang="en-US" sz="2400" smtClean="0"/>
              <a:t>Avoid repetition, extraneous phrases, and jargon.</a:t>
            </a:r>
          </a:p>
          <a:p>
            <a:pPr eaLnBrk="1" hangingPunct="1">
              <a:lnSpc>
                <a:spcPct val="110000"/>
              </a:lnSpc>
            </a:pPr>
            <a:r>
              <a:rPr lang="en-US" sz="2400" smtClean="0"/>
              <a:t>Revise and rewrite, then repeat as often as needed to get the words right.</a:t>
            </a:r>
          </a:p>
          <a:p>
            <a:pPr eaLnBrk="1" hangingPunct="1">
              <a:lnSpc>
                <a:spcPct val="110000"/>
              </a:lnSpc>
              <a:buFontTx/>
              <a:buNone/>
            </a:pPr>
            <a:endParaRPr lang="en-US" sz="2400" smtClean="0"/>
          </a:p>
          <a:p>
            <a:pPr eaLnBrk="1" hangingPunct="1">
              <a:lnSpc>
                <a:spcPct val="110000"/>
              </a:lnSpc>
            </a:pPr>
            <a:endParaRPr lang="en-US" sz="240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smtClean="0"/>
              <a:t>Choosing a Title</a:t>
            </a:r>
          </a:p>
        </p:txBody>
      </p:sp>
      <p:sp>
        <p:nvSpPr>
          <p:cNvPr id="8195" name="Rectangle 3"/>
          <p:cNvSpPr>
            <a:spLocks noGrp="1" noChangeArrowheads="1"/>
          </p:cNvSpPr>
          <p:nvPr>
            <p:ph type="body" idx="1"/>
          </p:nvPr>
        </p:nvSpPr>
        <p:spPr/>
        <p:txBody>
          <a:bodyPr/>
          <a:lstStyle/>
          <a:p>
            <a:pPr eaLnBrk="1" hangingPunct="1"/>
            <a:r>
              <a:rPr lang="en-US" smtClean="0"/>
              <a:t>Descriptive of content</a:t>
            </a:r>
          </a:p>
          <a:p>
            <a:pPr eaLnBrk="1" hangingPunct="1"/>
            <a:r>
              <a:rPr lang="en-US" smtClean="0"/>
              <a:t>Emphasize major points</a:t>
            </a:r>
            <a:endParaRPr lang="en-US" sz="3200" smtClean="0"/>
          </a:p>
          <a:p>
            <a:pPr eaLnBrk="1" hangingPunct="1"/>
            <a:r>
              <a:rPr lang="en-US" smtClean="0"/>
              <a:t>Include terms for indexing </a:t>
            </a:r>
          </a:p>
          <a:p>
            <a:pPr eaLnBrk="1" hangingPunct="1"/>
            <a:r>
              <a:rPr lang="en-US" smtClean="0"/>
              <a:t>Avoid jargon, abbreviations, proprietary names</a:t>
            </a:r>
          </a:p>
          <a:p>
            <a:pPr eaLnBrk="1" hangingPunct="1"/>
            <a:endParaRPr lang="en-US" smtClean="0"/>
          </a:p>
          <a:p>
            <a:pPr eaLnBrk="1" hangingPunct="1"/>
            <a:endParaRPr lang="en-US" smtClean="0"/>
          </a:p>
          <a:p>
            <a:pPr eaLnBrk="1" hangingPunct="1"/>
            <a:endParaRPr lang="en-US" smtClean="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eaLnBrk="1" hangingPunct="1"/>
            <a:r>
              <a:rPr lang="en-US" smtClean="0"/>
              <a:t>Brevity is the Soul of Wit</a:t>
            </a:r>
          </a:p>
        </p:txBody>
      </p:sp>
      <p:sp>
        <p:nvSpPr>
          <p:cNvPr id="54275" name="Rectangle 3"/>
          <p:cNvSpPr>
            <a:spLocks noGrp="1" noChangeArrowheads="1"/>
          </p:cNvSpPr>
          <p:nvPr>
            <p:ph type="body" idx="1"/>
          </p:nvPr>
        </p:nvSpPr>
        <p:spPr/>
        <p:txBody>
          <a:bodyPr/>
          <a:lstStyle/>
          <a:p>
            <a:pPr marL="533400" indent="-533400" eaLnBrk="1" hangingPunct="1">
              <a:lnSpc>
                <a:spcPct val="110000"/>
              </a:lnSpc>
            </a:pPr>
            <a:r>
              <a:rPr lang="en-US" smtClean="0"/>
              <a:t>Utilize whenever possible nonlengthy and noncomplicated linguistic constructions unless a combination of multiple circumstances dictate otherwise for a variety of weighty reasons.</a:t>
            </a:r>
          </a:p>
          <a:p>
            <a:pPr marL="533400" indent="-533400" eaLnBrk="1" hangingPunct="1"/>
            <a:r>
              <a:rPr lang="en-US" smtClean="0"/>
              <a:t>Use short words and keep it simple. </a:t>
            </a:r>
          </a:p>
          <a:p>
            <a:pPr marL="801688" lvl="1" indent="-457200" eaLnBrk="1" hangingPunct="1"/>
            <a:r>
              <a:rPr lang="en-US" sz="2800" smtClean="0"/>
              <a:t>In communication, less is more (22 vs. 7).</a:t>
            </a:r>
            <a:endParaRPr lang="en-US" smtClean="0"/>
          </a:p>
          <a:p>
            <a:pPr marL="533400" indent="-533400" eaLnBrk="1" hangingPunct="1">
              <a:lnSpc>
                <a:spcPct val="110000"/>
              </a:lnSpc>
              <a:buFontTx/>
              <a:buNone/>
            </a:pPr>
            <a:endParaRPr lang="en-US" smtClean="0"/>
          </a:p>
          <a:p>
            <a:pPr marL="533400" indent="-533400" eaLnBrk="1" hangingPunct="1">
              <a:lnSpc>
                <a:spcPct val="110000"/>
              </a:lnSpc>
              <a:buFontTx/>
              <a:buNone/>
            </a:pPr>
            <a:endParaRPr lang="en-US" smtClean="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hangingPunct="1"/>
            <a:r>
              <a:rPr lang="en-US" smtClean="0"/>
              <a:t>Avoid Formulaic Repetition</a:t>
            </a:r>
          </a:p>
        </p:txBody>
      </p:sp>
      <p:sp>
        <p:nvSpPr>
          <p:cNvPr id="55299" name="Rectangle 3"/>
          <p:cNvSpPr>
            <a:spLocks noGrp="1" noChangeArrowheads="1"/>
          </p:cNvSpPr>
          <p:nvPr>
            <p:ph type="body" idx="1"/>
          </p:nvPr>
        </p:nvSpPr>
        <p:spPr/>
        <p:txBody>
          <a:bodyPr/>
          <a:lstStyle/>
          <a:p>
            <a:pPr eaLnBrk="1" hangingPunct="1"/>
            <a:r>
              <a:rPr lang="en-US" smtClean="0"/>
              <a:t>Middle school students in grades 6–8 and high school students in grades 9–12 who had reported that they had ever smoked cigarettes were asked whether they had smoked &gt;100 cigarettes during the previous month.</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eaLnBrk="1" hangingPunct="1"/>
            <a:r>
              <a:rPr lang="en-US" smtClean="0"/>
              <a:t>Avoid Formulaic Repetition</a:t>
            </a:r>
          </a:p>
        </p:txBody>
      </p:sp>
      <p:sp>
        <p:nvSpPr>
          <p:cNvPr id="56323" name="Rectangle 3"/>
          <p:cNvSpPr>
            <a:spLocks noGrp="1" noChangeArrowheads="1"/>
          </p:cNvSpPr>
          <p:nvPr>
            <p:ph type="body" idx="1"/>
          </p:nvPr>
        </p:nvSpPr>
        <p:spPr/>
        <p:txBody>
          <a:bodyPr/>
          <a:lstStyle/>
          <a:p>
            <a:pPr eaLnBrk="1" hangingPunct="1"/>
            <a:r>
              <a:rPr lang="en-US" smtClean="0"/>
              <a:t>Among middle school students in grades 6–8 who had reported that they had ever smoked cigarettes, the overall percentage that had smoked &gt;100 cigarettes during the previous month was X%, ranging from X% in State X to Y% in State Y. </a:t>
            </a:r>
          </a:p>
          <a:p>
            <a:pPr eaLnBrk="1" hangingPunct="1">
              <a:buFontTx/>
              <a:buNone/>
            </a:pPr>
            <a:endParaRPr lang="en-US" smtClean="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r>
              <a:rPr lang="en-US" smtClean="0"/>
              <a:t>Avoid Formulaic Repetition</a:t>
            </a:r>
          </a:p>
        </p:txBody>
      </p:sp>
      <p:sp>
        <p:nvSpPr>
          <p:cNvPr id="57347" name="Rectangle 3"/>
          <p:cNvSpPr>
            <a:spLocks noGrp="1" noChangeArrowheads="1"/>
          </p:cNvSpPr>
          <p:nvPr>
            <p:ph type="body" idx="1"/>
          </p:nvPr>
        </p:nvSpPr>
        <p:spPr/>
        <p:txBody>
          <a:bodyPr/>
          <a:lstStyle/>
          <a:p>
            <a:pPr eaLnBrk="1" hangingPunct="1"/>
            <a:r>
              <a:rPr lang="en-US" smtClean="0"/>
              <a:t>Among high school students in grades 9–12 who had reported that they had ever smoked cigarettes, the overall percentage that had smoked &gt;100 cigarettes during the previous month was X%, ranging from X%…</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eaLnBrk="1" hangingPunct="1"/>
            <a:r>
              <a:rPr lang="en-US" smtClean="0"/>
              <a:t>Avoid Formulaic Repetition</a:t>
            </a:r>
          </a:p>
        </p:txBody>
      </p:sp>
      <p:sp>
        <p:nvSpPr>
          <p:cNvPr id="58371" name="Rectangle 3"/>
          <p:cNvSpPr>
            <a:spLocks noGrp="1" noChangeArrowheads="1"/>
          </p:cNvSpPr>
          <p:nvPr>
            <p:ph type="body" idx="1"/>
          </p:nvPr>
        </p:nvSpPr>
        <p:spPr/>
        <p:txBody>
          <a:bodyPr/>
          <a:lstStyle/>
          <a:p>
            <a:pPr eaLnBrk="1" hangingPunct="1"/>
            <a:r>
              <a:rPr lang="en-US" smtClean="0"/>
              <a:t>Middle and high school students who reported that they had ever smoked cigarettes were asked whether they had smoked &gt;100 cigarettes during the previous month. The overall percentage of middle school smokers that had done so was X% (range: X% [State X]–Y% [State Y], compared with X% (range: X% [State X]–Y% [State Y]) among high school smokers.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r>
              <a:rPr lang="en-US" smtClean="0"/>
              <a:t>Clear Writing Tips</a:t>
            </a:r>
          </a:p>
        </p:txBody>
      </p:sp>
      <p:sp>
        <p:nvSpPr>
          <p:cNvPr id="59395" name="Rectangle 3"/>
          <p:cNvSpPr>
            <a:spLocks noGrp="1" noChangeArrowheads="1"/>
          </p:cNvSpPr>
          <p:nvPr>
            <p:ph type="body" idx="1"/>
          </p:nvPr>
        </p:nvSpPr>
        <p:spPr/>
        <p:txBody>
          <a:bodyPr/>
          <a:lstStyle/>
          <a:p>
            <a:pPr marL="533400" indent="-533400" eaLnBrk="1" hangingPunct="1"/>
            <a:r>
              <a:rPr lang="en-US" smtClean="0"/>
              <a:t>Don’t let your modifiers dangle</a:t>
            </a:r>
          </a:p>
          <a:p>
            <a:pPr marL="801688" lvl="1" indent="-457200" eaLnBrk="1" hangingPunct="1"/>
            <a:r>
              <a:rPr lang="en-US" u="sng" smtClean="0"/>
              <a:t>To answer this question</a:t>
            </a:r>
            <a:r>
              <a:rPr lang="en-US" smtClean="0"/>
              <a:t>, </a:t>
            </a:r>
            <a:r>
              <a:rPr lang="en-US" u="sng" smtClean="0"/>
              <a:t>data </a:t>
            </a:r>
            <a:r>
              <a:rPr lang="en-US" smtClean="0"/>
              <a:t>on nonfatal injuries compiled from hospital emergency departments during 1990–2000 were analyzed </a:t>
            </a:r>
          </a:p>
          <a:p>
            <a:pPr marL="1079500" lvl="2" indent="-381000" eaLnBrk="1" hangingPunct="1"/>
            <a:r>
              <a:rPr lang="en-US" smtClean="0"/>
              <a:t>Dangling modifier: data don’t answer </a:t>
            </a:r>
          </a:p>
          <a:p>
            <a:pPr marL="801688" lvl="1" indent="-457200" eaLnBrk="1" hangingPunct="1"/>
            <a:r>
              <a:rPr lang="en-US" u="sng" smtClean="0"/>
              <a:t>To answer this question</a:t>
            </a:r>
            <a:r>
              <a:rPr lang="en-US" smtClean="0"/>
              <a:t>, </a:t>
            </a:r>
            <a:r>
              <a:rPr lang="en-US" u="sng" smtClean="0"/>
              <a:t>CDC</a:t>
            </a:r>
            <a:r>
              <a:rPr lang="en-US" smtClean="0"/>
              <a:t> analyzed data … </a:t>
            </a:r>
          </a:p>
          <a:p>
            <a:pPr marL="1079500" lvl="2" indent="-381000" eaLnBrk="1" hangingPunct="1"/>
            <a:r>
              <a:rPr lang="en-US" smtClean="0"/>
              <a:t>Grammatical subject of main clause must be identical to the agent (presumed subject) of the verbal phrase to which the clause is attached)</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r>
              <a:rPr lang="en-US" smtClean="0"/>
              <a:t>Clear Writing Tips</a:t>
            </a:r>
          </a:p>
        </p:txBody>
      </p:sp>
      <p:sp>
        <p:nvSpPr>
          <p:cNvPr id="60419" name="Rectangle 3"/>
          <p:cNvSpPr>
            <a:spLocks noGrp="1" noChangeArrowheads="1"/>
          </p:cNvSpPr>
          <p:nvPr>
            <p:ph type="body" idx="1"/>
          </p:nvPr>
        </p:nvSpPr>
        <p:spPr/>
        <p:txBody>
          <a:bodyPr/>
          <a:lstStyle/>
          <a:p>
            <a:pPr marL="533400" indent="-533400" eaLnBrk="1" hangingPunct="1"/>
            <a:r>
              <a:rPr lang="en-US" sz="3200" smtClean="0"/>
              <a:t>Maintain parallel construction</a:t>
            </a:r>
            <a:r>
              <a:rPr lang="en-US" sz="3200" b="1" smtClean="0"/>
              <a:t>.</a:t>
            </a:r>
            <a:endParaRPr lang="en-US" sz="3200" smtClean="0"/>
          </a:p>
          <a:p>
            <a:pPr marL="801688" lvl="1" indent="-457200" eaLnBrk="1" hangingPunct="1"/>
            <a:r>
              <a:rPr lang="en-US" sz="2800" smtClean="0"/>
              <a:t>The study had three primary objectives: </a:t>
            </a:r>
          </a:p>
          <a:p>
            <a:pPr marL="1079500" lvl="2" indent="-381000" eaLnBrk="1" hangingPunct="1"/>
            <a:r>
              <a:rPr lang="en-US" sz="2400" u="sng" smtClean="0"/>
              <a:t>to measure</a:t>
            </a:r>
            <a:r>
              <a:rPr lang="en-US" sz="2400" smtClean="0"/>
              <a:t> the level of risk,</a:t>
            </a:r>
          </a:p>
          <a:p>
            <a:pPr marL="1079500" lvl="2" indent="-381000" eaLnBrk="1" hangingPunct="1"/>
            <a:r>
              <a:rPr lang="en-US" sz="2400" u="sng" smtClean="0"/>
              <a:t>evaluating</a:t>
            </a:r>
            <a:r>
              <a:rPr lang="en-US" sz="2400" smtClean="0"/>
              <a:t> the efficacy of unicycle-safety inspections, and </a:t>
            </a:r>
          </a:p>
          <a:p>
            <a:pPr marL="1079500" lvl="2" indent="-381000" eaLnBrk="1" hangingPunct="1"/>
            <a:r>
              <a:rPr lang="en-US" sz="2400" u="sng" smtClean="0"/>
              <a:t>an assessment</a:t>
            </a:r>
            <a:r>
              <a:rPr lang="en-US" sz="2400" smtClean="0"/>
              <a:t> of the value of enhanced unicycle helmet laws.</a:t>
            </a:r>
          </a:p>
          <a:p>
            <a:pPr marL="801688" lvl="1" indent="-457200" eaLnBrk="1" hangingPunct="1">
              <a:buFont typeface="Arial" charset="0"/>
              <a:buNone/>
            </a:pPr>
            <a:endParaRPr lang="en-US" sz="2800" smtClean="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eaLnBrk="1" hangingPunct="1"/>
            <a:r>
              <a:rPr lang="en-US" smtClean="0"/>
              <a:t>Clear Writing Tips</a:t>
            </a:r>
          </a:p>
        </p:txBody>
      </p:sp>
      <p:sp>
        <p:nvSpPr>
          <p:cNvPr id="61443" name="Rectangle 3"/>
          <p:cNvSpPr>
            <a:spLocks noGrp="1" noChangeArrowheads="1"/>
          </p:cNvSpPr>
          <p:nvPr>
            <p:ph type="body" idx="1"/>
          </p:nvPr>
        </p:nvSpPr>
        <p:spPr/>
        <p:txBody>
          <a:bodyPr/>
          <a:lstStyle/>
          <a:p>
            <a:pPr eaLnBrk="1" hangingPunct="1">
              <a:lnSpc>
                <a:spcPct val="90000"/>
              </a:lnSpc>
            </a:pPr>
            <a:r>
              <a:rPr lang="en-US" sz="3200" smtClean="0"/>
              <a:t>Maintain parallel construction</a:t>
            </a:r>
          </a:p>
          <a:p>
            <a:pPr lvl="1" eaLnBrk="1" hangingPunct="1">
              <a:lnSpc>
                <a:spcPct val="90000"/>
              </a:lnSpc>
            </a:pPr>
            <a:r>
              <a:rPr lang="en-US" sz="2800" smtClean="0"/>
              <a:t>The study had three primary objectives: </a:t>
            </a:r>
          </a:p>
          <a:p>
            <a:pPr lvl="1" eaLnBrk="1" hangingPunct="1">
              <a:lnSpc>
                <a:spcPct val="90000"/>
              </a:lnSpc>
            </a:pPr>
            <a:r>
              <a:rPr lang="en-US" sz="2800" u="sng" smtClean="0"/>
              <a:t>to measure</a:t>
            </a:r>
            <a:r>
              <a:rPr lang="en-US" sz="2800" smtClean="0"/>
              <a:t> the level of risk, </a:t>
            </a:r>
          </a:p>
          <a:p>
            <a:pPr lvl="1" eaLnBrk="1" hangingPunct="1">
              <a:lnSpc>
                <a:spcPct val="90000"/>
              </a:lnSpc>
            </a:pPr>
            <a:r>
              <a:rPr lang="en-US" sz="2800" u="sng" smtClean="0"/>
              <a:t>to evaluate</a:t>
            </a:r>
            <a:r>
              <a:rPr lang="en-US" sz="2800" smtClean="0"/>
              <a:t> the efficacy of unicycle-safety inspections, and </a:t>
            </a:r>
          </a:p>
          <a:p>
            <a:pPr lvl="1" eaLnBrk="1" hangingPunct="1">
              <a:lnSpc>
                <a:spcPct val="90000"/>
              </a:lnSpc>
            </a:pPr>
            <a:r>
              <a:rPr lang="en-US" sz="2800" u="sng" smtClean="0"/>
              <a:t>to assess</a:t>
            </a:r>
            <a:r>
              <a:rPr lang="en-US" sz="2800" smtClean="0"/>
              <a:t> the value of enhanced unicycle helmet laws </a:t>
            </a:r>
          </a:p>
          <a:p>
            <a:pPr lvl="2" eaLnBrk="1" hangingPunct="1">
              <a:lnSpc>
                <a:spcPct val="90000"/>
              </a:lnSpc>
            </a:pPr>
            <a:r>
              <a:rPr lang="en-US" sz="2400" smtClean="0"/>
              <a:t>or </a:t>
            </a:r>
            <a:r>
              <a:rPr lang="en-US" sz="2400" u="sng" smtClean="0"/>
              <a:t>measurin</a:t>
            </a:r>
            <a:r>
              <a:rPr lang="en-US" sz="2400" smtClean="0"/>
              <a:t>g, </a:t>
            </a:r>
            <a:r>
              <a:rPr lang="en-US" sz="2400" u="sng" smtClean="0"/>
              <a:t>evaluating</a:t>
            </a:r>
            <a:r>
              <a:rPr lang="en-US" sz="2400" smtClean="0"/>
              <a:t>, and </a:t>
            </a:r>
            <a:r>
              <a:rPr lang="en-US" sz="2400" u="sng" smtClean="0"/>
              <a:t>assessing</a:t>
            </a:r>
          </a:p>
          <a:p>
            <a:pPr lvl="2" eaLnBrk="1" hangingPunct="1">
              <a:lnSpc>
                <a:spcPct val="90000"/>
              </a:lnSpc>
            </a:pPr>
            <a:r>
              <a:rPr lang="en-US" sz="2400" smtClean="0"/>
              <a:t>or </a:t>
            </a:r>
            <a:r>
              <a:rPr lang="en-US" sz="2400" u="sng" smtClean="0"/>
              <a:t>the measurement</a:t>
            </a:r>
            <a:r>
              <a:rPr lang="en-US" sz="2400" smtClean="0"/>
              <a:t>, </a:t>
            </a:r>
            <a:r>
              <a:rPr lang="en-US" sz="2400" u="sng" smtClean="0"/>
              <a:t>evaluation</a:t>
            </a:r>
            <a:r>
              <a:rPr lang="en-US" sz="2400" smtClean="0"/>
              <a:t>, and </a:t>
            </a:r>
            <a:r>
              <a:rPr lang="en-US" sz="2400" u="sng" smtClean="0"/>
              <a:t>assessment</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eaLnBrk="1" hangingPunct="1"/>
            <a:r>
              <a:rPr lang="en-US" smtClean="0"/>
              <a:t>Clear Writing Tips</a:t>
            </a:r>
          </a:p>
        </p:txBody>
      </p:sp>
      <p:sp>
        <p:nvSpPr>
          <p:cNvPr id="62467" name="Rectangle 3"/>
          <p:cNvSpPr>
            <a:spLocks noGrp="1" noChangeArrowheads="1"/>
          </p:cNvSpPr>
          <p:nvPr>
            <p:ph type="body" idx="1"/>
          </p:nvPr>
        </p:nvSpPr>
        <p:spPr/>
        <p:txBody>
          <a:bodyPr/>
          <a:lstStyle/>
          <a:p>
            <a:pPr eaLnBrk="1" hangingPunct="1"/>
            <a:r>
              <a:rPr lang="en-US" smtClean="0"/>
              <a:t>Prefer short words to long.</a:t>
            </a:r>
          </a:p>
          <a:p>
            <a:pPr eaLnBrk="1" hangingPunct="1"/>
            <a:r>
              <a:rPr lang="en-US" smtClean="0"/>
              <a:t>Don’t cram too much into one sentence.</a:t>
            </a:r>
          </a:p>
          <a:p>
            <a:pPr eaLnBrk="1" hangingPunct="1"/>
            <a:r>
              <a:rPr lang="en-US" smtClean="0"/>
              <a:t>Keep statements short and to the point.</a:t>
            </a:r>
          </a:p>
          <a:p>
            <a:pPr eaLnBrk="1" hangingPunct="1"/>
            <a:r>
              <a:rPr lang="en-US" smtClean="0"/>
              <a:t>If you think it might be confusing, it probably is.</a:t>
            </a:r>
          </a:p>
          <a:p>
            <a:pPr eaLnBrk="1" hangingPunct="1"/>
            <a:r>
              <a:rPr lang="en-US" smtClean="0"/>
              <a:t>Don’t rely automatically on the passive voice.</a:t>
            </a:r>
          </a:p>
          <a:p>
            <a:pPr eaLnBrk="1" hangingPunct="1"/>
            <a:r>
              <a:rPr lang="en-US" smtClean="0"/>
              <a:t>Proofread slowly and more than once.</a:t>
            </a:r>
          </a:p>
          <a:p>
            <a:pPr eaLnBrk="1" hangingPunct="1"/>
            <a:r>
              <a:rPr lang="en-US" smtClean="0"/>
              <a:t>Edit your work; better yet, use an editor.</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r>
              <a:rPr lang="en-US" smtClean="0"/>
              <a:t>Clear Writing Tips</a:t>
            </a:r>
          </a:p>
        </p:txBody>
      </p:sp>
      <p:sp>
        <p:nvSpPr>
          <p:cNvPr id="63491" name="Rectangle 3"/>
          <p:cNvSpPr>
            <a:spLocks noGrp="1" noChangeArrowheads="1"/>
          </p:cNvSpPr>
          <p:nvPr>
            <p:ph type="body" idx="1"/>
          </p:nvPr>
        </p:nvSpPr>
        <p:spPr/>
        <p:txBody>
          <a:bodyPr/>
          <a:lstStyle/>
          <a:p>
            <a:pPr lvl="1" eaLnBrk="1" hangingPunct="1"/>
            <a:r>
              <a:rPr lang="en-US" sz="2800" smtClean="0"/>
              <a:t>Utilize			– Use</a:t>
            </a:r>
          </a:p>
          <a:p>
            <a:pPr lvl="1" eaLnBrk="1" hangingPunct="1"/>
            <a:r>
              <a:rPr lang="en-US" sz="2800" smtClean="0"/>
              <a:t>Facilitate		– Help</a:t>
            </a:r>
          </a:p>
          <a:p>
            <a:pPr lvl="1" eaLnBrk="1" hangingPunct="1"/>
            <a:r>
              <a:rPr lang="en-US" sz="2800" smtClean="0"/>
              <a:t>Terminate		– End</a:t>
            </a:r>
          </a:p>
          <a:p>
            <a:pPr lvl="1" eaLnBrk="1" hangingPunct="1"/>
            <a:r>
              <a:rPr lang="en-US" sz="2800" smtClean="0"/>
              <a:t>Subsequently	– Then</a:t>
            </a:r>
          </a:p>
          <a:p>
            <a:pPr lvl="1" eaLnBrk="1" hangingPunct="1"/>
            <a:r>
              <a:rPr lang="en-US" sz="2800" smtClean="0"/>
              <a:t>Endeavor		– Try</a:t>
            </a:r>
          </a:p>
          <a:p>
            <a:pPr lvl="1" eaLnBrk="1" hangingPunct="1"/>
            <a:r>
              <a:rPr lang="en-US" sz="2800" smtClean="0"/>
              <a:t>Sufficient		– Enough</a:t>
            </a:r>
          </a:p>
          <a:p>
            <a:pPr lvl="1" eaLnBrk="1" hangingPunct="1"/>
            <a:r>
              <a:rPr lang="en-US" sz="2800" smtClean="0"/>
              <a:t>Commence		– Begin</a:t>
            </a:r>
          </a:p>
          <a:p>
            <a:pPr lvl="1" eaLnBrk="1" hangingPunct="1"/>
            <a:r>
              <a:rPr lang="en-US" sz="2800" smtClean="0"/>
              <a:t>Incorporate		– Include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smtClean="0"/>
              <a:t>Choosing a Title</a:t>
            </a:r>
          </a:p>
        </p:txBody>
      </p:sp>
      <p:sp>
        <p:nvSpPr>
          <p:cNvPr id="9219" name="Rectangle 3"/>
          <p:cNvSpPr>
            <a:spLocks noGrp="1" noChangeArrowheads="1"/>
          </p:cNvSpPr>
          <p:nvPr>
            <p:ph type="body" idx="1"/>
          </p:nvPr>
        </p:nvSpPr>
        <p:spPr/>
        <p:txBody>
          <a:bodyPr/>
          <a:lstStyle/>
          <a:p>
            <a:pPr eaLnBrk="1" hangingPunct="1"/>
            <a:r>
              <a:rPr lang="en-US" i="1" smtClean="0"/>
              <a:t>Salmonella</a:t>
            </a:r>
            <a:r>
              <a:rPr lang="en-US" smtClean="0"/>
              <a:t> Serotype Enteritidis Infections Among Workers Producing Poultry Vaccine — Maine, November–December 2006</a:t>
            </a:r>
          </a:p>
          <a:p>
            <a:pPr lvl="1" eaLnBrk="1" hangingPunct="1"/>
            <a:r>
              <a:rPr lang="en-US" smtClean="0"/>
              <a:t>Answers what, where, when, among whom?</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r>
              <a:rPr lang="en-US" smtClean="0"/>
              <a:t>Clear Writing Tips</a:t>
            </a:r>
          </a:p>
        </p:txBody>
      </p:sp>
      <p:sp>
        <p:nvSpPr>
          <p:cNvPr id="64515" name="Rectangle 3"/>
          <p:cNvSpPr>
            <a:spLocks noGrp="1" noChangeArrowheads="1"/>
          </p:cNvSpPr>
          <p:nvPr>
            <p:ph type="body" idx="1"/>
          </p:nvPr>
        </p:nvSpPr>
        <p:spPr/>
        <p:txBody>
          <a:bodyPr/>
          <a:lstStyle/>
          <a:p>
            <a:pPr eaLnBrk="1" hangingPunct="1">
              <a:lnSpc>
                <a:spcPct val="90000"/>
              </a:lnSpc>
            </a:pPr>
            <a:r>
              <a:rPr lang="en-US" smtClean="0"/>
              <a:t>Cut out unnecessary words and phrases.</a:t>
            </a:r>
          </a:p>
          <a:p>
            <a:pPr lvl="1" eaLnBrk="1" hangingPunct="1">
              <a:lnSpc>
                <a:spcPct val="90000"/>
              </a:lnSpc>
            </a:pPr>
            <a:r>
              <a:rPr lang="en-US" smtClean="0"/>
              <a:t>The reason for				– Because</a:t>
            </a:r>
          </a:p>
          <a:p>
            <a:pPr lvl="1" eaLnBrk="1" hangingPunct="1">
              <a:lnSpc>
                <a:spcPct val="90000"/>
              </a:lnSpc>
            </a:pPr>
            <a:r>
              <a:rPr lang="en-US" smtClean="0"/>
              <a:t>Owing to the fact that</a:t>
            </a:r>
          </a:p>
          <a:p>
            <a:pPr lvl="1" eaLnBrk="1" hangingPunct="1">
              <a:lnSpc>
                <a:spcPct val="90000"/>
              </a:lnSpc>
            </a:pPr>
            <a:r>
              <a:rPr lang="en-US" smtClean="0"/>
              <a:t>In light of the fact that</a:t>
            </a:r>
          </a:p>
          <a:p>
            <a:pPr lvl="1" eaLnBrk="1" hangingPunct="1">
              <a:lnSpc>
                <a:spcPct val="90000"/>
              </a:lnSpc>
            </a:pPr>
            <a:r>
              <a:rPr lang="en-US" smtClean="0"/>
              <a:t>On the grounds that</a:t>
            </a:r>
          </a:p>
          <a:p>
            <a:pPr lvl="1" eaLnBrk="1" hangingPunct="1">
              <a:lnSpc>
                <a:spcPct val="90000"/>
              </a:lnSpc>
            </a:pPr>
            <a:r>
              <a:rPr lang="en-US" smtClean="0"/>
              <a:t>Due to</a:t>
            </a:r>
          </a:p>
          <a:p>
            <a:pPr lvl="1" eaLnBrk="1" hangingPunct="1">
              <a:lnSpc>
                <a:spcPct val="90000"/>
              </a:lnSpc>
            </a:pPr>
            <a:endParaRPr lang="en-US" smtClean="0"/>
          </a:p>
          <a:p>
            <a:pPr lvl="1" eaLnBrk="1" hangingPunct="1">
              <a:lnSpc>
                <a:spcPct val="90000"/>
              </a:lnSpc>
            </a:pPr>
            <a:r>
              <a:rPr lang="en-US" smtClean="0"/>
              <a:t>Regardless of the fact that		– Although</a:t>
            </a:r>
          </a:p>
          <a:p>
            <a:pPr lvl="1" eaLnBrk="1" hangingPunct="1">
              <a:lnSpc>
                <a:spcPct val="90000"/>
              </a:lnSpc>
            </a:pPr>
            <a:r>
              <a:rPr lang="en-US" smtClean="0"/>
              <a:t>Despite the fact that</a:t>
            </a:r>
          </a:p>
          <a:p>
            <a:pPr lvl="1" eaLnBrk="1" hangingPunct="1">
              <a:lnSpc>
                <a:spcPct val="90000"/>
              </a:lnSpc>
            </a:pPr>
            <a:r>
              <a:rPr lang="en-US" smtClean="0"/>
              <a:t>Notwithstanding the fact that</a:t>
            </a:r>
          </a:p>
          <a:p>
            <a:pPr lvl="1" eaLnBrk="1" hangingPunct="1">
              <a:lnSpc>
                <a:spcPct val="90000"/>
              </a:lnSpc>
            </a:pPr>
            <a:endParaRPr lang="en-US" smtClean="0"/>
          </a:p>
          <a:p>
            <a:pPr lvl="1" eaLnBrk="1" hangingPunct="1">
              <a:lnSpc>
                <a:spcPct val="90000"/>
              </a:lnSpc>
              <a:buFont typeface="Arial" charset="0"/>
              <a:buNone/>
            </a:pPr>
            <a:endParaRPr lang="en-US" smtClean="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eaLnBrk="1" hangingPunct="1"/>
            <a:r>
              <a:rPr lang="en-US" smtClean="0"/>
              <a:t>Clear Writing Tips</a:t>
            </a:r>
          </a:p>
        </p:txBody>
      </p:sp>
      <p:sp>
        <p:nvSpPr>
          <p:cNvPr id="65539" name="Rectangle 3"/>
          <p:cNvSpPr>
            <a:spLocks noGrp="1" noChangeArrowheads="1"/>
          </p:cNvSpPr>
          <p:nvPr>
            <p:ph type="body" idx="1"/>
          </p:nvPr>
        </p:nvSpPr>
        <p:spPr/>
        <p:txBody>
          <a:bodyPr/>
          <a:lstStyle/>
          <a:p>
            <a:pPr eaLnBrk="1" hangingPunct="1"/>
            <a:r>
              <a:rPr lang="en-US" sz="3200" smtClean="0"/>
              <a:t>Cut out unnecessary words and phrases.</a:t>
            </a:r>
          </a:p>
          <a:p>
            <a:pPr lvl="1" eaLnBrk="1" hangingPunct="1"/>
            <a:r>
              <a:rPr lang="en-US" sz="2800" smtClean="0"/>
              <a:t>Rarely ever			– Rarely</a:t>
            </a:r>
          </a:p>
          <a:p>
            <a:pPr lvl="1" eaLnBrk="1" hangingPunct="1"/>
            <a:r>
              <a:rPr lang="en-US" sz="2800" smtClean="0"/>
              <a:t>Still continue			– Continue</a:t>
            </a:r>
          </a:p>
          <a:p>
            <a:pPr lvl="1" eaLnBrk="1" hangingPunct="1"/>
            <a:r>
              <a:rPr lang="en-US" sz="2800" smtClean="0"/>
              <a:t>To effect a change		– To change</a:t>
            </a:r>
          </a:p>
          <a:p>
            <a:pPr lvl="1" eaLnBrk="1" hangingPunct="1"/>
            <a:r>
              <a:rPr lang="en-US" sz="2800" smtClean="0"/>
              <a:t>Until such time as		– Until</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pPr eaLnBrk="1" hangingPunct="1"/>
            <a:r>
              <a:rPr lang="en-US" smtClean="0"/>
              <a:t>Clear Writing Tips</a:t>
            </a:r>
          </a:p>
        </p:txBody>
      </p:sp>
      <p:sp>
        <p:nvSpPr>
          <p:cNvPr id="66563" name="Rectangle 3"/>
          <p:cNvSpPr>
            <a:spLocks noGrp="1" noChangeArrowheads="1"/>
          </p:cNvSpPr>
          <p:nvPr>
            <p:ph type="body" idx="1"/>
          </p:nvPr>
        </p:nvSpPr>
        <p:spPr/>
        <p:txBody>
          <a:bodyPr/>
          <a:lstStyle/>
          <a:p>
            <a:pPr eaLnBrk="1" hangingPunct="1"/>
            <a:r>
              <a:rPr lang="en-US" sz="3200" smtClean="0"/>
              <a:t>Avoid jargon</a:t>
            </a:r>
          </a:p>
          <a:p>
            <a:pPr lvl="1" eaLnBrk="1" hangingPunct="1"/>
            <a:r>
              <a:rPr lang="en-US" sz="2800" smtClean="0"/>
              <a:t>Issue</a:t>
            </a:r>
          </a:p>
          <a:p>
            <a:pPr lvl="1" eaLnBrk="1" hangingPunct="1"/>
            <a:r>
              <a:rPr lang="en-US" sz="2800" smtClean="0"/>
              <a:t>Barriers</a:t>
            </a:r>
          </a:p>
          <a:p>
            <a:pPr lvl="1" eaLnBrk="1" hangingPunct="1"/>
            <a:r>
              <a:rPr lang="en-US" sz="2800" smtClean="0"/>
              <a:t>Challenges</a:t>
            </a:r>
          </a:p>
          <a:p>
            <a:pPr lvl="1" eaLnBrk="1" hangingPunct="1"/>
            <a:r>
              <a:rPr lang="en-US" sz="2800" smtClean="0"/>
              <a:t>Opportunities</a:t>
            </a:r>
          </a:p>
          <a:p>
            <a:pPr lvl="1" eaLnBrk="1" hangingPunct="1"/>
            <a:r>
              <a:rPr lang="en-US" sz="2800" smtClean="0"/>
              <a:t>Empower</a:t>
            </a:r>
          </a:p>
          <a:p>
            <a:pPr lvl="1" eaLnBrk="1" hangingPunct="1"/>
            <a:r>
              <a:rPr lang="en-US" sz="2800" smtClean="0"/>
              <a:t>Problematic</a:t>
            </a:r>
          </a:p>
          <a:p>
            <a:pPr lvl="1" eaLnBrk="1" hangingPunct="1"/>
            <a:r>
              <a:rPr lang="en-US" sz="2800" smtClean="0"/>
              <a:t>Cessation intervention</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eaLnBrk="1" hangingPunct="1"/>
            <a:r>
              <a:rPr lang="en-US" smtClean="0"/>
              <a:t>Clear Writing Tips</a:t>
            </a:r>
          </a:p>
        </p:txBody>
      </p:sp>
      <p:sp>
        <p:nvSpPr>
          <p:cNvPr id="67587" name="Rectangle 3"/>
          <p:cNvSpPr>
            <a:spLocks noGrp="1" noChangeArrowheads="1"/>
          </p:cNvSpPr>
          <p:nvPr>
            <p:ph type="body" idx="1"/>
          </p:nvPr>
        </p:nvSpPr>
        <p:spPr>
          <a:xfrm>
            <a:off x="476250" y="2005013"/>
            <a:ext cx="8210550" cy="4852987"/>
          </a:xfrm>
        </p:spPr>
        <p:txBody>
          <a:bodyPr/>
          <a:lstStyle/>
          <a:p>
            <a:pPr eaLnBrk="1" hangingPunct="1"/>
            <a:r>
              <a:rPr lang="en-US" smtClean="0"/>
              <a:t>Enemies of clear communication:</a:t>
            </a:r>
          </a:p>
          <a:p>
            <a:pPr lvl="1" eaLnBrk="1" hangingPunct="1"/>
            <a:r>
              <a:rPr lang="en-US" sz="2200" smtClean="0"/>
              <a:t>Poor organization</a:t>
            </a:r>
          </a:p>
          <a:p>
            <a:pPr lvl="1" eaLnBrk="1" hangingPunct="1"/>
            <a:r>
              <a:rPr lang="en-US" sz="2200" smtClean="0"/>
              <a:t>Awkward construction</a:t>
            </a:r>
          </a:p>
          <a:p>
            <a:pPr lvl="1" eaLnBrk="1" hangingPunct="1"/>
            <a:r>
              <a:rPr lang="en-US" sz="2200" smtClean="0"/>
              <a:t>Wordiness</a:t>
            </a:r>
          </a:p>
          <a:p>
            <a:pPr lvl="1" eaLnBrk="1" hangingPunct="1"/>
            <a:r>
              <a:rPr lang="en-US" sz="2200" smtClean="0"/>
              <a:t>Complex construction</a:t>
            </a:r>
          </a:p>
          <a:p>
            <a:pPr lvl="1" eaLnBrk="1" hangingPunct="1"/>
            <a:r>
              <a:rPr lang="en-US" sz="2200" smtClean="0"/>
              <a:t>Use of jargon</a:t>
            </a:r>
          </a:p>
          <a:p>
            <a:pPr lvl="1" eaLnBrk="1" hangingPunct="1"/>
            <a:r>
              <a:rPr lang="en-US" sz="2200" smtClean="0"/>
              <a:t>Formulaic repetition</a:t>
            </a:r>
          </a:p>
          <a:p>
            <a:pPr lvl="1" eaLnBrk="1" hangingPunct="1"/>
            <a:r>
              <a:rPr lang="en-US" sz="2200" smtClean="0"/>
              <a:t>Overuse of passive voice</a:t>
            </a:r>
          </a:p>
          <a:p>
            <a:pPr lvl="1" eaLnBrk="1" hangingPunct="1"/>
            <a:r>
              <a:rPr lang="en-US" sz="2200" smtClean="0"/>
              <a:t>Grammar errors (dangling modifiers, misplaced adjective clauses, subject/verb agreement errors, lack of </a:t>
            </a:r>
            <a:br>
              <a:rPr lang="en-US" sz="2200" smtClean="0"/>
            </a:br>
            <a:r>
              <a:rPr lang="en-US" sz="2200" smtClean="0"/>
              <a:t>parallel structure)</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pPr eaLnBrk="1" hangingPunct="1"/>
            <a:r>
              <a:rPr lang="en-US" smtClean="0"/>
              <a:t>Resources</a:t>
            </a:r>
          </a:p>
        </p:txBody>
      </p:sp>
      <p:sp>
        <p:nvSpPr>
          <p:cNvPr id="68611" name="Rectangle 3"/>
          <p:cNvSpPr>
            <a:spLocks noGrp="1" noChangeArrowheads="1"/>
          </p:cNvSpPr>
          <p:nvPr>
            <p:ph type="body" idx="1"/>
          </p:nvPr>
        </p:nvSpPr>
        <p:spPr/>
        <p:txBody>
          <a:bodyPr/>
          <a:lstStyle/>
          <a:p>
            <a:pPr eaLnBrk="1" hangingPunct="1">
              <a:lnSpc>
                <a:spcPct val="80000"/>
              </a:lnSpc>
            </a:pPr>
            <a:r>
              <a:rPr lang="en-US" sz="2400" smtClean="0"/>
              <a:t>Uniform Requirements: www.icme.org</a:t>
            </a:r>
          </a:p>
          <a:p>
            <a:pPr eaLnBrk="1" hangingPunct="1">
              <a:lnSpc>
                <a:spcPct val="80000"/>
              </a:lnSpc>
            </a:pPr>
            <a:endParaRPr lang="en-US" sz="2400" smtClean="0"/>
          </a:p>
          <a:p>
            <a:pPr eaLnBrk="1" hangingPunct="1">
              <a:lnSpc>
                <a:spcPct val="80000"/>
              </a:lnSpc>
            </a:pPr>
            <a:r>
              <a:rPr lang="en-US" sz="2400" smtClean="0"/>
              <a:t>American Medical Association. Manual of style. 9</a:t>
            </a:r>
            <a:r>
              <a:rPr lang="en-US" sz="2400" baseline="30000" smtClean="0"/>
              <a:t>th</a:t>
            </a:r>
            <a:r>
              <a:rPr lang="en-US" sz="2400" smtClean="0"/>
              <a:t> edition. Baltimore, MD: Williams &amp; Wilkins; 1998. </a:t>
            </a:r>
          </a:p>
          <a:p>
            <a:pPr eaLnBrk="1" hangingPunct="1">
              <a:lnSpc>
                <a:spcPct val="80000"/>
              </a:lnSpc>
            </a:pPr>
            <a:endParaRPr lang="en-US" sz="2400" smtClean="0"/>
          </a:p>
          <a:p>
            <a:pPr eaLnBrk="1" hangingPunct="1">
              <a:lnSpc>
                <a:spcPct val="80000"/>
              </a:lnSpc>
            </a:pPr>
            <a:r>
              <a:rPr lang="en-US" sz="2400" smtClean="0"/>
              <a:t>Theodore M. Bernstein. The careful writer. New York, NY: Macmillan Publishing Co.; 1977.</a:t>
            </a:r>
          </a:p>
          <a:p>
            <a:pPr eaLnBrk="1" hangingPunct="1">
              <a:lnSpc>
                <a:spcPct val="80000"/>
              </a:lnSpc>
            </a:pPr>
            <a:endParaRPr lang="en-US" sz="2400" smtClean="0"/>
          </a:p>
          <a:p>
            <a:pPr eaLnBrk="1" hangingPunct="1">
              <a:lnSpc>
                <a:spcPct val="80000"/>
              </a:lnSpc>
            </a:pPr>
            <a:r>
              <a:rPr lang="en-US" sz="2400" smtClean="0"/>
              <a:t>Scientific style and format: the CBE manual for authors, editors, and publishers. 6</a:t>
            </a:r>
            <a:r>
              <a:rPr lang="en-US" sz="2400" baseline="30000" smtClean="0"/>
              <a:t>th</a:t>
            </a:r>
            <a:r>
              <a:rPr lang="en-US" sz="2400" smtClean="0"/>
              <a:t> edition. New York, NY: Cambridge University Press; 1994.</a:t>
            </a:r>
          </a:p>
          <a:p>
            <a:pPr eaLnBrk="1" hangingPunct="1">
              <a:lnSpc>
                <a:spcPct val="80000"/>
              </a:lnSpc>
              <a:spcBef>
                <a:spcPct val="30000"/>
              </a:spcBef>
              <a:buFontTx/>
              <a:buNone/>
            </a:pPr>
            <a:endParaRPr lang="en-US" sz="2400" smtClean="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pPr eaLnBrk="1" hangingPunct="1"/>
            <a:r>
              <a:rPr lang="en-US" smtClean="0"/>
              <a:t>Resources</a:t>
            </a:r>
          </a:p>
        </p:txBody>
      </p:sp>
      <p:sp>
        <p:nvSpPr>
          <p:cNvPr id="69635" name="Rectangle 3"/>
          <p:cNvSpPr>
            <a:spLocks noGrp="1" noChangeArrowheads="1"/>
          </p:cNvSpPr>
          <p:nvPr>
            <p:ph type="body" idx="1"/>
          </p:nvPr>
        </p:nvSpPr>
        <p:spPr/>
        <p:txBody>
          <a:bodyPr/>
          <a:lstStyle/>
          <a:p>
            <a:pPr eaLnBrk="1" hangingPunct="1">
              <a:lnSpc>
                <a:spcPct val="80000"/>
              </a:lnSpc>
              <a:spcBef>
                <a:spcPct val="30000"/>
              </a:spcBef>
            </a:pPr>
            <a:r>
              <a:rPr lang="en-US" sz="2400" smtClean="0"/>
              <a:t>Thomas A. Lang and Michelle Secic. How to report statistics in medicine: annotated guidelines for authors, editors, and reviewers. Philadelphia, PA: American College of Physicians, Philadelphia; 1997. </a:t>
            </a:r>
          </a:p>
          <a:p>
            <a:pPr eaLnBrk="1" hangingPunct="1">
              <a:lnSpc>
                <a:spcPct val="80000"/>
              </a:lnSpc>
              <a:spcBef>
                <a:spcPct val="30000"/>
              </a:spcBef>
            </a:pPr>
            <a:r>
              <a:rPr lang="en-US" sz="2400" smtClean="0"/>
              <a:t>William Strunk, Jr. and E. B. White. The elements of style. Needham Heights, MA: Allyn and Bacon; 1979.</a:t>
            </a:r>
          </a:p>
          <a:p>
            <a:pPr eaLnBrk="1" hangingPunct="1">
              <a:lnSpc>
                <a:spcPct val="80000"/>
              </a:lnSpc>
            </a:pPr>
            <a:r>
              <a:rPr lang="en-US" sz="2400" smtClean="0"/>
              <a:t>Day, Robert A. How to write and publish a scientific paper. 5</a:t>
            </a:r>
            <a:r>
              <a:rPr lang="en-US" sz="2400" baseline="30000" smtClean="0"/>
              <a:t>th</a:t>
            </a:r>
            <a:r>
              <a:rPr lang="en-US" sz="2400" smtClean="0"/>
              <a:t> edition. Phoenix, AZ: Oxford University Press; 1998.</a:t>
            </a:r>
          </a:p>
          <a:p>
            <a:pPr eaLnBrk="1" hangingPunct="1">
              <a:lnSpc>
                <a:spcPct val="80000"/>
              </a:lnSpc>
            </a:pPr>
            <a:r>
              <a:rPr lang="en-US" sz="2400" smtClean="0"/>
              <a:t>Huth, Edward J, M.D. Medical style and format: an international manual for authors, editors, and publishers. Philadelphia, PA: ISI Press; 1987.</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pPr eaLnBrk="1" hangingPunct="1"/>
            <a:r>
              <a:rPr lang="en-US" smtClean="0"/>
              <a:t>Resources</a:t>
            </a:r>
          </a:p>
        </p:txBody>
      </p:sp>
      <p:sp>
        <p:nvSpPr>
          <p:cNvPr id="70659" name="Rectangle 3"/>
          <p:cNvSpPr>
            <a:spLocks noGrp="1" noChangeArrowheads="1"/>
          </p:cNvSpPr>
          <p:nvPr>
            <p:ph type="body" idx="1"/>
          </p:nvPr>
        </p:nvSpPr>
        <p:spPr/>
        <p:txBody>
          <a:bodyPr/>
          <a:lstStyle/>
          <a:p>
            <a:pPr eaLnBrk="1" hangingPunct="1"/>
            <a:r>
              <a:rPr lang="en-US" sz="2400" smtClean="0"/>
              <a:t>Burchfield, R.W., ed. Fowler’s modern English usage. Oxford, UK: Clarendon Press; 1996.</a:t>
            </a:r>
          </a:p>
          <a:p>
            <a:pPr eaLnBrk="1" hangingPunct="1"/>
            <a:r>
              <a:rPr lang="en-US" sz="2400" smtClean="0"/>
              <a:t>Merriam-Webster Dictionary of English usage. Springfield, MA: Merriam-Webster; 1989.</a:t>
            </a:r>
          </a:p>
          <a:p>
            <a:pPr eaLnBrk="1" hangingPunct="1"/>
            <a:r>
              <a:rPr lang="en-US" sz="2400" smtClean="0"/>
              <a:t>Gordon, Karen: The deluxe transitive vampire: a handbook for the innocent, the eager and the doomed. New York, NY: Random House; 1993.</a:t>
            </a:r>
          </a:p>
          <a:p>
            <a:pPr eaLnBrk="1" hangingPunct="1"/>
            <a:r>
              <a:rPr lang="en-US" sz="2400" smtClean="0"/>
              <a:t>Truss, Lynne: Eats, shoots &amp; leaves: the zero tolerance approach to punctuation. New York, NY: Gotham Books; 2004 </a:t>
            </a:r>
            <a:endParaRPr lang="en-US" sz="2400" b="1" smtClean="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pPr eaLnBrk="1" hangingPunct="1"/>
            <a:r>
              <a:rPr lang="en-US" smtClean="0"/>
              <a:t>Homework</a:t>
            </a:r>
          </a:p>
        </p:txBody>
      </p:sp>
      <p:sp>
        <p:nvSpPr>
          <p:cNvPr id="71683" name="Rectangle 3"/>
          <p:cNvSpPr>
            <a:spLocks noGrp="1" noChangeArrowheads="1"/>
          </p:cNvSpPr>
          <p:nvPr>
            <p:ph type="body" idx="1"/>
          </p:nvPr>
        </p:nvSpPr>
        <p:spPr>
          <a:xfrm>
            <a:off x="476250" y="2279650"/>
            <a:ext cx="8210550" cy="4121150"/>
          </a:xfrm>
        </p:spPr>
        <p:txBody>
          <a:bodyPr/>
          <a:lstStyle/>
          <a:p>
            <a:pPr eaLnBrk="1" hangingPunct="1"/>
            <a:r>
              <a:rPr lang="en-US" smtClean="0"/>
              <a:t>Revise a short </a:t>
            </a:r>
            <a:r>
              <a:rPr lang="en-US" i="1" smtClean="0"/>
              <a:t>MMWR</a:t>
            </a:r>
            <a:r>
              <a:rPr lang="en-US" smtClean="0"/>
              <a:t> report</a:t>
            </a:r>
          </a:p>
          <a:p>
            <a:pPr eaLnBrk="1" hangingPunct="1"/>
            <a:r>
              <a:rPr lang="en-US" smtClean="0"/>
              <a:t>Should have the following elements:</a:t>
            </a:r>
          </a:p>
          <a:p>
            <a:pPr lvl="1" eaLnBrk="1" hangingPunct="1"/>
            <a:r>
              <a:rPr lang="en-US" smtClean="0"/>
              <a:t>Introduction</a:t>
            </a:r>
          </a:p>
          <a:p>
            <a:pPr lvl="1" eaLnBrk="1" hangingPunct="1"/>
            <a:r>
              <a:rPr lang="en-US" smtClean="0"/>
              <a:t>Methods</a:t>
            </a:r>
          </a:p>
          <a:p>
            <a:pPr lvl="1" eaLnBrk="1" hangingPunct="1"/>
            <a:r>
              <a:rPr lang="en-US" smtClean="0"/>
              <a:t>Results</a:t>
            </a:r>
          </a:p>
          <a:p>
            <a:pPr lvl="1" eaLnBrk="1" hangingPunct="1"/>
            <a:r>
              <a:rPr lang="en-US" smtClean="0"/>
              <a:t>Interpretation</a:t>
            </a:r>
          </a:p>
          <a:p>
            <a:pPr lvl="1" eaLnBrk="1" hangingPunct="1"/>
            <a:r>
              <a:rPr lang="en-US" smtClean="0"/>
              <a:t>Public health action (SOCO)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smtClean="0"/>
              <a:t>Introduction</a:t>
            </a:r>
          </a:p>
        </p:txBody>
      </p:sp>
      <p:sp>
        <p:nvSpPr>
          <p:cNvPr id="10243" name="Rectangle 3"/>
          <p:cNvSpPr>
            <a:spLocks noGrp="1" noChangeArrowheads="1"/>
          </p:cNvSpPr>
          <p:nvPr>
            <p:ph type="body" idx="1"/>
          </p:nvPr>
        </p:nvSpPr>
        <p:spPr/>
        <p:txBody>
          <a:bodyPr/>
          <a:lstStyle/>
          <a:p>
            <a:pPr eaLnBrk="1" hangingPunct="1"/>
            <a:r>
              <a:rPr lang="en-US" sz="3200" smtClean="0"/>
              <a:t>Define nature and scope of problem </a:t>
            </a:r>
          </a:p>
          <a:p>
            <a:pPr lvl="1" eaLnBrk="1" hangingPunct="1"/>
            <a:r>
              <a:rPr lang="en-US" sz="2800" smtClean="0"/>
              <a:t>Review current knowledge </a:t>
            </a:r>
          </a:p>
          <a:p>
            <a:pPr lvl="1" eaLnBrk="1" hangingPunct="1"/>
            <a:r>
              <a:rPr lang="en-US" sz="2800" smtClean="0"/>
              <a:t>Present question to be answered </a:t>
            </a:r>
          </a:p>
          <a:p>
            <a:pPr eaLnBrk="1" hangingPunct="1"/>
            <a:r>
              <a:rPr lang="en-US" sz="3200" smtClean="0"/>
              <a:t>State methods of investigation</a:t>
            </a:r>
          </a:p>
          <a:p>
            <a:pPr eaLnBrk="1" hangingPunct="1"/>
            <a:r>
              <a:rPr lang="en-US" sz="3200" smtClean="0"/>
              <a:t>Summarize major findings and conclusions</a:t>
            </a:r>
          </a:p>
          <a:p>
            <a:pPr eaLnBrk="1" hangingPunct="1"/>
            <a:r>
              <a:rPr lang="en-US" sz="3200" smtClean="0"/>
              <a:t>Get the reader’s attention</a:t>
            </a:r>
          </a:p>
          <a:p>
            <a:pPr lvl="1" eaLnBrk="1" hangingPunct="1"/>
            <a:r>
              <a:rPr lang="en-US" sz="2800" smtClean="0"/>
              <a:t>Do not hold back important findings</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smtClean="0"/>
              <a:t>Methods </a:t>
            </a:r>
          </a:p>
        </p:txBody>
      </p:sp>
      <p:sp>
        <p:nvSpPr>
          <p:cNvPr id="11267" name="Rectangle 3"/>
          <p:cNvSpPr>
            <a:spLocks noGrp="1" noChangeArrowheads="1"/>
          </p:cNvSpPr>
          <p:nvPr>
            <p:ph type="body" idx="1"/>
          </p:nvPr>
        </p:nvSpPr>
        <p:spPr/>
        <p:txBody>
          <a:bodyPr/>
          <a:lstStyle/>
          <a:p>
            <a:pPr eaLnBrk="1" hangingPunct="1"/>
            <a:r>
              <a:rPr lang="en-US" sz="3200" smtClean="0"/>
              <a:t>Describe the study design in detail</a:t>
            </a:r>
          </a:p>
          <a:p>
            <a:pPr eaLnBrk="1" hangingPunct="1"/>
            <a:r>
              <a:rPr lang="en-US" sz="3200" smtClean="0"/>
              <a:t>Enable others to reproduce results</a:t>
            </a:r>
          </a:p>
          <a:p>
            <a:pPr eaLnBrk="1" hangingPunct="1"/>
            <a:r>
              <a:rPr lang="en-US" sz="3200" smtClean="0"/>
              <a:t>May refer to previously published methods</a:t>
            </a:r>
          </a:p>
          <a:p>
            <a:pPr eaLnBrk="1" hangingPunct="1">
              <a:buFontTx/>
              <a:buNone/>
            </a:pPr>
            <a:endParaRPr lang="en-US" sz="320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smtClean="0"/>
              <a:t>Methods</a:t>
            </a:r>
          </a:p>
        </p:txBody>
      </p:sp>
      <p:sp>
        <p:nvSpPr>
          <p:cNvPr id="12291" name="Rectangle 3"/>
          <p:cNvSpPr>
            <a:spLocks noGrp="1" noChangeArrowheads="1"/>
          </p:cNvSpPr>
          <p:nvPr>
            <p:ph type="body" idx="1"/>
          </p:nvPr>
        </p:nvSpPr>
        <p:spPr>
          <a:xfrm>
            <a:off x="476250" y="1905000"/>
            <a:ext cx="8210550" cy="4724400"/>
          </a:xfrm>
        </p:spPr>
        <p:txBody>
          <a:bodyPr/>
          <a:lstStyle/>
          <a:p>
            <a:pPr eaLnBrk="1" hangingPunct="1">
              <a:lnSpc>
                <a:spcPct val="105000"/>
              </a:lnSpc>
            </a:pPr>
            <a:r>
              <a:rPr lang="en-US" smtClean="0"/>
              <a:t>Topics to discuss</a:t>
            </a:r>
          </a:p>
          <a:p>
            <a:pPr marL="854075" lvl="1" indent="-396875" eaLnBrk="1" hangingPunct="1">
              <a:lnSpc>
                <a:spcPct val="105000"/>
              </a:lnSpc>
            </a:pPr>
            <a:r>
              <a:rPr lang="en-US" smtClean="0"/>
              <a:t>Setting of area or patient population</a:t>
            </a:r>
          </a:p>
          <a:p>
            <a:pPr marL="854075" lvl="1" indent="-396875" eaLnBrk="1" hangingPunct="1">
              <a:lnSpc>
                <a:spcPct val="105000"/>
              </a:lnSpc>
            </a:pPr>
            <a:r>
              <a:rPr lang="en-US" smtClean="0"/>
              <a:t>Methods of data collection and analysis</a:t>
            </a:r>
          </a:p>
          <a:p>
            <a:pPr marL="854075" lvl="1" indent="-396875" eaLnBrk="1" hangingPunct="1">
              <a:lnSpc>
                <a:spcPct val="105000"/>
              </a:lnSpc>
            </a:pPr>
            <a:r>
              <a:rPr lang="en-US" smtClean="0"/>
              <a:t>Criteria for participation (case definition)</a:t>
            </a:r>
          </a:p>
          <a:p>
            <a:pPr marL="854075" lvl="1" indent="-396875" eaLnBrk="1" hangingPunct="1">
              <a:lnSpc>
                <a:spcPct val="105000"/>
              </a:lnSpc>
            </a:pPr>
            <a:r>
              <a:rPr lang="en-US" smtClean="0"/>
              <a:t>Length of follow-up</a:t>
            </a:r>
          </a:p>
          <a:p>
            <a:pPr marL="854075" lvl="1" indent="-396875" eaLnBrk="1" hangingPunct="1">
              <a:lnSpc>
                <a:spcPct val="105000"/>
              </a:lnSpc>
            </a:pPr>
            <a:r>
              <a:rPr lang="en-US" smtClean="0"/>
              <a:t>Use of informed consent</a:t>
            </a:r>
          </a:p>
          <a:p>
            <a:pPr marL="854075" lvl="1" indent="-396875" eaLnBrk="1" hangingPunct="1">
              <a:lnSpc>
                <a:spcPct val="105000"/>
              </a:lnSpc>
            </a:pPr>
            <a:r>
              <a:rPr lang="en-US" smtClean="0"/>
              <a:t>IRB review and approval</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3036</TotalTime>
  <Words>3198</Words>
  <Application>Microsoft Office PowerPoint</Application>
  <PresentationFormat>On-screen Show (4:3)</PresentationFormat>
  <Paragraphs>405</Paragraphs>
  <Slides>67</Slides>
  <Notes>48</Notes>
  <HiddenSlides>0</HiddenSlides>
  <MMClips>0</MMClips>
  <ScaleCrop>false</ScaleCrop>
  <HeadingPairs>
    <vt:vector size="8" baseType="variant">
      <vt:variant>
        <vt:lpstr>Fonts Used</vt:lpstr>
      </vt:variant>
      <vt:variant>
        <vt:i4>2</vt:i4>
      </vt:variant>
      <vt:variant>
        <vt:lpstr>Theme</vt:lpstr>
      </vt:variant>
      <vt:variant>
        <vt:i4>1</vt:i4>
      </vt:variant>
      <vt:variant>
        <vt:lpstr>Embedded OLE Servers</vt:lpstr>
      </vt:variant>
      <vt:variant>
        <vt:i4>1</vt:i4>
      </vt:variant>
      <vt:variant>
        <vt:lpstr>Slide Titles</vt:lpstr>
      </vt:variant>
      <vt:variant>
        <vt:i4>67</vt:i4>
      </vt:variant>
    </vt:vector>
  </HeadingPairs>
  <TitlesOfParts>
    <vt:vector size="71" baseType="lpstr">
      <vt:lpstr>Arial</vt:lpstr>
      <vt:lpstr>Tahoma</vt:lpstr>
      <vt:lpstr>1_Default Design</vt:lpstr>
      <vt:lpstr>CorelDRAW 11.0 Graphic</vt:lpstr>
      <vt:lpstr>Scientific Writing and Publishing</vt:lpstr>
      <vt:lpstr>Objectives</vt:lpstr>
      <vt:lpstr>Organization of a Manuscript</vt:lpstr>
      <vt:lpstr>Organization of a Manuscript</vt:lpstr>
      <vt:lpstr>Choosing a Title</vt:lpstr>
      <vt:lpstr>Choosing a Title</vt:lpstr>
      <vt:lpstr>Introduction</vt:lpstr>
      <vt:lpstr>Methods </vt:lpstr>
      <vt:lpstr>Methods</vt:lpstr>
      <vt:lpstr>Link Methods with Results</vt:lpstr>
      <vt:lpstr>Results</vt:lpstr>
      <vt:lpstr>Results</vt:lpstr>
      <vt:lpstr>Discussion</vt:lpstr>
      <vt:lpstr>Editorial Review</vt:lpstr>
      <vt:lpstr>How Editors Think</vt:lpstr>
      <vt:lpstr>Three Types of Copy Editing</vt:lpstr>
      <vt:lpstr>What Editors Do</vt:lpstr>
      <vt:lpstr>Copy Editor Checklist</vt:lpstr>
      <vt:lpstr>Copy Editor Checklist</vt:lpstr>
      <vt:lpstr>Editorial Principles</vt:lpstr>
      <vt:lpstr>Enforce House Style</vt:lpstr>
      <vt:lpstr>Reality</vt:lpstr>
      <vt:lpstr>Structure of an MMWR</vt:lpstr>
      <vt:lpstr>The Scientific Abstract</vt:lpstr>
      <vt:lpstr>Definition of an Abstract</vt:lpstr>
      <vt:lpstr>Types of Scientific Abstracts</vt:lpstr>
      <vt:lpstr>Types of Scientific Abstracts</vt:lpstr>
      <vt:lpstr>Title of Article (Abstract)</vt:lpstr>
      <vt:lpstr>Sample Abstract: Title</vt:lpstr>
      <vt:lpstr>Sample Abstract: Background</vt:lpstr>
      <vt:lpstr>Sample Abstract: Methods</vt:lpstr>
      <vt:lpstr>Sample Abstract: Results</vt:lpstr>
      <vt:lpstr>Sample Abstract: Discussion</vt:lpstr>
      <vt:lpstr>MMWR Abstract Format</vt:lpstr>
      <vt:lpstr>Title</vt:lpstr>
      <vt:lpstr>Problem/Condition</vt:lpstr>
      <vt:lpstr>Reporting Period</vt:lpstr>
      <vt:lpstr>Method</vt:lpstr>
      <vt:lpstr>Results</vt:lpstr>
      <vt:lpstr>Results</vt:lpstr>
      <vt:lpstr>Results</vt:lpstr>
      <vt:lpstr>Results</vt:lpstr>
      <vt:lpstr>Results</vt:lpstr>
      <vt:lpstr>Interpretation</vt:lpstr>
      <vt:lpstr>Public Health Action</vt:lpstr>
      <vt:lpstr>SOCO: so what?</vt:lpstr>
      <vt:lpstr>Clear Writing Tips</vt:lpstr>
      <vt:lpstr>Clear Writing Tips</vt:lpstr>
      <vt:lpstr>Clear Writing Tips</vt:lpstr>
      <vt:lpstr>Brevity is the Soul of Wit</vt:lpstr>
      <vt:lpstr>Avoid Formulaic Repetition</vt:lpstr>
      <vt:lpstr>Avoid Formulaic Repetition</vt:lpstr>
      <vt:lpstr>Avoid Formulaic Repetition</vt:lpstr>
      <vt:lpstr>Avoid Formulaic Repetition</vt:lpstr>
      <vt:lpstr>Clear Writing Tips</vt:lpstr>
      <vt:lpstr>Clear Writing Tips</vt:lpstr>
      <vt:lpstr>Clear Writing Tips</vt:lpstr>
      <vt:lpstr>Clear Writing Tips</vt:lpstr>
      <vt:lpstr>Clear Writing Tips</vt:lpstr>
      <vt:lpstr>Clear Writing Tips</vt:lpstr>
      <vt:lpstr>Clear Writing Tips</vt:lpstr>
      <vt:lpstr>Clear Writing Tips</vt:lpstr>
      <vt:lpstr>Clear Writing Tips</vt:lpstr>
      <vt:lpstr>Resources</vt:lpstr>
      <vt:lpstr>Resources</vt:lpstr>
      <vt:lpstr>Resources</vt:lpstr>
      <vt:lpstr>Homework</vt:lpstr>
    </vt:vector>
  </TitlesOfParts>
  <Company>EPO/CDC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hbv2</dc:creator>
  <cp:lastModifiedBy>amasters</cp:lastModifiedBy>
  <cp:revision>161</cp:revision>
  <dcterms:created xsi:type="dcterms:W3CDTF">2003-08-14T13:51:05Z</dcterms:created>
  <dcterms:modified xsi:type="dcterms:W3CDTF">2010-08-25T19:20:49Z</dcterms:modified>
</cp:coreProperties>
</file>