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3" r:id="rId1"/>
  </p:sldMasterIdLst>
  <p:notesMasterIdLst>
    <p:notesMasterId r:id="rId21"/>
  </p:notesMasterIdLst>
  <p:sldIdLst>
    <p:sldId id="256" r:id="rId2"/>
    <p:sldId id="267" r:id="rId3"/>
    <p:sldId id="272" r:id="rId4"/>
    <p:sldId id="266" r:id="rId5"/>
    <p:sldId id="285" r:id="rId6"/>
    <p:sldId id="270" r:id="rId7"/>
    <p:sldId id="273" r:id="rId8"/>
    <p:sldId id="278" r:id="rId9"/>
    <p:sldId id="279" r:id="rId10"/>
    <p:sldId id="289" r:id="rId11"/>
    <p:sldId id="280" r:id="rId12"/>
    <p:sldId id="288" r:id="rId13"/>
    <p:sldId id="282" r:id="rId14"/>
    <p:sldId id="283" r:id="rId15"/>
    <p:sldId id="284" r:id="rId16"/>
    <p:sldId id="268" r:id="rId17"/>
    <p:sldId id="269" r:id="rId18"/>
    <p:sldId id="286" r:id="rId19"/>
    <p:sldId id="287" r:id="rId20"/>
  </p:sldIdLst>
  <p:sldSz cx="9144000" cy="6858000" type="screen4x3"/>
  <p:notesSz cx="6994525" cy="9280525"/>
  <p:embeddedFontLst>
    <p:embeddedFont>
      <p:font typeface="Myriad Web Pro" charset="0"/>
      <p:regular r:id="rId22"/>
      <p:bold r:id="rId23"/>
      <p:italic r:id="rId24"/>
    </p:embeddedFont>
    <p:embeddedFont>
      <p:font typeface="Calibri" pitchFamily="34" charset="0"/>
      <p:regular r:id="rId25"/>
      <p:bold r:id="rId26"/>
      <p:italic r:id="rId27"/>
      <p:boldItalic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hitmore, Suzanne (CDC/OID/NCHHSTP)" initials="WS(" lastIdx="2" clrIdx="0"/>
  <p:cmAuthor id="1" name="Mitsch, Andrew (CDC/OID/NCHHSTP)" initials="M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6" autoAdjust="0"/>
    <p:restoredTop sz="92416" autoAdjust="0"/>
  </p:normalViewPr>
  <p:slideViewPr>
    <p:cSldViewPr>
      <p:cViewPr varScale="1">
        <p:scale>
          <a:sx n="55" d="100"/>
          <a:sy n="55" d="100"/>
        </p:scale>
        <p:origin x="-802" y="-67"/>
      </p:cViewPr>
      <p:guideLst>
        <p:guide orient="horz" pos="2160"/>
        <p:guide pos="2880"/>
      </p:guideLst>
    </p:cSldViewPr>
  </p:slideViewPr>
  <p:outlineViewPr>
    <p:cViewPr>
      <p:scale>
        <a:sx n="33" d="100"/>
        <a:sy n="33" d="100"/>
      </p:scale>
      <p:origin x="48" y="11544"/>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7" d="100"/>
          <a:sy n="67" d="100"/>
        </p:scale>
        <p:origin x="-1920" y="-108"/>
      </p:cViewPr>
      <p:guideLst>
        <p:guide orient="horz" pos="2923"/>
        <p:guide pos="2203"/>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0538"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62400" y="0"/>
            <a:ext cx="3030538" cy="463550"/>
          </a:xfrm>
          <a:prstGeom prst="rect">
            <a:avLst/>
          </a:prstGeom>
        </p:spPr>
        <p:txBody>
          <a:bodyPr vert="horz" lIns="91440" tIns="45720" rIns="91440" bIns="45720" rtlCol="0"/>
          <a:lstStyle>
            <a:lvl1pPr algn="r">
              <a:defRPr sz="1200"/>
            </a:lvl1pPr>
          </a:lstStyle>
          <a:p>
            <a:fld id="{FED05122-B9EF-44B1-8E67-014EB94303DD}" type="datetimeFigureOut">
              <a:rPr lang="en-US" smtClean="0"/>
              <a:pPr/>
              <a:t>8/22/2012</a:t>
            </a:fld>
            <a:endParaRPr lang="en-US"/>
          </a:p>
        </p:txBody>
      </p:sp>
      <p:sp>
        <p:nvSpPr>
          <p:cNvPr id="4" name="Slide Image Placeholder 3"/>
          <p:cNvSpPr>
            <a:spLocks noGrp="1" noRot="1" noChangeAspect="1"/>
          </p:cNvSpPr>
          <p:nvPr>
            <p:ph type="sldImg" idx="2"/>
          </p:nvPr>
        </p:nvSpPr>
        <p:spPr>
          <a:xfrm>
            <a:off x="1176338" y="695325"/>
            <a:ext cx="4641850" cy="3481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0088" y="4408488"/>
            <a:ext cx="5594350" cy="417671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5388"/>
            <a:ext cx="3030538"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62400" y="8815388"/>
            <a:ext cx="3030538" cy="463550"/>
          </a:xfrm>
          <a:prstGeom prst="rect">
            <a:avLst/>
          </a:prstGeom>
        </p:spPr>
        <p:txBody>
          <a:bodyPr vert="horz" lIns="91440" tIns="45720" rIns="91440" bIns="45720" rtlCol="0" anchor="b"/>
          <a:lstStyle>
            <a:lvl1pPr algn="r">
              <a:defRPr sz="1200"/>
            </a:lvl1pPr>
          </a:lstStyle>
          <a:p>
            <a:fld id="{C2865D1B-0DC6-42CE-8930-912C113E9AA7}" type="slidenum">
              <a:rPr lang="en-US" smtClean="0"/>
              <a:pPr/>
              <a:t>‹#›</a:t>
            </a:fld>
            <a:endParaRPr lang="en-US"/>
          </a:p>
        </p:txBody>
      </p:sp>
    </p:spTree>
    <p:extLst>
      <p:ext uri="{BB962C8B-B14F-4D97-AF65-F5344CB8AC3E}">
        <p14:creationId xmlns:p14="http://schemas.microsoft.com/office/powerpoint/2010/main" val="697170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partner.cdc.gov/sites/NCHHSTP/HICSB/default.aspx"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partner.cdc.gov/sites/NCHHSTP/HICSB/default.aspx"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team.cdc.gov/"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 typeface="Wingdings" pitchFamily="2" charset="2"/>
              <a:buChar char="Ø"/>
            </a:pPr>
            <a:r>
              <a:rPr lang="en-US" dirty="0" smtClean="0"/>
              <a:t>Good afternoon.  In this presentation, I will encapsulate the contents </a:t>
            </a:r>
            <a:r>
              <a:rPr lang="en-US" baseline="0" dirty="0" smtClean="0"/>
              <a:t>of o</a:t>
            </a:r>
            <a:r>
              <a:rPr lang="en-US" dirty="0" smtClean="0"/>
              <a:t>ur Technical Guidance’s chapter entitled “Duplicate Review”—along with a description of changes.</a:t>
            </a:r>
          </a:p>
          <a:p>
            <a:pPr eaLnBrk="1" hangingPunct="1">
              <a:buFont typeface="Wingdings" pitchFamily="2" charset="2"/>
              <a:buChar char="Ø"/>
            </a:pPr>
            <a:r>
              <a:rPr lang="en-US" dirty="0" smtClean="0"/>
              <a:t>This chapter’s title refers to the sustained need to identify and resolve duplicative case reports at the state and national levels.</a:t>
            </a: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a:t>
            </a:fld>
            <a:endParaRPr lang="en-US"/>
          </a:p>
        </p:txBody>
      </p:sp>
    </p:spTree>
    <p:extLst>
      <p:ext uri="{BB962C8B-B14F-4D97-AF65-F5344CB8AC3E}">
        <p14:creationId xmlns:p14="http://schemas.microsoft.com/office/powerpoint/2010/main" val="9778389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10</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pPr marL="171450" indent="-171450">
              <a:buFont typeface="Arial" pitchFamily="34" charset="0"/>
              <a:buChar char="•"/>
            </a:pPr>
            <a:r>
              <a:rPr lang="en-US" dirty="0" smtClean="0"/>
              <a:t>(These standards appear in DATA QULAITY chapter…)</a:t>
            </a:r>
          </a:p>
          <a:p>
            <a:pPr marL="171450" indent="-171450">
              <a:buFont typeface="Arial" pitchFamily="34" charset="0"/>
              <a:buChar char="•"/>
            </a:pPr>
            <a:r>
              <a:rPr lang="en-US" dirty="0" smtClean="0"/>
              <a:t>During national data processing, CDC treats case records matched on the CDC matching string as intrastate duplicates unless the surveillance program affected has notified the CDC otherwise. </a:t>
            </a:r>
          </a:p>
          <a:p>
            <a:pPr marL="171450" indent="-171450">
              <a:buFont typeface="Arial" pitchFamily="34" charset="0"/>
              <a:buChar char="•"/>
            </a:pPr>
            <a:r>
              <a:rPr lang="en-US" dirty="0" smtClean="0"/>
              <a:t>Sites</a:t>
            </a:r>
            <a:r>
              <a:rPr lang="en-US" baseline="0" dirty="0" smtClean="0"/>
              <a:t> should identify and resolve potential duplicates using the </a:t>
            </a:r>
            <a:r>
              <a:rPr lang="en-US" baseline="0" dirty="0" err="1" smtClean="0"/>
              <a:t>eHARS</a:t>
            </a:r>
            <a:r>
              <a:rPr lang="en-US" baseline="0" dirty="0" smtClean="0"/>
              <a:t> canned report, “Intrastate Duplicate Cases Based on CDC Matching String” at least monthly.</a:t>
            </a:r>
          </a:p>
          <a:p>
            <a:pPr marL="171450" indent="-171450">
              <a:buFont typeface="Arial" pitchFamily="34" charset="0"/>
              <a:buChar char="•"/>
            </a:pPr>
            <a:r>
              <a:rPr lang="en-US" baseline="0" dirty="0" smtClean="0"/>
              <a:t>The matching string that CDC uses includes last name </a:t>
            </a:r>
            <a:r>
              <a:rPr lang="en-US" baseline="0" dirty="0" err="1" smtClean="0"/>
              <a:t>soundex</a:t>
            </a:r>
            <a:r>
              <a:rPr lang="en-US" baseline="0" dirty="0" smtClean="0"/>
              <a:t>, date of birth, sex at birth and state of residence at diagnosis</a:t>
            </a:r>
          </a:p>
          <a:p>
            <a:pPr marL="171450" indent="-171450">
              <a:buFont typeface="Arial" pitchFamily="34" charset="0"/>
              <a:buChar char="•"/>
            </a:pPr>
            <a:r>
              <a:rPr lang="en-US" baseline="0" dirty="0" smtClean="0"/>
              <a:t>The report should be run and duplicate records merged or for those cases that are different than, the duplicate status in </a:t>
            </a:r>
            <a:r>
              <a:rPr lang="en-US" baseline="0" dirty="0" err="1" smtClean="0"/>
              <a:t>eHARS</a:t>
            </a:r>
            <a:r>
              <a:rPr lang="en-US" baseline="0" dirty="0" smtClean="0"/>
              <a:t> should be updated with “Different Than”, that is, cases that matched the CDC string but were determined to be different persons, prior to the end-of-the-month data transmission to CDC.</a:t>
            </a:r>
          </a:p>
          <a:p>
            <a:pPr marL="171450" indent="-171450">
              <a:buFont typeface="Arial" pitchFamily="34" charset="0"/>
              <a:buChar char="•"/>
            </a:pPr>
            <a:r>
              <a:rPr lang="en-US" baseline="0" dirty="0" smtClean="0"/>
              <a:t>Sites are welcome in addition to running the eHARS canned report to identify and resolve potential duplicates using their own program and matching string that is different from the CDC matching string.</a:t>
            </a:r>
          </a:p>
          <a:p>
            <a:pPr lvl="1"/>
            <a:r>
              <a:rPr lang="en-US" baseline="0" dirty="0" err="1" smtClean="0"/>
              <a:t>aa</a:t>
            </a:r>
            <a:r>
              <a:rPr lang="en-US" b="1" dirty="0" err="1" smtClean="0"/>
              <a:t>Example</a:t>
            </a:r>
            <a:r>
              <a:rPr lang="en-US" b="1" dirty="0" smtClean="0"/>
              <a:t> of SMART format objective:</a:t>
            </a:r>
          </a:p>
          <a:p>
            <a:pPr lvl="1"/>
            <a:r>
              <a:rPr lang="en-US" b="1" i="1" dirty="0" smtClean="0">
                <a:solidFill>
                  <a:schemeClr val="tx1">
                    <a:lumMod val="20000"/>
                    <a:lumOff val="80000"/>
                  </a:schemeClr>
                </a:solidFill>
              </a:rPr>
              <a:t>Objective #1: At the end of each month, ensure that the duplication count is less than 0.1%. </a:t>
            </a:r>
          </a:p>
          <a:p>
            <a:r>
              <a:rPr lang="en-US" b="1" i="1" dirty="0" smtClean="0">
                <a:solidFill>
                  <a:schemeClr val="tx1">
                    <a:lumMod val="20000"/>
                    <a:lumOff val="80000"/>
                  </a:schemeClr>
                </a:solidFill>
              </a:rPr>
              <a:t>Activities: </a:t>
            </a:r>
          </a:p>
          <a:p>
            <a:r>
              <a:rPr lang="en-US" b="1" i="1" dirty="0" smtClean="0">
                <a:solidFill>
                  <a:schemeClr val="tx1">
                    <a:lumMod val="20000"/>
                    <a:lumOff val="80000"/>
                  </a:schemeClr>
                </a:solidFill>
              </a:rPr>
              <a:t>a) By the end of each month, run CDC and/or ADHS matching programs </a:t>
            </a:r>
          </a:p>
          <a:p>
            <a:r>
              <a:rPr lang="en-US" b="1" i="1" dirty="0" smtClean="0">
                <a:solidFill>
                  <a:schemeClr val="tx1">
                    <a:lumMod val="20000"/>
                    <a:lumOff val="80000"/>
                  </a:schemeClr>
                </a:solidFill>
              </a:rPr>
              <a:t>on eHARS and tracking data to generate lists of possible duplicates. </a:t>
            </a:r>
          </a:p>
          <a:p>
            <a:r>
              <a:rPr lang="en-US" b="1" i="1" dirty="0" smtClean="0">
                <a:solidFill>
                  <a:schemeClr val="tx1">
                    <a:lumMod val="20000"/>
                    <a:lumOff val="80000"/>
                  </a:schemeClr>
                </a:solidFill>
              </a:rPr>
              <a:t>b) Decide if matched cases are duplicates or are unique. </a:t>
            </a:r>
          </a:p>
          <a:p>
            <a:r>
              <a:rPr lang="en-US" b="1" i="1" dirty="0" smtClean="0">
                <a:solidFill>
                  <a:schemeClr val="tx1">
                    <a:lumMod val="20000"/>
                    <a:lumOff val="80000"/>
                  </a:schemeClr>
                </a:solidFill>
              </a:rPr>
              <a:t>c) Modify eHARS entries accordingly. </a:t>
            </a:r>
          </a:p>
          <a:p>
            <a:r>
              <a:rPr lang="en-US" b="1" i="1" dirty="0" smtClean="0">
                <a:solidFill>
                  <a:schemeClr val="tx1">
                    <a:lumMod val="20000"/>
                    <a:lumOff val="80000"/>
                  </a:schemeClr>
                </a:solidFill>
              </a:rPr>
              <a:t>d) Send cases for investigation if necessary. </a:t>
            </a:r>
          </a:p>
          <a:p>
            <a:endParaRPr lang="en-US" b="1" i="1" dirty="0" smtClean="0">
              <a:solidFill>
                <a:schemeClr val="tx1">
                  <a:lumMod val="20000"/>
                  <a:lumOff val="80000"/>
                </a:schemeClr>
              </a:solidFill>
            </a:endParaRPr>
          </a:p>
          <a:p>
            <a:r>
              <a:rPr lang="en-US" b="1" i="1" dirty="0" smtClean="0">
                <a:solidFill>
                  <a:schemeClr val="tx1">
                    <a:lumMod val="20000"/>
                    <a:lumOff val="80000"/>
                  </a:schemeClr>
                </a:solidFill>
              </a:rPr>
              <a:t>Evaluation:  Jurisdiction  A  aims to maintain  a  duplication rate of  ≤  0.1%. </a:t>
            </a:r>
          </a:p>
          <a:p>
            <a:pPr marL="171450" indent="-171450">
              <a:buFont typeface="Arial" pitchFamily="34" charset="0"/>
              <a:buChar char="•"/>
            </a:pPr>
            <a:endParaRPr lang="en-US" baseline="0" dirty="0" smtClean="0"/>
          </a:p>
          <a:p>
            <a:pPr marL="171450" indent="-171450">
              <a:buFont typeface="Arial" pitchFamily="34" charset="0"/>
              <a:buChar char="•"/>
            </a:pPr>
            <a:endParaRPr lang="en-US" dirty="0"/>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Slide #9:  The example in the gray box may not be necessary.  The two bullets outside the gray box are excellent.  However, in the second bullet, I don’t think you need a comma after the word “updated”.</a:t>
            </a:r>
          </a:p>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11</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pPr marL="171450" indent="-171450">
              <a:buFont typeface="Arial" pitchFamily="34" charset="0"/>
              <a:buChar char="•"/>
            </a:pPr>
            <a:r>
              <a:rPr lang="en-US" dirty="0" smtClean="0"/>
              <a:t>These</a:t>
            </a:r>
            <a:r>
              <a:rPr lang="en-US" baseline="0" dirty="0" smtClean="0"/>
              <a:t> process standards appear in DATA QUALITY chapter…</a:t>
            </a:r>
            <a:endParaRPr lang="en-US" dirty="0" smtClean="0"/>
          </a:p>
          <a:p>
            <a:pPr marL="171450" indent="-171450">
              <a:buFont typeface="Arial" pitchFamily="34" charset="0"/>
              <a:buChar char="•"/>
            </a:pPr>
            <a:r>
              <a:rPr lang="en-US" dirty="0" smtClean="0"/>
              <a:t>CDC relies on the surveillance areas’ efforts and diligence in the resolution of potential duplicates and timely communication with the CDC to ensure the accuracy of state and national HIV surveillance systems, and the equitable distribution of federal funds for prevention and care programs. </a:t>
            </a:r>
          </a:p>
          <a:p>
            <a:pPr marL="171450" indent="-171450">
              <a:buFont typeface="Arial" pitchFamily="34" charset="0"/>
              <a:buChar char="•"/>
            </a:pPr>
            <a:r>
              <a:rPr lang="en-US" dirty="0" smtClean="0"/>
              <a:t>To achieve</a:t>
            </a:r>
            <a:r>
              <a:rPr lang="en-US" baseline="0" dirty="0" smtClean="0"/>
              <a:t> this, s</a:t>
            </a:r>
            <a:r>
              <a:rPr lang="en-US" dirty="0" smtClean="0"/>
              <a:t>ites should process completely</a:t>
            </a:r>
            <a:r>
              <a:rPr lang="en-US" baseline="0" dirty="0" smtClean="0"/>
              <a:t> the Routine Interstate Duplicate Review lists provided by CDC.</a:t>
            </a:r>
          </a:p>
          <a:p>
            <a:pPr marL="171450" indent="-171450">
              <a:buFont typeface="Arial" pitchFamily="34" charset="0"/>
              <a:buChar char="•"/>
            </a:pPr>
            <a:r>
              <a:rPr lang="en-US" baseline="0" dirty="0" smtClean="0"/>
              <a:t>Resolution information should be entered into eHARS</a:t>
            </a:r>
          </a:p>
          <a:p>
            <a:pPr marL="171450" indent="-171450">
              <a:buFont typeface="Arial" pitchFamily="34" charset="0"/>
              <a:buChar char="•"/>
            </a:pPr>
            <a:endParaRPr lang="en-US" baseline="0" dirty="0" smtClean="0"/>
          </a:p>
          <a:p>
            <a:pPr marL="171450" lvl="0" indent="-171450">
              <a:buFont typeface="Wingdings" pitchFamily="2" charset="2"/>
              <a:buChar char="Ø"/>
            </a:pPr>
            <a:r>
              <a:rPr lang="en-US" sz="1200" u="none" kern="1200" dirty="0" smtClean="0">
                <a:solidFill>
                  <a:schemeClr val="tx1"/>
                </a:solidFill>
                <a:effectLst/>
                <a:latin typeface="+mn-lt"/>
                <a:ea typeface="+mn-ea"/>
                <a:cs typeface="+mn-cs"/>
              </a:rPr>
              <a:t>From PS13-1302</a:t>
            </a:r>
            <a:r>
              <a:rPr lang="en-US" sz="1200" u="none" kern="1200" baseline="0" dirty="0" smtClean="0">
                <a:solidFill>
                  <a:schemeClr val="tx1"/>
                </a:solidFill>
                <a:effectLst/>
                <a:latin typeface="+mn-lt"/>
                <a:ea typeface="+mn-ea"/>
                <a:cs typeface="+mn-cs"/>
              </a:rPr>
              <a:t> Structural Review guidance: </a:t>
            </a:r>
          </a:p>
          <a:p>
            <a:pPr marL="0" lvl="0" indent="0">
              <a:buFont typeface="Wingdings" pitchFamily="2" charset="2"/>
              <a:buNone/>
            </a:pPr>
            <a:r>
              <a:rPr lang="en-US" sz="1200" u="sng" kern="1200" dirty="0" smtClean="0">
                <a:solidFill>
                  <a:schemeClr val="tx1"/>
                </a:solidFill>
                <a:effectLst/>
                <a:latin typeface="+mn-lt"/>
                <a:ea typeface="+mn-ea"/>
                <a:cs typeface="+mn-cs"/>
              </a:rPr>
              <a:t>Participate in routine interstate de-duplicate review (RIDR) of HIV cases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Grantees shall conduct interstate de-duplication activities in accordance with the </a:t>
            </a:r>
            <a:r>
              <a:rPr lang="en-US" sz="1200" i="1" kern="1200" dirty="0" smtClean="0">
                <a:solidFill>
                  <a:schemeClr val="tx1"/>
                </a:solidFill>
                <a:effectLst/>
                <a:latin typeface="+mn-lt"/>
                <a:ea typeface="+mn-ea"/>
                <a:cs typeface="+mn-cs"/>
              </a:rPr>
              <a:t>Technical Guidance for HIV Surveillance Programs Volume I: Policies and Procedures</a:t>
            </a:r>
            <a:r>
              <a:rPr lang="en-US" sz="1200" kern="1200" dirty="0" smtClean="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 Duplicate Review, Volume 1, Section 7 </a:t>
            </a:r>
            <a:r>
              <a:rPr lang="en-US" sz="1200" kern="1200" dirty="0" smtClean="0">
                <a:solidFill>
                  <a:schemeClr val="tx1"/>
                </a:solidFill>
                <a:effectLst/>
                <a:latin typeface="+mn-lt"/>
                <a:ea typeface="+mn-ea"/>
                <a:cs typeface="+mn-cs"/>
              </a:rPr>
              <a:t>and </a:t>
            </a:r>
            <a:r>
              <a:rPr lang="en-US" sz="1200" i="1" kern="1200" dirty="0" smtClean="0">
                <a:solidFill>
                  <a:schemeClr val="tx1"/>
                </a:solidFill>
                <a:effectLst/>
                <a:latin typeface="+mn-lt"/>
                <a:ea typeface="+mn-ea"/>
                <a:cs typeface="+mn-cs"/>
              </a:rPr>
              <a:t>Case Residency, Volume 1, Section 6 </a:t>
            </a:r>
            <a:r>
              <a:rPr lang="en-US" sz="1200" kern="1200" dirty="0" smtClean="0">
                <a:solidFill>
                  <a:schemeClr val="tx1"/>
                </a:solidFill>
                <a:effectLst/>
                <a:latin typeface="+mn-lt"/>
                <a:ea typeface="+mn-ea"/>
                <a:cs typeface="+mn-cs"/>
              </a:rPr>
              <a:t>(available at: </a:t>
            </a:r>
            <a:r>
              <a:rPr lang="en-US" sz="1200" u="sng" kern="1200" dirty="0" smtClean="0">
                <a:solidFill>
                  <a:schemeClr val="tx1"/>
                </a:solidFill>
                <a:effectLst/>
                <a:latin typeface="+mn-lt"/>
                <a:ea typeface="+mn-ea"/>
                <a:cs typeface="+mn-cs"/>
                <a:hlinkClick r:id="rId3"/>
              </a:rPr>
              <a:t>https://partner.cdc.gov/sites/NCHHSTP/HICSB/default.aspx</a:t>
            </a:r>
            <a:r>
              <a:rPr lang="en-US" sz="1200" kern="1200" dirty="0" smtClean="0">
                <a:solidFill>
                  <a:schemeClr val="tx1"/>
                </a:solidFill>
                <a:effectLst/>
                <a:latin typeface="+mn-lt"/>
                <a:ea typeface="+mn-ea"/>
                <a:cs typeface="+mn-cs"/>
              </a:rPr>
              <a:t> contact the HIV Incidence and Case Surveillance Branch at 404-639-2050 for access information)</a:t>
            </a:r>
            <a:r>
              <a:rPr lang="en-US" sz="1200" i="1"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More detailed guidance tailored to each round of RIDR will be disseminated by CDC to state and local staff twice per year and must be followed.</a:t>
            </a:r>
          </a:p>
          <a:p>
            <a:pPr marL="171450" indent="-171450">
              <a:buFont typeface="Arial" pitchFamily="34" charset="0"/>
              <a:buChar cha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	</a:t>
            </a:r>
            <a:r>
              <a:rPr lang="en-US" sz="1200" kern="1200" dirty="0" smtClean="0">
                <a:solidFill>
                  <a:schemeClr val="tx1"/>
                </a:solidFill>
                <a:effectLst/>
                <a:latin typeface="+mn-lt"/>
                <a:ea typeface="+mn-ea"/>
                <a:cs typeface="+mn-cs"/>
              </a:rPr>
              <a:t>Slide #10:  Once again, I think the example in the gray box can be omitted.  The two bullets outside the gray box are most important and they’re clear and succinct. </a:t>
            </a:r>
          </a:p>
          <a:p>
            <a:r>
              <a:rPr lang="en-US" dirty="0"/>
              <a:t>			</a:t>
            </a:r>
          </a:p>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12</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pPr marL="171450" indent="-171450">
              <a:buFont typeface="Arial" pitchFamily="34" charset="0"/>
              <a:buChar char="•"/>
            </a:pPr>
            <a:r>
              <a:rPr lang="en-US" dirty="0" smtClean="0"/>
              <a:t>These</a:t>
            </a:r>
            <a:r>
              <a:rPr lang="en-US" baseline="0" dirty="0" smtClean="0"/>
              <a:t> process standards appear in DATA QUALITY chapter…</a:t>
            </a:r>
            <a:endParaRPr lang="en-US" dirty="0" smtClean="0"/>
          </a:p>
          <a:p>
            <a:pPr marL="171450" indent="-171450">
              <a:buFont typeface="Arial" pitchFamily="34" charset="0"/>
              <a:buChar char="•"/>
            </a:pPr>
            <a:r>
              <a:rPr lang="en-US" dirty="0" smtClean="0"/>
              <a:t>CDC relies on the surveillance areas’ efforts and diligence in the resolution of potential duplicates and timely communication with the CDC to ensure the accuracy of state and national HIV surveillance systems, and the equitable distribution of federal funds for prevention and care programs. </a:t>
            </a:r>
          </a:p>
          <a:p>
            <a:pPr marL="171450" indent="-171450">
              <a:buFont typeface="Arial" pitchFamily="34" charset="0"/>
              <a:buChar char="•"/>
            </a:pPr>
            <a:r>
              <a:rPr lang="en-US" dirty="0" smtClean="0"/>
              <a:t>To achieve</a:t>
            </a:r>
            <a:r>
              <a:rPr lang="en-US" baseline="0" dirty="0" smtClean="0"/>
              <a:t> this, s</a:t>
            </a:r>
            <a:r>
              <a:rPr lang="en-US" dirty="0" smtClean="0"/>
              <a:t>ites should process completely</a:t>
            </a:r>
            <a:r>
              <a:rPr lang="en-US" baseline="0" dirty="0" smtClean="0"/>
              <a:t> the Routine Interstate Duplicate Review lists provided by CDC.</a:t>
            </a:r>
          </a:p>
          <a:p>
            <a:pPr marL="171450" indent="-171450">
              <a:buFont typeface="Arial" pitchFamily="34" charset="0"/>
              <a:buChar char="•"/>
            </a:pPr>
            <a:r>
              <a:rPr lang="en-US" baseline="0" dirty="0" smtClean="0"/>
              <a:t>Resolution information should be entered into eHARS</a:t>
            </a:r>
          </a:p>
          <a:p>
            <a:pPr marL="171450" indent="-171450">
              <a:buFont typeface="Arial" pitchFamily="34" charset="0"/>
              <a:buChar char="•"/>
            </a:pPr>
            <a:endParaRPr lang="en-US" baseline="0" dirty="0" smtClean="0"/>
          </a:p>
          <a:p>
            <a:pPr marL="171450" lvl="0" indent="-171450">
              <a:buFont typeface="Wingdings" pitchFamily="2" charset="2"/>
              <a:buChar char="Ø"/>
            </a:pPr>
            <a:r>
              <a:rPr lang="en-US" sz="1200" u="none" kern="1200" dirty="0" smtClean="0">
                <a:solidFill>
                  <a:schemeClr val="tx1"/>
                </a:solidFill>
                <a:effectLst/>
                <a:latin typeface="+mn-lt"/>
                <a:ea typeface="+mn-ea"/>
                <a:cs typeface="+mn-cs"/>
              </a:rPr>
              <a:t>From PS13-1302</a:t>
            </a:r>
            <a:r>
              <a:rPr lang="en-US" sz="1200" u="none" kern="1200" baseline="0" dirty="0" smtClean="0">
                <a:solidFill>
                  <a:schemeClr val="tx1"/>
                </a:solidFill>
                <a:effectLst/>
                <a:latin typeface="+mn-lt"/>
                <a:ea typeface="+mn-ea"/>
                <a:cs typeface="+mn-cs"/>
              </a:rPr>
              <a:t> Structural Review guidance: </a:t>
            </a:r>
          </a:p>
          <a:p>
            <a:pPr marL="0" lvl="0" indent="0">
              <a:buFont typeface="Wingdings" pitchFamily="2" charset="2"/>
              <a:buNone/>
            </a:pPr>
            <a:r>
              <a:rPr lang="en-US" sz="1200" u="sng" kern="1200" dirty="0" smtClean="0">
                <a:solidFill>
                  <a:schemeClr val="tx1"/>
                </a:solidFill>
                <a:effectLst/>
                <a:latin typeface="+mn-lt"/>
                <a:ea typeface="+mn-ea"/>
                <a:cs typeface="+mn-cs"/>
              </a:rPr>
              <a:t>Participate in routine interstate de-duplicate review (RIDR) of HIV cases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Grantees shall conduct interstate de-duplication activities in accordance with the </a:t>
            </a:r>
            <a:r>
              <a:rPr lang="en-US" sz="1200" i="1" kern="1200" dirty="0" smtClean="0">
                <a:solidFill>
                  <a:schemeClr val="tx1"/>
                </a:solidFill>
                <a:effectLst/>
                <a:latin typeface="+mn-lt"/>
                <a:ea typeface="+mn-ea"/>
                <a:cs typeface="+mn-cs"/>
              </a:rPr>
              <a:t>Technical Guidance for HIV Surveillance Programs Volume I: Policies and Procedures</a:t>
            </a:r>
            <a:r>
              <a:rPr lang="en-US" sz="1200" kern="1200" dirty="0" smtClean="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 Duplicate Review, Volume 1, Section 7 </a:t>
            </a:r>
            <a:r>
              <a:rPr lang="en-US" sz="1200" kern="1200" dirty="0" smtClean="0">
                <a:solidFill>
                  <a:schemeClr val="tx1"/>
                </a:solidFill>
                <a:effectLst/>
                <a:latin typeface="+mn-lt"/>
                <a:ea typeface="+mn-ea"/>
                <a:cs typeface="+mn-cs"/>
              </a:rPr>
              <a:t>and </a:t>
            </a:r>
            <a:r>
              <a:rPr lang="en-US" sz="1200" i="1" kern="1200" dirty="0" smtClean="0">
                <a:solidFill>
                  <a:schemeClr val="tx1"/>
                </a:solidFill>
                <a:effectLst/>
                <a:latin typeface="+mn-lt"/>
                <a:ea typeface="+mn-ea"/>
                <a:cs typeface="+mn-cs"/>
              </a:rPr>
              <a:t>Case Residency, Volume 1, Section 6 </a:t>
            </a:r>
            <a:r>
              <a:rPr lang="en-US" sz="1200" kern="1200" dirty="0" smtClean="0">
                <a:solidFill>
                  <a:schemeClr val="tx1"/>
                </a:solidFill>
                <a:effectLst/>
                <a:latin typeface="+mn-lt"/>
                <a:ea typeface="+mn-ea"/>
                <a:cs typeface="+mn-cs"/>
              </a:rPr>
              <a:t>(available at: </a:t>
            </a:r>
            <a:r>
              <a:rPr lang="en-US" sz="1200" u="sng" kern="1200" dirty="0" smtClean="0">
                <a:solidFill>
                  <a:schemeClr val="tx1"/>
                </a:solidFill>
                <a:effectLst/>
                <a:latin typeface="+mn-lt"/>
                <a:ea typeface="+mn-ea"/>
                <a:cs typeface="+mn-cs"/>
                <a:hlinkClick r:id="rId3"/>
              </a:rPr>
              <a:t>https://partner.cdc.gov/sites/NCHHSTP/HICSB/default.aspx</a:t>
            </a:r>
            <a:r>
              <a:rPr lang="en-US" sz="1200" kern="1200" dirty="0" smtClean="0">
                <a:solidFill>
                  <a:schemeClr val="tx1"/>
                </a:solidFill>
                <a:effectLst/>
                <a:latin typeface="+mn-lt"/>
                <a:ea typeface="+mn-ea"/>
                <a:cs typeface="+mn-cs"/>
              </a:rPr>
              <a:t> contact the HIV Incidence and Case Surveillance Branch at 404-639-2050 for access information)</a:t>
            </a:r>
            <a:r>
              <a:rPr lang="en-US" sz="1200" i="1"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More detailed guidance tailored to each round of RIDR will be disseminated by CDC to state and local staff twice per year and must be followed.</a:t>
            </a:r>
          </a:p>
          <a:p>
            <a:pPr marL="171450" indent="-171450">
              <a:buFont typeface="Arial" pitchFamily="34" charset="0"/>
              <a:buChar cha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	</a:t>
            </a:r>
            <a:r>
              <a:rPr lang="en-US" sz="1200" kern="1200" dirty="0" smtClean="0">
                <a:solidFill>
                  <a:schemeClr val="tx1"/>
                </a:solidFill>
                <a:effectLst/>
                <a:latin typeface="+mn-lt"/>
                <a:ea typeface="+mn-ea"/>
                <a:cs typeface="+mn-cs"/>
              </a:rPr>
              <a:t>Slide #10:  Once again, I think the example in the gray box can be omitted.  </a:t>
            </a:r>
            <a:r>
              <a:rPr lang="en-US" sz="1200" kern="1200" smtClean="0">
                <a:solidFill>
                  <a:schemeClr val="tx1"/>
                </a:solidFill>
                <a:effectLst/>
                <a:latin typeface="+mn-lt"/>
                <a:ea typeface="+mn-ea"/>
                <a:cs typeface="+mn-cs"/>
              </a:rPr>
              <a:t>The two bullets outside the gray box are most important and they’re clear and succinct. </a:t>
            </a:r>
          </a:p>
          <a:p>
            <a:r>
              <a:rPr lang="en-US" dirty="0"/>
              <a:t>			</a:t>
            </a:r>
          </a:p>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13</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dirty="0"/>
          </a:p>
          <a:p>
            <a:r>
              <a:rPr lang="en-US" dirty="0"/>
              <a:t>				</a:t>
            </a:r>
          </a:p>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14</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pPr marL="171450" indent="-171450">
              <a:buFont typeface="Arial" pitchFamily="34" charset="0"/>
              <a:buChar char="•"/>
            </a:pPr>
            <a:r>
              <a:rPr lang="en-US" dirty="0" smtClean="0"/>
              <a:t>Sites</a:t>
            </a:r>
            <a:r>
              <a:rPr lang="en-US" baseline="0" dirty="0" smtClean="0"/>
              <a:t> should have less than or equal to 5% of duplicate case reports among all cumulative cases for a report year</a:t>
            </a:r>
          </a:p>
          <a:p>
            <a:pPr marL="171450" indent="-171450">
              <a:buFont typeface="Arial" pitchFamily="34" charset="0"/>
              <a:buChar char="•"/>
            </a:pPr>
            <a:r>
              <a:rPr lang="en-US" baseline="0" dirty="0" smtClean="0"/>
              <a:t>This standard is assessed 12 months after the diagnosis year.  For example, for those newly diagnosed with HIV infection in 2010, the intrastate case duplication rate would be assessed with the end-of-the-year frozen December 2011 dataset.</a:t>
            </a:r>
          </a:p>
          <a:p>
            <a:pPr marL="171450" indent="-171450">
              <a:buFont typeface="Arial" pitchFamily="34" charset="0"/>
              <a:buChar char="•"/>
            </a:pPr>
            <a:r>
              <a:rPr lang="en-US" baseline="0" dirty="0" smtClean="0"/>
              <a:t>The intra-state duplicate rate is calculated by dividing the number of duplicate pairs by the total number of cases reported through the end of the calendar year.</a:t>
            </a:r>
          </a:p>
          <a:p>
            <a:pPr marL="171450" indent="-171450">
              <a:buFont typeface="Arial" pitchFamily="34" charset="0"/>
              <a:buChar char="•"/>
            </a:pPr>
            <a:r>
              <a:rPr lang="en-US" baseline="0" dirty="0" smtClean="0"/>
              <a:t>The CDC supplied SAS evaluation program for estimation of the case duplication rate should be used</a:t>
            </a:r>
          </a:p>
          <a:p>
            <a:pPr marL="171450" indent="-171450">
              <a:buFont typeface="Arial" pitchFamily="34" charset="0"/>
              <a:buChar char="•"/>
            </a:pPr>
            <a:r>
              <a:rPr lang="en-US" baseline="0" dirty="0" smtClean="0"/>
              <a:t>Sites should identify and remove the duplicates in their system or update the duplicate status to “different than” for when the cases are indeed different.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15</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r>
              <a:rPr lang="en-US" sz="1200" b="1" i="1" u="none" strike="noStrike" kern="1200" baseline="0" dirty="0" smtClean="0">
                <a:solidFill>
                  <a:schemeClr val="tx1"/>
                </a:solidFill>
                <a:latin typeface="+mn-lt"/>
                <a:ea typeface="+mn-ea"/>
                <a:cs typeface="+mn-cs"/>
              </a:rPr>
              <a:t>Outcome Measures</a:t>
            </a:r>
          </a:p>
          <a:p>
            <a:r>
              <a:rPr lang="en-US" sz="1200" b="1" i="0" u="none" strike="noStrike" kern="1200" baseline="0" dirty="0" smtClean="0">
                <a:solidFill>
                  <a:schemeClr val="tx1"/>
                </a:solidFill>
                <a:latin typeface="+mn-lt"/>
                <a:ea typeface="+mn-ea"/>
                <a:cs typeface="+mn-cs"/>
              </a:rPr>
              <a:t>1. Standard</a:t>
            </a:r>
            <a:r>
              <a:rPr lang="en-US" sz="1200" b="0" i="0" u="none" strike="noStrike" kern="1200" baseline="0" dirty="0" smtClean="0">
                <a:solidFill>
                  <a:schemeClr val="tx1"/>
                </a:solidFill>
                <a:latin typeface="+mn-lt"/>
                <a:ea typeface="+mn-ea"/>
                <a:cs typeface="+mn-cs"/>
              </a:rPr>
              <a:t>: less than 5% duplicates in the national database</a:t>
            </a:r>
          </a:p>
          <a:p>
            <a:r>
              <a:rPr lang="en-US" sz="1200" b="1" i="0" u="none" strike="noStrike" kern="1200" baseline="0" dirty="0" smtClean="0">
                <a:solidFill>
                  <a:schemeClr val="tx1"/>
                </a:solidFill>
                <a:latin typeface="+mn-lt"/>
                <a:ea typeface="+mn-ea"/>
                <a:cs typeface="+mn-cs"/>
              </a:rPr>
              <a:t>2. Procedures for Evaluation </a:t>
            </a:r>
            <a:r>
              <a:rPr lang="en-US" sz="1200" b="0" i="0" u="none" strike="noStrike" kern="1200" baseline="0" dirty="0" smtClean="0">
                <a:solidFill>
                  <a:schemeClr val="tx1"/>
                </a:solidFill>
                <a:latin typeface="+mn-lt"/>
                <a:ea typeface="+mn-ea"/>
                <a:cs typeface="+mn-cs"/>
              </a:rPr>
              <a:t>[Pending]</a:t>
            </a:r>
            <a:endParaRPr lang="en-US" baseline="0" dirty="0" smtClean="0"/>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The intra-state duplicate rate is calculated by dividing the number of duplicate pairs by the total number of cases reported through the end of the calendar year.</a:t>
            </a:r>
          </a:p>
          <a:p>
            <a:pPr marL="171450" indent="-171450">
              <a:buFont typeface="Arial" pitchFamily="34" charset="0"/>
              <a:buChar char="•"/>
            </a:pPr>
            <a:r>
              <a:rPr lang="en-US" baseline="0" dirty="0" smtClean="0"/>
              <a:t>Sites should identify and remove the duplicates in their system or update the duplicate status to “different than” for when the cases are indeed different.</a:t>
            </a:r>
          </a:p>
          <a:p>
            <a:pPr marL="171450" indent="-171450">
              <a:buFont typeface="Arial" pitchFamily="34" charset="0"/>
              <a:buChar char="•"/>
            </a:pPr>
            <a:endParaRPr lang="en-US" baseline="0" dirty="0" smtClean="0"/>
          </a:p>
          <a:p>
            <a:pPr marL="171450" indent="-171450">
              <a:buFont typeface="Arial" pitchFamily="34" charset="0"/>
              <a:buChar char="•"/>
            </a:pPr>
            <a:endParaRPr lang="en-US" baseline="0" dirty="0" smtClean="0"/>
          </a:p>
          <a:p>
            <a:r>
              <a:rPr lang="en-US" sz="1200" b="1" kern="1200" dirty="0" smtClean="0">
                <a:solidFill>
                  <a:schemeClr val="tx1"/>
                </a:solidFill>
                <a:effectLst/>
                <a:latin typeface="+mn-lt"/>
                <a:ea typeface="+mn-ea"/>
                <a:cs typeface="+mn-cs"/>
              </a:rPr>
              <a:t>Results</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Through the period under examination, HIV and AIDS duplication rates ranged from 0.01% (2005) to 0.43% (2008), and 0.03% (2005-2006) to 0.17% (2008), respectively.  Among diagnoses of HIV infection, stage 1, 2, or unknown made during 1998-2008, de-duplication reduced case counts from 1.2% (2000) to 6.7% (2007).  Among diagnoses of HIV infection, stage 3 (AIDS), de-duplication reduced case counts from 0.1% (1998-2001) to 3.2% (2007), with greatest reductions observed in the most recent years of diagnosis.</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
            </a:r>
            <a:br>
              <a:rPr lang="en-US" sz="1200" i="1"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Conclusions</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National duplication rates were very low (&lt; 0.5%) from 2005-2008 as a result of sustained state and national level de-duplication efforts.  CDC, in collaboration with state partners from across the country, plans to continue to promote accurate monitoring of HIV disease burden in the U.S. by consistently identifying and merging duplicative case reports.  </a:t>
            </a:r>
          </a:p>
          <a:p>
            <a:pPr marL="171450" indent="-171450">
              <a:buFont typeface="Arial" pitchFamily="34" charset="0"/>
              <a:buChar char="•"/>
            </a:pPr>
            <a:endParaRPr lang="en-US" baseline="0" dirty="0" smtClean="0"/>
          </a:p>
          <a:p>
            <a:pPr marL="171450" indent="-171450">
              <a:buFont typeface="Arial" pitchFamily="34" charset="0"/>
              <a:buChar char="•"/>
            </a:pPr>
            <a:endParaRPr lang="en-US" baseline="0" dirty="0" smtClean="0"/>
          </a:p>
          <a:p>
            <a:pPr marL="0" indent="0">
              <a:buFont typeface="Arial" pitchFamily="34" charset="0"/>
              <a:buNone/>
            </a:pPr>
            <a:endParaRPr lang="en-US" baseline="0"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smtClean="0">
                <a:solidFill>
                  <a:schemeClr val="tx1"/>
                </a:solidFill>
                <a:effectLst/>
                <a:latin typeface="+mn-lt"/>
                <a:ea typeface="+mn-ea"/>
                <a:cs typeface="+mn-cs"/>
              </a:rPr>
              <a:t>Group critique of existing chapter content, with an eye for obsolete terminology and processes</a:t>
            </a:r>
            <a:endParaRPr lang="en-US" sz="1100" kern="1200" dirty="0" smtClean="0">
              <a:solidFill>
                <a:schemeClr val="tx1"/>
              </a:solidFill>
              <a:effectLst/>
              <a:latin typeface="+mn-lt"/>
              <a:ea typeface="+mn-ea"/>
              <a:cs typeface="+mn-cs"/>
            </a:endParaRPr>
          </a:p>
          <a:p>
            <a:pPr lvl="2"/>
            <a:r>
              <a:rPr lang="en-US" sz="1200" kern="1200" dirty="0" smtClean="0">
                <a:solidFill>
                  <a:schemeClr val="tx1"/>
                </a:solidFill>
                <a:effectLst/>
                <a:latin typeface="+mn-lt"/>
                <a:ea typeface="+mn-ea"/>
                <a:cs typeface="+mn-cs"/>
              </a:rPr>
              <a:t>Old case </a:t>
            </a:r>
            <a:r>
              <a:rPr lang="en-US" sz="1200" kern="1200" dirty="0" err="1" smtClean="0">
                <a:solidFill>
                  <a:schemeClr val="tx1"/>
                </a:solidFill>
                <a:effectLst/>
                <a:latin typeface="+mn-lt"/>
                <a:ea typeface="+mn-ea"/>
                <a:cs typeface="+mn-cs"/>
              </a:rPr>
              <a:t>definition</a:t>
            </a:r>
            <a:r>
              <a:rPr lang="en-US" sz="1200" kern="1200" dirty="0" err="1" smtClean="0">
                <a:solidFill>
                  <a:schemeClr val="tx1"/>
                </a:solidFill>
                <a:effectLst/>
                <a:latin typeface="+mn-lt"/>
                <a:ea typeface="+mn-ea"/>
                <a:cs typeface="+mn-cs"/>
                <a:sym typeface="Wingdings"/>
              </a:rPr>
              <a:t></a:t>
            </a:r>
            <a:r>
              <a:rPr lang="en-US" sz="1200" kern="1200" dirty="0" err="1" smtClean="0">
                <a:solidFill>
                  <a:schemeClr val="tx1"/>
                </a:solidFill>
                <a:effectLst/>
                <a:latin typeface="+mn-lt"/>
                <a:ea typeface="+mn-ea"/>
                <a:cs typeface="+mn-cs"/>
              </a:rPr>
              <a:t>increase</a:t>
            </a:r>
            <a:r>
              <a:rPr lang="en-US" sz="1200" kern="1200" dirty="0" smtClean="0">
                <a:solidFill>
                  <a:schemeClr val="tx1"/>
                </a:solidFill>
                <a:effectLst/>
                <a:latin typeface="+mn-lt"/>
                <a:ea typeface="+mn-ea"/>
                <a:cs typeface="+mn-cs"/>
              </a:rPr>
              <a:t> clarity and operationalize current case definition by employing current definition verbiage throughout the chapter</a:t>
            </a:r>
            <a:endParaRPr lang="en-US" sz="1100" kern="1200" dirty="0" smtClean="0">
              <a:solidFill>
                <a:schemeClr val="tx1"/>
              </a:solidFill>
              <a:effectLst/>
              <a:latin typeface="+mn-lt"/>
              <a:ea typeface="+mn-ea"/>
              <a:cs typeface="+mn-cs"/>
            </a:endParaRPr>
          </a:p>
          <a:p>
            <a:pPr lvl="3"/>
            <a:r>
              <a:rPr lang="en-US" sz="1200" kern="1200" dirty="0" smtClean="0">
                <a:solidFill>
                  <a:schemeClr val="tx1"/>
                </a:solidFill>
                <a:effectLst/>
                <a:latin typeface="+mn-lt"/>
                <a:ea typeface="+mn-ea"/>
                <a:cs typeface="+mn-cs"/>
              </a:rPr>
              <a:t>Old term: ‘HIV/</a:t>
            </a:r>
            <a:r>
              <a:rPr lang="en-US" sz="1200" kern="1200" dirty="0" err="1" smtClean="0">
                <a:solidFill>
                  <a:schemeClr val="tx1"/>
                </a:solidFill>
                <a:effectLst/>
                <a:latin typeface="+mn-lt"/>
                <a:ea typeface="+mn-ea"/>
                <a:cs typeface="+mn-cs"/>
              </a:rPr>
              <a:t>AIDS’</a:t>
            </a:r>
            <a:r>
              <a:rPr lang="en-US" sz="1200" kern="1200" dirty="0" err="1" smtClean="0">
                <a:solidFill>
                  <a:schemeClr val="tx1"/>
                </a:solidFill>
                <a:effectLst/>
                <a:latin typeface="+mn-lt"/>
                <a:ea typeface="+mn-ea"/>
                <a:cs typeface="+mn-cs"/>
                <a:sym typeface="Wingdings"/>
              </a:rPr>
              <a:t></a:t>
            </a:r>
            <a:r>
              <a:rPr lang="en-US" sz="1200" kern="1200" dirty="0" err="1" smtClean="0">
                <a:solidFill>
                  <a:schemeClr val="tx1"/>
                </a:solidFill>
                <a:effectLst/>
                <a:latin typeface="+mn-lt"/>
                <a:ea typeface="+mn-ea"/>
                <a:cs typeface="+mn-cs"/>
              </a:rPr>
              <a:t>change</a:t>
            </a:r>
            <a:r>
              <a:rPr lang="en-US" sz="1200" kern="1200" dirty="0" smtClean="0">
                <a:solidFill>
                  <a:schemeClr val="tx1"/>
                </a:solidFill>
                <a:effectLst/>
                <a:latin typeface="+mn-lt"/>
                <a:ea typeface="+mn-ea"/>
                <a:cs typeface="+mn-cs"/>
              </a:rPr>
              <a:t> to new term ‘HIV’</a:t>
            </a:r>
            <a:endParaRPr lang="en-US" sz="1100" kern="1200" dirty="0" smtClean="0">
              <a:solidFill>
                <a:schemeClr val="tx1"/>
              </a:solidFill>
              <a:effectLst/>
              <a:latin typeface="+mn-lt"/>
              <a:ea typeface="+mn-ea"/>
              <a:cs typeface="+mn-cs"/>
            </a:endParaRPr>
          </a:p>
          <a:p>
            <a:pPr lvl="3"/>
            <a:r>
              <a:rPr lang="en-US" sz="1200" kern="1200" dirty="0" smtClean="0">
                <a:solidFill>
                  <a:schemeClr val="tx1"/>
                </a:solidFill>
                <a:effectLst/>
                <a:latin typeface="+mn-lt"/>
                <a:ea typeface="+mn-ea"/>
                <a:cs typeface="+mn-cs"/>
              </a:rPr>
              <a:t>Old phrase: ‘HIV </a:t>
            </a:r>
            <a:r>
              <a:rPr lang="en-US" sz="1200" kern="1200" dirty="0" err="1" smtClean="0">
                <a:solidFill>
                  <a:schemeClr val="tx1"/>
                </a:solidFill>
                <a:effectLst/>
                <a:latin typeface="+mn-lt"/>
                <a:ea typeface="+mn-ea"/>
                <a:cs typeface="+mn-cs"/>
              </a:rPr>
              <a:t>diagnosis’</a:t>
            </a:r>
            <a:r>
              <a:rPr lang="en-US" sz="1200" kern="1200" dirty="0" err="1" smtClean="0">
                <a:solidFill>
                  <a:schemeClr val="tx1"/>
                </a:solidFill>
                <a:effectLst/>
                <a:latin typeface="+mn-lt"/>
                <a:ea typeface="+mn-ea"/>
                <a:cs typeface="+mn-cs"/>
                <a:sym typeface="Wingdings"/>
              </a:rPr>
              <a:t></a:t>
            </a:r>
            <a:r>
              <a:rPr lang="en-US" sz="1200" kern="1200" dirty="0" err="1" smtClean="0">
                <a:solidFill>
                  <a:schemeClr val="tx1"/>
                </a:solidFill>
                <a:effectLst/>
                <a:latin typeface="+mn-lt"/>
                <a:ea typeface="+mn-ea"/>
                <a:cs typeface="+mn-cs"/>
              </a:rPr>
              <a:t>change</a:t>
            </a:r>
            <a:r>
              <a:rPr lang="en-US" sz="1200" kern="1200" dirty="0" smtClean="0">
                <a:solidFill>
                  <a:schemeClr val="tx1"/>
                </a:solidFill>
                <a:effectLst/>
                <a:latin typeface="+mn-lt"/>
                <a:ea typeface="+mn-ea"/>
                <a:cs typeface="+mn-cs"/>
              </a:rPr>
              <a:t> to new phrase ‘diagnosis of HIV infection, stage 1, 2, or unknown’</a:t>
            </a:r>
            <a:endParaRPr lang="en-US" sz="1100" kern="1200" dirty="0" smtClean="0">
              <a:solidFill>
                <a:schemeClr val="tx1"/>
              </a:solidFill>
              <a:effectLst/>
              <a:latin typeface="+mn-lt"/>
              <a:ea typeface="+mn-ea"/>
              <a:cs typeface="+mn-cs"/>
            </a:endParaRPr>
          </a:p>
          <a:p>
            <a:pPr lvl="3"/>
            <a:r>
              <a:rPr lang="en-US" sz="1200" kern="1200" dirty="0" smtClean="0">
                <a:solidFill>
                  <a:schemeClr val="tx1"/>
                </a:solidFill>
                <a:effectLst/>
                <a:latin typeface="+mn-lt"/>
                <a:ea typeface="+mn-ea"/>
                <a:cs typeface="+mn-cs"/>
              </a:rPr>
              <a:t>Old phrase: ‘AIDS diagnosis’</a:t>
            </a:r>
            <a:r>
              <a:rPr lang="en-US" sz="1200" kern="1200" dirty="0" smtClean="0">
                <a:solidFill>
                  <a:schemeClr val="tx1"/>
                </a:solidFill>
                <a:effectLst/>
                <a:latin typeface="+mn-lt"/>
                <a:ea typeface="+mn-ea"/>
                <a:cs typeface="+mn-cs"/>
                <a:sym typeface="Wingdings"/>
              </a:rPr>
              <a:t></a:t>
            </a:r>
            <a:r>
              <a:rPr lang="en-US" sz="1200" kern="1200" dirty="0" smtClean="0">
                <a:solidFill>
                  <a:schemeClr val="tx1"/>
                </a:solidFill>
                <a:effectLst/>
                <a:latin typeface="+mn-lt"/>
                <a:ea typeface="+mn-ea"/>
                <a:cs typeface="+mn-cs"/>
              </a:rPr>
              <a:t> change to new phrase ‘diagnosis of HIV infection, stage 3 (AIDS)’</a:t>
            </a:r>
            <a:endParaRPr lang="en-US" sz="11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Old case definition, ‘HIV’, ‘AIDS’, ‘concurrent HIV/AIDS </a:t>
            </a:r>
            <a:r>
              <a:rPr lang="en-US" sz="1200" kern="1200" dirty="0" err="1" smtClean="0">
                <a:solidFill>
                  <a:schemeClr val="tx1"/>
                </a:solidFill>
                <a:effectLst/>
                <a:latin typeface="+mn-lt"/>
                <a:ea typeface="+mn-ea"/>
                <a:cs typeface="+mn-cs"/>
              </a:rPr>
              <a:t>diagnoses’</a:t>
            </a:r>
            <a:r>
              <a:rPr lang="en-US" sz="1200" kern="1200" dirty="0" err="1" smtClean="0">
                <a:solidFill>
                  <a:schemeClr val="tx1"/>
                </a:solidFill>
                <a:effectLst/>
                <a:latin typeface="+mn-lt"/>
                <a:ea typeface="+mn-ea"/>
                <a:cs typeface="+mn-cs"/>
                <a:sym typeface="Wingdings"/>
              </a:rPr>
              <a:t></a:t>
            </a:r>
            <a:r>
              <a:rPr lang="en-US" sz="1200" kern="1200" dirty="0" err="1" smtClean="0">
                <a:solidFill>
                  <a:schemeClr val="tx1"/>
                </a:solidFill>
                <a:effectLst/>
                <a:latin typeface="+mn-lt"/>
                <a:ea typeface="+mn-ea"/>
                <a:cs typeface="+mn-cs"/>
              </a:rPr>
              <a:t>change</a:t>
            </a:r>
            <a:r>
              <a:rPr lang="en-US" sz="1200" kern="1200" dirty="0" smtClean="0">
                <a:solidFill>
                  <a:schemeClr val="tx1"/>
                </a:solidFill>
                <a:effectLst/>
                <a:latin typeface="+mn-lt"/>
                <a:ea typeface="+mn-ea"/>
                <a:cs typeface="+mn-cs"/>
              </a:rPr>
              <a:t> to comport with current case definition, ‘diagnosis of HIV infection, stage 3 (AIDS)’</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16</a:t>
            </a:fld>
            <a:endParaRPr lang="en-US"/>
          </a:p>
        </p:txBody>
      </p:sp>
    </p:spTree>
    <p:extLst>
      <p:ext uri="{BB962C8B-B14F-4D97-AF65-F5344CB8AC3E}">
        <p14:creationId xmlns:p14="http://schemas.microsoft.com/office/powerpoint/2010/main" val="12951473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171450" marR="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sz="1200" kern="1200" dirty="0" smtClean="0">
                <a:solidFill>
                  <a:schemeClr val="tx1"/>
                </a:solidFill>
                <a:effectLst/>
                <a:latin typeface="+mn-lt"/>
                <a:ea typeface="+mn-ea"/>
                <a:cs typeface="+mn-cs"/>
              </a:rPr>
              <a:t>The ability of a surveillance system to correctly distinguish between newly and previously reported diagnoses of HIV infection should be measured to determine accuracy of case counts. Failing to properly link case reports to existing cases leads to </a:t>
            </a:r>
            <a:r>
              <a:rPr lang="en-US" sz="1200" kern="1200" dirty="0" err="1" smtClean="0">
                <a:solidFill>
                  <a:schemeClr val="tx1"/>
                </a:solidFill>
                <a:effectLst/>
                <a:latin typeface="+mn-lt"/>
                <a:ea typeface="+mn-ea"/>
                <a:cs typeface="+mn-cs"/>
              </a:rPr>
              <a:t>overcounting</a:t>
            </a:r>
            <a:r>
              <a:rPr lang="en-US" sz="1200" kern="1200" dirty="0" smtClean="0">
                <a:solidFill>
                  <a:schemeClr val="tx1"/>
                </a:solidFill>
                <a:effectLst/>
                <a:latin typeface="+mn-lt"/>
                <a:ea typeface="+mn-ea"/>
                <a:cs typeface="+mn-cs"/>
              </a:rPr>
              <a:t>. </a:t>
            </a:r>
            <a:endParaRPr lang="en-US" dirty="0" smtClean="0"/>
          </a:p>
          <a:p>
            <a:pPr marL="171450" indent="-171450">
              <a:buFont typeface="Wingdings" pitchFamily="2" charset="2"/>
              <a:buChar char="Ø"/>
            </a:pPr>
            <a:r>
              <a:rPr lang="en-US" sz="1200" kern="1200" dirty="0" smtClean="0">
                <a:solidFill>
                  <a:schemeClr val="tx1"/>
                </a:solidFill>
                <a:effectLst/>
                <a:latin typeface="+mn-lt"/>
                <a:ea typeface="+mn-ea"/>
                <a:cs typeface="+mn-cs"/>
              </a:rPr>
              <a:t>Duplicative case reports in databases decrease case count accuracy.</a:t>
            </a:r>
          </a:p>
          <a:p>
            <a:pPr marL="171450" marR="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sz="1200" kern="1200" dirty="0" smtClean="0">
                <a:solidFill>
                  <a:schemeClr val="tx1"/>
                </a:solidFill>
                <a:effectLst/>
                <a:latin typeface="+mn-lt"/>
                <a:ea typeface="+mn-ea"/>
                <a:cs typeface="+mn-cs"/>
              </a:rPr>
              <a:t>Intrastate duplicate case reporting can</a:t>
            </a:r>
            <a:r>
              <a:rPr lang="en-US" sz="1200" kern="1200" baseline="0" dirty="0" smtClean="0">
                <a:solidFill>
                  <a:schemeClr val="tx1"/>
                </a:solidFill>
                <a:effectLst/>
                <a:latin typeface="+mn-lt"/>
                <a:ea typeface="+mn-ea"/>
                <a:cs typeface="+mn-cs"/>
              </a:rPr>
              <a:t> result from failure to match newly reported data with existing case records within the state’s database, and thereby creating an apparently newly reported case.</a:t>
            </a:r>
            <a:endParaRPr lang="en-US"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sz="1200" kern="1200" dirty="0" smtClean="0">
                <a:solidFill>
                  <a:schemeClr val="tx1"/>
                </a:solidFill>
                <a:effectLst/>
                <a:latin typeface="+mn-lt"/>
                <a:ea typeface="+mn-ea"/>
                <a:cs typeface="+mn-cs"/>
              </a:rPr>
              <a:t>Similarly, failure</a:t>
            </a:r>
            <a:r>
              <a:rPr lang="en-US" sz="1200" kern="1200" baseline="0" dirty="0" smtClean="0">
                <a:solidFill>
                  <a:schemeClr val="tx1"/>
                </a:solidFill>
                <a:effectLst/>
                <a:latin typeface="+mn-lt"/>
                <a:ea typeface="+mn-ea"/>
                <a:cs typeface="+mn-cs"/>
              </a:rPr>
              <a:t> to match newly reported data with  existing records in the national database yields apparently newly reported cases.  </a:t>
            </a:r>
            <a:r>
              <a:rPr lang="en-US" sz="1200" kern="1200" dirty="0" smtClean="0">
                <a:solidFill>
                  <a:schemeClr val="tx1"/>
                </a:solidFill>
                <a:effectLst/>
                <a:latin typeface="+mn-lt"/>
                <a:ea typeface="+mn-ea"/>
                <a:cs typeface="+mn-cs"/>
              </a:rPr>
              <a:t>Interstate duplicate case reporting can result from persons moving to different states over time; as persons receive care for HIV infection in their new state of residence, they are reported to that state health department in accordance with local reporting requirements.  </a:t>
            </a:r>
          </a:p>
          <a:p>
            <a:pPr marL="171450" indent="-171450">
              <a:buFont typeface="Wingdings" pitchFamily="2" charset="2"/>
              <a:buChar char="Ø"/>
            </a:pPr>
            <a:r>
              <a:rPr lang="en-US" dirty="0" smtClean="0"/>
              <a:t>De-duplication</a:t>
            </a:r>
            <a:r>
              <a:rPr lang="en-US" baseline="0" dirty="0" smtClean="0"/>
              <a:t> remedies </a:t>
            </a:r>
            <a:r>
              <a:rPr lang="en-US" baseline="0" dirty="0" err="1" smtClean="0"/>
              <a:t>overcounting</a:t>
            </a:r>
            <a:r>
              <a:rPr lang="en-US" baseline="0" dirty="0" smtClean="0"/>
              <a:t>, thereby increasing (state and) national HIV surveillance system data.</a:t>
            </a:r>
          </a:p>
          <a:p>
            <a:pPr marL="171450" indent="-171450">
              <a:buFont typeface="Wingdings" pitchFamily="2" charset="2"/>
              <a:buChar char="Ø"/>
            </a:pPr>
            <a:r>
              <a:rPr lang="en-US" baseline="0" dirty="0" smtClean="0"/>
              <a:t>Changes to this chapter were minor, with nearly all original content retained. </a:t>
            </a:r>
          </a:p>
          <a:p>
            <a:pPr marL="171450" indent="-171450">
              <a:buFont typeface="Wingdings" pitchFamily="2" charset="2"/>
              <a:buChar char="Ø"/>
            </a:pPr>
            <a:r>
              <a:rPr lang="en-US" baseline="0" dirty="0" smtClean="0"/>
              <a:t>Cuts were few, with full CSTE position statements at appendices relegated to links to those statements.</a:t>
            </a:r>
          </a:p>
          <a:p>
            <a:pPr marL="171450" indent="-171450">
              <a:buFont typeface="Wingdings" pitchFamily="2" charset="2"/>
              <a:buChar char="Ø"/>
            </a:pPr>
            <a:r>
              <a:rPr lang="en-US" baseline="0" dirty="0" smtClean="0"/>
              <a:t>Additions were few, and agreed upon by our Workgroup.</a:t>
            </a:r>
          </a:p>
          <a:p>
            <a:pPr marL="171450" indent="-171450">
              <a:buFont typeface="Wingdings" pitchFamily="2" charset="2"/>
              <a:buChar char="Ø"/>
            </a:pPr>
            <a:r>
              <a:rPr lang="en-US" baseline="0" dirty="0" smtClean="0"/>
              <a:t>Elaborations were few, and agreed upon by our Workgroup.</a:t>
            </a:r>
          </a:p>
          <a:p>
            <a:pPr marL="171450" indent="-171450">
              <a:buFont typeface="Wingdings" pitchFamily="2" charset="2"/>
              <a:buChar char="Ø"/>
            </a:pP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17</a:t>
            </a:fld>
            <a:endParaRPr lang="en-US"/>
          </a:p>
        </p:txBody>
      </p:sp>
    </p:spTree>
    <p:extLst>
      <p:ext uri="{BB962C8B-B14F-4D97-AF65-F5344CB8AC3E}">
        <p14:creationId xmlns:p14="http://schemas.microsoft.com/office/powerpoint/2010/main" val="37264279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What questions and comments </a:t>
            </a:r>
            <a:r>
              <a:rPr lang="en-US" dirty="0" err="1" smtClean="0"/>
              <a:t>do</a:t>
            </a:r>
            <a:r>
              <a:rPr lang="en-US" i="1" dirty="0" err="1" smtClean="0"/>
              <a:t>you</a:t>
            </a:r>
            <a:r>
              <a:rPr lang="en-US" i="1" dirty="0" smtClean="0"/>
              <a:t> </a:t>
            </a:r>
            <a:r>
              <a:rPr lang="en-US" dirty="0" smtClean="0"/>
              <a:t>have about this chapter--Duplicate Review?</a:t>
            </a: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18</a:t>
            </a:fld>
            <a:endParaRPr lang="en-US"/>
          </a:p>
        </p:txBody>
      </p:sp>
    </p:spTree>
    <p:extLst>
      <p:ext uri="{BB962C8B-B14F-4D97-AF65-F5344CB8AC3E}">
        <p14:creationId xmlns:p14="http://schemas.microsoft.com/office/powerpoint/2010/main" val="23434198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 typeface="Wingdings" pitchFamily="2" charset="2"/>
              <a:buChar char="Ø"/>
            </a:pPr>
            <a:r>
              <a:rPr lang="en-US" dirty="0" smtClean="0"/>
              <a:t>I am grateful</a:t>
            </a:r>
            <a:r>
              <a:rPr lang="en-US" baseline="0" dirty="0" smtClean="0"/>
              <a:t> for your attention during this presentation, </a:t>
            </a:r>
            <a:r>
              <a:rPr lang="en-US" baseline="0" smtClean="0"/>
              <a:t>and for t</a:t>
            </a:r>
            <a:r>
              <a:rPr lang="en-US" smtClean="0"/>
              <a:t>he </a:t>
            </a:r>
            <a:r>
              <a:rPr lang="en-US" dirty="0" smtClean="0"/>
              <a:t>Duplicate</a:t>
            </a:r>
            <a:r>
              <a:rPr lang="en-US" baseline="0" dirty="0" smtClean="0"/>
              <a:t> Review Workgroup’s efforts, whose members are shown here. </a:t>
            </a:r>
            <a:r>
              <a:rPr lang="en-US" i="1" baseline="0" dirty="0" smtClean="0"/>
              <a:t>[AJM note: pause…]</a:t>
            </a:r>
          </a:p>
          <a:p>
            <a:pPr eaLnBrk="1" hangingPunct="1">
              <a:buFont typeface="Wingdings" pitchFamily="2" charset="2"/>
              <a:buChar char="Ø"/>
            </a:pPr>
            <a:r>
              <a:rPr lang="en-US" dirty="0" smtClean="0"/>
              <a:t>Strengths of this chapter and presentation may be greatly attributed to them and our predecessors, while weaknesses may attributed to the speaker.</a:t>
            </a:r>
          </a:p>
          <a:p>
            <a:pPr eaLnBrk="1" hangingPunct="1">
              <a:buFont typeface="Wingdings" pitchFamily="2" charset="2"/>
              <a:buChar char="Ø"/>
            </a:pPr>
            <a:r>
              <a:rPr lang="en-US" dirty="0" smtClean="0"/>
              <a:t>Thank you.</a:t>
            </a:r>
          </a:p>
          <a:p>
            <a:pPr algn="ctr" eaLnBrk="1" hangingPunct="1">
              <a:buFont typeface="Wingdings" pitchFamily="2" charset="2"/>
              <a:buNone/>
            </a:pPr>
            <a:r>
              <a:rPr lang="en-US" i="1" dirty="0" smtClean="0"/>
              <a:t>fin</a:t>
            </a: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19</a:t>
            </a:fld>
            <a:endParaRPr lang="en-US"/>
          </a:p>
        </p:txBody>
      </p:sp>
    </p:spTree>
    <p:extLst>
      <p:ext uri="{BB962C8B-B14F-4D97-AF65-F5344CB8AC3E}">
        <p14:creationId xmlns:p14="http://schemas.microsoft.com/office/powerpoint/2010/main" val="3814985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171450" indent="-171450">
              <a:buFont typeface="Wingdings" pitchFamily="2" charset="2"/>
              <a:buChar char="Ø"/>
            </a:pPr>
            <a:r>
              <a:rPr lang="en-US" sz="1200" kern="1200" dirty="0" smtClean="0">
                <a:solidFill>
                  <a:schemeClr val="tx1"/>
                </a:solidFill>
                <a:effectLst/>
                <a:latin typeface="+mn-lt"/>
                <a:ea typeface="+mn-ea"/>
                <a:cs typeface="+mn-cs"/>
              </a:rPr>
              <a:t>The ability of a surveillance system to correctly distinguish between newly and previously reported diagnoses of HIV infection should be measured to determine accuracy  of case counts. Failing to properly link case reports to existing cases leads to </a:t>
            </a:r>
            <a:r>
              <a:rPr lang="en-US" sz="1200" kern="1200" dirty="0" err="1" smtClean="0">
                <a:solidFill>
                  <a:schemeClr val="tx1"/>
                </a:solidFill>
                <a:effectLst/>
                <a:latin typeface="+mn-lt"/>
                <a:ea typeface="+mn-ea"/>
                <a:cs typeface="+mn-cs"/>
              </a:rPr>
              <a:t>overcounting</a:t>
            </a:r>
            <a:r>
              <a:rPr lang="en-US" sz="1200" kern="1200" dirty="0" smtClean="0">
                <a:solidFill>
                  <a:schemeClr val="tx1"/>
                </a:solidFill>
                <a:effectLst/>
                <a:latin typeface="+mn-lt"/>
                <a:ea typeface="+mn-ea"/>
                <a:cs typeface="+mn-cs"/>
              </a:rPr>
              <a:t>; incorrectly linking reports to existing cases can lead to undercounting and contamination of existing records with data from another case.</a:t>
            </a:r>
          </a:p>
          <a:p>
            <a:pPr marL="171450" indent="-171450">
              <a:buFont typeface="Wingdings" pitchFamily="2" charset="2"/>
              <a:buChar char="Ø"/>
            </a:pPr>
            <a:r>
              <a:rPr lang="en-US" sz="1200" kern="1200" dirty="0" smtClean="0">
                <a:solidFill>
                  <a:schemeClr val="tx1"/>
                </a:solidFill>
                <a:effectLst/>
                <a:latin typeface="+mn-lt"/>
                <a:ea typeface="+mn-ea"/>
                <a:cs typeface="+mn-cs"/>
              </a:rPr>
              <a:t>In the 2 X 2 table shown at Figure 1, cell </a:t>
            </a:r>
            <a:r>
              <a:rPr lang="en-US" sz="1200" i="1" kern="1200" dirty="0" smtClean="0">
                <a:solidFill>
                  <a:schemeClr val="tx1"/>
                </a:solidFill>
                <a:effectLst/>
                <a:latin typeface="+mn-lt"/>
                <a:ea typeface="+mn-ea"/>
                <a:cs typeface="+mn-cs"/>
              </a:rPr>
              <a:t>a </a:t>
            </a:r>
            <a:r>
              <a:rPr lang="en-US" sz="1200" kern="1200" dirty="0" smtClean="0">
                <a:solidFill>
                  <a:schemeClr val="tx1"/>
                </a:solidFill>
                <a:effectLst/>
                <a:latin typeface="+mn-lt"/>
                <a:ea typeface="+mn-ea"/>
                <a:cs typeface="+mn-cs"/>
              </a:rPr>
              <a:t>represents the number of patients diagnosed with HIV infection, any stage, and reported to state and local public health authorities, and reported in turn to CDC (Figure 1).  Duplicative case reports erroneously increase cell </a:t>
            </a:r>
            <a:r>
              <a:rPr lang="en-US" sz="1200" i="1" kern="1200" dirty="0" smtClean="0">
                <a:solidFill>
                  <a:schemeClr val="tx1"/>
                </a:solidFill>
                <a:effectLst/>
                <a:latin typeface="+mn-lt"/>
                <a:ea typeface="+mn-ea"/>
                <a:cs typeface="+mn-cs"/>
              </a:rPr>
              <a:t>a</a:t>
            </a:r>
            <a:r>
              <a:rPr lang="en-US" sz="1200" kern="1200" dirty="0" smtClean="0">
                <a:solidFill>
                  <a:schemeClr val="tx1"/>
                </a:solidFill>
                <a:effectLst/>
                <a:latin typeface="+mn-lt"/>
                <a:ea typeface="+mn-ea"/>
                <a:cs typeface="+mn-cs"/>
              </a:rPr>
              <a:t>’s value, thereby (increasing the size</a:t>
            </a:r>
            <a:r>
              <a:rPr lang="en-US" sz="1200" kern="1200" baseline="0" dirty="0" smtClean="0">
                <a:solidFill>
                  <a:schemeClr val="tx1"/>
                </a:solidFill>
                <a:effectLst/>
                <a:latin typeface="+mn-lt"/>
                <a:ea typeface="+mn-ea"/>
                <a:cs typeface="+mn-cs"/>
              </a:rPr>
              <a:t> of the numerator and)</a:t>
            </a:r>
            <a:r>
              <a:rPr lang="en-US" sz="1200" kern="1200" dirty="0" smtClean="0">
                <a:solidFill>
                  <a:schemeClr val="tx1"/>
                </a:solidFill>
                <a:effectLst/>
                <a:latin typeface="+mn-lt"/>
                <a:ea typeface="+mn-ea"/>
                <a:cs typeface="+mn-cs"/>
              </a:rPr>
              <a:t> decreasing case count accuracy.</a:t>
            </a:r>
          </a:p>
          <a:p>
            <a:r>
              <a:rPr lang="en-US" sz="1200" kern="120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C2865D1B-0DC6-42CE-8930-912C113E9AA7}" type="slidenum">
              <a:rPr lang="en-US" smtClean="0"/>
              <a:pPr/>
              <a:t>2</a:t>
            </a:fld>
            <a:endParaRPr lang="en-US"/>
          </a:p>
        </p:txBody>
      </p:sp>
    </p:spTree>
    <p:extLst>
      <p:ext uri="{BB962C8B-B14F-4D97-AF65-F5344CB8AC3E}">
        <p14:creationId xmlns:p14="http://schemas.microsoft.com/office/powerpoint/2010/main" val="2266914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smtClean="0"/>
              <a:t>Intrastate de-duplication-</a:t>
            </a:r>
          </a:p>
          <a:p>
            <a:pPr lvl="1"/>
            <a:r>
              <a:rPr lang="en-US" b="1" dirty="0" smtClean="0">
                <a:solidFill>
                  <a:srgbClr val="FFFFFF"/>
                </a:solidFill>
              </a:rPr>
              <a:t>Evaluation Standard</a:t>
            </a:r>
            <a:r>
              <a:rPr lang="en-US" dirty="0" smtClean="0">
                <a:solidFill>
                  <a:srgbClr val="FFFFFF"/>
                </a:solidFill>
              </a:rPr>
              <a:t>: less than 5% duplicates. See methods in </a:t>
            </a:r>
            <a:r>
              <a:rPr lang="en-US" u="sng" dirty="0" smtClean="0">
                <a:solidFill>
                  <a:srgbClr val="FFFFFF"/>
                </a:solidFill>
              </a:rPr>
              <a:t>Data Quality  </a:t>
            </a:r>
            <a:endParaRPr lang="en-US" dirty="0" smtClean="0"/>
          </a:p>
          <a:p>
            <a:pPr marL="171450" indent="-171450">
              <a:buFont typeface="Wingdings" pitchFamily="2" charset="2"/>
              <a:buChar char="Ø"/>
            </a:pPr>
            <a:endParaRPr lang="en-US" sz="1200" kern="1200" dirty="0" smtClean="0">
              <a:solidFill>
                <a:schemeClr val="tx1"/>
              </a:solidFill>
              <a:effectLst/>
              <a:latin typeface="+mn-lt"/>
              <a:ea typeface="+mn-ea"/>
              <a:cs typeface="+mn-cs"/>
            </a:endParaRPr>
          </a:p>
          <a:p>
            <a:pPr marL="171450" indent="-171450">
              <a:buFont typeface="Wingdings" pitchFamily="2" charset="2"/>
              <a:buChar char="Ø"/>
            </a:pPr>
            <a:endParaRPr lang="en-US" sz="1200" kern="1200" dirty="0" smtClean="0">
              <a:solidFill>
                <a:schemeClr val="tx1"/>
              </a:solidFill>
              <a:effectLst/>
              <a:latin typeface="+mn-lt"/>
              <a:ea typeface="+mn-ea"/>
              <a:cs typeface="+mn-cs"/>
            </a:endParaRPr>
          </a:p>
          <a:p>
            <a:r>
              <a:rPr lang="en-US" sz="1200" b="1" i="1" kern="1200" dirty="0" smtClean="0">
                <a:solidFill>
                  <a:schemeClr val="tx1"/>
                </a:solidFill>
                <a:effectLst/>
                <a:latin typeface="+mn-lt"/>
                <a:ea typeface="+mn-ea"/>
                <a:cs typeface="+mn-cs"/>
              </a:rPr>
              <a:t>Outcome Measures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pPr lvl="0"/>
            <a:r>
              <a:rPr lang="en-US" sz="1200" b="1" kern="1200" dirty="0" smtClean="0">
                <a:solidFill>
                  <a:schemeClr val="tx1"/>
                </a:solidFill>
                <a:effectLst/>
                <a:latin typeface="+mn-lt"/>
                <a:ea typeface="+mn-ea"/>
                <a:cs typeface="+mn-cs"/>
              </a:rPr>
              <a:t>Evaluation Standard</a:t>
            </a:r>
            <a:r>
              <a:rPr lang="en-US" sz="1200" kern="1200" dirty="0" smtClean="0">
                <a:solidFill>
                  <a:schemeClr val="tx1"/>
                </a:solidFill>
                <a:effectLst/>
                <a:latin typeface="+mn-lt"/>
                <a:ea typeface="+mn-ea"/>
                <a:cs typeface="+mn-cs"/>
              </a:rPr>
              <a:t>: less than 5% duplicates . Duplication rates may be calculated as shown at Equation 2.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Equation 2</a:t>
            </a:r>
            <a:r>
              <a:rPr lang="en-US" sz="1200" kern="1200" dirty="0" smtClean="0">
                <a:solidFill>
                  <a:schemeClr val="tx1"/>
                </a:solidFill>
                <a:effectLst/>
                <a:latin typeface="+mn-lt"/>
                <a:ea typeface="+mn-ea"/>
                <a:cs typeface="+mn-cs"/>
              </a:rPr>
              <a:t>.  Intrastate  duplication rate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r>
              <a:rPr lang="en-US" sz="1200" b="1" i="1" kern="1200" dirty="0" smtClean="0">
                <a:solidFill>
                  <a:schemeClr val="tx1"/>
                </a:solidFill>
                <a:effectLst/>
                <a:latin typeface="+mn-lt"/>
                <a:ea typeface="+mn-ea"/>
                <a:cs typeface="+mn-cs"/>
              </a:rPr>
              <a:t>Outcome Measures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pPr lvl="0"/>
            <a:r>
              <a:rPr lang="en-US" sz="1200" b="1" kern="1200" dirty="0" smtClean="0">
                <a:solidFill>
                  <a:schemeClr val="tx1"/>
                </a:solidFill>
                <a:effectLst/>
                <a:latin typeface="+mn-lt"/>
                <a:ea typeface="+mn-ea"/>
                <a:cs typeface="+mn-cs"/>
              </a:rPr>
              <a:t>1.  Standard</a:t>
            </a:r>
            <a:r>
              <a:rPr lang="en-US" sz="1200" kern="1200" dirty="0" smtClean="0">
                <a:solidFill>
                  <a:schemeClr val="tx1"/>
                </a:solidFill>
                <a:effectLst/>
                <a:latin typeface="+mn-lt"/>
                <a:ea typeface="+mn-ea"/>
                <a:cs typeface="+mn-cs"/>
              </a:rPr>
              <a:t>: less than 5% duplicates  in the national database.  Duplication rates may be calculated as shown at Equation 3.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Equation 3. </a:t>
            </a:r>
            <a:r>
              <a:rPr lang="en-US" sz="1200" kern="1200" dirty="0" smtClean="0">
                <a:solidFill>
                  <a:schemeClr val="tx1"/>
                </a:solidFill>
                <a:effectLst/>
                <a:latin typeface="+mn-lt"/>
                <a:ea typeface="+mn-ea"/>
                <a:cs typeface="+mn-cs"/>
              </a:rPr>
              <a:t>Duplication rate for HIV infection, stage 1, 2, or unknown reporting </a:t>
            </a:r>
          </a:p>
          <a:p>
            <a:r>
              <a:rPr lang="en-US" sz="1200" kern="1200" dirty="0" smtClean="0">
                <a:solidFill>
                  <a:schemeClr val="tx1"/>
                </a:solidFill>
                <a:effectLst/>
                <a:latin typeface="+mn-lt"/>
                <a:ea typeface="+mn-ea"/>
                <a:cs typeface="+mn-cs"/>
              </a:rPr>
              <a:t>Number of records of HIV infection, stage 1, 2, or unknown merged in the national database as prompted by a given round of </a:t>
            </a:r>
            <a:r>
              <a:rPr lang="en-US" sz="1200" kern="1200" baseline="30000" dirty="0" smtClean="0">
                <a:solidFill>
                  <a:schemeClr val="tx1"/>
                </a:solidFill>
                <a:effectLst/>
                <a:latin typeface="+mn-lt"/>
                <a:ea typeface="+mn-ea"/>
                <a:cs typeface="+mn-cs"/>
              </a:rPr>
              <a:t>t</a:t>
            </a:r>
            <a:r>
              <a:rPr lang="en-US" sz="1200" kern="1200" dirty="0" smtClean="0">
                <a:solidFill>
                  <a:schemeClr val="tx1"/>
                </a:solidFill>
                <a:effectLst/>
                <a:latin typeface="+mn-lt"/>
                <a:ea typeface="+mn-ea"/>
                <a:cs typeface="+mn-cs"/>
              </a:rPr>
              <a:t> RIDR</a:t>
            </a:r>
          </a:p>
          <a:p>
            <a:r>
              <a:rPr lang="en-US" sz="1200" kern="1200" dirty="0" smtClean="0">
                <a:solidFill>
                  <a:schemeClr val="tx1"/>
                </a:solidFill>
                <a:effectLst/>
                <a:latin typeface="+mn-lt"/>
                <a:ea typeface="+mn-ea"/>
                <a:cs typeface="+mn-cs"/>
              </a:rPr>
              <a:t>Number of records of HIV infection, stage 1, 2, or unknown in the national database at the beginning of a given round of RIDR</a:t>
            </a:r>
          </a:p>
          <a:p>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Quantitiative</a:t>
            </a:r>
            <a:r>
              <a:rPr lang="en-US" sz="1200" kern="1200" dirty="0" smtClean="0">
                <a:solidFill>
                  <a:schemeClr val="tx1"/>
                </a:solidFill>
                <a:effectLst/>
                <a:latin typeface="+mn-lt"/>
                <a:ea typeface="+mn-ea"/>
                <a:cs typeface="+mn-cs"/>
              </a:rPr>
              <a:t> standard calls for quantitative treatment.  As given in such abbreviated form, begs the question of what CDC uses for numerator and </a:t>
            </a:r>
            <a:r>
              <a:rPr lang="en-US" sz="1200" kern="1200" dirty="0" err="1" smtClean="0">
                <a:solidFill>
                  <a:schemeClr val="tx1"/>
                </a:solidFill>
                <a:effectLst/>
                <a:latin typeface="+mn-lt"/>
                <a:ea typeface="+mn-ea"/>
                <a:cs typeface="+mn-cs"/>
              </a:rPr>
              <a:t>denominator</a:t>
            </a:r>
            <a:r>
              <a:rPr lang="en-US" sz="1200" kern="1200" dirty="0" err="1" smtClean="0">
                <a:solidFill>
                  <a:schemeClr val="tx1"/>
                </a:solidFill>
                <a:effectLst/>
                <a:latin typeface="+mn-lt"/>
                <a:ea typeface="+mn-ea"/>
                <a:cs typeface="+mn-cs"/>
                <a:sym typeface="Wingdings"/>
              </a:rPr>
              <a:t></a:t>
            </a:r>
            <a:r>
              <a:rPr lang="en-US" sz="1200" kern="1200" dirty="0" err="1" smtClean="0">
                <a:solidFill>
                  <a:schemeClr val="tx1"/>
                </a:solidFill>
                <a:effectLst/>
                <a:latin typeface="+mn-lt"/>
                <a:ea typeface="+mn-ea"/>
                <a:cs typeface="+mn-cs"/>
              </a:rPr>
              <a:t>Equation</a:t>
            </a:r>
            <a:r>
              <a:rPr lang="en-US" sz="1200" kern="1200" dirty="0" smtClean="0">
                <a:solidFill>
                  <a:schemeClr val="tx1"/>
                </a:solidFill>
                <a:effectLst/>
                <a:latin typeface="+mn-lt"/>
                <a:ea typeface="+mn-ea"/>
                <a:cs typeface="+mn-cs"/>
              </a:rPr>
              <a:t> added.</a:t>
            </a:r>
          </a:p>
          <a:p>
            <a:r>
              <a:rPr lang="en-US" sz="1200" kern="120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2865D1B-0DC6-42CE-8930-912C113E9AA7}" type="slidenum">
              <a:rPr lang="en-US" smtClean="0"/>
              <a:pPr/>
              <a:t>3</a:t>
            </a:fld>
            <a:endParaRPr lang="en-US"/>
          </a:p>
        </p:txBody>
      </p:sp>
    </p:spTree>
    <p:extLst>
      <p:ext uri="{BB962C8B-B14F-4D97-AF65-F5344CB8AC3E}">
        <p14:creationId xmlns:p14="http://schemas.microsoft.com/office/powerpoint/2010/main" val="2266914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itchFamily="2" charset="2"/>
              <a:buChar char="Ø"/>
            </a:pPr>
            <a:r>
              <a:rPr lang="en-US" sz="1200" kern="1200" dirty="0" smtClean="0">
                <a:solidFill>
                  <a:schemeClr val="tx1"/>
                </a:solidFill>
                <a:effectLst/>
                <a:latin typeface="+mn-lt"/>
                <a:ea typeface="+mn-ea"/>
                <a:cs typeface="+mn-cs"/>
              </a:rPr>
              <a:t>On</a:t>
            </a:r>
            <a:r>
              <a:rPr lang="en-US" sz="1200" kern="1200" baseline="0" dirty="0" smtClean="0">
                <a:solidFill>
                  <a:schemeClr val="tx1"/>
                </a:solidFill>
                <a:effectLst/>
                <a:latin typeface="+mn-lt"/>
                <a:ea typeface="+mn-ea"/>
                <a:cs typeface="+mn-cs"/>
              </a:rPr>
              <a:t> this slide, </a:t>
            </a:r>
            <a:r>
              <a:rPr lang="en-US" sz="1200" kern="1200" baseline="0" smtClean="0">
                <a:solidFill>
                  <a:schemeClr val="tx1"/>
                </a:solidFill>
                <a:effectLst/>
                <a:latin typeface="+mn-lt"/>
                <a:ea typeface="+mn-ea"/>
                <a:cs typeface="+mn-cs"/>
              </a:rPr>
              <a:t>the chapter’s </a:t>
            </a:r>
            <a:r>
              <a:rPr lang="en-US" sz="1200" kern="1200" baseline="0" dirty="0" smtClean="0">
                <a:solidFill>
                  <a:schemeClr val="tx1"/>
                </a:solidFill>
                <a:effectLst/>
                <a:latin typeface="+mn-lt"/>
                <a:ea typeface="+mn-ea"/>
                <a:cs typeface="+mn-cs"/>
              </a:rPr>
              <a:t>table of contents are shown.</a:t>
            </a:r>
            <a:endParaRPr lang="en-US" sz="1200" kern="1200" dirty="0" smtClean="0">
              <a:solidFill>
                <a:schemeClr val="tx1"/>
              </a:solidFill>
              <a:effectLst/>
              <a:latin typeface="+mn-lt"/>
              <a:ea typeface="+mn-ea"/>
              <a:cs typeface="+mn-cs"/>
            </a:endParaRPr>
          </a:p>
          <a:p>
            <a:pPr marL="171450" indent="-171450">
              <a:buFont typeface="Wingdings" pitchFamily="2" charset="2"/>
              <a:buChar char="Ø"/>
            </a:pPr>
            <a:r>
              <a:rPr lang="en-US" sz="1200" kern="1200" dirty="0" smtClean="0">
                <a:solidFill>
                  <a:schemeClr val="tx1"/>
                </a:solidFill>
                <a:effectLst/>
                <a:latin typeface="+mn-lt"/>
                <a:ea typeface="+mn-ea"/>
                <a:cs typeface="+mn-cs"/>
              </a:rPr>
              <a:t>At the local level, surveillance software and other routine surveillance practices are used to eliminate duplicate reports. At the national level, CDC does not receive patient names so duplicate reports cannot be eliminated with the same degree of accuracy as at the state/local level where the patient  names and other details are maintained.</a:t>
            </a:r>
          </a:p>
          <a:p>
            <a:pPr marL="171450" indent="-171450">
              <a:buFont typeface="Wingdings" pitchFamily="2" charset="2"/>
              <a:buChar char="Ø"/>
            </a:pPr>
            <a:r>
              <a:rPr lang="en-US" sz="1200" kern="1200" dirty="0" smtClean="0">
                <a:solidFill>
                  <a:schemeClr val="tx1"/>
                </a:solidFill>
                <a:effectLst/>
                <a:latin typeface="+mn-lt"/>
                <a:ea typeface="+mn-ea"/>
                <a:cs typeface="+mn-cs"/>
              </a:rPr>
              <a:t>Because doctors, hospitals, laboratories, and other sources of surveillance data may be required to report all diagnoses of HIV infection regardless of whether  they are newly identified, duplicate case reporting within a state may not be identified during routine case entry into the surveillance database . Eliminating duplicate reports on a regular basis is an important component of maintaining an accurate  surveillance database and ensures accurate case counts at the state and national levels. Using the following guidance , all jurisdictions should routinely perform data quality checks (See Data Quality) to verify that a person in their surveillance database has a single state-assigned number.</a:t>
            </a: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4</a:t>
            </a:fld>
            <a:endParaRPr lang="en-US"/>
          </a:p>
        </p:txBody>
      </p:sp>
    </p:spTree>
    <p:extLst>
      <p:ext uri="{BB962C8B-B14F-4D97-AF65-F5344CB8AC3E}">
        <p14:creationId xmlns:p14="http://schemas.microsoft.com/office/powerpoint/2010/main" val="2223903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5</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dirty="0"/>
          </a:p>
          <a:p>
            <a:r>
              <a:rPr lang="en-US" dirty="0"/>
              <a:t>				</a:t>
            </a:r>
          </a:p>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b="1" i="1" kern="1200" dirty="0" smtClean="0">
                <a:solidFill>
                  <a:schemeClr val="tx1"/>
                </a:solidFill>
                <a:effectLst/>
                <a:latin typeface="+mn-lt"/>
                <a:ea typeface="+mn-ea"/>
                <a:cs typeface="+mn-cs"/>
              </a:rPr>
              <a:t>Structural Requirements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1.  Case Report, Laboratory, and Other Reports Received on a </a:t>
            </a:r>
            <a:r>
              <a:rPr lang="en-US" sz="1200" b="1" u="sng" kern="1200" dirty="0" smtClean="0">
                <a:solidFill>
                  <a:schemeClr val="tx1"/>
                </a:solidFill>
                <a:effectLst/>
                <a:latin typeface="+mn-lt"/>
                <a:ea typeface="+mn-ea"/>
                <a:cs typeface="+mn-cs"/>
              </a:rPr>
              <a:t>Person</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2.  HIV Surveillance System Software</a:t>
            </a:r>
            <a:r>
              <a:rPr lang="en-US" sz="1200" b="1" u="sng" kern="1200" dirty="0" smtClean="0">
                <a:solidFill>
                  <a:schemeClr val="tx1"/>
                </a:solidFill>
                <a:effectLst/>
                <a:latin typeface="+mn-lt"/>
                <a:ea typeface="+mn-ea"/>
                <a:cs typeface="+mn-cs"/>
              </a:rPr>
              <a:t>, eHARS</a:t>
            </a:r>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3. eHARS Date Entry Quick Reference Guide</a:t>
            </a:r>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4.  eHARS Technical Reference Guide, v3.2</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5.  Data Processing Procedures and Tools for Record Linkage </a:t>
            </a:r>
            <a:r>
              <a:rPr lang="en-US" sz="1200" u="sng"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Record Linkage)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6.  Procedures for Evaluating Accuracy of Integrated HIV Surveillance</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Systems </a:t>
            </a:r>
            <a:r>
              <a:rPr lang="en-US" sz="1200" kern="1200" dirty="0" smtClean="0">
                <a:solidFill>
                  <a:schemeClr val="tx1"/>
                </a:solidFill>
                <a:effectLst/>
                <a:latin typeface="+mn-lt"/>
                <a:ea typeface="+mn-ea"/>
                <a:cs typeface="+mn-cs"/>
              </a:rPr>
              <a:t>(</a:t>
            </a:r>
            <a:r>
              <a:rPr lang="en-US" sz="1200" u="sng" kern="1200" dirty="0" smtClean="0">
                <a:solidFill>
                  <a:schemeClr val="tx1"/>
                </a:solidFill>
                <a:effectLst/>
                <a:latin typeface="+mn-lt"/>
                <a:ea typeface="+mn-ea"/>
                <a:cs typeface="+mn-cs"/>
              </a:rPr>
              <a:t>Data Quality</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5.  Surveillance Policies and Procedures for Record Linkage (Record Linkage)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6.  Variables Used for Ascertaining Potential Duplicates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	Exact </a:t>
            </a:r>
            <a:r>
              <a:rPr lang="en-US" sz="1200" u="sng" kern="1200" dirty="0" smtClean="0">
                <a:solidFill>
                  <a:schemeClr val="tx1"/>
                </a:solidFill>
                <a:effectLst/>
                <a:latin typeface="+mn-lt"/>
                <a:ea typeface="+mn-ea"/>
                <a:cs typeface="+mn-cs"/>
              </a:rPr>
              <a:t>variable</a:t>
            </a:r>
            <a:r>
              <a:rPr lang="en-US" sz="1200" kern="1200" dirty="0" smtClean="0">
                <a:solidFill>
                  <a:schemeClr val="tx1"/>
                </a:solidFill>
                <a:effectLst/>
                <a:latin typeface="+mn-lt"/>
                <a:ea typeface="+mn-ea"/>
                <a:cs typeface="+mn-cs"/>
              </a:rPr>
              <a:t>  match in eHARS for determining that a duplicate case is the same person (if present): </a:t>
            </a:r>
            <a:r>
              <a:rPr lang="en-US" sz="1200" u="sng" kern="1200" dirty="0" smtClean="0">
                <a:solidFill>
                  <a:schemeClr val="tx1"/>
                </a:solidFill>
                <a:effectLst/>
                <a:latin typeface="+mn-lt"/>
                <a:ea typeface="+mn-ea"/>
                <a:cs typeface="+mn-cs"/>
              </a:rPr>
              <a:t>first name ( </a:t>
            </a:r>
            <a:r>
              <a:rPr lang="en-US" sz="1200" i="1" u="sng" kern="1200" dirty="0" err="1" smtClean="0">
                <a:solidFill>
                  <a:schemeClr val="tx1"/>
                </a:solidFill>
                <a:effectLst/>
                <a:latin typeface="+mn-lt"/>
                <a:ea typeface="+mn-ea"/>
                <a:cs typeface="+mn-cs"/>
              </a:rPr>
              <a:t>first_name</a:t>
            </a:r>
            <a:r>
              <a:rPr lang="en-US" sz="1200" u="sng" kern="1200" dirty="0" smtClean="0">
                <a:solidFill>
                  <a:schemeClr val="tx1"/>
                </a:solidFill>
                <a:effectLst/>
                <a:latin typeface="+mn-lt"/>
                <a:ea typeface="+mn-ea"/>
                <a:cs typeface="+mn-cs"/>
              </a:rPr>
              <a:t>), last name (</a:t>
            </a:r>
            <a:r>
              <a:rPr lang="en-US" sz="1200" i="1" u="sng" kern="1200" dirty="0" err="1" smtClean="0">
                <a:solidFill>
                  <a:schemeClr val="tx1"/>
                </a:solidFill>
                <a:effectLst/>
                <a:latin typeface="+mn-lt"/>
                <a:ea typeface="+mn-ea"/>
                <a:cs typeface="+mn-cs"/>
              </a:rPr>
              <a:t>last_name</a:t>
            </a:r>
            <a:r>
              <a:rPr lang="en-US" sz="1200" u="sng" kern="1200" dirty="0" smtClean="0">
                <a:solidFill>
                  <a:schemeClr val="tx1"/>
                </a:solidFill>
                <a:effectLst/>
                <a:latin typeface="+mn-lt"/>
                <a:ea typeface="+mn-ea"/>
                <a:cs typeface="+mn-cs"/>
              </a:rPr>
              <a:t>), middle name (</a:t>
            </a:r>
            <a:r>
              <a:rPr lang="en-US" sz="1200" i="1" u="sng" kern="1200" dirty="0" err="1" smtClean="0">
                <a:solidFill>
                  <a:schemeClr val="tx1"/>
                </a:solidFill>
                <a:effectLst/>
                <a:latin typeface="+mn-lt"/>
                <a:ea typeface="+mn-ea"/>
                <a:cs typeface="+mn-cs"/>
              </a:rPr>
              <a:t>middle_name</a:t>
            </a:r>
            <a:r>
              <a:rPr lang="en-US" sz="1200" u="sng" kern="1200" dirty="0" smtClean="0">
                <a:solidFill>
                  <a:schemeClr val="tx1"/>
                </a:solidFill>
                <a:effectLst/>
                <a:latin typeface="+mn-lt"/>
                <a:ea typeface="+mn-ea"/>
                <a:cs typeface="+mn-cs"/>
              </a:rPr>
              <a:t>), soundex (</a:t>
            </a:r>
            <a:r>
              <a:rPr lang="en-US" sz="1200" i="1" u="sng" kern="1200" dirty="0" smtClean="0">
                <a:solidFill>
                  <a:schemeClr val="tx1"/>
                </a:solidFill>
                <a:effectLst/>
                <a:latin typeface="+mn-lt"/>
                <a:ea typeface="+mn-ea"/>
                <a:cs typeface="+mn-cs"/>
              </a:rPr>
              <a:t>last_name_sndx</a:t>
            </a:r>
            <a:r>
              <a:rPr lang="en-US" sz="1200" u="sng" kern="1200" dirty="0" smtClean="0">
                <a:solidFill>
                  <a:schemeClr val="tx1"/>
                </a:solidFill>
                <a:effectLst/>
                <a:latin typeface="+mn-lt"/>
                <a:ea typeface="+mn-ea"/>
                <a:cs typeface="+mn-cs"/>
              </a:rPr>
              <a:t>), date of birth (</a:t>
            </a:r>
            <a:r>
              <a:rPr lang="en-US" sz="1200" i="1" u="sng" kern="1200" dirty="0" smtClean="0">
                <a:solidFill>
                  <a:schemeClr val="tx1"/>
                </a:solidFill>
                <a:effectLst/>
                <a:latin typeface="+mn-lt"/>
                <a:ea typeface="+mn-ea"/>
                <a:cs typeface="+mn-cs"/>
              </a:rPr>
              <a:t>dob</a:t>
            </a:r>
            <a:r>
              <a:rPr lang="en-US" sz="1200" u="sng" kern="1200" dirty="0" smtClean="0">
                <a:solidFill>
                  <a:schemeClr val="tx1"/>
                </a:solidFill>
                <a:effectLst/>
                <a:latin typeface="+mn-lt"/>
                <a:ea typeface="+mn-ea"/>
                <a:cs typeface="+mn-cs"/>
              </a:rPr>
              <a:t>), sex (</a:t>
            </a:r>
            <a:r>
              <a:rPr lang="en-US" sz="1200" i="1" u="sng" kern="1200" dirty="0" err="1" smtClean="0">
                <a:solidFill>
                  <a:schemeClr val="tx1"/>
                </a:solidFill>
                <a:effectLst/>
                <a:latin typeface="+mn-lt"/>
                <a:ea typeface="+mn-ea"/>
                <a:cs typeface="+mn-cs"/>
              </a:rPr>
              <a:t>birth_sex</a:t>
            </a:r>
            <a:r>
              <a:rPr lang="en-US" sz="1200" u="sng" kern="1200" dirty="0" smtClean="0">
                <a:solidFill>
                  <a:schemeClr val="tx1"/>
                </a:solidFill>
                <a:effectLst/>
                <a:latin typeface="+mn-lt"/>
                <a:ea typeface="+mn-ea"/>
                <a:cs typeface="+mn-cs"/>
              </a:rPr>
              <a:t>), full Social Security number (</a:t>
            </a:r>
            <a:r>
              <a:rPr lang="en-US" sz="1200" i="1" u="sng" kern="1200" dirty="0" err="1" smtClean="0">
                <a:solidFill>
                  <a:schemeClr val="tx1"/>
                </a:solidFill>
                <a:effectLst/>
                <a:latin typeface="+mn-lt"/>
                <a:ea typeface="+mn-ea"/>
                <a:cs typeface="+mn-cs"/>
              </a:rPr>
              <a:t>ssn</a:t>
            </a:r>
            <a:r>
              <a:rPr lang="en-US" sz="1200" u="sng" kern="1200" dirty="0" smtClean="0">
                <a:solidFill>
                  <a:schemeClr val="tx1"/>
                </a:solidFill>
                <a:effectLst/>
                <a:latin typeface="+mn-lt"/>
                <a:ea typeface="+mn-ea"/>
                <a:cs typeface="+mn-cs"/>
              </a:rPr>
              <a:t>), death date</a:t>
            </a:r>
            <a:r>
              <a:rPr lang="en-US" sz="1200"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dod</a:t>
            </a:r>
            <a:r>
              <a:rPr lang="en-US" sz="1200" kern="1200" dirty="0" smtClean="0">
                <a:solidFill>
                  <a:schemeClr val="tx1"/>
                </a:solidFill>
                <a:effectLst/>
                <a:latin typeface="+mn-lt"/>
                <a:ea typeface="+mn-ea"/>
                <a:cs typeface="+mn-cs"/>
              </a:rPr>
              <a:t>) The eHARS canned report called “Identify Intrastate Duplicates Based on CDC Matching String.” is available at the Reports Module /Tab of eHARS, and matches records on the following variables: last name soundex (</a:t>
            </a:r>
            <a:r>
              <a:rPr lang="en-US" sz="1200" i="1" kern="1200" dirty="0" smtClean="0">
                <a:solidFill>
                  <a:schemeClr val="tx1"/>
                </a:solidFill>
                <a:effectLst/>
                <a:latin typeface="+mn-lt"/>
                <a:ea typeface="+mn-ea"/>
                <a:cs typeface="+mn-cs"/>
              </a:rPr>
              <a:t>last_name_sndx</a:t>
            </a:r>
            <a:r>
              <a:rPr lang="en-US" sz="1200" kern="1200" dirty="0" smtClean="0">
                <a:solidFill>
                  <a:schemeClr val="tx1"/>
                </a:solidFill>
                <a:effectLst/>
                <a:latin typeface="+mn-lt"/>
                <a:ea typeface="+mn-ea"/>
                <a:cs typeface="+mn-cs"/>
              </a:rPr>
              <a:t>), date of birth (</a:t>
            </a:r>
            <a:r>
              <a:rPr lang="en-US" sz="1200" i="1" kern="1200" dirty="0" smtClean="0">
                <a:solidFill>
                  <a:schemeClr val="tx1"/>
                </a:solidFill>
                <a:effectLst/>
                <a:latin typeface="+mn-lt"/>
                <a:ea typeface="+mn-ea"/>
                <a:cs typeface="+mn-cs"/>
              </a:rPr>
              <a:t>dob</a:t>
            </a:r>
            <a:r>
              <a:rPr lang="en-US" sz="1200" kern="1200" dirty="0" smtClean="0">
                <a:solidFill>
                  <a:schemeClr val="tx1"/>
                </a:solidFill>
                <a:effectLst/>
                <a:latin typeface="+mn-lt"/>
                <a:ea typeface="+mn-ea"/>
                <a:cs typeface="+mn-cs"/>
              </a:rPr>
              <a:t>), sex (</a:t>
            </a:r>
            <a:r>
              <a:rPr lang="en-US" sz="1200" i="1" kern="1200" dirty="0" err="1" smtClean="0">
                <a:solidFill>
                  <a:schemeClr val="tx1"/>
                </a:solidFill>
                <a:effectLst/>
                <a:latin typeface="+mn-lt"/>
                <a:ea typeface="+mn-ea"/>
                <a:cs typeface="+mn-cs"/>
              </a:rPr>
              <a:t>birth_sex</a:t>
            </a:r>
            <a:r>
              <a:rPr lang="en-US" sz="1200" kern="1200" dirty="0" smtClean="0">
                <a:solidFill>
                  <a:schemeClr val="tx1"/>
                </a:solidFill>
                <a:effectLst/>
                <a:latin typeface="+mn-lt"/>
                <a:ea typeface="+mn-ea"/>
                <a:cs typeface="+mn-cs"/>
              </a:rPr>
              <a:t>) and state of residence at HIV diagnosis (</a:t>
            </a:r>
            <a:r>
              <a:rPr lang="en-US" sz="1200" i="1" kern="1200" dirty="0" smtClean="0">
                <a:solidFill>
                  <a:schemeClr val="tx1"/>
                </a:solidFill>
                <a:effectLst/>
                <a:latin typeface="+mn-lt"/>
                <a:ea typeface="+mn-ea"/>
                <a:cs typeface="+mn-cs"/>
              </a:rPr>
              <a:t>rsh_state_cd</a:t>
            </a:r>
            <a:r>
              <a:rPr lang="en-US" sz="1200" kern="1200" dirty="0" smtClean="0">
                <a:solidFill>
                  <a:schemeClr val="tx1"/>
                </a:solidFill>
                <a:effectLst/>
                <a:latin typeface="+mn-lt"/>
                <a:ea typeface="+mn-ea"/>
                <a:cs typeface="+mn-cs"/>
              </a:rPr>
              <a:t>)--if no match is found then records are matched on last name soundex, date of birth, sex and state of residence at AIDS diagnosis (</a:t>
            </a:r>
            <a:r>
              <a:rPr lang="en-US" sz="1200" i="1" kern="1200" dirty="0" smtClean="0">
                <a:solidFill>
                  <a:schemeClr val="tx1"/>
                </a:solidFill>
                <a:effectLst/>
                <a:latin typeface="+mn-lt"/>
                <a:ea typeface="+mn-ea"/>
                <a:cs typeface="+mn-cs"/>
              </a:rPr>
              <a:t>rsa_state_cd</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Decision maker variables useful when they are identical.  Examples include: medical record number (</a:t>
            </a:r>
            <a:r>
              <a:rPr lang="en-US" sz="1200" i="1" kern="1200" dirty="0" err="1" smtClean="0">
                <a:solidFill>
                  <a:schemeClr val="tx1"/>
                </a:solidFill>
                <a:effectLst/>
                <a:latin typeface="+mn-lt"/>
                <a:ea typeface="+mn-ea"/>
                <a:cs typeface="+mn-cs"/>
              </a:rPr>
              <a:t>medrecno</a:t>
            </a:r>
            <a:r>
              <a:rPr lang="en-US" sz="1200" kern="1200" dirty="0" smtClean="0">
                <a:solidFill>
                  <a:schemeClr val="tx1"/>
                </a:solidFill>
                <a:effectLst/>
                <a:latin typeface="+mn-lt"/>
                <a:ea typeface="+mn-ea"/>
                <a:cs typeface="+mn-cs"/>
              </a:rPr>
              <a:t>); inmate identification number (</a:t>
            </a:r>
            <a:r>
              <a:rPr lang="en-US" sz="1200" i="1" kern="1200" dirty="0" err="1" smtClean="0">
                <a:solidFill>
                  <a:schemeClr val="tx1"/>
                </a:solidFill>
                <a:effectLst/>
                <a:latin typeface="+mn-lt"/>
                <a:ea typeface="+mn-ea"/>
                <a:cs typeface="+mn-cs"/>
              </a:rPr>
              <a:t>prisno</a:t>
            </a:r>
            <a:r>
              <a:rPr lang="en-US" sz="1200" kern="1200" dirty="0" smtClean="0">
                <a:solidFill>
                  <a:schemeClr val="tx1"/>
                </a:solidFill>
                <a:effectLst/>
                <a:latin typeface="+mn-lt"/>
                <a:ea typeface="+mn-ea"/>
                <a:cs typeface="+mn-cs"/>
              </a:rPr>
              <a:t>); date of diagnosis of HIV infection, stage 1, 2, or unknown (</a:t>
            </a:r>
            <a:r>
              <a:rPr lang="en-US" sz="1200" i="1" kern="1200" dirty="0" err="1" smtClean="0">
                <a:solidFill>
                  <a:schemeClr val="tx1"/>
                </a:solidFill>
                <a:effectLst/>
                <a:latin typeface="+mn-lt"/>
                <a:ea typeface="+mn-ea"/>
                <a:cs typeface="+mn-cs"/>
              </a:rPr>
              <a:t>hiv_dx_dt</a:t>
            </a:r>
            <a:r>
              <a:rPr lang="en-US" sz="1200" kern="1200" dirty="0" smtClean="0">
                <a:solidFill>
                  <a:schemeClr val="tx1"/>
                </a:solidFill>
                <a:effectLst/>
                <a:latin typeface="+mn-lt"/>
                <a:ea typeface="+mn-ea"/>
                <a:cs typeface="+mn-cs"/>
              </a:rPr>
              <a:t>); date of diagnosis of HIV infection, stage 3 (AIDS) </a:t>
            </a:r>
            <a:r>
              <a:rPr lang="en-US" sz="1200" i="1" kern="1200" dirty="0" smtClean="0">
                <a:solidFill>
                  <a:schemeClr val="tx1"/>
                </a:solidFill>
                <a:effectLst/>
                <a:latin typeface="+mn-lt"/>
                <a:ea typeface="+mn-ea"/>
                <a:cs typeface="+mn-cs"/>
              </a:rPr>
              <a:t>aids_dxx_dt</a:t>
            </a:r>
            <a:r>
              <a:rPr lang="en-US" sz="1200" kern="1200" dirty="0" smtClean="0">
                <a:solidFill>
                  <a:schemeClr val="tx1"/>
                </a:solidFill>
                <a:effectLst/>
                <a:latin typeface="+mn-lt"/>
                <a:ea typeface="+mn-ea"/>
                <a:cs typeface="+mn-cs"/>
              </a:rPr>
              <a:t>; date of diagnosis of HIV disease (</a:t>
            </a:r>
            <a:r>
              <a:rPr lang="en-US" sz="1200" i="1" kern="1200" dirty="0" smtClean="0">
                <a:solidFill>
                  <a:schemeClr val="tx1"/>
                </a:solidFill>
                <a:effectLst/>
                <a:latin typeface="+mn-lt"/>
                <a:ea typeface="+mn-ea"/>
                <a:cs typeface="+mn-cs"/>
              </a:rPr>
              <a:t>hiv_aids_dx_dt</a:t>
            </a:r>
            <a:r>
              <a:rPr lang="en-US" sz="1200" kern="1200" dirty="0" smtClean="0">
                <a:solidFill>
                  <a:schemeClr val="tx1"/>
                </a:solidFill>
                <a:effectLst/>
                <a:latin typeface="+mn-lt"/>
                <a:ea typeface="+mn-ea"/>
                <a:cs typeface="+mn-cs"/>
              </a:rPr>
              <a:t>) All health department HIV Surveillance personnel are eligible to access the HIV Incidence and Case Surveillance Branch (HICSB) workspace on CDC Team </a:t>
            </a:r>
            <a:r>
              <a:rPr lang="en-US" sz="1200" kern="1200" dirty="0" err="1" smtClean="0">
                <a:solidFill>
                  <a:schemeClr val="tx1"/>
                </a:solidFill>
                <a:effectLst/>
                <a:latin typeface="+mn-lt"/>
                <a:ea typeface="+mn-ea"/>
                <a:cs typeface="+mn-cs"/>
              </a:rPr>
              <a:t>SiteScape</a:t>
            </a:r>
            <a:r>
              <a:rPr lang="en-US" sz="1200" kern="1200" dirty="0" smtClean="0">
                <a:solidFill>
                  <a:schemeClr val="tx1"/>
                </a:solidFill>
                <a:effectLst/>
                <a:latin typeface="+mn-lt"/>
                <a:ea typeface="+mn-ea"/>
                <a:cs typeface="+mn-cs"/>
              </a:rPr>
              <a:t> at </a:t>
            </a:r>
            <a:r>
              <a:rPr lang="en-US" sz="1200" u="sng" kern="1200" dirty="0" smtClean="0">
                <a:solidFill>
                  <a:schemeClr val="tx1"/>
                </a:solidFill>
                <a:effectLst/>
                <a:latin typeface="+mn-lt"/>
                <a:ea typeface="+mn-ea"/>
                <a:cs typeface="+mn-cs"/>
                <a:hlinkClick r:id="rId3"/>
              </a:rPr>
              <a:t>https://team.cdc.gov</a:t>
            </a:r>
            <a:r>
              <a:rPr lang="en-US" sz="1200" kern="1200" dirty="0" smtClean="0">
                <a:solidFill>
                  <a:schemeClr val="tx1"/>
                </a:solidFill>
                <a:effectLst/>
                <a:latin typeface="+mn-lt"/>
                <a:ea typeface="+mn-ea"/>
                <a:cs typeface="+mn-cs"/>
              </a:rPr>
              <a:t>.  If you have questions or problems with access, please contact your assigned CDC core epidemiologist.</a:t>
            </a:r>
          </a:p>
          <a:p>
            <a:r>
              <a:rPr lang="en-US" sz="1200" kern="1200" dirty="0" smtClean="0">
                <a:solidFill>
                  <a:schemeClr val="tx1"/>
                </a:solidFill>
                <a:effectLst/>
                <a:latin typeface="+mn-lt"/>
                <a:ea typeface="+mn-ea"/>
                <a:cs typeface="+mn-cs"/>
              </a:rPr>
              <a:t>See footnote, immediately above.  This document available at CDC Team </a:t>
            </a:r>
            <a:r>
              <a:rPr lang="en-US" sz="1200" kern="1200" dirty="0" err="1" smtClean="0">
                <a:solidFill>
                  <a:schemeClr val="tx1"/>
                </a:solidFill>
                <a:effectLst/>
                <a:latin typeface="+mn-lt"/>
                <a:ea typeface="+mn-ea"/>
                <a:cs typeface="+mn-cs"/>
              </a:rPr>
              <a:t>SiteScape</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“Individual” ok but “person” is standard epi term to describe an individual human being.--&gt;changed to “person”</a:t>
            </a:r>
          </a:p>
          <a:p>
            <a:r>
              <a:rPr lang="en-US" sz="1200" kern="1200" dirty="0" smtClean="0">
                <a:solidFill>
                  <a:schemeClr val="tx1"/>
                </a:solidFill>
                <a:effectLst/>
                <a:latin typeface="+mn-lt"/>
                <a:ea typeface="+mn-ea"/>
                <a:cs typeface="+mn-cs"/>
              </a:rPr>
              <a:t> During the last update of the TG (</a:t>
            </a:r>
            <a:r>
              <a:rPr lang="en-US" sz="1200" i="1" kern="1200" dirty="0" smtClean="0">
                <a:solidFill>
                  <a:schemeClr val="tx1"/>
                </a:solidFill>
                <a:effectLst/>
                <a:latin typeface="+mn-lt"/>
                <a:ea typeface="+mn-ea"/>
                <a:cs typeface="+mn-cs"/>
              </a:rPr>
              <a:t>Guidelines for..--&gt;TGv1</a:t>
            </a:r>
            <a:r>
              <a:rPr lang="en-US" sz="1200" kern="1200" dirty="0" smtClean="0">
                <a:solidFill>
                  <a:schemeClr val="tx1"/>
                </a:solidFill>
                <a:effectLst/>
                <a:latin typeface="+mn-lt"/>
                <a:ea typeface="+mn-ea"/>
                <a:cs typeface="+mn-cs"/>
              </a:rPr>
              <a:t>), we were reticent to name the new data platform.  All states now use eHARS, so we may be more </a:t>
            </a:r>
            <a:r>
              <a:rPr lang="en-US" sz="1200" kern="1200" dirty="0" err="1" smtClean="0">
                <a:solidFill>
                  <a:schemeClr val="tx1"/>
                </a:solidFill>
                <a:effectLst/>
                <a:latin typeface="+mn-lt"/>
                <a:ea typeface="+mn-ea"/>
                <a:cs typeface="+mn-cs"/>
              </a:rPr>
              <a:t>specific</a:t>
            </a:r>
            <a:r>
              <a:rPr lang="en-US" sz="1200" kern="1200" dirty="0" err="1" smtClean="0">
                <a:solidFill>
                  <a:schemeClr val="tx1"/>
                </a:solidFill>
                <a:effectLst/>
                <a:latin typeface="+mn-lt"/>
                <a:ea typeface="+mn-ea"/>
                <a:cs typeface="+mn-cs"/>
                <a:sym typeface="Wingdings"/>
              </a:rPr>
              <a:t></a:t>
            </a:r>
            <a:r>
              <a:rPr lang="en-US" sz="1200" kern="1200" dirty="0" err="1" smtClean="0">
                <a:solidFill>
                  <a:schemeClr val="tx1"/>
                </a:solidFill>
                <a:effectLst/>
                <a:latin typeface="+mn-lt"/>
                <a:ea typeface="+mn-ea"/>
                <a:cs typeface="+mn-cs"/>
              </a:rPr>
              <a:t>”eHARS</a:t>
            </a:r>
            <a:r>
              <a:rPr lang="en-US" sz="1200" kern="1200" dirty="0" smtClean="0">
                <a:solidFill>
                  <a:schemeClr val="tx1"/>
                </a:solidFill>
                <a:effectLst/>
                <a:latin typeface="+mn-lt"/>
                <a:ea typeface="+mn-ea"/>
                <a:cs typeface="+mn-cs"/>
              </a:rPr>
              <a:t>” named.</a:t>
            </a:r>
          </a:p>
          <a:p>
            <a:r>
              <a:rPr lang="en-US" sz="1200" kern="1200" dirty="0" smtClean="0">
                <a:solidFill>
                  <a:schemeClr val="tx1"/>
                </a:solidFill>
                <a:effectLst/>
                <a:latin typeface="+mn-lt"/>
                <a:ea typeface="+mn-ea"/>
                <a:cs typeface="+mn-cs"/>
              </a:rPr>
              <a:t> Footnote added to facilitate access to this key reference, and to </a:t>
            </a:r>
            <a:r>
              <a:rPr lang="en-US" sz="1200" kern="1200" dirty="0" err="1" smtClean="0">
                <a:solidFill>
                  <a:schemeClr val="tx1"/>
                </a:solidFill>
                <a:effectLst/>
                <a:latin typeface="+mn-lt"/>
                <a:ea typeface="+mn-ea"/>
                <a:cs typeface="+mn-cs"/>
              </a:rPr>
              <a:t>SiteScape</a:t>
            </a:r>
            <a:r>
              <a:rPr lang="en-US" sz="1200" kern="1200" dirty="0" smtClean="0">
                <a:solidFill>
                  <a:schemeClr val="tx1"/>
                </a:solidFill>
                <a:effectLst/>
                <a:latin typeface="+mn-lt"/>
                <a:ea typeface="+mn-ea"/>
                <a:cs typeface="+mn-cs"/>
              </a:rPr>
              <a:t> in general.  DH, former POC for </a:t>
            </a:r>
            <a:r>
              <a:rPr lang="en-US" sz="1200" kern="1200" dirty="0" err="1" smtClean="0">
                <a:solidFill>
                  <a:schemeClr val="tx1"/>
                </a:solidFill>
                <a:effectLst/>
                <a:latin typeface="+mn-lt"/>
                <a:ea typeface="+mn-ea"/>
                <a:cs typeface="+mn-cs"/>
              </a:rPr>
              <a:t>SiteScape</a:t>
            </a:r>
            <a:r>
              <a:rPr lang="en-US" sz="1200" kern="1200" dirty="0" smtClean="0">
                <a:solidFill>
                  <a:schemeClr val="tx1"/>
                </a:solidFill>
                <a:effectLst/>
                <a:latin typeface="+mn-lt"/>
                <a:ea typeface="+mn-ea"/>
                <a:cs typeface="+mn-cs"/>
              </a:rPr>
              <a:t> access no longer with HICSB (as of Aug 2011)</a:t>
            </a:r>
          </a:p>
          <a:p>
            <a:r>
              <a:rPr lang="en-US" sz="1200" kern="1200" dirty="0" smtClean="0">
                <a:solidFill>
                  <a:schemeClr val="tx1"/>
                </a:solidFill>
                <a:effectLst/>
                <a:latin typeface="+mn-lt"/>
                <a:ea typeface="+mn-ea"/>
                <a:cs typeface="+mn-cs"/>
              </a:rPr>
              <a:t> Cross reference added for readers’ convenience.  Need to activate internal link.</a:t>
            </a:r>
          </a:p>
          <a:p>
            <a:r>
              <a:rPr lang="en-US" sz="1200" kern="1200" dirty="0" smtClean="0">
                <a:solidFill>
                  <a:schemeClr val="tx1"/>
                </a:solidFill>
                <a:effectLst/>
                <a:latin typeface="+mn-lt"/>
                <a:ea typeface="+mn-ea"/>
                <a:cs typeface="+mn-cs"/>
              </a:rPr>
              <a:t> State eHARS variable names give for readers’ convenience, for greater specificity.</a:t>
            </a:r>
          </a:p>
          <a:p>
            <a:r>
              <a:rPr lang="en-US" sz="1200" kern="1200" dirty="0" smtClean="0">
                <a:solidFill>
                  <a:schemeClr val="tx1"/>
                </a:solidFill>
                <a:effectLst/>
                <a:latin typeface="+mn-lt"/>
                <a:ea typeface="+mn-ea"/>
                <a:cs typeface="+mn-cs"/>
              </a:rPr>
              <a:t>   Several HARS variable labels are listed within a sentence.  A list of variable labels lends itself quite well to presentation in tabular format.  This list is still useful </a:t>
            </a:r>
            <a:r>
              <a:rPr lang="en-US" sz="1200" kern="1200" dirty="0" err="1" smtClean="0">
                <a:solidFill>
                  <a:schemeClr val="tx1"/>
                </a:solidFill>
                <a:effectLst/>
                <a:latin typeface="+mn-lt"/>
                <a:ea typeface="+mn-ea"/>
                <a:cs typeface="+mn-cs"/>
              </a:rPr>
              <a:t>but</a:t>
            </a:r>
            <a:r>
              <a:rPr lang="en-US" sz="1200" kern="1200" dirty="0" err="1" smtClean="0">
                <a:solidFill>
                  <a:schemeClr val="tx1"/>
                </a:solidFill>
                <a:effectLst/>
                <a:latin typeface="+mn-lt"/>
                <a:ea typeface="+mn-ea"/>
                <a:cs typeface="+mn-cs"/>
                <a:sym typeface="Wingdings"/>
              </a:rPr>
              <a:t></a:t>
            </a:r>
            <a:r>
              <a:rPr lang="en-US" sz="1200" kern="1200" dirty="0" err="1" smtClean="0">
                <a:solidFill>
                  <a:schemeClr val="tx1"/>
                </a:solidFill>
                <a:effectLst/>
                <a:latin typeface="+mn-lt"/>
                <a:ea typeface="+mn-ea"/>
                <a:cs typeface="+mn-cs"/>
              </a:rPr>
              <a:t>update</a:t>
            </a:r>
            <a:r>
              <a:rPr lang="en-US" sz="1200" kern="1200" dirty="0" smtClean="0">
                <a:solidFill>
                  <a:schemeClr val="tx1"/>
                </a:solidFill>
                <a:effectLst/>
                <a:latin typeface="+mn-lt"/>
                <a:ea typeface="+mn-ea"/>
                <a:cs typeface="+mn-cs"/>
              </a:rPr>
              <a:t> to use eHARS variable labels, and repackage variable list into a table for greater utility and readers’ convenience.</a:t>
            </a:r>
          </a:p>
          <a:p>
            <a:endParaRPr lang="en-US" dirty="0" smtClean="0"/>
          </a:p>
          <a:p>
            <a:endParaRPr lang="en-US" dirty="0" smtClean="0"/>
          </a:p>
          <a:p>
            <a:endParaRPr lang="en-US" dirty="0" smtClean="0"/>
          </a:p>
          <a:p>
            <a:pPr lvl="0"/>
            <a:r>
              <a:rPr lang="en-US" dirty="0" smtClean="0"/>
              <a:t>Exact </a:t>
            </a:r>
            <a:r>
              <a:rPr lang="en-US" u="sng" dirty="0" smtClean="0"/>
              <a:t>variable</a:t>
            </a:r>
            <a:r>
              <a:rPr lang="en-US" sz="1200" dirty="0" smtClean="0"/>
              <a:t> </a:t>
            </a:r>
            <a:r>
              <a:rPr lang="en-US" dirty="0" smtClean="0"/>
              <a:t> match in eHARS for determining that a duplicate case is the same person (if present): </a:t>
            </a:r>
            <a:r>
              <a:rPr lang="en-US" u="sng" dirty="0" smtClean="0"/>
              <a:t>first name ( </a:t>
            </a:r>
            <a:r>
              <a:rPr lang="en-US" i="1" u="sng" dirty="0" err="1" smtClean="0"/>
              <a:t>first_name</a:t>
            </a:r>
            <a:r>
              <a:rPr lang="en-US" u="sng" dirty="0" smtClean="0"/>
              <a:t>), last name (</a:t>
            </a:r>
            <a:r>
              <a:rPr lang="en-US" i="1" u="sng" dirty="0" err="1" smtClean="0"/>
              <a:t>last_name</a:t>
            </a:r>
            <a:r>
              <a:rPr lang="en-US" u="sng" dirty="0" smtClean="0"/>
              <a:t>), middle name (</a:t>
            </a:r>
            <a:r>
              <a:rPr lang="en-US" i="1" u="sng" dirty="0" err="1" smtClean="0"/>
              <a:t>middle_name</a:t>
            </a:r>
            <a:r>
              <a:rPr lang="en-US" u="sng" dirty="0" smtClean="0"/>
              <a:t>), soundex (</a:t>
            </a:r>
            <a:r>
              <a:rPr lang="en-US" i="1" u="sng" dirty="0" smtClean="0"/>
              <a:t>last_name_sndx</a:t>
            </a:r>
            <a:r>
              <a:rPr lang="en-US" u="sng" dirty="0" smtClean="0"/>
              <a:t>), date of birth (</a:t>
            </a:r>
            <a:r>
              <a:rPr lang="en-US" i="1" u="sng" dirty="0" smtClean="0"/>
              <a:t>dob</a:t>
            </a:r>
            <a:r>
              <a:rPr lang="en-US" u="sng" dirty="0" smtClean="0"/>
              <a:t>), sex (</a:t>
            </a:r>
            <a:r>
              <a:rPr lang="en-US" i="1" u="sng" dirty="0" err="1" smtClean="0"/>
              <a:t>birth_sex</a:t>
            </a:r>
            <a:r>
              <a:rPr lang="en-US" u="sng" dirty="0" smtClean="0"/>
              <a:t>), full Social Security number (</a:t>
            </a:r>
            <a:r>
              <a:rPr lang="en-US" i="1" u="sng" dirty="0" err="1" smtClean="0"/>
              <a:t>ssn</a:t>
            </a:r>
            <a:r>
              <a:rPr lang="en-US" u="sng" dirty="0" smtClean="0"/>
              <a:t>), death date</a:t>
            </a:r>
            <a:r>
              <a:rPr lang="en-US" sz="1200" dirty="0" smtClean="0"/>
              <a:t> </a:t>
            </a:r>
            <a:r>
              <a:rPr lang="en-US" dirty="0" smtClean="0"/>
              <a:t> (</a:t>
            </a:r>
            <a:r>
              <a:rPr lang="en-US" i="1" dirty="0" err="1" smtClean="0"/>
              <a:t>dod</a:t>
            </a:r>
            <a:r>
              <a:rPr lang="en-US" dirty="0" smtClean="0"/>
              <a:t>) The eHARS canned report called “Identify Intrastate Duplicates Based on CDC Matching String.” is available at the Reports Module /Tab of eHARS, and matches records on the following variables: last name soundex (</a:t>
            </a:r>
            <a:r>
              <a:rPr lang="en-US" i="1" dirty="0" smtClean="0"/>
              <a:t>last_name_sndx</a:t>
            </a:r>
            <a:r>
              <a:rPr lang="en-US" dirty="0" smtClean="0"/>
              <a:t>), date of birth (</a:t>
            </a:r>
            <a:r>
              <a:rPr lang="en-US" i="1" dirty="0" smtClean="0"/>
              <a:t>dob</a:t>
            </a:r>
            <a:r>
              <a:rPr lang="en-US" dirty="0" smtClean="0"/>
              <a:t>), sex (</a:t>
            </a:r>
            <a:r>
              <a:rPr lang="en-US" i="1" dirty="0" err="1" smtClean="0"/>
              <a:t>birth_sex</a:t>
            </a:r>
            <a:r>
              <a:rPr lang="en-US" dirty="0" smtClean="0"/>
              <a:t>) and state of residence at HIV diagnosis (</a:t>
            </a:r>
            <a:r>
              <a:rPr lang="en-US" i="1" dirty="0" smtClean="0"/>
              <a:t>rsh_state_cd</a:t>
            </a:r>
            <a:r>
              <a:rPr lang="en-US" dirty="0" smtClean="0"/>
              <a:t>)--if no match is found then records are matched on last name soundex, date of birth, sex and state of residence at AIDS diagnosis (</a:t>
            </a:r>
            <a:r>
              <a:rPr lang="en-US" i="1" dirty="0" smtClean="0"/>
              <a:t>rsa_state_cd</a:t>
            </a:r>
            <a:r>
              <a:rPr lang="en-US" dirty="0" smtClean="0"/>
              <a:t>).  </a:t>
            </a:r>
          </a:p>
          <a:p>
            <a:r>
              <a:rPr lang="en-US" sz="800" dirty="0" smtClean="0"/>
              <a:t> </a:t>
            </a:r>
            <a:endParaRPr lang="en-US" sz="4000" dirty="0" smtClean="0"/>
          </a:p>
          <a:p>
            <a:r>
              <a:rPr lang="en-US" dirty="0" smtClean="0"/>
              <a:t>•	Decision maker variables useful when they are identical.  Examples include: medical record number (</a:t>
            </a:r>
            <a:r>
              <a:rPr lang="en-US" i="1" dirty="0" err="1" smtClean="0"/>
              <a:t>medrecno</a:t>
            </a:r>
            <a:r>
              <a:rPr lang="en-US" dirty="0" smtClean="0"/>
              <a:t>); inmate identification number (</a:t>
            </a:r>
            <a:r>
              <a:rPr lang="en-US" i="1" dirty="0" err="1" smtClean="0"/>
              <a:t>prisno</a:t>
            </a:r>
            <a:r>
              <a:rPr lang="en-US" dirty="0" smtClean="0"/>
              <a:t>); date of diagnosis of HIV infection, stage 1, 2, or unknown (</a:t>
            </a:r>
            <a:r>
              <a:rPr lang="en-US" i="1" dirty="0" err="1" smtClean="0"/>
              <a:t>hiv_dx_dt</a:t>
            </a:r>
            <a:r>
              <a:rPr lang="en-US" dirty="0" smtClean="0"/>
              <a:t>); date of diagnosis of HIV infection, stage 3 (AIDS) </a:t>
            </a:r>
            <a:r>
              <a:rPr lang="en-US" i="1" dirty="0" smtClean="0"/>
              <a:t>aids_dxx_dt</a:t>
            </a:r>
            <a:r>
              <a:rPr lang="en-US" dirty="0" smtClean="0"/>
              <a:t>; date of diagnosis of HIV disease (</a:t>
            </a:r>
            <a:r>
              <a:rPr lang="en-US" i="1" dirty="0" smtClean="0"/>
              <a:t>hiv_aids_dx_dt</a:t>
            </a:r>
            <a:r>
              <a:rPr lang="en-US" dirty="0" smtClean="0"/>
              <a:t>) </a:t>
            </a:r>
            <a:r>
              <a:rPr lang="en-US" u="sng" dirty="0" smtClean="0"/>
              <a:t>.</a:t>
            </a:r>
            <a:r>
              <a:rPr lang="en-US" sz="1200" dirty="0" smtClean="0"/>
              <a:t> </a:t>
            </a:r>
            <a:endParaRPr lang="en-US" sz="2000" dirty="0" smtClean="0"/>
          </a:p>
          <a:p>
            <a:r>
              <a:rPr lang="en-US" sz="800" dirty="0" smtClean="0"/>
              <a:t> </a:t>
            </a:r>
            <a:endParaRPr lang="en-US" sz="4000" dirty="0" smtClean="0"/>
          </a:p>
          <a:p>
            <a:r>
              <a:rPr lang="en-US" dirty="0" smtClean="0"/>
              <a:t>All health department HIV Surveillance personnel are eligible to access the HIV Incidence and Case Surveillance Branch (HICSB) workspace on CDC Team </a:t>
            </a:r>
            <a:r>
              <a:rPr lang="en-US" dirty="0" err="1" smtClean="0"/>
              <a:t>SiteScape</a:t>
            </a:r>
            <a:r>
              <a:rPr lang="en-US" dirty="0" smtClean="0"/>
              <a:t> at </a:t>
            </a:r>
            <a:r>
              <a:rPr lang="en-US" u="sng" dirty="0" smtClean="0">
                <a:hlinkClick r:id="rId3"/>
              </a:rPr>
              <a:t>https://team.cdc.gov</a:t>
            </a:r>
            <a:r>
              <a:rPr lang="en-US" dirty="0" smtClean="0"/>
              <a:t>.  If you have questions or problems with access, please contact your assigned CDC core epidemiologist.</a:t>
            </a:r>
          </a:p>
          <a:p>
            <a:r>
              <a:rPr lang="en-US" dirty="0" smtClean="0"/>
              <a:t>See footnote, immediately above.  This document available at CDC Team </a:t>
            </a:r>
            <a:r>
              <a:rPr lang="en-US" dirty="0" err="1" smtClean="0"/>
              <a:t>SiteScape</a:t>
            </a:r>
            <a:r>
              <a:rPr lang="en-US" dirty="0" smtClean="0"/>
              <a:t>.</a:t>
            </a:r>
          </a:p>
          <a:p>
            <a:r>
              <a:rPr lang="en-US" sz="1800" dirty="0" smtClean="0"/>
              <a:t> </a:t>
            </a:r>
            <a:r>
              <a:rPr lang="en-US" dirty="0" smtClean="0"/>
              <a:t>“Individual” ok but “person” is standard epi term to describe an individual human being.--&gt;changed to “person”</a:t>
            </a:r>
          </a:p>
          <a:p>
            <a:r>
              <a:rPr lang="en-US" sz="1800" dirty="0" smtClean="0"/>
              <a:t> </a:t>
            </a:r>
            <a:r>
              <a:rPr lang="en-US" dirty="0" smtClean="0"/>
              <a:t>During the last update of the TG (</a:t>
            </a:r>
            <a:r>
              <a:rPr lang="en-US" i="1" dirty="0" smtClean="0"/>
              <a:t>Guidelines for..--&gt;TGv1</a:t>
            </a:r>
            <a:r>
              <a:rPr lang="en-US" dirty="0" smtClean="0"/>
              <a:t>), we were reticent to name the new data platform.  All states now use eHARS, so we may be more </a:t>
            </a:r>
            <a:r>
              <a:rPr lang="en-US" dirty="0" err="1" smtClean="0"/>
              <a:t>specific</a:t>
            </a:r>
            <a:r>
              <a:rPr lang="en-US" dirty="0" err="1" smtClean="0">
                <a:sym typeface="Wingdings"/>
              </a:rPr>
              <a:t></a:t>
            </a:r>
            <a:r>
              <a:rPr lang="en-US" dirty="0" err="1" smtClean="0"/>
              <a:t>”eHARS</a:t>
            </a:r>
            <a:r>
              <a:rPr lang="en-US" dirty="0" smtClean="0"/>
              <a:t>” named.</a:t>
            </a:r>
          </a:p>
          <a:p>
            <a:r>
              <a:rPr lang="en-US" sz="1800" dirty="0" smtClean="0"/>
              <a:t> </a:t>
            </a:r>
            <a:r>
              <a:rPr lang="en-US" dirty="0" smtClean="0"/>
              <a:t>Footnote added to facilitate access to this key reference, and to </a:t>
            </a:r>
            <a:r>
              <a:rPr lang="en-US" dirty="0" err="1" smtClean="0"/>
              <a:t>SiteScape</a:t>
            </a:r>
            <a:r>
              <a:rPr lang="en-US" dirty="0" smtClean="0"/>
              <a:t> in general.  DH, former POC for </a:t>
            </a:r>
            <a:r>
              <a:rPr lang="en-US" dirty="0" err="1" smtClean="0"/>
              <a:t>SiteScape</a:t>
            </a:r>
            <a:r>
              <a:rPr lang="en-US" dirty="0" smtClean="0"/>
              <a:t> access no longer with HICSB (as of Aug 2011)</a:t>
            </a:r>
          </a:p>
          <a:p>
            <a:r>
              <a:rPr lang="en-US" sz="1800" dirty="0" smtClean="0"/>
              <a:t> </a:t>
            </a:r>
            <a:r>
              <a:rPr lang="en-US" dirty="0" smtClean="0"/>
              <a:t>Cross reference added for readers’ convenience.  Need to activate internal link.</a:t>
            </a:r>
          </a:p>
          <a:p>
            <a:r>
              <a:rPr lang="en-US" sz="1800" dirty="0" smtClean="0"/>
              <a:t> </a:t>
            </a:r>
            <a:r>
              <a:rPr lang="en-US" dirty="0" smtClean="0"/>
              <a:t>State eHARS variable names give for readers’ convenience, for greater specificity.</a:t>
            </a:r>
          </a:p>
          <a:p>
            <a:r>
              <a:rPr lang="en-US" sz="1200" dirty="0" smtClean="0"/>
              <a:t> </a:t>
            </a:r>
            <a:r>
              <a:rPr lang="en-US" dirty="0" smtClean="0"/>
              <a:t>  Several HARS variable labels are listed within a sentence.  A list of variable labels lends itself quite well to presentation in tabular format.  This list is still useful </a:t>
            </a:r>
            <a:r>
              <a:rPr lang="en-US" dirty="0" err="1" smtClean="0"/>
              <a:t>but</a:t>
            </a:r>
            <a:r>
              <a:rPr lang="en-US" dirty="0" err="1" smtClean="0">
                <a:sym typeface="Wingdings"/>
              </a:rPr>
              <a:t></a:t>
            </a:r>
            <a:r>
              <a:rPr lang="en-US" dirty="0" err="1" smtClean="0"/>
              <a:t>update</a:t>
            </a:r>
            <a:r>
              <a:rPr lang="en-US" dirty="0" smtClean="0"/>
              <a:t> to use eHARS variable labels, and repackage variable list into a table for greater utility and readers’ convenience.</a:t>
            </a:r>
            <a:endParaRPr lang="en-US" sz="2000" dirty="0" smtClean="0"/>
          </a:p>
          <a:p>
            <a:r>
              <a:rPr lang="en-US" sz="1800" dirty="0" smtClean="0"/>
              <a:t> </a:t>
            </a:r>
            <a:r>
              <a:rPr lang="en-US" dirty="0" smtClean="0"/>
              <a:t>“others” is quite vague and therefore virtually meaningless.  So cut “others”.</a:t>
            </a:r>
          </a:p>
          <a:p>
            <a:pPr lvl="1"/>
            <a:endParaRPr lang="en-US" dirty="0" smtClean="0"/>
          </a:p>
          <a:p>
            <a:r>
              <a:rPr lang="en-US" sz="1200" b="1" i="1" kern="1200" dirty="0" smtClean="0">
                <a:solidFill>
                  <a:schemeClr val="tx1"/>
                </a:solidFill>
                <a:effectLst/>
                <a:latin typeface="+mn-lt"/>
                <a:ea typeface="+mn-ea"/>
                <a:cs typeface="+mn-cs"/>
              </a:rPr>
              <a:t>Process Standards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1.  Frequency of Procedure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All jurisdictions should perform this duplicate review process monthly.</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Jurisdictions should perform exact and ‘fuzzy matching’ using tools provided by data management.</a:t>
            </a:r>
          </a:p>
          <a:p>
            <a:r>
              <a:rPr lang="en-US" sz="1200" kern="1200" dirty="0" smtClean="0">
                <a:solidFill>
                  <a:schemeClr val="tx1"/>
                </a:solidFill>
                <a:effectLst/>
                <a:latin typeface="+mn-lt"/>
                <a:ea typeface="+mn-ea"/>
                <a:cs typeface="+mn-cs"/>
              </a:rPr>
              <a:t> “There are no more disseminated eHARS systems. Everyone is being migrated to a centralized system. … (J)</a:t>
            </a:r>
            <a:r>
              <a:rPr lang="en-US" sz="1200" kern="1200" dirty="0" err="1" smtClean="0">
                <a:solidFill>
                  <a:schemeClr val="tx1"/>
                </a:solidFill>
                <a:effectLst/>
                <a:latin typeface="+mn-lt"/>
                <a:ea typeface="+mn-ea"/>
                <a:cs typeface="+mn-cs"/>
              </a:rPr>
              <a:t>ust</a:t>
            </a:r>
            <a:r>
              <a:rPr lang="en-US" sz="1200" kern="1200" dirty="0" smtClean="0">
                <a:solidFill>
                  <a:schemeClr val="tx1"/>
                </a:solidFill>
                <a:effectLst/>
                <a:latin typeface="+mn-lt"/>
                <a:ea typeface="+mn-ea"/>
                <a:cs typeface="+mn-cs"/>
              </a:rPr>
              <a:t> say everyone should do it monthly.” –From Workgroup member, MR.</a:t>
            </a:r>
          </a:p>
          <a:p>
            <a:r>
              <a:rPr lang="en-US" sz="1200" kern="120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6</a:t>
            </a:fld>
            <a:endParaRPr lang="en-US"/>
          </a:p>
        </p:txBody>
      </p:sp>
    </p:spTree>
    <p:extLst>
      <p:ext uri="{BB962C8B-B14F-4D97-AF65-F5344CB8AC3E}">
        <p14:creationId xmlns:p14="http://schemas.microsoft.com/office/powerpoint/2010/main" val="1828153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b="1" i="1" kern="1200" dirty="0" smtClean="0">
                <a:solidFill>
                  <a:schemeClr val="tx1"/>
                </a:solidFill>
                <a:effectLst/>
                <a:latin typeface="+mn-lt"/>
                <a:ea typeface="+mn-ea"/>
                <a:cs typeface="+mn-cs"/>
              </a:rPr>
              <a:t>Structural Requirements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1.  Link to CSTE Position Statement 17 (1986): AIDS Case Reporting: Reciprocal</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Notification </a:t>
            </a:r>
            <a:r>
              <a:rPr lang="en-US" sz="1200" kern="1200" dirty="0" smtClean="0">
                <a:solidFill>
                  <a:schemeClr val="tx1"/>
                </a:solidFill>
                <a:effectLst/>
                <a:latin typeface="+mn-lt"/>
                <a:ea typeface="+mn-ea"/>
                <a:cs typeface="+mn-cs"/>
              </a:rPr>
              <a:t>(</a:t>
            </a:r>
            <a:r>
              <a:rPr lang="en-US" sz="1200" u="sng" kern="1200" dirty="0" smtClean="0">
                <a:solidFill>
                  <a:schemeClr val="tx1"/>
                </a:solidFill>
                <a:effectLst/>
                <a:latin typeface="+mn-lt"/>
                <a:ea typeface="+mn-ea"/>
                <a:cs typeface="+mn-cs"/>
              </a:rPr>
              <a:t>Appendix A</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2.  Link to CSTE 01-ID-04 Reciprocal (Interstate) Notification of HIV Cases </a:t>
            </a:r>
            <a:r>
              <a:rPr lang="en-US" sz="1200" kern="1200" dirty="0" smtClean="0">
                <a:solidFill>
                  <a:schemeClr val="tx1"/>
                </a:solidFill>
                <a:effectLst/>
                <a:latin typeface="+mn-lt"/>
                <a:ea typeface="+mn-ea"/>
                <a:cs typeface="+mn-cs"/>
              </a:rPr>
              <a:t>(</a:t>
            </a:r>
            <a:r>
              <a:rPr lang="en-US" sz="1200" u="sng" kern="1200" dirty="0" smtClean="0">
                <a:solidFill>
                  <a:schemeClr val="tx1"/>
                </a:solidFill>
                <a:effectLst/>
                <a:latin typeface="+mn-lt"/>
                <a:ea typeface="+mn-ea"/>
                <a:cs typeface="+mn-cs"/>
              </a:rPr>
              <a:t>Appendix </a:t>
            </a:r>
            <a:r>
              <a:rPr lang="en-US" sz="1200" kern="1200" dirty="0" smtClean="0">
                <a:solidFill>
                  <a:schemeClr val="tx1"/>
                </a:solidFill>
                <a:effectLst/>
                <a:latin typeface="+mn-lt"/>
                <a:ea typeface="+mn-ea"/>
                <a:cs typeface="+mn-cs"/>
              </a:rPr>
              <a:t> </a:t>
            </a:r>
            <a:r>
              <a:rPr lang="en-US" sz="1200" u="sng" kern="1200" dirty="0" smtClean="0">
                <a:solidFill>
                  <a:schemeClr val="tx1"/>
                </a:solidFill>
                <a:effectLst/>
                <a:latin typeface="+mn-lt"/>
                <a:ea typeface="+mn-ea"/>
                <a:cs typeface="+mn-cs"/>
              </a:rPr>
              <a:t>B</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3.  HIV Surveillance System Software, eHARS v 3.2</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4.  CDC Procedures for Linking Cases in the National HIV Case Surveillance Database, updated and disseminated to the field with each iteration of RIDR</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5.  Variables</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 Used for National Case Linking</a:t>
            </a:r>
            <a:r>
              <a:rPr lang="en-US" sz="1200" kern="1200" dirty="0" smtClean="0">
                <a:solidFill>
                  <a:schemeClr val="tx1"/>
                </a:solidFill>
                <a:effectLst/>
                <a:latin typeface="+mn-lt"/>
                <a:ea typeface="+mn-ea"/>
                <a:cs typeface="+mn-cs"/>
              </a:rPr>
              <a:t>: soundex (</a:t>
            </a:r>
            <a:r>
              <a:rPr lang="en-US" sz="1200" i="1" kern="1200" dirty="0" smtClean="0">
                <a:solidFill>
                  <a:schemeClr val="tx1"/>
                </a:solidFill>
                <a:effectLst/>
                <a:latin typeface="+mn-lt"/>
                <a:ea typeface="+mn-ea"/>
                <a:cs typeface="+mn-cs"/>
              </a:rPr>
              <a:t>last_name_sndx</a:t>
            </a:r>
            <a:r>
              <a:rPr lang="en-US" sz="1200" kern="1200" dirty="0" smtClean="0">
                <a:solidFill>
                  <a:schemeClr val="tx1"/>
                </a:solidFill>
                <a:effectLst/>
                <a:latin typeface="+mn-lt"/>
                <a:ea typeface="+mn-ea"/>
                <a:cs typeface="+mn-cs"/>
              </a:rPr>
              <a:t>), date of birth (</a:t>
            </a:r>
            <a:r>
              <a:rPr lang="en-US" sz="1200" i="1" kern="1200" dirty="0" smtClean="0">
                <a:solidFill>
                  <a:schemeClr val="tx1"/>
                </a:solidFill>
                <a:effectLst/>
                <a:latin typeface="+mn-lt"/>
                <a:ea typeface="+mn-ea"/>
                <a:cs typeface="+mn-cs"/>
              </a:rPr>
              <a:t>dob</a:t>
            </a:r>
            <a:r>
              <a:rPr lang="en-US" sz="1200" kern="1200" dirty="0" smtClean="0">
                <a:solidFill>
                  <a:schemeClr val="tx1"/>
                </a:solidFill>
                <a:effectLst/>
                <a:latin typeface="+mn-lt"/>
                <a:ea typeface="+mn-ea"/>
                <a:cs typeface="+mn-cs"/>
              </a:rPr>
              <a:t>), sex (</a:t>
            </a:r>
            <a:r>
              <a:rPr lang="en-US" sz="1200" i="1" kern="1200" dirty="0" smtClean="0">
                <a:solidFill>
                  <a:schemeClr val="tx1"/>
                </a:solidFill>
                <a:effectLst/>
                <a:latin typeface="+mn-lt"/>
                <a:ea typeface="+mn-ea"/>
                <a:cs typeface="+mn-cs"/>
              </a:rPr>
              <a:t>sex</a:t>
            </a:r>
            <a:r>
              <a:rPr lang="en-US" sz="1200" kern="1200" dirty="0" smtClean="0">
                <a:solidFill>
                  <a:schemeClr val="tx1"/>
                </a:solidFill>
                <a:effectLst/>
                <a:latin typeface="+mn-lt"/>
                <a:ea typeface="+mn-ea"/>
                <a:cs typeface="+mn-cs"/>
              </a:rPr>
              <a:t>), state of residence at diagnosis (</a:t>
            </a:r>
            <a:r>
              <a:rPr lang="en-US" sz="1200" i="1" kern="1200" dirty="0" smtClean="0">
                <a:solidFill>
                  <a:schemeClr val="tx1"/>
                </a:solidFill>
                <a:effectLst/>
                <a:latin typeface="+mn-lt"/>
                <a:ea typeface="+mn-ea"/>
                <a:cs typeface="+mn-cs"/>
              </a:rPr>
              <a:t>rsh_state_cd</a:t>
            </a:r>
            <a:r>
              <a:rPr lang="en-US" sz="1200" kern="1200" dirty="0" smtClean="0">
                <a:solidFill>
                  <a:schemeClr val="tx1"/>
                </a:solidFill>
                <a:effectLst/>
                <a:latin typeface="+mn-lt"/>
                <a:ea typeface="+mn-ea"/>
                <a:cs typeface="+mn-cs"/>
              </a:rPr>
              <a:t> or </a:t>
            </a:r>
            <a:r>
              <a:rPr lang="en-US" sz="1200" i="1" kern="1200" dirty="0" smtClean="0">
                <a:solidFill>
                  <a:schemeClr val="tx1"/>
                </a:solidFill>
                <a:effectLst/>
                <a:latin typeface="+mn-lt"/>
                <a:ea typeface="+mn-ea"/>
                <a:cs typeface="+mn-cs"/>
              </a:rPr>
              <a:t>rsa_state_cd</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6.  Surveillance Policies and Procedures for Record Linkage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7.  Residence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at Time of </a:t>
            </a:r>
            <a:r>
              <a:rPr lang="en-US" sz="1200" b="1" kern="1200" dirty="0" err="1" smtClean="0">
                <a:solidFill>
                  <a:schemeClr val="tx1"/>
                </a:solidFill>
                <a:effectLst/>
                <a:latin typeface="+mn-lt"/>
                <a:ea typeface="+mn-ea"/>
                <a:cs typeface="+mn-cs"/>
              </a:rPr>
              <a:t>DiagnosisPolicies</a:t>
            </a:r>
            <a:r>
              <a:rPr lang="en-US" sz="1200" b="1" kern="1200" dirty="0" smtClean="0">
                <a:solidFill>
                  <a:schemeClr val="tx1"/>
                </a:solidFill>
                <a:effectLst/>
                <a:latin typeface="+mn-lt"/>
                <a:ea typeface="+mn-ea"/>
                <a:cs typeface="+mn-cs"/>
              </a:rPr>
              <a:t> and Procedures (See Residence at Time of Diagnosis)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8.  Performance of Intrastate Duplicate Review</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9.  Access to Secure Data Network; Current Digital Certificate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endParaRPr lang="en-US" sz="1200" b="1" i="1" kern="1200" dirty="0" smtClean="0">
              <a:solidFill>
                <a:schemeClr val="tx1"/>
              </a:solidFill>
              <a:effectLst/>
              <a:latin typeface="+mn-lt"/>
              <a:ea typeface="+mn-ea"/>
              <a:cs typeface="+mn-cs"/>
            </a:endParaRPr>
          </a:p>
          <a:p>
            <a:endParaRPr lang="en-US" sz="1200" b="1" i="1" kern="1200" dirty="0" smtClean="0">
              <a:solidFill>
                <a:schemeClr val="tx1"/>
              </a:solidFill>
              <a:effectLst/>
              <a:latin typeface="+mn-lt"/>
              <a:ea typeface="+mn-ea"/>
              <a:cs typeface="+mn-cs"/>
            </a:endParaRPr>
          </a:p>
          <a:p>
            <a:r>
              <a:rPr lang="en-US" sz="1200" b="1" i="1" kern="1200" dirty="0" smtClean="0">
                <a:solidFill>
                  <a:schemeClr val="tx1"/>
                </a:solidFill>
                <a:effectLst/>
                <a:latin typeface="+mn-lt"/>
                <a:ea typeface="+mn-ea"/>
                <a:cs typeface="+mn-cs"/>
              </a:rPr>
              <a:t>Process Standards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1.  Frequency of Procedure</a:t>
            </a:r>
            <a:r>
              <a:rPr lang="en-US" sz="1200" kern="1200" dirty="0" smtClean="0">
                <a:solidFill>
                  <a:schemeClr val="tx1"/>
                </a:solidFill>
                <a:effectLst/>
                <a:latin typeface="+mn-lt"/>
                <a:ea typeface="+mn-ea"/>
                <a:cs typeface="+mn-cs"/>
              </a:rPr>
              <a:t>—Semiannually </a:t>
            </a:r>
          </a:p>
          <a:p>
            <a:r>
              <a:rPr lang="en-US" sz="1200" kern="1200" dirty="0" smtClean="0">
                <a:solidFill>
                  <a:schemeClr val="tx1"/>
                </a:solidFill>
                <a:effectLst/>
                <a:latin typeface="+mn-lt"/>
                <a:ea typeface="+mn-ea"/>
                <a:cs typeface="+mn-cs"/>
              </a:rPr>
              <a:t> Specific eHARS variables named.</a:t>
            </a:r>
          </a:p>
          <a:p>
            <a:r>
              <a:rPr lang="en-US" sz="1200" kern="1200" dirty="0" smtClean="0">
                <a:solidFill>
                  <a:schemeClr val="tx1"/>
                </a:solidFill>
                <a:effectLst/>
                <a:latin typeface="+mn-lt"/>
                <a:ea typeface="+mn-ea"/>
                <a:cs typeface="+mn-cs"/>
              </a:rPr>
              <a:t> TG Leadership Crew (LS) has renamed the chapter heretofore known as “Case Residency”.  New chapter name inserted here.</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7</a:t>
            </a:fld>
            <a:endParaRPr lang="en-US"/>
          </a:p>
        </p:txBody>
      </p:sp>
    </p:spTree>
    <p:extLst>
      <p:ext uri="{BB962C8B-B14F-4D97-AF65-F5344CB8AC3E}">
        <p14:creationId xmlns:p14="http://schemas.microsoft.com/office/powerpoint/2010/main" val="18281531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8</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p>
          <a:p>
            <a:r>
              <a:rPr lang="en-US"/>
              <a:t>				</a:t>
            </a:r>
          </a:p>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64CA7B-F77E-4E61-8ADD-98B1EFFB3F39}" type="slidenum">
              <a:rPr lang="en-US"/>
              <a:pPr/>
              <a:t>9</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pPr marL="171450" indent="-171450">
              <a:buFont typeface="Arial" pitchFamily="34" charset="0"/>
              <a:buChar char="•"/>
            </a:pPr>
            <a:r>
              <a:rPr lang="en-US" dirty="0" smtClean="0"/>
              <a:t>(These standards appear in DATA QULAITY chapter…)</a:t>
            </a:r>
          </a:p>
          <a:p>
            <a:pPr marL="171450" indent="-171450">
              <a:buFont typeface="Arial" pitchFamily="34" charset="0"/>
              <a:buChar char="•"/>
            </a:pPr>
            <a:r>
              <a:rPr lang="en-US" dirty="0" smtClean="0"/>
              <a:t>During national data processing, CDC treats case records matched on the CDC matching string as intrastate duplicates unless the surveillance program affected has notified the CDC otherwise. </a:t>
            </a:r>
          </a:p>
          <a:p>
            <a:pPr marL="171450" indent="-171450">
              <a:buFont typeface="Arial" pitchFamily="34" charset="0"/>
              <a:buChar char="•"/>
            </a:pPr>
            <a:r>
              <a:rPr lang="en-US" dirty="0" smtClean="0"/>
              <a:t>Sites</a:t>
            </a:r>
            <a:r>
              <a:rPr lang="en-US" baseline="0" dirty="0" smtClean="0"/>
              <a:t> should identify and resolve potential duplicates using the </a:t>
            </a:r>
            <a:r>
              <a:rPr lang="en-US" baseline="0" dirty="0" err="1" smtClean="0"/>
              <a:t>eHARS</a:t>
            </a:r>
            <a:r>
              <a:rPr lang="en-US" baseline="0" dirty="0" smtClean="0"/>
              <a:t> canned report, “Intrastate Duplicate Cases Based on CDC Matching String” at least monthly.</a:t>
            </a:r>
          </a:p>
          <a:p>
            <a:pPr marL="171450" indent="-171450">
              <a:buFont typeface="Arial" pitchFamily="34" charset="0"/>
              <a:buChar char="•"/>
            </a:pPr>
            <a:r>
              <a:rPr lang="en-US" baseline="0" dirty="0" smtClean="0"/>
              <a:t>The matching string that CDC uses includes last name </a:t>
            </a:r>
            <a:r>
              <a:rPr lang="en-US" baseline="0" dirty="0" err="1" smtClean="0"/>
              <a:t>soundex</a:t>
            </a:r>
            <a:r>
              <a:rPr lang="en-US" baseline="0" dirty="0" smtClean="0"/>
              <a:t>, date of birth, sex at birth and state of residence at diagnosis</a:t>
            </a:r>
          </a:p>
          <a:p>
            <a:pPr marL="171450" indent="-171450">
              <a:buFont typeface="Arial" pitchFamily="34" charset="0"/>
              <a:buChar char="•"/>
            </a:pPr>
            <a:r>
              <a:rPr lang="en-US" baseline="0" dirty="0" smtClean="0"/>
              <a:t>The report should be run and duplicate records merged or for those cases that are different than, the duplicate status in </a:t>
            </a:r>
            <a:r>
              <a:rPr lang="en-US" baseline="0" dirty="0" err="1" smtClean="0"/>
              <a:t>eHARS</a:t>
            </a:r>
            <a:r>
              <a:rPr lang="en-US" baseline="0" dirty="0" smtClean="0"/>
              <a:t> should be updated with “Different Than”, that is, cases that matched the CDC string but were determined to be different persons, prior to the end-of-the-month data transmission to CDC.</a:t>
            </a:r>
          </a:p>
          <a:p>
            <a:pPr marL="171450" indent="-171450">
              <a:buFont typeface="Arial" pitchFamily="34" charset="0"/>
              <a:buChar char="•"/>
            </a:pPr>
            <a:r>
              <a:rPr lang="en-US" baseline="0" dirty="0" smtClean="0"/>
              <a:t>Sites are welcome in addition to running the eHARS canned report to identify and resolve potential duplicates using their own program and matching string that is different from the CDC matching string.</a:t>
            </a:r>
          </a:p>
          <a:p>
            <a:pPr lvl="1"/>
            <a:r>
              <a:rPr lang="en-US" baseline="0" dirty="0" err="1" smtClean="0"/>
              <a:t>aa</a:t>
            </a:r>
            <a:r>
              <a:rPr lang="en-US" b="1" dirty="0" err="1" smtClean="0"/>
              <a:t>Example</a:t>
            </a:r>
            <a:r>
              <a:rPr lang="en-US" b="1" dirty="0" smtClean="0"/>
              <a:t> of SMART format objective:</a:t>
            </a:r>
          </a:p>
          <a:p>
            <a:pPr lvl="1"/>
            <a:r>
              <a:rPr lang="en-US" b="1" i="1" dirty="0" smtClean="0">
                <a:solidFill>
                  <a:schemeClr val="tx1">
                    <a:lumMod val="20000"/>
                    <a:lumOff val="80000"/>
                  </a:schemeClr>
                </a:solidFill>
              </a:rPr>
              <a:t>Objective #1: At the end of each month, ensure that the duplication count is less than 0.1%. </a:t>
            </a:r>
          </a:p>
          <a:p>
            <a:r>
              <a:rPr lang="en-US" b="1" i="1" dirty="0" smtClean="0">
                <a:solidFill>
                  <a:schemeClr val="tx1">
                    <a:lumMod val="20000"/>
                    <a:lumOff val="80000"/>
                  </a:schemeClr>
                </a:solidFill>
              </a:rPr>
              <a:t>Activities: </a:t>
            </a:r>
          </a:p>
          <a:p>
            <a:r>
              <a:rPr lang="en-US" b="1" i="1" dirty="0" smtClean="0">
                <a:solidFill>
                  <a:schemeClr val="tx1">
                    <a:lumMod val="20000"/>
                    <a:lumOff val="80000"/>
                  </a:schemeClr>
                </a:solidFill>
              </a:rPr>
              <a:t>a) By the end of each month, run CDC and/or ADHS matching programs </a:t>
            </a:r>
          </a:p>
          <a:p>
            <a:r>
              <a:rPr lang="en-US" b="1" i="1" dirty="0" smtClean="0">
                <a:solidFill>
                  <a:schemeClr val="tx1">
                    <a:lumMod val="20000"/>
                    <a:lumOff val="80000"/>
                  </a:schemeClr>
                </a:solidFill>
              </a:rPr>
              <a:t>on eHARS and tracking data to generate lists of possible duplicates. </a:t>
            </a:r>
          </a:p>
          <a:p>
            <a:r>
              <a:rPr lang="en-US" b="1" i="1" dirty="0" smtClean="0">
                <a:solidFill>
                  <a:schemeClr val="tx1">
                    <a:lumMod val="20000"/>
                    <a:lumOff val="80000"/>
                  </a:schemeClr>
                </a:solidFill>
              </a:rPr>
              <a:t>b) Decide if matched cases are duplicates or are unique. </a:t>
            </a:r>
          </a:p>
          <a:p>
            <a:r>
              <a:rPr lang="en-US" b="1" i="1" dirty="0" smtClean="0">
                <a:solidFill>
                  <a:schemeClr val="tx1">
                    <a:lumMod val="20000"/>
                    <a:lumOff val="80000"/>
                  </a:schemeClr>
                </a:solidFill>
              </a:rPr>
              <a:t>c) Modify eHARS entries accordingly. </a:t>
            </a:r>
          </a:p>
          <a:p>
            <a:r>
              <a:rPr lang="en-US" b="1" i="1" dirty="0" smtClean="0">
                <a:solidFill>
                  <a:schemeClr val="tx1">
                    <a:lumMod val="20000"/>
                    <a:lumOff val="80000"/>
                  </a:schemeClr>
                </a:solidFill>
              </a:rPr>
              <a:t>d) Send cases for investigation if necessary. </a:t>
            </a:r>
          </a:p>
          <a:p>
            <a:endParaRPr lang="en-US" b="1" i="1" dirty="0" smtClean="0">
              <a:solidFill>
                <a:schemeClr val="tx1">
                  <a:lumMod val="20000"/>
                  <a:lumOff val="80000"/>
                </a:schemeClr>
              </a:solidFill>
            </a:endParaRPr>
          </a:p>
          <a:p>
            <a:r>
              <a:rPr lang="en-US" b="1" i="1" dirty="0" smtClean="0">
                <a:solidFill>
                  <a:schemeClr val="tx1">
                    <a:lumMod val="20000"/>
                    <a:lumOff val="80000"/>
                  </a:schemeClr>
                </a:solidFill>
              </a:rPr>
              <a:t>Evaluation:  Jurisdiction  A  aims to maintain  a  duplication rate of  ≤  0.1%. </a:t>
            </a:r>
          </a:p>
          <a:p>
            <a:pPr marL="171450" indent="-171450">
              <a:buFont typeface="Arial" pitchFamily="34" charset="0"/>
              <a:buChar char="•"/>
            </a:pPr>
            <a:endParaRPr lang="en-US" baseline="0" dirty="0" smtClean="0"/>
          </a:p>
          <a:p>
            <a:pPr marL="171450" indent="-171450">
              <a:buFont typeface="Arial" pitchFamily="34" charset="0"/>
              <a:buChar char="•"/>
            </a:pPr>
            <a:endParaRPr lang="en-US" dirty="0"/>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Slide #9:  The example in the gray box may not be necessary.  The two bullets outside the gray box are excellent.  However, in the second bullet, I don’t think you need a comma after the word “updated”.</a:t>
            </a:r>
          </a:p>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85800" y="1981200"/>
            <a:ext cx="7772400"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a:xfrm>
            <a:off x="6553200" y="6248400"/>
            <a:ext cx="1905000" cy="457200"/>
          </a:xfrm>
          <a:prstGeom prst="rect">
            <a:avLst/>
          </a:prstGeom>
        </p:spPr>
        <p:txBody>
          <a:bodyPr/>
          <a:lstStyle>
            <a:lvl1pPr>
              <a:defRPr/>
            </a:lvl1pPr>
          </a:lstStyle>
          <a:p>
            <a:fld id="{9709C010-CD79-451C-81A6-F339C800828F}" type="slidenum">
              <a:rPr lang="en-US"/>
              <a:pPr/>
              <a:t>‹#›</a:t>
            </a:fld>
            <a:endParaRPr lang="en-US"/>
          </a:p>
        </p:txBody>
      </p:sp>
    </p:spTree>
    <p:extLst>
      <p:ext uri="{BB962C8B-B14F-4D97-AF65-F5344CB8AC3E}">
        <p14:creationId xmlns:p14="http://schemas.microsoft.com/office/powerpoint/2010/main" val="2092887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solidFill>
                  <a:schemeClr val="bg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bg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bg1"/>
              </a:buClr>
              <a:buSzPct val="70000"/>
              <a:buFont typeface="Wingdings" pitchFamily="2" charset="2"/>
              <a:buChar char="q"/>
              <a:defRPr sz="2400" b="1">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bg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bg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4" r:id="rId1"/>
    <p:sldLayoutId id="2147483685" r:id="rId2"/>
    <p:sldLayoutId id="2147483697" r:id="rId3"/>
    <p:sldLayoutId id="2147483693" r:id="rId4"/>
    <p:sldLayoutId id="2147483694" r:id="rId5"/>
    <p:sldLayoutId id="2147483686" r:id="rId6"/>
    <p:sldLayoutId id="2147483688" r:id="rId7"/>
    <p:sldLayoutId id="2147483689" r:id="rId8"/>
    <p:sldLayoutId id="2147483690" r:id="rId9"/>
    <p:sldLayoutId id="2147483698" r:id="rId10"/>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47800"/>
            <a:ext cx="8229600" cy="2209800"/>
          </a:xfrm>
        </p:spPr>
        <p:txBody>
          <a:bodyPr/>
          <a:lstStyle/>
          <a:p>
            <a:r>
              <a:rPr lang="en-US" sz="3200" dirty="0" smtClean="0"/>
              <a:t/>
            </a:r>
            <a:br>
              <a:rPr lang="en-US" sz="3200" dirty="0" smtClean="0"/>
            </a:br>
            <a:r>
              <a:rPr lang="en-US" sz="3200" i="1" dirty="0"/>
              <a:t>Technical Guidance </a:t>
            </a:r>
            <a:r>
              <a:rPr lang="en-US" sz="3200" i="1" dirty="0" smtClean="0"/>
              <a:t>for </a:t>
            </a:r>
            <a:br>
              <a:rPr lang="en-US" sz="3200" i="1" dirty="0" smtClean="0"/>
            </a:br>
            <a:r>
              <a:rPr lang="en-US" sz="3200" i="1" dirty="0" smtClean="0"/>
              <a:t>HIV Surveillance Programs</a:t>
            </a:r>
            <a:r>
              <a:rPr lang="en-US" sz="3200" dirty="0" smtClean="0"/>
              <a:t/>
            </a:r>
            <a:br>
              <a:rPr lang="en-US" sz="3200" dirty="0" smtClean="0"/>
            </a:br>
            <a:r>
              <a:rPr lang="en-US" sz="3200" dirty="0" smtClean="0"/>
              <a:t/>
            </a:r>
            <a:br>
              <a:rPr lang="en-US" sz="3200" dirty="0" smtClean="0"/>
            </a:br>
            <a:r>
              <a:rPr lang="en-US" sz="3200" kern="0" dirty="0" smtClean="0">
                <a:solidFill>
                  <a:srgbClr val="FFC000"/>
                </a:solidFill>
              </a:rPr>
              <a:t>Duplicate Review</a:t>
            </a:r>
            <a:endParaRPr lang="en-US" sz="3200" dirty="0">
              <a:solidFill>
                <a:srgbClr val="FFC000"/>
              </a:solidFill>
            </a:endParaRPr>
          </a:p>
        </p:txBody>
      </p:sp>
      <p:sp>
        <p:nvSpPr>
          <p:cNvPr id="2" name="Subtitle 1"/>
          <p:cNvSpPr>
            <a:spLocks noGrp="1"/>
          </p:cNvSpPr>
          <p:nvPr>
            <p:ph type="subTitle" idx="1"/>
          </p:nvPr>
        </p:nvSpPr>
        <p:spPr/>
        <p:txBody>
          <a:bodyPr/>
          <a:lstStyle/>
          <a:p>
            <a:r>
              <a:rPr lang="en-US" dirty="0" smtClean="0"/>
              <a:t>Andrew Mitsch, MPH</a:t>
            </a:r>
            <a:endParaRPr lang="en-US" dirty="0"/>
          </a:p>
        </p:txBody>
      </p:sp>
      <p:sp>
        <p:nvSpPr>
          <p:cNvPr id="3" name="Text Placeholder 2"/>
          <p:cNvSpPr>
            <a:spLocks noGrp="1"/>
          </p:cNvSpPr>
          <p:nvPr>
            <p:ph type="body" sz="quarter" idx="10"/>
          </p:nvPr>
        </p:nvSpPr>
        <p:spPr/>
        <p:txBody>
          <a:bodyPr/>
          <a:lstStyle/>
          <a:p>
            <a:r>
              <a:rPr lang="en-US" dirty="0" smtClean="0"/>
              <a:t>Epidemiologist</a:t>
            </a:r>
          </a:p>
          <a:p>
            <a:r>
              <a:rPr lang="en-US" dirty="0" smtClean="0"/>
              <a:t>CSTE Webinar</a:t>
            </a:r>
          </a:p>
          <a:p>
            <a:r>
              <a:rPr lang="en-US" dirty="0" smtClean="0"/>
              <a:t>August 21, 2012</a:t>
            </a:r>
          </a:p>
          <a:p>
            <a:endParaRPr lang="en-US" dirty="0"/>
          </a:p>
        </p:txBody>
      </p:sp>
      <p:sp>
        <p:nvSpPr>
          <p:cNvPr id="5" name="Text Placeholder 4"/>
          <p:cNvSpPr>
            <a:spLocks noGrp="1"/>
          </p:cNvSpPr>
          <p:nvPr>
            <p:ph type="body" sz="quarter" idx="11"/>
          </p:nvPr>
        </p:nvSpPr>
        <p:spPr/>
        <p:txBody>
          <a:bodyPr/>
          <a:lstStyle/>
          <a:p>
            <a:r>
              <a:rPr lang="en-US" dirty="0" smtClean="0"/>
              <a:t>National Center for HIV/AIDS, Viral Hepatitis, STD, and TB Prevention</a:t>
            </a:r>
            <a:endParaRPr lang="en-US" dirty="0"/>
          </a:p>
        </p:txBody>
      </p:sp>
      <p:pic>
        <p:nvPicPr>
          <p:cNvPr id="7" name="Picture 6"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12" name="Text Placeholder 6"/>
          <p:cNvSpPr>
            <a:spLocks noGrp="1"/>
          </p:cNvSpPr>
          <p:nvPr>
            <p:ph type="body" sz="quarter" idx="12"/>
          </p:nvPr>
        </p:nvSpPr>
        <p:spPr/>
        <p:txBody>
          <a:bodyPr/>
          <a:lstStyle/>
          <a:p>
            <a:r>
              <a:rPr lang="en-US" dirty="0" smtClean="0"/>
              <a:t>HIV Incidence and Case Surveillance  Branch</a:t>
            </a: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381000"/>
            <a:ext cx="8077200" cy="1066800"/>
          </a:xfrm>
        </p:spPr>
        <p:txBody>
          <a:bodyPr/>
          <a:lstStyle/>
          <a:p>
            <a:r>
              <a:rPr lang="en-US" sz="2800" b="1" dirty="0" smtClean="0">
                <a:solidFill>
                  <a:schemeClr val="bg1"/>
                </a:solidFill>
              </a:rPr>
              <a:t>Example </a:t>
            </a:r>
            <a:r>
              <a:rPr lang="en-US" sz="2800" b="1" dirty="0">
                <a:solidFill>
                  <a:schemeClr val="bg1"/>
                </a:solidFill>
              </a:rPr>
              <a:t>of suitable SMART format objective</a:t>
            </a:r>
            <a:r>
              <a:rPr lang="en-US" sz="2800" b="1" dirty="0" smtClean="0">
                <a:solidFill>
                  <a:schemeClr val="bg1"/>
                </a:solidFill>
              </a:rPr>
              <a:t>:</a:t>
            </a:r>
            <a:br>
              <a:rPr lang="en-US" sz="2800" b="1" dirty="0" smtClean="0">
                <a:solidFill>
                  <a:schemeClr val="bg1"/>
                </a:solidFill>
              </a:rPr>
            </a:br>
            <a:r>
              <a:rPr lang="en-US" sz="2800" b="1" dirty="0" smtClean="0">
                <a:solidFill>
                  <a:schemeClr val="bg1"/>
                </a:solidFill>
              </a:rPr>
              <a:t>Intrastate De-duplication</a:t>
            </a:r>
            <a:r>
              <a:rPr lang="en-US" sz="2800" b="1" dirty="0">
                <a:solidFill>
                  <a:schemeClr val="bg1"/>
                </a:solidFill>
              </a:rPr>
              <a:t/>
            </a:r>
            <a:br>
              <a:rPr lang="en-US" sz="2800" b="1" dirty="0">
                <a:solidFill>
                  <a:schemeClr val="bg1"/>
                </a:solidFill>
              </a:rPr>
            </a:br>
            <a:endParaRPr lang="en-US" sz="2800" b="1" dirty="0">
              <a:solidFill>
                <a:schemeClr val="bg1"/>
              </a:solidFill>
            </a:endParaRPr>
          </a:p>
        </p:txBody>
      </p:sp>
      <p:sp>
        <p:nvSpPr>
          <p:cNvPr id="2" name="Rectangle 1"/>
          <p:cNvSpPr/>
          <p:nvPr/>
        </p:nvSpPr>
        <p:spPr>
          <a:xfrm>
            <a:off x="533400" y="1447800"/>
            <a:ext cx="7985760" cy="4893647"/>
          </a:xfrm>
          <a:prstGeom prst="rect">
            <a:avLst/>
          </a:prstGeom>
          <a:solidFill>
            <a:schemeClr val="tx2">
              <a:lumMod val="75000"/>
            </a:schemeClr>
          </a:solidFill>
        </p:spPr>
        <p:txBody>
          <a:bodyPr wrap="square" anchor="ctr">
            <a:spAutoFit/>
          </a:bodyPr>
          <a:lstStyle/>
          <a:p>
            <a:pPr lvl="1"/>
            <a:r>
              <a:rPr lang="en-US" sz="2400" b="1" dirty="0" smtClean="0">
                <a:solidFill>
                  <a:srgbClr val="000000"/>
                </a:solidFill>
              </a:rPr>
              <a:t>Objective #1: At the end of each month, ensure that the duplication rate is &lt; 0.1%. </a:t>
            </a:r>
          </a:p>
          <a:p>
            <a:pPr algn="ctr"/>
            <a:r>
              <a:rPr lang="en-US" sz="2400" b="1" dirty="0" smtClean="0">
                <a:solidFill>
                  <a:srgbClr val="000000"/>
                </a:solidFill>
              </a:rPr>
              <a:t>Activities</a:t>
            </a:r>
            <a:r>
              <a:rPr lang="en-US" sz="2400" b="1" dirty="0">
                <a:solidFill>
                  <a:srgbClr val="000000"/>
                </a:solidFill>
              </a:rPr>
              <a:t>: </a:t>
            </a:r>
          </a:p>
          <a:p>
            <a:r>
              <a:rPr lang="en-US" sz="2400" b="1" dirty="0" smtClean="0">
                <a:solidFill>
                  <a:srgbClr val="000000"/>
                </a:solidFill>
              </a:rPr>
              <a:t>a</a:t>
            </a:r>
            <a:r>
              <a:rPr lang="en-US" sz="2400" b="1" dirty="0">
                <a:solidFill>
                  <a:srgbClr val="000000"/>
                </a:solidFill>
              </a:rPr>
              <a:t>) By the end of each month, run CDC and/or </a:t>
            </a:r>
            <a:r>
              <a:rPr lang="en-US" sz="2400" b="1" i="1" dirty="0" smtClean="0">
                <a:solidFill>
                  <a:srgbClr val="000000"/>
                </a:solidFill>
              </a:rPr>
              <a:t>Jurisdiction A </a:t>
            </a:r>
            <a:r>
              <a:rPr lang="en-US" sz="2400" b="1" dirty="0" smtClean="0">
                <a:solidFill>
                  <a:srgbClr val="000000"/>
                </a:solidFill>
              </a:rPr>
              <a:t>Heath </a:t>
            </a:r>
            <a:r>
              <a:rPr lang="en-US" sz="2400" b="1" dirty="0" err="1" smtClean="0">
                <a:solidFill>
                  <a:srgbClr val="000000"/>
                </a:solidFill>
              </a:rPr>
              <a:t>Dept</a:t>
            </a:r>
            <a:r>
              <a:rPr lang="en-US" sz="2400" b="1" dirty="0" smtClean="0">
                <a:solidFill>
                  <a:srgbClr val="000000"/>
                </a:solidFill>
              </a:rPr>
              <a:t> </a:t>
            </a:r>
            <a:r>
              <a:rPr lang="en-US" sz="2400" b="1" dirty="0">
                <a:solidFill>
                  <a:srgbClr val="000000"/>
                </a:solidFill>
              </a:rPr>
              <a:t>matching programs </a:t>
            </a:r>
          </a:p>
          <a:p>
            <a:r>
              <a:rPr lang="en-US" sz="2400" b="1" dirty="0" smtClean="0">
                <a:solidFill>
                  <a:srgbClr val="000000"/>
                </a:solidFill>
              </a:rPr>
              <a:t>on </a:t>
            </a:r>
            <a:r>
              <a:rPr lang="en-US" sz="2400" b="1" dirty="0">
                <a:solidFill>
                  <a:srgbClr val="000000"/>
                </a:solidFill>
              </a:rPr>
              <a:t>eHARS and tracking data to generate lists of possible duplicates. </a:t>
            </a:r>
          </a:p>
          <a:p>
            <a:r>
              <a:rPr lang="en-US" sz="2400" b="1" dirty="0" smtClean="0">
                <a:solidFill>
                  <a:srgbClr val="000000"/>
                </a:solidFill>
              </a:rPr>
              <a:t>b) </a:t>
            </a:r>
            <a:r>
              <a:rPr lang="en-US" sz="2400" b="1" dirty="0">
                <a:solidFill>
                  <a:srgbClr val="000000"/>
                </a:solidFill>
              </a:rPr>
              <a:t>Decide if matched cases are duplicates or are unique. </a:t>
            </a:r>
            <a:endParaRPr lang="en-US" sz="2400" b="1" dirty="0" smtClean="0">
              <a:solidFill>
                <a:srgbClr val="000000"/>
              </a:solidFill>
            </a:endParaRPr>
          </a:p>
          <a:p>
            <a:r>
              <a:rPr lang="en-US" sz="2400" b="1" dirty="0" smtClean="0">
                <a:solidFill>
                  <a:srgbClr val="000000"/>
                </a:solidFill>
              </a:rPr>
              <a:t>c</a:t>
            </a:r>
            <a:r>
              <a:rPr lang="en-US" sz="2400" b="1" dirty="0">
                <a:solidFill>
                  <a:srgbClr val="000000"/>
                </a:solidFill>
              </a:rPr>
              <a:t>) Modify eHARS entries accordingly. </a:t>
            </a:r>
          </a:p>
          <a:p>
            <a:r>
              <a:rPr lang="en-US" sz="2400" b="1" dirty="0" smtClean="0">
                <a:solidFill>
                  <a:srgbClr val="000000"/>
                </a:solidFill>
              </a:rPr>
              <a:t>d</a:t>
            </a:r>
            <a:r>
              <a:rPr lang="en-US" sz="2400" b="1" dirty="0">
                <a:solidFill>
                  <a:srgbClr val="000000"/>
                </a:solidFill>
              </a:rPr>
              <a:t>) Send cases for investigation if necessary. </a:t>
            </a:r>
            <a:endParaRPr lang="en-US" sz="2400" b="1" dirty="0" smtClean="0">
              <a:solidFill>
                <a:srgbClr val="000000"/>
              </a:solidFill>
            </a:endParaRPr>
          </a:p>
          <a:p>
            <a:endParaRPr lang="en-US" sz="2400" b="1" dirty="0">
              <a:solidFill>
                <a:srgbClr val="000000"/>
              </a:solidFill>
            </a:endParaRPr>
          </a:p>
          <a:p>
            <a:r>
              <a:rPr lang="en-US" sz="2400" b="1" dirty="0" smtClean="0">
                <a:solidFill>
                  <a:srgbClr val="000000"/>
                </a:solidFill>
              </a:rPr>
              <a:t>Evaluation:  </a:t>
            </a:r>
            <a:r>
              <a:rPr lang="en-US" sz="2400" b="1" i="1" dirty="0" smtClean="0">
                <a:solidFill>
                  <a:srgbClr val="000000"/>
                </a:solidFill>
              </a:rPr>
              <a:t>Jurisdiction  A  </a:t>
            </a:r>
            <a:r>
              <a:rPr lang="en-US" sz="2400" b="1" dirty="0" smtClean="0">
                <a:solidFill>
                  <a:srgbClr val="000000"/>
                </a:solidFill>
              </a:rPr>
              <a:t>aims to maintain  a  duplication rate of  ≤  0.1%. </a:t>
            </a:r>
            <a:endParaRPr lang="en-US" sz="2400" b="1" dirty="0">
              <a:solidFill>
                <a:srgbClr val="000000"/>
              </a:solidFill>
            </a:endParaRPr>
          </a:p>
        </p:txBody>
      </p:sp>
    </p:spTree>
    <p:extLst>
      <p:ext uri="{BB962C8B-B14F-4D97-AF65-F5344CB8AC3E}">
        <p14:creationId xmlns:p14="http://schemas.microsoft.com/office/powerpoint/2010/main" val="2068025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04800" y="304800"/>
            <a:ext cx="8077200" cy="914400"/>
          </a:xfrm>
        </p:spPr>
        <p:txBody>
          <a:bodyPr anchor="ctr"/>
          <a:lstStyle/>
          <a:p>
            <a:r>
              <a:rPr lang="en-US" sz="3200" b="1" dirty="0" smtClean="0">
                <a:solidFill>
                  <a:srgbClr val="FFC000"/>
                </a:solidFill>
              </a:rPr>
              <a:t>Process Standards, Interstate</a:t>
            </a:r>
            <a:endParaRPr lang="en-US" sz="3200" b="1" dirty="0">
              <a:solidFill>
                <a:srgbClr val="FFC000"/>
              </a:solidFill>
            </a:endParaRPr>
          </a:p>
        </p:txBody>
      </p:sp>
      <p:sp>
        <p:nvSpPr>
          <p:cNvPr id="5123" name="Rectangle 3"/>
          <p:cNvSpPr>
            <a:spLocks noGrp="1" noChangeArrowheads="1"/>
          </p:cNvSpPr>
          <p:nvPr>
            <p:ph type="body" idx="1"/>
          </p:nvPr>
        </p:nvSpPr>
        <p:spPr>
          <a:xfrm>
            <a:off x="381000" y="1524000"/>
            <a:ext cx="7924800" cy="4892040"/>
          </a:xfrm>
        </p:spPr>
        <p:txBody>
          <a:bodyPr/>
          <a:lstStyle/>
          <a:p>
            <a:pPr marL="0" indent="0">
              <a:buNone/>
            </a:pPr>
            <a:r>
              <a:rPr lang="en-US" sz="2800" b="1" dirty="0" smtClean="0">
                <a:solidFill>
                  <a:schemeClr val="tx2"/>
                </a:solidFill>
              </a:rPr>
              <a:t>Interstate </a:t>
            </a:r>
            <a:r>
              <a:rPr lang="en-US" sz="2800" b="1" dirty="0">
                <a:solidFill>
                  <a:schemeClr val="tx2"/>
                </a:solidFill>
              </a:rPr>
              <a:t>d</a:t>
            </a:r>
            <a:r>
              <a:rPr lang="en-US" sz="2800" b="1" dirty="0" smtClean="0">
                <a:solidFill>
                  <a:schemeClr val="tx2"/>
                </a:solidFill>
              </a:rPr>
              <a:t>uplicate review</a:t>
            </a:r>
          </a:p>
          <a:p>
            <a:pPr>
              <a:buFont typeface="Wingdings" pitchFamily="2" charset="2"/>
              <a:buChar char="q"/>
            </a:pPr>
            <a:r>
              <a:rPr lang="en-US" sz="2800" b="1" dirty="0" smtClean="0">
                <a:solidFill>
                  <a:schemeClr val="tx2"/>
                </a:solidFill>
              </a:rPr>
              <a:t>Process Routine </a:t>
            </a:r>
            <a:r>
              <a:rPr lang="en-US" sz="2800" b="1" dirty="0">
                <a:solidFill>
                  <a:schemeClr val="tx2"/>
                </a:solidFill>
              </a:rPr>
              <a:t>Interstate Duplicate Review (RIDR) </a:t>
            </a:r>
            <a:r>
              <a:rPr lang="en-US" sz="2800" b="1" dirty="0" smtClean="0">
                <a:solidFill>
                  <a:schemeClr val="tx2"/>
                </a:solidFill>
              </a:rPr>
              <a:t>list provided by CDC every six months</a:t>
            </a:r>
          </a:p>
          <a:p>
            <a:pPr marL="0" indent="0">
              <a:buNone/>
            </a:pPr>
            <a:endParaRPr lang="en-US" sz="2800" b="1" dirty="0" smtClean="0">
              <a:solidFill>
                <a:schemeClr val="tx2"/>
              </a:solidFill>
            </a:endParaRPr>
          </a:p>
          <a:p>
            <a:pPr>
              <a:buFont typeface="Wingdings" pitchFamily="2" charset="2"/>
              <a:buChar char="q"/>
            </a:pPr>
            <a:r>
              <a:rPr lang="en-US" sz="2800" b="1" dirty="0" smtClean="0">
                <a:solidFill>
                  <a:schemeClr val="tx2"/>
                </a:solidFill>
              </a:rPr>
              <a:t>Resolution </a:t>
            </a:r>
            <a:r>
              <a:rPr lang="en-US" sz="2800" b="1" dirty="0">
                <a:solidFill>
                  <a:schemeClr val="tx2"/>
                </a:solidFill>
              </a:rPr>
              <a:t>information </a:t>
            </a:r>
            <a:r>
              <a:rPr lang="en-US" sz="2800" b="1" dirty="0" smtClean="0">
                <a:solidFill>
                  <a:schemeClr val="tx2"/>
                </a:solidFill>
              </a:rPr>
              <a:t>must be entered into eHARS within six months after beginning a new round</a:t>
            </a:r>
          </a:p>
          <a:p>
            <a:endParaRPr lang="en-US" sz="2800" b="1" dirty="0">
              <a:solidFill>
                <a:schemeClr val="tx2"/>
              </a:solidFill>
            </a:endParaRPr>
          </a:p>
        </p:txBody>
      </p:sp>
    </p:spTree>
    <p:extLst>
      <p:ext uri="{BB962C8B-B14F-4D97-AF65-F5344CB8AC3E}">
        <p14:creationId xmlns:p14="http://schemas.microsoft.com/office/powerpoint/2010/main" val="18577246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04800" y="304800"/>
            <a:ext cx="8458200" cy="762000"/>
          </a:xfrm>
        </p:spPr>
        <p:txBody>
          <a:bodyPr/>
          <a:lstStyle/>
          <a:p>
            <a:r>
              <a:rPr lang="en-US" sz="2000" b="1" dirty="0">
                <a:solidFill>
                  <a:schemeClr val="bg1"/>
                </a:solidFill>
              </a:rPr>
              <a:t>Example of suitable SMART format objective:</a:t>
            </a:r>
            <a:br>
              <a:rPr lang="en-US" sz="2000" b="1" dirty="0">
                <a:solidFill>
                  <a:schemeClr val="bg1"/>
                </a:solidFill>
              </a:rPr>
            </a:br>
            <a:r>
              <a:rPr lang="en-US" sz="2000" b="1" dirty="0" smtClean="0">
                <a:solidFill>
                  <a:schemeClr val="bg1"/>
                </a:solidFill>
              </a:rPr>
              <a:t> Interstate De-duplication</a:t>
            </a:r>
            <a:endParaRPr lang="en-US" sz="2000" b="1" dirty="0">
              <a:solidFill>
                <a:schemeClr val="bg1"/>
              </a:solidFill>
            </a:endParaRPr>
          </a:p>
        </p:txBody>
      </p:sp>
      <p:sp>
        <p:nvSpPr>
          <p:cNvPr id="4" name="Rectangle 3"/>
          <p:cNvSpPr/>
          <p:nvPr/>
        </p:nvSpPr>
        <p:spPr>
          <a:xfrm>
            <a:off x="762000" y="914400"/>
            <a:ext cx="8001000" cy="5632311"/>
          </a:xfrm>
          <a:prstGeom prst="rect">
            <a:avLst/>
          </a:prstGeom>
          <a:solidFill>
            <a:schemeClr val="bg2">
              <a:lumMod val="75000"/>
            </a:schemeClr>
          </a:solidFill>
        </p:spPr>
        <p:txBody>
          <a:bodyPr wrap="square">
            <a:spAutoFit/>
          </a:bodyPr>
          <a:lstStyle/>
          <a:p>
            <a:pPr lvl="1"/>
            <a:r>
              <a:rPr lang="en-US" sz="2000" b="1" dirty="0" smtClean="0">
                <a:solidFill>
                  <a:srgbClr val="000000"/>
                </a:solidFill>
              </a:rPr>
              <a:t>Objective </a:t>
            </a:r>
            <a:r>
              <a:rPr lang="en-US" sz="2000" b="1" dirty="0">
                <a:solidFill>
                  <a:srgbClr val="000000"/>
                </a:solidFill>
              </a:rPr>
              <a:t>#1: </a:t>
            </a:r>
            <a:r>
              <a:rPr lang="en-US" sz="2000" b="1" dirty="0" smtClean="0">
                <a:solidFill>
                  <a:srgbClr val="000000"/>
                </a:solidFill>
              </a:rPr>
              <a:t> Within six (6) months of dissemination of a new RIDR  report, </a:t>
            </a:r>
            <a:r>
              <a:rPr lang="en-US" sz="2000" b="1" i="1" dirty="0" smtClean="0">
                <a:solidFill>
                  <a:srgbClr val="000000"/>
                </a:solidFill>
              </a:rPr>
              <a:t>Jurisdiction A </a:t>
            </a:r>
            <a:r>
              <a:rPr lang="en-US" sz="2000" b="1" dirty="0" smtClean="0">
                <a:solidFill>
                  <a:srgbClr val="000000"/>
                </a:solidFill>
              </a:rPr>
              <a:t>will have  resolved 100%completely processed  the  RIDR report</a:t>
            </a:r>
            <a:endParaRPr lang="en-US" sz="2000" b="1" dirty="0">
              <a:solidFill>
                <a:srgbClr val="000000"/>
              </a:solidFill>
            </a:endParaRPr>
          </a:p>
          <a:p>
            <a:pPr algn="ctr"/>
            <a:r>
              <a:rPr lang="en-US" sz="2000" b="1" dirty="0" smtClean="0">
                <a:solidFill>
                  <a:srgbClr val="000000"/>
                </a:solidFill>
              </a:rPr>
              <a:t>Activities</a:t>
            </a:r>
            <a:r>
              <a:rPr lang="en-US" sz="2000" b="1" dirty="0">
                <a:solidFill>
                  <a:srgbClr val="000000"/>
                </a:solidFill>
              </a:rPr>
              <a:t>: </a:t>
            </a:r>
          </a:p>
          <a:p>
            <a:pPr marL="342900" indent="-342900">
              <a:buAutoNum type="alphaLcParenR"/>
            </a:pPr>
            <a:r>
              <a:rPr lang="en-US" sz="2000" b="1" dirty="0" smtClean="0">
                <a:solidFill>
                  <a:srgbClr val="000000"/>
                </a:solidFill>
              </a:rPr>
              <a:t>Within one month of dissemination,  import the tab delimited text file provided by CDC into eHARS</a:t>
            </a:r>
          </a:p>
          <a:p>
            <a:pPr marL="342900" indent="-342900">
              <a:buAutoNum type="alphaLcParenR"/>
            </a:pPr>
            <a:r>
              <a:rPr lang="en-US" sz="2000" b="1" dirty="0" smtClean="0">
                <a:solidFill>
                  <a:srgbClr val="000000"/>
                </a:solidFill>
              </a:rPr>
              <a:t>Within one month of dissemination,  schedule calls with the three states with greatest  frequency of pairs</a:t>
            </a:r>
          </a:p>
          <a:p>
            <a:pPr marL="342900" indent="-342900">
              <a:buAutoNum type="alphaLcParenR"/>
            </a:pPr>
            <a:r>
              <a:rPr lang="en-US" sz="2000" b="1" dirty="0" smtClean="0">
                <a:solidFill>
                  <a:srgbClr val="000000"/>
                </a:solidFill>
              </a:rPr>
              <a:t>Within three months of dissemination, ≥ 50% of pairs will have been resolved, including updated status in eHARS Duplicate Review tab</a:t>
            </a:r>
          </a:p>
          <a:p>
            <a:pPr marL="342900" indent="-342900">
              <a:buAutoNum type="alphaLcParenR"/>
            </a:pPr>
            <a:r>
              <a:rPr lang="en-US" sz="2000" b="1" dirty="0" smtClean="0">
                <a:solidFill>
                  <a:srgbClr val="000000"/>
                </a:solidFill>
              </a:rPr>
              <a:t>Within six months of dissemination,  100% of pairs will have been resolved, including updated status in eHARS Duplicate Review tab</a:t>
            </a:r>
          </a:p>
          <a:p>
            <a:endParaRPr lang="en-US" sz="2000" b="1" dirty="0" smtClean="0">
              <a:solidFill>
                <a:srgbClr val="000000"/>
              </a:solidFill>
            </a:endParaRPr>
          </a:p>
          <a:p>
            <a:r>
              <a:rPr lang="en-US" sz="2000" b="1" dirty="0" smtClean="0">
                <a:solidFill>
                  <a:srgbClr val="000000"/>
                </a:solidFill>
              </a:rPr>
              <a:t>Evaluation</a:t>
            </a:r>
            <a:r>
              <a:rPr lang="en-US" sz="2000" b="1" dirty="0">
                <a:solidFill>
                  <a:srgbClr val="000000"/>
                </a:solidFill>
              </a:rPr>
              <a:t>:  </a:t>
            </a:r>
            <a:r>
              <a:rPr lang="en-US" sz="2000" b="1" i="1" dirty="0">
                <a:solidFill>
                  <a:srgbClr val="000000"/>
                </a:solidFill>
              </a:rPr>
              <a:t>Jurisdiction  A</a:t>
            </a:r>
            <a:r>
              <a:rPr lang="en-US" sz="2000" b="1" dirty="0">
                <a:solidFill>
                  <a:srgbClr val="000000"/>
                </a:solidFill>
              </a:rPr>
              <a:t>  </a:t>
            </a:r>
            <a:r>
              <a:rPr lang="en-US" sz="2000" b="1" dirty="0" smtClean="0">
                <a:solidFill>
                  <a:srgbClr val="000000"/>
                </a:solidFill>
              </a:rPr>
              <a:t>plans to obtain from the assigned CDC epidemiologist monthly and end –of-round progress data as  generated by CDC, typically available be mid-month</a:t>
            </a:r>
            <a:endParaRPr lang="en-US" sz="2000" b="1" dirty="0">
              <a:solidFill>
                <a:srgbClr val="000000"/>
              </a:solidFill>
            </a:endParaRPr>
          </a:p>
        </p:txBody>
      </p:sp>
    </p:spTree>
    <p:extLst>
      <p:ext uri="{BB962C8B-B14F-4D97-AF65-F5344CB8AC3E}">
        <p14:creationId xmlns:p14="http://schemas.microsoft.com/office/powerpoint/2010/main" val="6460797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533400" y="4724400"/>
            <a:ext cx="7772400" cy="1066800"/>
          </a:xfrm>
        </p:spPr>
        <p:txBody>
          <a:bodyPr/>
          <a:lstStyle/>
          <a:p>
            <a:pPr algn="l"/>
            <a:r>
              <a:rPr lang="en-US" b="1" dirty="0" smtClean="0">
                <a:solidFill>
                  <a:srgbClr val="FFC000"/>
                </a:solidFill>
              </a:rPr>
              <a:t>Outcome Measures</a:t>
            </a:r>
            <a:endParaRPr lang="en-US" b="1" dirty="0">
              <a:solidFill>
                <a:srgbClr val="FFC000"/>
              </a:solidFill>
            </a:endParaRPr>
          </a:p>
        </p:txBody>
      </p:sp>
    </p:spTree>
    <p:extLst>
      <p:ext uri="{BB962C8B-B14F-4D97-AF65-F5344CB8AC3E}">
        <p14:creationId xmlns:p14="http://schemas.microsoft.com/office/powerpoint/2010/main" val="23051760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7772400" cy="1066800"/>
          </a:xfrm>
        </p:spPr>
        <p:txBody>
          <a:bodyPr/>
          <a:lstStyle/>
          <a:p>
            <a:r>
              <a:rPr lang="en-US" b="1" dirty="0" smtClean="0">
                <a:solidFill>
                  <a:srgbClr val="FFC000"/>
                </a:solidFill>
              </a:rPr>
              <a:t>Outcome Measures, Intrastate</a:t>
            </a:r>
            <a:endParaRPr lang="en-US" b="1" i="1" dirty="0">
              <a:solidFill>
                <a:srgbClr val="FFC000"/>
              </a:solidFill>
            </a:endParaRPr>
          </a:p>
        </p:txBody>
      </p:sp>
      <p:sp>
        <p:nvSpPr>
          <p:cNvPr id="5123" name="Rectangle 3"/>
          <p:cNvSpPr>
            <a:spLocks noGrp="1" noChangeArrowheads="1"/>
          </p:cNvSpPr>
          <p:nvPr>
            <p:ph type="body" idx="1"/>
          </p:nvPr>
        </p:nvSpPr>
        <p:spPr>
          <a:xfrm>
            <a:off x="381000" y="1865531"/>
            <a:ext cx="8534400" cy="3914779"/>
          </a:xfrm>
        </p:spPr>
        <p:txBody>
          <a:bodyPr/>
          <a:lstStyle/>
          <a:p>
            <a:pPr marL="0" indent="0">
              <a:buNone/>
            </a:pPr>
            <a:r>
              <a:rPr lang="en-US" b="1" dirty="0" smtClean="0">
                <a:solidFill>
                  <a:schemeClr val="tx2"/>
                </a:solidFill>
              </a:rPr>
              <a:t>Intrastate Duplicates</a:t>
            </a:r>
          </a:p>
          <a:p>
            <a:pPr lvl="1">
              <a:buFont typeface="Wingdings" pitchFamily="2" charset="2"/>
              <a:buChar char="q"/>
            </a:pPr>
            <a:r>
              <a:rPr lang="en-US" b="1" dirty="0" smtClean="0">
                <a:solidFill>
                  <a:schemeClr val="tx2"/>
                </a:solidFill>
              </a:rPr>
              <a:t> ≤ </a:t>
            </a:r>
            <a:r>
              <a:rPr lang="en-US" b="1" dirty="0">
                <a:solidFill>
                  <a:schemeClr val="tx2"/>
                </a:solidFill>
              </a:rPr>
              <a:t>5% </a:t>
            </a:r>
            <a:r>
              <a:rPr lang="en-US" b="1" dirty="0" smtClean="0">
                <a:solidFill>
                  <a:schemeClr val="tx2"/>
                </a:solidFill>
              </a:rPr>
              <a:t>of cases for a report year </a:t>
            </a:r>
            <a:r>
              <a:rPr lang="en-US" b="1" dirty="0">
                <a:solidFill>
                  <a:schemeClr val="tx2"/>
                </a:solidFill>
              </a:rPr>
              <a:t>have duplicate case reports </a:t>
            </a:r>
            <a:endParaRPr lang="en-US" b="1" dirty="0" smtClean="0">
              <a:solidFill>
                <a:schemeClr val="tx2"/>
              </a:solidFill>
            </a:endParaRPr>
          </a:p>
          <a:p>
            <a:pPr lvl="2">
              <a:buFont typeface="Wingdings" pitchFamily="2" charset="2"/>
              <a:buChar char="q"/>
            </a:pPr>
            <a:r>
              <a:rPr lang="en-US" b="1" dirty="0" smtClean="0">
                <a:solidFill>
                  <a:schemeClr val="tx2"/>
                </a:solidFill>
              </a:rPr>
              <a:t>Standard assessed </a:t>
            </a:r>
            <a:r>
              <a:rPr lang="en-US" b="1" u="sng" dirty="0">
                <a:solidFill>
                  <a:schemeClr val="tx2"/>
                </a:solidFill>
              </a:rPr>
              <a:t>12 months after the report year</a:t>
            </a:r>
          </a:p>
          <a:p>
            <a:pPr lvl="1">
              <a:buFont typeface="Wingdings" pitchFamily="2" charset="2"/>
              <a:buChar char="q"/>
            </a:pPr>
            <a:r>
              <a:rPr lang="en-US" b="1" dirty="0">
                <a:solidFill>
                  <a:schemeClr val="tx2"/>
                </a:solidFill>
              </a:rPr>
              <a:t>CDC-supplied SAS program must be used to </a:t>
            </a:r>
            <a:r>
              <a:rPr lang="en-US" b="1" dirty="0" smtClean="0">
                <a:solidFill>
                  <a:schemeClr val="tx2"/>
                </a:solidFill>
              </a:rPr>
              <a:t>determine intrastate case duplication rate for report year</a:t>
            </a:r>
          </a:p>
          <a:p>
            <a:endParaRPr lang="en-US" b="1" dirty="0" smtClean="0">
              <a:solidFill>
                <a:schemeClr val="tx2"/>
              </a:solidFill>
            </a:endParaRPr>
          </a:p>
          <a:p>
            <a:endParaRPr lang="en-US" b="1" dirty="0">
              <a:solidFill>
                <a:schemeClr val="tx2"/>
              </a:solidFill>
            </a:endParaRPr>
          </a:p>
        </p:txBody>
      </p:sp>
      <p:sp>
        <p:nvSpPr>
          <p:cNvPr id="4" name="Rectangle 3"/>
          <p:cNvSpPr/>
          <p:nvPr/>
        </p:nvSpPr>
        <p:spPr>
          <a:xfrm>
            <a:off x="2133600" y="1219200"/>
            <a:ext cx="4038600" cy="646331"/>
          </a:xfrm>
          <a:prstGeom prst="rect">
            <a:avLst/>
          </a:prstGeom>
        </p:spPr>
        <p:txBody>
          <a:bodyPr wrap="square" anchor="ctr">
            <a:spAutoFit/>
          </a:bodyPr>
          <a:lstStyle/>
          <a:p>
            <a:pPr lvl="1" algn="ctr"/>
            <a:r>
              <a:rPr lang="en-US" b="1" dirty="0" smtClean="0">
                <a:solidFill>
                  <a:schemeClr val="bg2"/>
                </a:solidFill>
              </a:rPr>
              <a:t>                </a:t>
            </a:r>
            <a:r>
              <a:rPr lang="en-US" b="1" dirty="0">
                <a:solidFill>
                  <a:schemeClr val="bg2"/>
                </a:solidFill>
              </a:rPr>
              <a:t>≤</a:t>
            </a:r>
            <a:r>
              <a:rPr lang="en-US" b="1" dirty="0" smtClean="0">
                <a:solidFill>
                  <a:schemeClr val="bg2"/>
                </a:solidFill>
              </a:rPr>
              <a:t> </a:t>
            </a:r>
            <a:r>
              <a:rPr lang="en-US" b="1" dirty="0">
                <a:solidFill>
                  <a:schemeClr val="bg2"/>
                </a:solidFill>
              </a:rPr>
              <a:t>5% </a:t>
            </a:r>
            <a:r>
              <a:rPr lang="en-US" b="1" dirty="0">
                <a:solidFill>
                  <a:schemeClr val="tx2"/>
                </a:solidFill>
              </a:rPr>
              <a:t>duplicates </a:t>
            </a:r>
            <a:r>
              <a:rPr lang="en-US" sz="1200" b="1" dirty="0">
                <a:solidFill>
                  <a:schemeClr val="tx2"/>
                </a:solidFill>
              </a:rPr>
              <a:t> </a:t>
            </a:r>
            <a:endParaRPr lang="en-US" sz="1200" b="1" dirty="0" smtClean="0">
              <a:solidFill>
                <a:schemeClr val="tx2"/>
              </a:solidFill>
            </a:endParaRPr>
          </a:p>
          <a:p>
            <a:pPr lvl="1" algn="ctr"/>
            <a:r>
              <a:rPr lang="en-US" sz="1200" b="1" dirty="0" smtClean="0">
                <a:solidFill>
                  <a:schemeClr val="tx2"/>
                </a:solidFill>
              </a:rPr>
              <a:t>               </a:t>
            </a:r>
            <a:r>
              <a:rPr lang="en-US" b="1" dirty="0" smtClean="0">
                <a:solidFill>
                  <a:schemeClr val="tx2"/>
                </a:solidFill>
              </a:rPr>
              <a:t>(in state database)  </a:t>
            </a:r>
            <a:endParaRPr lang="en-US" b="1" dirty="0">
              <a:solidFill>
                <a:schemeClr val="tx2"/>
              </a:solidFill>
            </a:endParaRPr>
          </a:p>
        </p:txBody>
      </p:sp>
    </p:spTree>
    <p:extLst>
      <p:ext uri="{BB962C8B-B14F-4D97-AF65-F5344CB8AC3E}">
        <p14:creationId xmlns:p14="http://schemas.microsoft.com/office/powerpoint/2010/main" val="9980888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8077200" cy="838200"/>
          </a:xfrm>
        </p:spPr>
        <p:txBody>
          <a:bodyPr/>
          <a:lstStyle/>
          <a:p>
            <a:r>
              <a:rPr lang="en-US" b="1" dirty="0" smtClean="0">
                <a:solidFill>
                  <a:srgbClr val="FFC000"/>
                </a:solidFill>
              </a:rPr>
              <a:t>Outcome Measures, Interstate</a:t>
            </a:r>
            <a:endParaRPr lang="en-US" b="1" i="1" dirty="0">
              <a:solidFill>
                <a:srgbClr val="FFC000"/>
              </a:solidFill>
            </a:endParaRPr>
          </a:p>
        </p:txBody>
      </p:sp>
      <p:sp>
        <p:nvSpPr>
          <p:cNvPr id="5123" name="Rectangle 3"/>
          <p:cNvSpPr>
            <a:spLocks noGrp="1" noChangeArrowheads="1"/>
          </p:cNvSpPr>
          <p:nvPr>
            <p:ph type="body" idx="1"/>
          </p:nvPr>
        </p:nvSpPr>
        <p:spPr>
          <a:xfrm>
            <a:off x="304800" y="1542365"/>
            <a:ext cx="3505200" cy="4782235"/>
          </a:xfrm>
        </p:spPr>
        <p:txBody>
          <a:bodyPr/>
          <a:lstStyle/>
          <a:p>
            <a:pPr marL="0" indent="0">
              <a:buNone/>
            </a:pPr>
            <a:r>
              <a:rPr lang="en-US" sz="2000" b="1" dirty="0" smtClean="0">
                <a:solidFill>
                  <a:schemeClr val="tx2"/>
                </a:solidFill>
              </a:rPr>
              <a:t>Interstate Duplicates</a:t>
            </a:r>
          </a:p>
          <a:p>
            <a:pPr lvl="1">
              <a:buFont typeface="Wingdings" pitchFamily="2" charset="2"/>
              <a:buChar char="q"/>
            </a:pPr>
            <a:r>
              <a:rPr lang="en-US" sz="2000" b="1" dirty="0" smtClean="0">
                <a:solidFill>
                  <a:schemeClr val="tx2"/>
                </a:solidFill>
              </a:rPr>
              <a:t> ≤ </a:t>
            </a:r>
            <a:r>
              <a:rPr lang="en-US" sz="2000" b="1" dirty="0">
                <a:solidFill>
                  <a:schemeClr val="tx2"/>
                </a:solidFill>
              </a:rPr>
              <a:t>5% </a:t>
            </a:r>
            <a:r>
              <a:rPr lang="en-US" sz="2000" b="1" dirty="0" smtClean="0">
                <a:solidFill>
                  <a:schemeClr val="tx2"/>
                </a:solidFill>
              </a:rPr>
              <a:t>of cases for a report year </a:t>
            </a:r>
            <a:r>
              <a:rPr lang="en-US" sz="2000" b="1" dirty="0">
                <a:solidFill>
                  <a:schemeClr val="tx2"/>
                </a:solidFill>
              </a:rPr>
              <a:t>have duplicate case reports </a:t>
            </a:r>
            <a:endParaRPr lang="en-US" sz="2000" b="1" dirty="0" smtClean="0">
              <a:solidFill>
                <a:schemeClr val="tx2"/>
              </a:solidFill>
            </a:endParaRPr>
          </a:p>
          <a:p>
            <a:pPr lvl="2"/>
            <a:r>
              <a:rPr lang="en-US" sz="2000" b="1" dirty="0" smtClean="0">
                <a:solidFill>
                  <a:schemeClr val="tx2"/>
                </a:solidFill>
              </a:rPr>
              <a:t>Standard assessed  with methods under development by CDC</a:t>
            </a:r>
          </a:p>
          <a:p>
            <a:pPr lvl="2"/>
            <a:r>
              <a:rPr lang="en-US" sz="2000" b="1" dirty="0" smtClean="0">
                <a:solidFill>
                  <a:schemeClr val="tx2"/>
                </a:solidFill>
              </a:rPr>
              <a:t>CDC has measured </a:t>
            </a:r>
            <a:r>
              <a:rPr lang="en-US" sz="2000" b="1" u="sng" dirty="0" smtClean="0">
                <a:solidFill>
                  <a:schemeClr val="tx2"/>
                </a:solidFill>
              </a:rPr>
              <a:t>national level </a:t>
            </a:r>
            <a:r>
              <a:rPr lang="en-US" sz="2000" b="1" dirty="0" smtClean="0">
                <a:solidFill>
                  <a:schemeClr val="tx2"/>
                </a:solidFill>
              </a:rPr>
              <a:t>interstate duplication rate and  disseminated findings </a:t>
            </a:r>
            <a:r>
              <a:rPr lang="en-US" sz="2000" b="1" i="1" dirty="0" smtClean="0">
                <a:solidFill>
                  <a:schemeClr val="tx2"/>
                </a:solidFill>
              </a:rPr>
              <a:t>(IAS2012)</a:t>
            </a:r>
          </a:p>
          <a:p>
            <a:endParaRPr lang="en-US" sz="2000" b="1" dirty="0" smtClean="0">
              <a:solidFill>
                <a:schemeClr val="tx2"/>
              </a:solidFill>
            </a:endParaRPr>
          </a:p>
          <a:p>
            <a:endParaRPr lang="en-US" sz="2000" b="1" dirty="0">
              <a:solidFill>
                <a:schemeClr val="tx2"/>
              </a:solidFill>
            </a:endParaRPr>
          </a:p>
        </p:txBody>
      </p:sp>
      <p:sp>
        <p:nvSpPr>
          <p:cNvPr id="4" name="Rectangle 3"/>
          <p:cNvSpPr/>
          <p:nvPr/>
        </p:nvSpPr>
        <p:spPr>
          <a:xfrm>
            <a:off x="2286000" y="896034"/>
            <a:ext cx="4572000" cy="646331"/>
          </a:xfrm>
          <a:prstGeom prst="rect">
            <a:avLst/>
          </a:prstGeom>
        </p:spPr>
        <p:txBody>
          <a:bodyPr>
            <a:spAutoFit/>
          </a:bodyPr>
          <a:lstStyle/>
          <a:p>
            <a:pPr lvl="1"/>
            <a:r>
              <a:rPr lang="en-US" b="1" dirty="0" smtClean="0">
                <a:solidFill>
                  <a:schemeClr val="bg2"/>
                </a:solidFill>
              </a:rPr>
              <a:t>                </a:t>
            </a:r>
            <a:r>
              <a:rPr lang="en-US" b="1" dirty="0">
                <a:solidFill>
                  <a:schemeClr val="bg2"/>
                </a:solidFill>
              </a:rPr>
              <a:t>≤</a:t>
            </a:r>
            <a:r>
              <a:rPr lang="en-US" b="1" dirty="0" smtClean="0">
                <a:solidFill>
                  <a:schemeClr val="bg2"/>
                </a:solidFill>
              </a:rPr>
              <a:t> </a:t>
            </a:r>
            <a:r>
              <a:rPr lang="en-US" b="1" dirty="0">
                <a:solidFill>
                  <a:schemeClr val="bg2"/>
                </a:solidFill>
              </a:rPr>
              <a:t>5% </a:t>
            </a:r>
            <a:r>
              <a:rPr lang="en-US" b="1" dirty="0">
                <a:solidFill>
                  <a:schemeClr val="tx2"/>
                </a:solidFill>
              </a:rPr>
              <a:t>duplicates </a:t>
            </a:r>
            <a:r>
              <a:rPr lang="en-US" sz="1200" b="1" dirty="0">
                <a:solidFill>
                  <a:schemeClr val="tx2"/>
                </a:solidFill>
              </a:rPr>
              <a:t> </a:t>
            </a:r>
            <a:endParaRPr lang="en-US" sz="1200" b="1" dirty="0" smtClean="0">
              <a:solidFill>
                <a:schemeClr val="tx2"/>
              </a:solidFill>
            </a:endParaRPr>
          </a:p>
          <a:p>
            <a:pPr lvl="1"/>
            <a:r>
              <a:rPr lang="en-US" sz="1200" b="1" dirty="0" smtClean="0">
                <a:solidFill>
                  <a:schemeClr val="tx2"/>
                </a:solidFill>
              </a:rPr>
              <a:t>               (</a:t>
            </a:r>
            <a:r>
              <a:rPr lang="en-US" b="1" dirty="0" smtClean="0">
                <a:solidFill>
                  <a:schemeClr val="tx2"/>
                </a:solidFill>
              </a:rPr>
              <a:t>in national database)  </a:t>
            </a:r>
            <a:endParaRPr lang="en-US" b="1" dirty="0">
              <a:solidFill>
                <a:schemeClr val="tx2"/>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2853167"/>
            <a:ext cx="4495800" cy="3250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891221">
            <a:off x="4158239" y="1667161"/>
            <a:ext cx="4436973" cy="58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79124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Changes from the </a:t>
            </a:r>
            <a:br>
              <a:rPr lang="en-US" dirty="0" smtClean="0"/>
            </a:br>
            <a:r>
              <a:rPr lang="en-US" dirty="0" smtClean="0"/>
              <a:t>Previous </a:t>
            </a:r>
            <a:r>
              <a:rPr lang="en-US" i="1" dirty="0" smtClean="0"/>
              <a:t>Technical Guidance</a:t>
            </a:r>
            <a:endParaRPr lang="en-US" i="1" dirty="0"/>
          </a:p>
        </p:txBody>
      </p:sp>
      <p:sp>
        <p:nvSpPr>
          <p:cNvPr id="3" name="Content Placeholder 2"/>
          <p:cNvSpPr>
            <a:spLocks noGrp="1"/>
          </p:cNvSpPr>
          <p:nvPr>
            <p:ph idx="1"/>
          </p:nvPr>
        </p:nvSpPr>
        <p:spPr/>
        <p:txBody>
          <a:bodyPr/>
          <a:lstStyle/>
          <a:p>
            <a:r>
              <a:rPr lang="en-US" b="1" dirty="0" smtClean="0"/>
              <a:t>‘</a:t>
            </a:r>
            <a:r>
              <a:rPr lang="en-US" b="1" dirty="0"/>
              <a:t>HIV/</a:t>
            </a:r>
            <a:r>
              <a:rPr lang="en-US" b="1" dirty="0" err="1"/>
              <a:t>AIDS’</a:t>
            </a:r>
            <a:r>
              <a:rPr lang="en-US" b="1" dirty="0" err="1">
                <a:sym typeface="Wingdings"/>
              </a:rPr>
              <a:t></a:t>
            </a:r>
            <a:r>
              <a:rPr lang="en-US" b="1" dirty="0" err="1"/>
              <a:t>change</a:t>
            </a:r>
            <a:r>
              <a:rPr lang="en-US" b="1" dirty="0"/>
              <a:t> to new term ‘HIV</a:t>
            </a:r>
            <a:r>
              <a:rPr lang="en-US" b="1" dirty="0" smtClean="0"/>
              <a:t>’</a:t>
            </a:r>
          </a:p>
          <a:p>
            <a:r>
              <a:rPr lang="en-US" b="1" dirty="0" smtClean="0"/>
              <a:t>Old phrase:  ‘</a:t>
            </a:r>
            <a:r>
              <a:rPr lang="en-US" b="1" dirty="0"/>
              <a:t>HIV diagnosis’</a:t>
            </a:r>
            <a:r>
              <a:rPr lang="en-US" b="1" dirty="0" smtClean="0">
                <a:sym typeface="Wingdings"/>
              </a:rPr>
              <a:t> </a:t>
            </a:r>
            <a:r>
              <a:rPr lang="en-US" b="1" dirty="0" smtClean="0"/>
              <a:t>change </a:t>
            </a:r>
            <a:r>
              <a:rPr lang="en-US" b="1" dirty="0"/>
              <a:t>to new phrase ‘diagnosis of HIV infection, stage 1, 2, or unknown</a:t>
            </a:r>
            <a:r>
              <a:rPr lang="en-US" b="1" dirty="0" smtClean="0"/>
              <a:t>’</a:t>
            </a:r>
          </a:p>
          <a:p>
            <a:r>
              <a:rPr lang="en-US" b="1" dirty="0" smtClean="0"/>
              <a:t>Old </a:t>
            </a:r>
            <a:r>
              <a:rPr lang="en-US" b="1" dirty="0"/>
              <a:t>phrase: </a:t>
            </a:r>
            <a:r>
              <a:rPr lang="en-US" b="1" dirty="0" smtClean="0"/>
              <a:t> ‘</a:t>
            </a:r>
            <a:r>
              <a:rPr lang="en-US" b="1" dirty="0"/>
              <a:t>AIDS diagnosis’</a:t>
            </a:r>
            <a:r>
              <a:rPr lang="en-US" b="1" dirty="0">
                <a:sym typeface="Wingdings"/>
              </a:rPr>
              <a:t></a:t>
            </a:r>
            <a:r>
              <a:rPr lang="en-US" b="1" dirty="0"/>
              <a:t> change to new phrase ‘diagnosis of HIV infection, stage 3 (AIDS</a:t>
            </a:r>
            <a:r>
              <a:rPr lang="en-US" b="1" dirty="0" smtClean="0"/>
              <a:t>)’</a:t>
            </a:r>
          </a:p>
          <a:p>
            <a:r>
              <a:rPr lang="en-US" b="1" dirty="0" smtClean="0"/>
              <a:t>Old </a:t>
            </a:r>
            <a:r>
              <a:rPr lang="en-US" b="1" dirty="0"/>
              <a:t>case definition, ‘HIV’, ‘AIDS’, ‘concurrent HIV/AIDS diagnoses’</a:t>
            </a:r>
            <a:r>
              <a:rPr lang="en-US" b="1" dirty="0" smtClean="0">
                <a:sym typeface="Wingdings"/>
              </a:rPr>
              <a:t> </a:t>
            </a:r>
            <a:r>
              <a:rPr lang="en-US" b="1" dirty="0" smtClean="0"/>
              <a:t>change </a:t>
            </a:r>
            <a:r>
              <a:rPr lang="en-US" b="1" dirty="0"/>
              <a:t>to comport with current case definition, ‘diagnosis of HIV infection, stage 3 (AIDS</a:t>
            </a:r>
            <a:r>
              <a:rPr lang="en-US" b="1" dirty="0" smtClean="0"/>
              <a:t>)’</a:t>
            </a:r>
            <a:endParaRPr lang="en-US" b="1" dirty="0"/>
          </a:p>
        </p:txBody>
      </p:sp>
    </p:spTree>
    <p:extLst>
      <p:ext uri="{BB962C8B-B14F-4D97-AF65-F5344CB8AC3E}">
        <p14:creationId xmlns:p14="http://schemas.microsoft.com/office/powerpoint/2010/main" val="2498305938"/>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Main Takeaway </a:t>
            </a:r>
            <a:r>
              <a:rPr lang="en-US" dirty="0" smtClean="0"/>
              <a:t>Points</a:t>
            </a:r>
            <a:endParaRPr lang="en-US" dirty="0"/>
          </a:p>
        </p:txBody>
      </p:sp>
      <p:sp>
        <p:nvSpPr>
          <p:cNvPr id="3" name="Content Placeholder 2"/>
          <p:cNvSpPr>
            <a:spLocks noGrp="1"/>
          </p:cNvSpPr>
          <p:nvPr>
            <p:ph idx="1"/>
          </p:nvPr>
        </p:nvSpPr>
        <p:spPr/>
        <p:txBody>
          <a:bodyPr/>
          <a:lstStyle/>
          <a:p>
            <a:r>
              <a:rPr lang="en-US" dirty="0" smtClean="0"/>
              <a:t>Need to measure accuracy of case counts</a:t>
            </a:r>
          </a:p>
          <a:p>
            <a:pPr marL="0" indent="0">
              <a:buNone/>
            </a:pPr>
            <a:endParaRPr lang="en-US" dirty="0" smtClean="0"/>
          </a:p>
          <a:p>
            <a:r>
              <a:rPr lang="en-US" dirty="0" smtClean="0">
                <a:solidFill>
                  <a:schemeClr val="tx2"/>
                </a:solidFill>
              </a:rPr>
              <a:t>Duplicative </a:t>
            </a:r>
            <a:r>
              <a:rPr lang="en-US" dirty="0">
                <a:solidFill>
                  <a:schemeClr val="tx2"/>
                </a:solidFill>
              </a:rPr>
              <a:t>case reports in databases decrease case count </a:t>
            </a:r>
            <a:r>
              <a:rPr lang="en-US" dirty="0" smtClean="0">
                <a:solidFill>
                  <a:schemeClr val="tx2"/>
                </a:solidFill>
              </a:rPr>
              <a:t>accuracy</a:t>
            </a:r>
          </a:p>
          <a:p>
            <a:pPr lvl="1"/>
            <a:r>
              <a:rPr lang="en-US" dirty="0" smtClean="0">
                <a:solidFill>
                  <a:schemeClr val="tx2"/>
                </a:solidFill>
              </a:rPr>
              <a:t>Intrastate duplication, cause</a:t>
            </a:r>
          </a:p>
          <a:p>
            <a:pPr lvl="1"/>
            <a:r>
              <a:rPr lang="en-US" dirty="0" smtClean="0">
                <a:solidFill>
                  <a:schemeClr val="tx2"/>
                </a:solidFill>
              </a:rPr>
              <a:t>Interstate duplication, cause</a:t>
            </a:r>
          </a:p>
          <a:p>
            <a:pPr marL="457200" lvl="1" indent="0">
              <a:buNone/>
            </a:pPr>
            <a:endParaRPr lang="en-US" dirty="0" smtClean="0">
              <a:solidFill>
                <a:schemeClr val="tx2"/>
              </a:solidFill>
            </a:endParaRPr>
          </a:p>
          <a:p>
            <a:r>
              <a:rPr lang="en-US" dirty="0" smtClean="0"/>
              <a:t>De-duplication </a:t>
            </a:r>
            <a:r>
              <a:rPr lang="en-US" dirty="0"/>
              <a:t>remedies </a:t>
            </a:r>
            <a:r>
              <a:rPr lang="en-US" dirty="0" err="1" smtClean="0"/>
              <a:t>overcounting</a:t>
            </a:r>
            <a:endParaRPr lang="en-US" dirty="0" smtClean="0"/>
          </a:p>
          <a:p>
            <a:pPr marL="0" indent="0">
              <a:buNone/>
            </a:pPr>
            <a:endParaRPr lang="en-US" dirty="0" smtClean="0"/>
          </a:p>
          <a:p>
            <a:r>
              <a:rPr lang="en-US" dirty="0"/>
              <a:t>C</a:t>
            </a:r>
            <a:r>
              <a:rPr lang="en-US" dirty="0" smtClean="0"/>
              <a:t>hanges to chapter minor</a:t>
            </a:r>
          </a:p>
          <a:p>
            <a:pPr marL="0" indent="0">
              <a:buNone/>
            </a:pPr>
            <a:endParaRPr lang="en-US" dirty="0"/>
          </a:p>
          <a:p>
            <a:endParaRPr lang="en-US" dirty="0" smtClean="0"/>
          </a:p>
          <a:p>
            <a:endParaRPr lang="en-US" dirty="0"/>
          </a:p>
        </p:txBody>
      </p:sp>
    </p:spTree>
    <p:extLst>
      <p:ext uri="{BB962C8B-B14F-4D97-AF65-F5344CB8AC3E}">
        <p14:creationId xmlns:p14="http://schemas.microsoft.com/office/powerpoint/2010/main" val="1667795136"/>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667000"/>
            <a:ext cx="8229600" cy="1143000"/>
          </a:xfrm>
          <a:prstGeom prst="rect">
            <a:avLst/>
          </a:prstGeom>
        </p:spPr>
        <p:txBody>
          <a:bodyPr/>
          <a:lstStyle/>
          <a:p>
            <a:pPr algn="ctr">
              <a:lnSpc>
                <a:spcPts val="3000"/>
              </a:lnSpc>
              <a:spcBef>
                <a:spcPct val="0"/>
              </a:spcBef>
              <a:defRPr/>
            </a:pPr>
            <a:r>
              <a:rPr lang="en-US" sz="5400" b="1" dirty="0" smtClean="0">
                <a:solidFill>
                  <a:srgbClr val="FFC000"/>
                </a:solidFill>
              </a:rPr>
              <a:t>Questions</a:t>
            </a:r>
            <a:endParaRPr lang="en-US" sz="5400" b="1" dirty="0">
              <a:solidFill>
                <a:srgbClr val="FFC000"/>
              </a:solidFill>
            </a:endParaRPr>
          </a:p>
        </p:txBody>
      </p:sp>
    </p:spTree>
    <p:extLst>
      <p:ext uri="{BB962C8B-B14F-4D97-AF65-F5344CB8AC3E}">
        <p14:creationId xmlns:p14="http://schemas.microsoft.com/office/powerpoint/2010/main" val="392288397"/>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a:xfrm>
            <a:off x="708660" y="533400"/>
            <a:ext cx="7848152" cy="609600"/>
          </a:xfrm>
          <a:prstGeom prst="rect">
            <a:avLst/>
          </a:prstGeom>
        </p:spPr>
        <p:txBody>
          <a:bodyPr/>
          <a:lstStyle/>
          <a:p>
            <a:pPr rtl="0" eaLnBrk="1" latinLnBrk="0" hangingPunct="1"/>
            <a:r>
              <a:rPr lang="en-US" sz="3200" b="1" dirty="0" smtClean="0">
                <a:solidFill>
                  <a:schemeClr val="bg2"/>
                </a:solidFill>
                <a:latin typeface="Myriad Web Pro"/>
                <a:ea typeface="+mn-ea"/>
                <a:cs typeface="+mn-cs"/>
              </a:rPr>
              <a:t>Thank you!</a:t>
            </a:r>
            <a:endParaRPr lang="en-US" sz="3200" dirty="0" smtClean="0"/>
          </a:p>
        </p:txBody>
      </p:sp>
      <p:sp>
        <p:nvSpPr>
          <p:cNvPr id="5" name="Subtitle 4"/>
          <p:cNvSpPr>
            <a:spLocks noGrp="1"/>
          </p:cNvSpPr>
          <p:nvPr>
            <p:ph type="subTitle" idx="1"/>
          </p:nvPr>
        </p:nvSpPr>
        <p:spPr>
          <a:xfrm>
            <a:off x="685800" y="4559320"/>
            <a:ext cx="7871012" cy="1447800"/>
          </a:xfrm>
        </p:spPr>
        <p:txBody>
          <a:bodyPr/>
          <a:lstStyle/>
          <a:p>
            <a:pPr algn="l"/>
            <a:r>
              <a:rPr lang="en-US" sz="1200" dirty="0" smtClean="0"/>
              <a:t>For more information please contact  the Centers for Disease Control and Prevention presenter, Andrew Mitsch</a:t>
            </a:r>
          </a:p>
          <a:p>
            <a:pPr lvl="0" algn="l"/>
            <a:endParaRPr lang="en-US" sz="1200" b="0" dirty="0" smtClean="0"/>
          </a:p>
          <a:p>
            <a:pPr lvl="0"/>
            <a:r>
              <a:rPr lang="en-US" sz="1200" dirty="0" smtClean="0"/>
              <a:t>E-mail:  AMitsch@cdc.gov 	</a:t>
            </a:r>
          </a:p>
          <a:p>
            <a:pPr lvl="0" algn="l"/>
            <a:endParaRPr lang="en-US" sz="1200" b="0" dirty="0" smtClean="0"/>
          </a:p>
          <a:p>
            <a:pPr lvl="0" algn="l"/>
            <a:r>
              <a:rPr lang="en-US" sz="900" b="0" dirty="0" smtClean="0"/>
              <a:t>The findings and conclusions in this report are those of the authors and do not necessarily represent the official position of the Centers for Disease Control and Prevention.</a:t>
            </a:r>
          </a:p>
        </p:txBody>
      </p:sp>
      <p:sp>
        <p:nvSpPr>
          <p:cNvPr id="6" name="Text Placeholder 5"/>
          <p:cNvSpPr>
            <a:spLocks noGrp="1"/>
          </p:cNvSpPr>
          <p:nvPr>
            <p:ph type="body" sz="quarter" idx="11"/>
          </p:nvPr>
        </p:nvSpPr>
        <p:spPr/>
        <p:txBody>
          <a:bodyPr/>
          <a:lstStyle/>
          <a:p>
            <a:r>
              <a:rPr lang="en-US" dirty="0" smtClean="0"/>
              <a:t>National Center for HIV/AIDS, Viral Hepatitis, STD, and TB Prevention</a:t>
            </a:r>
          </a:p>
          <a:p>
            <a:endParaRPr lang="en-US" dirty="0"/>
          </a:p>
        </p:txBody>
      </p:sp>
      <p:pic>
        <p:nvPicPr>
          <p:cNvPr id="8" name="Picture 7"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7" name="Text Placeholder 6"/>
          <p:cNvSpPr>
            <a:spLocks noGrp="1"/>
          </p:cNvSpPr>
          <p:nvPr>
            <p:ph type="body" sz="quarter" idx="12"/>
          </p:nvPr>
        </p:nvSpPr>
        <p:spPr/>
        <p:txBody>
          <a:bodyPr/>
          <a:lstStyle/>
          <a:p>
            <a:r>
              <a:rPr lang="en-US" dirty="0" smtClean="0"/>
              <a:t>Place Division name here</a:t>
            </a:r>
            <a:endParaRPr lang="en-US" dirty="0"/>
          </a:p>
        </p:txBody>
      </p:sp>
      <p:sp>
        <p:nvSpPr>
          <p:cNvPr id="2" name="Rectangle 1"/>
          <p:cNvSpPr/>
          <p:nvPr/>
        </p:nvSpPr>
        <p:spPr>
          <a:xfrm>
            <a:off x="784412" y="1143000"/>
            <a:ext cx="7772400" cy="3416320"/>
          </a:xfrm>
          <a:prstGeom prst="rect">
            <a:avLst/>
          </a:prstGeom>
        </p:spPr>
        <p:txBody>
          <a:bodyPr wrap="square">
            <a:spAutoFit/>
          </a:bodyPr>
          <a:lstStyle/>
          <a:p>
            <a:pPr lvl="0"/>
            <a:r>
              <a:rPr lang="en-US" sz="2400" b="1" dirty="0">
                <a:solidFill>
                  <a:schemeClr val="tx2"/>
                </a:solidFill>
              </a:rPr>
              <a:t>Dr. Bridget Anderson of New </a:t>
            </a:r>
            <a:r>
              <a:rPr lang="en-US" sz="2400" b="1" dirty="0" smtClean="0">
                <a:solidFill>
                  <a:schemeClr val="tx2"/>
                </a:solidFill>
              </a:rPr>
              <a:t>York </a:t>
            </a:r>
          </a:p>
          <a:p>
            <a:pPr lvl="0"/>
            <a:endParaRPr lang="en-US" sz="2400" b="1" dirty="0">
              <a:solidFill>
                <a:schemeClr val="tx2"/>
              </a:solidFill>
            </a:endParaRPr>
          </a:p>
          <a:p>
            <a:pPr lvl="0"/>
            <a:r>
              <a:rPr lang="en-US" sz="2400" b="1" dirty="0">
                <a:solidFill>
                  <a:schemeClr val="tx2"/>
                </a:solidFill>
              </a:rPr>
              <a:t>Ms. Bonnie </a:t>
            </a:r>
            <a:r>
              <a:rPr lang="en-US" sz="2400" b="1" dirty="0" err="1">
                <a:solidFill>
                  <a:schemeClr val="tx2"/>
                </a:solidFill>
              </a:rPr>
              <a:t>Krampe</a:t>
            </a:r>
            <a:r>
              <a:rPr lang="en-US" sz="2400" b="1" dirty="0">
                <a:solidFill>
                  <a:schemeClr val="tx2"/>
                </a:solidFill>
              </a:rPr>
              <a:t> of Pennsylvania </a:t>
            </a:r>
            <a:endParaRPr lang="en-US" sz="2400" b="1" dirty="0" smtClean="0">
              <a:solidFill>
                <a:schemeClr val="tx2"/>
              </a:solidFill>
            </a:endParaRPr>
          </a:p>
          <a:p>
            <a:pPr lvl="0"/>
            <a:r>
              <a:rPr lang="en-US" sz="2400" b="1" dirty="0">
                <a:solidFill>
                  <a:schemeClr val="tx2"/>
                </a:solidFill>
              </a:rPr>
              <a:t>	</a:t>
            </a:r>
          </a:p>
          <a:p>
            <a:pPr lvl="0"/>
            <a:r>
              <a:rPr lang="en-US" sz="2400" b="1" dirty="0">
                <a:solidFill>
                  <a:schemeClr val="tx2"/>
                </a:solidFill>
              </a:rPr>
              <a:t>Ms. Betsey John of </a:t>
            </a:r>
            <a:r>
              <a:rPr lang="en-US" sz="2400" b="1" dirty="0" smtClean="0">
                <a:solidFill>
                  <a:schemeClr val="tx2"/>
                </a:solidFill>
              </a:rPr>
              <a:t>Massachusetts </a:t>
            </a:r>
          </a:p>
          <a:p>
            <a:pPr lvl="0"/>
            <a:endParaRPr lang="en-US" sz="2400" b="1" dirty="0">
              <a:solidFill>
                <a:schemeClr val="tx2"/>
              </a:solidFill>
            </a:endParaRPr>
          </a:p>
          <a:p>
            <a:pPr lvl="0"/>
            <a:r>
              <a:rPr lang="en-US" sz="2400" b="1" dirty="0">
                <a:solidFill>
                  <a:schemeClr val="tx2"/>
                </a:solidFill>
              </a:rPr>
              <a:t>Arrie Morris of Kansas </a:t>
            </a:r>
            <a:endParaRPr lang="en-US" sz="2400" b="1" dirty="0" smtClean="0">
              <a:solidFill>
                <a:schemeClr val="tx2"/>
              </a:solidFill>
            </a:endParaRPr>
          </a:p>
          <a:p>
            <a:pPr lvl="0"/>
            <a:endParaRPr lang="en-US" sz="2400" b="1" dirty="0" smtClean="0">
              <a:solidFill>
                <a:schemeClr val="tx2"/>
              </a:solidFill>
            </a:endParaRPr>
          </a:p>
          <a:p>
            <a:pPr lvl="0"/>
            <a:r>
              <a:rPr lang="en-US" sz="2400" b="1" dirty="0" smtClean="0">
                <a:solidFill>
                  <a:schemeClr val="tx2"/>
                </a:solidFill>
              </a:rPr>
              <a:t>Ms</a:t>
            </a:r>
            <a:r>
              <a:rPr lang="en-US" sz="2400" b="1" dirty="0">
                <a:solidFill>
                  <a:schemeClr val="tx2"/>
                </a:solidFill>
              </a:rPr>
              <a:t>. Maria Rein of </a:t>
            </a:r>
            <a:r>
              <a:rPr lang="en-US" sz="2400" b="1" dirty="0" smtClean="0">
                <a:solidFill>
                  <a:schemeClr val="tx2"/>
                </a:solidFill>
              </a:rPr>
              <a:t>CDC</a:t>
            </a:r>
            <a:r>
              <a:rPr lang="en-US" sz="2400" b="1" dirty="0">
                <a:solidFill>
                  <a:schemeClr val="tx2"/>
                </a:solidFill>
              </a:rPr>
              <a:t>	 </a:t>
            </a:r>
          </a:p>
        </p:txBody>
      </p:sp>
    </p:spTree>
    <p:extLst>
      <p:ext uri="{BB962C8B-B14F-4D97-AF65-F5344CB8AC3E}">
        <p14:creationId xmlns:p14="http://schemas.microsoft.com/office/powerpoint/2010/main" val="1052904696"/>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410200"/>
          </a:xfrm>
        </p:spPr>
        <p:txBody>
          <a:bodyPr/>
          <a:lstStyle/>
          <a:p>
            <a:r>
              <a:rPr lang="en-US" dirty="0" smtClean="0">
                <a:solidFill>
                  <a:schemeClr val="tx2"/>
                </a:solidFill>
              </a:rPr>
              <a:t>Failing </a:t>
            </a:r>
            <a:r>
              <a:rPr lang="en-US" dirty="0">
                <a:solidFill>
                  <a:schemeClr val="tx2"/>
                </a:solidFill>
              </a:rPr>
              <a:t>to properly link case reports to existing cases </a:t>
            </a:r>
            <a:r>
              <a:rPr lang="en-US" dirty="0" smtClean="0">
                <a:solidFill>
                  <a:schemeClr val="tx2"/>
                </a:solidFill>
              </a:rPr>
              <a:t>leads </a:t>
            </a:r>
            <a:r>
              <a:rPr lang="en-US" dirty="0">
                <a:solidFill>
                  <a:schemeClr val="tx2"/>
                </a:solidFill>
              </a:rPr>
              <a:t>to </a:t>
            </a:r>
            <a:r>
              <a:rPr lang="en-US" dirty="0" smtClean="0">
                <a:solidFill>
                  <a:schemeClr val="tx2"/>
                </a:solidFill>
              </a:rPr>
              <a:t>overcounting  and data contamination</a:t>
            </a:r>
          </a:p>
          <a:p>
            <a:r>
              <a:rPr lang="en-US" dirty="0" smtClean="0">
                <a:solidFill>
                  <a:schemeClr val="tx2"/>
                </a:solidFill>
              </a:rPr>
              <a:t>Incorrectly </a:t>
            </a:r>
            <a:r>
              <a:rPr lang="en-US" dirty="0">
                <a:solidFill>
                  <a:schemeClr val="tx2"/>
                </a:solidFill>
              </a:rPr>
              <a:t>linking reports to existing cases can lead to </a:t>
            </a:r>
            <a:r>
              <a:rPr lang="en-US" dirty="0" smtClean="0">
                <a:solidFill>
                  <a:schemeClr val="tx2"/>
                </a:solidFill>
              </a:rPr>
              <a:t>undercounting and data contamination (cell </a:t>
            </a:r>
            <a:r>
              <a:rPr lang="en-US" i="1" dirty="0" smtClean="0">
                <a:solidFill>
                  <a:schemeClr val="tx2"/>
                </a:solidFill>
              </a:rPr>
              <a:t>c</a:t>
            </a:r>
            <a:r>
              <a:rPr lang="en-US" dirty="0" smtClean="0">
                <a:solidFill>
                  <a:schemeClr val="tx2"/>
                </a:solidFill>
              </a:rPr>
              <a:t>)</a:t>
            </a:r>
          </a:p>
          <a:p>
            <a:r>
              <a:rPr lang="en-US" dirty="0" smtClean="0"/>
              <a:t>Accuracy of National HIV Surveillance System</a:t>
            </a:r>
          </a:p>
        </p:txBody>
      </p:sp>
      <p:sp>
        <p:nvSpPr>
          <p:cNvPr id="9" name="Title 1"/>
          <p:cNvSpPr>
            <a:spLocks noGrp="1"/>
          </p:cNvSpPr>
          <p:nvPr>
            <p:ph type="title"/>
          </p:nvPr>
        </p:nvSpPr>
        <p:spPr>
          <a:xfrm>
            <a:off x="457200" y="457200"/>
            <a:ext cx="8229600" cy="487362"/>
          </a:xfrm>
        </p:spPr>
        <p:txBody>
          <a:bodyPr/>
          <a:lstStyle/>
          <a:p>
            <a:r>
              <a:rPr lang="en-US" dirty="0" smtClean="0"/>
              <a:t>Background </a:t>
            </a:r>
            <a:endParaRPr lang="en-US" dirty="0"/>
          </a:p>
        </p:txBody>
      </p:sp>
      <p:sp>
        <p:nvSpPr>
          <p:cNvPr id="4" name="Rectangle 1"/>
          <p:cNvSpPr>
            <a:spLocks noChangeArrowheads="1"/>
          </p:cNvSpPr>
          <p:nvPr/>
        </p:nvSpPr>
        <p:spPr bwMode="auto">
          <a:xfrm>
            <a:off x="1057275" y="34004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686542"/>
              </p:ext>
            </p:extLst>
          </p:nvPr>
        </p:nvGraphicFramePr>
        <p:xfrm>
          <a:off x="502842" y="3276600"/>
          <a:ext cx="5943600" cy="3100593"/>
        </p:xfrm>
        <a:graphic>
          <a:graphicData uri="http://schemas.openxmlformats.org/drawingml/2006/table">
            <a:tbl>
              <a:tblPr firstRow="1" firstCol="1" bandRow="1">
                <a:tableStyleId>{5C22544A-7EE6-4342-B048-85BDC9FD1C3A}</a:tableStyleId>
              </a:tblPr>
              <a:tblGrid>
                <a:gridCol w="2118930"/>
                <a:gridCol w="1843470"/>
                <a:gridCol w="1981200"/>
              </a:tblGrid>
              <a:tr h="478118">
                <a:tc rowSpan="2">
                  <a:txBody>
                    <a:bodyPr/>
                    <a:lstStyle/>
                    <a:p>
                      <a:pPr marL="0" marR="0" algn="ctr">
                        <a:spcBef>
                          <a:spcPts val="0"/>
                        </a:spcBef>
                        <a:spcAft>
                          <a:spcPts val="0"/>
                        </a:spcAft>
                      </a:pPr>
                      <a:r>
                        <a:rPr lang="en-US" sz="1600" b="1" dirty="0" smtClean="0">
                          <a:solidFill>
                            <a:schemeClr val="accent2"/>
                          </a:solidFill>
                          <a:effectLst/>
                        </a:rPr>
                        <a:t>Actual duplicate status, two reports represent:</a:t>
                      </a:r>
                      <a:endParaRPr lang="en-US" sz="1600" b="1" dirty="0">
                        <a:solidFill>
                          <a:schemeClr val="accent2"/>
                        </a:solidFill>
                        <a:effectLst/>
                        <a:latin typeface="Calibri"/>
                        <a:ea typeface="Times New Roman"/>
                        <a:cs typeface="Times New Roman"/>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gridSpan="2">
                  <a:txBody>
                    <a:bodyPr/>
                    <a:lstStyle/>
                    <a:p>
                      <a:pPr marL="0" marR="0" algn="ctr">
                        <a:spcBef>
                          <a:spcPts val="0"/>
                        </a:spcBef>
                        <a:spcAft>
                          <a:spcPts val="0"/>
                        </a:spcAft>
                      </a:pPr>
                      <a:r>
                        <a:rPr lang="en-US" sz="1600" b="1" smtClean="0">
                          <a:solidFill>
                            <a:schemeClr val="accent2"/>
                          </a:solidFill>
                          <a:effectLst/>
                        </a:rPr>
                        <a:t>Assignment of STATENO at the local/state level</a:t>
                      </a:r>
                      <a:endParaRPr lang="en-US" sz="1600" b="1" dirty="0">
                        <a:solidFill>
                          <a:schemeClr val="accent2"/>
                        </a:solidFill>
                        <a:effectLst/>
                        <a:latin typeface="Calibri"/>
                        <a:ea typeface="Times New Roman"/>
                        <a:cs typeface="Times New Roman"/>
                      </a:endParaRPr>
                    </a:p>
                  </a:txBody>
                  <a:tcPr marL="68580" marR="68580" marT="0" marB="0" anchor="ctr">
                    <a:lnL w="12700" cmpd="sng">
                      <a:noFill/>
                    </a:lnL>
                    <a:lnB w="38100" cmpd="sng">
                      <a:noFill/>
                    </a:lnB>
                  </a:tcPr>
                </a:tc>
                <a:tc hMerge="1">
                  <a:txBody>
                    <a:bodyPr/>
                    <a:lstStyle/>
                    <a:p>
                      <a:endParaRPr lang="en-US"/>
                    </a:p>
                  </a:txBody>
                  <a:tcPr/>
                </a:tc>
              </a:tr>
              <a:tr h="418353">
                <a:tc vMerge="1">
                  <a:txBody>
                    <a:bodyPr/>
                    <a:lstStyle/>
                    <a:p>
                      <a:endParaRPr lang="en-US"/>
                    </a:p>
                  </a:txBody>
                  <a:tcPr/>
                </a:tc>
                <a:tc>
                  <a:txBody>
                    <a:bodyPr/>
                    <a:lstStyle/>
                    <a:p>
                      <a:pPr marL="0" marR="0" algn="ctr">
                        <a:spcBef>
                          <a:spcPts val="0"/>
                        </a:spcBef>
                        <a:spcAft>
                          <a:spcPts val="0"/>
                        </a:spcAft>
                      </a:pPr>
                      <a:r>
                        <a:rPr lang="en-US" sz="1600" b="1" dirty="0" smtClean="0">
                          <a:solidFill>
                            <a:schemeClr val="accent2"/>
                          </a:solidFill>
                          <a:effectLst/>
                        </a:rPr>
                        <a:t>Same STATENO</a:t>
                      </a:r>
                      <a:endParaRPr lang="en-US" sz="1600" b="1" dirty="0">
                        <a:solidFill>
                          <a:schemeClr val="accent2"/>
                        </a:solidFill>
                        <a:effectLst/>
                        <a:latin typeface="Calibri"/>
                        <a:ea typeface="Times New Roman"/>
                        <a:cs typeface="Times New Roman"/>
                      </a:endParaRPr>
                    </a:p>
                  </a:txBody>
                  <a:tcPr marL="68580" marR="68580" marT="0" marB="0" anchor="ctr">
                    <a:lnL w="381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b="1" smtClean="0">
                          <a:solidFill>
                            <a:schemeClr val="accent2"/>
                          </a:solidFill>
                          <a:effectLst/>
                        </a:rPr>
                        <a:t>Different STATENO</a:t>
                      </a:r>
                      <a:endParaRPr lang="en-US" sz="1600" b="1" dirty="0">
                        <a:solidFill>
                          <a:schemeClr val="accent2"/>
                        </a:solidFill>
                        <a:effectLst/>
                        <a:latin typeface="Calibri"/>
                        <a:ea typeface="Times New Roman"/>
                        <a:cs typeface="Times New Roman"/>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r>
              <a:tr h="956235">
                <a:tc>
                  <a:txBody>
                    <a:bodyPr/>
                    <a:lstStyle/>
                    <a:p>
                      <a:pPr marL="0" marR="0" algn="ctr">
                        <a:spcBef>
                          <a:spcPts val="0"/>
                        </a:spcBef>
                        <a:spcAft>
                          <a:spcPts val="0"/>
                        </a:spcAft>
                      </a:pPr>
                      <a:r>
                        <a:rPr lang="en-US" sz="1600" b="1" dirty="0" smtClean="0">
                          <a:solidFill>
                            <a:schemeClr val="accent2"/>
                          </a:solidFill>
                          <a:effectLst/>
                        </a:rPr>
                        <a:t>Same Person</a:t>
                      </a:r>
                      <a:endParaRPr lang="en-US" sz="1600" b="1" dirty="0">
                        <a:solidFill>
                          <a:schemeClr val="accent2"/>
                        </a:solidFill>
                        <a:effectLst/>
                        <a:latin typeface="Calibri"/>
                        <a:ea typeface="Times New Roman"/>
                        <a:cs typeface="Times New Roman"/>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i="1" dirty="0" smtClean="0">
                          <a:solidFill>
                            <a:schemeClr val="bg2">
                              <a:lumMod val="75000"/>
                            </a:schemeClr>
                          </a:solidFill>
                          <a:effectLst/>
                          <a:latin typeface="Calibri"/>
                          <a:ea typeface="Times New Roman"/>
                          <a:cs typeface="Times New Roman"/>
                        </a:rPr>
                        <a:t>a</a:t>
                      </a:r>
                    </a:p>
                    <a:p>
                      <a:pPr marL="0" marR="0" algn="l">
                        <a:spcBef>
                          <a:spcPts val="0"/>
                        </a:spcBef>
                        <a:spcAft>
                          <a:spcPts val="0"/>
                        </a:spcAft>
                      </a:pPr>
                      <a:r>
                        <a:rPr lang="en-US" sz="1600" b="1" dirty="0" smtClean="0">
                          <a:solidFill>
                            <a:schemeClr val="bg2">
                              <a:lumMod val="75000"/>
                            </a:schemeClr>
                          </a:solidFill>
                          <a:effectLst/>
                        </a:rPr>
                        <a:t>Proper match</a:t>
                      </a: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b="1" i="1" dirty="0" smtClean="0">
                          <a:solidFill>
                            <a:schemeClr val="accent2"/>
                          </a:solidFill>
                          <a:effectLst/>
                          <a:latin typeface="Calibri"/>
                          <a:ea typeface="Times New Roman"/>
                          <a:cs typeface="Times New Roman"/>
                        </a:rPr>
                        <a:t>b</a:t>
                      </a:r>
                    </a:p>
                    <a:p>
                      <a:pPr marL="0" marR="0" algn="l">
                        <a:spcBef>
                          <a:spcPts val="0"/>
                        </a:spcBef>
                        <a:spcAft>
                          <a:spcPts val="0"/>
                        </a:spcAft>
                      </a:pPr>
                      <a:r>
                        <a:rPr lang="en-US" sz="1600" b="1" dirty="0" smtClean="0">
                          <a:solidFill>
                            <a:schemeClr val="accent2"/>
                          </a:solidFill>
                          <a:effectLst/>
                        </a:rPr>
                        <a:t>False non-match </a:t>
                      </a:r>
                    </a:p>
                    <a:p>
                      <a:pPr marL="0" marR="0" algn="l">
                        <a:spcBef>
                          <a:spcPts val="0"/>
                        </a:spcBef>
                        <a:spcAft>
                          <a:spcPts val="0"/>
                        </a:spcAft>
                      </a:pPr>
                      <a:r>
                        <a:rPr lang="en-US" sz="1600" b="1" dirty="0" smtClean="0">
                          <a:solidFill>
                            <a:schemeClr val="accent2"/>
                          </a:solidFill>
                          <a:effectLst/>
                        </a:rPr>
                        <a:t>(over-counting)</a:t>
                      </a:r>
                    </a:p>
                    <a:p>
                      <a:pPr marL="0" marR="0" algn="ctr">
                        <a:spcBef>
                          <a:spcPts val="0"/>
                        </a:spcBef>
                        <a:spcAft>
                          <a:spcPts val="0"/>
                        </a:spcAft>
                      </a:pPr>
                      <a:endParaRPr lang="en-US" sz="1600" b="1" i="1" dirty="0">
                        <a:solidFill>
                          <a:schemeClr val="accent2"/>
                        </a:solidFill>
                        <a:effectLst/>
                        <a:latin typeface="Calibri"/>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195294">
                <a:tc>
                  <a:txBody>
                    <a:bodyPr/>
                    <a:lstStyle/>
                    <a:p>
                      <a:pPr marL="0" marR="0" algn="ctr">
                        <a:spcBef>
                          <a:spcPts val="0"/>
                        </a:spcBef>
                        <a:spcAft>
                          <a:spcPts val="0"/>
                        </a:spcAft>
                      </a:pPr>
                      <a:r>
                        <a:rPr lang="en-US" sz="1600" b="1" dirty="0" smtClean="0">
                          <a:solidFill>
                            <a:schemeClr val="accent2"/>
                          </a:solidFill>
                          <a:effectLst/>
                        </a:rPr>
                        <a:t>Different Persons</a:t>
                      </a:r>
                      <a:endParaRPr lang="en-US" sz="1600" b="1" dirty="0">
                        <a:solidFill>
                          <a:schemeClr val="accent2"/>
                        </a:solidFill>
                        <a:effectLst/>
                        <a:latin typeface="Calibri"/>
                        <a:ea typeface="Times New Roman"/>
                        <a:cs typeface="Times New Roman"/>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b="1" i="1" dirty="0" smtClean="0">
                          <a:solidFill>
                            <a:schemeClr val="accent2"/>
                          </a:solidFill>
                          <a:effectLst/>
                        </a:rPr>
                        <a:t>c</a:t>
                      </a:r>
                    </a:p>
                    <a:p>
                      <a:pPr marL="0" marR="0" algn="l">
                        <a:spcBef>
                          <a:spcPts val="0"/>
                        </a:spcBef>
                        <a:spcAft>
                          <a:spcPts val="0"/>
                        </a:spcAft>
                      </a:pPr>
                      <a:r>
                        <a:rPr lang="en-US" sz="1600" b="1" dirty="0" smtClean="0">
                          <a:solidFill>
                            <a:schemeClr val="accent2"/>
                          </a:solidFill>
                          <a:effectLst/>
                        </a:rPr>
                        <a:t>False match </a:t>
                      </a:r>
                    </a:p>
                    <a:p>
                      <a:pPr marL="0" marR="0" algn="l">
                        <a:spcBef>
                          <a:spcPts val="0"/>
                        </a:spcBef>
                        <a:spcAft>
                          <a:spcPts val="0"/>
                        </a:spcAft>
                      </a:pPr>
                      <a:r>
                        <a:rPr lang="en-US" sz="1600" b="1" dirty="0" smtClean="0">
                          <a:solidFill>
                            <a:schemeClr val="accent2"/>
                          </a:solidFill>
                          <a:effectLst/>
                        </a:rPr>
                        <a:t>(under-counting and data contamination)</a:t>
                      </a:r>
                      <a:endParaRPr lang="en-US" sz="1600" b="1" dirty="0">
                        <a:solidFill>
                          <a:schemeClr val="accent2"/>
                        </a:solidFill>
                        <a:effectLst/>
                        <a:latin typeface="Calibri"/>
                        <a:ea typeface="Times New Roman"/>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b="1" i="1" dirty="0" smtClean="0">
                          <a:solidFill>
                            <a:schemeClr val="bg2">
                              <a:lumMod val="75000"/>
                            </a:schemeClr>
                          </a:solidFill>
                          <a:effectLst/>
                        </a:rPr>
                        <a:t>d</a:t>
                      </a:r>
                    </a:p>
                    <a:p>
                      <a:pPr marL="0" marR="0" algn="l">
                        <a:spcBef>
                          <a:spcPts val="0"/>
                        </a:spcBef>
                        <a:spcAft>
                          <a:spcPts val="0"/>
                        </a:spcAft>
                      </a:pPr>
                      <a:r>
                        <a:rPr lang="en-US" sz="1600" b="1" dirty="0" smtClean="0">
                          <a:solidFill>
                            <a:schemeClr val="bg2">
                              <a:lumMod val="75000"/>
                            </a:schemeClr>
                          </a:solidFill>
                          <a:effectLst/>
                        </a:rPr>
                        <a:t>Proper non-match</a:t>
                      </a:r>
                      <a:endParaRPr lang="en-US" sz="1600" b="1" dirty="0">
                        <a:solidFill>
                          <a:schemeClr val="bg2">
                            <a:lumMod val="75000"/>
                          </a:schemeClr>
                        </a:solidFill>
                        <a:effectLst/>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r>
            </a:tbl>
          </a:graphicData>
        </a:graphic>
      </p:graphicFrame>
      <p:sp>
        <p:nvSpPr>
          <p:cNvPr id="7" name="Rectangle 6"/>
          <p:cNvSpPr/>
          <p:nvPr/>
        </p:nvSpPr>
        <p:spPr>
          <a:xfrm rot="18457694">
            <a:off x="5863326" y="3983059"/>
            <a:ext cx="3602268" cy="369332"/>
          </a:xfrm>
          <a:prstGeom prst="rect">
            <a:avLst/>
          </a:prstGeom>
        </p:spPr>
        <p:txBody>
          <a:bodyPr wrap="none">
            <a:spAutoFit/>
          </a:bodyPr>
          <a:lstStyle/>
          <a:p>
            <a:r>
              <a:rPr lang="en-US" b="1" dirty="0"/>
              <a:t>[(</a:t>
            </a:r>
            <a:r>
              <a:rPr lang="en-US" b="1" i="1" dirty="0"/>
              <a:t>a </a:t>
            </a:r>
            <a:r>
              <a:rPr lang="en-US" b="1" dirty="0"/>
              <a:t>+</a:t>
            </a:r>
            <a:r>
              <a:rPr lang="en-US" b="1" i="1" dirty="0"/>
              <a:t> d</a:t>
            </a:r>
            <a:r>
              <a:rPr lang="en-US" b="1" dirty="0"/>
              <a:t>)</a:t>
            </a:r>
            <a:r>
              <a:rPr lang="en-US" b="1" i="1" dirty="0"/>
              <a:t>    </a:t>
            </a:r>
            <a:r>
              <a:rPr lang="en-US" b="1" dirty="0"/>
              <a:t>X</a:t>
            </a:r>
            <a:r>
              <a:rPr lang="en-US" b="1" i="1" dirty="0"/>
              <a:t>    </a:t>
            </a:r>
            <a:r>
              <a:rPr lang="en-US" b="1" dirty="0"/>
              <a:t>1/ (</a:t>
            </a:r>
            <a:r>
              <a:rPr lang="en-US" b="1" i="1" dirty="0"/>
              <a:t>a </a:t>
            </a:r>
            <a:r>
              <a:rPr lang="en-US" b="1" dirty="0"/>
              <a:t>+</a:t>
            </a:r>
            <a:r>
              <a:rPr lang="en-US" b="1" i="1" dirty="0"/>
              <a:t> </a:t>
            </a:r>
            <a:r>
              <a:rPr lang="en-US" b="1" i="1" dirty="0">
                <a:solidFill>
                  <a:schemeClr val="tx2"/>
                </a:solidFill>
              </a:rPr>
              <a:t>b</a:t>
            </a:r>
            <a:r>
              <a:rPr lang="en-US" b="1" i="1" dirty="0"/>
              <a:t> </a:t>
            </a:r>
            <a:r>
              <a:rPr lang="en-US" b="1" dirty="0"/>
              <a:t>+</a:t>
            </a:r>
            <a:r>
              <a:rPr lang="en-US" b="1" i="1" dirty="0"/>
              <a:t> </a:t>
            </a:r>
            <a:r>
              <a:rPr lang="en-US" b="1" i="1" dirty="0">
                <a:solidFill>
                  <a:schemeClr val="tx2"/>
                </a:solidFill>
              </a:rPr>
              <a:t>c</a:t>
            </a:r>
            <a:r>
              <a:rPr lang="en-US" b="1" i="1" dirty="0"/>
              <a:t> </a:t>
            </a:r>
            <a:r>
              <a:rPr lang="en-US" b="1" dirty="0"/>
              <a:t>+</a:t>
            </a:r>
            <a:r>
              <a:rPr lang="en-US" b="1" i="1" dirty="0"/>
              <a:t> d</a:t>
            </a:r>
            <a:r>
              <a:rPr lang="en-US" b="1" dirty="0"/>
              <a:t>)] * 100</a:t>
            </a:r>
          </a:p>
        </p:txBody>
      </p:sp>
    </p:spTree>
    <p:extLst>
      <p:ext uri="{BB962C8B-B14F-4D97-AF65-F5344CB8AC3E}">
        <p14:creationId xmlns:p14="http://schemas.microsoft.com/office/powerpoint/2010/main" val="2627153166"/>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563562"/>
          </a:xfrm>
        </p:spPr>
        <p:txBody>
          <a:bodyPr/>
          <a:lstStyle/>
          <a:p>
            <a:r>
              <a:rPr lang="en-US" sz="3200" dirty="0" smtClean="0"/>
              <a:t>Objectives of Duplicate Review </a:t>
            </a:r>
            <a:endParaRPr lang="en-US" sz="3200" dirty="0"/>
          </a:p>
        </p:txBody>
      </p:sp>
      <p:sp>
        <p:nvSpPr>
          <p:cNvPr id="3" name="Content Placeholder 2"/>
          <p:cNvSpPr>
            <a:spLocks noGrp="1"/>
          </p:cNvSpPr>
          <p:nvPr>
            <p:ph idx="1"/>
          </p:nvPr>
        </p:nvSpPr>
        <p:spPr>
          <a:xfrm>
            <a:off x="457200" y="1295400"/>
            <a:ext cx="8153400" cy="5105400"/>
          </a:xfrm>
          <a:ln>
            <a:solidFill>
              <a:schemeClr val="tx1">
                <a:lumMod val="50000"/>
              </a:schemeClr>
            </a:solidFill>
          </a:ln>
        </p:spPr>
        <p:txBody>
          <a:bodyPr/>
          <a:lstStyle/>
          <a:p>
            <a:r>
              <a:rPr lang="en-US" dirty="0" smtClean="0"/>
              <a:t>Maintain accuracy of the National HIV Surveillance System through de-duplication</a:t>
            </a:r>
          </a:p>
          <a:p>
            <a:pPr lvl="1"/>
            <a:r>
              <a:rPr lang="en-US" sz="2400" b="1" dirty="0" smtClean="0"/>
              <a:t>Maintaining </a:t>
            </a:r>
            <a:r>
              <a:rPr lang="en-US" sz="2400" b="1" dirty="0"/>
              <a:t>the accuracy of case counts at the local and state level is equally </a:t>
            </a:r>
            <a:r>
              <a:rPr lang="en-US" sz="2400" b="1" dirty="0" smtClean="0"/>
              <a:t>important</a:t>
            </a:r>
          </a:p>
          <a:p>
            <a:pPr marL="457200" lvl="1" indent="0">
              <a:buNone/>
            </a:pPr>
            <a:endParaRPr lang="en-US" sz="2400" b="1" dirty="0" smtClean="0"/>
          </a:p>
          <a:p>
            <a:pPr marL="342900" lvl="1" indent="-342900">
              <a:buSzPct val="70000"/>
              <a:buFont typeface="Wingdings" pitchFamily="2" charset="2"/>
              <a:buChar char="q"/>
            </a:pPr>
            <a:r>
              <a:rPr lang="en-US" sz="2400" b="1" dirty="0" smtClean="0"/>
              <a:t>Intrastate de-duplication (For Evaluation </a:t>
            </a:r>
            <a:r>
              <a:rPr lang="en-US" sz="2400" b="1" dirty="0" smtClean="0">
                <a:solidFill>
                  <a:srgbClr val="FFFFFF"/>
                </a:solidFill>
              </a:rPr>
              <a:t>methods, see </a:t>
            </a:r>
            <a:r>
              <a:rPr lang="en-US" sz="2400" b="1" u="sng" dirty="0">
                <a:solidFill>
                  <a:srgbClr val="FFFFFF"/>
                </a:solidFill>
              </a:rPr>
              <a:t>Data </a:t>
            </a:r>
            <a:r>
              <a:rPr lang="en-US" sz="2400" b="1" u="sng" dirty="0" smtClean="0">
                <a:solidFill>
                  <a:srgbClr val="FFFFFF"/>
                </a:solidFill>
              </a:rPr>
              <a:t>Quality chapter) </a:t>
            </a:r>
            <a:endParaRPr lang="en-US" sz="2400" b="1" dirty="0"/>
          </a:p>
          <a:p>
            <a:pPr lvl="1"/>
            <a:r>
              <a:rPr lang="en-US" sz="2400" b="1" dirty="0" smtClean="0">
                <a:solidFill>
                  <a:srgbClr val="FFFFFF"/>
                </a:solidFill>
              </a:rPr>
              <a:t>Achieve and sustain duplication rate of </a:t>
            </a:r>
            <a:r>
              <a:rPr lang="en-US" sz="2400" b="1" dirty="0" smtClean="0"/>
              <a:t> ≤ 5%</a:t>
            </a:r>
          </a:p>
          <a:p>
            <a:pPr marL="457200" lvl="1" indent="0">
              <a:buNone/>
            </a:pPr>
            <a:endParaRPr lang="en-US" sz="2400" b="1" dirty="0" smtClean="0"/>
          </a:p>
          <a:p>
            <a:r>
              <a:rPr lang="en-US" dirty="0" smtClean="0"/>
              <a:t>Interstate de-duplication</a:t>
            </a:r>
          </a:p>
          <a:p>
            <a:pPr lvl="1"/>
            <a:r>
              <a:rPr lang="en-US" sz="2400" b="1" dirty="0" smtClean="0"/>
              <a:t>Achieve and  sustain duplication rate of </a:t>
            </a:r>
            <a:r>
              <a:rPr lang="en-US" sz="2400" dirty="0"/>
              <a:t> </a:t>
            </a:r>
            <a:r>
              <a:rPr lang="en-US" sz="2400" b="1" dirty="0" smtClean="0"/>
              <a:t>≤</a:t>
            </a:r>
            <a:r>
              <a:rPr lang="en-US" sz="2400" dirty="0" smtClean="0"/>
              <a:t> </a:t>
            </a:r>
            <a:r>
              <a:rPr lang="en-US" sz="2400" dirty="0"/>
              <a:t>5</a:t>
            </a:r>
            <a:r>
              <a:rPr lang="en-US" sz="2400" dirty="0" smtClean="0"/>
              <a:t>%</a:t>
            </a:r>
            <a:endParaRPr lang="en-US" sz="2400" dirty="0"/>
          </a:p>
        </p:txBody>
      </p:sp>
    </p:spTree>
    <p:extLst>
      <p:ext uri="{BB962C8B-B14F-4D97-AF65-F5344CB8AC3E}">
        <p14:creationId xmlns:p14="http://schemas.microsoft.com/office/powerpoint/2010/main" val="130592265"/>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7772400" cy="639762"/>
          </a:xfrm>
        </p:spPr>
        <p:txBody>
          <a:bodyPr/>
          <a:lstStyle/>
          <a:p>
            <a:r>
              <a:rPr lang="en-US" dirty="0" smtClean="0"/>
              <a:t>Overview, Table of Contents</a:t>
            </a:r>
            <a:endParaRPr lang="en-US" dirty="0"/>
          </a:p>
        </p:txBody>
      </p:sp>
      <p:sp>
        <p:nvSpPr>
          <p:cNvPr id="3" name="Content Placeholder 2"/>
          <p:cNvSpPr>
            <a:spLocks noGrp="1"/>
          </p:cNvSpPr>
          <p:nvPr>
            <p:ph idx="1"/>
          </p:nvPr>
        </p:nvSpPr>
        <p:spPr>
          <a:xfrm>
            <a:off x="457200" y="838200"/>
            <a:ext cx="8229600" cy="5638800"/>
          </a:xfrm>
        </p:spPr>
        <p:txBody>
          <a:bodyPr/>
          <a:lstStyle/>
          <a:p>
            <a:pPr marL="0" indent="0">
              <a:buNone/>
            </a:pPr>
            <a:r>
              <a:rPr lang="en-US" dirty="0"/>
              <a:t>Contents — Duplicate </a:t>
            </a:r>
            <a:r>
              <a:rPr lang="en-US" dirty="0" smtClean="0"/>
              <a:t>Review</a:t>
            </a:r>
          </a:p>
          <a:p>
            <a:r>
              <a:rPr lang="en-US" dirty="0" smtClean="0"/>
              <a:t>Intrastate </a:t>
            </a:r>
            <a:r>
              <a:rPr lang="en-US" dirty="0"/>
              <a:t> </a:t>
            </a:r>
            <a:endParaRPr lang="en-US" dirty="0" smtClean="0"/>
          </a:p>
          <a:p>
            <a:pPr lvl="1"/>
            <a:r>
              <a:rPr lang="en-US" b="1" dirty="0" smtClean="0"/>
              <a:t>Structural </a:t>
            </a:r>
            <a:r>
              <a:rPr lang="en-US" b="1" dirty="0"/>
              <a:t>Requirements </a:t>
            </a:r>
          </a:p>
          <a:p>
            <a:pPr lvl="1"/>
            <a:r>
              <a:rPr lang="en-US" b="1" dirty="0" smtClean="0"/>
              <a:t>Process Standards </a:t>
            </a:r>
          </a:p>
          <a:p>
            <a:pPr lvl="1"/>
            <a:r>
              <a:rPr lang="en-US" b="1" dirty="0" smtClean="0"/>
              <a:t>Outcome Measures</a:t>
            </a:r>
          </a:p>
          <a:p>
            <a:r>
              <a:rPr lang="en-US" dirty="0" smtClean="0"/>
              <a:t>Interstate </a:t>
            </a:r>
          </a:p>
          <a:p>
            <a:pPr lvl="1"/>
            <a:r>
              <a:rPr lang="en-US" b="1" dirty="0" smtClean="0"/>
              <a:t>Routine </a:t>
            </a:r>
            <a:r>
              <a:rPr lang="en-US" b="1" dirty="0"/>
              <a:t>Interstate Duplicate Review (RIDR) </a:t>
            </a:r>
            <a:endParaRPr lang="en-US" b="1" dirty="0" smtClean="0"/>
          </a:p>
          <a:p>
            <a:pPr lvl="1"/>
            <a:r>
              <a:rPr lang="en-US" b="1" dirty="0" smtClean="0"/>
              <a:t>Structural </a:t>
            </a:r>
            <a:r>
              <a:rPr lang="en-US" b="1" dirty="0"/>
              <a:t>Requirements </a:t>
            </a:r>
          </a:p>
          <a:p>
            <a:pPr lvl="1"/>
            <a:r>
              <a:rPr lang="en-US" b="1" dirty="0"/>
              <a:t>Process Standards </a:t>
            </a:r>
          </a:p>
          <a:p>
            <a:pPr lvl="1"/>
            <a:r>
              <a:rPr lang="en-US" b="1" dirty="0"/>
              <a:t>Outcome Measures </a:t>
            </a:r>
          </a:p>
          <a:p>
            <a:pPr lvl="1"/>
            <a:r>
              <a:rPr lang="en-US" b="1" dirty="0" smtClean="0"/>
              <a:t>Appendix </a:t>
            </a:r>
            <a:r>
              <a:rPr lang="en-US" b="1" dirty="0"/>
              <a:t>A, link to CSTE Position Statement, </a:t>
            </a:r>
            <a:r>
              <a:rPr lang="en-US" b="1" i="1" dirty="0"/>
              <a:t>AIDS Case Reporting, Reciprocal </a:t>
            </a:r>
            <a:r>
              <a:rPr lang="en-US" b="1" i="1" dirty="0" smtClean="0"/>
              <a:t>Notification</a:t>
            </a:r>
            <a:endParaRPr lang="en-US" b="1" dirty="0"/>
          </a:p>
          <a:p>
            <a:pPr lvl="1"/>
            <a:r>
              <a:rPr lang="en-US" b="1" dirty="0" smtClean="0"/>
              <a:t>Appendix </a:t>
            </a:r>
            <a:r>
              <a:rPr lang="en-US" b="1" dirty="0"/>
              <a:t>B, link to CSTE Position Statement, </a:t>
            </a:r>
            <a:r>
              <a:rPr lang="en-US" b="1" i="1" dirty="0"/>
              <a:t>Reciprocal (Inter-state) Notification of HIV </a:t>
            </a:r>
            <a:r>
              <a:rPr lang="en-US" b="1" i="1" dirty="0" smtClean="0"/>
              <a:t>cases</a:t>
            </a:r>
            <a:endParaRPr lang="en-US" b="1" dirty="0"/>
          </a:p>
          <a:p>
            <a:endParaRPr lang="en-US" dirty="0"/>
          </a:p>
        </p:txBody>
      </p:sp>
    </p:spTree>
    <p:extLst>
      <p:ext uri="{BB962C8B-B14F-4D97-AF65-F5344CB8AC3E}">
        <p14:creationId xmlns:p14="http://schemas.microsoft.com/office/powerpoint/2010/main" val="2142063312"/>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533400" y="4724400"/>
            <a:ext cx="7772400" cy="1066800"/>
          </a:xfrm>
        </p:spPr>
        <p:txBody>
          <a:bodyPr/>
          <a:lstStyle/>
          <a:p>
            <a:pPr algn="l"/>
            <a:r>
              <a:rPr lang="en-US" b="1" dirty="0" smtClean="0">
                <a:solidFill>
                  <a:srgbClr val="FFC000"/>
                </a:solidFill>
              </a:rPr>
              <a:t>Structural Requirements</a:t>
            </a:r>
            <a:endParaRPr lang="en-US" b="1" dirty="0">
              <a:solidFill>
                <a:srgbClr val="FFC000"/>
              </a:solidFill>
            </a:endParaRPr>
          </a:p>
        </p:txBody>
      </p:sp>
    </p:spTree>
    <p:extLst>
      <p:ext uri="{BB962C8B-B14F-4D97-AF65-F5344CB8AC3E}">
        <p14:creationId xmlns:p14="http://schemas.microsoft.com/office/powerpoint/2010/main" val="16226906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24800" cy="715962"/>
          </a:xfrm>
        </p:spPr>
        <p:txBody>
          <a:bodyPr/>
          <a:lstStyle/>
          <a:p>
            <a:r>
              <a:rPr lang="en-US" dirty="0" smtClean="0"/>
              <a:t>Structural Requirements, Intrastate</a:t>
            </a:r>
            <a:endParaRPr lang="en-US" dirty="0"/>
          </a:p>
        </p:txBody>
      </p:sp>
      <p:sp>
        <p:nvSpPr>
          <p:cNvPr id="3" name="Content Placeholder 2"/>
          <p:cNvSpPr>
            <a:spLocks noGrp="1"/>
          </p:cNvSpPr>
          <p:nvPr>
            <p:ph idx="1"/>
          </p:nvPr>
        </p:nvSpPr>
        <p:spPr>
          <a:xfrm>
            <a:off x="457200" y="1066801"/>
            <a:ext cx="8229600" cy="5257799"/>
          </a:xfrm>
        </p:spPr>
        <p:txBody>
          <a:bodyPr/>
          <a:lstStyle/>
          <a:p>
            <a:pPr lvl="1">
              <a:buFont typeface="Wingdings" pitchFamily="2" charset="2"/>
              <a:buChar char="q"/>
            </a:pPr>
            <a:r>
              <a:rPr lang="en-US" sz="2400" b="1" dirty="0" smtClean="0"/>
              <a:t>Case </a:t>
            </a:r>
            <a:r>
              <a:rPr lang="en-US" sz="2400" b="1" dirty="0"/>
              <a:t>Report, Laboratory, and Other Reports Received on a </a:t>
            </a:r>
            <a:r>
              <a:rPr lang="en-US" sz="2400" b="1" u="sng" dirty="0"/>
              <a:t>Person</a:t>
            </a:r>
            <a:r>
              <a:rPr lang="en-US" sz="2400" b="1" dirty="0"/>
              <a:t> </a:t>
            </a:r>
            <a:endParaRPr lang="en-US" sz="2400" b="1" dirty="0" smtClean="0"/>
          </a:p>
          <a:p>
            <a:pPr lvl="1">
              <a:buFont typeface="Wingdings" pitchFamily="2" charset="2"/>
              <a:buChar char="q"/>
            </a:pPr>
            <a:r>
              <a:rPr lang="en-US" sz="2400" b="1" dirty="0" smtClean="0"/>
              <a:t>HIV </a:t>
            </a:r>
            <a:r>
              <a:rPr lang="en-US" sz="2400" b="1" dirty="0"/>
              <a:t>Surveillance System Software</a:t>
            </a:r>
            <a:r>
              <a:rPr lang="en-US" sz="2400" b="1" u="sng" dirty="0"/>
              <a:t>,</a:t>
            </a:r>
            <a:r>
              <a:rPr lang="en-US" sz="2400" b="1" dirty="0"/>
              <a:t> </a:t>
            </a:r>
            <a:r>
              <a:rPr lang="en-US" sz="2400" b="1" u="sng" dirty="0"/>
              <a:t>eHARS</a:t>
            </a:r>
            <a:r>
              <a:rPr lang="en-US" sz="2400" b="1" dirty="0"/>
              <a:t> </a:t>
            </a:r>
            <a:endParaRPr lang="en-US" sz="2400" b="1" dirty="0" smtClean="0"/>
          </a:p>
          <a:p>
            <a:pPr lvl="1">
              <a:buFont typeface="Wingdings" pitchFamily="2" charset="2"/>
              <a:buChar char="q"/>
            </a:pPr>
            <a:r>
              <a:rPr lang="en-US" sz="2400" b="1" dirty="0" smtClean="0"/>
              <a:t>eHARS Data </a:t>
            </a:r>
            <a:r>
              <a:rPr lang="en-US" sz="2400" b="1" dirty="0"/>
              <a:t>Entry Quick Reference Guide </a:t>
            </a:r>
            <a:endParaRPr lang="en-US" sz="2400" b="1" dirty="0" smtClean="0"/>
          </a:p>
          <a:p>
            <a:pPr lvl="1">
              <a:buFont typeface="Wingdings" pitchFamily="2" charset="2"/>
              <a:buChar char="q"/>
            </a:pPr>
            <a:r>
              <a:rPr lang="en-US" sz="2400" b="1" dirty="0" smtClean="0"/>
              <a:t>eHARS </a:t>
            </a:r>
            <a:r>
              <a:rPr lang="en-US" sz="2400" b="1" dirty="0"/>
              <a:t>Technical Reference Guide, </a:t>
            </a:r>
            <a:r>
              <a:rPr lang="en-US" sz="2400" b="1" dirty="0" smtClean="0"/>
              <a:t>v3.3</a:t>
            </a:r>
            <a:endParaRPr lang="en-US" sz="2400" b="1" dirty="0">
              <a:solidFill>
                <a:srgbClr val="FF0000"/>
              </a:solidFill>
            </a:endParaRPr>
          </a:p>
          <a:p>
            <a:pPr lvl="1">
              <a:buFont typeface="Wingdings" pitchFamily="2" charset="2"/>
              <a:buChar char="q"/>
            </a:pPr>
            <a:r>
              <a:rPr lang="en-US" sz="2400" b="1" dirty="0" smtClean="0"/>
              <a:t>Data </a:t>
            </a:r>
            <a:r>
              <a:rPr lang="en-US" sz="2400" b="1" dirty="0"/>
              <a:t>Processing Procedures and Tools for Record </a:t>
            </a:r>
            <a:r>
              <a:rPr lang="en-US" sz="2400" b="1" dirty="0" smtClean="0"/>
              <a:t>Linkage (Record Linkage)</a:t>
            </a:r>
            <a:endParaRPr lang="en-US" sz="2400" b="1" dirty="0"/>
          </a:p>
          <a:p>
            <a:pPr lvl="1">
              <a:buFont typeface="Wingdings" pitchFamily="2" charset="2"/>
              <a:buChar char="q"/>
            </a:pPr>
            <a:r>
              <a:rPr lang="en-US" sz="2400" b="1" dirty="0" smtClean="0"/>
              <a:t>Procedures </a:t>
            </a:r>
            <a:r>
              <a:rPr lang="en-US" sz="2400" b="1" dirty="0"/>
              <a:t>for Evaluating Accuracy of Integrated HIV </a:t>
            </a:r>
            <a:r>
              <a:rPr lang="en-US" sz="2400" b="1" dirty="0" smtClean="0"/>
              <a:t>Surveillance</a:t>
            </a:r>
            <a:r>
              <a:rPr lang="en-US" sz="2400" b="1" dirty="0"/>
              <a:t> </a:t>
            </a:r>
            <a:r>
              <a:rPr lang="en-US" sz="2400" b="1" dirty="0" smtClean="0"/>
              <a:t>Systems </a:t>
            </a:r>
            <a:r>
              <a:rPr lang="en-US" sz="2400" b="1" dirty="0"/>
              <a:t>(Data Quality</a:t>
            </a:r>
            <a:r>
              <a:rPr lang="en-US" sz="2400" b="1" dirty="0" smtClean="0"/>
              <a:t>)</a:t>
            </a:r>
          </a:p>
          <a:p>
            <a:pPr lvl="1">
              <a:buFont typeface="Wingdings" pitchFamily="2" charset="2"/>
              <a:buChar char="q"/>
            </a:pPr>
            <a:r>
              <a:rPr lang="en-US" sz="2400" b="1" dirty="0" smtClean="0"/>
              <a:t>Surveillance </a:t>
            </a:r>
            <a:r>
              <a:rPr lang="en-US" sz="2400" b="1" dirty="0"/>
              <a:t>Policies and Procedures for Record Linkage (Record Linkage</a:t>
            </a:r>
            <a:r>
              <a:rPr lang="en-US" sz="2400" b="1" dirty="0" smtClean="0"/>
              <a:t>)</a:t>
            </a:r>
          </a:p>
          <a:p>
            <a:pPr lvl="1">
              <a:buFont typeface="Wingdings" pitchFamily="2" charset="2"/>
              <a:buChar char="q"/>
            </a:pPr>
            <a:r>
              <a:rPr lang="en-US" sz="2400" b="1" dirty="0" smtClean="0"/>
              <a:t>Variables </a:t>
            </a:r>
            <a:r>
              <a:rPr lang="en-US" sz="2400" b="1" dirty="0"/>
              <a:t>Used for Ascertaining Potential </a:t>
            </a:r>
            <a:r>
              <a:rPr lang="en-US" sz="2400" b="1" dirty="0" smtClean="0"/>
              <a:t>Duplicates</a:t>
            </a:r>
            <a:r>
              <a:rPr lang="en-US" sz="2400" b="1" dirty="0"/>
              <a:t> </a:t>
            </a:r>
          </a:p>
          <a:p>
            <a:pPr lvl="0"/>
            <a:endParaRPr lang="en-US" dirty="0"/>
          </a:p>
        </p:txBody>
      </p:sp>
    </p:spTree>
    <p:extLst>
      <p:ext uri="{BB962C8B-B14F-4D97-AF65-F5344CB8AC3E}">
        <p14:creationId xmlns:p14="http://schemas.microsoft.com/office/powerpoint/2010/main" val="3055041552"/>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24800" cy="715962"/>
          </a:xfrm>
        </p:spPr>
        <p:txBody>
          <a:bodyPr/>
          <a:lstStyle/>
          <a:p>
            <a:r>
              <a:rPr lang="en-US" dirty="0" smtClean="0"/>
              <a:t>Structural Requirements, Interstate</a:t>
            </a:r>
            <a:endParaRPr lang="en-US" dirty="0"/>
          </a:p>
        </p:txBody>
      </p:sp>
      <p:sp>
        <p:nvSpPr>
          <p:cNvPr id="3" name="Content Placeholder 2"/>
          <p:cNvSpPr>
            <a:spLocks noGrp="1"/>
          </p:cNvSpPr>
          <p:nvPr>
            <p:ph idx="1"/>
          </p:nvPr>
        </p:nvSpPr>
        <p:spPr>
          <a:xfrm>
            <a:off x="304800" y="1066800"/>
            <a:ext cx="8458200" cy="5257800"/>
          </a:xfrm>
        </p:spPr>
        <p:txBody>
          <a:bodyPr/>
          <a:lstStyle/>
          <a:p>
            <a:pPr lvl="0"/>
            <a:r>
              <a:rPr lang="en-US" sz="2000" dirty="0" smtClean="0">
                <a:solidFill>
                  <a:schemeClr val="tx2"/>
                </a:solidFill>
              </a:rPr>
              <a:t>Link </a:t>
            </a:r>
            <a:r>
              <a:rPr lang="en-US" sz="2000" dirty="0">
                <a:solidFill>
                  <a:schemeClr val="tx2"/>
                </a:solidFill>
              </a:rPr>
              <a:t>to CSTE Position Statement 17 (1986): AIDS Case Reporting: </a:t>
            </a:r>
            <a:r>
              <a:rPr lang="en-US" sz="2000" dirty="0" smtClean="0">
                <a:solidFill>
                  <a:schemeClr val="tx2"/>
                </a:solidFill>
              </a:rPr>
              <a:t>Reciprocal Notification </a:t>
            </a:r>
            <a:r>
              <a:rPr lang="en-US" sz="2000" dirty="0">
                <a:solidFill>
                  <a:schemeClr val="tx2"/>
                </a:solidFill>
              </a:rPr>
              <a:t>(</a:t>
            </a:r>
            <a:r>
              <a:rPr lang="en-US" sz="2000" u="sng" dirty="0">
                <a:solidFill>
                  <a:schemeClr val="tx2"/>
                </a:solidFill>
              </a:rPr>
              <a:t>Appendix A</a:t>
            </a:r>
            <a:r>
              <a:rPr lang="en-US" sz="2000" dirty="0" smtClean="0">
                <a:solidFill>
                  <a:schemeClr val="tx2"/>
                </a:solidFill>
              </a:rPr>
              <a:t>) &amp; </a:t>
            </a:r>
            <a:r>
              <a:rPr lang="en-US" sz="2000" dirty="0">
                <a:solidFill>
                  <a:schemeClr val="tx2"/>
                </a:solidFill>
              </a:rPr>
              <a:t> </a:t>
            </a:r>
            <a:r>
              <a:rPr lang="en-US" sz="2000" dirty="0" smtClean="0">
                <a:solidFill>
                  <a:schemeClr val="tx2"/>
                </a:solidFill>
              </a:rPr>
              <a:t>Link </a:t>
            </a:r>
            <a:r>
              <a:rPr lang="en-US" sz="2000" dirty="0">
                <a:solidFill>
                  <a:schemeClr val="tx2"/>
                </a:solidFill>
              </a:rPr>
              <a:t>to CSTE 01-ID-04 Reciprocal (Interstate) Notification of HIV Cases (</a:t>
            </a:r>
            <a:r>
              <a:rPr lang="en-US" sz="2000" u="sng" dirty="0">
                <a:solidFill>
                  <a:schemeClr val="tx2"/>
                </a:solidFill>
              </a:rPr>
              <a:t>Appendix </a:t>
            </a:r>
            <a:r>
              <a:rPr lang="en-US" sz="2000" dirty="0">
                <a:solidFill>
                  <a:schemeClr val="tx2"/>
                </a:solidFill>
              </a:rPr>
              <a:t> </a:t>
            </a:r>
            <a:r>
              <a:rPr lang="en-US" sz="2000" u="sng" dirty="0">
                <a:solidFill>
                  <a:schemeClr val="tx2"/>
                </a:solidFill>
              </a:rPr>
              <a:t>B</a:t>
            </a:r>
            <a:r>
              <a:rPr lang="en-US" sz="2000" dirty="0" smtClean="0">
                <a:solidFill>
                  <a:schemeClr val="tx2"/>
                </a:solidFill>
              </a:rPr>
              <a:t>)</a:t>
            </a:r>
            <a:endParaRPr lang="en-US" sz="2000" dirty="0">
              <a:solidFill>
                <a:schemeClr val="tx2"/>
              </a:solidFill>
            </a:endParaRPr>
          </a:p>
          <a:p>
            <a:r>
              <a:rPr lang="en-US" sz="2000" dirty="0">
                <a:solidFill>
                  <a:schemeClr val="tx2"/>
                </a:solidFill>
              </a:rPr>
              <a:t> </a:t>
            </a:r>
            <a:r>
              <a:rPr lang="en-US" sz="2000" dirty="0" smtClean="0">
                <a:solidFill>
                  <a:schemeClr val="tx2"/>
                </a:solidFill>
              </a:rPr>
              <a:t>HIV </a:t>
            </a:r>
            <a:r>
              <a:rPr lang="en-US" sz="2000" dirty="0">
                <a:solidFill>
                  <a:schemeClr val="tx2"/>
                </a:solidFill>
              </a:rPr>
              <a:t>Surveillance System Software, eHARS v </a:t>
            </a:r>
            <a:r>
              <a:rPr lang="en-US" sz="2000" dirty="0" smtClean="0"/>
              <a:t>3.</a:t>
            </a:r>
            <a:r>
              <a:rPr lang="en-US" sz="2000" dirty="0"/>
              <a:t>3</a:t>
            </a:r>
          </a:p>
          <a:p>
            <a:r>
              <a:rPr lang="en-US" sz="2000" dirty="0">
                <a:solidFill>
                  <a:schemeClr val="tx2"/>
                </a:solidFill>
              </a:rPr>
              <a:t> </a:t>
            </a:r>
            <a:r>
              <a:rPr lang="en-US" sz="2000" dirty="0" smtClean="0">
                <a:solidFill>
                  <a:schemeClr val="tx2"/>
                </a:solidFill>
              </a:rPr>
              <a:t>CDC </a:t>
            </a:r>
            <a:r>
              <a:rPr lang="en-US" sz="2000" dirty="0">
                <a:solidFill>
                  <a:schemeClr val="tx2"/>
                </a:solidFill>
              </a:rPr>
              <a:t>Procedures for Linking Cases in the National HIV Case Surveillance Database, updated and disseminated to the field with each iteration of RIDR</a:t>
            </a:r>
          </a:p>
          <a:p>
            <a:pPr lvl="0"/>
            <a:r>
              <a:rPr lang="en-US" sz="2000" dirty="0">
                <a:solidFill>
                  <a:schemeClr val="tx2"/>
                </a:solidFill>
              </a:rPr>
              <a:t> </a:t>
            </a:r>
            <a:r>
              <a:rPr lang="en-US" sz="2000" dirty="0" smtClean="0">
                <a:solidFill>
                  <a:schemeClr val="tx2"/>
                </a:solidFill>
              </a:rPr>
              <a:t>3-variable Matching String</a:t>
            </a:r>
            <a:r>
              <a:rPr lang="en-US" sz="2000" dirty="0">
                <a:solidFill>
                  <a:schemeClr val="tx2"/>
                </a:solidFill>
              </a:rPr>
              <a:t>  Used </a:t>
            </a:r>
            <a:r>
              <a:rPr lang="en-US" sz="2000" dirty="0" smtClean="0">
                <a:solidFill>
                  <a:schemeClr val="tx2"/>
                </a:solidFill>
              </a:rPr>
              <a:t> to identify pairs: last name  </a:t>
            </a:r>
            <a:r>
              <a:rPr lang="en-US" sz="2000" dirty="0">
                <a:solidFill>
                  <a:schemeClr val="tx2"/>
                </a:solidFill>
              </a:rPr>
              <a:t>soundex (</a:t>
            </a:r>
            <a:r>
              <a:rPr lang="en-US" sz="2000" i="1" dirty="0">
                <a:solidFill>
                  <a:schemeClr val="tx2"/>
                </a:solidFill>
              </a:rPr>
              <a:t>last_name_sndx</a:t>
            </a:r>
            <a:r>
              <a:rPr lang="en-US" sz="2000" dirty="0">
                <a:solidFill>
                  <a:schemeClr val="tx2"/>
                </a:solidFill>
              </a:rPr>
              <a:t>), date of birth (</a:t>
            </a:r>
            <a:r>
              <a:rPr lang="en-US" sz="2000" i="1" dirty="0">
                <a:solidFill>
                  <a:schemeClr val="tx2"/>
                </a:solidFill>
              </a:rPr>
              <a:t>dob</a:t>
            </a:r>
            <a:r>
              <a:rPr lang="en-US" sz="2000" dirty="0">
                <a:solidFill>
                  <a:schemeClr val="tx2"/>
                </a:solidFill>
              </a:rPr>
              <a:t>), sex </a:t>
            </a:r>
            <a:r>
              <a:rPr lang="en-US" sz="2000" dirty="0" smtClean="0">
                <a:solidFill>
                  <a:schemeClr val="tx2"/>
                </a:solidFill>
              </a:rPr>
              <a:t> at birth(</a:t>
            </a:r>
            <a:r>
              <a:rPr lang="en-US" sz="2000" i="1" dirty="0" err="1" smtClean="0">
                <a:solidFill>
                  <a:schemeClr val="tx2"/>
                </a:solidFill>
              </a:rPr>
              <a:t>birth_sex</a:t>
            </a:r>
            <a:r>
              <a:rPr lang="en-US" sz="2000" dirty="0" smtClean="0">
                <a:solidFill>
                  <a:schemeClr val="tx2"/>
                </a:solidFill>
              </a:rPr>
              <a:t>)</a:t>
            </a:r>
            <a:endParaRPr lang="en-US" sz="2000" dirty="0">
              <a:solidFill>
                <a:schemeClr val="tx2"/>
              </a:solidFill>
            </a:endParaRPr>
          </a:p>
          <a:p>
            <a:r>
              <a:rPr lang="en-US" sz="2000" dirty="0">
                <a:solidFill>
                  <a:schemeClr val="tx2"/>
                </a:solidFill>
              </a:rPr>
              <a:t> </a:t>
            </a:r>
            <a:r>
              <a:rPr lang="en-US" sz="2000" dirty="0" smtClean="0">
                <a:solidFill>
                  <a:schemeClr val="tx2"/>
                </a:solidFill>
              </a:rPr>
              <a:t>Surveillance </a:t>
            </a:r>
            <a:r>
              <a:rPr lang="en-US" sz="2000" dirty="0">
                <a:solidFill>
                  <a:schemeClr val="tx2"/>
                </a:solidFill>
              </a:rPr>
              <a:t>Policies and Procedures for Record Linkage</a:t>
            </a:r>
          </a:p>
          <a:p>
            <a:r>
              <a:rPr lang="en-US" sz="2000" dirty="0">
                <a:solidFill>
                  <a:schemeClr val="tx2"/>
                </a:solidFill>
              </a:rPr>
              <a:t> </a:t>
            </a:r>
            <a:r>
              <a:rPr lang="en-US" sz="2000" dirty="0" smtClean="0">
                <a:solidFill>
                  <a:schemeClr val="tx2"/>
                </a:solidFill>
              </a:rPr>
              <a:t>Residence</a:t>
            </a:r>
            <a:r>
              <a:rPr lang="en-US" sz="2000" dirty="0">
                <a:solidFill>
                  <a:schemeClr val="tx2"/>
                </a:solidFill>
              </a:rPr>
              <a:t> at Time of </a:t>
            </a:r>
            <a:r>
              <a:rPr lang="en-US" sz="2000" dirty="0" smtClean="0">
                <a:solidFill>
                  <a:schemeClr val="tx2"/>
                </a:solidFill>
              </a:rPr>
              <a:t>Diagnosis Policies </a:t>
            </a:r>
            <a:r>
              <a:rPr lang="en-US" sz="2000" dirty="0">
                <a:solidFill>
                  <a:schemeClr val="tx2"/>
                </a:solidFill>
              </a:rPr>
              <a:t>and Procedures (See </a:t>
            </a:r>
            <a:r>
              <a:rPr lang="en-US" sz="2000" dirty="0" smtClean="0">
                <a:solidFill>
                  <a:schemeClr val="tx2"/>
                </a:solidFill>
              </a:rPr>
              <a:t>TG Chapter, </a:t>
            </a:r>
            <a:r>
              <a:rPr lang="en-US" sz="2000" i="1" dirty="0" smtClean="0">
                <a:solidFill>
                  <a:schemeClr val="tx2"/>
                </a:solidFill>
              </a:rPr>
              <a:t>Residence </a:t>
            </a:r>
            <a:r>
              <a:rPr lang="en-US" sz="2000" i="1" dirty="0">
                <a:solidFill>
                  <a:schemeClr val="tx2"/>
                </a:solidFill>
              </a:rPr>
              <a:t>at Time of Diagnosis</a:t>
            </a:r>
            <a:r>
              <a:rPr lang="en-US" sz="2000" dirty="0">
                <a:solidFill>
                  <a:schemeClr val="tx2"/>
                </a:solidFill>
              </a:rPr>
              <a:t>)</a:t>
            </a:r>
          </a:p>
          <a:p>
            <a:r>
              <a:rPr lang="en-US" sz="2000" dirty="0">
                <a:solidFill>
                  <a:schemeClr val="tx2"/>
                </a:solidFill>
              </a:rPr>
              <a:t> </a:t>
            </a:r>
            <a:r>
              <a:rPr lang="en-US" sz="2000" dirty="0" smtClean="0">
                <a:solidFill>
                  <a:schemeClr val="tx2"/>
                </a:solidFill>
              </a:rPr>
              <a:t>Performance </a:t>
            </a:r>
            <a:r>
              <a:rPr lang="en-US" sz="2000" dirty="0">
                <a:solidFill>
                  <a:schemeClr val="tx2"/>
                </a:solidFill>
              </a:rPr>
              <a:t>of Intrastate Duplicate Review</a:t>
            </a:r>
          </a:p>
          <a:p>
            <a:r>
              <a:rPr lang="en-US" sz="2000" dirty="0">
                <a:solidFill>
                  <a:schemeClr val="tx2"/>
                </a:solidFill>
              </a:rPr>
              <a:t> </a:t>
            </a:r>
            <a:r>
              <a:rPr lang="en-US" sz="2000" dirty="0" smtClean="0">
                <a:solidFill>
                  <a:schemeClr val="tx2"/>
                </a:solidFill>
              </a:rPr>
              <a:t>Access </a:t>
            </a:r>
            <a:r>
              <a:rPr lang="en-US" sz="2000" dirty="0">
                <a:solidFill>
                  <a:schemeClr val="tx2"/>
                </a:solidFill>
              </a:rPr>
              <a:t>to Secure Data Network; Current Digital Certificate</a:t>
            </a:r>
          </a:p>
          <a:p>
            <a:pPr marL="0" lvl="0" indent="0">
              <a:buNone/>
            </a:pPr>
            <a:endParaRPr lang="en-US" sz="2000" dirty="0" smtClean="0">
              <a:solidFill>
                <a:schemeClr val="tx2"/>
              </a:solidFill>
            </a:endParaRPr>
          </a:p>
          <a:p>
            <a:pPr lvl="0"/>
            <a:endParaRPr lang="en-US" sz="2000" dirty="0">
              <a:solidFill>
                <a:schemeClr val="tx2"/>
              </a:solidFill>
            </a:endParaRPr>
          </a:p>
        </p:txBody>
      </p:sp>
    </p:spTree>
    <p:extLst>
      <p:ext uri="{BB962C8B-B14F-4D97-AF65-F5344CB8AC3E}">
        <p14:creationId xmlns:p14="http://schemas.microsoft.com/office/powerpoint/2010/main" val="1447088042"/>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81000" y="4713570"/>
            <a:ext cx="8229600" cy="1066800"/>
          </a:xfrm>
        </p:spPr>
        <p:txBody>
          <a:bodyPr/>
          <a:lstStyle/>
          <a:p>
            <a:pPr algn="l"/>
            <a:r>
              <a:rPr lang="en-US" b="1" dirty="0" smtClean="0">
                <a:solidFill>
                  <a:srgbClr val="FFC000"/>
                </a:solidFill>
              </a:rPr>
              <a:t>Process Standards</a:t>
            </a:r>
            <a:endParaRPr lang="en-US" sz="2800" b="1" dirty="0">
              <a:solidFill>
                <a:srgbClr val="FFC000"/>
              </a:solidFill>
            </a:endParaRPr>
          </a:p>
        </p:txBody>
      </p:sp>
    </p:spTree>
    <p:extLst>
      <p:ext uri="{BB962C8B-B14F-4D97-AF65-F5344CB8AC3E}">
        <p14:creationId xmlns:p14="http://schemas.microsoft.com/office/powerpoint/2010/main" val="11196954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381000"/>
            <a:ext cx="7848600" cy="1066800"/>
          </a:xfrm>
        </p:spPr>
        <p:txBody>
          <a:bodyPr anchor="ctr"/>
          <a:lstStyle/>
          <a:p>
            <a:r>
              <a:rPr lang="en-US" sz="3200" b="1" dirty="0" smtClean="0">
                <a:solidFill>
                  <a:srgbClr val="FFC000"/>
                </a:solidFill>
              </a:rPr>
              <a:t>Process Standards, Intrastate</a:t>
            </a:r>
            <a:endParaRPr lang="en-US" sz="3200" b="1" dirty="0">
              <a:solidFill>
                <a:srgbClr val="FFC000"/>
              </a:solidFill>
            </a:endParaRPr>
          </a:p>
        </p:txBody>
      </p:sp>
      <p:sp>
        <p:nvSpPr>
          <p:cNvPr id="5123" name="Rectangle 3"/>
          <p:cNvSpPr>
            <a:spLocks noGrp="1" noChangeArrowheads="1"/>
          </p:cNvSpPr>
          <p:nvPr>
            <p:ph type="body" idx="1"/>
          </p:nvPr>
        </p:nvSpPr>
        <p:spPr>
          <a:xfrm>
            <a:off x="304800" y="1371600"/>
            <a:ext cx="7924800" cy="5029200"/>
          </a:xfrm>
        </p:spPr>
        <p:txBody>
          <a:bodyPr/>
          <a:lstStyle/>
          <a:p>
            <a:pPr marL="0" indent="0">
              <a:buNone/>
            </a:pPr>
            <a:r>
              <a:rPr lang="en-US" sz="2800" b="1" dirty="0" smtClean="0">
                <a:solidFill>
                  <a:schemeClr val="bg2"/>
                </a:solidFill>
              </a:rPr>
              <a:t>Intrastate </a:t>
            </a:r>
            <a:r>
              <a:rPr lang="en-US" sz="2800" b="1" dirty="0">
                <a:solidFill>
                  <a:schemeClr val="bg2"/>
                </a:solidFill>
              </a:rPr>
              <a:t>d</a:t>
            </a:r>
            <a:r>
              <a:rPr lang="en-US" sz="2800" b="1" dirty="0" smtClean="0">
                <a:solidFill>
                  <a:schemeClr val="bg2"/>
                </a:solidFill>
              </a:rPr>
              <a:t>uplicate review</a:t>
            </a:r>
          </a:p>
          <a:p>
            <a:pPr lvl="1">
              <a:buFont typeface="Wingdings" pitchFamily="2" charset="2"/>
              <a:buChar char="q"/>
            </a:pPr>
            <a:r>
              <a:rPr lang="en-US" b="1" dirty="0" err="1">
                <a:solidFill>
                  <a:schemeClr val="bg2"/>
                </a:solidFill>
              </a:rPr>
              <a:t>eHARS</a:t>
            </a:r>
            <a:r>
              <a:rPr lang="en-US" b="1" dirty="0">
                <a:solidFill>
                  <a:schemeClr val="bg2"/>
                </a:solidFill>
              </a:rPr>
              <a:t> canned report </a:t>
            </a:r>
            <a:r>
              <a:rPr lang="en-US" b="1" i="1" dirty="0">
                <a:solidFill>
                  <a:schemeClr val="bg2"/>
                </a:solidFill>
              </a:rPr>
              <a:t>Intrastate Duplicate Cases Based on CDC Matching </a:t>
            </a:r>
            <a:r>
              <a:rPr lang="en-US" b="1" i="1" dirty="0" smtClean="0">
                <a:solidFill>
                  <a:schemeClr val="bg2"/>
                </a:solidFill>
              </a:rPr>
              <a:t>String</a:t>
            </a:r>
          </a:p>
          <a:p>
            <a:pPr lvl="2"/>
            <a:r>
              <a:rPr lang="en-US" sz="2800" b="1" dirty="0" smtClean="0">
                <a:solidFill>
                  <a:schemeClr val="bg2"/>
                </a:solidFill>
              </a:rPr>
              <a:t>Run </a:t>
            </a:r>
            <a:r>
              <a:rPr lang="en-US" sz="2800" b="1" u="sng" dirty="0" smtClean="0">
                <a:solidFill>
                  <a:schemeClr val="bg2"/>
                </a:solidFill>
              </a:rPr>
              <a:t>monthly</a:t>
            </a:r>
          </a:p>
          <a:p>
            <a:pPr marL="914400" lvl="2" indent="0">
              <a:buNone/>
            </a:pPr>
            <a:endParaRPr lang="en-US" sz="2800" b="1" u="sng" dirty="0" smtClean="0">
              <a:solidFill>
                <a:schemeClr val="bg2"/>
              </a:solidFill>
            </a:endParaRPr>
          </a:p>
          <a:p>
            <a:pPr lvl="1">
              <a:buFont typeface="Wingdings" pitchFamily="2" charset="2"/>
              <a:buChar char="q"/>
            </a:pPr>
            <a:r>
              <a:rPr lang="en-US" b="1" dirty="0" smtClean="0">
                <a:solidFill>
                  <a:schemeClr val="bg2"/>
                </a:solidFill>
              </a:rPr>
              <a:t>Duplicate </a:t>
            </a:r>
            <a:r>
              <a:rPr lang="en-US" b="1" dirty="0">
                <a:solidFill>
                  <a:schemeClr val="bg2"/>
                </a:solidFill>
              </a:rPr>
              <a:t>case reports </a:t>
            </a:r>
            <a:r>
              <a:rPr lang="en-US" b="1" dirty="0" smtClean="0">
                <a:solidFill>
                  <a:schemeClr val="bg2"/>
                </a:solidFill>
              </a:rPr>
              <a:t>must be merged and the </a:t>
            </a:r>
            <a:r>
              <a:rPr lang="en-US" b="1" dirty="0">
                <a:solidFill>
                  <a:schemeClr val="bg2"/>
                </a:solidFill>
              </a:rPr>
              <a:t>duplicate status </a:t>
            </a:r>
            <a:r>
              <a:rPr lang="en-US" b="1" dirty="0" smtClean="0">
                <a:solidFill>
                  <a:schemeClr val="bg2"/>
                </a:solidFill>
              </a:rPr>
              <a:t>updated to </a:t>
            </a:r>
            <a:r>
              <a:rPr lang="en-US" b="1" dirty="0">
                <a:solidFill>
                  <a:schemeClr val="bg2"/>
                </a:solidFill>
              </a:rPr>
              <a:t>“Different than” for cases that </a:t>
            </a:r>
            <a:r>
              <a:rPr lang="en-US" b="1" dirty="0" smtClean="0">
                <a:solidFill>
                  <a:schemeClr val="bg2"/>
                </a:solidFill>
              </a:rPr>
              <a:t>represent different persons, prior to transmitting data to CDC</a:t>
            </a:r>
            <a:endParaRPr lang="en-US" b="1" dirty="0">
              <a:solidFill>
                <a:schemeClr val="bg2"/>
              </a:solidFill>
            </a:endParaRPr>
          </a:p>
          <a:p>
            <a:endParaRPr lang="en-US" sz="2800" b="1" dirty="0">
              <a:solidFill>
                <a:schemeClr val="bg2"/>
              </a:solidFill>
            </a:endParaRPr>
          </a:p>
        </p:txBody>
      </p:sp>
    </p:spTree>
    <p:extLst>
      <p:ext uri="{BB962C8B-B14F-4D97-AF65-F5344CB8AC3E}">
        <p14:creationId xmlns:p14="http://schemas.microsoft.com/office/powerpoint/2010/main" val="440820830"/>
      </p:ext>
    </p:extLst>
  </p:cSld>
  <p:clrMapOvr>
    <a:masterClrMapping/>
  </p:clrMapOvr>
  <p:timing>
    <p:tnLst>
      <p:par>
        <p:cTn id="1" dur="indefinite" restart="never" nodeType="tmRoot"/>
      </p:par>
    </p:tnLst>
  </p:timing>
</p:sld>
</file>

<file path=ppt/theme/theme1.xml><?xml version="1.0" encoding="utf-8"?>
<a:theme xmlns:a="http://schemas.openxmlformats.org/drawingml/2006/main" name="NCHHSTP_PPT_dark(">
  <a:themeElements>
    <a:clrScheme name="NCHHSTP Dark PPT Colors">
      <a:dk1>
        <a:srgbClr val="0F56DC"/>
      </a:dk1>
      <a:lt1>
        <a:srgbClr val="FFC000"/>
      </a:lt1>
      <a:dk2>
        <a:srgbClr val="FFFFFF"/>
      </a:dk2>
      <a:lt2>
        <a:srgbClr val="FFFFFF"/>
      </a:lt2>
      <a:accent1>
        <a:srgbClr val="00C6D7"/>
      </a:accent1>
      <a:accent2>
        <a:srgbClr val="6F2C3E"/>
      </a:accent2>
      <a:accent3>
        <a:srgbClr val="8E258D"/>
      </a:accent3>
      <a:accent4>
        <a:srgbClr val="AA272F"/>
      </a:accent4>
      <a:accent5>
        <a:srgbClr val="EC7A08"/>
      </a:accent5>
      <a:accent6>
        <a:srgbClr val="7F7F7F"/>
      </a:accent6>
      <a:hlink>
        <a:srgbClr val="FFC000"/>
      </a:hlink>
      <a:folHlink>
        <a:srgbClr val="002060"/>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645</TotalTime>
  <Words>2427</Words>
  <Application>Microsoft Office PowerPoint</Application>
  <PresentationFormat>On-screen Show (4:3)</PresentationFormat>
  <Paragraphs>396</Paragraphs>
  <Slides>19</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Myriad Web Pro</vt:lpstr>
      <vt:lpstr>Courier New</vt:lpstr>
      <vt:lpstr>Wingdings</vt:lpstr>
      <vt:lpstr>Calibri</vt:lpstr>
      <vt:lpstr>Times New Roman</vt:lpstr>
      <vt:lpstr>NCHHSTP_PPT_dark(</vt:lpstr>
      <vt:lpstr> Technical Guidance for  HIV Surveillance Programs  Duplicate Review</vt:lpstr>
      <vt:lpstr>Background </vt:lpstr>
      <vt:lpstr>Objectives of Duplicate Review </vt:lpstr>
      <vt:lpstr>Overview, Table of Contents</vt:lpstr>
      <vt:lpstr>Structural Requirements</vt:lpstr>
      <vt:lpstr>Structural Requirements, Intrastate</vt:lpstr>
      <vt:lpstr>Structural Requirements, Interstate</vt:lpstr>
      <vt:lpstr>Process Standards</vt:lpstr>
      <vt:lpstr>Process Standards, Intrastate</vt:lpstr>
      <vt:lpstr>Example of suitable SMART format objective: Intrastate De-duplication </vt:lpstr>
      <vt:lpstr>Process Standards, Interstate</vt:lpstr>
      <vt:lpstr>Example of suitable SMART format objective:  Interstate De-duplication</vt:lpstr>
      <vt:lpstr>Outcome Measures</vt:lpstr>
      <vt:lpstr>Outcome Measures, Intrastate</vt:lpstr>
      <vt:lpstr>Outcome Measures, Interstate</vt:lpstr>
      <vt:lpstr>Major Changes from the  Previous Technical Guidance</vt:lpstr>
      <vt:lpstr>Main Takeaway Points</vt:lpstr>
      <vt:lpstr>PowerPoint Presentation</vt:lpstr>
      <vt:lpstr>Thank you!</vt:lpstr>
    </vt:vector>
  </TitlesOfParts>
  <Company>CDC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 Presentation</dc:title>
  <dc:creator>Centers for Disease Control and Prevention</dc:creator>
  <cp:lastModifiedBy>Lauren Rosenberg</cp:lastModifiedBy>
  <cp:revision>144</cp:revision>
  <dcterms:created xsi:type="dcterms:W3CDTF">2010-12-06T17:56:06Z</dcterms:created>
  <dcterms:modified xsi:type="dcterms:W3CDTF">2012-08-22T15:14:40Z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ies>
</file>