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3">
  <p:sldMasterIdLst>
    <p:sldMasterId id="2147483683" r:id="rId1"/>
    <p:sldMasterId id="2147483698" r:id="rId2"/>
    <p:sldMasterId id="2147483710" r:id="rId3"/>
    <p:sldMasterId id="2147483720" r:id="rId4"/>
  </p:sldMasterIdLst>
  <p:notesMasterIdLst>
    <p:notesMasterId r:id="rId21"/>
  </p:notesMasterIdLst>
  <p:handoutMasterIdLst>
    <p:handoutMasterId r:id="rId22"/>
  </p:handoutMasterIdLst>
  <p:sldIdLst>
    <p:sldId id="256" r:id="rId5"/>
    <p:sldId id="306" r:id="rId6"/>
    <p:sldId id="309" r:id="rId7"/>
    <p:sldId id="358" r:id="rId8"/>
    <p:sldId id="368" r:id="rId9"/>
    <p:sldId id="359" r:id="rId10"/>
    <p:sldId id="360" r:id="rId11"/>
    <p:sldId id="361" r:id="rId12"/>
    <p:sldId id="362" r:id="rId13"/>
    <p:sldId id="373" r:id="rId14"/>
    <p:sldId id="369" r:id="rId15"/>
    <p:sldId id="364" r:id="rId16"/>
    <p:sldId id="365" r:id="rId17"/>
    <p:sldId id="366" r:id="rId18"/>
    <p:sldId id="370" r:id="rId19"/>
    <p:sldId id="357" r:id="rId20"/>
  </p:sldIdLst>
  <p:sldSz cx="9144000" cy="6858000" type="screen4x3"/>
  <p:notesSz cx="7010400" cy="9296400"/>
  <p:embeddedFontLst>
    <p:embeddedFont>
      <p:font typeface="Myriad Web Pro" charset="0"/>
      <p:regular r:id="rId23"/>
      <p:bold r:id="rId24"/>
      <p:italic r:id="rId25"/>
    </p:embeddedFont>
    <p:embeddedFont>
      <p:font typeface="Calibri"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tcher Johnson, Anna (CDC/OID/NCHHSTP)" initials="SJA(" lastIdx="7" clrIdx="0"/>
  <p:cmAuthor id="1" name="SCohen" initials="SMC" lastIdx="29" clrIdx="1"/>
  <p:cmAuthor id="2" name="Cohen, Stacy (CDC/OID/NCHHSTP)" initials="CS(" lastIdx="4" clrIdx="2"/>
  <p:cmAuthor id="3" name="Gant, Zanetta (CDC/OID/NCHHSTP)" initials="GZ(" lastIdx="1"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00000"/>
    <a:srgbClr val="FF9900"/>
    <a:srgbClr val="FF99FF"/>
    <a:srgbClr val="FF3300"/>
    <a:srgbClr val="CC9900"/>
    <a:srgbClr val="996633"/>
    <a:srgbClr val="996600"/>
    <a:srgbClr val="FF6600"/>
    <a:srgbClr val="F3F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53" autoAdjust="0"/>
    <p:restoredTop sz="67954" autoAdjust="0"/>
  </p:normalViewPr>
  <p:slideViewPr>
    <p:cSldViewPr>
      <p:cViewPr varScale="1">
        <p:scale>
          <a:sx n="52" d="100"/>
          <a:sy n="52" d="100"/>
        </p:scale>
        <p:origin x="-1698" y="-102"/>
      </p:cViewPr>
      <p:guideLst>
        <p:guide orient="horz" pos="960"/>
        <p:guide orient="horz" pos="1392"/>
        <p:guide orient="horz" pos="2160"/>
        <p:guide orient="horz" pos="4224"/>
        <p:guide orient="horz" pos="1008"/>
        <p:guide orient="horz" pos="192"/>
        <p:guide orient="horz" pos="2832"/>
        <p:guide pos="2880"/>
        <p:guide pos="3360"/>
        <p:guide pos="5664"/>
        <p:guide pos="2352"/>
        <p:guide pos="5759"/>
        <p:guide pos="192"/>
        <p:guide pos="4896"/>
        <p:guide pos="5616"/>
        <p:guide pos="912"/>
      </p:guideLst>
    </p:cSldViewPr>
  </p:slideViewPr>
  <p:notesTextViewPr>
    <p:cViewPr>
      <p:scale>
        <a:sx n="75" d="100"/>
        <a:sy n="75" d="100"/>
      </p:scale>
      <p:origin x="0" y="0"/>
    </p:cViewPr>
  </p:notesTextViewPr>
  <p:sorterViewPr>
    <p:cViewPr>
      <p:scale>
        <a:sx n="66" d="100"/>
        <a:sy n="66" d="100"/>
      </p:scale>
      <p:origin x="0" y="0"/>
    </p:cViewPr>
  </p:sorterViewPr>
  <p:notesViewPr>
    <p:cSldViewPr>
      <p:cViewPr varScale="1">
        <p:scale>
          <a:sx n="55" d="100"/>
          <a:sy n="55" d="100"/>
        </p:scale>
        <p:origin x="-1806"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1427" tIns="45713" rIns="91427" bIns="45713" rtlCol="0"/>
          <a:lstStyle>
            <a:lvl1pPr algn="r">
              <a:defRPr sz="1200"/>
            </a:lvl1pPr>
          </a:lstStyle>
          <a:p>
            <a:fld id="{83382A64-206A-44A1-AB81-7F51AFD3A669}" type="datetimeFigureOut">
              <a:rPr lang="en-US" smtClean="0"/>
              <a:pPr/>
              <a:t>9/4/2012</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27" tIns="45713" rIns="91427" bIns="45713"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7" tIns="45713" rIns="91427" bIns="45713" rtlCol="0" anchor="b"/>
          <a:lstStyle>
            <a:lvl1pPr algn="r">
              <a:defRPr sz="1200"/>
            </a:lvl1pPr>
          </a:lstStyle>
          <a:p>
            <a:fld id="{0004D20C-F7EA-48EB-97B3-663CCE5E01D7}" type="slidenum">
              <a:rPr lang="en-US" smtClean="0"/>
              <a:pPr/>
              <a:t>‹#›</a:t>
            </a:fld>
            <a:endParaRPr lang="en-US"/>
          </a:p>
        </p:txBody>
      </p:sp>
    </p:spTree>
    <p:extLst>
      <p:ext uri="{BB962C8B-B14F-4D97-AF65-F5344CB8AC3E}">
        <p14:creationId xmlns:p14="http://schemas.microsoft.com/office/powerpoint/2010/main" val="31177722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416" cy="464343"/>
          </a:xfrm>
          <a:prstGeom prst="rect">
            <a:avLst/>
          </a:prstGeom>
        </p:spPr>
        <p:txBody>
          <a:bodyPr vert="horz" lIns="91600" tIns="45801" rIns="91600" bIns="45801" rtlCol="0"/>
          <a:lstStyle>
            <a:lvl1pPr algn="l">
              <a:defRPr sz="1200"/>
            </a:lvl1pPr>
          </a:lstStyle>
          <a:p>
            <a:endParaRPr lang="en-US"/>
          </a:p>
        </p:txBody>
      </p:sp>
      <p:sp>
        <p:nvSpPr>
          <p:cNvPr id="3" name="Date Placeholder 2"/>
          <p:cNvSpPr>
            <a:spLocks noGrp="1"/>
          </p:cNvSpPr>
          <p:nvPr>
            <p:ph type="dt" idx="1"/>
          </p:nvPr>
        </p:nvSpPr>
        <p:spPr>
          <a:xfrm>
            <a:off x="3971393" y="1"/>
            <a:ext cx="3037416" cy="464343"/>
          </a:xfrm>
          <a:prstGeom prst="rect">
            <a:avLst/>
          </a:prstGeom>
        </p:spPr>
        <p:txBody>
          <a:bodyPr vert="horz" lIns="91600" tIns="45801" rIns="91600" bIns="45801" rtlCol="0"/>
          <a:lstStyle>
            <a:lvl1pPr algn="r">
              <a:defRPr sz="1200"/>
            </a:lvl1pPr>
          </a:lstStyle>
          <a:p>
            <a:fld id="{974F08A9-B814-4A95-A231-37CE4750EAE9}" type="datetimeFigureOut">
              <a:rPr lang="en-US" smtClean="0"/>
              <a:pPr/>
              <a:t>9/4/2012</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1600" tIns="45801" rIns="91600" bIns="45801" rtlCol="0" anchor="ctr"/>
          <a:lstStyle/>
          <a:p>
            <a:endParaRPr lang="en-US"/>
          </a:p>
        </p:txBody>
      </p:sp>
      <p:sp>
        <p:nvSpPr>
          <p:cNvPr id="5" name="Notes Placeholder 4"/>
          <p:cNvSpPr>
            <a:spLocks noGrp="1"/>
          </p:cNvSpPr>
          <p:nvPr>
            <p:ph type="body" sz="quarter" idx="3"/>
          </p:nvPr>
        </p:nvSpPr>
        <p:spPr>
          <a:xfrm>
            <a:off x="701677" y="4416030"/>
            <a:ext cx="5607047" cy="4183857"/>
          </a:xfrm>
          <a:prstGeom prst="rect">
            <a:avLst/>
          </a:prstGeom>
        </p:spPr>
        <p:txBody>
          <a:bodyPr vert="horz" lIns="91600" tIns="45801" rIns="91600" bIns="458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468"/>
            <a:ext cx="3037416" cy="464343"/>
          </a:xfrm>
          <a:prstGeom prst="rect">
            <a:avLst/>
          </a:prstGeom>
        </p:spPr>
        <p:txBody>
          <a:bodyPr vert="horz" lIns="91600" tIns="45801" rIns="91600" bIns="45801" rtlCol="0" anchor="b"/>
          <a:lstStyle>
            <a:lvl1pPr algn="l">
              <a:defRPr sz="1200"/>
            </a:lvl1pPr>
          </a:lstStyle>
          <a:p>
            <a:endParaRPr lang="en-US"/>
          </a:p>
        </p:txBody>
      </p:sp>
      <p:sp>
        <p:nvSpPr>
          <p:cNvPr id="7" name="Slide Number Placeholder 6"/>
          <p:cNvSpPr>
            <a:spLocks noGrp="1"/>
          </p:cNvSpPr>
          <p:nvPr>
            <p:ph type="sldNum" sz="quarter" idx="5"/>
          </p:nvPr>
        </p:nvSpPr>
        <p:spPr>
          <a:xfrm>
            <a:off x="3971393" y="8830468"/>
            <a:ext cx="3037416" cy="464343"/>
          </a:xfrm>
          <a:prstGeom prst="rect">
            <a:avLst/>
          </a:prstGeom>
        </p:spPr>
        <p:txBody>
          <a:bodyPr vert="horz" lIns="91600" tIns="45801" rIns="91600" bIns="45801" rtlCol="0" anchor="b"/>
          <a:lstStyle>
            <a:lvl1pPr algn="r">
              <a:defRPr sz="1200"/>
            </a:lvl1pPr>
          </a:lstStyle>
          <a:p>
            <a:fld id="{6505D353-1430-4CA8-B696-35569935E51E}" type="slidenum">
              <a:rPr lang="en-US" smtClean="0"/>
              <a:pPr/>
              <a:t>‹#›</a:t>
            </a:fld>
            <a:endParaRPr lang="en-US"/>
          </a:p>
        </p:txBody>
      </p:sp>
    </p:spTree>
    <p:extLst>
      <p:ext uri="{BB962C8B-B14F-4D97-AF65-F5344CB8AC3E}">
        <p14:creationId xmlns:p14="http://schemas.microsoft.com/office/powerpoint/2010/main" val="363470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cdc.gov/nchhstp/programintegration/docs/PCSIDataSecurityGuidelines.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7737"/>
          </a:xfrm>
        </p:spPr>
      </p:sp>
      <p:sp>
        <p:nvSpPr>
          <p:cNvPr id="3" name="Notes Placeholder 2"/>
          <p:cNvSpPr>
            <a:spLocks noGrp="1"/>
          </p:cNvSpPr>
          <p:nvPr>
            <p:ph type="body" idx="1"/>
          </p:nvPr>
        </p:nvSpPr>
        <p:spPr/>
        <p:txBody>
          <a:bodyPr>
            <a:normAutofit/>
          </a:bodyPr>
          <a:lstStyle/>
          <a:p>
            <a:pPr defTabSz="914266">
              <a:defRPr/>
            </a:pPr>
            <a:r>
              <a:rPr lang="en-US" dirty="0" smtClean="0"/>
              <a:t>Technical Guidance for HIV Surveillance Programs:</a:t>
            </a:r>
            <a:r>
              <a:rPr lang="en-US" baseline="0" dirty="0" smtClean="0"/>
              <a:t> </a:t>
            </a:r>
            <a:r>
              <a:rPr lang="en-US" dirty="0" smtClean="0"/>
              <a:t>Geocoding and Linking HIV Data </a:t>
            </a:r>
          </a:p>
          <a:p>
            <a:pPr defTabSz="914266">
              <a:defRPr/>
            </a:pPr>
            <a:endParaRPr lang="en-US" dirty="0" smtClean="0"/>
          </a:p>
          <a:p>
            <a:pPr defTabSz="914266">
              <a:defRPr/>
            </a:pPr>
            <a:r>
              <a:rPr lang="en-US" dirty="0" smtClean="0"/>
              <a:t>This i</a:t>
            </a:r>
            <a:r>
              <a:rPr lang="en-US" baseline="0" dirty="0" smtClean="0"/>
              <a:t>s a new chapter in the technical guidance </a:t>
            </a:r>
          </a:p>
        </p:txBody>
      </p:sp>
      <p:sp>
        <p:nvSpPr>
          <p:cNvPr id="4" name="Slide Number Placeholder 3"/>
          <p:cNvSpPr>
            <a:spLocks noGrp="1"/>
          </p:cNvSpPr>
          <p:nvPr>
            <p:ph type="sldNum" sz="quarter" idx="10"/>
          </p:nvPr>
        </p:nvSpPr>
        <p:spPr/>
        <p:txBody>
          <a:bodyPr/>
          <a:lstStyle/>
          <a:p>
            <a:fld id="{6505D353-1430-4CA8-B696-35569935E51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Standard measure of data quality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Percentage of HIV cases geocoded to the census tract level</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Given that street address information is collected and maintained by surveillance programs, it is reasonable to expect that at least </a:t>
            </a:r>
            <a:r>
              <a:rPr lang="en-US" sz="1200" b="1" i="1" kern="1200" dirty="0" smtClean="0">
                <a:solidFill>
                  <a:schemeClr val="tx1"/>
                </a:solidFill>
                <a:effectLst/>
                <a:latin typeface="+mn-lt"/>
                <a:ea typeface="+mn-ea"/>
                <a:cs typeface="+mn-cs"/>
              </a:rPr>
              <a:t>two-thirds</a:t>
            </a:r>
            <a:r>
              <a:rPr lang="en-US" sz="1200" kern="1200" dirty="0" smtClean="0">
                <a:solidFill>
                  <a:schemeClr val="tx1"/>
                </a:solidFill>
                <a:effectLst/>
                <a:latin typeface="+mn-lt"/>
                <a:ea typeface="+mn-ea"/>
                <a:cs typeface="+mn-cs"/>
              </a:rPr>
              <a:t> of HIV surveillance records can be geocoded to the census tract level for the project period. </a:t>
            </a:r>
          </a:p>
          <a:p>
            <a:pPr marL="171450" indent="-171450">
              <a:buFont typeface="Arial" pitchFamily="34" charset="0"/>
              <a:buChar char="•"/>
            </a:pPr>
            <a:r>
              <a:rPr lang="en-US" sz="1200" b="1" kern="1200" dirty="0" smtClean="0">
                <a:solidFill>
                  <a:schemeClr val="tx1"/>
                </a:solidFill>
                <a:effectLst/>
                <a:latin typeface="+mn-lt"/>
                <a:ea typeface="+mn-ea"/>
                <a:cs typeface="+mn-cs"/>
              </a:rPr>
              <a:t>Other measures of data quality</a:t>
            </a:r>
          </a:p>
          <a:p>
            <a:pPr marL="628650" lvl="1" indent="-171450">
              <a:buFont typeface="Arial" pitchFamily="34" charset="0"/>
              <a:buChar char="•"/>
            </a:pPr>
            <a:r>
              <a:rPr lang="en-US" sz="1200" kern="1200" dirty="0" smtClean="0">
                <a:solidFill>
                  <a:schemeClr val="tx1"/>
                </a:solidFill>
                <a:effectLst/>
                <a:latin typeface="+mn-lt"/>
                <a:ea typeface="+mn-ea"/>
                <a:cs typeface="+mn-cs"/>
              </a:rPr>
              <a:t>One is data</a:t>
            </a:r>
            <a:r>
              <a:rPr lang="en-US" sz="1200" kern="1200" baseline="0" dirty="0" smtClean="0">
                <a:solidFill>
                  <a:schemeClr val="tx1"/>
                </a:solidFill>
                <a:effectLst/>
                <a:latin typeface="+mn-lt"/>
                <a:ea typeface="+mn-ea"/>
                <a:cs typeface="+mn-cs"/>
              </a:rPr>
              <a:t> collection efforts which is </a:t>
            </a:r>
            <a:r>
              <a:rPr lang="en-US" sz="1200" kern="1200" dirty="0" smtClean="0">
                <a:solidFill>
                  <a:schemeClr val="tx1"/>
                </a:solidFill>
                <a:effectLst/>
                <a:latin typeface="+mn-lt"/>
                <a:ea typeface="+mn-ea"/>
                <a:cs typeface="+mn-cs"/>
              </a:rPr>
              <a:t>the </a:t>
            </a:r>
            <a:r>
              <a:rPr lang="en-US" dirty="0" smtClean="0"/>
              <a:t>percentage </a:t>
            </a:r>
            <a:r>
              <a:rPr lang="en-US" sz="1200" kern="1200" dirty="0" smtClean="0">
                <a:solidFill>
                  <a:schemeClr val="tx1"/>
                </a:solidFill>
                <a:effectLst/>
                <a:latin typeface="+mn-lt"/>
                <a:ea typeface="+mn-ea"/>
                <a:cs typeface="+mn-cs"/>
              </a:rPr>
              <a:t>of records in the program’s surveillance system that contain any street address information.</a:t>
            </a:r>
          </a:p>
          <a:p>
            <a:pPr marL="628650" lvl="1" indent="-171450">
              <a:buFont typeface="Arial" pitchFamily="34" charset="0"/>
              <a:buChar char="•"/>
            </a:pPr>
            <a:r>
              <a:rPr lang="en-US" sz="1200" kern="1200" dirty="0" smtClean="0">
                <a:solidFill>
                  <a:schemeClr val="tx1"/>
                </a:solidFill>
                <a:effectLst/>
                <a:latin typeface="+mn-lt"/>
                <a:ea typeface="+mn-ea"/>
                <a:cs typeface="+mn-cs"/>
              </a:rPr>
              <a:t>As well as geocoding efforts which is the </a:t>
            </a:r>
            <a:r>
              <a:rPr lang="en-US" dirty="0" smtClean="0"/>
              <a:t>percentage </a:t>
            </a:r>
            <a:r>
              <a:rPr lang="en-US" sz="1200" kern="1200" dirty="0" smtClean="0">
                <a:solidFill>
                  <a:schemeClr val="tx1"/>
                </a:solidFill>
                <a:effectLst/>
                <a:latin typeface="+mn-lt"/>
                <a:ea typeface="+mn-ea"/>
                <a:cs typeface="+mn-cs"/>
              </a:rPr>
              <a:t>of records with address information that matched to a known address in the underlying base files.  </a:t>
            </a:r>
          </a:p>
          <a:p>
            <a:pPr marL="171450" indent="-171450">
              <a:buFont typeface="Arial" pitchFamily="34" charset="0"/>
              <a:buChar cha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05D353-1430-4CA8-B696-35569935E51E}" type="slidenum">
              <a:rPr lang="en-US" smtClean="0"/>
              <a:pPr/>
              <a:t>10</a:t>
            </a:fld>
            <a:endParaRPr lang="en-US"/>
          </a:p>
        </p:txBody>
      </p:sp>
    </p:spTree>
    <p:extLst>
      <p:ext uri="{BB962C8B-B14F-4D97-AF65-F5344CB8AC3E}">
        <p14:creationId xmlns:p14="http://schemas.microsoft.com/office/powerpoint/2010/main" val="4186612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Bias and representativeness is</a:t>
            </a:r>
            <a:r>
              <a:rPr lang="en-US" b="1" baseline="0" dirty="0" smtClean="0"/>
              <a:t> key for evaluating geocoded data</a:t>
            </a:r>
            <a:endParaRPr lang="en-US" b="1"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Programs</a:t>
            </a:r>
            <a:r>
              <a:rPr lang="en-US" baseline="0" dirty="0" smtClean="0"/>
              <a:t> want to d</a:t>
            </a:r>
            <a:r>
              <a:rPr lang="en-US" dirty="0" smtClean="0"/>
              <a:t>emonstrate that geocoded cases are similar to </a:t>
            </a:r>
            <a:r>
              <a:rPr lang="en-US" dirty="0" err="1" smtClean="0"/>
              <a:t>nongeocoded</a:t>
            </a:r>
            <a:r>
              <a:rPr lang="en-US" dirty="0" smtClean="0"/>
              <a:t> cases.</a:t>
            </a:r>
            <a:r>
              <a:rPr lang="en-US" baseline="0" dirty="0" smtClean="0"/>
              <a:t> </a:t>
            </a:r>
            <a:r>
              <a:rPr lang="en-US" sz="1200" kern="1200" dirty="0" smtClean="0">
                <a:solidFill>
                  <a:schemeClr val="tx1"/>
                </a:solidFill>
                <a:effectLst/>
                <a:latin typeface="+mn-lt"/>
                <a:ea typeface="+mn-ea"/>
                <a:cs typeface="+mn-cs"/>
              </a:rPr>
              <a:t>It is important to examine the cases that do not geocode to see whether they differ with respect to standard demographic and risk characteristics from the cases that do geocode. In doing so, the surveillance program can determine whether the characteristics of these data are representative of the given geographic area.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If there is evidence to suggest that the two groups are not similar, the mapping and analyses of geocoded cases could result in a biased view of the burden of HIV disease.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For example, is there a disproportionate number of </a:t>
            </a:r>
            <a:r>
              <a:rPr lang="en-US" sz="1200" kern="1200" dirty="0" err="1" smtClean="0">
                <a:solidFill>
                  <a:schemeClr val="tx1"/>
                </a:solidFill>
                <a:effectLst/>
                <a:latin typeface="+mn-lt"/>
                <a:ea typeface="+mn-ea"/>
                <a:cs typeface="+mn-cs"/>
              </a:rPr>
              <a:t>nongeocodable</a:t>
            </a:r>
            <a:r>
              <a:rPr lang="en-US" sz="1200" kern="1200" dirty="0" smtClean="0">
                <a:solidFill>
                  <a:schemeClr val="tx1"/>
                </a:solidFill>
                <a:effectLst/>
                <a:latin typeface="+mn-lt"/>
                <a:ea typeface="+mn-ea"/>
                <a:cs typeface="+mn-cs"/>
              </a:rPr>
              <a:t> addresses of men who have sex with men (MSM) compared to </a:t>
            </a:r>
            <a:r>
              <a:rPr lang="en-US" sz="1200" kern="1200" dirty="0" err="1" smtClean="0">
                <a:solidFill>
                  <a:schemeClr val="tx1"/>
                </a:solidFill>
                <a:effectLst/>
                <a:latin typeface="+mn-lt"/>
                <a:ea typeface="+mn-ea"/>
                <a:cs typeface="+mn-cs"/>
              </a:rPr>
              <a:t>geocodable</a:t>
            </a:r>
            <a:r>
              <a:rPr lang="en-US" sz="1200" kern="1200" dirty="0" smtClean="0">
                <a:solidFill>
                  <a:schemeClr val="tx1"/>
                </a:solidFill>
                <a:effectLst/>
                <a:latin typeface="+mn-lt"/>
                <a:ea typeface="+mn-ea"/>
                <a:cs typeface="+mn-cs"/>
              </a:rPr>
              <a:t> addresses of men who have sex with men (MSM)? If yes, this could create bias by skewing the sample of geocoded addresses.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Additionally, the differences might also suggest ways to improve the quality of surveillance data in the future.</a:t>
            </a:r>
          </a:p>
          <a:p>
            <a:pPr marL="171450" indent="-171450">
              <a:buFont typeface="Arial"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11</a:t>
            </a:fld>
            <a:endParaRPr lang="en-US"/>
          </a:p>
        </p:txBody>
      </p:sp>
    </p:spTree>
    <p:extLst>
      <p:ext uri="{BB962C8B-B14F-4D97-AF65-F5344CB8AC3E}">
        <p14:creationId xmlns:p14="http://schemas.microsoft.com/office/powerpoint/2010/main" val="2191339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we move on to Managing Geocoded Data</a:t>
            </a:r>
          </a:p>
          <a:p>
            <a:r>
              <a:rPr lang="en-US" b="1" dirty="0" smtClean="0"/>
              <a:t>Storage of geocoded data for use in a Geographic Information System (GIS)</a:t>
            </a:r>
          </a:p>
          <a:p>
            <a:pPr marL="171450" indent="-171450">
              <a:buFont typeface="Arial" pitchFamily="34" charset="0"/>
              <a:buChar char="•"/>
            </a:pPr>
            <a:r>
              <a:rPr lang="en-US" sz="1200" kern="1200" dirty="0" smtClean="0">
                <a:solidFill>
                  <a:schemeClr val="tx1"/>
                </a:solidFill>
                <a:effectLst/>
                <a:latin typeface="+mn-lt"/>
                <a:ea typeface="+mn-ea"/>
                <a:cs typeface="+mn-cs"/>
              </a:rPr>
              <a:t>Surveillance programs should store the entire data set (including the appropriate level of accuracy) in a data file that can be easily imported into ArcGIS or other GIS software. </a:t>
            </a:r>
          </a:p>
          <a:p>
            <a:pPr marL="1714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Programs</a:t>
            </a:r>
            <a:r>
              <a:rPr lang="en-US" baseline="0" dirty="0" smtClean="0"/>
              <a:t> should u</a:t>
            </a:r>
            <a:r>
              <a:rPr lang="en-US" dirty="0" smtClean="0"/>
              <a:t>se naming conventions that take into consideration the date and type of data. Standardized naming conventions will allow users to access the data quickly and will assist in replicating archived data.</a:t>
            </a:r>
          </a:p>
          <a:p>
            <a:pPr marL="0" indent="0">
              <a:buFont typeface="Arial" pitchFamily="34" charset="0"/>
              <a:buNone/>
            </a:pPr>
            <a:endParaRPr lang="en-US" sz="1200" kern="1200" dirty="0" smtClean="0">
              <a:solidFill>
                <a:schemeClr val="tx1"/>
              </a:solidFill>
              <a:effectLst/>
              <a:latin typeface="+mn-lt"/>
              <a:ea typeface="+mn-ea"/>
              <a:cs typeface="+mn-cs"/>
            </a:endParaRPr>
          </a:p>
          <a:p>
            <a:r>
              <a:rPr lang="en-US" b="1" dirty="0" smtClean="0"/>
              <a:t>Submitting data to CDC – Memorandum of Agreement</a:t>
            </a:r>
          </a:p>
          <a:p>
            <a:pPr marL="171450" lvl="0" indent="-171450">
              <a:buFont typeface="Arial" pitchFamily="34" charset="0"/>
              <a:buChar char="•"/>
            </a:pPr>
            <a:r>
              <a:rPr lang="en-US" sz="1200" kern="1200" dirty="0" smtClean="0">
                <a:solidFill>
                  <a:schemeClr val="tx1"/>
                </a:solidFill>
                <a:effectLst/>
                <a:latin typeface="+mn-lt"/>
                <a:ea typeface="+mn-ea"/>
                <a:cs typeface="+mn-cs"/>
              </a:rPr>
              <a:t>Before a surveillance program can send geocoded HIV surveillance data at small units of analyses (e.g., census tract level) to CDC, a memorandum of agreement (MOA) between CDC and the local jurisdiction must be signed and in place. </a:t>
            </a:r>
          </a:p>
          <a:p>
            <a:pPr marL="171450" lvl="0" indent="-171450">
              <a:buFont typeface="Arial" pitchFamily="34" charset="0"/>
              <a:buChar char="•"/>
            </a:pPr>
            <a:r>
              <a:rPr lang="en-US" dirty="0" smtClean="0"/>
              <a:t>The purpose of the MOA is to provide an agreed upon framework that will apply to the sharing and release of sensitive HIV surveillance information compiled as part of integrating HIV surveillance data with geocoding</a:t>
            </a:r>
          </a:p>
          <a:p>
            <a:pPr marL="171450" lvl="0" indent="-171450">
              <a:buFont typeface="Arial" pitchFamily="34" charset="0"/>
              <a:buChar char="•"/>
            </a:pPr>
            <a:r>
              <a:rPr lang="en-US" dirty="0" smtClean="0"/>
              <a:t>If a jurisdiction’s policies or laws prevent the sharing of these sensitive data with CDC, jurisdictions are able to submit to CDC line-listed SDH variables and specified </a:t>
            </a:r>
            <a:r>
              <a:rPr lang="en-US" dirty="0" err="1" smtClean="0"/>
              <a:t>eHARS</a:t>
            </a:r>
            <a:r>
              <a:rPr lang="en-US" dirty="0" smtClean="0"/>
              <a:t> variables (e.g., </a:t>
            </a:r>
            <a:r>
              <a:rPr lang="en-US" dirty="0" err="1" smtClean="0"/>
              <a:t>stateno</a:t>
            </a:r>
            <a:r>
              <a:rPr lang="en-US" dirty="0" smtClean="0"/>
              <a:t> and reporting state)</a:t>
            </a:r>
          </a:p>
          <a:p>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12</a:t>
            </a:fld>
            <a:endParaRPr lang="en-US"/>
          </a:p>
        </p:txBody>
      </p:sp>
    </p:spTree>
    <p:extLst>
      <p:ext uri="{BB962C8B-B14F-4D97-AF65-F5344CB8AC3E}">
        <p14:creationId xmlns:p14="http://schemas.microsoft.com/office/powerpoint/2010/main" val="3391051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When managing</a:t>
            </a:r>
            <a:r>
              <a:rPr lang="en-US" b="1" baseline="0" dirty="0" smtClean="0"/>
              <a:t> geocoded data, it is key that programs p</a:t>
            </a:r>
            <a:r>
              <a:rPr lang="en-US" b="1" dirty="0" smtClean="0"/>
              <a:t>rotect confidentiality in spatial data analyses and data dissemination</a:t>
            </a:r>
          </a:p>
          <a:p>
            <a:pPr marL="171450" indent="-171450">
              <a:buFont typeface="Arial" pitchFamily="34" charset="0"/>
              <a:buChar char="•"/>
            </a:pPr>
            <a:r>
              <a:rPr lang="en-US" sz="1200" kern="1200" dirty="0" smtClean="0">
                <a:solidFill>
                  <a:schemeClr val="tx1"/>
                </a:solidFill>
                <a:effectLst/>
                <a:latin typeface="+mn-lt"/>
                <a:ea typeface="+mn-ea"/>
                <a:cs typeface="+mn-cs"/>
              </a:rPr>
              <a:t>Information mapped using a GIS must be protected using the same standard that would be applied to any other presentation of the data (e.g., tables, reports). </a:t>
            </a:r>
          </a:p>
          <a:p>
            <a:pPr marL="171450" indent="-171450">
              <a:buFont typeface="Arial" pitchFamily="34" charset="0"/>
              <a:buChar char="•"/>
            </a:pPr>
            <a:r>
              <a:rPr lang="en-US" sz="1200" kern="1200" dirty="0" smtClean="0">
                <a:solidFill>
                  <a:schemeClr val="tx1"/>
                </a:solidFill>
                <a:effectLst/>
                <a:latin typeface="+mn-lt"/>
                <a:ea typeface="+mn-ea"/>
                <a:cs typeface="+mn-cs"/>
              </a:rPr>
              <a:t>If care is not taken in preparing maps, knowledgeable users may be able to manipulate the maps to identify individuals whose information was used in generating the maps. </a:t>
            </a:r>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13</a:t>
            </a:fld>
            <a:endParaRPr lang="en-US"/>
          </a:p>
        </p:txBody>
      </p:sp>
    </p:spTree>
    <p:extLst>
      <p:ext uri="{BB962C8B-B14F-4D97-AF65-F5344CB8AC3E}">
        <p14:creationId xmlns:p14="http://schemas.microsoft.com/office/powerpoint/2010/main" val="1991874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And</a:t>
            </a:r>
            <a:r>
              <a:rPr lang="en-US" b="1" baseline="0" dirty="0" smtClean="0"/>
              <a:t> finally, Mapping and Analyzing Geocoded Data</a:t>
            </a:r>
            <a:endParaRPr lang="en-US" b="1" dirty="0" smtClean="0"/>
          </a:p>
          <a:p>
            <a:r>
              <a:rPr lang="en-US" b="1" dirty="0" smtClean="0"/>
              <a:t>Map production and map sharing</a:t>
            </a:r>
          </a:p>
          <a:p>
            <a:pPr marL="171450" lvl="0" indent="-171450">
              <a:buFont typeface="Arial" pitchFamily="34" charset="0"/>
              <a:buChar char="•"/>
            </a:pPr>
            <a:r>
              <a:rPr lang="en-US" sz="1200" kern="1200" dirty="0" smtClean="0">
                <a:solidFill>
                  <a:schemeClr val="tx1"/>
                </a:solidFill>
                <a:effectLst/>
                <a:latin typeface="+mn-lt"/>
                <a:ea typeface="+mn-ea"/>
                <a:cs typeface="+mn-cs"/>
              </a:rPr>
              <a:t>There are various mapping</a:t>
            </a:r>
            <a:r>
              <a:rPr lang="en-US" sz="1200" kern="1200" baseline="0" dirty="0" smtClean="0">
                <a:solidFill>
                  <a:schemeClr val="tx1"/>
                </a:solidFill>
                <a:effectLst/>
                <a:latin typeface="+mn-lt"/>
                <a:ea typeface="+mn-ea"/>
                <a:cs typeface="+mn-cs"/>
              </a:rPr>
              <a:t> options programs can use for </a:t>
            </a:r>
            <a:r>
              <a:rPr lang="en-US" sz="1200" kern="1200" dirty="0" smtClean="0">
                <a:solidFill>
                  <a:schemeClr val="tx1"/>
                </a:solidFill>
                <a:effectLst/>
                <a:latin typeface="+mn-lt"/>
                <a:ea typeface="+mn-ea"/>
                <a:cs typeface="+mn-cs"/>
              </a:rPr>
              <a:t>mapping HIV data</a:t>
            </a:r>
          </a:p>
          <a:p>
            <a:pPr marL="171450" lvl="0" indent="-171450">
              <a:buFont typeface="Arial" pitchFamily="34" charset="0"/>
              <a:buChar char="•"/>
            </a:pPr>
            <a:r>
              <a:rPr lang="en-US" sz="1200" kern="1200" dirty="0" smtClean="0">
                <a:solidFill>
                  <a:schemeClr val="tx1"/>
                </a:solidFill>
                <a:effectLst/>
                <a:latin typeface="+mn-lt"/>
                <a:ea typeface="+mn-ea"/>
                <a:cs typeface="+mn-cs"/>
              </a:rPr>
              <a:t>For example,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a:t>
            </a:r>
            <a:r>
              <a:rPr lang="en-US" dirty="0" smtClean="0"/>
              <a:t>hematic maps </a:t>
            </a:r>
            <a:r>
              <a:rPr lang="en-US" sz="1200" kern="1200" dirty="0" smtClean="0">
                <a:solidFill>
                  <a:schemeClr val="tx1"/>
                </a:solidFill>
                <a:effectLst/>
                <a:latin typeface="+mn-lt"/>
                <a:ea typeface="+mn-ea"/>
                <a:cs typeface="+mn-cs"/>
              </a:rPr>
              <a:t>(e.g., </a:t>
            </a:r>
            <a:r>
              <a:rPr lang="en-US" sz="1200" kern="1200" dirty="0" err="1" smtClean="0">
                <a:solidFill>
                  <a:schemeClr val="tx1"/>
                </a:solidFill>
                <a:effectLst/>
                <a:latin typeface="+mn-lt"/>
                <a:ea typeface="+mn-ea"/>
                <a:cs typeface="+mn-cs"/>
              </a:rPr>
              <a:t>choropleth</a:t>
            </a:r>
            <a:r>
              <a:rPr lang="en-US" sz="1200" kern="1200" dirty="0" smtClean="0">
                <a:solidFill>
                  <a:schemeClr val="tx1"/>
                </a:solidFill>
                <a:effectLst/>
                <a:latin typeface="+mn-lt"/>
                <a:ea typeface="+mn-ea"/>
                <a:cs typeface="+mn-cs"/>
              </a:rPr>
              <a:t> maps, dot density maps, and graduated symbol maps)</a:t>
            </a:r>
            <a:r>
              <a:rPr lang="en-US" dirty="0" smtClean="0"/>
              <a:t> illustrate the general distribution and intensity of disease in an area without disclosing the locations of individuals</a:t>
            </a:r>
          </a:p>
          <a:p>
            <a:pPr marL="171450" lvl="0" indent="-171450">
              <a:buFont typeface="Arial" pitchFamily="34" charset="0"/>
              <a:buChar char="•"/>
            </a:pPr>
            <a:r>
              <a:rPr lang="en-US" dirty="0" smtClean="0"/>
              <a:t>When sharing maps, </a:t>
            </a:r>
            <a:r>
              <a:rPr lang="en-US" baseline="0" dirty="0" smtClean="0"/>
              <a:t>program </a:t>
            </a:r>
            <a:r>
              <a:rPr lang="en-US" dirty="0" smtClean="0"/>
              <a:t>want to consider the audience: internal surveillance maps may require less control in terms of masking data than do maps that will be sent to a larger external audience</a:t>
            </a:r>
          </a:p>
          <a:p>
            <a:r>
              <a:rPr lang="en-US" b="1" dirty="0" smtClean="0"/>
              <a:t>Maps and analyses with geocoded data</a:t>
            </a:r>
          </a:p>
          <a:p>
            <a:pPr marL="171450" indent="-171450">
              <a:buFont typeface="Arial" pitchFamily="34" charset="0"/>
              <a:buChar char="•"/>
            </a:pPr>
            <a:r>
              <a:rPr lang="en-US" sz="1200" kern="1200" dirty="0" smtClean="0">
                <a:solidFill>
                  <a:schemeClr val="tx1"/>
                </a:solidFill>
                <a:effectLst/>
                <a:latin typeface="+mn-lt"/>
                <a:ea typeface="+mn-ea"/>
                <a:cs typeface="+mn-cs"/>
              </a:rPr>
              <a:t>Although mapping is the most basic category of GIS analysis, its use is encouraged</a:t>
            </a:r>
            <a:r>
              <a:rPr lang="en-US" sz="1200" kern="1200" baseline="0" dirty="0" smtClean="0">
                <a:solidFill>
                  <a:schemeClr val="tx1"/>
                </a:solidFill>
                <a:effectLst/>
                <a:latin typeface="+mn-lt"/>
                <a:ea typeface="+mn-ea"/>
                <a:cs typeface="+mn-cs"/>
              </a:rPr>
              <a:t> because it is </a:t>
            </a:r>
            <a:r>
              <a:rPr lang="en-US" sz="1200" kern="1200" dirty="0" smtClean="0">
                <a:solidFill>
                  <a:schemeClr val="tx1"/>
                </a:solidFill>
                <a:effectLst/>
                <a:latin typeface="+mn-lt"/>
                <a:ea typeface="+mn-ea"/>
                <a:cs typeface="+mn-cs"/>
              </a:rPr>
              <a:t>visually striking (i.e., maps can enhance the interpretation of surveillance and epidemiological data)</a:t>
            </a:r>
          </a:p>
          <a:p>
            <a:pPr marL="171450" indent="-171450">
              <a:buFont typeface="Arial" pitchFamily="34" charset="0"/>
              <a:buChar char="•"/>
            </a:pPr>
            <a:r>
              <a:rPr lang="en-US" sz="1200" kern="1200" dirty="0" smtClean="0">
                <a:solidFill>
                  <a:schemeClr val="tx1"/>
                </a:solidFill>
                <a:effectLst/>
                <a:latin typeface="+mn-lt"/>
                <a:ea typeface="+mn-ea"/>
                <a:cs typeface="+mn-cs"/>
              </a:rPr>
              <a:t>Additionally, there are various types of analyses which can be performed. </a:t>
            </a:r>
          </a:p>
          <a:p>
            <a:pPr marL="628650" lvl="1" indent="-171450">
              <a:buFont typeface="Arial" pitchFamily="34" charset="0"/>
              <a:buChar char="•"/>
            </a:pPr>
            <a:r>
              <a:rPr lang="en-US" sz="1200" kern="1200" dirty="0" smtClean="0">
                <a:solidFill>
                  <a:schemeClr val="tx1"/>
                </a:solidFill>
                <a:effectLst/>
                <a:latin typeface="+mn-lt"/>
                <a:ea typeface="+mn-ea"/>
                <a:cs typeface="+mn-cs"/>
              </a:rPr>
              <a:t>For example, the use of simple descriptive statistics (e.g., mean, standard deviation) can determine whether the data will stand up to more rigorous analyses. </a:t>
            </a:r>
          </a:p>
          <a:p>
            <a:pPr marL="628650" lvl="1" indent="-171450">
              <a:buFont typeface="Arial" pitchFamily="34" charset="0"/>
              <a:buChar char="•"/>
            </a:pPr>
            <a:r>
              <a:rPr lang="en-US" sz="1200" kern="1200" dirty="0" smtClean="0">
                <a:solidFill>
                  <a:schemeClr val="tx1"/>
                </a:solidFill>
                <a:effectLst/>
                <a:latin typeface="+mn-lt"/>
                <a:ea typeface="+mn-ea"/>
                <a:cs typeface="+mn-cs"/>
              </a:rPr>
              <a:t>Measures of </a:t>
            </a:r>
            <a:r>
              <a:rPr lang="en-US" sz="1200" i="1" kern="1200" dirty="0" smtClean="0">
                <a:solidFill>
                  <a:schemeClr val="tx1"/>
                </a:solidFill>
                <a:effectLst/>
                <a:latin typeface="+mn-lt"/>
                <a:ea typeface="+mn-ea"/>
                <a:cs typeface="+mn-cs"/>
              </a:rPr>
              <a:t>spatial autocorrelation</a:t>
            </a:r>
            <a:r>
              <a:rPr lang="en-US" sz="1200" i="0" kern="1200" baseline="0" dirty="0" smtClean="0">
                <a:solidFill>
                  <a:schemeClr val="tx1"/>
                </a:solidFill>
                <a:effectLst/>
                <a:latin typeface="+mn-lt"/>
                <a:ea typeface="+mn-ea"/>
                <a:cs typeface="+mn-cs"/>
              </a:rPr>
              <a:t> can</a:t>
            </a:r>
            <a:r>
              <a:rPr lang="en-US" sz="1200" kern="1200" dirty="0" smtClean="0">
                <a:solidFill>
                  <a:schemeClr val="tx1"/>
                </a:solidFill>
                <a:effectLst/>
                <a:latin typeface="+mn-lt"/>
                <a:ea typeface="+mn-ea"/>
                <a:cs typeface="+mn-cs"/>
              </a:rPr>
              <a:t> indicate whether neighboring values vary together and, if so, how. </a:t>
            </a:r>
          </a:p>
          <a:p>
            <a:pPr marL="628650" lvl="1" indent="-171450">
              <a:buFont typeface="Arial" pitchFamily="34" charset="0"/>
              <a:buChar char="•"/>
            </a:pPr>
            <a:r>
              <a:rPr lang="en-US" sz="1200" kern="1200" dirty="0" smtClean="0">
                <a:solidFill>
                  <a:schemeClr val="tx1"/>
                </a:solidFill>
                <a:effectLst/>
                <a:latin typeface="+mn-lt"/>
                <a:ea typeface="+mn-ea"/>
                <a:cs typeface="+mn-cs"/>
              </a:rPr>
              <a:t>Proximity analysis is a type of analysis in which geographic features are selected on the basis of their distance from other features. </a:t>
            </a:r>
          </a:p>
          <a:p>
            <a:pPr marL="628650" lvl="1" indent="-171450">
              <a:buFont typeface="Arial" pitchFamily="34" charset="0"/>
              <a:buChar char="•"/>
            </a:pPr>
            <a:r>
              <a:rPr lang="en-US" sz="1200" kern="1200" dirty="0" smtClean="0">
                <a:solidFill>
                  <a:schemeClr val="tx1"/>
                </a:solidFill>
                <a:effectLst/>
                <a:latin typeface="+mn-lt"/>
                <a:ea typeface="+mn-ea"/>
                <a:cs typeface="+mn-cs"/>
              </a:rPr>
              <a:t>A spatial cluster can be defined as an excess of events (e.g., HIV cases) in geographic space. </a:t>
            </a:r>
            <a:endParaRPr lang="en-US" sz="14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14</a:t>
            </a:fld>
            <a:endParaRPr lang="en-US"/>
          </a:p>
        </p:txBody>
      </p:sp>
    </p:spTree>
    <p:extLst>
      <p:ext uri="{BB962C8B-B14F-4D97-AF65-F5344CB8AC3E}">
        <p14:creationId xmlns:p14="http://schemas.microsoft.com/office/powerpoint/2010/main" val="2448013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b="1" dirty="0" smtClean="0"/>
              <a:t>The Main Takeaway Points</a:t>
            </a:r>
          </a:p>
          <a:p>
            <a:pPr marL="171450" indent="-171450">
              <a:buFont typeface="Arial" pitchFamily="34" charset="0"/>
              <a:buChar char="•"/>
            </a:pPr>
            <a:r>
              <a:rPr lang="en-US" dirty="0" smtClean="0"/>
              <a:t>Geocoding HIV surveillance data can enhance the understanding of social determinants of health </a:t>
            </a:r>
          </a:p>
          <a:p>
            <a:pPr marL="171450" indent="-171450">
              <a:buFont typeface="Arial" pitchFamily="34" charset="0"/>
              <a:buChar char="•"/>
            </a:pPr>
            <a:r>
              <a:rPr lang="en-US" dirty="0" smtClean="0"/>
              <a:t>Surveillance</a:t>
            </a:r>
            <a:r>
              <a:rPr lang="en-US" baseline="0" dirty="0" smtClean="0"/>
              <a:t> programs should make sure that </a:t>
            </a:r>
            <a:r>
              <a:rPr lang="en-US" dirty="0" smtClean="0"/>
              <a:t>HIV Surveillance data is consistent and standardized to ensure accurate and successful geocoding </a:t>
            </a:r>
          </a:p>
          <a:p>
            <a:pPr marL="171450" indent="-171450">
              <a:buFont typeface="Arial" pitchFamily="34" charset="0"/>
              <a:buChar char="•"/>
            </a:pPr>
            <a:r>
              <a:rPr lang="en-US" dirty="0" smtClean="0"/>
              <a:t>There are various mapping techniques and analyses that can be performed with geocoded HIV surveillance data</a:t>
            </a:r>
          </a:p>
          <a:p>
            <a:pPr marL="171450" indent="-171450">
              <a:buFont typeface="Arial" pitchFamily="34" charset="0"/>
              <a:buChar char="•"/>
            </a:pPr>
            <a:r>
              <a:rPr lang="en-US" dirty="0" smtClean="0"/>
              <a:t>Important to note</a:t>
            </a:r>
            <a:r>
              <a:rPr lang="en-US" baseline="0" dirty="0" smtClean="0"/>
              <a:t> that a </a:t>
            </a:r>
            <a:r>
              <a:rPr lang="en-US" dirty="0" smtClean="0"/>
              <a:t>Memorandum of agreement (MOA) must be in place between CDC and the local jurisdiction before submitting data to CDC</a:t>
            </a:r>
          </a:p>
          <a:p>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15</a:t>
            </a:fld>
            <a:endParaRPr lang="en-US"/>
          </a:p>
        </p:txBody>
      </p:sp>
    </p:spTree>
    <p:extLst>
      <p:ext uri="{BB962C8B-B14F-4D97-AF65-F5344CB8AC3E}">
        <p14:creationId xmlns:p14="http://schemas.microsoft.com/office/powerpoint/2010/main" val="2736440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05D353-1430-4CA8-B696-35569935E51E}" type="slidenum">
              <a:rPr lang="en-US" smtClean="0"/>
              <a:pPr/>
              <a:t>16</a:t>
            </a:fld>
            <a:endParaRPr lang="en-US"/>
          </a:p>
        </p:txBody>
      </p:sp>
    </p:spTree>
    <p:extLst>
      <p:ext uri="{BB962C8B-B14F-4D97-AF65-F5344CB8AC3E}">
        <p14:creationId xmlns:p14="http://schemas.microsoft.com/office/powerpoint/2010/main" val="59295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7737"/>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cap="small" dirty="0" smtClean="0"/>
              <a:t>THE OBJECTIVES</a:t>
            </a:r>
            <a:r>
              <a:rPr lang="en-US" sz="1200" b="0" cap="small" baseline="0" dirty="0" smtClean="0"/>
              <a:t> OF THIS WEBINAR:</a:t>
            </a:r>
            <a:endParaRPr lang="en-US" sz="1200" b="0" cap="small" dirty="0" smtClean="0"/>
          </a:p>
          <a:p>
            <a:r>
              <a:rPr lang="en-US" sz="1200" b="0" dirty="0" smtClean="0"/>
              <a:t>To discuss</a:t>
            </a:r>
          </a:p>
          <a:p>
            <a:r>
              <a:rPr lang="en-US" sz="1200" b="0" dirty="0" smtClean="0"/>
              <a:t>Staffing and Technical Requirements needed FOR</a:t>
            </a:r>
            <a:r>
              <a:rPr lang="en-US" sz="1200" b="0" baseline="0" dirty="0" smtClean="0"/>
              <a:t> IMPLEMENTING GEOCODING IN HIV SURVEILLANCE</a:t>
            </a:r>
            <a:endParaRPr lang="en-US" sz="1200" b="0" dirty="0" smtClean="0"/>
          </a:p>
          <a:p>
            <a:r>
              <a:rPr lang="en-US" sz="1200" b="0" dirty="0" smtClean="0"/>
              <a:t>Preparing HIV Surveillance Data for Geocoding</a:t>
            </a:r>
          </a:p>
          <a:p>
            <a:r>
              <a:rPr lang="en-US" sz="1200" b="0" dirty="0" smtClean="0"/>
              <a:t>Geocoding – more specifically</a:t>
            </a:r>
          </a:p>
          <a:p>
            <a:pPr lvl="1"/>
            <a:r>
              <a:rPr lang="en-US" sz="1200" dirty="0" smtClean="0"/>
              <a:t>The Process</a:t>
            </a:r>
          </a:p>
          <a:p>
            <a:pPr lvl="1"/>
            <a:r>
              <a:rPr lang="en-US" sz="1200" b="0" dirty="0" smtClean="0"/>
              <a:t>Evaluation geocoded data</a:t>
            </a:r>
          </a:p>
          <a:p>
            <a:pPr lvl="1"/>
            <a:r>
              <a:rPr lang="en-US" sz="1200" dirty="0" smtClean="0"/>
              <a:t>Managing geocoded data</a:t>
            </a:r>
            <a:endParaRPr lang="en-US" sz="1200" b="0" dirty="0" smtClean="0"/>
          </a:p>
          <a:p>
            <a:r>
              <a:rPr lang="en-US" sz="1200" b="0" dirty="0" smtClean="0"/>
              <a:t>Mapping and Analyzing Geocoded Data</a:t>
            </a:r>
          </a:p>
          <a:p>
            <a:endParaRPr lang="en-US" sz="1200" b="0" dirty="0" smtClean="0"/>
          </a:p>
        </p:txBody>
      </p:sp>
      <p:sp>
        <p:nvSpPr>
          <p:cNvPr id="4" name="Slide Number Placeholder 3"/>
          <p:cNvSpPr>
            <a:spLocks noGrp="1"/>
          </p:cNvSpPr>
          <p:nvPr>
            <p:ph type="sldNum" sz="quarter" idx="10"/>
          </p:nvPr>
        </p:nvSpPr>
        <p:spPr/>
        <p:txBody>
          <a:bodyPr/>
          <a:lstStyle/>
          <a:p>
            <a:fld id="{6505D353-1430-4CA8-B696-35569935E51E}"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r>
              <a:rPr lang="en-US" b="0" dirty="0" smtClean="0"/>
              <a:t>Geocoded HIV surveillance data can be linked to other data sources to enhance the understanding of social determinants of health (SDH) </a:t>
            </a:r>
            <a:r>
              <a:rPr lang="en-US" b="0" strike="noStrike" dirty="0" smtClean="0"/>
              <a:t>which</a:t>
            </a:r>
            <a:r>
              <a:rPr lang="en-US" b="0" strike="noStrike" baseline="0" dirty="0" smtClean="0"/>
              <a:t> may impact HIV transmission within a community</a:t>
            </a:r>
          </a:p>
          <a:p>
            <a:pPr marL="171450" indent="-171450">
              <a:buFont typeface="Arial" pitchFamily="34" charset="0"/>
              <a:buChar char="•"/>
            </a:pPr>
            <a:endParaRPr lang="en-US" b="0" strike="noStrike" baseline="0" dirty="0" smtClean="0"/>
          </a:p>
          <a:p>
            <a:pPr marL="171450" indent="-171450">
              <a:buFont typeface="Arial" pitchFamily="34" charset="0"/>
              <a:buChar char="•"/>
            </a:pPr>
            <a:r>
              <a:rPr lang="en-US" b="0" strike="noStrike" baseline="0" dirty="0" smtClean="0"/>
              <a:t>Therefore this guidance </a:t>
            </a:r>
            <a:r>
              <a:rPr lang="en-US" b="0" dirty="0" smtClean="0"/>
              <a:t>will (guidance</a:t>
            </a:r>
            <a:r>
              <a:rPr lang="en-US" b="0" baseline="0" dirty="0" smtClean="0"/>
              <a:t> objectives)</a:t>
            </a:r>
            <a:r>
              <a:rPr lang="en-US" b="0" dirty="0" smtClean="0"/>
              <a:t>:</a:t>
            </a:r>
          </a:p>
          <a:p>
            <a:pPr marL="628650" lvl="1" indent="-171450">
              <a:buFont typeface="Arial" pitchFamily="34" charset="0"/>
              <a:buChar char="•"/>
            </a:pPr>
            <a:r>
              <a:rPr lang="en-US" b="0" dirty="0" smtClean="0"/>
              <a:t>Aid HIV surveillance programs in capturing, storing, analyzing, and </a:t>
            </a:r>
            <a:r>
              <a:rPr lang="en-US" b="0" strike="noStrike" baseline="0" dirty="0" smtClean="0"/>
              <a:t>spatially </a:t>
            </a:r>
            <a:r>
              <a:rPr lang="en-US" b="0" dirty="0" smtClean="0"/>
              <a:t>displaying data</a:t>
            </a:r>
          </a:p>
          <a:p>
            <a:pPr marL="628650" lvl="1" indent="-171450">
              <a:buFont typeface="Arial" pitchFamily="34" charset="0"/>
              <a:buChar char="•"/>
            </a:pPr>
            <a:r>
              <a:rPr lang="en-US" b="0" dirty="0" smtClean="0"/>
              <a:t>Additionally, this guidance will assist surveillance programs in conducting analyses for small</a:t>
            </a:r>
            <a:r>
              <a:rPr lang="en-US" b="0" baseline="0" dirty="0" smtClean="0"/>
              <a:t> geographic areas </a:t>
            </a:r>
            <a:r>
              <a:rPr lang="en-US" b="0" dirty="0" smtClean="0"/>
              <a:t> (e.g., census tract level) and linking HIV surveillance data to geographic datasets</a:t>
            </a:r>
          </a:p>
        </p:txBody>
      </p:sp>
      <p:sp>
        <p:nvSpPr>
          <p:cNvPr id="4" name="Slide Number Placeholder 3"/>
          <p:cNvSpPr>
            <a:spLocks noGrp="1"/>
          </p:cNvSpPr>
          <p:nvPr>
            <p:ph type="sldNum" sz="quarter" idx="10"/>
          </p:nvPr>
        </p:nvSpPr>
        <p:spPr/>
        <p:txBody>
          <a:bodyPr/>
          <a:lstStyle/>
          <a:p>
            <a:fld id="{6505D353-1430-4CA8-B696-35569935E51E}"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1" dirty="0" smtClean="0"/>
              <a:t>For Staffing and Technical Needs </a:t>
            </a:r>
          </a:p>
          <a:p>
            <a:pPr marL="628650" lvl="1" indent="-171450">
              <a:buFont typeface="Arial" pitchFamily="34" charset="0"/>
              <a:buChar char="•"/>
            </a:pPr>
            <a:r>
              <a:rPr lang="en-US" sz="1400" kern="1200" dirty="0" smtClean="0">
                <a:solidFill>
                  <a:schemeClr val="tx1"/>
                </a:solidFill>
                <a:effectLst/>
                <a:latin typeface="+mn-lt"/>
                <a:ea typeface="+mn-ea"/>
                <a:cs typeface="+mn-cs"/>
              </a:rPr>
              <a:t>Staff performing geospatial work should understand both HIV epidemiology and the collection of HIV surveillance data. </a:t>
            </a:r>
          </a:p>
          <a:p>
            <a:pPr marL="628650" lvl="1" indent="-171450">
              <a:buFont typeface="Arial" pitchFamily="34" charset="0"/>
              <a:buChar char="•"/>
            </a:pPr>
            <a:r>
              <a:rPr lang="en-US" sz="1400" strike="noStrike" kern="1200" baseline="0" dirty="0" smtClean="0">
                <a:solidFill>
                  <a:schemeClr val="tx1"/>
                </a:solidFill>
                <a:effectLst/>
                <a:latin typeface="+mn-lt"/>
                <a:ea typeface="+mn-ea"/>
                <a:cs typeface="+mn-cs"/>
              </a:rPr>
              <a:t>Linking </a:t>
            </a:r>
            <a:r>
              <a:rPr lang="en-US" sz="1400" kern="1200" dirty="0" smtClean="0">
                <a:solidFill>
                  <a:schemeClr val="tx1"/>
                </a:solidFill>
                <a:effectLst/>
                <a:latin typeface="+mn-lt"/>
                <a:ea typeface="+mn-ea"/>
                <a:cs typeface="+mn-cs"/>
              </a:rPr>
              <a:t>data requires hardware and software suitable to handle geocoding, </a:t>
            </a:r>
            <a:r>
              <a:rPr lang="en-US" sz="1400" kern="1200" dirty="0" smtClean="0">
                <a:solidFill>
                  <a:srgbClr val="FF0000"/>
                </a:solidFill>
                <a:effectLst/>
                <a:latin typeface="+mn-lt"/>
                <a:ea typeface="+mn-ea"/>
                <a:cs typeface="+mn-cs"/>
              </a:rPr>
              <a:t>database management, statistical analysis, and GIS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b="1" dirty="0" smtClean="0"/>
              <a:t>Security and Confidentiality</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kern="1200" dirty="0" smtClean="0">
                <a:solidFill>
                  <a:schemeClr val="tx1"/>
                </a:solidFill>
                <a:effectLst/>
                <a:latin typeface="+mn-lt"/>
                <a:ea typeface="+mn-ea"/>
                <a:cs typeface="+mn-cs"/>
              </a:rPr>
              <a:t>Before beginning any geospatial activities, security and confidentiality guidelines must be in place</a:t>
            </a:r>
            <a:r>
              <a:rPr lang="en-US" sz="1400" kern="1200" baseline="0" dirty="0" smtClean="0">
                <a:solidFill>
                  <a:schemeClr val="tx1"/>
                </a:solidFill>
                <a:effectLst/>
                <a:latin typeface="+mn-lt"/>
                <a:ea typeface="+mn-ea"/>
                <a:cs typeface="+mn-cs"/>
              </a:rPr>
              <a:t> and </a:t>
            </a:r>
            <a:r>
              <a:rPr lang="en-US" sz="1400" kern="1200" dirty="0" smtClean="0">
                <a:solidFill>
                  <a:schemeClr val="tx1"/>
                </a:solidFill>
                <a:effectLst/>
                <a:latin typeface="+mn-lt"/>
                <a:ea typeface="+mn-ea"/>
                <a:cs typeface="+mn-cs"/>
              </a:rPr>
              <a:t>compliant with the </a:t>
            </a:r>
            <a:r>
              <a:rPr lang="en-US" sz="1400" kern="1200" dirty="0" err="1" smtClean="0">
                <a:solidFill>
                  <a:schemeClr val="tx1"/>
                </a:solidFill>
                <a:effectLst/>
                <a:latin typeface="+mn-lt"/>
                <a:ea typeface="+mn-ea"/>
                <a:cs typeface="+mn-cs"/>
              </a:rPr>
              <a:t>s&amp;c</a:t>
            </a:r>
            <a:r>
              <a:rPr lang="en-US" sz="1400" kern="1200" dirty="0" smtClean="0">
                <a:solidFill>
                  <a:schemeClr val="tx1"/>
                </a:solidFill>
                <a:effectLst/>
                <a:latin typeface="+mn-lt"/>
                <a:ea typeface="+mn-ea"/>
                <a:cs typeface="+mn-cs"/>
              </a:rPr>
              <a:t> guidelines described in the</a:t>
            </a:r>
            <a:r>
              <a:rPr lang="en-US" sz="1400" kern="1200" baseline="0" dirty="0" smtClean="0">
                <a:solidFill>
                  <a:schemeClr val="tx1"/>
                </a:solidFill>
                <a:effectLst/>
                <a:latin typeface="+mn-lt"/>
                <a:ea typeface="+mn-ea"/>
                <a:cs typeface="+mn-cs"/>
              </a:rPr>
              <a:t> </a:t>
            </a:r>
            <a:r>
              <a:rPr lang="en-US" sz="1400" kern="1200" dirty="0" smtClean="0">
                <a:solidFill>
                  <a:schemeClr val="tx1"/>
                </a:solidFill>
                <a:effectLst/>
                <a:latin typeface="+mn-lt"/>
                <a:ea typeface="+mn-ea"/>
                <a:cs typeface="+mn-cs"/>
              </a:rPr>
              <a:t>NCHHSTP </a:t>
            </a:r>
            <a:r>
              <a:rPr lang="en-US" sz="1400" i="1" u="sng" kern="1200" dirty="0" smtClean="0">
                <a:solidFill>
                  <a:schemeClr val="tx1"/>
                </a:solidFill>
                <a:effectLst/>
                <a:latin typeface="+mn-lt"/>
                <a:ea typeface="+mn-ea"/>
                <a:cs typeface="+mn-cs"/>
                <a:hlinkClick r:id="rId3"/>
              </a:rPr>
              <a:t>Data</a:t>
            </a:r>
            <a:r>
              <a:rPr lang="en-US" sz="1400" u="sng" kern="1200" dirty="0" smtClean="0">
                <a:solidFill>
                  <a:schemeClr val="tx1"/>
                </a:solidFill>
                <a:effectLst/>
                <a:latin typeface="+mn-lt"/>
                <a:ea typeface="+mn-ea"/>
                <a:cs typeface="+mn-cs"/>
                <a:hlinkClick r:id="rId3"/>
              </a:rPr>
              <a:t> </a:t>
            </a:r>
            <a:r>
              <a:rPr lang="en-US" sz="1400" i="1" u="sng" kern="1200" dirty="0" smtClean="0">
                <a:solidFill>
                  <a:schemeClr val="tx1"/>
                </a:solidFill>
                <a:effectLst/>
                <a:latin typeface="+mn-lt"/>
                <a:ea typeface="+mn-ea"/>
                <a:cs typeface="+mn-cs"/>
                <a:hlinkClick r:id="rId3"/>
              </a:rPr>
              <a:t>Security and Confidentiality Guidelines for HIV, Viral Hepatitis, Sexually Transmitted Disease, and Tuberculosis Programs: Standards to Facilitate Sharing and Use of Surveillance Data for Public Health Action</a:t>
            </a:r>
            <a:endParaRPr lang="en-US" sz="1400" i="1" u="sng" kern="1200" dirty="0" smtClean="0">
              <a:solidFill>
                <a:schemeClr val="tx1"/>
              </a:solidFill>
              <a:effectLst/>
              <a:latin typeface="+mn-lt"/>
              <a:ea typeface="+mn-ea"/>
              <a:cs typeface="+mn-cs"/>
            </a:endParaRPr>
          </a:p>
          <a:p>
            <a:pPr marL="742950" lvl="1" indent="-285750">
              <a:buFont typeface="Arial" pitchFamily="34" charset="0"/>
              <a:buChar char="•"/>
            </a:pPr>
            <a:r>
              <a:rPr lang="en-US" sz="1400" i="0" u="none" kern="1200" dirty="0" smtClean="0">
                <a:solidFill>
                  <a:schemeClr val="tx1"/>
                </a:solidFill>
                <a:effectLst/>
                <a:latin typeface="+mn-lt"/>
                <a:ea typeface="+mn-ea"/>
                <a:cs typeface="+mn-cs"/>
              </a:rPr>
              <a:t>Because</a:t>
            </a:r>
            <a:r>
              <a:rPr lang="en-US" sz="1400" i="0" u="none" kern="1200" baseline="0" dirty="0" smtClean="0">
                <a:solidFill>
                  <a:schemeClr val="tx1"/>
                </a:solidFill>
                <a:effectLst/>
                <a:latin typeface="+mn-lt"/>
                <a:ea typeface="+mn-ea"/>
                <a:cs typeface="+mn-cs"/>
              </a:rPr>
              <a:t> of the sensitive nature of the data, p</a:t>
            </a:r>
            <a:r>
              <a:rPr lang="en-US" sz="1400" kern="1200" dirty="0" smtClean="0">
                <a:solidFill>
                  <a:schemeClr val="tx1"/>
                </a:solidFill>
                <a:effectLst/>
                <a:latin typeface="+mn-lt"/>
                <a:ea typeface="+mn-ea"/>
                <a:cs typeface="+mn-cs"/>
              </a:rPr>
              <a:t>rograms should use secure data storage that can only be </a:t>
            </a:r>
            <a:r>
              <a:rPr lang="en-US" sz="1400" dirty="0" smtClean="0"/>
              <a:t>accessible by authorized personnel</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400" kern="1200" dirty="0" smtClean="0">
                <a:solidFill>
                  <a:schemeClr val="tx1"/>
                </a:solidFill>
                <a:effectLst/>
                <a:latin typeface="+mn-lt"/>
                <a:ea typeface="+mn-ea"/>
                <a:cs typeface="+mn-cs"/>
              </a:rPr>
              <a:t>Any breaches in the data security procedures should be promptly investigated by staff to assess the causes and implement remedies according to state and local procedures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05D353-1430-4CA8-B696-35569935E51E}" type="slidenum">
              <a:rPr lang="en-US" smtClean="0"/>
              <a:pPr/>
              <a:t>4</a:t>
            </a:fld>
            <a:endParaRPr lang="en-US"/>
          </a:p>
        </p:txBody>
      </p:sp>
    </p:spTree>
    <p:extLst>
      <p:ext uri="{BB962C8B-B14F-4D97-AF65-F5344CB8AC3E}">
        <p14:creationId xmlns:p14="http://schemas.microsoft.com/office/powerpoint/2010/main" val="2164882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1" i="0" u="none" kern="1200" dirty="0" smtClean="0">
                <a:solidFill>
                  <a:schemeClr val="tx1"/>
                </a:solidFill>
                <a:effectLst/>
                <a:latin typeface="+mn-lt"/>
                <a:ea typeface="+mn-ea"/>
                <a:cs typeface="+mn-cs"/>
              </a:rPr>
              <a:t>Another requirement</a:t>
            </a:r>
            <a:r>
              <a:rPr lang="en-US" b="1" i="0" u="none" kern="1200" baseline="0" dirty="0" smtClean="0">
                <a:solidFill>
                  <a:schemeClr val="tx1"/>
                </a:solidFill>
                <a:effectLst/>
                <a:latin typeface="+mn-lt"/>
                <a:ea typeface="+mn-ea"/>
                <a:cs typeface="+mn-cs"/>
              </a:rPr>
              <a:t> is having </a:t>
            </a:r>
            <a:r>
              <a:rPr lang="en-US" b="1" i="0" u="none" kern="1200" dirty="0" smtClean="0">
                <a:solidFill>
                  <a:schemeClr val="tx1"/>
                </a:solidFill>
                <a:effectLst/>
                <a:latin typeface="+mn-lt"/>
                <a:ea typeface="+mn-ea"/>
                <a:cs typeface="+mn-cs"/>
              </a:rPr>
              <a:t>Reference</a:t>
            </a:r>
            <a:r>
              <a:rPr lang="en-US" b="1" i="0" u="none" kern="1200" baseline="0" dirty="0" smtClean="0">
                <a:solidFill>
                  <a:schemeClr val="tx1"/>
                </a:solidFill>
                <a:effectLst/>
                <a:latin typeface="+mn-lt"/>
                <a:ea typeface="+mn-ea"/>
                <a:cs typeface="+mn-cs"/>
              </a:rPr>
              <a:t> Data</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Accurate geocoding requires access to up-to-date street address information.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U.S. Census Bureau provides TIGER/Line address files which are online address locator tools that are frequently updated and downloadable </a:t>
            </a:r>
            <a:endParaRPr lang="en-US" sz="1200" kern="1200" dirty="0" smtClean="0">
              <a:solidFill>
                <a:schemeClr val="tx1"/>
              </a:solidFill>
              <a:effectLst/>
              <a:latin typeface="+mn-lt"/>
              <a:ea typeface="+mn-ea"/>
              <a:cs typeface="+mn-cs"/>
            </a:endParaRPr>
          </a:p>
          <a:p>
            <a:pPr marL="1085850" marR="0" lvl="2"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Because parcels and street networks change over time, address locator files should be updated at minimum once a year</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In addition to geocoded case information, the spatial analysis of HIV surveillance data typically requires </a:t>
            </a:r>
            <a:r>
              <a:rPr lang="en-US" sz="1200" kern="1200" dirty="0" err="1" smtClean="0">
                <a:solidFill>
                  <a:schemeClr val="tx1"/>
                </a:solidFill>
                <a:effectLst/>
                <a:latin typeface="+mn-lt"/>
                <a:ea typeface="+mn-ea"/>
                <a:cs typeface="+mn-cs"/>
              </a:rPr>
              <a:t>shapefiles</a:t>
            </a:r>
            <a:r>
              <a:rPr lang="en-US" sz="1200" kern="1200" dirty="0" smtClean="0">
                <a:solidFill>
                  <a:schemeClr val="tx1"/>
                </a:solidFill>
                <a:effectLst/>
                <a:latin typeface="+mn-lt"/>
                <a:ea typeface="+mn-ea"/>
                <a:cs typeface="+mn-cs"/>
              </a:rPr>
              <a:t> describing common geographic features such as administrative boundaries, census attributes, transportation networks, shorelines and waterways, health care facilities, etc. There are various </a:t>
            </a:r>
            <a:r>
              <a:rPr lang="en-US" sz="1200" kern="1200" dirty="0" err="1" smtClean="0">
                <a:solidFill>
                  <a:schemeClr val="tx1"/>
                </a:solidFill>
                <a:effectLst/>
                <a:latin typeface="+mn-lt"/>
                <a:ea typeface="+mn-ea"/>
                <a:cs typeface="+mn-cs"/>
              </a:rPr>
              <a:t>shapefiles</a:t>
            </a:r>
            <a:r>
              <a:rPr lang="en-US" sz="1200" kern="1200" baseline="0" dirty="0" smtClean="0">
                <a:solidFill>
                  <a:schemeClr val="tx1"/>
                </a:solidFill>
                <a:effectLst/>
                <a:latin typeface="+mn-lt"/>
                <a:ea typeface="+mn-ea"/>
                <a:cs typeface="+mn-cs"/>
              </a:rPr>
              <a:t> available: </a:t>
            </a:r>
            <a:r>
              <a:rPr lang="en-US" dirty="0" smtClean="0"/>
              <a:t>county </a:t>
            </a:r>
            <a:r>
              <a:rPr lang="en-US" dirty="0" err="1" smtClean="0"/>
              <a:t>shapefile</a:t>
            </a:r>
            <a:r>
              <a:rPr lang="en-US" dirty="0" smtClean="0"/>
              <a:t>, street network </a:t>
            </a:r>
            <a:r>
              <a:rPr lang="en-US" dirty="0" err="1" smtClean="0"/>
              <a:t>shapefile</a:t>
            </a:r>
            <a:r>
              <a:rPr lang="en-US" dirty="0" smtClean="0"/>
              <a:t>, and census tract </a:t>
            </a:r>
            <a:r>
              <a:rPr lang="en-US" dirty="0" err="1" smtClean="0"/>
              <a:t>shapefile</a:t>
            </a:r>
            <a:endParaRPr lang="en-US" dirty="0" smtClean="0"/>
          </a:p>
          <a:p>
            <a:pPr marL="1085850" lvl="2" indent="-171450">
              <a:buFont typeface="Arial" pitchFamily="34" charset="0"/>
              <a:buChar char="•"/>
            </a:pPr>
            <a:r>
              <a:rPr lang="en-US" sz="1200" kern="1200" dirty="0" err="1" smtClean="0">
                <a:solidFill>
                  <a:schemeClr val="tx1"/>
                </a:solidFill>
                <a:effectLst/>
                <a:latin typeface="+mn-lt"/>
                <a:ea typeface="+mn-ea"/>
                <a:cs typeface="+mn-cs"/>
              </a:rPr>
              <a:t>Shapefiles</a:t>
            </a:r>
            <a:r>
              <a:rPr lang="en-US" sz="1200" kern="1200" dirty="0" smtClean="0">
                <a:solidFill>
                  <a:schemeClr val="tx1"/>
                </a:solidFill>
                <a:effectLst/>
                <a:latin typeface="+mn-lt"/>
                <a:ea typeface="+mn-ea"/>
                <a:cs typeface="+mn-cs"/>
              </a:rPr>
              <a:t> are typically packaged with GIS software (e.g., ArcGIS) in addition to also being available from the U.S. Census Bureau </a:t>
            </a:r>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5</a:t>
            </a:fld>
            <a:endParaRPr lang="en-US"/>
          </a:p>
        </p:txBody>
      </p:sp>
    </p:spTree>
    <p:extLst>
      <p:ext uri="{BB962C8B-B14F-4D97-AF65-F5344CB8AC3E}">
        <p14:creationId xmlns:p14="http://schemas.microsoft.com/office/powerpoint/2010/main" val="295841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The next step i</a:t>
            </a:r>
            <a:r>
              <a:rPr lang="en-US" b="1" baseline="0" dirty="0" smtClean="0"/>
              <a:t>s Preparing HIV Surveillance Data for Geocoding</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For data quality and completeness</a:t>
            </a:r>
          </a:p>
          <a:p>
            <a:pPr marL="171450" indent="-171450">
              <a:buFont typeface="Arial" pitchFamily="34" charset="0"/>
              <a:buChar char="•"/>
            </a:pPr>
            <a:r>
              <a:rPr lang="en-US" sz="1200" kern="1200" dirty="0" smtClean="0">
                <a:solidFill>
                  <a:schemeClr val="tx1"/>
                </a:solidFill>
                <a:effectLst/>
                <a:latin typeface="+mn-lt"/>
                <a:ea typeface="+mn-ea"/>
                <a:cs typeface="+mn-cs"/>
              </a:rPr>
              <a:t>address standardization and the need for complete address information for data entered in </a:t>
            </a:r>
            <a:r>
              <a:rPr lang="en-US" sz="1200" kern="1200" dirty="0" err="1" smtClean="0">
                <a:solidFill>
                  <a:schemeClr val="tx1"/>
                </a:solidFill>
                <a:effectLst/>
                <a:latin typeface="+mn-lt"/>
                <a:ea typeface="+mn-ea"/>
                <a:cs typeface="+mn-cs"/>
              </a:rPr>
              <a:t>eHARS</a:t>
            </a:r>
            <a:r>
              <a:rPr lang="en-US" sz="1200" kern="1200" dirty="0" smtClean="0">
                <a:solidFill>
                  <a:schemeClr val="tx1"/>
                </a:solidFill>
                <a:effectLst/>
                <a:latin typeface="+mn-lt"/>
                <a:ea typeface="+mn-ea"/>
                <a:cs typeface="+mn-cs"/>
              </a:rPr>
              <a:t> is key. The residential address data should maintain </a:t>
            </a:r>
            <a:r>
              <a:rPr lang="en-US" sz="1200" kern="1200" baseline="0" dirty="0" smtClean="0">
                <a:solidFill>
                  <a:schemeClr val="tx1"/>
                </a:solidFill>
                <a:effectLst/>
                <a:latin typeface="+mn-lt"/>
                <a:ea typeface="+mn-ea"/>
                <a:cs typeface="+mn-cs"/>
              </a:rPr>
              <a:t>consistent </a:t>
            </a:r>
            <a:r>
              <a:rPr lang="en-US" sz="1200" kern="1200" dirty="0" smtClean="0">
                <a:solidFill>
                  <a:schemeClr val="tx1"/>
                </a:solidFill>
                <a:effectLst/>
                <a:latin typeface="+mn-lt"/>
                <a:ea typeface="+mn-ea"/>
                <a:cs typeface="+mn-cs"/>
              </a:rPr>
              <a:t>data quality standards (i.e., AVENUE = AVE, STREET = ST, etc.).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Flat file (text file) exportation of HIV surveillance data for geocoding</a:t>
            </a:r>
            <a:endParaRPr lang="en-US" sz="1200" b="1" kern="1200" dirty="0" smtClean="0">
              <a:solidFill>
                <a:schemeClr val="tx1"/>
              </a:solidFill>
              <a:effectLst/>
              <a:latin typeface="+mn-lt"/>
              <a:ea typeface="+mn-ea"/>
              <a:cs typeface="+mn-cs"/>
            </a:endParaRPr>
          </a:p>
          <a:p>
            <a:pPr marL="171450" indent="-171450">
              <a:buFont typeface="Arial" pitchFamily="34" charset="0"/>
              <a:buChar char="•"/>
            </a:pPr>
            <a:r>
              <a:rPr lang="en-US" sz="1200" kern="1200" dirty="0" smtClean="0">
                <a:solidFill>
                  <a:schemeClr val="tx1"/>
                </a:solidFill>
                <a:effectLst/>
                <a:latin typeface="+mn-lt"/>
                <a:ea typeface="+mn-ea"/>
                <a:cs typeface="+mn-cs"/>
              </a:rPr>
              <a:t>To geocode HIV surveillance data, a flat file of HIV surveillance data is required for exporting. File formats include Excel spreadsheet or other tab-delimited text files. </a:t>
            </a:r>
          </a:p>
          <a:p>
            <a:pPr marL="628650" lvl="1" indent="-171450">
              <a:buFont typeface="Arial" pitchFamily="34" charset="0"/>
              <a:buChar char="•"/>
            </a:pPr>
            <a:r>
              <a:rPr lang="en-US" sz="1200" kern="1200" dirty="0" smtClean="0">
                <a:solidFill>
                  <a:schemeClr val="tx1"/>
                </a:solidFill>
                <a:effectLst/>
                <a:latin typeface="+mn-lt"/>
                <a:ea typeface="+mn-ea"/>
                <a:cs typeface="+mn-cs"/>
              </a:rPr>
              <a:t>The flat file should contain the basic variables: </a:t>
            </a:r>
            <a:r>
              <a:rPr lang="en-US" sz="1200" kern="1200" dirty="0" err="1" smtClean="0">
                <a:solidFill>
                  <a:schemeClr val="tx1"/>
                </a:solidFill>
                <a:effectLst/>
                <a:latin typeface="+mn-lt"/>
                <a:ea typeface="+mn-ea"/>
                <a:cs typeface="+mn-cs"/>
              </a:rPr>
              <a:t>stateno</a:t>
            </a:r>
            <a:r>
              <a:rPr lang="en-US" sz="1200" kern="1200" dirty="0" smtClean="0">
                <a:solidFill>
                  <a:schemeClr val="tx1"/>
                </a:solidFill>
                <a:effectLst/>
                <a:latin typeface="+mn-lt"/>
                <a:ea typeface="+mn-ea"/>
                <a:cs typeface="+mn-cs"/>
              </a:rPr>
              <a:t>; date of HIV or AIDS diagnosis; and residence at HIV or AIDS diagnosis or current address, which includes census tract, city, county, and state. </a:t>
            </a:r>
          </a:p>
          <a:p>
            <a:pPr marL="0" lvl="0" indent="0">
              <a:buFont typeface="Arial" pitchFamily="34" charset="0"/>
              <a:buNone/>
            </a:pPr>
            <a:r>
              <a:rPr lang="en-US" b="1" dirty="0" smtClean="0"/>
              <a:t>Reformatting prior to geocoding</a:t>
            </a:r>
            <a:endParaRPr lang="en-US" sz="1200" kern="1200" dirty="0" smtClean="0">
              <a:solidFill>
                <a:schemeClr val="tx1"/>
              </a:solidFill>
              <a:effectLst/>
              <a:latin typeface="+mn-lt"/>
              <a:ea typeface="+mn-ea"/>
              <a:cs typeface="+mn-cs"/>
            </a:endParaRPr>
          </a:p>
          <a:p>
            <a:pPr marL="171450" lvl="0" indent="-171450">
              <a:buFont typeface="Arial" pitchFamily="34" charset="0"/>
              <a:buChar char="•"/>
            </a:pPr>
            <a:r>
              <a:rPr lang="en-US" sz="1200" kern="1200" dirty="0" smtClean="0">
                <a:solidFill>
                  <a:schemeClr val="tx1"/>
                </a:solidFill>
                <a:effectLst/>
                <a:latin typeface="+mn-lt"/>
                <a:ea typeface="+mn-ea"/>
                <a:cs typeface="+mn-cs"/>
              </a:rPr>
              <a:t>HIV surveillance data may need to be reformatted to ensure successful geocoding. </a:t>
            </a:r>
          </a:p>
          <a:p>
            <a:pPr marL="628650" lvl="1" indent="-171450">
              <a:buFont typeface="Arial" pitchFamily="34" charset="0"/>
              <a:buChar char="•"/>
            </a:pPr>
            <a:r>
              <a:rPr lang="en-US" sz="1200" kern="1200" dirty="0" smtClean="0">
                <a:solidFill>
                  <a:schemeClr val="tx1"/>
                </a:solidFill>
                <a:effectLst/>
                <a:latin typeface="+mn-lt"/>
                <a:ea typeface="+mn-ea"/>
                <a:cs typeface="+mn-cs"/>
              </a:rPr>
              <a:t>That is, numeric variables may need to be formatted as character, and variable lengths may need to be adjusted.  </a:t>
            </a:r>
          </a:p>
          <a:p>
            <a:pPr marL="628650" lvl="1" indent="-171450">
              <a:buFont typeface="Arial" pitchFamily="34" charset="0"/>
              <a:buChar char="•"/>
            </a:pPr>
            <a:r>
              <a:rPr lang="en-US" sz="1200" kern="1200" dirty="0" smtClean="0">
                <a:solidFill>
                  <a:schemeClr val="tx1"/>
                </a:solidFill>
                <a:effectLst/>
                <a:latin typeface="+mn-lt"/>
                <a:ea typeface="+mn-ea"/>
                <a:cs typeface="+mn-cs"/>
              </a:rPr>
              <a:t>Remember to keep variable names short, recognizable, and consistent. </a:t>
            </a:r>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6</a:t>
            </a:fld>
            <a:endParaRPr lang="en-US"/>
          </a:p>
        </p:txBody>
      </p:sp>
    </p:spTree>
    <p:extLst>
      <p:ext uri="{BB962C8B-B14F-4D97-AF65-F5344CB8AC3E}">
        <p14:creationId xmlns:p14="http://schemas.microsoft.com/office/powerpoint/2010/main" val="238146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smtClean="0"/>
              <a:t>Once the data are prepared, you</a:t>
            </a:r>
            <a:r>
              <a:rPr lang="en-US" b="1" baseline="0" dirty="0" smtClean="0"/>
              <a:t> can begin the geocoding process</a:t>
            </a:r>
            <a:endParaRPr lang="en-US" b="1"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1" dirty="0" smtClean="0"/>
              <a:t>Using geocoding software for data cleaning (i.e., for misspellings, </a:t>
            </a:r>
            <a:r>
              <a:rPr lang="en-US" b="1" dirty="0" err="1" smtClean="0"/>
              <a:t>nonstandardized</a:t>
            </a:r>
            <a:r>
              <a:rPr lang="en-US" b="1" dirty="0" smtClean="0"/>
              <a:t> street addresses, or missing address data, </a:t>
            </a:r>
            <a:r>
              <a:rPr lang="en-US" b="1" dirty="0" err="1" smtClean="0"/>
              <a:t>etc</a:t>
            </a:r>
            <a:r>
              <a:rPr lang="en-US" b="1" dirty="0" smtClean="0"/>
              <a:t>)</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en-US" sz="1200" kern="1200" dirty="0" smtClean="0">
                <a:solidFill>
                  <a:schemeClr val="tx1"/>
                </a:solidFill>
                <a:effectLst/>
                <a:latin typeface="+mn-lt"/>
                <a:ea typeface="+mn-ea"/>
                <a:cs typeface="+mn-cs"/>
              </a:rPr>
              <a:t>Some geocoding software packages have the added functionality of correcting misspellings and standardizing street addresses. </a:t>
            </a:r>
          </a:p>
          <a:p>
            <a:pPr marL="171450" indent="-171450">
              <a:buFont typeface="Arial" pitchFamily="34" charset="0"/>
              <a:buChar char="•"/>
            </a:pPr>
            <a:r>
              <a:rPr lang="en-US" sz="1200" kern="1200" dirty="0" smtClean="0">
                <a:solidFill>
                  <a:schemeClr val="tx1"/>
                </a:solidFill>
                <a:effectLst/>
                <a:latin typeface="+mn-lt"/>
                <a:ea typeface="+mn-ea"/>
                <a:cs typeface="+mn-cs"/>
              </a:rPr>
              <a:t>This software function will provide the option to output fields for the corrected address (e.g., new street, new city, new state).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In the absence of specific street address information or missing address data, some software packages will assign records to the centroid (geometric center) of the closest available polygon (area encompassed by boundaries) by default. </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However, this may artificially inflate address match rates and make the quality of the address data seem much higher than it actually is. Therefore, it is important to evaluate the accuracy of the locations and the rate of address matching before deciding to use part or all of the geocoded data. </a:t>
            </a:r>
          </a:p>
        </p:txBody>
      </p:sp>
      <p:sp>
        <p:nvSpPr>
          <p:cNvPr id="4" name="Slide Number Placeholder 3"/>
          <p:cNvSpPr>
            <a:spLocks noGrp="1"/>
          </p:cNvSpPr>
          <p:nvPr>
            <p:ph type="sldNum" sz="quarter" idx="10"/>
          </p:nvPr>
        </p:nvSpPr>
        <p:spPr/>
        <p:txBody>
          <a:bodyPr/>
          <a:lstStyle/>
          <a:p>
            <a:fld id="{6505D353-1430-4CA8-B696-35569935E51E}" type="slidenum">
              <a:rPr lang="en-US" smtClean="0"/>
              <a:pPr/>
              <a:t>7</a:t>
            </a:fld>
            <a:endParaRPr lang="en-US"/>
          </a:p>
        </p:txBody>
      </p:sp>
    </p:spTree>
    <p:extLst>
      <p:ext uri="{BB962C8B-B14F-4D97-AF65-F5344CB8AC3E}">
        <p14:creationId xmlns:p14="http://schemas.microsoft.com/office/powerpoint/2010/main" val="3486096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1" dirty="0" smtClean="0"/>
              <a:t>Output variables that relate to the quality or accuracy of geocoded data</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Most geocoding software produces output variables that describe the quality or accuracy of the underlying match for each geocoded case (i.e., measures of geocoding accuracy).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For example, </a:t>
            </a:r>
            <a:r>
              <a:rPr lang="en-US" sz="1200" kern="1200" dirty="0" err="1" smtClean="0">
                <a:solidFill>
                  <a:schemeClr val="tx1"/>
                </a:solidFill>
                <a:effectLst/>
                <a:latin typeface="+mn-lt"/>
                <a:ea typeface="+mn-ea"/>
                <a:cs typeface="+mn-cs"/>
              </a:rPr>
              <a:t>Centrus</a:t>
            </a:r>
            <a:r>
              <a:rPr lang="en-US" sz="1200" kern="1200" dirty="0" smtClean="0">
                <a:solidFill>
                  <a:schemeClr val="tx1"/>
                </a:solidFill>
                <a:effectLst/>
                <a:latin typeface="+mn-lt"/>
                <a:ea typeface="+mn-ea"/>
                <a:cs typeface="+mn-cs"/>
              </a:rPr>
              <a:t> software determines geocoding accuracy with the use of </a:t>
            </a:r>
            <a:r>
              <a:rPr lang="en-US" sz="1200" i="1" kern="1200" dirty="0" smtClean="0">
                <a:solidFill>
                  <a:schemeClr val="tx1"/>
                </a:solidFill>
                <a:effectLst/>
                <a:latin typeface="+mn-lt"/>
                <a:ea typeface="+mn-ea"/>
                <a:cs typeface="+mn-cs"/>
              </a:rPr>
              <a:t>match code</a:t>
            </a:r>
            <a:r>
              <a:rPr lang="en-US" sz="1200" kern="1200" dirty="0" smtClean="0">
                <a:solidFill>
                  <a:schemeClr val="tx1"/>
                </a:solidFill>
                <a:effectLst/>
                <a:latin typeface="+mn-lt"/>
                <a:ea typeface="+mn-ea"/>
                <a:cs typeface="+mn-cs"/>
              </a:rPr>
              <a:t> and </a:t>
            </a:r>
            <a:r>
              <a:rPr lang="en-US" sz="1200" i="1" kern="1200" dirty="0" smtClean="0">
                <a:solidFill>
                  <a:schemeClr val="tx1"/>
                </a:solidFill>
                <a:effectLst/>
                <a:latin typeface="+mn-lt"/>
                <a:ea typeface="+mn-ea"/>
                <a:cs typeface="+mn-cs"/>
              </a:rPr>
              <a:t>location code</a:t>
            </a:r>
            <a:r>
              <a:rPr lang="en-US" sz="1200" kern="120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kern="1200" dirty="0" smtClean="0">
                <a:solidFill>
                  <a:schemeClr val="tx1"/>
                </a:solidFill>
                <a:effectLst/>
                <a:latin typeface="+mn-lt"/>
                <a:ea typeface="+mn-ea"/>
                <a:cs typeface="+mn-cs"/>
              </a:rPr>
              <a:t>Standardize and document geocoding process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Surveillance programs should standardize and document the methods used to geocode data.</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This documentation is necessary in order to evaluate the quality and accuracy of geocoded data, allows the methods to be replicated, and helps when explaining the results of spatial analysis to others.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Program should also use consistent variable names and include a data dictionary in the documentation.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8</a:t>
            </a:fld>
            <a:endParaRPr lang="en-US"/>
          </a:p>
        </p:txBody>
      </p:sp>
    </p:spTree>
    <p:extLst>
      <p:ext uri="{BB962C8B-B14F-4D97-AF65-F5344CB8AC3E}">
        <p14:creationId xmlns:p14="http://schemas.microsoft.com/office/powerpoint/2010/main" val="900569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Steps for evaluating</a:t>
            </a:r>
            <a:r>
              <a:rPr lang="en-US" b="1" baseline="0" dirty="0" smtClean="0"/>
              <a:t> geocoded data</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There should be standardized levels of geocoding</a:t>
            </a:r>
          </a:p>
          <a:p>
            <a:pPr marL="171450" indent="-171450">
              <a:buFont typeface="Arial" pitchFamily="34" charset="0"/>
              <a:buChar char="•"/>
            </a:pPr>
            <a:r>
              <a:rPr lang="en-US" sz="1200" kern="1200" dirty="0" smtClean="0">
                <a:solidFill>
                  <a:schemeClr val="tx1"/>
                </a:solidFill>
                <a:effectLst/>
                <a:latin typeface="+mn-lt"/>
                <a:ea typeface="+mn-ea"/>
                <a:cs typeface="+mn-cs"/>
              </a:rPr>
              <a:t>Create accuracy codes from the geocoded data. That is, we</a:t>
            </a:r>
            <a:r>
              <a:rPr lang="en-US" sz="1200" kern="1200" baseline="0" dirty="0" smtClean="0">
                <a:solidFill>
                  <a:schemeClr val="tx1"/>
                </a:solidFill>
                <a:effectLst/>
                <a:latin typeface="+mn-lt"/>
                <a:ea typeface="+mn-ea"/>
                <a:cs typeface="+mn-cs"/>
              </a:rPr>
              <a:t>re you able to geocode data to the s</a:t>
            </a:r>
            <a:r>
              <a:rPr lang="en-US" sz="1200" kern="1200" dirty="0" smtClean="0">
                <a:solidFill>
                  <a:schemeClr val="tx1"/>
                </a:solidFill>
                <a:effectLst/>
                <a:latin typeface="+mn-lt"/>
                <a:ea typeface="+mn-ea"/>
                <a:cs typeface="+mn-cs"/>
              </a:rPr>
              <a:t>treet/house/intersection, block group centroid, census tract centroid?</a:t>
            </a:r>
          </a:p>
          <a:p>
            <a:pPr marL="0" indent="0">
              <a:buFont typeface="Arial" pitchFamily="34" charset="0"/>
              <a:buNone/>
            </a:pPr>
            <a:r>
              <a:rPr lang="en-US" sz="1200" b="1" i="0" kern="1200" dirty="0" smtClean="0">
                <a:solidFill>
                  <a:schemeClr val="tx1"/>
                </a:solidFill>
                <a:effectLst/>
                <a:latin typeface="+mn-lt"/>
                <a:ea typeface="+mn-ea"/>
                <a:cs typeface="+mn-cs"/>
              </a:rPr>
              <a:t>Address type and geographic</a:t>
            </a:r>
            <a:r>
              <a:rPr lang="en-US" sz="1200" b="1" i="0" kern="1200" baseline="0" dirty="0" smtClean="0">
                <a:solidFill>
                  <a:schemeClr val="tx1"/>
                </a:solidFill>
                <a:effectLst/>
                <a:latin typeface="+mn-lt"/>
                <a:ea typeface="+mn-ea"/>
                <a:cs typeface="+mn-cs"/>
              </a:rPr>
              <a:t> level </a:t>
            </a:r>
            <a:r>
              <a:rPr lang="en-US" sz="1200" b="1" i="0" kern="1200" dirty="0" smtClean="0">
                <a:solidFill>
                  <a:schemeClr val="tx1"/>
                </a:solidFill>
                <a:effectLst/>
                <a:latin typeface="+mn-lt"/>
                <a:ea typeface="+mn-ea"/>
                <a:cs typeface="+mn-cs"/>
              </a:rPr>
              <a:t>of geocoded data</a:t>
            </a:r>
          </a:p>
          <a:p>
            <a:pPr marL="171450" indent="-171450">
              <a:buFont typeface="Arial" pitchFamily="34" charset="0"/>
              <a:buChar char="•"/>
            </a:pPr>
            <a:r>
              <a:rPr lang="en-US" sz="1200" kern="1200" dirty="0" smtClean="0">
                <a:solidFill>
                  <a:schemeClr val="tx1"/>
                </a:solidFill>
                <a:effectLst/>
                <a:latin typeface="+mn-lt"/>
                <a:ea typeface="+mn-ea"/>
                <a:cs typeface="+mn-cs"/>
              </a:rPr>
              <a:t>Surveillance programs need to understand and determine the characteristics of the address type and geographic levels of each case within the data set.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Programs should include a data element that describes the type of address (e.g., residential, military, homeless) at the time of HIV diagnosis, AIDS diagnosis, and current address.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Additionally, programs should include a variable denoting the geographic level (e.g., census tract, county, state) at the time of HIV diagnosis, AIDS diagnosis, and current address.</a:t>
            </a:r>
          </a:p>
          <a:p>
            <a:pPr marL="0" indent="0">
              <a:buFont typeface="Arial" pitchFamily="34" charset="0"/>
              <a:buNone/>
            </a:pPr>
            <a:endParaRPr lang="en-US" b="0" i="0" dirty="0"/>
          </a:p>
        </p:txBody>
      </p:sp>
      <p:sp>
        <p:nvSpPr>
          <p:cNvPr id="4" name="Slide Number Placeholder 3"/>
          <p:cNvSpPr>
            <a:spLocks noGrp="1"/>
          </p:cNvSpPr>
          <p:nvPr>
            <p:ph type="sldNum" sz="quarter" idx="10"/>
          </p:nvPr>
        </p:nvSpPr>
        <p:spPr/>
        <p:txBody>
          <a:bodyPr/>
          <a:lstStyle/>
          <a:p>
            <a:fld id="{6505D353-1430-4CA8-B696-35569935E51E}" type="slidenum">
              <a:rPr lang="en-US" smtClean="0"/>
              <a:pPr/>
              <a:t>9</a:t>
            </a:fld>
            <a:endParaRPr lang="en-US"/>
          </a:p>
        </p:txBody>
      </p:sp>
    </p:spTree>
    <p:extLst>
      <p:ext uri="{BB962C8B-B14F-4D97-AF65-F5344CB8AC3E}">
        <p14:creationId xmlns:p14="http://schemas.microsoft.com/office/powerpoint/2010/main" val="23410395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1"/>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extLst>
      <p:ext uri="{BB962C8B-B14F-4D97-AF65-F5344CB8AC3E}">
        <p14:creationId xmlns:p14="http://schemas.microsoft.com/office/powerpoint/2010/main" val="2005555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extLst>
      <p:ext uri="{BB962C8B-B14F-4D97-AF65-F5344CB8AC3E}">
        <p14:creationId xmlns:p14="http://schemas.microsoft.com/office/powerpoint/2010/main" val="179108974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269665647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63777674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144101512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0999"/>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82119501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41125940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394582074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172126846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extLst>
      <p:ext uri="{BB962C8B-B14F-4D97-AF65-F5344CB8AC3E}">
        <p14:creationId xmlns:p14="http://schemas.microsoft.com/office/powerpoint/2010/main" val="91305486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3200" b="1" baseline="0">
                <a:solidFill>
                  <a:schemeClr val="bg1"/>
                </a:solidFill>
                <a:effectLst/>
              </a:defRPr>
            </a:lvl1pPr>
          </a:lstStyle>
          <a:p>
            <a:r>
              <a:rPr lang="en-US" dirty="0" smtClean="0"/>
              <a:t>Headline – Myriad Pro, Bold, Shadow, 32pt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endParaRPr lang="en-US">
              <a:solidFill>
                <a:srgbClr val="0F56DC"/>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endParaRPr lang="en-US">
              <a:solidFill>
                <a:srgbClr val="0F56DC"/>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fld id="{FFD7FA2A-47A5-463A-94BF-AE85FD7F413C}" type="slidenum">
              <a:rPr lang="en-US">
                <a:solidFill>
                  <a:srgbClr val="0F56DC"/>
                </a:solidFill>
              </a:rPr>
              <a:pPr/>
              <a:t>‹#›</a:t>
            </a:fld>
            <a:endParaRPr lang="en-US">
              <a:solidFill>
                <a:srgbClr val="0F56DC"/>
              </a:solidFill>
            </a:endParaRPr>
          </a:p>
        </p:txBody>
      </p:sp>
    </p:spTree>
    <p:extLst>
      <p:ext uri="{BB962C8B-B14F-4D97-AF65-F5344CB8AC3E}">
        <p14:creationId xmlns:p14="http://schemas.microsoft.com/office/powerpoint/2010/main" val="4139120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Arial,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latin typeface="Arial" pitchFamily="34" charset="0"/>
                <a:cs typeface="Arial" pitchFamily="34" charset="0"/>
              </a:defRPr>
            </a:lvl1pPr>
          </a:lstStyle>
          <a:p>
            <a:r>
              <a:rPr lang="en-US" dirty="0" smtClean="0"/>
              <a:t>Place Descriptor Here</a:t>
            </a:r>
            <a:endParaRPr lang="en-US" dirty="0"/>
          </a:p>
        </p:txBody>
      </p:sp>
    </p:spTree>
    <p:extLst>
      <p:ext uri="{BB962C8B-B14F-4D97-AF65-F5344CB8AC3E}">
        <p14:creationId xmlns:p14="http://schemas.microsoft.com/office/powerpoint/2010/main" val="317203052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pic>
        <p:nvPicPr>
          <p:cNvPr id="5" name="Picture 4" descr="Untitled-2.jpg"/>
          <p:cNvPicPr>
            <a:picLocks noChangeAspect="1"/>
          </p:cNvPicPr>
          <p:nvPr userDrawn="1"/>
        </p:nvPicPr>
        <p:blipFill>
          <a:blip r:embed="rId3" cstate="print"/>
          <a:stretch>
            <a:fillRect/>
          </a:stretch>
        </p:blipFill>
        <p:spPr>
          <a:xfrm>
            <a:off x="4731" y="0"/>
            <a:ext cx="9134538" cy="6858000"/>
          </a:xfrm>
          <a:prstGeom prst="rect">
            <a:avLst/>
          </a:prstGeom>
        </p:spPr>
      </p:pic>
    </p:spTree>
    <p:extLst>
      <p:ext uri="{BB962C8B-B14F-4D97-AF65-F5344CB8AC3E}">
        <p14:creationId xmlns:p14="http://schemas.microsoft.com/office/powerpoint/2010/main" val="88387831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05432668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43620314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161288321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218378977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372445174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581080832"/>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94840544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7" name="Rectangle 6"/>
          <p:cNvSpPr/>
          <p:nvPr userDrawn="1"/>
        </p:nvSpPr>
        <p:spPr>
          <a:xfrm>
            <a:off x="1371600" y="4343400"/>
            <a:ext cx="6400800" cy="292388"/>
          </a:xfrm>
          <a:prstGeom prst="rect">
            <a:avLst/>
          </a:prstGeom>
        </p:spPr>
        <p:txBody>
          <a:bodyPr wrap="square">
            <a:spAutoFit/>
          </a:bodyPr>
          <a:lstStyle/>
          <a:p>
            <a:r>
              <a:rPr lang="en-US" sz="1300" b="1" dirty="0" smtClean="0">
                <a:solidFill>
                  <a:srgbClr val="0039A6"/>
                </a:solidFill>
              </a:rPr>
              <a:t>For more information please contact Centers for Disease Control and Prevention</a:t>
            </a:r>
          </a:p>
        </p:txBody>
      </p:sp>
      <p:sp>
        <p:nvSpPr>
          <p:cNvPr id="10" name="Rectangle 9"/>
          <p:cNvSpPr/>
          <p:nvPr userDrawn="1"/>
        </p:nvSpPr>
        <p:spPr>
          <a:xfrm>
            <a:off x="1371600" y="4706034"/>
            <a:ext cx="5943600" cy="646331"/>
          </a:xfrm>
          <a:prstGeom prst="rect">
            <a:avLst/>
          </a:prstGeom>
        </p:spPr>
        <p:txBody>
          <a:bodyPr wrap="square">
            <a:spAutoFit/>
          </a:bodyPr>
          <a:lstStyle/>
          <a:p>
            <a:r>
              <a:rPr lang="en-US" sz="1200" dirty="0" smtClean="0">
                <a:solidFill>
                  <a:srgbClr val="0039A6"/>
                </a:solidFill>
              </a:rPr>
              <a:t>1600 Clifton Road NE, Atlanta, GA 30333</a:t>
            </a:r>
          </a:p>
          <a:p>
            <a:r>
              <a:rPr lang="en-US" sz="1200" dirty="0" smtClean="0">
                <a:solidFill>
                  <a:srgbClr val="0039A6"/>
                </a:solidFill>
              </a:rPr>
              <a:t>Telephone, 1-800-CDC-INFO (232-4636)/TTY: 1-888-232-6348</a:t>
            </a:r>
          </a:p>
          <a:p>
            <a:r>
              <a:rPr lang="en-US" sz="1200" dirty="0" smtClean="0">
                <a:solidFill>
                  <a:srgbClr val="0039A6"/>
                </a:solidFill>
              </a:rPr>
              <a:t>E-mail: cdcinfo@cdc.gov 	Web: www.cdc.gov</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8" name="Rectangle 7"/>
          <p:cNvSpPr/>
          <p:nvPr userDrawn="1"/>
        </p:nvSpPr>
        <p:spPr>
          <a:xfrm>
            <a:off x="1371600" y="5421868"/>
            <a:ext cx="5943600" cy="369332"/>
          </a:xfrm>
          <a:prstGeom prst="rect">
            <a:avLst/>
          </a:prstGeom>
        </p:spPr>
        <p:txBody>
          <a:bodyPr wrap="square">
            <a:spAutoFit/>
          </a:bodyPr>
          <a:lstStyle/>
          <a:p>
            <a:r>
              <a:rPr lang="en-US" sz="900" dirty="0" smtClean="0">
                <a:solidFill>
                  <a:srgbClr val="3077FF"/>
                </a:solidFill>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8384557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pic>
        <p:nvPicPr>
          <p:cNvPr id="5" name="Picture 4" descr="Untitled-2.jpg"/>
          <p:cNvPicPr>
            <a:picLocks noChangeAspect="1"/>
          </p:cNvPicPr>
          <p:nvPr userDrawn="1"/>
        </p:nvPicPr>
        <p:blipFill>
          <a:blip r:embed="rId3" cstate="print"/>
          <a:stretch>
            <a:fillRect/>
          </a:stretch>
        </p:blipFill>
        <p:spPr>
          <a:xfrm>
            <a:off x="4731" y="0"/>
            <a:ext cx="9134538" cy="6858000"/>
          </a:xfrm>
          <a:prstGeom prst="rect">
            <a:avLst/>
          </a:prstGeom>
        </p:spPr>
      </p:pic>
    </p:spTree>
    <p:extLst>
      <p:ext uri="{BB962C8B-B14F-4D97-AF65-F5344CB8AC3E}">
        <p14:creationId xmlns:p14="http://schemas.microsoft.com/office/powerpoint/2010/main" val="76250629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268376505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59910466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413924231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extLst>
      <p:ext uri="{BB962C8B-B14F-4D97-AF65-F5344CB8AC3E}">
        <p14:creationId xmlns:p14="http://schemas.microsoft.com/office/powerpoint/2010/main" val="159996488"/>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2384209439"/>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84771164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153503507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7" name="Rectangle 6"/>
          <p:cNvSpPr/>
          <p:nvPr userDrawn="1"/>
        </p:nvSpPr>
        <p:spPr>
          <a:xfrm>
            <a:off x="1371600" y="4343400"/>
            <a:ext cx="6400800" cy="292388"/>
          </a:xfrm>
          <a:prstGeom prst="rect">
            <a:avLst/>
          </a:prstGeom>
        </p:spPr>
        <p:txBody>
          <a:bodyPr wrap="square">
            <a:spAutoFit/>
          </a:bodyPr>
          <a:lstStyle/>
          <a:p>
            <a:r>
              <a:rPr lang="en-US" sz="1300" b="1" dirty="0" smtClean="0">
                <a:solidFill>
                  <a:srgbClr val="0039A6"/>
                </a:solidFill>
              </a:rPr>
              <a:t>For more information please contact Centers for Disease Control and Prevention</a:t>
            </a:r>
          </a:p>
        </p:txBody>
      </p:sp>
      <p:sp>
        <p:nvSpPr>
          <p:cNvPr id="10" name="Rectangle 9"/>
          <p:cNvSpPr/>
          <p:nvPr userDrawn="1"/>
        </p:nvSpPr>
        <p:spPr>
          <a:xfrm>
            <a:off x="1371600" y="4706034"/>
            <a:ext cx="5943600" cy="646331"/>
          </a:xfrm>
          <a:prstGeom prst="rect">
            <a:avLst/>
          </a:prstGeom>
        </p:spPr>
        <p:txBody>
          <a:bodyPr wrap="square">
            <a:spAutoFit/>
          </a:bodyPr>
          <a:lstStyle/>
          <a:p>
            <a:r>
              <a:rPr lang="en-US" sz="1200" dirty="0" smtClean="0">
                <a:solidFill>
                  <a:srgbClr val="0039A6"/>
                </a:solidFill>
              </a:rPr>
              <a:t>1600 Clifton Road NE, Atlanta, GA 30333</a:t>
            </a:r>
          </a:p>
          <a:p>
            <a:r>
              <a:rPr lang="en-US" sz="1200" dirty="0" smtClean="0">
                <a:solidFill>
                  <a:srgbClr val="0039A6"/>
                </a:solidFill>
              </a:rPr>
              <a:t>Telephone, 1-800-CDC-INFO (232-4636)/TTY: 1-888-232-6348</a:t>
            </a:r>
          </a:p>
          <a:p>
            <a:r>
              <a:rPr lang="en-US" sz="1200" dirty="0" smtClean="0">
                <a:solidFill>
                  <a:srgbClr val="0039A6"/>
                </a:solidFill>
              </a:rPr>
              <a:t>E-mail: cdcinfo@cdc.gov 	Web: www.cdc.gov</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8" name="Rectangle 7"/>
          <p:cNvSpPr/>
          <p:nvPr userDrawn="1"/>
        </p:nvSpPr>
        <p:spPr>
          <a:xfrm>
            <a:off x="1371600" y="5421868"/>
            <a:ext cx="5943600" cy="369332"/>
          </a:xfrm>
          <a:prstGeom prst="rect">
            <a:avLst/>
          </a:prstGeom>
        </p:spPr>
        <p:txBody>
          <a:bodyPr wrap="square">
            <a:spAutoFit/>
          </a:bodyPr>
          <a:lstStyle/>
          <a:p>
            <a:r>
              <a:rPr lang="en-US" sz="900" dirty="0" smtClean="0">
                <a:solidFill>
                  <a:srgbClr val="3077FF"/>
                </a:solidFill>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18396247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1"/>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3"/>
            <a:ext cx="8229600" cy="4190999"/>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4" y="4406901"/>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4" y="2906715"/>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3051"/>
            <a:ext cx="3008314"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1" y="273051"/>
            <a:ext cx="5111751"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2" y="1435103"/>
            <a:ext cx="3008314"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1"/>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9"/>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5.png"/><Relationship Id="rId5" Type="http://schemas.openxmlformats.org/officeDocument/2006/relationships/slideLayout" Target="../slideLayouts/slideLayout26.xml"/><Relationship Id="rId10" Type="http://schemas.openxmlformats.org/officeDocument/2006/relationships/theme" Target="../theme/theme3.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5.png"/><Relationship Id="rId5" Type="http://schemas.openxmlformats.org/officeDocument/2006/relationships/slideLayout" Target="../slideLayouts/slideLayout35.xml"/><Relationship Id="rId10" Type="http://schemas.openxmlformats.org/officeDocument/2006/relationships/theme" Target="../theme/theme4.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731" r:id="rId10"/>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79085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886885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83635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bli0@cdc.gov"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r>
              <a:rPr lang="en-US" dirty="0" smtClean="0"/>
              <a:t>National Center for HIV/AIDS, Viral Hepatitis, STD &amp; TB Prevention</a:t>
            </a:r>
            <a:endParaRPr lang="en-US" dirty="0"/>
          </a:p>
        </p:txBody>
      </p:sp>
      <p:sp>
        <p:nvSpPr>
          <p:cNvPr id="6" name="Text Placeholder 5"/>
          <p:cNvSpPr>
            <a:spLocks noGrp="1"/>
          </p:cNvSpPr>
          <p:nvPr>
            <p:ph type="body" sz="quarter" idx="12"/>
          </p:nvPr>
        </p:nvSpPr>
        <p:spPr/>
        <p:txBody>
          <a:bodyPr/>
          <a:lstStyle/>
          <a:p>
            <a:r>
              <a:rPr lang="en-US" dirty="0" smtClean="0"/>
              <a:t>Division of HIV/AIDS Prevention</a:t>
            </a:r>
            <a:endParaRPr lang="en-US" dirty="0"/>
          </a:p>
        </p:txBody>
      </p:sp>
      <p:sp>
        <p:nvSpPr>
          <p:cNvPr id="9" name="Title 3"/>
          <p:cNvSpPr txBox="1">
            <a:spLocks/>
          </p:cNvSpPr>
          <p:nvPr/>
        </p:nvSpPr>
        <p:spPr>
          <a:xfrm>
            <a:off x="304801" y="1143000"/>
            <a:ext cx="8534400" cy="3124200"/>
          </a:xfrm>
          <a:prstGeom prst="rect">
            <a:avLst/>
          </a:prstGeom>
          <a:effectLst>
            <a:glow rad="228600">
              <a:schemeClr val="accent6">
                <a:satMod val="175000"/>
                <a:alpha val="40000"/>
              </a:schemeClr>
            </a:glow>
            <a:outerShdw blurRad="50800" dist="38100" dir="5400000" algn="t" rotWithShape="0">
              <a:prstClr val="black">
                <a:alpha val="40000"/>
              </a:prstClr>
            </a:outerShdw>
          </a:effectLst>
        </p:spPr>
        <p:txBody>
          <a:bodyPr/>
          <a:lstStyle/>
          <a:p>
            <a:pPr algn="ctr">
              <a:spcBef>
                <a:spcPct val="0"/>
              </a:spcBef>
              <a:defRPr/>
            </a:pPr>
            <a:r>
              <a:rPr lang="en-US" sz="3600" b="1" dirty="0">
                <a:solidFill>
                  <a:schemeClr val="bg1"/>
                </a:solidFill>
                <a:effectLst>
                  <a:outerShdw blurRad="38100" dist="38100" dir="2700000" algn="tl">
                    <a:srgbClr val="000000">
                      <a:alpha val="43137"/>
                    </a:srgbClr>
                  </a:outerShdw>
                </a:effectLst>
                <a:latin typeface="+mj-lt"/>
                <a:ea typeface="+mj-ea"/>
                <a:cs typeface="+mj-cs"/>
              </a:rPr>
              <a:t/>
            </a:r>
            <a:br>
              <a:rPr lang="en-US" sz="3600" b="1" dirty="0">
                <a:solidFill>
                  <a:schemeClr val="bg1"/>
                </a:solidFill>
                <a:effectLst>
                  <a:outerShdw blurRad="38100" dist="38100" dir="2700000" algn="tl">
                    <a:srgbClr val="000000">
                      <a:alpha val="43137"/>
                    </a:srgbClr>
                  </a:outerShdw>
                </a:effectLst>
                <a:latin typeface="+mj-lt"/>
                <a:ea typeface="+mj-ea"/>
                <a:cs typeface="+mj-cs"/>
              </a:rPr>
            </a:br>
            <a:r>
              <a:rPr lang="en-US" sz="3200" b="1" i="1" dirty="0">
                <a:solidFill>
                  <a:schemeClr val="bg1"/>
                </a:solidFill>
                <a:effectLst>
                  <a:outerShdw blurRad="38100" dist="38100" dir="2700000" algn="tl">
                    <a:srgbClr val="000000">
                      <a:alpha val="43137"/>
                    </a:srgbClr>
                  </a:outerShdw>
                </a:effectLst>
                <a:latin typeface="+mj-lt"/>
                <a:ea typeface="+mj-ea"/>
                <a:cs typeface="+mj-cs"/>
              </a:rPr>
              <a:t>Technical Guidance for </a:t>
            </a:r>
            <a:endParaRPr lang="en-US" sz="3200" b="1" i="1" dirty="0" smtClean="0">
              <a:solidFill>
                <a:schemeClr val="bg1"/>
              </a:solidFill>
              <a:effectLst>
                <a:outerShdw blurRad="38100" dist="38100" dir="2700000" algn="tl">
                  <a:srgbClr val="000000">
                    <a:alpha val="43137"/>
                  </a:srgbClr>
                </a:outerShdw>
              </a:effectLst>
              <a:latin typeface="+mj-lt"/>
              <a:ea typeface="+mj-ea"/>
              <a:cs typeface="+mj-cs"/>
            </a:endParaRPr>
          </a:p>
          <a:p>
            <a:pPr algn="ctr">
              <a:spcBef>
                <a:spcPct val="0"/>
              </a:spcBef>
              <a:defRPr/>
            </a:pPr>
            <a:r>
              <a:rPr lang="en-US" sz="3200" b="1" i="1" dirty="0" smtClean="0">
                <a:solidFill>
                  <a:schemeClr val="bg1"/>
                </a:solidFill>
                <a:effectLst>
                  <a:outerShdw blurRad="38100" dist="38100" dir="2700000" algn="tl">
                    <a:srgbClr val="000000">
                      <a:alpha val="43137"/>
                    </a:srgbClr>
                  </a:outerShdw>
                </a:effectLst>
                <a:latin typeface="+mj-lt"/>
                <a:ea typeface="+mj-ea"/>
                <a:cs typeface="+mj-cs"/>
              </a:rPr>
              <a:t>HIV </a:t>
            </a:r>
            <a:r>
              <a:rPr lang="en-US" sz="3200" b="1" i="1" dirty="0">
                <a:solidFill>
                  <a:schemeClr val="bg1"/>
                </a:solidFill>
                <a:effectLst>
                  <a:outerShdw blurRad="38100" dist="38100" dir="2700000" algn="tl">
                    <a:srgbClr val="000000">
                      <a:alpha val="43137"/>
                    </a:srgbClr>
                  </a:outerShdw>
                </a:effectLst>
                <a:latin typeface="+mj-lt"/>
                <a:ea typeface="+mj-ea"/>
                <a:cs typeface="+mj-cs"/>
              </a:rPr>
              <a:t>Surveillance </a:t>
            </a:r>
            <a:r>
              <a:rPr lang="en-US" sz="3200" b="1" i="1" dirty="0" smtClean="0">
                <a:solidFill>
                  <a:schemeClr val="bg1"/>
                </a:solidFill>
                <a:effectLst>
                  <a:outerShdw blurRad="38100" dist="38100" dir="2700000" algn="tl">
                    <a:srgbClr val="000000">
                      <a:alpha val="43137"/>
                    </a:srgbClr>
                  </a:outerShdw>
                </a:effectLst>
                <a:latin typeface="+mj-lt"/>
                <a:ea typeface="+mj-ea"/>
                <a:cs typeface="+mj-cs"/>
              </a:rPr>
              <a:t>Programs</a:t>
            </a:r>
          </a:p>
          <a:p>
            <a:pPr algn="ctr">
              <a:spcBef>
                <a:spcPct val="0"/>
              </a:spcBef>
              <a:defRPr/>
            </a:pPr>
            <a:endParaRPr lang="en-US" sz="2800" b="1" dirty="0" smtClean="0">
              <a:solidFill>
                <a:schemeClr val="bg1"/>
              </a:solidFill>
              <a:effectLst>
                <a:outerShdw blurRad="38100" dist="38100" dir="2700000" algn="tl">
                  <a:srgbClr val="000000">
                    <a:alpha val="43137"/>
                  </a:srgbClr>
                </a:outerShdw>
              </a:effectLst>
              <a:latin typeface="+mj-lt"/>
              <a:ea typeface="+mj-ea"/>
              <a:cs typeface="+mj-cs"/>
            </a:endParaRPr>
          </a:p>
          <a:p>
            <a:pPr algn="ctr">
              <a:spcBef>
                <a:spcPct val="0"/>
              </a:spcBef>
              <a:defRPr/>
            </a:pPr>
            <a:r>
              <a:rPr lang="en-US" sz="3000" b="1" dirty="0" smtClean="0">
                <a:solidFill>
                  <a:schemeClr val="bg1"/>
                </a:solidFill>
                <a:effectLst>
                  <a:outerShdw blurRad="38100" dist="38100" dir="2700000" algn="tl">
                    <a:srgbClr val="000000">
                      <a:alpha val="43137"/>
                    </a:srgbClr>
                  </a:outerShdw>
                </a:effectLst>
                <a:latin typeface="+mj-lt"/>
                <a:ea typeface="+mj-ea"/>
                <a:cs typeface="+mj-cs"/>
              </a:rPr>
              <a:t>Geocoding </a:t>
            </a:r>
            <a:r>
              <a:rPr lang="en-US" sz="3000" b="1" dirty="0">
                <a:solidFill>
                  <a:schemeClr val="bg1"/>
                </a:solidFill>
                <a:effectLst>
                  <a:outerShdw blurRad="38100" dist="38100" dir="2700000" algn="tl">
                    <a:srgbClr val="000000">
                      <a:alpha val="43137"/>
                    </a:srgbClr>
                  </a:outerShdw>
                </a:effectLst>
                <a:latin typeface="+mj-lt"/>
                <a:ea typeface="+mj-ea"/>
                <a:cs typeface="+mj-cs"/>
              </a:rPr>
              <a:t>and Linking HIV Data </a:t>
            </a:r>
            <a:endParaRPr lang="en-US" sz="3000" b="1" dirty="0" smtClean="0">
              <a:solidFill>
                <a:schemeClr val="bg1"/>
              </a:solidFill>
              <a:effectLst>
                <a:outerShdw blurRad="38100" dist="38100" dir="2700000" algn="tl">
                  <a:srgbClr val="000000">
                    <a:alpha val="43137"/>
                  </a:srgbClr>
                </a:outerShdw>
              </a:effectLst>
              <a:latin typeface="+mj-lt"/>
              <a:ea typeface="+mj-ea"/>
              <a:cs typeface="+mj-cs"/>
            </a:endParaRPr>
          </a:p>
        </p:txBody>
      </p:sp>
      <p:sp>
        <p:nvSpPr>
          <p:cNvPr id="7" name="TextBox 6"/>
          <p:cNvSpPr txBox="1"/>
          <p:nvPr/>
        </p:nvSpPr>
        <p:spPr>
          <a:xfrm>
            <a:off x="990600" y="4267200"/>
            <a:ext cx="7315200" cy="923330"/>
          </a:xfrm>
          <a:prstGeom prst="rect">
            <a:avLst/>
          </a:prstGeom>
          <a:noFill/>
        </p:spPr>
        <p:txBody>
          <a:bodyPr wrap="square" rtlCol="0">
            <a:spAutoFit/>
          </a:bodyPr>
          <a:lstStyle/>
          <a:p>
            <a:pPr algn="ctr"/>
            <a:r>
              <a:rPr lang="en-US" dirty="0" smtClean="0">
                <a:solidFill>
                  <a:schemeClr val="tx2">
                    <a:lumMod val="95000"/>
                  </a:schemeClr>
                </a:solidFill>
              </a:rPr>
              <a:t>Zanetta Gant, PhD, MS</a:t>
            </a:r>
          </a:p>
          <a:p>
            <a:pPr algn="ctr"/>
            <a:r>
              <a:rPr lang="en-US" dirty="0" smtClean="0">
                <a:solidFill>
                  <a:schemeClr val="tx2"/>
                </a:solidFill>
              </a:rPr>
              <a:t>CSTE Webinar</a:t>
            </a:r>
          </a:p>
          <a:p>
            <a:pPr algn="ctr"/>
            <a:r>
              <a:rPr lang="en-US" dirty="0" smtClean="0">
                <a:solidFill>
                  <a:schemeClr val="tx2">
                    <a:lumMod val="95000"/>
                  </a:schemeClr>
                </a:solidFill>
              </a:rPr>
              <a:t>September 4, 2012</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Evaluating Geocoded </a:t>
            </a:r>
            <a:r>
              <a:rPr lang="en-US" dirty="0" smtClean="0"/>
              <a:t>Data (2)</a:t>
            </a:r>
            <a:endParaRPr lang="en-US" dirty="0"/>
          </a:p>
        </p:txBody>
      </p:sp>
      <p:sp>
        <p:nvSpPr>
          <p:cNvPr id="3" name="Content Placeholder 2"/>
          <p:cNvSpPr>
            <a:spLocks noGrp="1"/>
          </p:cNvSpPr>
          <p:nvPr>
            <p:ph idx="1"/>
          </p:nvPr>
        </p:nvSpPr>
        <p:spPr>
          <a:xfrm>
            <a:off x="228600" y="1752600"/>
            <a:ext cx="8610600" cy="5410200"/>
          </a:xfrm>
        </p:spPr>
        <p:txBody>
          <a:bodyPr>
            <a:normAutofit/>
          </a:bodyPr>
          <a:lstStyle/>
          <a:p>
            <a:r>
              <a:rPr lang="en-US" sz="2800" dirty="0" smtClean="0"/>
              <a:t>Standard measure of data quality</a:t>
            </a:r>
          </a:p>
          <a:p>
            <a:pPr lvl="1"/>
            <a:r>
              <a:rPr lang="en-US" sz="2200" dirty="0" smtClean="0"/>
              <a:t>Percentage of HIV cases </a:t>
            </a:r>
            <a:r>
              <a:rPr lang="en-US" sz="2200" dirty="0"/>
              <a:t>geocoded to the census tract </a:t>
            </a:r>
            <a:r>
              <a:rPr lang="en-US" sz="2200" dirty="0" smtClean="0"/>
              <a:t>level</a:t>
            </a:r>
          </a:p>
          <a:p>
            <a:pPr lvl="1"/>
            <a:r>
              <a:rPr lang="en-US" sz="2200" b="1" dirty="0"/>
              <a:t>Outcome standard:</a:t>
            </a:r>
            <a:r>
              <a:rPr lang="en-US" sz="2200" dirty="0"/>
              <a:t> </a:t>
            </a:r>
            <a:r>
              <a:rPr lang="en-US" sz="2200" dirty="0" smtClean="0">
                <a:solidFill>
                  <a:schemeClr val="tx2"/>
                </a:solidFill>
              </a:rPr>
              <a:t>At </a:t>
            </a:r>
            <a:r>
              <a:rPr lang="en-US" sz="2200" dirty="0"/>
              <a:t>least </a:t>
            </a:r>
            <a:r>
              <a:rPr lang="en-US" sz="2200" b="1" i="1" u="sng" dirty="0"/>
              <a:t>two-thirds</a:t>
            </a:r>
            <a:r>
              <a:rPr lang="en-US" sz="2200" dirty="0"/>
              <a:t> of HIV surveillance records should be geocoded to the census tract level for a project </a:t>
            </a:r>
            <a:r>
              <a:rPr lang="en-US" sz="2200" dirty="0" smtClean="0"/>
              <a:t>period</a:t>
            </a:r>
          </a:p>
          <a:p>
            <a:r>
              <a:rPr lang="en-US" sz="2800" dirty="0" smtClean="0"/>
              <a:t>Other measures of data quality</a:t>
            </a:r>
          </a:p>
          <a:p>
            <a:pPr lvl="1"/>
            <a:r>
              <a:rPr lang="en-US" sz="2200" b="1" dirty="0" smtClean="0"/>
              <a:t>Data collection efforts:</a:t>
            </a:r>
            <a:r>
              <a:rPr lang="en-US" sz="2200" dirty="0" smtClean="0"/>
              <a:t> Percentage of records in the program’s surveillance system that contain any street address information</a:t>
            </a:r>
          </a:p>
          <a:p>
            <a:pPr lvl="1"/>
            <a:r>
              <a:rPr lang="en-US" sz="2200" b="1" dirty="0" smtClean="0"/>
              <a:t>Geocoding efforts: </a:t>
            </a:r>
            <a:r>
              <a:rPr lang="en-US" sz="2200" dirty="0" smtClean="0"/>
              <a:t>Percentage </a:t>
            </a:r>
            <a:r>
              <a:rPr lang="en-US" sz="2200" dirty="0"/>
              <a:t>of </a:t>
            </a:r>
            <a:r>
              <a:rPr lang="en-US" sz="2200" dirty="0" smtClean="0"/>
              <a:t>records with address information that matched to a known address in the underlying base files</a:t>
            </a:r>
          </a:p>
          <a:p>
            <a:pPr lvl="1"/>
            <a:endParaRPr lang="en-US" dirty="0" smtClean="0"/>
          </a:p>
        </p:txBody>
      </p:sp>
    </p:spTree>
    <p:extLst>
      <p:ext uri="{BB962C8B-B14F-4D97-AF65-F5344CB8AC3E}">
        <p14:creationId xmlns:p14="http://schemas.microsoft.com/office/powerpoint/2010/main" val="301380685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
            <a:ext cx="8229600" cy="1143000"/>
          </a:xfrm>
        </p:spPr>
        <p:txBody>
          <a:bodyPr/>
          <a:lstStyle/>
          <a:p>
            <a:r>
              <a:rPr lang="en-US" dirty="0"/>
              <a:t>Evaluating Geocoded Data </a:t>
            </a:r>
            <a:r>
              <a:rPr lang="en-US" dirty="0" smtClean="0"/>
              <a:t>(3)</a:t>
            </a:r>
            <a:endParaRPr lang="en-US" dirty="0"/>
          </a:p>
        </p:txBody>
      </p:sp>
      <p:sp>
        <p:nvSpPr>
          <p:cNvPr id="3" name="Content Placeholder 2"/>
          <p:cNvSpPr>
            <a:spLocks noGrp="1"/>
          </p:cNvSpPr>
          <p:nvPr>
            <p:ph idx="1"/>
          </p:nvPr>
        </p:nvSpPr>
        <p:spPr>
          <a:xfrm>
            <a:off x="457200" y="1524000"/>
            <a:ext cx="8229600" cy="4191000"/>
          </a:xfrm>
        </p:spPr>
        <p:txBody>
          <a:bodyPr/>
          <a:lstStyle/>
          <a:p>
            <a:r>
              <a:rPr lang="en-US" sz="2800" dirty="0"/>
              <a:t>Bias and representativeness</a:t>
            </a:r>
          </a:p>
          <a:p>
            <a:pPr lvl="1"/>
            <a:r>
              <a:rPr lang="en-US" sz="2400" dirty="0"/>
              <a:t>Demonstrate that geocoded cases are similar to </a:t>
            </a:r>
            <a:r>
              <a:rPr lang="en-US" sz="2400" dirty="0" smtClean="0"/>
              <a:t>non-geocoded </a:t>
            </a:r>
            <a:r>
              <a:rPr lang="en-US" sz="2400" dirty="0"/>
              <a:t>cases with respect to standard demographic and risk </a:t>
            </a:r>
            <a:r>
              <a:rPr lang="en-US" sz="2400" dirty="0" smtClean="0"/>
              <a:t>characteristics</a:t>
            </a:r>
          </a:p>
          <a:p>
            <a:pPr lvl="1"/>
            <a:r>
              <a:rPr lang="en-US" sz="2400" dirty="0" smtClean="0"/>
              <a:t>If the two groups are not similar, then this could result in a biased view of the burden of HIV disease</a:t>
            </a:r>
          </a:p>
          <a:p>
            <a:pPr lvl="2"/>
            <a:r>
              <a:rPr lang="en-US" sz="2000" dirty="0" smtClean="0"/>
              <a:t>Disproportionate </a:t>
            </a:r>
            <a:r>
              <a:rPr lang="en-US" sz="2000" dirty="0"/>
              <a:t>number of </a:t>
            </a:r>
            <a:r>
              <a:rPr lang="en-US" sz="2000" dirty="0" smtClean="0"/>
              <a:t>non-geocodable </a:t>
            </a:r>
            <a:r>
              <a:rPr lang="en-US" sz="2000" dirty="0"/>
              <a:t>addresses of men who have sex with men (MSM) compared to geocodable addresses of men who have sex with men (</a:t>
            </a:r>
            <a:r>
              <a:rPr lang="en-US" sz="2000" dirty="0" smtClean="0"/>
              <a:t>MSM)</a:t>
            </a:r>
            <a:r>
              <a:rPr lang="en-US" sz="2000" strike="sngStrike" dirty="0" smtClean="0">
                <a:solidFill>
                  <a:srgbClr val="FF0000"/>
                </a:solidFill>
              </a:rPr>
              <a:t> </a:t>
            </a:r>
            <a:endParaRPr lang="en-US" sz="2000" strike="sngStrike" dirty="0">
              <a:solidFill>
                <a:srgbClr val="FF0000"/>
              </a:solidFill>
            </a:endParaRPr>
          </a:p>
          <a:p>
            <a:pPr lvl="1"/>
            <a:r>
              <a:rPr lang="en-US" sz="2400" dirty="0"/>
              <a:t>The differences might also suggest ways to improve the quality of surveillance data in the </a:t>
            </a:r>
            <a:r>
              <a:rPr lang="en-US" sz="2400" dirty="0" smtClean="0"/>
              <a:t>future</a:t>
            </a:r>
            <a:endParaRPr lang="en-US" sz="2400" dirty="0"/>
          </a:p>
          <a:p>
            <a:endParaRPr lang="en-US" dirty="0"/>
          </a:p>
        </p:txBody>
      </p:sp>
    </p:spTree>
    <p:extLst>
      <p:ext uri="{BB962C8B-B14F-4D97-AF65-F5344CB8AC3E}">
        <p14:creationId xmlns:p14="http://schemas.microsoft.com/office/powerpoint/2010/main" val="29480515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Managing Geocoded </a:t>
            </a:r>
            <a:r>
              <a:rPr lang="en-US" dirty="0" smtClean="0"/>
              <a:t>Data (1)</a:t>
            </a:r>
            <a:endParaRPr lang="en-US" dirty="0"/>
          </a:p>
        </p:txBody>
      </p:sp>
      <p:sp>
        <p:nvSpPr>
          <p:cNvPr id="3" name="Content Placeholder 2"/>
          <p:cNvSpPr>
            <a:spLocks noGrp="1"/>
          </p:cNvSpPr>
          <p:nvPr>
            <p:ph idx="1"/>
          </p:nvPr>
        </p:nvSpPr>
        <p:spPr>
          <a:xfrm>
            <a:off x="228600" y="1295400"/>
            <a:ext cx="8686800" cy="5562600"/>
          </a:xfrm>
        </p:spPr>
        <p:txBody>
          <a:bodyPr>
            <a:normAutofit/>
          </a:bodyPr>
          <a:lstStyle/>
          <a:p>
            <a:r>
              <a:rPr lang="en-US" sz="2800" dirty="0" smtClean="0"/>
              <a:t>Storage </a:t>
            </a:r>
            <a:r>
              <a:rPr lang="en-US" sz="2800" dirty="0"/>
              <a:t>of geocoded data for use in a Geographic Information System ( GIS</a:t>
            </a:r>
            <a:r>
              <a:rPr lang="en-US" sz="2800" dirty="0" smtClean="0"/>
              <a:t>)</a:t>
            </a:r>
          </a:p>
          <a:p>
            <a:pPr lvl="1"/>
            <a:r>
              <a:rPr lang="en-US" sz="2400" dirty="0" smtClean="0"/>
              <a:t>Store </a:t>
            </a:r>
            <a:r>
              <a:rPr lang="en-US" sz="2400" dirty="0"/>
              <a:t>the entire data set </a:t>
            </a:r>
            <a:r>
              <a:rPr lang="en-US" sz="2400" dirty="0" smtClean="0"/>
              <a:t>in </a:t>
            </a:r>
            <a:r>
              <a:rPr lang="en-US" sz="2400" dirty="0"/>
              <a:t>a data file that can be easily imported into ArcGIS or other GIS </a:t>
            </a:r>
            <a:r>
              <a:rPr lang="en-US" sz="2400" dirty="0" smtClean="0"/>
              <a:t>software</a:t>
            </a:r>
          </a:p>
          <a:p>
            <a:pPr lvl="2"/>
            <a:r>
              <a:rPr lang="en-US" sz="2000" dirty="0" smtClean="0"/>
              <a:t>Naming </a:t>
            </a:r>
            <a:r>
              <a:rPr lang="en-US" sz="2000" dirty="0"/>
              <a:t>conventions </a:t>
            </a:r>
            <a:r>
              <a:rPr lang="en-US" sz="2000" dirty="0" smtClean="0"/>
              <a:t>that </a:t>
            </a:r>
            <a:r>
              <a:rPr lang="en-US" sz="2000" dirty="0"/>
              <a:t>take into consideration the date and type of data </a:t>
            </a:r>
            <a:endParaRPr lang="en-US" sz="2000" dirty="0" smtClean="0"/>
          </a:p>
          <a:p>
            <a:r>
              <a:rPr lang="en-US" sz="2800" dirty="0" smtClean="0"/>
              <a:t>Submitting </a:t>
            </a:r>
            <a:r>
              <a:rPr lang="en-US" sz="2800" dirty="0"/>
              <a:t>data to CDC – Memorandum of </a:t>
            </a:r>
            <a:r>
              <a:rPr lang="en-US" sz="2800" dirty="0" smtClean="0"/>
              <a:t>Agreement</a:t>
            </a:r>
          </a:p>
          <a:p>
            <a:pPr lvl="1"/>
            <a:r>
              <a:rPr lang="en-US" sz="2400" dirty="0" smtClean="0"/>
              <a:t>Purpose: Agreed</a:t>
            </a:r>
            <a:r>
              <a:rPr lang="en-US" sz="2400" dirty="0"/>
              <a:t> </a:t>
            </a:r>
            <a:r>
              <a:rPr lang="en-US" sz="2400" dirty="0" smtClean="0"/>
              <a:t>upon framework for sharing and releasing sensitive </a:t>
            </a:r>
            <a:r>
              <a:rPr lang="en-US" sz="2400" dirty="0"/>
              <a:t>HIV surveillance information </a:t>
            </a:r>
            <a:endParaRPr lang="en-US" sz="2400" dirty="0" smtClean="0"/>
          </a:p>
          <a:p>
            <a:pPr lvl="1"/>
            <a:r>
              <a:rPr lang="en-US" sz="2400" dirty="0" smtClean="0"/>
              <a:t>Alternative </a:t>
            </a:r>
            <a:r>
              <a:rPr lang="en-US" sz="2400" dirty="0"/>
              <a:t>options for jurisdictions with laws/policies against sharing census tracts with CDC</a:t>
            </a:r>
          </a:p>
        </p:txBody>
      </p:sp>
    </p:spTree>
    <p:extLst>
      <p:ext uri="{BB962C8B-B14F-4D97-AF65-F5344CB8AC3E}">
        <p14:creationId xmlns:p14="http://schemas.microsoft.com/office/powerpoint/2010/main" val="399826234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Managing Geocoded </a:t>
            </a:r>
            <a:r>
              <a:rPr lang="en-US" dirty="0" smtClean="0"/>
              <a:t>Data (2)</a:t>
            </a:r>
            <a:endParaRPr lang="en-US" dirty="0"/>
          </a:p>
        </p:txBody>
      </p:sp>
      <p:sp>
        <p:nvSpPr>
          <p:cNvPr id="3" name="Content Placeholder 2"/>
          <p:cNvSpPr>
            <a:spLocks noGrp="1"/>
          </p:cNvSpPr>
          <p:nvPr>
            <p:ph idx="1"/>
          </p:nvPr>
        </p:nvSpPr>
        <p:spPr>
          <a:xfrm>
            <a:off x="457200" y="1752600"/>
            <a:ext cx="8229600" cy="4191000"/>
          </a:xfrm>
        </p:spPr>
        <p:txBody>
          <a:bodyPr/>
          <a:lstStyle/>
          <a:p>
            <a:r>
              <a:rPr lang="en-US" sz="2800" dirty="0"/>
              <a:t>Protecting confidentiality in </a:t>
            </a:r>
            <a:r>
              <a:rPr lang="en-US" sz="2800" dirty="0" smtClean="0"/>
              <a:t>spatial data </a:t>
            </a:r>
            <a:r>
              <a:rPr lang="en-US" sz="2800" dirty="0"/>
              <a:t>analyses and data </a:t>
            </a:r>
            <a:r>
              <a:rPr lang="en-US" sz="2800" dirty="0" smtClean="0"/>
              <a:t>dissemination</a:t>
            </a:r>
          </a:p>
          <a:p>
            <a:pPr lvl="1"/>
            <a:r>
              <a:rPr lang="en-US" sz="2400" dirty="0"/>
              <a:t>Information mapped using a GIS must be protected </a:t>
            </a:r>
            <a:r>
              <a:rPr lang="en-US" sz="2400" dirty="0" smtClean="0"/>
              <a:t>using the </a:t>
            </a:r>
            <a:r>
              <a:rPr lang="en-US" sz="2400" dirty="0"/>
              <a:t>same standard that would be applied to any other presentation of the data (e.g., tables, reports</a:t>
            </a:r>
            <a:r>
              <a:rPr lang="en-US" sz="2400" dirty="0" smtClean="0"/>
              <a:t>)</a:t>
            </a:r>
          </a:p>
          <a:p>
            <a:pPr lvl="1"/>
            <a:r>
              <a:rPr lang="en-US" sz="2400" dirty="0"/>
              <a:t>Protect maps to ensure knowledgeable users can not manipulate maps and identify individuals</a:t>
            </a:r>
            <a:endParaRPr lang="en-US" sz="2400" dirty="0" smtClean="0"/>
          </a:p>
        </p:txBody>
      </p:sp>
    </p:spTree>
    <p:extLst>
      <p:ext uri="{BB962C8B-B14F-4D97-AF65-F5344CB8AC3E}">
        <p14:creationId xmlns:p14="http://schemas.microsoft.com/office/powerpoint/2010/main" val="54319998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
            <a:ext cx="8229600" cy="1143000"/>
          </a:xfrm>
        </p:spPr>
        <p:txBody>
          <a:bodyPr/>
          <a:lstStyle/>
          <a:p>
            <a:r>
              <a:rPr lang="en-US" dirty="0"/>
              <a:t>Mapping and Analyzing Geocoded </a:t>
            </a:r>
            <a:r>
              <a:rPr lang="en-US" dirty="0" smtClean="0"/>
              <a:t>Data</a:t>
            </a:r>
            <a:endParaRPr lang="en-US" dirty="0"/>
          </a:p>
        </p:txBody>
      </p:sp>
      <p:sp>
        <p:nvSpPr>
          <p:cNvPr id="3" name="Content Placeholder 2"/>
          <p:cNvSpPr>
            <a:spLocks noGrp="1"/>
          </p:cNvSpPr>
          <p:nvPr>
            <p:ph idx="1"/>
          </p:nvPr>
        </p:nvSpPr>
        <p:spPr>
          <a:xfrm>
            <a:off x="533400" y="1447800"/>
            <a:ext cx="8229600" cy="4800600"/>
          </a:xfrm>
        </p:spPr>
        <p:txBody>
          <a:bodyPr>
            <a:normAutofit fontScale="92500"/>
          </a:bodyPr>
          <a:lstStyle/>
          <a:p>
            <a:r>
              <a:rPr lang="en-US" sz="2800" dirty="0"/>
              <a:t>Map </a:t>
            </a:r>
            <a:r>
              <a:rPr lang="en-US" sz="2800" dirty="0" smtClean="0"/>
              <a:t>production and sharing</a:t>
            </a:r>
          </a:p>
          <a:p>
            <a:pPr lvl="1"/>
            <a:r>
              <a:rPr lang="en-US" sz="2400" dirty="0" smtClean="0"/>
              <a:t>Thematic </a:t>
            </a:r>
            <a:r>
              <a:rPr lang="en-US" sz="2400" dirty="0"/>
              <a:t>maps </a:t>
            </a:r>
            <a:r>
              <a:rPr lang="en-US" sz="2400" dirty="0" smtClean="0"/>
              <a:t>illustrate </a:t>
            </a:r>
            <a:r>
              <a:rPr lang="en-US" sz="2400" dirty="0"/>
              <a:t>the general distribution and intensity of disease in an area without disclosing the locations of </a:t>
            </a:r>
            <a:r>
              <a:rPr lang="en-US" sz="2400" dirty="0" smtClean="0"/>
              <a:t>individuals</a:t>
            </a:r>
          </a:p>
          <a:p>
            <a:pPr lvl="1"/>
            <a:r>
              <a:rPr lang="en-US" sz="2400" dirty="0" smtClean="0"/>
              <a:t>Consider </a:t>
            </a:r>
            <a:r>
              <a:rPr lang="en-US" sz="2400" dirty="0"/>
              <a:t>the audience: </a:t>
            </a:r>
            <a:r>
              <a:rPr lang="en-US" sz="2400" dirty="0" smtClean="0"/>
              <a:t> internal </a:t>
            </a:r>
            <a:r>
              <a:rPr lang="en-US" sz="2400" dirty="0"/>
              <a:t>surveillance maps may require less control in terms of masking data than do maps that will be sent to a larger external </a:t>
            </a:r>
            <a:r>
              <a:rPr lang="en-US" sz="2400" dirty="0" smtClean="0"/>
              <a:t>audience</a:t>
            </a:r>
          </a:p>
          <a:p>
            <a:r>
              <a:rPr lang="en-US" sz="2800" dirty="0"/>
              <a:t>Maps and analyses with geocoded </a:t>
            </a:r>
            <a:r>
              <a:rPr lang="en-US" sz="2800" dirty="0" smtClean="0"/>
              <a:t>data</a:t>
            </a:r>
          </a:p>
          <a:p>
            <a:pPr lvl="1"/>
            <a:r>
              <a:rPr lang="en-US" sz="2400" dirty="0" smtClean="0"/>
              <a:t>Mapped </a:t>
            </a:r>
            <a:r>
              <a:rPr lang="en-US" sz="2400" dirty="0"/>
              <a:t>data are visually striking (i.e., maps can enhance the interpretation of surveillance and epidemiological data</a:t>
            </a:r>
            <a:r>
              <a:rPr lang="en-US" sz="2400" dirty="0" smtClean="0"/>
              <a:t>)</a:t>
            </a:r>
          </a:p>
          <a:p>
            <a:pPr lvl="1"/>
            <a:r>
              <a:rPr lang="en-US" sz="2400" dirty="0" smtClean="0"/>
              <a:t>Analyses: descriptive statistics, </a:t>
            </a:r>
            <a:r>
              <a:rPr lang="en-US" sz="2400" dirty="0"/>
              <a:t>measures of </a:t>
            </a:r>
            <a:r>
              <a:rPr lang="en-US" sz="2400" i="1" dirty="0"/>
              <a:t>spatial </a:t>
            </a:r>
            <a:r>
              <a:rPr lang="en-US" sz="2400" i="1" dirty="0" smtClean="0"/>
              <a:t>autocorrelation, </a:t>
            </a:r>
            <a:r>
              <a:rPr lang="en-US" sz="2400" dirty="0"/>
              <a:t>proximity </a:t>
            </a:r>
            <a:r>
              <a:rPr lang="en-US" sz="2400" dirty="0" smtClean="0"/>
              <a:t>analysis,  and </a:t>
            </a:r>
            <a:r>
              <a:rPr lang="en-US" sz="2400" dirty="0"/>
              <a:t>spatial cluster </a:t>
            </a:r>
          </a:p>
        </p:txBody>
      </p:sp>
    </p:spTree>
    <p:extLst>
      <p:ext uri="{BB962C8B-B14F-4D97-AF65-F5344CB8AC3E}">
        <p14:creationId xmlns:p14="http://schemas.microsoft.com/office/powerpoint/2010/main" val="125562696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Main Takeaway Points</a:t>
            </a:r>
          </a:p>
        </p:txBody>
      </p:sp>
      <p:sp>
        <p:nvSpPr>
          <p:cNvPr id="3" name="Content Placeholder 2"/>
          <p:cNvSpPr>
            <a:spLocks noGrp="1"/>
          </p:cNvSpPr>
          <p:nvPr>
            <p:ph idx="1"/>
          </p:nvPr>
        </p:nvSpPr>
        <p:spPr/>
        <p:txBody>
          <a:bodyPr/>
          <a:lstStyle/>
          <a:p>
            <a:r>
              <a:rPr lang="en-US" sz="2800" b="0" dirty="0" smtClean="0"/>
              <a:t>Geocoding </a:t>
            </a:r>
            <a:r>
              <a:rPr lang="en-US" sz="2800" b="0" dirty="0"/>
              <a:t>HIV surveillance data </a:t>
            </a:r>
            <a:r>
              <a:rPr lang="en-US" sz="2800" b="0" dirty="0" smtClean="0"/>
              <a:t>can enhance </a:t>
            </a:r>
            <a:r>
              <a:rPr lang="en-US" sz="2800" b="0" dirty="0"/>
              <a:t>the understanding of social determinants of </a:t>
            </a:r>
            <a:r>
              <a:rPr lang="en-US" sz="2800" b="0" dirty="0" smtClean="0"/>
              <a:t>health </a:t>
            </a:r>
            <a:endParaRPr lang="en-US" sz="2800" b="0" dirty="0"/>
          </a:p>
          <a:p>
            <a:r>
              <a:rPr lang="en-US" sz="2800" b="0" dirty="0" smtClean="0"/>
              <a:t>HIV Surveillance data should be consistent and </a:t>
            </a:r>
            <a:r>
              <a:rPr lang="en-US" sz="2800" b="0" dirty="0"/>
              <a:t>standardized </a:t>
            </a:r>
            <a:r>
              <a:rPr lang="en-US" sz="2800" b="0" dirty="0" smtClean="0"/>
              <a:t>to </a:t>
            </a:r>
            <a:r>
              <a:rPr lang="en-US" sz="2800" b="0" dirty="0"/>
              <a:t>ensure accurate and successful </a:t>
            </a:r>
            <a:r>
              <a:rPr lang="en-US" sz="2800" b="0" dirty="0" smtClean="0"/>
              <a:t>geocoding </a:t>
            </a:r>
            <a:endParaRPr lang="en-US" sz="2800" b="0" dirty="0"/>
          </a:p>
          <a:p>
            <a:r>
              <a:rPr lang="en-US" sz="2800" b="0" dirty="0"/>
              <a:t>Various mapping techniques and analyses can be performed with geocoded HIV surveillance data</a:t>
            </a:r>
          </a:p>
          <a:p>
            <a:r>
              <a:rPr lang="en-US" sz="2800" b="0" dirty="0" smtClean="0"/>
              <a:t>Memorandum </a:t>
            </a:r>
            <a:r>
              <a:rPr lang="en-US" sz="2800" b="0" dirty="0"/>
              <a:t>of </a:t>
            </a:r>
            <a:r>
              <a:rPr lang="en-US" sz="2800" b="0" dirty="0" smtClean="0"/>
              <a:t>Agreement </a:t>
            </a:r>
            <a:r>
              <a:rPr lang="en-US" sz="2800" b="0" dirty="0"/>
              <a:t>(MOA) </a:t>
            </a:r>
            <a:r>
              <a:rPr lang="en-US" sz="2800" b="0" dirty="0" smtClean="0"/>
              <a:t>must be in place between </a:t>
            </a:r>
            <a:r>
              <a:rPr lang="en-US" sz="2800" b="0" dirty="0"/>
              <a:t>CDC and the local jurisdiction </a:t>
            </a:r>
            <a:r>
              <a:rPr lang="en-US" sz="2800" b="0" dirty="0" smtClean="0"/>
              <a:t>before submitting data to CDC</a:t>
            </a:r>
            <a:endParaRPr lang="en-US" sz="2800" b="0" dirty="0"/>
          </a:p>
          <a:p>
            <a:endParaRPr lang="en-US" dirty="0"/>
          </a:p>
        </p:txBody>
      </p:sp>
    </p:spTree>
    <p:extLst>
      <p:ext uri="{BB962C8B-B14F-4D97-AF65-F5344CB8AC3E}">
        <p14:creationId xmlns:p14="http://schemas.microsoft.com/office/powerpoint/2010/main" val="31569520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smtClean="0">
                <a:latin typeface="Arial" pitchFamily="34" charset="0"/>
                <a:cs typeface="Arial" pitchFamily="34" charset="0"/>
              </a:rPr>
              <a:t>National Center for HIV/AIDS, Viral Hepatitis, STD, and TB Prevention</a:t>
            </a:r>
          </a:p>
          <a:p>
            <a:endParaRPr lang="en-US" dirty="0">
              <a:latin typeface="Arial" pitchFamily="34" charset="0"/>
              <a:cs typeface="Arial" pitchFamily="34" charset="0"/>
            </a:endParaRPr>
          </a:p>
        </p:txBody>
      </p:sp>
      <p:sp>
        <p:nvSpPr>
          <p:cNvPr id="7" name="Text Placeholder 6"/>
          <p:cNvSpPr>
            <a:spLocks noGrp="1"/>
          </p:cNvSpPr>
          <p:nvPr>
            <p:ph type="body" sz="quarter" idx="12"/>
          </p:nvPr>
        </p:nvSpPr>
        <p:spPr/>
        <p:txBody>
          <a:bodyPr/>
          <a:lstStyle/>
          <a:p>
            <a:r>
              <a:rPr lang="en-US" dirty="0" smtClean="0"/>
              <a:t>Division of HIV/AID Prevention</a:t>
            </a:r>
            <a:endParaRPr lang="en-US" dirty="0"/>
          </a:p>
        </p:txBody>
      </p:sp>
      <p:sp>
        <p:nvSpPr>
          <p:cNvPr id="10" name="Subtitle 4"/>
          <p:cNvSpPr>
            <a:spLocks noGrp="1"/>
          </p:cNvSpPr>
          <p:nvPr>
            <p:ph type="subTitle" idx="1"/>
          </p:nvPr>
        </p:nvSpPr>
        <p:spPr>
          <a:xfrm>
            <a:off x="1295400" y="3810000"/>
            <a:ext cx="6400800" cy="1752600"/>
          </a:xfrm>
        </p:spPr>
        <p:txBody>
          <a:bodyPr/>
          <a:lstStyle/>
          <a:p>
            <a:pPr algn="l"/>
            <a:r>
              <a:rPr lang="en-US" sz="1200" dirty="0" smtClean="0">
                <a:latin typeface="Arial" pitchFamily="34" charset="0"/>
                <a:cs typeface="Arial" pitchFamily="34" charset="0"/>
              </a:rPr>
              <a:t>For more information please contact Centers for Disease Control and Prevention</a:t>
            </a:r>
          </a:p>
          <a:p>
            <a:pPr lvl="0" algn="l"/>
            <a:endParaRPr lang="en-US" sz="1200" b="0" dirty="0" smtClean="0">
              <a:latin typeface="Arial" pitchFamily="34" charset="0"/>
              <a:cs typeface="Arial" pitchFamily="34" charset="0"/>
            </a:endParaRPr>
          </a:p>
          <a:p>
            <a:pPr lvl="0" algn="l"/>
            <a:r>
              <a:rPr lang="en-US" sz="1200" b="0" dirty="0" smtClean="0">
                <a:latin typeface="Arial" pitchFamily="34" charset="0"/>
                <a:cs typeface="Arial" pitchFamily="34" charset="0"/>
              </a:rPr>
              <a:t>1600 Clifton Road NE, Atlanta, GA  30333</a:t>
            </a:r>
          </a:p>
          <a:p>
            <a:pPr lvl="0" algn="l"/>
            <a:r>
              <a:rPr lang="en-US" sz="1200" b="0" dirty="0" smtClean="0">
                <a:latin typeface="Arial" pitchFamily="34" charset="0"/>
                <a:cs typeface="Arial" pitchFamily="34" charset="0"/>
              </a:rPr>
              <a:t>Telephone: 1-800-CDC-INFO (232-4636)/TTY: 1-888-232-6348</a:t>
            </a:r>
          </a:p>
          <a:p>
            <a:pPr lvl="0" algn="l"/>
            <a:r>
              <a:rPr lang="en-US" sz="1200" b="0" dirty="0" smtClean="0">
                <a:latin typeface="Arial" pitchFamily="34" charset="0"/>
                <a:cs typeface="Arial" pitchFamily="34" charset="0"/>
              </a:rPr>
              <a:t>E-mail:  cdcinfo@cdc.gov 	Web:  http://www.cdc.gov</a:t>
            </a:r>
          </a:p>
          <a:p>
            <a:pPr lvl="0" algn="l"/>
            <a:endParaRPr lang="en-US" sz="1200" b="0" dirty="0" smtClean="0">
              <a:latin typeface="Arial" pitchFamily="34" charset="0"/>
              <a:cs typeface="Arial" pitchFamily="34" charset="0"/>
            </a:endParaRPr>
          </a:p>
          <a:p>
            <a:pPr lvl="0" algn="l"/>
            <a:r>
              <a:rPr lang="en-US" sz="900" b="0" dirty="0" smtClean="0">
                <a:latin typeface="Arial" pitchFamily="34" charset="0"/>
                <a:cs typeface="Arial" pitchFamily="34" charset="0"/>
              </a:rPr>
              <a:t>The findings and conclusions in this report are those of the authors and do not necessarily represent the official position of the Centers for Disease Control and Prevention.</a:t>
            </a:r>
          </a:p>
        </p:txBody>
      </p:sp>
      <p:sp>
        <p:nvSpPr>
          <p:cNvPr id="11" name="Subtitle 6"/>
          <p:cNvSpPr txBox="1">
            <a:spLocks/>
          </p:cNvSpPr>
          <p:nvPr/>
        </p:nvSpPr>
        <p:spPr>
          <a:xfrm>
            <a:off x="1253067" y="1295400"/>
            <a:ext cx="6400800" cy="2133600"/>
          </a:xfrm>
          <a:prstGeom prst="rect">
            <a:avLst/>
          </a:prstGeom>
        </p:spPr>
        <p:txBody>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noProof="0" dirty="0" smtClean="0">
                <a:ln>
                  <a:noFill/>
                </a:ln>
                <a:solidFill>
                  <a:srgbClr val="FFC000"/>
                </a:solidFill>
                <a:effectLst/>
                <a:uLnTx/>
                <a:uFillTx/>
                <a:latin typeface="Arial" pitchFamily="34" charset="0"/>
                <a:ea typeface="+mn-ea"/>
                <a:cs typeface="Arial" pitchFamily="34" charset="0"/>
              </a:rPr>
              <a:t>Questions or Comments?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1" i="0" u="none" strike="noStrike" kern="1200" cap="none" spc="0" normalizeH="0" baseline="0" noProof="0" dirty="0" smtClean="0">
              <a:ln>
                <a:noFill/>
              </a:ln>
              <a:solidFill>
                <a:schemeClr val="bg2"/>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i="0" u="none" strike="noStrike" kern="1200" cap="none" spc="0" normalizeH="0" baseline="0" noProof="0" dirty="0" smtClean="0">
                <a:ln>
                  <a:noFill/>
                </a:ln>
                <a:solidFill>
                  <a:schemeClr val="bg2"/>
                </a:solidFill>
                <a:effectLst/>
                <a:uLnTx/>
                <a:uFillTx/>
                <a:latin typeface="Arial" pitchFamily="34" charset="0"/>
                <a:ea typeface="+mn-ea"/>
                <a:cs typeface="Arial" pitchFamily="34" charset="0"/>
              </a:rPr>
              <a:t>Zanetta</a:t>
            </a:r>
            <a:r>
              <a:rPr kumimoji="0" lang="en-US" sz="2800" i="0" u="none" strike="noStrike" kern="1200" cap="none" spc="0" normalizeH="0" noProof="0" dirty="0" smtClean="0">
                <a:ln>
                  <a:noFill/>
                </a:ln>
                <a:solidFill>
                  <a:schemeClr val="bg2"/>
                </a:solidFill>
                <a:effectLst/>
                <a:uLnTx/>
                <a:uFillTx/>
                <a:latin typeface="Arial" pitchFamily="34" charset="0"/>
                <a:ea typeface="+mn-ea"/>
                <a:cs typeface="Arial" pitchFamily="34" charset="0"/>
              </a:rPr>
              <a:t> Gant</a:t>
            </a:r>
            <a:endParaRPr kumimoji="0" lang="en-US" sz="2800" i="0" u="none" strike="noStrike" kern="1200" cap="none" spc="0" normalizeH="0" baseline="0" noProof="0" dirty="0" smtClean="0">
              <a:ln>
                <a:noFill/>
              </a:ln>
              <a:solidFill>
                <a:schemeClr val="bg2"/>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800" dirty="0" smtClean="0">
                <a:solidFill>
                  <a:schemeClr val="bg2"/>
                </a:solidFill>
                <a:latin typeface="Arial" pitchFamily="34" charset="0"/>
                <a:cs typeface="Arial" pitchFamily="34" charset="0"/>
                <a:hlinkClick r:id="rId3"/>
              </a:rPr>
              <a:t>uwf5@cdc.gov</a:t>
            </a:r>
            <a:endParaRPr lang="en-US" sz="2800" dirty="0" smtClean="0">
              <a:solidFill>
                <a:schemeClr val="bg2"/>
              </a:solidFill>
              <a:latin typeface="Arial" pitchFamily="34" charset="0"/>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1" i="0" u="none" strike="noStrike" kern="1200" cap="none" spc="0" normalizeH="0" baseline="0" noProof="0" dirty="0">
              <a:ln>
                <a:noFill/>
              </a:ln>
              <a:solidFill>
                <a:schemeClr val="bg2"/>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03305619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15962"/>
          </a:xfrm>
        </p:spPr>
        <p:txBody>
          <a:bodyPr/>
          <a:lstStyle/>
          <a:p>
            <a:r>
              <a:rPr lang="en-US" dirty="0" smtClean="0"/>
              <a:t>Objectives</a:t>
            </a:r>
            <a:endParaRPr lang="en-US" sz="3200" strike="sngStrike" dirty="0">
              <a:solidFill>
                <a:srgbClr val="FF0000"/>
              </a:solidFill>
            </a:endParaRPr>
          </a:p>
        </p:txBody>
      </p:sp>
      <p:sp>
        <p:nvSpPr>
          <p:cNvPr id="3" name="Content Placeholder 2"/>
          <p:cNvSpPr>
            <a:spLocks noGrp="1"/>
          </p:cNvSpPr>
          <p:nvPr>
            <p:ph idx="1"/>
          </p:nvPr>
        </p:nvSpPr>
        <p:spPr>
          <a:xfrm>
            <a:off x="457200" y="1676400"/>
            <a:ext cx="8229600" cy="4419600"/>
          </a:xfrm>
        </p:spPr>
        <p:txBody>
          <a:bodyPr/>
          <a:lstStyle/>
          <a:p>
            <a:r>
              <a:rPr lang="en-US" sz="2800" b="0" dirty="0"/>
              <a:t>Staffing and Technical Requirements</a:t>
            </a:r>
          </a:p>
          <a:p>
            <a:r>
              <a:rPr lang="en-US" sz="2800" b="0" dirty="0" smtClean="0"/>
              <a:t>Preparing </a:t>
            </a:r>
            <a:r>
              <a:rPr lang="en-US" sz="2800" b="0" dirty="0"/>
              <a:t>HIV Surveillance Data for </a:t>
            </a:r>
            <a:r>
              <a:rPr lang="en-US" sz="2800" b="0" dirty="0" smtClean="0"/>
              <a:t>Geocoding</a:t>
            </a:r>
          </a:p>
          <a:p>
            <a:r>
              <a:rPr lang="en-US" sz="2800" b="0" dirty="0" smtClean="0"/>
              <a:t>Geocoding</a:t>
            </a:r>
          </a:p>
          <a:p>
            <a:pPr lvl="1"/>
            <a:r>
              <a:rPr lang="en-US" dirty="0" smtClean="0"/>
              <a:t>Process</a:t>
            </a:r>
          </a:p>
          <a:p>
            <a:pPr lvl="1"/>
            <a:r>
              <a:rPr lang="en-US" b="0" dirty="0" smtClean="0"/>
              <a:t>Evaluation</a:t>
            </a:r>
          </a:p>
          <a:p>
            <a:pPr lvl="1"/>
            <a:r>
              <a:rPr lang="en-US" dirty="0" smtClean="0"/>
              <a:t>Managing</a:t>
            </a:r>
            <a:endParaRPr lang="en-US" b="0" dirty="0" smtClean="0"/>
          </a:p>
          <a:p>
            <a:r>
              <a:rPr lang="en-US" sz="2800" b="0" dirty="0" smtClean="0"/>
              <a:t>Mapping and Analyzing Geocoded Data</a:t>
            </a:r>
          </a:p>
          <a:p>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Geocoding and Linking HIV Data</a:t>
            </a:r>
          </a:p>
        </p:txBody>
      </p:sp>
      <p:sp>
        <p:nvSpPr>
          <p:cNvPr id="3" name="Content Placeholder 2"/>
          <p:cNvSpPr>
            <a:spLocks noGrp="1"/>
          </p:cNvSpPr>
          <p:nvPr>
            <p:ph idx="1"/>
          </p:nvPr>
        </p:nvSpPr>
        <p:spPr>
          <a:xfrm>
            <a:off x="457200" y="1447800"/>
            <a:ext cx="7924800" cy="4572000"/>
          </a:xfrm>
        </p:spPr>
        <p:txBody>
          <a:bodyPr>
            <a:normAutofit/>
          </a:bodyPr>
          <a:lstStyle/>
          <a:p>
            <a:r>
              <a:rPr lang="en-US" sz="2800" b="0" dirty="0" smtClean="0"/>
              <a:t>Geocoded </a:t>
            </a:r>
            <a:r>
              <a:rPr lang="en-US" sz="2800" b="0" dirty="0"/>
              <a:t>HIV surveillance data can be </a:t>
            </a:r>
            <a:r>
              <a:rPr lang="en-US" sz="2800" b="0" dirty="0" smtClean="0">
                <a:solidFill>
                  <a:schemeClr val="tx2"/>
                </a:solidFill>
              </a:rPr>
              <a:t>linked</a:t>
            </a:r>
            <a:r>
              <a:rPr lang="en-US" sz="2800" b="0" dirty="0" smtClean="0">
                <a:solidFill>
                  <a:srgbClr val="FF0000"/>
                </a:solidFill>
              </a:rPr>
              <a:t> </a:t>
            </a:r>
            <a:r>
              <a:rPr lang="en-US" sz="2800" b="0" dirty="0"/>
              <a:t>to other data sources to enhance the understanding of social determinants of health (SDH</a:t>
            </a:r>
            <a:r>
              <a:rPr lang="en-US" sz="2800" b="0" dirty="0" smtClean="0"/>
              <a:t>) which </a:t>
            </a:r>
            <a:r>
              <a:rPr lang="en-US" sz="2800" b="0" dirty="0" smtClean="0">
                <a:solidFill>
                  <a:schemeClr val="tx2"/>
                </a:solidFill>
              </a:rPr>
              <a:t>may impact HIV transmission within a community</a:t>
            </a:r>
          </a:p>
          <a:p>
            <a:pPr lvl="1"/>
            <a:r>
              <a:rPr lang="en-US" sz="2400" dirty="0" smtClean="0"/>
              <a:t>Aid </a:t>
            </a:r>
            <a:r>
              <a:rPr lang="en-US" sz="2400" dirty="0"/>
              <a:t>HIV surveillance programs in capturing, storing, analyzing, and spatially displaying </a:t>
            </a:r>
            <a:r>
              <a:rPr lang="en-US" sz="2400" dirty="0" smtClean="0"/>
              <a:t>data</a:t>
            </a:r>
            <a:endParaRPr lang="en-US" sz="2400" dirty="0"/>
          </a:p>
          <a:p>
            <a:pPr lvl="1"/>
            <a:r>
              <a:rPr lang="en-US" sz="2400" dirty="0"/>
              <a:t>Assist surveillance programs in conducting analyses </a:t>
            </a:r>
            <a:r>
              <a:rPr lang="en-US" sz="2400" dirty="0">
                <a:solidFill>
                  <a:schemeClr val="tx2"/>
                </a:solidFill>
              </a:rPr>
              <a:t>for small geographic areas (e.g., census tract level) and linking HIV surveillance data to </a:t>
            </a:r>
            <a:r>
              <a:rPr lang="en-US" sz="2400" dirty="0" smtClean="0">
                <a:solidFill>
                  <a:schemeClr val="tx2"/>
                </a:solidFill>
              </a:rPr>
              <a:t>geographic datasets</a:t>
            </a:r>
            <a:endParaRPr lang="en-US" sz="2400" dirty="0">
              <a:solidFill>
                <a:schemeClr val="tx2"/>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Staffing and Technical </a:t>
            </a:r>
            <a:r>
              <a:rPr lang="en-US" dirty="0" smtClean="0"/>
              <a:t>Requirements (1)</a:t>
            </a:r>
            <a:endParaRPr lang="en-US" dirty="0"/>
          </a:p>
        </p:txBody>
      </p:sp>
      <p:sp>
        <p:nvSpPr>
          <p:cNvPr id="6" name="Content Placeholder 5"/>
          <p:cNvSpPr>
            <a:spLocks noGrp="1"/>
          </p:cNvSpPr>
          <p:nvPr>
            <p:ph idx="1"/>
          </p:nvPr>
        </p:nvSpPr>
        <p:spPr>
          <a:xfrm>
            <a:off x="533400" y="1371600"/>
            <a:ext cx="8229600" cy="5105400"/>
          </a:xfrm>
        </p:spPr>
        <p:txBody>
          <a:bodyPr/>
          <a:lstStyle/>
          <a:p>
            <a:r>
              <a:rPr lang="en-US" dirty="0" smtClean="0"/>
              <a:t>Staffing </a:t>
            </a:r>
            <a:r>
              <a:rPr lang="en-US" dirty="0"/>
              <a:t>and Technical Needs </a:t>
            </a:r>
            <a:endParaRPr lang="en-US" dirty="0" smtClean="0"/>
          </a:p>
          <a:p>
            <a:pPr lvl="1"/>
            <a:r>
              <a:rPr lang="en-US" dirty="0"/>
              <a:t>U</a:t>
            </a:r>
            <a:r>
              <a:rPr lang="en-US" dirty="0" smtClean="0"/>
              <a:t>nderstand </a:t>
            </a:r>
            <a:r>
              <a:rPr lang="en-US" dirty="0"/>
              <a:t>both HIV epidemiology and the collection of HIV surveillance </a:t>
            </a:r>
            <a:r>
              <a:rPr lang="en-US" dirty="0" smtClean="0"/>
              <a:t>data</a:t>
            </a:r>
          </a:p>
          <a:p>
            <a:pPr lvl="1"/>
            <a:r>
              <a:rPr lang="en-US" dirty="0" smtClean="0"/>
              <a:t>Requires </a:t>
            </a:r>
            <a:r>
              <a:rPr lang="en-US" dirty="0"/>
              <a:t>hardware and software suitable to handle </a:t>
            </a:r>
            <a:r>
              <a:rPr lang="en-US" dirty="0" smtClean="0">
                <a:solidFill>
                  <a:schemeClr val="tx2"/>
                </a:solidFill>
              </a:rPr>
              <a:t>geocoding</a:t>
            </a:r>
            <a:r>
              <a:rPr lang="en-US" dirty="0">
                <a:solidFill>
                  <a:schemeClr val="tx2"/>
                </a:solidFill>
              </a:rPr>
              <a:t>, database management, statistical analysis, and </a:t>
            </a:r>
            <a:r>
              <a:rPr lang="en-US" dirty="0" smtClean="0">
                <a:solidFill>
                  <a:schemeClr val="tx2"/>
                </a:solidFill>
              </a:rPr>
              <a:t>GIS</a:t>
            </a:r>
          </a:p>
          <a:p>
            <a:r>
              <a:rPr lang="en-US" dirty="0" smtClean="0"/>
              <a:t>Security </a:t>
            </a:r>
            <a:r>
              <a:rPr lang="en-US" dirty="0"/>
              <a:t>and Confidentiality</a:t>
            </a:r>
          </a:p>
          <a:p>
            <a:pPr lvl="1"/>
            <a:r>
              <a:rPr lang="en-US" dirty="0" smtClean="0"/>
              <a:t>Guidelines </a:t>
            </a:r>
            <a:r>
              <a:rPr lang="en-US" dirty="0"/>
              <a:t>must be in place and compliant with the </a:t>
            </a:r>
            <a:r>
              <a:rPr lang="en-US" i="1" dirty="0" smtClean="0"/>
              <a:t>NCHHSTP </a:t>
            </a:r>
            <a:r>
              <a:rPr lang="en-US" i="1" dirty="0"/>
              <a:t>Data Security and Confidentiality Guidelines for HIV, Viral Hepatitis, Sexually Transmitted Disease, and Tuberculosis Programs: Standards to Facilitate Sharing and Use of Surveillance Data for Public Health Action</a:t>
            </a:r>
          </a:p>
          <a:p>
            <a:pPr lvl="1"/>
            <a:r>
              <a:rPr lang="en-US" dirty="0"/>
              <a:t>Data must be securely stored and only accessible by authorized </a:t>
            </a:r>
            <a:r>
              <a:rPr lang="en-US" dirty="0" smtClean="0"/>
              <a:t>personnel</a:t>
            </a:r>
          </a:p>
          <a:p>
            <a:pPr lvl="1"/>
            <a:r>
              <a:rPr lang="en-US" dirty="0"/>
              <a:t>Breaches in data security must be investigated </a:t>
            </a:r>
            <a:r>
              <a:rPr lang="en-US" dirty="0" smtClean="0"/>
              <a:t>promptly</a:t>
            </a:r>
          </a:p>
        </p:txBody>
      </p:sp>
    </p:spTree>
    <p:extLst>
      <p:ext uri="{BB962C8B-B14F-4D97-AF65-F5344CB8AC3E}">
        <p14:creationId xmlns:p14="http://schemas.microsoft.com/office/powerpoint/2010/main" val="90713152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191000"/>
          </a:xfrm>
        </p:spPr>
        <p:txBody>
          <a:bodyPr/>
          <a:lstStyle/>
          <a:p>
            <a:r>
              <a:rPr lang="en-US" sz="3200" dirty="0" smtClean="0"/>
              <a:t>Reference Data </a:t>
            </a:r>
          </a:p>
          <a:p>
            <a:pPr lvl="1"/>
            <a:r>
              <a:rPr lang="en-US" sz="2800" dirty="0"/>
              <a:t>U.S. Census Bureau provides TIGER/Line address files (online address locator tools) </a:t>
            </a:r>
          </a:p>
          <a:p>
            <a:pPr lvl="2"/>
            <a:r>
              <a:rPr lang="en-US" sz="2400" dirty="0" smtClean="0"/>
              <a:t>Frequently </a:t>
            </a:r>
            <a:r>
              <a:rPr lang="en-US" sz="2400" dirty="0"/>
              <a:t>updated and downloadable </a:t>
            </a:r>
          </a:p>
          <a:p>
            <a:pPr lvl="1"/>
            <a:r>
              <a:rPr lang="en-US" sz="2800" dirty="0"/>
              <a:t>Spatial analysis of HIV surveillance data typically requires </a:t>
            </a:r>
            <a:r>
              <a:rPr lang="en-US" sz="2800" dirty="0" err="1" smtClean="0"/>
              <a:t>shapefiles</a:t>
            </a:r>
            <a:endParaRPr lang="en-US" sz="2800" dirty="0" smtClean="0"/>
          </a:p>
          <a:p>
            <a:pPr lvl="2"/>
            <a:r>
              <a:rPr lang="en-US" sz="2400" dirty="0" err="1" smtClean="0"/>
              <a:t>Shapefiles</a:t>
            </a:r>
            <a:r>
              <a:rPr lang="en-US" sz="2400" dirty="0" smtClean="0"/>
              <a:t> describe common </a:t>
            </a:r>
            <a:r>
              <a:rPr lang="en-US" sz="2400" dirty="0"/>
              <a:t>geographic features </a:t>
            </a:r>
            <a:endParaRPr lang="en-US" sz="2400" dirty="0" smtClean="0"/>
          </a:p>
          <a:p>
            <a:pPr lvl="2"/>
            <a:r>
              <a:rPr lang="en-US" sz="2400" dirty="0" smtClean="0"/>
              <a:t>GIS </a:t>
            </a:r>
            <a:r>
              <a:rPr lang="en-US" sz="2400" dirty="0"/>
              <a:t>software (e.g., ArcGIS) and U.S. Census Bureau have </a:t>
            </a:r>
            <a:r>
              <a:rPr lang="en-US" sz="2400" dirty="0" err="1"/>
              <a:t>shapefiles</a:t>
            </a:r>
            <a:r>
              <a:rPr lang="en-US" sz="2400" dirty="0" smtClean="0"/>
              <a:t>. </a:t>
            </a:r>
            <a:endParaRPr lang="en-US" sz="2400" dirty="0"/>
          </a:p>
          <a:p>
            <a:endParaRPr lang="en-US" dirty="0"/>
          </a:p>
        </p:txBody>
      </p:sp>
      <p:sp>
        <p:nvSpPr>
          <p:cNvPr id="8" name="Title 1"/>
          <p:cNvSpPr>
            <a:spLocks noGrp="1"/>
          </p:cNvSpPr>
          <p:nvPr>
            <p:ph type="title"/>
          </p:nvPr>
        </p:nvSpPr>
        <p:spPr>
          <a:xfrm>
            <a:off x="457200" y="19050"/>
            <a:ext cx="8229600" cy="1143000"/>
          </a:xfrm>
        </p:spPr>
        <p:txBody>
          <a:bodyPr/>
          <a:lstStyle/>
          <a:p>
            <a:r>
              <a:rPr lang="en-US" dirty="0"/>
              <a:t>Staffing and Technical </a:t>
            </a:r>
            <a:r>
              <a:rPr lang="en-US" dirty="0" smtClean="0"/>
              <a:t>Requirements (2)</a:t>
            </a:r>
            <a:endParaRPr lang="en-US" dirty="0"/>
          </a:p>
        </p:txBody>
      </p:sp>
    </p:spTree>
    <p:extLst>
      <p:ext uri="{BB962C8B-B14F-4D97-AF65-F5344CB8AC3E}">
        <p14:creationId xmlns:p14="http://schemas.microsoft.com/office/powerpoint/2010/main" val="352634077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HIV Surveillance Data for </a:t>
            </a:r>
            <a:r>
              <a:rPr lang="en-US" dirty="0" smtClean="0"/>
              <a:t>Geocoding</a:t>
            </a:r>
            <a:endParaRPr lang="en-US" dirty="0"/>
          </a:p>
        </p:txBody>
      </p:sp>
      <p:sp>
        <p:nvSpPr>
          <p:cNvPr id="3" name="Content Placeholder 2"/>
          <p:cNvSpPr>
            <a:spLocks noGrp="1"/>
          </p:cNvSpPr>
          <p:nvPr>
            <p:ph idx="1"/>
          </p:nvPr>
        </p:nvSpPr>
        <p:spPr>
          <a:xfrm>
            <a:off x="457200" y="1752600"/>
            <a:ext cx="8458200" cy="4800600"/>
          </a:xfrm>
        </p:spPr>
        <p:txBody>
          <a:bodyPr>
            <a:normAutofit fontScale="85000" lnSpcReduction="10000"/>
          </a:bodyPr>
          <a:lstStyle/>
          <a:p>
            <a:r>
              <a:rPr lang="en-US" sz="3300" dirty="0"/>
              <a:t>Data quality and </a:t>
            </a:r>
            <a:r>
              <a:rPr lang="en-US" sz="3300" dirty="0" smtClean="0"/>
              <a:t>completeness</a:t>
            </a:r>
          </a:p>
          <a:p>
            <a:pPr lvl="1"/>
            <a:r>
              <a:rPr lang="en-US" sz="2800" dirty="0" smtClean="0"/>
              <a:t>Address </a:t>
            </a:r>
            <a:r>
              <a:rPr lang="en-US" sz="2800" dirty="0"/>
              <a:t>data maintain consistent data quality </a:t>
            </a:r>
            <a:r>
              <a:rPr lang="en-US" sz="2800" dirty="0" smtClean="0"/>
              <a:t>standards (e.g., </a:t>
            </a:r>
            <a:r>
              <a:rPr lang="en-US" sz="2800" dirty="0"/>
              <a:t>AVENUE </a:t>
            </a:r>
            <a:r>
              <a:rPr lang="en-US" sz="2800" dirty="0" smtClean="0"/>
              <a:t>= AVE</a:t>
            </a:r>
            <a:r>
              <a:rPr lang="en-US" sz="2800" dirty="0"/>
              <a:t>, STREET = </a:t>
            </a:r>
            <a:r>
              <a:rPr lang="en-US" sz="2800" dirty="0" smtClean="0"/>
              <a:t>ST)</a:t>
            </a:r>
          </a:p>
          <a:p>
            <a:r>
              <a:rPr lang="en-US" sz="3300" dirty="0"/>
              <a:t>Flat file (text file) </a:t>
            </a:r>
            <a:r>
              <a:rPr lang="en-US" sz="3300" dirty="0" smtClean="0"/>
              <a:t>for exporting data </a:t>
            </a:r>
            <a:r>
              <a:rPr lang="en-US" sz="3300" dirty="0"/>
              <a:t>for </a:t>
            </a:r>
            <a:r>
              <a:rPr lang="en-US" sz="3300" dirty="0" smtClean="0"/>
              <a:t>geocoding</a:t>
            </a:r>
          </a:p>
          <a:p>
            <a:pPr lvl="1"/>
            <a:r>
              <a:rPr lang="en-US" sz="2800" dirty="0"/>
              <a:t>File formats include </a:t>
            </a:r>
            <a:r>
              <a:rPr lang="en-US" sz="2800" dirty="0" smtClean="0"/>
              <a:t>Excel spreadsheets</a:t>
            </a:r>
            <a:r>
              <a:rPr lang="en-US" sz="2800" dirty="0" smtClean="0">
                <a:solidFill>
                  <a:srgbClr val="FF0000"/>
                </a:solidFill>
              </a:rPr>
              <a:t> </a:t>
            </a:r>
            <a:r>
              <a:rPr lang="en-US" sz="2800" dirty="0"/>
              <a:t>or other tab-delimited text </a:t>
            </a:r>
            <a:r>
              <a:rPr lang="en-US" sz="2800" dirty="0" smtClean="0"/>
              <a:t>files </a:t>
            </a:r>
          </a:p>
          <a:p>
            <a:pPr lvl="1"/>
            <a:r>
              <a:rPr lang="en-US" sz="2800" dirty="0" smtClean="0"/>
              <a:t>Basic variables (e.g., </a:t>
            </a:r>
            <a:r>
              <a:rPr lang="en-US" sz="2800" dirty="0" err="1" smtClean="0"/>
              <a:t>stateno</a:t>
            </a:r>
            <a:r>
              <a:rPr lang="en-US" sz="2800" dirty="0" smtClean="0"/>
              <a:t>, date </a:t>
            </a:r>
            <a:r>
              <a:rPr lang="en-US" sz="2800" dirty="0"/>
              <a:t>of HIV or AIDS </a:t>
            </a:r>
            <a:r>
              <a:rPr lang="en-US" sz="2800" dirty="0" smtClean="0"/>
              <a:t>diagnosis census </a:t>
            </a:r>
            <a:r>
              <a:rPr lang="en-US" sz="2800" dirty="0"/>
              <a:t>tract, </a:t>
            </a:r>
            <a:r>
              <a:rPr lang="en-US" sz="2800" dirty="0" smtClean="0"/>
              <a:t>county)</a:t>
            </a:r>
          </a:p>
          <a:p>
            <a:r>
              <a:rPr lang="en-US" sz="3300" dirty="0"/>
              <a:t>Reformatting </a:t>
            </a:r>
            <a:r>
              <a:rPr lang="en-US" sz="3300" dirty="0" smtClean="0"/>
              <a:t>variables</a:t>
            </a:r>
          </a:p>
          <a:p>
            <a:pPr lvl="1"/>
            <a:r>
              <a:rPr lang="en-US" sz="2800" dirty="0"/>
              <a:t>E.g., Numeric variables may need to be formatted as character, and variable lengths may need to be </a:t>
            </a:r>
            <a:r>
              <a:rPr lang="en-US" sz="2800" dirty="0" smtClean="0"/>
              <a:t>adjusted</a:t>
            </a:r>
          </a:p>
          <a:p>
            <a:endParaRPr lang="en-US" dirty="0"/>
          </a:p>
        </p:txBody>
      </p:sp>
    </p:spTree>
    <p:extLst>
      <p:ext uri="{BB962C8B-B14F-4D97-AF65-F5344CB8AC3E}">
        <p14:creationId xmlns:p14="http://schemas.microsoft.com/office/powerpoint/2010/main" val="181289467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dirty="0" smtClean="0"/>
              <a:t>Geocoding (1)</a:t>
            </a:r>
            <a:endParaRPr lang="en-US" dirty="0"/>
          </a:p>
        </p:txBody>
      </p:sp>
      <p:sp>
        <p:nvSpPr>
          <p:cNvPr id="3" name="Content Placeholder 2"/>
          <p:cNvSpPr>
            <a:spLocks noGrp="1"/>
          </p:cNvSpPr>
          <p:nvPr>
            <p:ph idx="1"/>
          </p:nvPr>
        </p:nvSpPr>
        <p:spPr>
          <a:xfrm>
            <a:off x="228600" y="1905000"/>
            <a:ext cx="8686800" cy="5181600"/>
          </a:xfrm>
        </p:spPr>
        <p:txBody>
          <a:bodyPr>
            <a:normAutofit/>
          </a:bodyPr>
          <a:lstStyle/>
          <a:p>
            <a:r>
              <a:rPr lang="en-US" sz="3200" dirty="0" smtClean="0"/>
              <a:t>Using geocoding software for data cleaning  </a:t>
            </a:r>
          </a:p>
          <a:p>
            <a:pPr lvl="1"/>
            <a:r>
              <a:rPr lang="en-US" sz="2800" dirty="0" smtClean="0"/>
              <a:t>Some software can correct</a:t>
            </a:r>
            <a:r>
              <a:rPr lang="en-US" sz="2800" dirty="0"/>
              <a:t> </a:t>
            </a:r>
            <a:r>
              <a:rPr lang="en-US" sz="2800" dirty="0" smtClean="0"/>
              <a:t>misspellings </a:t>
            </a:r>
            <a:r>
              <a:rPr lang="en-US" sz="2800" dirty="0"/>
              <a:t>and </a:t>
            </a:r>
            <a:r>
              <a:rPr lang="en-US" sz="2800" dirty="0" smtClean="0"/>
              <a:t>can standardize</a:t>
            </a:r>
            <a:r>
              <a:rPr lang="en-US" sz="2800" dirty="0" smtClean="0">
                <a:solidFill>
                  <a:srgbClr val="FF0000"/>
                </a:solidFill>
              </a:rPr>
              <a:t> </a:t>
            </a:r>
            <a:r>
              <a:rPr lang="en-US" sz="2800" dirty="0"/>
              <a:t>street </a:t>
            </a:r>
            <a:r>
              <a:rPr lang="en-US" sz="2800" dirty="0" smtClean="0"/>
              <a:t>addresses</a:t>
            </a:r>
          </a:p>
          <a:p>
            <a:pPr lvl="1"/>
            <a:r>
              <a:rPr lang="en-US" sz="2800" dirty="0" smtClean="0"/>
              <a:t>Some </a:t>
            </a:r>
            <a:r>
              <a:rPr lang="en-US" sz="2800" dirty="0"/>
              <a:t>software packages will assign records to the centroid </a:t>
            </a:r>
            <a:r>
              <a:rPr lang="en-US" sz="2800" dirty="0" smtClean="0"/>
              <a:t>of </a:t>
            </a:r>
            <a:r>
              <a:rPr lang="en-US" sz="2800" dirty="0"/>
              <a:t>the closest available polygon </a:t>
            </a:r>
            <a:r>
              <a:rPr lang="en-US" sz="2800" dirty="0" smtClean="0"/>
              <a:t> </a:t>
            </a:r>
          </a:p>
          <a:p>
            <a:pPr lvl="2"/>
            <a:r>
              <a:rPr lang="en-US" sz="2400" dirty="0" smtClean="0"/>
              <a:t>Evaluate </a:t>
            </a:r>
            <a:r>
              <a:rPr lang="en-US" sz="2400" dirty="0"/>
              <a:t>the accuracy of the locations and the rate of address matching </a:t>
            </a:r>
            <a:endParaRPr lang="en-US" sz="2400" dirty="0" smtClean="0"/>
          </a:p>
          <a:p>
            <a:pPr lvl="2"/>
            <a:r>
              <a:rPr lang="en-US" sz="2400" dirty="0" smtClean="0"/>
              <a:t>Definitions:</a:t>
            </a:r>
          </a:p>
          <a:p>
            <a:pPr lvl="3"/>
            <a:r>
              <a:rPr lang="en-US" sz="2400" dirty="0" smtClean="0"/>
              <a:t>Centroid </a:t>
            </a:r>
            <a:r>
              <a:rPr lang="en-US" sz="2400" dirty="0"/>
              <a:t>(geometric center) </a:t>
            </a:r>
            <a:endParaRPr lang="en-US" sz="2400" dirty="0" smtClean="0"/>
          </a:p>
          <a:p>
            <a:pPr lvl="3"/>
            <a:r>
              <a:rPr lang="en-US" sz="2400" dirty="0" smtClean="0"/>
              <a:t>Polygon </a:t>
            </a:r>
            <a:r>
              <a:rPr lang="en-US" sz="2400" dirty="0"/>
              <a:t>(area encompassed by boundaries) </a:t>
            </a:r>
            <a:endParaRPr lang="en-US" sz="2400" dirty="0" smtClean="0"/>
          </a:p>
        </p:txBody>
      </p:sp>
    </p:spTree>
    <p:extLst>
      <p:ext uri="{BB962C8B-B14F-4D97-AF65-F5344CB8AC3E}">
        <p14:creationId xmlns:p14="http://schemas.microsoft.com/office/powerpoint/2010/main" val="156424681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Geocoding (2)</a:t>
            </a:r>
            <a:endParaRPr lang="en-US" dirty="0"/>
          </a:p>
        </p:txBody>
      </p:sp>
      <p:sp>
        <p:nvSpPr>
          <p:cNvPr id="3" name="Content Placeholder 2"/>
          <p:cNvSpPr>
            <a:spLocks noGrp="1"/>
          </p:cNvSpPr>
          <p:nvPr>
            <p:ph idx="1"/>
          </p:nvPr>
        </p:nvSpPr>
        <p:spPr>
          <a:xfrm>
            <a:off x="457200" y="1524000"/>
            <a:ext cx="8229600" cy="4191000"/>
          </a:xfrm>
        </p:spPr>
        <p:txBody>
          <a:bodyPr/>
          <a:lstStyle/>
          <a:p>
            <a:r>
              <a:rPr lang="en-US" sz="2800" dirty="0"/>
              <a:t>Output </a:t>
            </a:r>
            <a:r>
              <a:rPr lang="en-US" sz="2800" dirty="0" smtClean="0"/>
              <a:t>variables for quality </a:t>
            </a:r>
            <a:r>
              <a:rPr lang="en-US" sz="2800" dirty="0"/>
              <a:t>or accuracy of geocoded data</a:t>
            </a:r>
          </a:p>
          <a:p>
            <a:pPr lvl="1"/>
            <a:r>
              <a:rPr lang="en-US" sz="2400" dirty="0"/>
              <a:t>Describe the quality or accuracy of the underlying match for each geocoded case (i.e., measures of geocoding accuracy)</a:t>
            </a:r>
          </a:p>
          <a:p>
            <a:pPr lvl="1"/>
            <a:r>
              <a:rPr lang="en-US" sz="2400" dirty="0"/>
              <a:t>E.g., </a:t>
            </a:r>
            <a:r>
              <a:rPr lang="en-US" sz="2400" dirty="0" err="1"/>
              <a:t>Centrus</a:t>
            </a:r>
            <a:r>
              <a:rPr lang="en-US" sz="2400" dirty="0"/>
              <a:t> </a:t>
            </a:r>
            <a:r>
              <a:rPr lang="en-US" sz="2400" dirty="0" smtClean="0"/>
              <a:t>software</a:t>
            </a:r>
            <a:endParaRPr lang="en-US" sz="2800" dirty="0" smtClean="0"/>
          </a:p>
          <a:p>
            <a:r>
              <a:rPr lang="en-US" sz="2800" dirty="0" smtClean="0"/>
              <a:t>Standardize </a:t>
            </a:r>
            <a:r>
              <a:rPr lang="en-US" sz="2800" dirty="0"/>
              <a:t>and document geocoding </a:t>
            </a:r>
            <a:r>
              <a:rPr lang="en-US" sz="2800" dirty="0" smtClean="0"/>
              <a:t>process</a:t>
            </a:r>
          </a:p>
          <a:p>
            <a:pPr lvl="1"/>
            <a:r>
              <a:rPr lang="en-US" sz="2400" dirty="0" smtClean="0"/>
              <a:t>Document </a:t>
            </a:r>
            <a:r>
              <a:rPr lang="en-US" sz="2400" dirty="0"/>
              <a:t>the methods </a:t>
            </a:r>
            <a:r>
              <a:rPr lang="en-US" sz="2400" dirty="0" smtClean="0"/>
              <a:t>in </a:t>
            </a:r>
            <a:r>
              <a:rPr lang="en-US" sz="2400" dirty="0"/>
              <a:t>order to </a:t>
            </a:r>
            <a:endParaRPr lang="en-US" sz="2400" dirty="0" smtClean="0"/>
          </a:p>
          <a:p>
            <a:pPr lvl="2"/>
            <a:r>
              <a:rPr lang="en-US" sz="2000" dirty="0" smtClean="0"/>
              <a:t>Evaluate quality </a:t>
            </a:r>
            <a:r>
              <a:rPr lang="en-US" sz="2000" dirty="0"/>
              <a:t>and accuracy of geocoded </a:t>
            </a:r>
            <a:r>
              <a:rPr lang="en-US" sz="2000" dirty="0" smtClean="0"/>
              <a:t>data</a:t>
            </a:r>
          </a:p>
          <a:p>
            <a:pPr lvl="2"/>
            <a:r>
              <a:rPr lang="en-US" sz="2000" dirty="0" smtClean="0"/>
              <a:t>Allow the </a:t>
            </a:r>
            <a:r>
              <a:rPr lang="en-US" sz="2000" dirty="0"/>
              <a:t>methods to be </a:t>
            </a:r>
            <a:r>
              <a:rPr lang="en-US" sz="2000" dirty="0" smtClean="0"/>
              <a:t>replicated</a:t>
            </a:r>
          </a:p>
          <a:p>
            <a:pPr lvl="2"/>
            <a:r>
              <a:rPr lang="en-US" sz="2000" dirty="0" smtClean="0"/>
              <a:t>Explain the results </a:t>
            </a:r>
            <a:r>
              <a:rPr lang="en-US" sz="2000" dirty="0"/>
              <a:t>of spatial analysis to </a:t>
            </a:r>
            <a:r>
              <a:rPr lang="en-US" sz="2000" dirty="0" smtClean="0"/>
              <a:t>others</a:t>
            </a:r>
          </a:p>
        </p:txBody>
      </p:sp>
    </p:spTree>
    <p:extLst>
      <p:ext uri="{BB962C8B-B14F-4D97-AF65-F5344CB8AC3E}">
        <p14:creationId xmlns:p14="http://schemas.microsoft.com/office/powerpoint/2010/main" val="136704087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
            <a:ext cx="8229600" cy="1143000"/>
          </a:xfrm>
        </p:spPr>
        <p:txBody>
          <a:bodyPr/>
          <a:lstStyle/>
          <a:p>
            <a:r>
              <a:rPr lang="en-US" dirty="0"/>
              <a:t>Evaluating Geocoded </a:t>
            </a:r>
            <a:r>
              <a:rPr lang="en-US" dirty="0" smtClean="0"/>
              <a:t>Data (1)</a:t>
            </a:r>
            <a:endParaRPr lang="en-US" dirty="0"/>
          </a:p>
        </p:txBody>
      </p:sp>
      <p:sp>
        <p:nvSpPr>
          <p:cNvPr id="3" name="Content Placeholder 2"/>
          <p:cNvSpPr>
            <a:spLocks noGrp="1"/>
          </p:cNvSpPr>
          <p:nvPr>
            <p:ph idx="1"/>
          </p:nvPr>
        </p:nvSpPr>
        <p:spPr>
          <a:xfrm>
            <a:off x="304800" y="1371600"/>
            <a:ext cx="8382000" cy="5181600"/>
          </a:xfrm>
        </p:spPr>
        <p:txBody>
          <a:bodyPr/>
          <a:lstStyle/>
          <a:p>
            <a:r>
              <a:rPr lang="en-US" sz="2800" dirty="0"/>
              <a:t>Standardized levels of </a:t>
            </a:r>
            <a:r>
              <a:rPr lang="en-US" sz="2800" dirty="0" smtClean="0"/>
              <a:t>geocoding</a:t>
            </a:r>
          </a:p>
          <a:p>
            <a:pPr lvl="1"/>
            <a:r>
              <a:rPr lang="en-US" sz="2400" dirty="0" smtClean="0"/>
              <a:t>Create accuracy </a:t>
            </a:r>
            <a:r>
              <a:rPr lang="en-US" sz="2400" dirty="0"/>
              <a:t>codes from </a:t>
            </a:r>
            <a:r>
              <a:rPr lang="en-US" sz="2400" dirty="0" smtClean="0"/>
              <a:t>geocoded data</a:t>
            </a:r>
          </a:p>
          <a:p>
            <a:pPr lvl="2"/>
            <a:r>
              <a:rPr lang="en-US" sz="2200" dirty="0" smtClean="0"/>
              <a:t>E.g., geocode data to the street/house/intersection,census tract centroid</a:t>
            </a:r>
            <a:endParaRPr lang="en-US" sz="2200" strike="sngStrike" dirty="0" smtClean="0">
              <a:solidFill>
                <a:srgbClr val="FF0000"/>
              </a:solidFill>
            </a:endParaRPr>
          </a:p>
          <a:p>
            <a:r>
              <a:rPr lang="en-US" sz="2800" dirty="0"/>
              <a:t>Address type and </a:t>
            </a:r>
            <a:r>
              <a:rPr lang="en-US" sz="2800" dirty="0" smtClean="0"/>
              <a:t>geographic level of </a:t>
            </a:r>
            <a:r>
              <a:rPr lang="en-US" sz="2800" dirty="0"/>
              <a:t>geocoded </a:t>
            </a:r>
            <a:r>
              <a:rPr lang="en-US" sz="2800" dirty="0" smtClean="0"/>
              <a:t>data</a:t>
            </a:r>
          </a:p>
          <a:p>
            <a:pPr lvl="1"/>
            <a:r>
              <a:rPr lang="en-US" sz="2400" dirty="0" smtClean="0"/>
              <a:t>Address type at </a:t>
            </a:r>
            <a:r>
              <a:rPr lang="en-US" sz="2400" dirty="0"/>
              <a:t>the time of HIV diagnosis, AIDS diagnosis, and current </a:t>
            </a:r>
            <a:r>
              <a:rPr lang="en-US" sz="2400" dirty="0" smtClean="0"/>
              <a:t>address</a:t>
            </a:r>
          </a:p>
          <a:p>
            <a:pPr lvl="2"/>
            <a:r>
              <a:rPr lang="en-US" sz="2200" dirty="0" smtClean="0"/>
              <a:t>E.g., residential</a:t>
            </a:r>
            <a:r>
              <a:rPr lang="en-US" sz="2200" dirty="0"/>
              <a:t>, military, </a:t>
            </a:r>
            <a:r>
              <a:rPr lang="en-US" sz="2200" dirty="0" smtClean="0"/>
              <a:t>homeless</a:t>
            </a:r>
          </a:p>
          <a:p>
            <a:pPr lvl="1"/>
            <a:r>
              <a:rPr lang="en-US" sz="2400" dirty="0"/>
              <a:t>G</a:t>
            </a:r>
            <a:r>
              <a:rPr lang="en-US" sz="2400" dirty="0" smtClean="0"/>
              <a:t>eographic </a:t>
            </a:r>
            <a:r>
              <a:rPr lang="en-US" sz="2400" dirty="0"/>
              <a:t>level </a:t>
            </a:r>
            <a:r>
              <a:rPr lang="en-US" sz="2400" dirty="0" smtClean="0"/>
              <a:t>at </a:t>
            </a:r>
            <a:r>
              <a:rPr lang="en-US" sz="2400" dirty="0"/>
              <a:t>the time of HIV diagnosis, AIDS diagnosis, and </a:t>
            </a:r>
            <a:r>
              <a:rPr lang="en-US" sz="2400" dirty="0" smtClean="0"/>
              <a:t>current address</a:t>
            </a:r>
          </a:p>
          <a:p>
            <a:pPr lvl="2"/>
            <a:r>
              <a:rPr lang="en-US" sz="2000" dirty="0" smtClean="0"/>
              <a:t>E.g., census </a:t>
            </a:r>
            <a:r>
              <a:rPr lang="en-US" sz="2000" dirty="0"/>
              <a:t>tract, county, </a:t>
            </a:r>
            <a:r>
              <a:rPr lang="en-US" sz="2000" dirty="0" smtClean="0"/>
              <a:t>state</a:t>
            </a:r>
            <a:endParaRPr lang="en-US" sz="2200" dirty="0" smtClean="0"/>
          </a:p>
        </p:txBody>
      </p:sp>
    </p:spTree>
    <p:extLst>
      <p:ext uri="{BB962C8B-B14F-4D97-AF65-F5344CB8AC3E}">
        <p14:creationId xmlns:p14="http://schemas.microsoft.com/office/powerpoint/2010/main" val="1394766363"/>
      </p:ext>
    </p:extLst>
  </p:cSld>
  <p:clrMapOvr>
    <a:masterClrMapping/>
  </p:clrMapOvr>
  <p:transition>
    <p:fade/>
  </p:transition>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C66FF"/>
        </a:solidFill>
        <a:ln w="2540">
          <a:solidFill>
            <a:schemeClr val="bg2">
              <a:lumMod val="50000"/>
            </a:schemeClr>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1_NCHHSTP_PPT_ligh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C66FF"/>
        </a:solidFill>
        <a:ln w="2540">
          <a:solidFill>
            <a:schemeClr val="bg2">
              <a:lumMod val="50000"/>
            </a:schemeClr>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NCHHSTP_PPT_dark(</Template>
  <TotalTime>11392</TotalTime>
  <Words>3102</Words>
  <Application>Microsoft Office PowerPoint</Application>
  <PresentationFormat>On-screen Show (4:3)</PresentationFormat>
  <Paragraphs>239</Paragraphs>
  <Slides>16</Slides>
  <Notes>16</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16</vt:i4>
      </vt:variant>
    </vt:vector>
  </HeadingPairs>
  <TitlesOfParts>
    <vt:vector size="25" baseType="lpstr">
      <vt:lpstr>Arial</vt:lpstr>
      <vt:lpstr>Courier New</vt:lpstr>
      <vt:lpstr>Myriad Web Pro</vt:lpstr>
      <vt:lpstr>Wingdings</vt:lpstr>
      <vt:lpstr>Calibri</vt:lpstr>
      <vt:lpstr>NCHHSTP_PPT_dark(</vt:lpstr>
      <vt:lpstr>1_NCHHSTP_PPT_dark(</vt:lpstr>
      <vt:lpstr>NCHHSTP_PPT_light(</vt:lpstr>
      <vt:lpstr>1_NCHHSTP_PPT_light(</vt:lpstr>
      <vt:lpstr>PowerPoint Presentation</vt:lpstr>
      <vt:lpstr>Objectives</vt:lpstr>
      <vt:lpstr>Geocoding and Linking HIV Data</vt:lpstr>
      <vt:lpstr>Staffing and Technical Requirements (1)</vt:lpstr>
      <vt:lpstr>Staffing and Technical Requirements (2)</vt:lpstr>
      <vt:lpstr>Preparing HIV Surveillance Data for Geocoding</vt:lpstr>
      <vt:lpstr>Geocoding (1)</vt:lpstr>
      <vt:lpstr>Geocoding (2)</vt:lpstr>
      <vt:lpstr>Evaluating Geocoded Data (1)</vt:lpstr>
      <vt:lpstr>Evaluating Geocoded Data (2)</vt:lpstr>
      <vt:lpstr>Evaluating Geocoded Data (3)</vt:lpstr>
      <vt:lpstr>Managing Geocoded Data (1)</vt:lpstr>
      <vt:lpstr>Managing Geocoded Data (2)</vt:lpstr>
      <vt:lpstr>Mapping and Analyzing Geocoded Data</vt:lpstr>
      <vt:lpstr>Main Takeaway Points</vt:lpstr>
      <vt:lpstr>PowerPoint Presentation</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Janet E. Brzuskiewicz</dc:creator>
  <cp:lastModifiedBy>Lauren Rosenberg</cp:lastModifiedBy>
  <cp:revision>833</cp:revision>
  <cp:lastPrinted>2012-08-30T11:30:20Z</cp:lastPrinted>
  <dcterms:created xsi:type="dcterms:W3CDTF">2010-04-22T14:49:47Z</dcterms:created>
  <dcterms:modified xsi:type="dcterms:W3CDTF">2012-09-04T14:20:51Z</dcterms:modified>
</cp:coreProperties>
</file>