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3" r:id="rId1"/>
  </p:sldMasterIdLst>
  <p:notesMasterIdLst>
    <p:notesMasterId r:id="rId31"/>
  </p:notesMasterIdLst>
  <p:sldIdLst>
    <p:sldId id="256" r:id="rId2"/>
    <p:sldId id="280" r:id="rId3"/>
    <p:sldId id="437" r:id="rId4"/>
    <p:sldId id="417" r:id="rId5"/>
    <p:sldId id="416" r:id="rId6"/>
    <p:sldId id="418" r:id="rId7"/>
    <p:sldId id="428" r:id="rId8"/>
    <p:sldId id="429" r:id="rId9"/>
    <p:sldId id="430" r:id="rId10"/>
    <p:sldId id="423" r:id="rId11"/>
    <p:sldId id="438" r:id="rId12"/>
    <p:sldId id="424" r:id="rId13"/>
    <p:sldId id="425" r:id="rId14"/>
    <p:sldId id="426" r:id="rId15"/>
    <p:sldId id="447" r:id="rId16"/>
    <p:sldId id="448" r:id="rId17"/>
    <p:sldId id="432" r:id="rId18"/>
    <p:sldId id="444" r:id="rId19"/>
    <p:sldId id="435" r:id="rId20"/>
    <p:sldId id="440" r:id="rId21"/>
    <p:sldId id="441" r:id="rId22"/>
    <p:sldId id="443" r:id="rId23"/>
    <p:sldId id="442" r:id="rId24"/>
    <p:sldId id="445" r:id="rId25"/>
    <p:sldId id="446" r:id="rId26"/>
    <p:sldId id="370" r:id="rId27"/>
    <p:sldId id="308" r:id="rId28"/>
    <p:sldId id="264" r:id="rId29"/>
    <p:sldId id="263" r:id="rId30"/>
  </p:sldIdLst>
  <p:sldSz cx="9144000" cy="6858000" type="screen4x3"/>
  <p:notesSz cx="6994525" cy="9280525"/>
  <p:embeddedFontLst>
    <p:embeddedFont>
      <p:font typeface="Myriad Web Pro" charset="0"/>
      <p:regular r:id="rId32"/>
      <p:bold r:id="rId33"/>
      <p:italic r:id="rId34"/>
    </p:embeddedFont>
    <p:embeddedFont>
      <p:font typeface="Calibri" pitchFamily="34"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593" autoAdjust="0"/>
    <p:restoredTop sz="72566" autoAdjust="0"/>
  </p:normalViewPr>
  <p:slideViewPr>
    <p:cSldViewPr>
      <p:cViewPr varScale="1">
        <p:scale>
          <a:sx n="60" d="100"/>
          <a:sy n="60" d="100"/>
        </p:scale>
        <p:origin x="-1877" y="-72"/>
      </p:cViewPr>
      <p:guideLst>
        <p:guide orient="horz" pos="2160"/>
        <p:guide pos="2880"/>
      </p:guideLst>
    </p:cSldViewPr>
  </p:slideViewPr>
  <p:outlineViewPr>
    <p:cViewPr>
      <p:scale>
        <a:sx n="33" d="100"/>
        <a:sy n="33" d="100"/>
      </p:scale>
      <p:origin x="0" y="1890"/>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55" d="100"/>
          <a:sy n="55" d="100"/>
        </p:scale>
        <p:origin x="-2838" y="-78"/>
      </p:cViewPr>
      <p:guideLst>
        <p:guide orient="horz" pos="2923"/>
        <p:guide pos="220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053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62400" y="0"/>
            <a:ext cx="3030538" cy="463550"/>
          </a:xfrm>
          <a:prstGeom prst="rect">
            <a:avLst/>
          </a:prstGeom>
        </p:spPr>
        <p:txBody>
          <a:bodyPr vert="horz" lIns="91440" tIns="45720" rIns="91440" bIns="45720" rtlCol="0"/>
          <a:lstStyle>
            <a:lvl1pPr algn="r">
              <a:defRPr sz="1200"/>
            </a:lvl1pPr>
          </a:lstStyle>
          <a:p>
            <a:fld id="{FED05122-B9EF-44B1-8E67-014EB94303DD}" type="datetimeFigureOut">
              <a:rPr lang="en-US" smtClean="0"/>
              <a:pPr/>
              <a:t>9/18/2012</a:t>
            </a:fld>
            <a:endParaRPr lang="en-US" dirty="0"/>
          </a:p>
        </p:txBody>
      </p:sp>
      <p:sp>
        <p:nvSpPr>
          <p:cNvPr id="4" name="Slide Image Placeholder 3"/>
          <p:cNvSpPr>
            <a:spLocks noGrp="1" noRot="1" noChangeAspect="1"/>
          </p:cNvSpPr>
          <p:nvPr>
            <p:ph type="sldImg" idx="2"/>
          </p:nvPr>
        </p:nvSpPr>
        <p:spPr>
          <a:xfrm>
            <a:off x="1176338" y="695325"/>
            <a:ext cx="4641850" cy="34813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0088" y="4408488"/>
            <a:ext cx="5594350" cy="417671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5388"/>
            <a:ext cx="3030538"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62400" y="8815388"/>
            <a:ext cx="3030538" cy="463550"/>
          </a:xfrm>
          <a:prstGeom prst="rect">
            <a:avLst/>
          </a:prstGeom>
        </p:spPr>
        <p:txBody>
          <a:bodyPr vert="horz" lIns="91440" tIns="45720" rIns="91440" bIns="45720" rtlCol="0" anchor="b"/>
          <a:lstStyle>
            <a:lvl1pPr algn="r">
              <a:defRPr sz="1200"/>
            </a:lvl1pPr>
          </a:lstStyle>
          <a:p>
            <a:fld id="{C2865D1B-0DC6-42CE-8930-912C113E9AA7}" type="slidenum">
              <a:rPr lang="en-US" smtClean="0"/>
              <a:pPr/>
              <a:t>‹#›</a:t>
            </a:fld>
            <a:endParaRPr lang="en-US" dirty="0"/>
          </a:p>
        </p:txBody>
      </p:sp>
    </p:spTree>
    <p:extLst>
      <p:ext uri="{BB962C8B-B14F-4D97-AF65-F5344CB8AC3E}">
        <p14:creationId xmlns:p14="http://schemas.microsoft.com/office/powerpoint/2010/main" val="697170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1</a:t>
            </a:fld>
            <a:endParaRPr lang="en-US" dirty="0"/>
          </a:p>
        </p:txBody>
      </p:sp>
    </p:spTree>
    <p:extLst>
      <p:ext uri="{BB962C8B-B14F-4D97-AF65-F5344CB8AC3E}">
        <p14:creationId xmlns:p14="http://schemas.microsoft.com/office/powerpoint/2010/main" val="1101687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objectives for this webinar are to provide an overview of </a:t>
            </a:r>
          </a:p>
          <a:p>
            <a:pPr>
              <a:buClr>
                <a:srgbClr val="FFFF00"/>
              </a:buClr>
              <a:buSzPct val="80000"/>
              <a:buFont typeface="Arial" pitchFamily="34" charset="0"/>
              <a:buChar char="•"/>
            </a:pPr>
            <a:r>
              <a:rPr lang="en-US" sz="1200" dirty="0" smtClean="0">
                <a:solidFill>
                  <a:srgbClr val="FFFF99"/>
                </a:solidFill>
              </a:rPr>
              <a:t>Definitions and Standard Terminology</a:t>
            </a:r>
          </a:p>
          <a:p>
            <a:pPr>
              <a:buClr>
                <a:srgbClr val="FFFF00"/>
              </a:buClr>
              <a:buSzPct val="80000"/>
              <a:buFont typeface="Arial" pitchFamily="34" charset="0"/>
              <a:buChar char="•"/>
            </a:pPr>
            <a:r>
              <a:rPr lang="en-US" sz="1200" dirty="0" smtClean="0">
                <a:solidFill>
                  <a:srgbClr val="FFFF99"/>
                </a:solidFill>
              </a:rPr>
              <a:t>Risk Factor Classification</a:t>
            </a:r>
          </a:p>
          <a:p>
            <a:pPr>
              <a:buClr>
                <a:srgbClr val="FFFF00"/>
              </a:buClr>
              <a:buSzPct val="80000"/>
              <a:buFont typeface="Arial" pitchFamily="34" charset="0"/>
              <a:buChar char="•"/>
            </a:pPr>
            <a:r>
              <a:rPr lang="en-US" sz="1200" dirty="0" smtClean="0">
                <a:solidFill>
                  <a:srgbClr val="FFFF99"/>
                </a:solidFill>
              </a:rPr>
              <a:t>Process and outcome standards</a:t>
            </a:r>
          </a:p>
          <a:p>
            <a:pPr>
              <a:buClr>
                <a:srgbClr val="FFFF00"/>
              </a:buClr>
              <a:buSzPct val="80000"/>
              <a:buFont typeface="Arial" pitchFamily="34" charset="0"/>
              <a:buChar char="•"/>
            </a:pPr>
            <a:r>
              <a:rPr lang="en-US" sz="1200" dirty="0" smtClean="0">
                <a:solidFill>
                  <a:srgbClr val="FFFF99"/>
                </a:solidFill>
              </a:rPr>
              <a:t>Procedures for risk factor ascertainment </a:t>
            </a:r>
          </a:p>
          <a:p>
            <a:pPr>
              <a:buClr>
                <a:srgbClr val="FFFF00"/>
              </a:buClr>
              <a:buSzPct val="80000"/>
              <a:buFont typeface="Arial" pitchFamily="34" charset="0"/>
              <a:buChar char="•"/>
            </a:pPr>
            <a:r>
              <a:rPr lang="en-US" sz="1200" dirty="0" smtClean="0">
                <a:solidFill>
                  <a:srgbClr val="FFFF99"/>
                </a:solidFill>
              </a:rPr>
              <a:t>Education and training</a:t>
            </a:r>
          </a:p>
        </p:txBody>
      </p:sp>
      <p:sp>
        <p:nvSpPr>
          <p:cNvPr id="4" name="Slide Number Placeholder 3"/>
          <p:cNvSpPr>
            <a:spLocks noGrp="1"/>
          </p:cNvSpPr>
          <p:nvPr>
            <p:ph type="sldNum" sz="quarter" idx="10"/>
          </p:nvPr>
        </p:nvSpPr>
        <p:spPr/>
        <p:txBody>
          <a:bodyPr/>
          <a:lstStyle/>
          <a:p>
            <a:fld id="{C2865D1B-0DC6-42CE-8930-912C113E9AA7}" type="slidenum">
              <a:rPr lang="en-US" smtClean="0"/>
              <a:pPr/>
              <a:t>2</a:t>
            </a:fld>
            <a:endParaRPr lang="en-US" dirty="0"/>
          </a:p>
        </p:txBody>
      </p:sp>
    </p:spTree>
    <p:extLst>
      <p:ext uri="{BB962C8B-B14F-4D97-AF65-F5344CB8AC3E}">
        <p14:creationId xmlns:p14="http://schemas.microsoft.com/office/powerpoint/2010/main" val="19316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376363" y="928688"/>
            <a:ext cx="4241800" cy="3181350"/>
          </a:xfrm>
          <a:solidFill>
            <a:srgbClr val="FFFFFF"/>
          </a:solidFill>
          <a:ln/>
        </p:spPr>
      </p:sp>
      <p:sp>
        <p:nvSpPr>
          <p:cNvPr id="118787" name="Rectangle 3"/>
          <p:cNvSpPr>
            <a:spLocks noGrp="1" noChangeArrowheads="1"/>
          </p:cNvSpPr>
          <p:nvPr>
            <p:ph type="body" idx="1"/>
          </p:nvPr>
        </p:nvSpPr>
        <p:spPr>
          <a:xfrm>
            <a:off x="1067552" y="4418392"/>
            <a:ext cx="4865757" cy="179082"/>
          </a:xfrm>
          <a:noFill/>
          <a:ln/>
        </p:spPr>
        <p:txBody>
          <a:bodyPr lIns="0" tIns="0" rIns="0" bIns="0">
            <a:spAutoFit/>
          </a:bodyPr>
          <a:lstStyle/>
          <a:p>
            <a:pPr marL="213884" indent="-213884" defTabSz="454702">
              <a:lnSpc>
                <a:spcPct val="97000"/>
              </a:lnSpc>
              <a:spcBef>
                <a:spcPct val="0"/>
              </a:spcBef>
              <a:buSzPct val="45000"/>
              <a:tabLst>
                <a:tab pos="720868" algn="l"/>
                <a:tab pos="1443321" algn="l"/>
                <a:tab pos="2165773" algn="l"/>
                <a:tab pos="2888225" algn="l"/>
                <a:tab pos="3610677" algn="l"/>
                <a:tab pos="4333129" algn="l"/>
                <a:tab pos="5055582" algn="l"/>
              </a:tabLst>
            </a:pPr>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xfrm>
            <a:off x="1376363" y="928688"/>
            <a:ext cx="4241800" cy="3181350"/>
          </a:xfrm>
          <a:solidFill>
            <a:srgbClr val="FFFFFF"/>
          </a:solidFill>
          <a:ln/>
        </p:spPr>
      </p:sp>
      <p:sp>
        <p:nvSpPr>
          <p:cNvPr id="118787" name="Rectangle 3"/>
          <p:cNvSpPr>
            <a:spLocks noGrp="1" noChangeArrowheads="1"/>
          </p:cNvSpPr>
          <p:nvPr>
            <p:ph type="body" idx="1"/>
          </p:nvPr>
        </p:nvSpPr>
        <p:spPr>
          <a:xfrm>
            <a:off x="1067552" y="4418392"/>
            <a:ext cx="4865757" cy="179082"/>
          </a:xfrm>
          <a:noFill/>
          <a:ln/>
        </p:spPr>
        <p:txBody>
          <a:bodyPr lIns="0" tIns="0" rIns="0" bIns="0">
            <a:spAutoFit/>
          </a:bodyPr>
          <a:lstStyle/>
          <a:p>
            <a:pPr marL="213884" indent="-213884" defTabSz="454702">
              <a:lnSpc>
                <a:spcPct val="97000"/>
              </a:lnSpc>
              <a:spcBef>
                <a:spcPct val="0"/>
              </a:spcBef>
              <a:buSzPct val="45000"/>
              <a:tabLst>
                <a:tab pos="720868" algn="l"/>
                <a:tab pos="1443321" algn="l"/>
                <a:tab pos="2165773" algn="l"/>
                <a:tab pos="2888225" algn="l"/>
                <a:tab pos="3610677" algn="l"/>
                <a:tab pos="4333129" algn="l"/>
                <a:tab pos="5055582" algn="l"/>
              </a:tabLst>
            </a:pP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defTabSz="928414"/>
            <a:fld id="{292D8677-97A4-49C9-904D-0530E38DEEE2}" type="slidenum">
              <a:rPr lang="en-US" smtClean="0"/>
              <a:pPr defTabSz="928414"/>
              <a:t>6</a:t>
            </a:fld>
            <a:endParaRPr lang="en-US" dirty="0"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DBDCBC-02FA-4132-A59C-2AEAA2247DB6}" type="slidenum">
              <a:rPr lang="en-US"/>
              <a:pPr/>
              <a:t>27</a:t>
            </a:fld>
            <a:endParaRPr lang="en-US" dirty="0"/>
          </a:p>
        </p:txBody>
      </p:sp>
      <p:sp>
        <p:nvSpPr>
          <p:cNvPr id="486402" name="Rectangle 2"/>
          <p:cNvSpPr>
            <a:spLocks noGrp="1" noRot="1" noChangeAspect="1" noChangeArrowheads="1" noTextEdit="1"/>
          </p:cNvSpPr>
          <p:nvPr>
            <p:ph type="sldImg"/>
          </p:nvPr>
        </p:nvSpPr>
        <p:spPr>
          <a:ln/>
        </p:spPr>
      </p:sp>
      <p:sp>
        <p:nvSpPr>
          <p:cNvPr id="486403"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28</a:t>
            </a:fld>
            <a:endParaRPr lang="en-US" dirty="0"/>
          </a:p>
        </p:txBody>
      </p:sp>
    </p:spTree>
    <p:extLst>
      <p:ext uri="{BB962C8B-B14F-4D97-AF65-F5344CB8AC3E}">
        <p14:creationId xmlns:p14="http://schemas.microsoft.com/office/powerpoint/2010/main" val="376153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865D1B-0DC6-42CE-8930-912C113E9AA7}" type="slidenum">
              <a:rPr lang="en-US" smtClean="0"/>
              <a:pPr/>
              <a:t>29</a:t>
            </a:fld>
            <a:endParaRPr lang="en-US" dirty="0"/>
          </a:p>
        </p:txBody>
      </p:sp>
    </p:spTree>
    <p:extLst>
      <p:ext uri="{BB962C8B-B14F-4D97-AF65-F5344CB8AC3E}">
        <p14:creationId xmlns:p14="http://schemas.microsoft.com/office/powerpoint/2010/main" val="8645207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image" Target="../media/image5.w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6" name="Text Placeholder 5"/>
          <p:cNvSpPr>
            <a:spLocks noGrp="1"/>
          </p:cNvSpPr>
          <p:nvPr userDrawn="1">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7" name="Text Placeholder 6"/>
          <p:cNvSpPr>
            <a:spLocks noGrp="1"/>
          </p:cNvSpPr>
          <p:nvPr userDrawn="1">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74134" y="609600"/>
            <a:ext cx="8195733"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541867" y="6477000"/>
            <a:ext cx="5283200" cy="304800"/>
          </a:xfrm>
          <a:prstGeom prst="rect">
            <a:avLst/>
          </a:prstGeom>
        </p:spPr>
        <p:txBody>
          <a:bodyPr/>
          <a:lstStyle>
            <a:lvl1pPr>
              <a:defRPr/>
            </a:lvl1pPr>
          </a:lstStyle>
          <a:p>
            <a:endParaRPr lang="en-US" dirty="0"/>
          </a:p>
        </p:txBody>
      </p:sp>
      <p:sp>
        <p:nvSpPr>
          <p:cNvPr id="4" name="Footer Placeholder 3"/>
          <p:cNvSpPr>
            <a:spLocks noGrp="1"/>
          </p:cNvSpPr>
          <p:nvPr>
            <p:ph type="ftr" sz="quarter" idx="11"/>
          </p:nvPr>
        </p:nvSpPr>
        <p:spPr>
          <a:xfrm>
            <a:off x="5825067" y="6477001"/>
            <a:ext cx="2506133" cy="303213"/>
          </a:xfrm>
          <a:prstGeom prst="rect">
            <a:avLst/>
          </a:prstGeom>
        </p:spPr>
        <p:txBody>
          <a:bodyPr/>
          <a:lstStyle>
            <a:lvl1pPr>
              <a:defRPr/>
            </a:lvl1pPr>
          </a:lstStyle>
          <a:p>
            <a:endParaRPr lang="en-US" dirty="0"/>
          </a:p>
        </p:txBody>
      </p:sp>
      <p:sp>
        <p:nvSpPr>
          <p:cNvPr id="5" name="Slide Number Placeholder 4"/>
          <p:cNvSpPr>
            <a:spLocks noGrp="1"/>
          </p:cNvSpPr>
          <p:nvPr>
            <p:ph type="sldNum" sz="quarter" idx="12"/>
          </p:nvPr>
        </p:nvSpPr>
        <p:spPr>
          <a:xfrm>
            <a:off x="8331200" y="6491288"/>
            <a:ext cx="474133" cy="290512"/>
          </a:xfrm>
          <a:prstGeom prst="rect">
            <a:avLst/>
          </a:prstGeom>
        </p:spPr>
        <p:txBody>
          <a:bodyPr/>
          <a:lstStyle>
            <a:lvl1pPr>
              <a:defRPr/>
            </a:lvl1pPr>
          </a:lstStyle>
          <a:p>
            <a:fld id="{B3FE9C51-FAB0-4321-856D-D23EF30C49EA}" type="slidenum">
              <a:rPr lang="en-US"/>
              <a:pPr/>
              <a:t>‹#›</a:t>
            </a:fld>
            <a:endParaRPr lang="en-US" dirty="0"/>
          </a:p>
        </p:txBody>
      </p:sp>
    </p:spTree>
    <p:extLst>
      <p:ext uri="{BB962C8B-B14F-4D97-AF65-F5344CB8AC3E}">
        <p14:creationId xmlns:p14="http://schemas.microsoft.com/office/powerpoint/2010/main" val="2238231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685800" y="1981200"/>
            <a:ext cx="7772400" cy="41148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dirty="0"/>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dirty="0"/>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9709C010-CD79-451C-81A6-F339C800828F}" type="slidenum">
              <a:rPr lang="en-US"/>
              <a:pPr/>
              <a:t>‹#›</a:t>
            </a:fld>
            <a:endParaRPr lang="en-US" dirty="0"/>
          </a:p>
        </p:txBody>
      </p:sp>
    </p:spTree>
    <p:extLst>
      <p:ext uri="{BB962C8B-B14F-4D97-AF65-F5344CB8AC3E}">
        <p14:creationId xmlns:p14="http://schemas.microsoft.com/office/powerpoint/2010/main" val="1420267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graphicFrame>
        <p:nvGraphicFramePr>
          <p:cNvPr id="5" name="Object 7"/>
          <p:cNvGraphicFramePr>
            <a:graphicFrameLocks noChangeAspect="1"/>
          </p:cNvGraphicFramePr>
          <p:nvPr/>
        </p:nvGraphicFramePr>
        <p:xfrm>
          <a:off x="419100" y="5973763"/>
          <a:ext cx="544513" cy="581025"/>
        </p:xfrm>
        <a:graphic>
          <a:graphicData uri="http://schemas.openxmlformats.org/presentationml/2006/ole">
            <mc:AlternateContent xmlns:mc="http://schemas.openxmlformats.org/markup-compatibility/2006">
              <mc:Choice xmlns:v="urn:schemas-microsoft-com:vml" Requires="v">
                <p:oleObj spid="_x0000_s1035" name="CorelDRAW" r:id="rId3" imgW="1092960" imgH="1162440" progId="">
                  <p:embed/>
                </p:oleObj>
              </mc:Choice>
              <mc:Fallback>
                <p:oleObj name="CorelDRAW" r:id="rId3" imgW="1092960" imgH="1162440" progId="">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5973763"/>
                        <a:ext cx="544513" cy="58102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rgbClr val="FFFF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8" descr="cdclogo"/>
          <p:cNvPicPr>
            <a:picLocks noChangeAspect="1" noChangeArrowheads="1"/>
          </p:cNvPicPr>
          <p:nvPr userDrawn="1"/>
        </p:nvPicPr>
        <p:blipFill>
          <a:blip r:embed="rId5" cstate="print"/>
          <a:srcRect l="15384" r="18182" b="22752"/>
          <a:stretch>
            <a:fillRect/>
          </a:stretch>
        </p:blipFill>
        <p:spPr bwMode="auto">
          <a:xfrm>
            <a:off x="8026400" y="6021388"/>
            <a:ext cx="793750" cy="484187"/>
          </a:xfrm>
          <a:prstGeom prst="rect">
            <a:avLst/>
          </a:prstGeom>
          <a:noFill/>
          <a:ln w="9525">
            <a:noFill/>
            <a:miter lim="800000"/>
            <a:headEnd/>
            <a:tailEnd/>
          </a:ln>
        </p:spPr>
      </p:pic>
      <p:sp>
        <p:nvSpPr>
          <p:cNvPr id="2" name="Title 1"/>
          <p:cNvSpPr>
            <a:spLocks noGrp="1"/>
          </p:cNvSpPr>
          <p:nvPr>
            <p:ph type="title"/>
          </p:nvPr>
        </p:nvSpPr>
        <p:spPr>
          <a:xfrm>
            <a:off x="685800" y="609600"/>
            <a:ext cx="77724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2057400"/>
            <a:ext cx="3810000" cy="39624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057400"/>
            <a:ext cx="3810000" cy="39624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a:xfrm>
            <a:off x="685800" y="6248400"/>
            <a:ext cx="1905000" cy="457200"/>
          </a:xfrm>
          <a:prstGeom prst="rect">
            <a:avLst/>
          </a:prstGeom>
        </p:spPr>
        <p:txBody>
          <a:bodyPr/>
          <a:lstStyle>
            <a:lvl1pPr>
              <a:defRPr/>
            </a:lvl1pPr>
          </a:lstStyle>
          <a:p>
            <a:pPr>
              <a:defRPr/>
            </a:pPr>
            <a:endParaRPr lang="en-US" dirty="0"/>
          </a:p>
        </p:txBody>
      </p:sp>
      <p:sp>
        <p:nvSpPr>
          <p:cNvPr id="8" name="Footer Placeholder 5"/>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en-US" dirty="0"/>
          </a:p>
        </p:txBody>
      </p:sp>
      <p:sp>
        <p:nvSpPr>
          <p:cNvPr id="9" name="Slide Number Placeholder 6"/>
          <p:cNvSpPr>
            <a:spLocks noGrp="1"/>
          </p:cNvSpPr>
          <p:nvPr>
            <p:ph type="sldNum" sz="quarter" idx="12"/>
          </p:nvPr>
        </p:nvSpPr>
        <p:spPr>
          <a:xfrm>
            <a:off x="6553200" y="6248400"/>
            <a:ext cx="1905000" cy="457200"/>
          </a:xfrm>
          <a:prstGeom prst="rect">
            <a:avLst/>
          </a:prstGeom>
        </p:spPr>
        <p:txBody>
          <a:bodyPr/>
          <a:lstStyle>
            <a:lvl1pPr>
              <a:defRPr/>
            </a:lvl1pPr>
          </a:lstStyle>
          <a:p>
            <a:pPr>
              <a:defRPr/>
            </a:pPr>
            <a:fld id="{7AAC6DBF-60EF-44C7-B31D-169AB3BD9097}"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685800" y="6248400"/>
            <a:ext cx="1905000" cy="457200"/>
          </a:xfrm>
          <a:prstGeom prst="rect">
            <a:avLst/>
          </a:prstGeom>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xfrm>
            <a:off x="3048000" y="6248400"/>
            <a:ext cx="1905000" cy="457200"/>
          </a:xfrm>
          <a:prstGeom prst="rect">
            <a:avLst/>
          </a:prstGeom>
          <a:ln/>
        </p:spPr>
        <p:txBody>
          <a:bodyPr/>
          <a:lstStyle>
            <a:lvl1pPr>
              <a:defRPr/>
            </a:lvl1pPr>
          </a:lstStyle>
          <a:p>
            <a:pPr>
              <a:defRPr/>
            </a:pPr>
            <a:fld id="{C9927B19-42A5-4099-B77B-D5F01BC57C5A}" type="slidenum">
              <a:rPr lang="en-US"/>
              <a:pPr>
                <a:defRPr/>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solidFill>
                  <a:schemeClr val="bg1"/>
                </a:solidFill>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bg1"/>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bg1"/>
              </a:buClr>
              <a:buSzPct val="70000"/>
              <a:buFont typeface="Wingdings" pitchFamily="2" charset="2"/>
              <a:buChar char="q"/>
              <a:defRPr sz="2400" b="1" baseline="0">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7" name="Text Placeholder 8"/>
          <p:cNvSpPr>
            <a:spLocks noGrp="1"/>
          </p:cNvSpPr>
          <p:nvPr>
            <p:ph type="body" sz="quarter" idx="10" hasCustomPrompt="1"/>
          </p:nvPr>
        </p:nvSpPr>
        <p:spPr>
          <a:xfrm>
            <a:off x="457200" y="5791200"/>
            <a:ext cx="6705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solidFill>
                  <a:schemeClr val="bg1"/>
                </a:solidFill>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solidFill>
                  <a:schemeClr val="bg1"/>
                </a:solidFill>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bg1"/>
              </a:buClr>
              <a:buSzPct val="70000"/>
              <a:buFont typeface="Wingdings" pitchFamily="2" charset="2"/>
              <a:buChar char="q"/>
              <a:defRPr sz="2400" b="1">
                <a:solidFill>
                  <a:schemeClr val="bg2"/>
                </a:solidFill>
              </a:defRPr>
            </a:lvl1pPr>
            <a:lvl2pPr>
              <a:buClr>
                <a:schemeClr val="bg1"/>
              </a:buClr>
              <a:buSzPct val="100000"/>
              <a:buFont typeface="Wingdings" pitchFamily="2" charset="2"/>
              <a:buChar char="§"/>
              <a:defRPr sz="2000">
                <a:solidFill>
                  <a:schemeClr val="bg2"/>
                </a:solidFill>
              </a:defRPr>
            </a:lvl2pPr>
            <a:lvl3pPr>
              <a:buClr>
                <a:schemeClr val="bg1"/>
              </a:buClr>
              <a:buSzPct val="100000"/>
              <a:buFont typeface="Arial" pitchFamily="34" charset="0"/>
              <a:buChar char="•"/>
              <a:defRPr sz="1800">
                <a:solidFill>
                  <a:schemeClr val="bg2"/>
                </a:solidFill>
              </a:defRPr>
            </a:lvl3pPr>
            <a:lvl4pPr>
              <a:buClr>
                <a:schemeClr val="bg1"/>
              </a:buClr>
              <a:buSzPct val="70000"/>
              <a:buFont typeface="Courier New" pitchFamily="49" charset="0"/>
              <a:buChar char="o"/>
              <a:defRPr sz="1800">
                <a:solidFill>
                  <a:schemeClr val="bg2"/>
                </a:solidFill>
              </a:defRPr>
            </a:lvl4pPr>
            <a:lvl5pPr>
              <a:buClr>
                <a:schemeClr val="bg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8"/>
          <p:cNvSpPr>
            <a:spLocks noGrp="1"/>
          </p:cNvSpPr>
          <p:nvPr>
            <p:ph type="body" sz="quarter" idx="10" hasCustomPrompt="1"/>
          </p:nvPr>
        </p:nvSpPr>
        <p:spPr>
          <a:xfrm>
            <a:off x="457200" y="5791200"/>
            <a:ext cx="82296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dirty="0" smtClean="0"/>
              <a:t>*Citations and references – Myriad Pro, 11pt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solidFill>
                  <a:schemeClr val="bg1"/>
                </a:solidFill>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2"/>
            </a:solidFill>
          </a:ln>
          <a:effectLst>
            <a:outerShdw blurRad="44450" dist="27940" dir="5400000" algn="ctr">
              <a:srgbClr val="000000">
                <a:alpha val="32000"/>
              </a:srgbClr>
            </a:outerShdw>
          </a:effectLst>
        </p:spPr>
        <p:txBody>
          <a:bodyPr/>
          <a:lstStyle>
            <a:lvl1pPr marL="0" indent="0">
              <a:buNone/>
              <a:defRPr sz="3200">
                <a:solidFill>
                  <a:schemeClr val="bg1"/>
                </a:solidFill>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371600" y="20574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10" name="Text Placeholder 5"/>
          <p:cNvSpPr>
            <a:spLocks noGrp="1"/>
          </p:cNvSpPr>
          <p:nvPr>
            <p:ph type="body" sz="quarter" idx="11" hasCustomPrompt="1"/>
          </p:nvPr>
        </p:nvSpPr>
        <p:spPr>
          <a:xfrm>
            <a:off x="2286000" y="6272784"/>
            <a:ext cx="5105400" cy="18288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64808"/>
            <a:ext cx="5105400" cy="228600"/>
          </a:xfrm>
          <a:prstGeom prst="rect">
            <a:avLst/>
          </a:prstGeom>
        </p:spPr>
        <p:txBody>
          <a:bodyPr/>
          <a:lstStyle>
            <a:lvl1pPr>
              <a:buNone/>
              <a:defRPr sz="1000" baseline="0">
                <a:solidFill>
                  <a:schemeClr val="tx2"/>
                </a:solidFill>
              </a:defRPr>
            </a:lvl1pPr>
          </a:lstStyle>
          <a:p>
            <a:r>
              <a:rPr lang="en-US" dirty="0" smtClean="0"/>
              <a:t>Place Descriptor Here</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4" r:id="rId1"/>
    <p:sldLayoutId id="2147483685" r:id="rId2"/>
    <p:sldLayoutId id="2147483697" r:id="rId3"/>
    <p:sldLayoutId id="2147483693" r:id="rId4"/>
    <p:sldLayoutId id="2147483694" r:id="rId5"/>
    <p:sldLayoutId id="2147483686" r:id="rId6"/>
    <p:sldLayoutId id="2147483688" r:id="rId7"/>
    <p:sldLayoutId id="2147483689" r:id="rId8"/>
    <p:sldLayoutId id="2147483690" r:id="rId9"/>
    <p:sldLayoutId id="2147483701" r:id="rId10"/>
    <p:sldLayoutId id="2147483702" r:id="rId11"/>
    <p:sldLayoutId id="2147483703" r:id="rId12"/>
    <p:sldLayoutId id="2147483704" r:id="rId13"/>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https://partner.cdc.gov/sites/NCHHSTP/HICSB/default.aspx"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2250" y="762000"/>
            <a:ext cx="8401050" cy="2536362"/>
          </a:xfrm>
        </p:spPr>
        <p:txBody>
          <a:bodyPr/>
          <a:lstStyle/>
          <a:p>
            <a:r>
              <a:rPr lang="en-US" sz="3200" i="1" dirty="0"/>
              <a:t>Technical Guidance for </a:t>
            </a:r>
            <a:br>
              <a:rPr lang="en-US" sz="3200" i="1" dirty="0"/>
            </a:br>
            <a:r>
              <a:rPr lang="en-US" sz="3200" i="1" dirty="0"/>
              <a:t>HIV Surveillance Programs </a:t>
            </a:r>
            <a:r>
              <a:rPr lang="en-US" sz="3200" i="1" dirty="0" smtClean="0"/>
              <a:t/>
            </a:r>
            <a:br>
              <a:rPr lang="en-US" sz="3200" i="1" dirty="0" smtClean="0"/>
            </a:br>
            <a:r>
              <a:rPr lang="en-US" sz="3200" i="1" dirty="0" smtClean="0"/>
              <a:t/>
            </a:r>
            <a:br>
              <a:rPr lang="en-US" sz="3200" i="1" dirty="0" smtClean="0"/>
            </a:br>
            <a:r>
              <a:rPr lang="en-US" sz="3600" dirty="0" smtClean="0"/>
              <a:t>Cases of Public Health Importance</a:t>
            </a:r>
            <a:br>
              <a:rPr lang="en-US" sz="3600" dirty="0" smtClean="0"/>
            </a:br>
            <a:r>
              <a:rPr lang="en-US" sz="3600" dirty="0" smtClean="0"/>
              <a:t>(COPHI</a:t>
            </a:r>
            <a:r>
              <a:rPr lang="en-US" sz="3200" dirty="0" smtClean="0"/>
              <a:t>)</a:t>
            </a:r>
            <a:endParaRPr lang="en-US" sz="3200" dirty="0"/>
          </a:p>
        </p:txBody>
      </p:sp>
      <p:sp>
        <p:nvSpPr>
          <p:cNvPr id="2" name="Subtitle 1"/>
          <p:cNvSpPr>
            <a:spLocks noGrp="1"/>
          </p:cNvSpPr>
          <p:nvPr>
            <p:ph type="subTitle" idx="1"/>
          </p:nvPr>
        </p:nvSpPr>
        <p:spPr>
          <a:xfrm>
            <a:off x="1371600" y="3679362"/>
            <a:ext cx="6400800" cy="1197438"/>
          </a:xfrm>
        </p:spPr>
        <p:txBody>
          <a:bodyPr/>
          <a:lstStyle/>
          <a:p>
            <a:r>
              <a:rPr lang="en-US" dirty="0" smtClean="0"/>
              <a:t>M. Patricia Joyce,  MD FIDSA</a:t>
            </a:r>
          </a:p>
          <a:p>
            <a:r>
              <a:rPr lang="en-US" dirty="0" smtClean="0"/>
              <a:t>Medical Officer/Epidemiologist</a:t>
            </a:r>
          </a:p>
          <a:p>
            <a:r>
              <a:rPr lang="en-US" dirty="0" smtClean="0"/>
              <a:t>  Reporting Analysis and Evaluation  Team</a:t>
            </a:r>
            <a:endParaRPr lang="en-US" dirty="0"/>
          </a:p>
        </p:txBody>
      </p:sp>
      <p:sp>
        <p:nvSpPr>
          <p:cNvPr id="3" name="Text Placeholder 2"/>
          <p:cNvSpPr>
            <a:spLocks noGrp="1"/>
          </p:cNvSpPr>
          <p:nvPr>
            <p:ph type="body" sz="quarter" idx="10"/>
          </p:nvPr>
        </p:nvSpPr>
        <p:spPr>
          <a:xfrm>
            <a:off x="1371600" y="4876800"/>
            <a:ext cx="6400800" cy="914400"/>
          </a:xfrm>
        </p:spPr>
        <p:txBody>
          <a:bodyPr/>
          <a:lstStyle/>
          <a:p>
            <a:r>
              <a:rPr lang="en-US" dirty="0" smtClean="0"/>
              <a:t>CSTE Webinar</a:t>
            </a:r>
          </a:p>
          <a:p>
            <a:r>
              <a:rPr lang="en-US" dirty="0" smtClean="0"/>
              <a:t>September 18, 2012</a:t>
            </a:r>
            <a:endParaRPr lang="en-US" dirty="0"/>
          </a:p>
        </p:txBody>
      </p:sp>
      <p:sp>
        <p:nvSpPr>
          <p:cNvPr id="5" name="Text Placeholder 4"/>
          <p:cNvSpPr>
            <a:spLocks noGrp="1"/>
          </p:cNvSpPr>
          <p:nvPr>
            <p:ph type="body" sz="quarter" idx="11"/>
          </p:nvPr>
        </p:nvSpPr>
        <p:spPr/>
        <p:txBody>
          <a:bodyPr/>
          <a:lstStyle/>
          <a:p>
            <a:r>
              <a:rPr lang="en-US" dirty="0" smtClean="0"/>
              <a:t>National Center for HIV/AIDS, Viral Hepatitis, STD, and TB Prevention</a:t>
            </a:r>
            <a:endParaRPr lang="en-US" dirty="0"/>
          </a:p>
        </p:txBody>
      </p:sp>
      <p:pic>
        <p:nvPicPr>
          <p:cNvPr id="7" name="Picture 6"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12" name="Text Placeholder 6"/>
          <p:cNvSpPr>
            <a:spLocks noGrp="1"/>
          </p:cNvSpPr>
          <p:nvPr>
            <p:ph type="body" sz="quarter" idx="12"/>
          </p:nvPr>
        </p:nvSpPr>
        <p:spPr/>
        <p:txBody>
          <a:bodyPr/>
          <a:lstStyle/>
          <a:p>
            <a:r>
              <a:rPr lang="en-US" dirty="0" smtClean="0"/>
              <a:t>HIV Incidence and Case Surveillance  Branch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81000"/>
            <a:ext cx="7772400" cy="1143000"/>
          </a:xfrm>
        </p:spPr>
        <p:txBody>
          <a:bodyPr/>
          <a:lstStyle/>
          <a:p>
            <a:r>
              <a:rPr lang="en-US" sz="3600" b="1" dirty="0" smtClean="0">
                <a:solidFill>
                  <a:schemeClr val="bg1"/>
                </a:solidFill>
              </a:rPr>
              <a:t>Reporting Requirements for COPHI</a:t>
            </a:r>
          </a:p>
        </p:txBody>
      </p:sp>
      <p:sp>
        <p:nvSpPr>
          <p:cNvPr id="9219" name="Rectangle 3"/>
          <p:cNvSpPr>
            <a:spLocks noGrp="1" noChangeArrowheads="1"/>
          </p:cNvSpPr>
          <p:nvPr>
            <p:ph type="body" idx="1"/>
          </p:nvPr>
        </p:nvSpPr>
        <p:spPr>
          <a:xfrm>
            <a:off x="381000" y="1219200"/>
            <a:ext cx="8534400" cy="5105400"/>
          </a:xfrm>
        </p:spPr>
        <p:txBody>
          <a:bodyPr/>
          <a:lstStyle/>
          <a:p>
            <a:r>
              <a:rPr lang="en-US" sz="2800" dirty="0" smtClean="0">
                <a:solidFill>
                  <a:srgbClr val="FFFF99"/>
                </a:solidFill>
              </a:rPr>
              <a:t>All </a:t>
            </a:r>
            <a:r>
              <a:rPr lang="en-US" sz="2800" dirty="0">
                <a:solidFill>
                  <a:srgbClr val="FFFF99"/>
                </a:solidFill>
              </a:rPr>
              <a:t>project areas receiving HIV Surveillance funding are expected to </a:t>
            </a:r>
          </a:p>
          <a:p>
            <a:pPr lvl="1"/>
            <a:r>
              <a:rPr lang="en-US" sz="2400" dirty="0" smtClean="0">
                <a:solidFill>
                  <a:srgbClr val="FFFF99"/>
                </a:solidFill>
              </a:rPr>
              <a:t>Report COPHI cases </a:t>
            </a:r>
            <a:r>
              <a:rPr lang="en-US" sz="2400" dirty="0">
                <a:solidFill>
                  <a:srgbClr val="FFFF99"/>
                </a:solidFill>
              </a:rPr>
              <a:t>as part of </a:t>
            </a:r>
            <a:r>
              <a:rPr lang="en-US" sz="2400" dirty="0" smtClean="0">
                <a:solidFill>
                  <a:srgbClr val="FFFF99"/>
                </a:solidFill>
              </a:rPr>
              <a:t>core </a:t>
            </a:r>
            <a:r>
              <a:rPr lang="en-US" sz="2400" dirty="0">
                <a:solidFill>
                  <a:srgbClr val="FFFF99"/>
                </a:solidFill>
              </a:rPr>
              <a:t>surveillance </a:t>
            </a:r>
            <a:endParaRPr lang="en-US" sz="2400" dirty="0" smtClean="0">
              <a:solidFill>
                <a:srgbClr val="FFFF99"/>
              </a:solidFill>
            </a:endParaRPr>
          </a:p>
          <a:p>
            <a:pPr lvl="1"/>
            <a:r>
              <a:rPr lang="en-US" sz="2400" dirty="0" smtClean="0">
                <a:solidFill>
                  <a:srgbClr val="FFFF99"/>
                </a:solidFill>
              </a:rPr>
              <a:t>Identify a staff </a:t>
            </a:r>
            <a:r>
              <a:rPr lang="en-US" sz="2400" dirty="0">
                <a:solidFill>
                  <a:srgbClr val="FFFF99"/>
                </a:solidFill>
              </a:rPr>
              <a:t>person </a:t>
            </a:r>
            <a:r>
              <a:rPr lang="en-US" sz="2400" dirty="0" smtClean="0">
                <a:solidFill>
                  <a:srgbClr val="FFFF99"/>
                </a:solidFill>
              </a:rPr>
              <a:t>to function </a:t>
            </a:r>
            <a:r>
              <a:rPr lang="en-US" sz="2400" dirty="0">
                <a:solidFill>
                  <a:srgbClr val="FFFF99"/>
                </a:solidFill>
              </a:rPr>
              <a:t>as </a:t>
            </a:r>
            <a:r>
              <a:rPr lang="en-US" sz="2400" dirty="0" smtClean="0">
                <a:solidFill>
                  <a:srgbClr val="FFFF99"/>
                </a:solidFill>
              </a:rPr>
              <a:t>their  </a:t>
            </a:r>
            <a:r>
              <a:rPr lang="en-US" sz="2400" dirty="0">
                <a:solidFill>
                  <a:srgbClr val="FFFF99"/>
                </a:solidFill>
              </a:rPr>
              <a:t>investigator for COPHI </a:t>
            </a:r>
            <a:r>
              <a:rPr lang="en-US" sz="2400" dirty="0" smtClean="0">
                <a:solidFill>
                  <a:srgbClr val="FFFF99"/>
                </a:solidFill>
              </a:rPr>
              <a:t>investigations at state/local level</a:t>
            </a:r>
            <a:endParaRPr lang="en-US" sz="2400" dirty="0">
              <a:solidFill>
                <a:srgbClr val="FFFF99"/>
              </a:solidFill>
            </a:endParaRPr>
          </a:p>
          <a:p>
            <a:pPr lvl="1"/>
            <a:r>
              <a:rPr lang="en-US" sz="2400" dirty="0" smtClean="0">
                <a:solidFill>
                  <a:srgbClr val="FFFF99"/>
                </a:solidFill>
              </a:rPr>
              <a:t>State </a:t>
            </a:r>
            <a:r>
              <a:rPr lang="en-US" sz="2400" dirty="0">
                <a:solidFill>
                  <a:srgbClr val="FFFF99"/>
                </a:solidFill>
              </a:rPr>
              <a:t>and local health departments should inform all care providers who report HIV cases to be alert to possible unusual HIV transmission circumstances and to call the State health department when such a possibility exists</a:t>
            </a:r>
            <a:r>
              <a:rPr lang="en-US" sz="2400" dirty="0" smtClean="0">
                <a:solidFill>
                  <a:srgbClr val="FFFF99"/>
                </a:solidFill>
              </a:rPr>
              <a:t>.</a:t>
            </a:r>
            <a:endParaRPr lang="en-US" sz="2400" dirty="0">
              <a:solidFill>
                <a:srgbClr val="FFFF99"/>
              </a:solidFill>
            </a:endParaRPr>
          </a:p>
          <a:p>
            <a:pPr lvl="1"/>
            <a:r>
              <a:rPr lang="en-US" sz="2400" dirty="0" smtClean="0">
                <a:solidFill>
                  <a:srgbClr val="FFFF99"/>
                </a:solidFill>
              </a:rPr>
              <a:t>The </a:t>
            </a:r>
            <a:r>
              <a:rPr lang="en-US" sz="2400" dirty="0">
                <a:solidFill>
                  <a:srgbClr val="FFFF99"/>
                </a:solidFill>
              </a:rPr>
              <a:t>State health department in turn should call </a:t>
            </a:r>
            <a:r>
              <a:rPr lang="en-US" sz="2400" dirty="0" smtClean="0">
                <a:solidFill>
                  <a:srgbClr val="FFFF99"/>
                </a:solidFill>
              </a:rPr>
              <a:t>COPHI </a:t>
            </a:r>
            <a:r>
              <a:rPr lang="en-US" sz="2400" dirty="0">
                <a:solidFill>
                  <a:srgbClr val="FFFF99"/>
                </a:solidFill>
              </a:rPr>
              <a:t>Coordinator to inform the CDC that an investigation is </a:t>
            </a:r>
            <a:r>
              <a:rPr lang="en-US" sz="2400" dirty="0" smtClean="0">
                <a:solidFill>
                  <a:srgbClr val="FFFF99"/>
                </a:solidFill>
              </a:rPr>
              <a:t>proceeding</a:t>
            </a:r>
            <a:endParaRPr lang="en-US" sz="2400" dirty="0" smtClean="0">
              <a:solidFill>
                <a:schemeClr val="bg2"/>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3600" b="1" dirty="0" smtClean="0">
                <a:solidFill>
                  <a:schemeClr val="bg1"/>
                </a:solidFill>
              </a:rPr>
              <a:t>Reporting Requirements for COPHI </a:t>
            </a:r>
          </a:p>
        </p:txBody>
      </p:sp>
      <p:sp>
        <p:nvSpPr>
          <p:cNvPr id="9219" name="Rectangle 3"/>
          <p:cNvSpPr>
            <a:spLocks noGrp="1" noChangeArrowheads="1"/>
          </p:cNvSpPr>
          <p:nvPr>
            <p:ph type="body" idx="1"/>
          </p:nvPr>
        </p:nvSpPr>
        <p:spPr>
          <a:xfrm>
            <a:off x="685800" y="1752600"/>
            <a:ext cx="7924800" cy="4114800"/>
          </a:xfrm>
        </p:spPr>
        <p:txBody>
          <a:bodyPr/>
          <a:lstStyle/>
          <a:p>
            <a:r>
              <a:rPr lang="en-US" sz="2800" dirty="0" smtClean="0">
                <a:solidFill>
                  <a:srgbClr val="FFFF99"/>
                </a:solidFill>
              </a:rPr>
              <a:t>Any case </a:t>
            </a:r>
            <a:r>
              <a:rPr lang="en-US" sz="2800" dirty="0">
                <a:solidFill>
                  <a:srgbClr val="FFFF99"/>
                </a:solidFill>
              </a:rPr>
              <a:t>being considered as a possible COPHI subject may be investigated according to the laws and regulations of the jurisdiction in which that case resides. </a:t>
            </a:r>
            <a:endParaRPr lang="en-US" sz="2800" dirty="0" smtClean="0">
              <a:solidFill>
                <a:srgbClr val="FFFF99"/>
              </a:solidFill>
            </a:endParaRPr>
          </a:p>
          <a:p>
            <a:r>
              <a:rPr lang="en-US" sz="2800" dirty="0" smtClean="0">
                <a:solidFill>
                  <a:srgbClr val="FFFF99"/>
                </a:solidFill>
              </a:rPr>
              <a:t>Laboratory </a:t>
            </a:r>
            <a:r>
              <a:rPr lang="en-US" sz="2800" dirty="0">
                <a:solidFill>
                  <a:srgbClr val="FFFF99"/>
                </a:solidFill>
              </a:rPr>
              <a:t>support through the CDC may be done to support confirmation of their HIV diagnosis, with report of results returned to the local jurisdiction to be forwarded to the primary health care providers to support clinical care.  </a:t>
            </a:r>
            <a:endParaRPr lang="en-US" sz="3600" dirty="0" smtClean="0">
              <a:solidFill>
                <a:schemeClr val="bg2"/>
              </a:solidFill>
            </a:endParaRPr>
          </a:p>
        </p:txBody>
      </p:sp>
    </p:spTree>
    <p:extLst>
      <p:ext uri="{BB962C8B-B14F-4D97-AF65-F5344CB8AC3E}">
        <p14:creationId xmlns:p14="http://schemas.microsoft.com/office/powerpoint/2010/main" val="403463327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304800"/>
            <a:ext cx="7772400" cy="838200"/>
          </a:xfrm>
        </p:spPr>
        <p:txBody>
          <a:bodyPr/>
          <a:lstStyle/>
          <a:p>
            <a:r>
              <a:rPr lang="en-US" sz="3600" b="1" dirty="0" smtClean="0">
                <a:solidFill>
                  <a:schemeClr val="bg1"/>
                </a:solidFill>
              </a:rPr>
              <a:t>Role of the CDC in COPHI</a:t>
            </a:r>
            <a:endParaRPr lang="en-US" sz="2400" b="1" dirty="0" smtClean="0">
              <a:solidFill>
                <a:schemeClr val="bg1"/>
              </a:solidFill>
            </a:endParaRPr>
          </a:p>
        </p:txBody>
      </p:sp>
      <p:sp>
        <p:nvSpPr>
          <p:cNvPr id="10243" name="Rectangle 3"/>
          <p:cNvSpPr>
            <a:spLocks noGrp="1" noChangeArrowheads="1"/>
          </p:cNvSpPr>
          <p:nvPr>
            <p:ph type="body" idx="1"/>
          </p:nvPr>
        </p:nvSpPr>
        <p:spPr>
          <a:xfrm>
            <a:off x="76200" y="1143000"/>
            <a:ext cx="9067800" cy="5638800"/>
          </a:xfrm>
        </p:spPr>
        <p:txBody>
          <a:bodyPr/>
          <a:lstStyle/>
          <a:p>
            <a:r>
              <a:rPr lang="en-US" dirty="0" smtClean="0">
                <a:solidFill>
                  <a:srgbClr val="FFFF99"/>
                </a:solidFill>
              </a:rPr>
              <a:t>CDC COPHI Coordinator is point-of-contact</a:t>
            </a:r>
          </a:p>
          <a:p>
            <a:pPr lvl="1"/>
            <a:r>
              <a:rPr lang="en-US" dirty="0" smtClean="0">
                <a:solidFill>
                  <a:srgbClr val="FFFF99"/>
                </a:solidFill>
              </a:rPr>
              <a:t>State health department calls CDC</a:t>
            </a:r>
          </a:p>
          <a:p>
            <a:pPr lvl="1"/>
            <a:r>
              <a:rPr lang="en-US" dirty="0" smtClean="0">
                <a:solidFill>
                  <a:srgbClr val="FFFF99"/>
                </a:solidFill>
              </a:rPr>
              <a:t>CDC calls the state health department</a:t>
            </a:r>
          </a:p>
          <a:p>
            <a:pPr lvl="1"/>
            <a:r>
              <a:rPr lang="en-US" dirty="0" smtClean="0">
                <a:solidFill>
                  <a:srgbClr val="FFFF99"/>
                </a:solidFill>
              </a:rPr>
              <a:t>Provider  or patient calls CDC</a:t>
            </a:r>
          </a:p>
          <a:p>
            <a:pPr lvl="1"/>
            <a:r>
              <a:rPr lang="en-US" dirty="0" smtClean="0">
                <a:solidFill>
                  <a:srgbClr val="FFFF99"/>
                </a:solidFill>
              </a:rPr>
              <a:t>Another agency calls CDC</a:t>
            </a:r>
          </a:p>
          <a:p>
            <a:pPr lvl="1"/>
            <a:r>
              <a:rPr lang="en-US" dirty="0" smtClean="0">
                <a:solidFill>
                  <a:srgbClr val="FFFF99"/>
                </a:solidFill>
              </a:rPr>
              <a:t>Calls from DHQP (Blood or Other Tissue;  Occupational or Healthcare Settings) or DHAP Laboratory or Epidemiology Branches</a:t>
            </a:r>
          </a:p>
          <a:p>
            <a:pPr lvl="1"/>
            <a:r>
              <a:rPr lang="en-US" dirty="0" smtClean="0">
                <a:solidFill>
                  <a:srgbClr val="FFFF99"/>
                </a:solidFill>
              </a:rPr>
              <a:t>All cases referred to State Health Departments</a:t>
            </a:r>
          </a:p>
          <a:p>
            <a:pPr lvl="1"/>
            <a:r>
              <a:rPr lang="en-US" dirty="0" smtClean="0">
                <a:solidFill>
                  <a:srgbClr val="FFFF99"/>
                </a:solidFill>
              </a:rPr>
              <a:t>CDC provides technical assistance as State requests</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title"/>
          </p:nvPr>
        </p:nvSpPr>
        <p:spPr>
          <a:xfrm>
            <a:off x="1066800" y="381000"/>
            <a:ext cx="7010400" cy="914400"/>
          </a:xfrm>
        </p:spPr>
        <p:txBody>
          <a:bodyPr/>
          <a:lstStyle/>
          <a:p>
            <a:r>
              <a:rPr lang="en-US" sz="3600" b="1" dirty="0" smtClean="0">
                <a:solidFill>
                  <a:schemeClr val="bg1"/>
                </a:solidFill>
              </a:rPr>
              <a:t>Duties of COPHI Coordinator (1)</a:t>
            </a:r>
          </a:p>
        </p:txBody>
      </p:sp>
      <p:sp>
        <p:nvSpPr>
          <p:cNvPr id="11267" name="Rectangle 3"/>
          <p:cNvSpPr>
            <a:spLocks noGrp="1" noChangeArrowheads="1"/>
          </p:cNvSpPr>
          <p:nvPr>
            <p:ph type="body" sz="half" idx="1"/>
          </p:nvPr>
        </p:nvSpPr>
        <p:spPr>
          <a:xfrm>
            <a:off x="685800" y="1371600"/>
            <a:ext cx="7772400" cy="4495800"/>
          </a:xfrm>
        </p:spPr>
        <p:txBody>
          <a:bodyPr/>
          <a:lstStyle/>
          <a:p>
            <a:pPr>
              <a:lnSpc>
                <a:spcPct val="80000"/>
              </a:lnSpc>
            </a:pPr>
            <a:r>
              <a:rPr lang="en-US" sz="2800" dirty="0" smtClean="0">
                <a:solidFill>
                  <a:srgbClr val="FFFF99"/>
                </a:solidFill>
              </a:rPr>
              <a:t>Assigns </a:t>
            </a:r>
            <a:r>
              <a:rPr lang="en-US" sz="2800" dirty="0">
                <a:solidFill>
                  <a:srgbClr val="FFFF99"/>
                </a:solidFill>
              </a:rPr>
              <a:t>COPHI Number </a:t>
            </a:r>
            <a:endParaRPr lang="en-US" sz="2800" dirty="0" smtClean="0">
              <a:solidFill>
                <a:srgbClr val="FFFF99"/>
              </a:solidFill>
            </a:endParaRPr>
          </a:p>
          <a:p>
            <a:pPr>
              <a:lnSpc>
                <a:spcPct val="80000"/>
              </a:lnSpc>
            </a:pPr>
            <a:r>
              <a:rPr lang="en-US" sz="2800" dirty="0" smtClean="0">
                <a:solidFill>
                  <a:srgbClr val="FFFF99"/>
                </a:solidFill>
              </a:rPr>
              <a:t>Distributes interview modules </a:t>
            </a:r>
          </a:p>
          <a:p>
            <a:pPr>
              <a:lnSpc>
                <a:spcPct val="80000"/>
              </a:lnSpc>
            </a:pPr>
            <a:r>
              <a:rPr lang="en-US" sz="2800" dirty="0" smtClean="0">
                <a:solidFill>
                  <a:srgbClr val="FFFF99"/>
                </a:solidFill>
              </a:rPr>
              <a:t>Assists in coordination for collection of ‘evidence’ – interaction with DHQP,  DHAP Laboratory Branch and DHAP Epidemiology Branch</a:t>
            </a:r>
          </a:p>
          <a:p>
            <a:pPr>
              <a:lnSpc>
                <a:spcPct val="80000"/>
              </a:lnSpc>
            </a:pPr>
            <a:r>
              <a:rPr lang="en-US" sz="2800" dirty="0" smtClean="0">
                <a:solidFill>
                  <a:srgbClr val="FFFF99"/>
                </a:solidFill>
              </a:rPr>
              <a:t>Expedites specimen shipments and testing with the CDC laboratories, and return of results to health department and/or provider</a:t>
            </a:r>
          </a:p>
          <a:p>
            <a:pPr>
              <a:lnSpc>
                <a:spcPct val="80000"/>
              </a:lnSpc>
            </a:pPr>
            <a:r>
              <a:rPr lang="en-US" sz="2800" dirty="0">
                <a:solidFill>
                  <a:srgbClr val="FFFF99"/>
                </a:solidFill>
              </a:rPr>
              <a:t>Reviews interview and medical documents with health department and CDC staff</a:t>
            </a:r>
          </a:p>
          <a:p>
            <a:pPr>
              <a:lnSpc>
                <a:spcPct val="80000"/>
              </a:lnSpc>
            </a:pPr>
            <a:endParaRPr lang="en-US" sz="2800" dirty="0" smtClean="0">
              <a:solidFill>
                <a:srgbClr val="FFFF99"/>
              </a:solidFill>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Grp="1" noChangeArrowheads="1"/>
          </p:cNvSpPr>
          <p:nvPr>
            <p:ph type="title"/>
          </p:nvPr>
        </p:nvSpPr>
        <p:spPr>
          <a:xfrm>
            <a:off x="1066800" y="381000"/>
            <a:ext cx="7010400" cy="914400"/>
          </a:xfrm>
        </p:spPr>
        <p:txBody>
          <a:bodyPr/>
          <a:lstStyle/>
          <a:p>
            <a:r>
              <a:rPr lang="en-US" sz="3600" b="1" dirty="0" smtClean="0">
                <a:solidFill>
                  <a:schemeClr val="bg1"/>
                </a:solidFill>
              </a:rPr>
              <a:t>Duties of COPHI Coordinator (2)</a:t>
            </a:r>
          </a:p>
        </p:txBody>
      </p:sp>
      <p:sp>
        <p:nvSpPr>
          <p:cNvPr id="12291" name="Rectangle 3"/>
          <p:cNvSpPr>
            <a:spLocks noGrp="1" noChangeArrowheads="1"/>
          </p:cNvSpPr>
          <p:nvPr>
            <p:ph type="body" sz="half" idx="1"/>
          </p:nvPr>
        </p:nvSpPr>
        <p:spPr>
          <a:xfrm>
            <a:off x="457200" y="1600200"/>
            <a:ext cx="8229600" cy="4191000"/>
          </a:xfrm>
        </p:spPr>
        <p:txBody>
          <a:bodyPr/>
          <a:lstStyle/>
          <a:p>
            <a:pPr>
              <a:lnSpc>
                <a:spcPct val="80000"/>
              </a:lnSpc>
            </a:pPr>
            <a:r>
              <a:rPr lang="en-US" sz="2800" dirty="0" smtClean="0">
                <a:solidFill>
                  <a:srgbClr val="FFFF99"/>
                </a:solidFill>
              </a:rPr>
              <a:t>Sets up conference calls and other meetings concerning the investigation</a:t>
            </a:r>
          </a:p>
          <a:p>
            <a:pPr>
              <a:lnSpc>
                <a:spcPct val="80000"/>
              </a:lnSpc>
            </a:pPr>
            <a:r>
              <a:rPr lang="en-US" sz="2800" dirty="0">
                <a:solidFill>
                  <a:srgbClr val="FFFF99"/>
                </a:solidFill>
              </a:rPr>
              <a:t>Assists states in “closing” case in eHARS</a:t>
            </a:r>
          </a:p>
          <a:p>
            <a:r>
              <a:rPr lang="en-US" sz="2800" dirty="0" smtClean="0">
                <a:solidFill>
                  <a:srgbClr val="FFFF99"/>
                </a:solidFill>
              </a:rPr>
              <a:t>Maintains electronic database and files of all investigated cases</a:t>
            </a:r>
          </a:p>
          <a:p>
            <a:r>
              <a:rPr lang="en-US" sz="2800" dirty="0" smtClean="0">
                <a:solidFill>
                  <a:srgbClr val="FFFF99"/>
                </a:solidFill>
              </a:rPr>
              <a:t>Collaborates with partners to disseminate information (e.g., write results of investigation for peer reviewed journal submission when appropriate)</a:t>
            </a:r>
          </a:p>
          <a:p>
            <a:pPr>
              <a:lnSpc>
                <a:spcPct val="80000"/>
              </a:lnSpc>
            </a:pPr>
            <a:endParaRPr lang="en-US" sz="2800" dirty="0" smtClean="0">
              <a:solidFill>
                <a:srgbClr val="FFFF99"/>
              </a:solidFill>
            </a:endParaRPr>
          </a:p>
          <a:p>
            <a:pPr>
              <a:lnSpc>
                <a:spcPct val="80000"/>
              </a:lnSpc>
              <a:buFontTx/>
              <a:buNone/>
            </a:pPr>
            <a:endParaRPr lang="en-US" sz="2400" dirty="0" smtClean="0">
              <a:solidFill>
                <a:srgbClr val="FFFF99"/>
              </a:solidFill>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685800"/>
          </a:xfrm>
        </p:spPr>
        <p:txBody>
          <a:bodyPr/>
          <a:lstStyle/>
          <a:p>
            <a:pPr lvl="0"/>
            <a:r>
              <a:rPr lang="en-US" sz="3600" b="1" dirty="0">
                <a:solidFill>
                  <a:srgbClr val="FFC000"/>
                </a:solidFill>
                <a:latin typeface="Arial" pitchFamily="34" charset="0"/>
                <a:ea typeface="Calibri" pitchFamily="34" charset="0"/>
                <a:cs typeface="Arial" pitchFamily="34" charset="0"/>
              </a:rPr>
              <a:t>COPHI Numbering System</a:t>
            </a:r>
            <a:r>
              <a:rPr lang="en-US" sz="3600" dirty="0">
                <a:solidFill>
                  <a:srgbClr val="FFC000"/>
                </a:solidFill>
                <a:latin typeface="Arial" pitchFamily="34" charset="0"/>
              </a:rPr>
              <a:t/>
            </a:r>
            <a:br>
              <a:rPr lang="en-US" sz="3600" dirty="0">
                <a:solidFill>
                  <a:srgbClr val="FFC000"/>
                </a:solidFill>
                <a:latin typeface="Arial" pitchFamily="34" charset="0"/>
              </a:rPr>
            </a:br>
            <a:endParaRPr lang="en-US" sz="3600" dirty="0">
              <a:solidFill>
                <a:srgbClr val="FFC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389683830"/>
              </p:ext>
            </p:extLst>
          </p:nvPr>
        </p:nvGraphicFramePr>
        <p:xfrm>
          <a:off x="838202" y="1828800"/>
          <a:ext cx="7619998" cy="990600"/>
        </p:xfrm>
        <a:graphic>
          <a:graphicData uri="http://schemas.openxmlformats.org/drawingml/2006/table">
            <a:tbl>
              <a:tblPr firstRow="1" firstCol="1" bandRow="1">
                <a:tableStyleId>{5C22544A-7EE6-4342-B048-85BDC9FD1C3A}</a:tableStyleId>
              </a:tblPr>
              <a:tblGrid>
                <a:gridCol w="268103"/>
                <a:gridCol w="1885102"/>
                <a:gridCol w="1225316"/>
                <a:gridCol w="1036805"/>
                <a:gridCol w="1131062"/>
                <a:gridCol w="1036805"/>
                <a:gridCol w="1036805"/>
              </a:tblGrid>
              <a:tr h="495300">
                <a:tc>
                  <a:txBody>
                    <a:bodyPr/>
                    <a:lstStyle/>
                    <a:p>
                      <a:pPr marL="0" marR="0">
                        <a:lnSpc>
                          <a:spcPct val="115000"/>
                        </a:lnSpc>
                        <a:spcBef>
                          <a:spcPts val="0"/>
                        </a:spcBef>
                        <a:spcAft>
                          <a:spcPts val="0"/>
                        </a:spcAft>
                      </a:pPr>
                      <a:r>
                        <a:rPr lang="en-US" sz="2000" dirty="0">
                          <a:solidFill>
                            <a:srgbClr val="002060"/>
                          </a:solidFill>
                          <a:effectLst/>
                        </a:rPr>
                        <a:t>X</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Type of Case</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Location</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Year</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Month</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Day</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Other</a:t>
                      </a:r>
                      <a:endParaRPr lang="en-US" sz="1800" dirty="0">
                        <a:solidFill>
                          <a:srgbClr val="002060"/>
                        </a:solidFill>
                        <a:effectLst/>
                        <a:latin typeface="Calibri"/>
                        <a:ea typeface="Calibri"/>
                        <a:cs typeface="Times New Roman"/>
                      </a:endParaRPr>
                    </a:p>
                  </a:txBody>
                  <a:tcPr marL="68580" marR="68580" marT="0" marB="0"/>
                </a:tc>
              </a:tr>
              <a:tr h="495300">
                <a:tc>
                  <a:txBody>
                    <a:bodyPr/>
                    <a:lstStyle/>
                    <a:p>
                      <a:pPr marL="0" marR="0">
                        <a:lnSpc>
                          <a:spcPct val="115000"/>
                        </a:lnSpc>
                        <a:spcBef>
                          <a:spcPts val="0"/>
                        </a:spcBef>
                        <a:spcAft>
                          <a:spcPts val="0"/>
                        </a:spcAft>
                      </a:pPr>
                      <a:r>
                        <a:rPr lang="en-US" sz="2000" dirty="0">
                          <a:solidFill>
                            <a:srgbClr val="002060"/>
                          </a:solidFill>
                          <a:effectLst/>
                        </a:rPr>
                        <a:t> </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3 or 4 initials</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State </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4 digits</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2 digits</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2 digits</a:t>
                      </a:r>
                      <a:endParaRPr lang="en-US" sz="18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solidFill>
                            <a:srgbClr val="002060"/>
                          </a:solidFill>
                          <a:effectLst/>
                        </a:rPr>
                        <a:t>D or R</a:t>
                      </a:r>
                      <a:endParaRPr lang="en-US" sz="1800" dirty="0">
                        <a:solidFill>
                          <a:srgbClr val="002060"/>
                        </a:solidFill>
                        <a:effectLst/>
                        <a:latin typeface="Calibri"/>
                        <a:ea typeface="Calibri"/>
                        <a:cs typeface="Times New Roman"/>
                      </a:endParaRPr>
                    </a:p>
                  </a:txBody>
                  <a:tcPr marL="68580" marR="68580" marT="0" marB="0"/>
                </a:tc>
              </a:tr>
            </a:tbl>
          </a:graphicData>
        </a:graphic>
      </p:graphicFrame>
      <p:sp>
        <p:nvSpPr>
          <p:cNvPr id="5" name="Rectangle 1"/>
          <p:cNvSpPr>
            <a:spLocks noGrp="1" noChangeArrowheads="1"/>
          </p:cNvSpPr>
          <p:nvPr>
            <p:ph type="body" sz="half" idx="1"/>
          </p:nvPr>
        </p:nvSpPr>
        <p:spPr bwMode="auto">
          <a:xfrm>
            <a:off x="914401" y="1143000"/>
            <a:ext cx="8000999"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99"/>
                </a:solidFill>
                <a:effectLst/>
                <a:ea typeface="Calibri" pitchFamily="34" charset="0"/>
                <a:cs typeface="Arial" pitchFamily="34" charset="0"/>
              </a:rPr>
              <a:t>X-XXX-XX-####-##-##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rgbClr val="FFFF99"/>
              </a:solidFill>
              <a:effectLst/>
              <a:latin typeface="Arial" pitchFamily="34" charset="0"/>
              <a:ea typeface="Calibri"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en-US" sz="2800" b="1" dirty="0">
              <a:solidFill>
                <a:srgbClr val="FFFF99"/>
              </a:solidFill>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rgbClr val="FFFF99"/>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FFF99"/>
                </a:solidFill>
                <a:effectLst/>
                <a:ea typeface="Calibri" pitchFamily="34" charset="0"/>
                <a:cs typeface="Arial" pitchFamily="34" charset="0"/>
              </a:rPr>
              <a:t>-X:  Because was done this way (“X Files”)</a:t>
            </a:r>
            <a:endParaRPr kumimoji="0" lang="en-US" sz="2800" b="0" i="0" u="none" strike="noStrike" cap="none" normalizeH="0" baseline="0" dirty="0" smtClean="0">
              <a:ln>
                <a:noFill/>
              </a:ln>
              <a:solidFill>
                <a:srgbClr val="FFFF9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FFF99"/>
                </a:solidFill>
                <a:effectLst/>
                <a:ea typeface="Calibri" pitchFamily="34" charset="0"/>
                <a:cs typeface="Arial" pitchFamily="34" charset="0"/>
              </a:rPr>
              <a:t>-Type of Case: Whichever COPHI type it may be</a:t>
            </a:r>
            <a:endParaRPr kumimoji="0" lang="en-US" sz="2800" b="0" i="0" u="none" strike="noStrike" cap="none" normalizeH="0" baseline="0" dirty="0" smtClean="0">
              <a:ln>
                <a:noFill/>
              </a:ln>
              <a:solidFill>
                <a:srgbClr val="FFFF9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FFF99"/>
                </a:solidFill>
                <a:effectLst/>
                <a:ea typeface="Calibri" pitchFamily="34" charset="0"/>
                <a:cs typeface="Arial" pitchFamily="34" charset="0"/>
              </a:rPr>
              <a:t>-Location: Patient’s residence regardless of where event occurred </a:t>
            </a:r>
          </a:p>
          <a:p>
            <a:pPr marL="0" marR="0" lvl="0" indent="0" algn="l" defTabSz="914400" rtl="0" eaLnBrk="0" fontAlgn="base" latinLnBrk="0" hangingPunct="0">
              <a:lnSpc>
                <a:spcPct val="100000"/>
              </a:lnSpc>
              <a:spcBef>
                <a:spcPct val="0"/>
              </a:spcBef>
              <a:spcAft>
                <a:spcPct val="0"/>
              </a:spcAft>
              <a:buClrTx/>
              <a:buSzTx/>
              <a:buFontTx/>
              <a:buNone/>
              <a:tabLst/>
            </a:pPr>
            <a:r>
              <a:rPr lang="en-US" sz="2800" dirty="0">
                <a:solidFill>
                  <a:srgbClr val="FFFF99"/>
                </a:solidFill>
                <a:ea typeface="Calibri" pitchFamily="34" charset="0"/>
                <a:cs typeface="Arial" pitchFamily="34" charset="0"/>
              </a:rPr>
              <a:t>-</a:t>
            </a:r>
            <a:r>
              <a:rPr kumimoji="0" lang="en-US" sz="2800" b="0" i="0" u="none" strike="noStrike" cap="none" normalizeH="0" baseline="0" dirty="0" smtClean="0">
                <a:ln>
                  <a:noFill/>
                </a:ln>
                <a:solidFill>
                  <a:srgbClr val="FFFF99"/>
                </a:solidFill>
                <a:effectLst/>
                <a:ea typeface="Calibri" pitchFamily="34" charset="0"/>
                <a:cs typeface="Arial" pitchFamily="34" charset="0"/>
              </a:rPr>
              <a:t>Date: Day reported to CDC (Year-Month-Day)</a:t>
            </a:r>
            <a:endParaRPr kumimoji="0" lang="en-US" sz="2800" b="0" i="0" u="none" strike="noStrike" cap="none" normalizeH="0" baseline="0" dirty="0" smtClean="0">
              <a:ln>
                <a:noFill/>
              </a:ln>
              <a:solidFill>
                <a:srgbClr val="FFFF99"/>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FFF99"/>
                </a:solidFill>
                <a:effectLst/>
                <a:ea typeface="Calibri" pitchFamily="34" charset="0"/>
                <a:cs typeface="Arial" pitchFamily="34" charset="0"/>
              </a:rPr>
              <a:t>-Other: Attach D or R to distinguish lab or module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FFFF99"/>
                </a:solidFill>
                <a:effectLst/>
                <a:ea typeface="Calibri" pitchFamily="34" charset="0"/>
                <a:cs typeface="Arial" pitchFamily="34" charset="0"/>
              </a:rPr>
              <a:t>from donor or different recipients in cases where transfusion  or transplant is risk factor</a:t>
            </a:r>
            <a:endParaRPr kumimoji="0" lang="en-US" sz="2800" b="0" i="0" u="none" strike="noStrike" cap="none" normalizeH="0" baseline="0" dirty="0" smtClean="0">
              <a:ln>
                <a:noFill/>
              </a:ln>
              <a:solidFill>
                <a:srgbClr val="FFFF99"/>
              </a:solidFill>
              <a:effectLst/>
            </a:endParaRPr>
          </a:p>
        </p:txBody>
      </p:sp>
    </p:spTree>
    <p:extLst>
      <p:ext uri="{BB962C8B-B14F-4D97-AF65-F5344CB8AC3E}">
        <p14:creationId xmlns:p14="http://schemas.microsoft.com/office/powerpoint/2010/main" val="2903166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685800"/>
          </a:xfrm>
        </p:spPr>
        <p:txBody>
          <a:bodyPr/>
          <a:lstStyle/>
          <a:p>
            <a:pPr lvl="0"/>
            <a:r>
              <a:rPr lang="en-US" sz="3600" b="1" dirty="0">
                <a:solidFill>
                  <a:srgbClr val="FFC000"/>
                </a:solidFill>
                <a:latin typeface="Arial" pitchFamily="34" charset="0"/>
                <a:ea typeface="Calibri" pitchFamily="34" charset="0"/>
                <a:cs typeface="Arial" pitchFamily="34" charset="0"/>
              </a:rPr>
              <a:t>COPHI Numbering System</a:t>
            </a:r>
            <a:r>
              <a:rPr lang="en-US" sz="3600" dirty="0">
                <a:solidFill>
                  <a:srgbClr val="FFC000"/>
                </a:solidFill>
                <a:latin typeface="Arial" pitchFamily="34" charset="0"/>
              </a:rPr>
              <a:t/>
            </a:r>
            <a:br>
              <a:rPr lang="en-US" sz="3600" dirty="0">
                <a:solidFill>
                  <a:srgbClr val="FFC000"/>
                </a:solidFill>
                <a:latin typeface="Arial" pitchFamily="34" charset="0"/>
              </a:rPr>
            </a:br>
            <a:endParaRPr lang="en-US" sz="3600" dirty="0">
              <a:solidFill>
                <a:srgbClr val="FFC0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3862201821"/>
              </p:ext>
            </p:extLst>
          </p:nvPr>
        </p:nvGraphicFramePr>
        <p:xfrm>
          <a:off x="762000" y="1447803"/>
          <a:ext cx="7772401" cy="4343397"/>
        </p:xfrm>
        <a:graphic>
          <a:graphicData uri="http://schemas.openxmlformats.org/drawingml/2006/table">
            <a:tbl>
              <a:tblPr firstRow="1" firstCol="1" bandRow="1">
                <a:tableStyleId>{5C22544A-7EE6-4342-B048-85BDC9FD1C3A}</a:tableStyleId>
              </a:tblPr>
              <a:tblGrid>
                <a:gridCol w="1041662"/>
                <a:gridCol w="6730739"/>
              </a:tblGrid>
              <a:tr h="434276">
                <a:tc>
                  <a:txBody>
                    <a:bodyPr/>
                    <a:lstStyle/>
                    <a:p>
                      <a:pPr marL="0" marR="0">
                        <a:lnSpc>
                          <a:spcPct val="115000"/>
                        </a:lnSpc>
                        <a:spcBef>
                          <a:spcPts val="0"/>
                        </a:spcBef>
                        <a:spcAft>
                          <a:spcPts val="0"/>
                        </a:spcAft>
                      </a:pPr>
                      <a:r>
                        <a:rPr lang="en-US" sz="2400" dirty="0">
                          <a:solidFill>
                            <a:srgbClr val="002060"/>
                          </a:solidFill>
                          <a:effectLst/>
                        </a:rPr>
                        <a:t>Type </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Description of Case</a:t>
                      </a:r>
                      <a:endParaRPr lang="en-US" sz="2000" dirty="0">
                        <a:solidFill>
                          <a:srgbClr val="002060"/>
                        </a:solidFill>
                        <a:effectLst/>
                        <a:latin typeface="Calibri"/>
                        <a:ea typeface="Calibri"/>
                        <a:cs typeface="Times New Roman"/>
                      </a:endParaRPr>
                    </a:p>
                  </a:txBody>
                  <a:tcPr marL="68580" marR="68580" marT="0" marB="0"/>
                </a:tc>
              </a:tr>
              <a:tr h="430075">
                <a:tc>
                  <a:txBody>
                    <a:bodyPr/>
                    <a:lstStyle/>
                    <a:p>
                      <a:pPr marL="0" marR="0">
                        <a:lnSpc>
                          <a:spcPct val="115000"/>
                        </a:lnSpc>
                        <a:spcBef>
                          <a:spcPts val="0"/>
                        </a:spcBef>
                        <a:spcAft>
                          <a:spcPts val="0"/>
                        </a:spcAft>
                      </a:pPr>
                      <a:r>
                        <a:rPr lang="en-US" sz="2400" dirty="0">
                          <a:solidFill>
                            <a:srgbClr val="002060"/>
                          </a:solidFill>
                          <a:effectLst/>
                        </a:rPr>
                        <a:t>SPD</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Special Diagnostic problem.  Usually HIV-2 </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TRF</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Transfusion of any blood product </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TPL</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Transplant or any body tissue/fluid </a:t>
                      </a:r>
                      <a:r>
                        <a:rPr lang="en-US" sz="2400" dirty="0" smtClean="0">
                          <a:solidFill>
                            <a:srgbClr val="002060"/>
                          </a:solidFill>
                          <a:effectLst/>
                        </a:rPr>
                        <a:t>including AI</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HCW</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Occupational (assume Healthcare Worker)</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PED</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Pediatric Non-neonatal, including sexual abuse</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GRPO</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Group O</a:t>
                      </a:r>
                      <a:endParaRPr lang="en-US" sz="2000" dirty="0">
                        <a:solidFill>
                          <a:srgbClr val="002060"/>
                        </a:solidFill>
                        <a:effectLst/>
                        <a:latin typeface="Calibri"/>
                        <a:ea typeface="Calibri"/>
                        <a:cs typeface="Times New Roman"/>
                      </a:endParaRPr>
                    </a:p>
                  </a:txBody>
                  <a:tcPr marL="68580" marR="68580" marT="0" marB="0"/>
                </a:tc>
              </a:tr>
              <a:tr h="873390">
                <a:tc>
                  <a:txBody>
                    <a:bodyPr/>
                    <a:lstStyle/>
                    <a:p>
                      <a:pPr marL="0" marR="0">
                        <a:lnSpc>
                          <a:spcPct val="115000"/>
                        </a:lnSpc>
                        <a:spcBef>
                          <a:spcPts val="0"/>
                        </a:spcBef>
                        <a:spcAft>
                          <a:spcPts val="0"/>
                        </a:spcAft>
                      </a:pPr>
                      <a:r>
                        <a:rPr lang="en-US" sz="2400" dirty="0">
                          <a:solidFill>
                            <a:srgbClr val="002060"/>
                          </a:solidFill>
                          <a:effectLst/>
                        </a:rPr>
                        <a:t>OTR</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Other: </a:t>
                      </a:r>
                      <a:r>
                        <a:rPr lang="en-US" sz="2400" dirty="0" smtClean="0">
                          <a:solidFill>
                            <a:srgbClr val="002060"/>
                          </a:solidFill>
                          <a:effectLst/>
                        </a:rPr>
                        <a:t> All </a:t>
                      </a:r>
                      <a:r>
                        <a:rPr lang="en-US" sz="2400" dirty="0">
                          <a:solidFill>
                            <a:srgbClr val="002060"/>
                          </a:solidFill>
                          <a:effectLst/>
                        </a:rPr>
                        <a:t>others now so rare (Hemophiliac, </a:t>
                      </a:r>
                      <a:r>
                        <a:rPr lang="en-US" sz="2400" dirty="0" smtClean="0">
                          <a:solidFill>
                            <a:srgbClr val="002060"/>
                          </a:solidFill>
                          <a:effectLst/>
                        </a:rPr>
                        <a:t> FSF, splashes</a:t>
                      </a:r>
                      <a:r>
                        <a:rPr lang="en-US" sz="2400" dirty="0">
                          <a:solidFill>
                            <a:srgbClr val="002060"/>
                          </a:solidFill>
                          <a:effectLst/>
                        </a:rPr>
                        <a:t>, </a:t>
                      </a:r>
                      <a:r>
                        <a:rPr lang="en-US" sz="2400" dirty="0" smtClean="0">
                          <a:solidFill>
                            <a:srgbClr val="002060"/>
                          </a:solidFill>
                          <a:effectLst/>
                        </a:rPr>
                        <a:t>etc.)  </a:t>
                      </a:r>
                      <a:endParaRPr lang="en-US" sz="2000" dirty="0">
                        <a:solidFill>
                          <a:srgbClr val="002060"/>
                        </a:solidFill>
                        <a:effectLst/>
                        <a:latin typeface="Calibri"/>
                        <a:ea typeface="Calibri"/>
                        <a:cs typeface="Times New Roman"/>
                      </a:endParaRPr>
                    </a:p>
                  </a:txBody>
                  <a:tcPr marL="68580" marR="68580" marT="0" marB="0"/>
                </a:tc>
              </a:tr>
              <a:tr h="434276">
                <a:tc>
                  <a:txBody>
                    <a:bodyPr/>
                    <a:lstStyle/>
                    <a:p>
                      <a:pPr marL="0" marR="0">
                        <a:lnSpc>
                          <a:spcPct val="115000"/>
                        </a:lnSpc>
                        <a:spcBef>
                          <a:spcPts val="0"/>
                        </a:spcBef>
                        <a:spcAft>
                          <a:spcPts val="0"/>
                        </a:spcAft>
                      </a:pPr>
                      <a:r>
                        <a:rPr lang="en-US" sz="2400" dirty="0">
                          <a:solidFill>
                            <a:srgbClr val="002060"/>
                          </a:solidFill>
                          <a:effectLst/>
                        </a:rPr>
                        <a:t>URF</a:t>
                      </a:r>
                      <a:endParaRPr lang="en-US" sz="2000" dirty="0">
                        <a:solidFill>
                          <a:srgbClr val="002060"/>
                        </a:solidFill>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400" dirty="0">
                          <a:solidFill>
                            <a:srgbClr val="002060"/>
                          </a:solidFill>
                          <a:effectLst/>
                        </a:rPr>
                        <a:t>NIR or unknown risk history</a:t>
                      </a:r>
                      <a:endParaRPr lang="en-US" sz="2000" dirty="0">
                        <a:solidFill>
                          <a:srgbClr val="002060"/>
                        </a:solidFill>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191631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a:xfrm>
            <a:off x="685800" y="457200"/>
            <a:ext cx="7772400" cy="838200"/>
          </a:xfrm>
        </p:spPr>
        <p:txBody>
          <a:bodyPr/>
          <a:lstStyle/>
          <a:p>
            <a:r>
              <a:rPr lang="en-US" sz="3600" b="1" dirty="0" smtClean="0">
                <a:solidFill>
                  <a:schemeClr val="bg1"/>
                </a:solidFill>
              </a:rPr>
              <a:t>Current COPHI Modules (2012)</a:t>
            </a:r>
          </a:p>
        </p:txBody>
      </p:sp>
      <p:sp>
        <p:nvSpPr>
          <p:cNvPr id="18435" name="Content Placeholder 3"/>
          <p:cNvSpPr>
            <a:spLocks noGrp="1"/>
          </p:cNvSpPr>
          <p:nvPr>
            <p:ph idx="1"/>
          </p:nvPr>
        </p:nvSpPr>
        <p:spPr>
          <a:xfrm>
            <a:off x="762000" y="1371600"/>
            <a:ext cx="7848600" cy="4800600"/>
          </a:xfrm>
        </p:spPr>
        <p:txBody>
          <a:bodyPr/>
          <a:lstStyle/>
          <a:p>
            <a:r>
              <a:rPr lang="en-US" sz="2800" dirty="0" smtClean="0">
                <a:solidFill>
                  <a:srgbClr val="FFFF99"/>
                </a:solidFill>
              </a:rPr>
              <a:t>Module A: Demographics</a:t>
            </a:r>
          </a:p>
          <a:p>
            <a:r>
              <a:rPr lang="en-US" sz="2800" dirty="0" smtClean="0">
                <a:solidFill>
                  <a:srgbClr val="FFFF99"/>
                </a:solidFill>
              </a:rPr>
              <a:t>Module B: No Identified Risk</a:t>
            </a:r>
          </a:p>
          <a:p>
            <a:r>
              <a:rPr lang="en-US" sz="2800" dirty="0" smtClean="0">
                <a:solidFill>
                  <a:srgbClr val="FFFF99"/>
                </a:solidFill>
              </a:rPr>
              <a:t>Module C: Occupational exposure</a:t>
            </a:r>
          </a:p>
          <a:p>
            <a:r>
              <a:rPr lang="en-US" sz="2800" dirty="0" smtClean="0">
                <a:solidFill>
                  <a:srgbClr val="FFFF99"/>
                </a:solidFill>
              </a:rPr>
              <a:t>Module D: HIV-2 and variant strains</a:t>
            </a:r>
          </a:p>
          <a:p>
            <a:r>
              <a:rPr lang="en-US" sz="2800" dirty="0" smtClean="0">
                <a:solidFill>
                  <a:srgbClr val="FFFF99"/>
                </a:solidFill>
              </a:rPr>
              <a:t>Module E: Female to female transmission</a:t>
            </a:r>
          </a:p>
          <a:p>
            <a:r>
              <a:rPr lang="en-US" sz="2800" dirty="0" smtClean="0">
                <a:solidFill>
                  <a:srgbClr val="FFFF99"/>
                </a:solidFill>
              </a:rPr>
              <a:t>Module F:  Pediatric (Sexual abuse)</a:t>
            </a:r>
          </a:p>
          <a:p>
            <a:r>
              <a:rPr lang="en-US" sz="2800" dirty="0" smtClean="0">
                <a:solidFill>
                  <a:srgbClr val="FFFF99"/>
                </a:solidFill>
              </a:rPr>
              <a:t>Module G:  Transfusion and Transplant </a:t>
            </a:r>
          </a:p>
          <a:p>
            <a:r>
              <a:rPr lang="en-US" sz="2800" dirty="0" smtClean="0">
                <a:solidFill>
                  <a:srgbClr val="FFFF99"/>
                </a:solidFill>
              </a:rPr>
              <a:t>Module H: Hemophilia</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372600" cy="762000"/>
          </a:xfrm>
        </p:spPr>
        <p:txBody>
          <a:bodyPr/>
          <a:lstStyle/>
          <a:p>
            <a:r>
              <a:rPr lang="en-US" sz="3600" b="1" dirty="0" smtClean="0">
                <a:solidFill>
                  <a:schemeClr val="bg1"/>
                </a:solidFill>
              </a:rPr>
              <a:t>COPHI Performance Standards</a:t>
            </a:r>
            <a:endParaRPr lang="en-US" sz="3600" dirty="0">
              <a:solidFill>
                <a:schemeClr val="bg1"/>
              </a:solidFill>
            </a:endParaRPr>
          </a:p>
        </p:txBody>
      </p:sp>
      <p:sp>
        <p:nvSpPr>
          <p:cNvPr id="3" name="Content Placeholder 2"/>
          <p:cNvSpPr>
            <a:spLocks noGrp="1"/>
          </p:cNvSpPr>
          <p:nvPr>
            <p:ph idx="1"/>
          </p:nvPr>
        </p:nvSpPr>
        <p:spPr>
          <a:xfrm>
            <a:off x="685800" y="1295400"/>
            <a:ext cx="7772400" cy="4800600"/>
          </a:xfrm>
        </p:spPr>
        <p:txBody>
          <a:bodyPr/>
          <a:lstStyle/>
          <a:p>
            <a:r>
              <a:rPr lang="en-US" sz="2800" dirty="0" smtClean="0">
                <a:solidFill>
                  <a:srgbClr val="FFFF99"/>
                </a:solidFill>
              </a:rPr>
              <a:t>There </a:t>
            </a:r>
            <a:r>
              <a:rPr lang="en-US" sz="2800" dirty="0">
                <a:solidFill>
                  <a:srgbClr val="FFFF99"/>
                </a:solidFill>
              </a:rPr>
              <a:t>is no minimum performance standard. </a:t>
            </a:r>
            <a:endParaRPr lang="en-US" sz="2800" dirty="0" smtClean="0">
              <a:solidFill>
                <a:srgbClr val="FFFF99"/>
              </a:solidFill>
            </a:endParaRPr>
          </a:p>
          <a:p>
            <a:r>
              <a:rPr lang="en-US" sz="2800" dirty="0" smtClean="0">
                <a:solidFill>
                  <a:srgbClr val="FFFF99"/>
                </a:solidFill>
              </a:rPr>
              <a:t>All </a:t>
            </a:r>
            <a:r>
              <a:rPr lang="en-US" sz="2800" dirty="0">
                <a:solidFill>
                  <a:srgbClr val="FFFF99"/>
                </a:solidFill>
              </a:rPr>
              <a:t>COPHI cases should be investigated to the extent possible, confirmed with the COPHI Coordinator, and closed in the eHARS if possible.  </a:t>
            </a:r>
          </a:p>
          <a:p>
            <a:r>
              <a:rPr lang="en-US" sz="2800" dirty="0">
                <a:solidFill>
                  <a:srgbClr val="FFFF99"/>
                </a:solidFill>
              </a:rPr>
              <a:t> </a:t>
            </a:r>
            <a:r>
              <a:rPr lang="en-US" sz="2800" dirty="0" smtClean="0">
                <a:solidFill>
                  <a:srgbClr val="FFFF99"/>
                </a:solidFill>
              </a:rPr>
              <a:t>A </a:t>
            </a:r>
            <a:r>
              <a:rPr lang="en-US" sz="2800" dirty="0">
                <a:solidFill>
                  <a:srgbClr val="FFFF99"/>
                </a:solidFill>
              </a:rPr>
              <a:t>yearly report of COPHI cases and the final disposition of each case are currently maintained by the COPHI Coordinator in a database outside of eHARS, but in the future these cases may be followed using eHARS software. </a:t>
            </a:r>
          </a:p>
        </p:txBody>
      </p:sp>
    </p:spTree>
    <p:extLst>
      <p:ext uri="{BB962C8B-B14F-4D97-AF65-F5344CB8AC3E}">
        <p14:creationId xmlns:p14="http://schemas.microsoft.com/office/powerpoint/2010/main" val="394798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04800"/>
            <a:ext cx="7772400" cy="762000"/>
          </a:xfrm>
        </p:spPr>
        <p:txBody>
          <a:bodyPr/>
          <a:lstStyle/>
          <a:p>
            <a:pPr>
              <a:defRPr/>
            </a:pPr>
            <a:r>
              <a:rPr lang="en-US" sz="3600" b="1" dirty="0" smtClean="0">
                <a:solidFill>
                  <a:schemeClr val="bg1"/>
                </a:solidFill>
                <a:ea typeface="+mn-ea"/>
                <a:cs typeface="+mn-cs"/>
              </a:rPr>
              <a:t>COPHI Process Standards - 1 </a:t>
            </a:r>
            <a:r>
              <a:rPr lang="en-US" sz="3600" b="1" dirty="0" smtClean="0">
                <a:solidFill>
                  <a:schemeClr val="bg1"/>
                </a:solidFill>
              </a:rPr>
              <a:t>(TG) </a:t>
            </a:r>
            <a:endParaRPr lang="en-US" sz="3600" b="1" dirty="0">
              <a:solidFill>
                <a:schemeClr val="bg1"/>
              </a:solidFill>
            </a:endParaRPr>
          </a:p>
        </p:txBody>
      </p:sp>
      <p:sp>
        <p:nvSpPr>
          <p:cNvPr id="31747" name="Content Placeholder 3"/>
          <p:cNvSpPr>
            <a:spLocks noGrp="1"/>
          </p:cNvSpPr>
          <p:nvPr>
            <p:ph idx="1"/>
          </p:nvPr>
        </p:nvSpPr>
        <p:spPr>
          <a:xfrm>
            <a:off x="685800" y="1066800"/>
            <a:ext cx="7924800" cy="5181600"/>
          </a:xfrm>
        </p:spPr>
        <p:txBody>
          <a:bodyPr/>
          <a:lstStyle/>
          <a:p>
            <a:r>
              <a:rPr lang="en-US" sz="2800" b="1" i="1" dirty="0" smtClean="0">
                <a:solidFill>
                  <a:srgbClr val="FFFF99"/>
                </a:solidFill>
              </a:rPr>
              <a:t> </a:t>
            </a:r>
            <a:r>
              <a:rPr lang="en-US" sz="2800" dirty="0" smtClean="0">
                <a:solidFill>
                  <a:srgbClr val="FFFF99"/>
                </a:solidFill>
              </a:rPr>
              <a:t>The state or jurisdiction should have documentation describing its legal authority to investigate HIV cases of public health importance regardless </a:t>
            </a:r>
          </a:p>
          <a:p>
            <a:r>
              <a:rPr lang="en-US" sz="2800" dirty="0" smtClean="0">
                <a:solidFill>
                  <a:srgbClr val="FFFF99"/>
                </a:solidFill>
              </a:rPr>
              <a:t>All HIV cases of public health importance must be investigated to confirm the reported exposure. </a:t>
            </a:r>
          </a:p>
          <a:p>
            <a:r>
              <a:rPr lang="en-US" sz="2800" dirty="0" smtClean="0">
                <a:solidFill>
                  <a:srgbClr val="FFFF99"/>
                </a:solidFill>
              </a:rPr>
              <a:t>Investigation of cases should be initiated within 3 months of date of initial case report or at the time of notification from the patient or provider if sooner.</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Objectives/Goals</a:t>
            </a:r>
            <a:endParaRPr lang="en-US" sz="4000" dirty="0"/>
          </a:p>
        </p:txBody>
      </p:sp>
      <p:sp>
        <p:nvSpPr>
          <p:cNvPr id="3" name="Content Placeholder 2"/>
          <p:cNvSpPr>
            <a:spLocks noGrp="1"/>
          </p:cNvSpPr>
          <p:nvPr>
            <p:ph idx="1"/>
          </p:nvPr>
        </p:nvSpPr>
        <p:spPr>
          <a:xfrm>
            <a:off x="914400" y="1905001"/>
            <a:ext cx="7543800" cy="3124199"/>
          </a:xfrm>
        </p:spPr>
        <p:txBody>
          <a:bodyPr/>
          <a:lstStyle/>
          <a:p>
            <a:pPr>
              <a:buClr>
                <a:srgbClr val="FFFF00"/>
              </a:buClr>
              <a:buSzPct val="80000"/>
              <a:buFont typeface="Arial" pitchFamily="34" charset="0"/>
              <a:buChar char="•"/>
            </a:pPr>
            <a:r>
              <a:rPr lang="en-US" sz="3200" b="0" dirty="0" smtClean="0">
                <a:solidFill>
                  <a:srgbClr val="FFFF99"/>
                </a:solidFill>
              </a:rPr>
              <a:t>Definitions  of Cases of Public Health Importance</a:t>
            </a:r>
          </a:p>
          <a:p>
            <a:pPr>
              <a:buClr>
                <a:srgbClr val="FFFF00"/>
              </a:buClr>
              <a:buSzPct val="80000"/>
              <a:buFont typeface="Arial" pitchFamily="34" charset="0"/>
              <a:buChar char="•"/>
            </a:pPr>
            <a:r>
              <a:rPr lang="en-US" sz="3200" b="0" dirty="0" smtClean="0">
                <a:solidFill>
                  <a:srgbClr val="FFFF99"/>
                </a:solidFill>
              </a:rPr>
              <a:t>Procedures for COPHI investigation and reporting</a:t>
            </a:r>
          </a:p>
          <a:p>
            <a:pPr>
              <a:buClr>
                <a:srgbClr val="FFFF00"/>
              </a:buClr>
              <a:buSzPct val="80000"/>
              <a:buFont typeface="Arial" pitchFamily="34" charset="0"/>
              <a:buChar char="•"/>
            </a:pPr>
            <a:r>
              <a:rPr lang="en-US" sz="3200" b="0" dirty="0" smtClean="0">
                <a:solidFill>
                  <a:srgbClr val="FFFF99"/>
                </a:solidFill>
              </a:rPr>
              <a:t>Process and outcome standards</a:t>
            </a:r>
          </a:p>
        </p:txBody>
      </p:sp>
    </p:spTree>
    <p:extLst>
      <p:ext uri="{BB962C8B-B14F-4D97-AF65-F5344CB8AC3E}">
        <p14:creationId xmlns:p14="http://schemas.microsoft.com/office/powerpoint/2010/main" val="2138123563"/>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838200"/>
          </a:xfrm>
        </p:spPr>
        <p:txBody>
          <a:bodyPr/>
          <a:lstStyle/>
          <a:p>
            <a:r>
              <a:rPr lang="en-US" sz="3600" b="1" dirty="0" smtClean="0">
                <a:solidFill>
                  <a:srgbClr val="FFC000"/>
                </a:solidFill>
              </a:rPr>
              <a:t>A few operational comments…</a:t>
            </a:r>
            <a:endParaRPr lang="en-US" dirty="0">
              <a:solidFill>
                <a:srgbClr val="FFC000"/>
              </a:solidFill>
            </a:endParaRPr>
          </a:p>
        </p:txBody>
      </p:sp>
      <p:sp>
        <p:nvSpPr>
          <p:cNvPr id="3" name="Content Placeholder 2"/>
          <p:cNvSpPr>
            <a:spLocks noGrp="1"/>
          </p:cNvSpPr>
          <p:nvPr>
            <p:ph idx="1"/>
          </p:nvPr>
        </p:nvSpPr>
        <p:spPr>
          <a:xfrm>
            <a:off x="685800" y="1752600"/>
            <a:ext cx="7772400" cy="4114800"/>
          </a:xfrm>
        </p:spPr>
        <p:txBody>
          <a:bodyPr/>
          <a:lstStyle/>
          <a:p>
            <a:r>
              <a:rPr lang="en-US" sz="2800" u="sng" dirty="0" smtClean="0">
                <a:solidFill>
                  <a:srgbClr val="FFFF99"/>
                </a:solidFill>
              </a:rPr>
              <a:t>COPHI </a:t>
            </a:r>
            <a:r>
              <a:rPr lang="en-US" sz="2800" u="sng" dirty="0">
                <a:solidFill>
                  <a:srgbClr val="FFFF99"/>
                </a:solidFill>
              </a:rPr>
              <a:t>cases cannot be called "confirmed" without CDC review</a:t>
            </a:r>
            <a:r>
              <a:rPr lang="en-US" sz="2800" dirty="0">
                <a:solidFill>
                  <a:srgbClr val="FFFF99"/>
                </a:solidFill>
              </a:rPr>
              <a:t> of available documentation and laboratory results.  </a:t>
            </a:r>
            <a:endParaRPr lang="en-US" sz="2800" dirty="0" smtClean="0">
              <a:solidFill>
                <a:srgbClr val="FFFF99"/>
              </a:solidFill>
            </a:endParaRPr>
          </a:p>
          <a:p>
            <a:endParaRPr lang="en-US" sz="2800" dirty="0" smtClean="0">
              <a:solidFill>
                <a:srgbClr val="FFFF99"/>
              </a:solidFill>
            </a:endParaRPr>
          </a:p>
          <a:p>
            <a:r>
              <a:rPr lang="en-US" sz="2800" dirty="0" smtClean="0">
                <a:solidFill>
                  <a:srgbClr val="FFFF99"/>
                </a:solidFill>
              </a:rPr>
              <a:t>It </a:t>
            </a:r>
            <a:r>
              <a:rPr lang="en-US" sz="2800" dirty="0">
                <a:solidFill>
                  <a:srgbClr val="FFFF99"/>
                </a:solidFill>
              </a:rPr>
              <a:t>is better to contact CDC prior to beginning any investigation that will require additional effort beyond that of routine surveillance case follow-up. </a:t>
            </a:r>
          </a:p>
        </p:txBody>
      </p:sp>
    </p:spTree>
    <p:extLst>
      <p:ext uri="{BB962C8B-B14F-4D97-AF65-F5344CB8AC3E}">
        <p14:creationId xmlns:p14="http://schemas.microsoft.com/office/powerpoint/2010/main" val="99067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C000"/>
                </a:solidFill>
              </a:rPr>
              <a:t>COPHI Investigation Closure</a:t>
            </a:r>
            <a:endParaRPr lang="en-US" dirty="0">
              <a:solidFill>
                <a:srgbClr val="FFC000"/>
              </a:solidFill>
            </a:endParaRPr>
          </a:p>
        </p:txBody>
      </p:sp>
      <p:sp>
        <p:nvSpPr>
          <p:cNvPr id="3" name="Content Placeholder 2"/>
          <p:cNvSpPr>
            <a:spLocks noGrp="1"/>
          </p:cNvSpPr>
          <p:nvPr>
            <p:ph idx="1"/>
          </p:nvPr>
        </p:nvSpPr>
        <p:spPr>
          <a:xfrm>
            <a:off x="685800" y="1447800"/>
            <a:ext cx="7772400" cy="4648200"/>
          </a:xfrm>
        </p:spPr>
        <p:txBody>
          <a:bodyPr/>
          <a:lstStyle/>
          <a:p>
            <a:pPr marL="0" indent="0">
              <a:buNone/>
            </a:pPr>
            <a:r>
              <a:rPr lang="en-US" sz="2800" dirty="0">
                <a:solidFill>
                  <a:srgbClr val="FFFF99"/>
                </a:solidFill>
              </a:rPr>
              <a:t>The following guidelines </a:t>
            </a:r>
            <a:r>
              <a:rPr lang="en-US" sz="2800" dirty="0" smtClean="0">
                <a:solidFill>
                  <a:srgbClr val="FFFF99"/>
                </a:solidFill>
              </a:rPr>
              <a:t>are </a:t>
            </a:r>
            <a:r>
              <a:rPr lang="en-US" sz="2800" dirty="0">
                <a:solidFill>
                  <a:srgbClr val="FFFF99"/>
                </a:solidFill>
              </a:rPr>
              <a:t>used for closing investigations:</a:t>
            </a:r>
          </a:p>
          <a:p>
            <a:pPr marL="0" indent="0">
              <a:buNone/>
            </a:pPr>
            <a:r>
              <a:rPr lang="en-US" sz="2800" dirty="0" smtClean="0">
                <a:solidFill>
                  <a:srgbClr val="FFFF99"/>
                </a:solidFill>
              </a:rPr>
              <a:t>1</a:t>
            </a:r>
            <a:r>
              <a:rPr lang="en-US" sz="2800" dirty="0">
                <a:solidFill>
                  <a:srgbClr val="FFFF99"/>
                </a:solidFill>
              </a:rPr>
              <a:t>) If other risk information becomes available or the case is confirmed as a COPHI, </a:t>
            </a:r>
            <a:r>
              <a:rPr lang="en-US" sz="2800" dirty="0" smtClean="0">
                <a:solidFill>
                  <a:srgbClr val="FFFF99"/>
                </a:solidFill>
              </a:rPr>
              <a:t>the Enhanced </a:t>
            </a:r>
            <a:r>
              <a:rPr lang="en-US" sz="2800" dirty="0">
                <a:solidFill>
                  <a:srgbClr val="FFFF99"/>
                </a:solidFill>
              </a:rPr>
              <a:t>HIV/AIDS Reporting System (eHARS) software </a:t>
            </a:r>
            <a:r>
              <a:rPr lang="en-US" sz="2800" dirty="0" smtClean="0">
                <a:solidFill>
                  <a:srgbClr val="FFFF99"/>
                </a:solidFill>
              </a:rPr>
              <a:t>should </a:t>
            </a:r>
            <a:r>
              <a:rPr lang="en-US" sz="2800" dirty="0">
                <a:solidFill>
                  <a:srgbClr val="FFFF99"/>
                </a:solidFill>
              </a:rPr>
              <a:t>be updated with the risk information.</a:t>
            </a:r>
          </a:p>
          <a:p>
            <a:pPr marL="0" indent="0">
              <a:buNone/>
            </a:pPr>
            <a:r>
              <a:rPr lang="en-US" sz="2800" dirty="0" smtClean="0">
                <a:solidFill>
                  <a:srgbClr val="FFFF99"/>
                </a:solidFill>
              </a:rPr>
              <a:t>2</a:t>
            </a:r>
            <a:r>
              <a:rPr lang="en-US" sz="2800" dirty="0">
                <a:solidFill>
                  <a:srgbClr val="FFFF99"/>
                </a:solidFill>
              </a:rPr>
              <a:t>) If the case is interviewed, the appropriate modules of the CDC standardized module should be completed and forwarded to CDC</a:t>
            </a:r>
            <a:r>
              <a:rPr lang="en-US" sz="2800" dirty="0" smtClean="0">
                <a:solidFill>
                  <a:srgbClr val="FFFF99"/>
                </a:solidFill>
              </a:rPr>
              <a:t>.</a:t>
            </a:r>
            <a:endParaRPr lang="en-US" sz="2800" dirty="0">
              <a:solidFill>
                <a:srgbClr val="FFFF99"/>
              </a:solidFill>
            </a:endParaRPr>
          </a:p>
        </p:txBody>
      </p:sp>
    </p:spTree>
    <p:extLst>
      <p:ext uri="{BB962C8B-B14F-4D97-AF65-F5344CB8AC3E}">
        <p14:creationId xmlns:p14="http://schemas.microsoft.com/office/powerpoint/2010/main" val="2837417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C000"/>
                </a:solidFill>
              </a:rPr>
              <a:t>COPHI Investigation Closure</a:t>
            </a:r>
            <a:endParaRPr lang="en-US" dirty="0">
              <a:solidFill>
                <a:srgbClr val="FFC000"/>
              </a:solidFill>
            </a:endParaRPr>
          </a:p>
        </p:txBody>
      </p:sp>
      <p:sp>
        <p:nvSpPr>
          <p:cNvPr id="3" name="Content Placeholder 2"/>
          <p:cNvSpPr>
            <a:spLocks noGrp="1"/>
          </p:cNvSpPr>
          <p:nvPr>
            <p:ph idx="1"/>
          </p:nvPr>
        </p:nvSpPr>
        <p:spPr>
          <a:xfrm>
            <a:off x="685800" y="1447800"/>
            <a:ext cx="8077200" cy="4648200"/>
          </a:xfrm>
        </p:spPr>
        <p:txBody>
          <a:bodyPr/>
          <a:lstStyle/>
          <a:p>
            <a:pPr marL="0" indent="0">
              <a:buNone/>
            </a:pPr>
            <a:r>
              <a:rPr lang="en-US" sz="2800" dirty="0" smtClean="0">
                <a:solidFill>
                  <a:srgbClr val="FFFF99"/>
                </a:solidFill>
              </a:rPr>
              <a:t>3</a:t>
            </a:r>
            <a:r>
              <a:rPr lang="en-US" sz="2800" dirty="0">
                <a:solidFill>
                  <a:srgbClr val="FFFF99"/>
                </a:solidFill>
              </a:rPr>
              <a:t>) If no risk could be confirmed and no interview was </a:t>
            </a:r>
            <a:r>
              <a:rPr lang="en-US" sz="2800" dirty="0" smtClean="0">
                <a:solidFill>
                  <a:srgbClr val="FFFF99"/>
                </a:solidFill>
              </a:rPr>
              <a:t>conducted:</a:t>
            </a:r>
          </a:p>
          <a:p>
            <a:pPr marL="0" indent="0">
              <a:buNone/>
            </a:pPr>
            <a:r>
              <a:rPr lang="en-US" sz="2400" dirty="0" smtClean="0">
                <a:solidFill>
                  <a:srgbClr val="FFFF99"/>
                </a:solidFill>
              </a:rPr>
              <a:t>   -Cases </a:t>
            </a:r>
            <a:r>
              <a:rPr lang="en-US" sz="2400" dirty="0">
                <a:solidFill>
                  <a:srgbClr val="FFFF99"/>
                </a:solidFill>
              </a:rPr>
              <a:t>open for at least one year will be reviewed for possible closure. </a:t>
            </a:r>
            <a:r>
              <a:rPr lang="en-US" sz="2400" dirty="0" smtClean="0">
                <a:solidFill>
                  <a:srgbClr val="FFFF99"/>
                </a:solidFill>
              </a:rPr>
              <a:t>  If </a:t>
            </a:r>
            <a:r>
              <a:rPr lang="en-US" sz="2400" dirty="0">
                <a:solidFill>
                  <a:srgbClr val="FFFF99"/>
                </a:solidFill>
              </a:rPr>
              <a:t>no further follow-up is anticipated and information is deemed unavailable, the case will be closed. </a:t>
            </a:r>
          </a:p>
          <a:p>
            <a:pPr marL="0" indent="0">
              <a:buNone/>
            </a:pPr>
            <a:r>
              <a:rPr lang="en-US" sz="2400" dirty="0" smtClean="0">
                <a:solidFill>
                  <a:srgbClr val="FFFF99"/>
                </a:solidFill>
              </a:rPr>
              <a:t>   -The </a:t>
            </a:r>
            <a:r>
              <a:rPr lang="en-US" sz="2400" dirty="0">
                <a:solidFill>
                  <a:srgbClr val="FFFF99"/>
                </a:solidFill>
              </a:rPr>
              <a:t>case will be left open if there is a specific reason to do so (e.g., health department believes patient will discuss risk at later time or high priority status). Cases left open should be reevaluated for closure every 6 months until closed.</a:t>
            </a:r>
          </a:p>
          <a:p>
            <a:pPr marL="0" indent="0">
              <a:buNone/>
            </a:pPr>
            <a:r>
              <a:rPr lang="en-US" sz="2400" dirty="0" smtClean="0">
                <a:solidFill>
                  <a:srgbClr val="FFFF99"/>
                </a:solidFill>
              </a:rPr>
              <a:t>   -Cases </a:t>
            </a:r>
            <a:r>
              <a:rPr lang="en-US" sz="2400" dirty="0">
                <a:solidFill>
                  <a:srgbClr val="FFFF99"/>
                </a:solidFill>
              </a:rPr>
              <a:t>may be re-opened at any time that new information becomes available</a:t>
            </a:r>
          </a:p>
          <a:p>
            <a:endParaRPr lang="en-US" sz="2400" dirty="0">
              <a:solidFill>
                <a:srgbClr val="FFFF99"/>
              </a:solidFill>
            </a:endParaRPr>
          </a:p>
        </p:txBody>
      </p:sp>
    </p:spTree>
    <p:extLst>
      <p:ext uri="{BB962C8B-B14F-4D97-AF65-F5344CB8AC3E}">
        <p14:creationId xmlns:p14="http://schemas.microsoft.com/office/powerpoint/2010/main" val="3396879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C000"/>
                </a:solidFill>
              </a:rPr>
              <a:t>COPHI Investigation Closure</a:t>
            </a:r>
            <a:endParaRPr lang="en-US" dirty="0">
              <a:solidFill>
                <a:srgbClr val="FFC000"/>
              </a:solidFill>
            </a:endParaRPr>
          </a:p>
        </p:txBody>
      </p:sp>
      <p:sp>
        <p:nvSpPr>
          <p:cNvPr id="3" name="Content Placeholder 2"/>
          <p:cNvSpPr>
            <a:spLocks noGrp="1"/>
          </p:cNvSpPr>
          <p:nvPr>
            <p:ph idx="1"/>
          </p:nvPr>
        </p:nvSpPr>
        <p:spPr>
          <a:xfrm>
            <a:off x="381000" y="1600200"/>
            <a:ext cx="8534400" cy="4648200"/>
          </a:xfrm>
        </p:spPr>
        <p:txBody>
          <a:bodyPr/>
          <a:lstStyle/>
          <a:p>
            <a:pPr marL="0" indent="0">
              <a:buNone/>
            </a:pPr>
            <a:r>
              <a:rPr lang="en-US" dirty="0" smtClean="0">
                <a:solidFill>
                  <a:srgbClr val="FFFF99"/>
                </a:solidFill>
              </a:rPr>
              <a:t>We </a:t>
            </a:r>
            <a:r>
              <a:rPr lang="en-US" dirty="0">
                <a:solidFill>
                  <a:srgbClr val="FFFF99"/>
                </a:solidFill>
              </a:rPr>
              <a:t>anticipate that the majority of cases will be closed for a variety of reasons: </a:t>
            </a:r>
          </a:p>
          <a:p>
            <a:pPr marL="0" indent="0">
              <a:buNone/>
            </a:pPr>
            <a:r>
              <a:rPr lang="en-US" sz="2800" dirty="0" smtClean="0">
                <a:solidFill>
                  <a:srgbClr val="FFFF99"/>
                </a:solidFill>
              </a:rPr>
              <a:t>-Another </a:t>
            </a:r>
            <a:r>
              <a:rPr lang="en-US" sz="2800" dirty="0">
                <a:solidFill>
                  <a:srgbClr val="FFFF99"/>
                </a:solidFill>
              </a:rPr>
              <a:t>more common risk factor is </a:t>
            </a:r>
            <a:r>
              <a:rPr lang="en-US" sz="2800" dirty="0" smtClean="0">
                <a:solidFill>
                  <a:srgbClr val="FFFF99"/>
                </a:solidFill>
              </a:rPr>
              <a:t>identified</a:t>
            </a:r>
            <a:endParaRPr lang="en-US" sz="2800" dirty="0">
              <a:solidFill>
                <a:srgbClr val="FFFF99"/>
              </a:solidFill>
            </a:endParaRPr>
          </a:p>
          <a:p>
            <a:pPr marL="0" indent="0">
              <a:buNone/>
            </a:pPr>
            <a:r>
              <a:rPr lang="en-US" sz="2800" dirty="0" smtClean="0">
                <a:solidFill>
                  <a:srgbClr val="FFFF99"/>
                </a:solidFill>
              </a:rPr>
              <a:t>-Persons </a:t>
            </a:r>
            <a:r>
              <a:rPr lang="en-US" sz="2800" dirty="0">
                <a:solidFill>
                  <a:srgbClr val="FFFF99"/>
                </a:solidFill>
              </a:rPr>
              <a:t>refuse interview and/or blood </a:t>
            </a:r>
            <a:r>
              <a:rPr lang="en-US" sz="2800" dirty="0" smtClean="0">
                <a:solidFill>
                  <a:srgbClr val="FFFF99"/>
                </a:solidFill>
              </a:rPr>
              <a:t>draw</a:t>
            </a:r>
          </a:p>
          <a:p>
            <a:pPr marL="0" indent="0">
              <a:buNone/>
            </a:pPr>
            <a:r>
              <a:rPr lang="en-US" sz="2800" dirty="0" smtClean="0">
                <a:solidFill>
                  <a:srgbClr val="FFFF99"/>
                </a:solidFill>
              </a:rPr>
              <a:t>-Persons </a:t>
            </a:r>
            <a:r>
              <a:rPr lang="en-US" sz="2800" dirty="0">
                <a:solidFill>
                  <a:srgbClr val="FFFF99"/>
                </a:solidFill>
              </a:rPr>
              <a:t>are lost to </a:t>
            </a:r>
            <a:r>
              <a:rPr lang="en-US" sz="2800" dirty="0" smtClean="0">
                <a:solidFill>
                  <a:srgbClr val="FFFF99"/>
                </a:solidFill>
              </a:rPr>
              <a:t>follow-up</a:t>
            </a:r>
            <a:endParaRPr lang="en-US" sz="2800" dirty="0">
              <a:solidFill>
                <a:srgbClr val="FFFF99"/>
              </a:solidFill>
            </a:endParaRPr>
          </a:p>
          <a:p>
            <a:pPr marL="0" indent="0">
              <a:buNone/>
            </a:pPr>
            <a:r>
              <a:rPr lang="en-US" sz="2800" dirty="0">
                <a:solidFill>
                  <a:srgbClr val="FFFF99"/>
                </a:solidFill>
              </a:rPr>
              <a:t>-</a:t>
            </a:r>
            <a:r>
              <a:rPr lang="en-US" sz="2800" dirty="0" smtClean="0">
                <a:solidFill>
                  <a:srgbClr val="FFFF99"/>
                </a:solidFill>
              </a:rPr>
              <a:t>While </a:t>
            </a:r>
            <a:r>
              <a:rPr lang="en-US" sz="2800" dirty="0">
                <a:solidFill>
                  <a:srgbClr val="FFFF99"/>
                </a:solidFill>
              </a:rPr>
              <a:t>the claim may be legitimate, insufficient documentation of the event makes confirmation </a:t>
            </a:r>
            <a:r>
              <a:rPr lang="en-US" sz="2800" dirty="0" smtClean="0">
                <a:solidFill>
                  <a:srgbClr val="FFFF99"/>
                </a:solidFill>
              </a:rPr>
              <a:t>impossible</a:t>
            </a:r>
            <a:endParaRPr lang="en-US" sz="2800" dirty="0">
              <a:solidFill>
                <a:srgbClr val="FFFF99"/>
              </a:solidFill>
            </a:endParaRPr>
          </a:p>
          <a:p>
            <a:endParaRPr lang="en-US" sz="2800" dirty="0">
              <a:solidFill>
                <a:srgbClr val="FFFF99"/>
              </a:solidFill>
            </a:endParaRPr>
          </a:p>
        </p:txBody>
      </p:sp>
    </p:spTree>
    <p:extLst>
      <p:ext uri="{BB962C8B-B14F-4D97-AF65-F5344CB8AC3E}">
        <p14:creationId xmlns:p14="http://schemas.microsoft.com/office/powerpoint/2010/main" val="3197170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C000"/>
                </a:solidFill>
              </a:rPr>
              <a:t>COPHI Informed Consent </a:t>
            </a:r>
            <a:endParaRPr lang="en-US" sz="3600" dirty="0">
              <a:solidFill>
                <a:srgbClr val="FFC000"/>
              </a:solidFill>
            </a:endParaRPr>
          </a:p>
        </p:txBody>
      </p:sp>
      <p:sp>
        <p:nvSpPr>
          <p:cNvPr id="3" name="Content Placeholder 2"/>
          <p:cNvSpPr>
            <a:spLocks noGrp="1"/>
          </p:cNvSpPr>
          <p:nvPr>
            <p:ph idx="1"/>
          </p:nvPr>
        </p:nvSpPr>
        <p:spPr/>
        <p:txBody>
          <a:bodyPr/>
          <a:lstStyle/>
          <a:p>
            <a:pPr marL="0" indent="0">
              <a:buNone/>
            </a:pPr>
            <a:r>
              <a:rPr lang="en-US" sz="2800" dirty="0" smtClean="0">
                <a:solidFill>
                  <a:srgbClr val="FFFF99"/>
                </a:solidFill>
              </a:rPr>
              <a:t>Investigation </a:t>
            </a:r>
            <a:r>
              <a:rPr lang="en-US" sz="2800" dirty="0">
                <a:solidFill>
                  <a:srgbClr val="FFFF99"/>
                </a:solidFill>
              </a:rPr>
              <a:t>and surveillance of COPHI cases is part of basic public health surveillance and should be done in accordance with the specific laws and regulations of the local jurisdiction. </a:t>
            </a:r>
            <a:r>
              <a:rPr lang="en-US" sz="2800" dirty="0" smtClean="0">
                <a:solidFill>
                  <a:srgbClr val="FFFF99"/>
                </a:solidFill>
              </a:rPr>
              <a:t>No </a:t>
            </a:r>
            <a:r>
              <a:rPr lang="en-US" sz="2800" dirty="0">
                <a:solidFill>
                  <a:srgbClr val="FFFF99"/>
                </a:solidFill>
              </a:rPr>
              <a:t>specific informed consent is currently required by the CDC for these activities</a:t>
            </a:r>
            <a:r>
              <a:rPr lang="en-US" sz="2800" dirty="0" smtClean="0">
                <a:solidFill>
                  <a:srgbClr val="FFFF99"/>
                </a:solidFill>
              </a:rPr>
              <a:t>.</a:t>
            </a:r>
            <a:endParaRPr lang="en-US" sz="2800" dirty="0"/>
          </a:p>
        </p:txBody>
      </p:sp>
    </p:spTree>
    <p:extLst>
      <p:ext uri="{BB962C8B-B14F-4D97-AF65-F5344CB8AC3E}">
        <p14:creationId xmlns:p14="http://schemas.microsoft.com/office/powerpoint/2010/main" val="2226617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solidFill>
                  <a:srgbClr val="FFC000"/>
                </a:solidFill>
              </a:rPr>
              <a:t>COPHI Confidentiality</a:t>
            </a:r>
            <a:endParaRPr lang="en-US" sz="3600" dirty="0">
              <a:solidFill>
                <a:srgbClr val="FFC000"/>
              </a:solidFill>
            </a:endParaRPr>
          </a:p>
        </p:txBody>
      </p:sp>
      <p:sp>
        <p:nvSpPr>
          <p:cNvPr id="3" name="Content Placeholder 2"/>
          <p:cNvSpPr>
            <a:spLocks noGrp="1"/>
          </p:cNvSpPr>
          <p:nvPr>
            <p:ph idx="1"/>
          </p:nvPr>
        </p:nvSpPr>
        <p:spPr>
          <a:xfrm>
            <a:off x="685800" y="1295400"/>
            <a:ext cx="7772400" cy="4876800"/>
          </a:xfrm>
        </p:spPr>
        <p:txBody>
          <a:bodyPr/>
          <a:lstStyle/>
          <a:p>
            <a:r>
              <a:rPr lang="en-US" sz="2800" dirty="0" smtClean="0">
                <a:solidFill>
                  <a:srgbClr val="FFFF99"/>
                </a:solidFill>
              </a:rPr>
              <a:t>Information </a:t>
            </a:r>
            <a:r>
              <a:rPr lang="en-US" sz="2800" dirty="0">
                <a:solidFill>
                  <a:srgbClr val="FFFF99"/>
                </a:solidFill>
              </a:rPr>
              <a:t>provided to CDC on </a:t>
            </a:r>
            <a:r>
              <a:rPr lang="en-US" sz="2800" dirty="0" smtClean="0">
                <a:solidFill>
                  <a:srgbClr val="FFFF99"/>
                </a:solidFill>
              </a:rPr>
              <a:t>COPHI </a:t>
            </a:r>
            <a:r>
              <a:rPr lang="en-US" sz="2800" dirty="0">
                <a:solidFill>
                  <a:srgbClr val="FFFF99"/>
                </a:solidFill>
              </a:rPr>
              <a:t>cases should be identified by their assigned COPHI number, </a:t>
            </a:r>
            <a:r>
              <a:rPr lang="en-US" sz="2800" dirty="0" smtClean="0">
                <a:solidFill>
                  <a:srgbClr val="FFFF99"/>
                </a:solidFill>
              </a:rPr>
              <a:t> their state </a:t>
            </a:r>
            <a:r>
              <a:rPr lang="en-US" sz="2800" dirty="0">
                <a:solidFill>
                  <a:srgbClr val="FFFF99"/>
                </a:solidFill>
              </a:rPr>
              <a:t>number, and their date of birth.  </a:t>
            </a:r>
            <a:endParaRPr lang="en-US" sz="2800" dirty="0" smtClean="0">
              <a:solidFill>
                <a:srgbClr val="FFFF99"/>
              </a:solidFill>
            </a:endParaRPr>
          </a:p>
          <a:p>
            <a:r>
              <a:rPr lang="en-US" sz="2800" dirty="0" smtClean="0">
                <a:solidFill>
                  <a:srgbClr val="FFFF99"/>
                </a:solidFill>
              </a:rPr>
              <a:t>All other personal identifiers should </a:t>
            </a:r>
            <a:r>
              <a:rPr lang="en-US" sz="2800" dirty="0">
                <a:solidFill>
                  <a:srgbClr val="FFFF99"/>
                </a:solidFill>
              </a:rPr>
              <a:t>be removed from any interview forms and any other </a:t>
            </a:r>
            <a:r>
              <a:rPr lang="en-US" sz="2800" dirty="0" smtClean="0">
                <a:solidFill>
                  <a:srgbClr val="FFFF99"/>
                </a:solidFill>
              </a:rPr>
              <a:t>before </a:t>
            </a:r>
            <a:r>
              <a:rPr lang="en-US" sz="2800" dirty="0">
                <a:solidFill>
                  <a:srgbClr val="FFFF99"/>
                </a:solidFill>
              </a:rPr>
              <a:t>being mailed to CDC. </a:t>
            </a:r>
            <a:r>
              <a:rPr lang="en-US" sz="2800" dirty="0" smtClean="0">
                <a:solidFill>
                  <a:srgbClr val="FFFF99"/>
                </a:solidFill>
              </a:rPr>
              <a:t> </a:t>
            </a:r>
          </a:p>
          <a:p>
            <a:r>
              <a:rPr lang="en-US" sz="2800" dirty="0" smtClean="0">
                <a:solidFill>
                  <a:srgbClr val="FFFF99"/>
                </a:solidFill>
              </a:rPr>
              <a:t>All </a:t>
            </a:r>
            <a:r>
              <a:rPr lang="en-US" sz="2800" dirty="0">
                <a:solidFill>
                  <a:srgbClr val="FFFF99"/>
                </a:solidFill>
              </a:rPr>
              <a:t>information collected is covered under </a:t>
            </a:r>
            <a:r>
              <a:rPr lang="en-US" sz="2800" dirty="0" smtClean="0">
                <a:solidFill>
                  <a:srgbClr val="FFFF99"/>
                </a:solidFill>
              </a:rPr>
              <a:t>Assurance </a:t>
            </a:r>
            <a:r>
              <a:rPr lang="en-US" sz="2800" dirty="0">
                <a:solidFill>
                  <a:srgbClr val="FFFF99"/>
                </a:solidFill>
              </a:rPr>
              <a:t>of Confidentiality </a:t>
            </a:r>
            <a:r>
              <a:rPr lang="en-US" sz="2800" dirty="0" smtClean="0">
                <a:solidFill>
                  <a:srgbClr val="FFFF99"/>
                </a:solidFill>
              </a:rPr>
              <a:t> </a:t>
            </a:r>
          </a:p>
          <a:p>
            <a:r>
              <a:rPr lang="en-US" sz="2800" dirty="0" smtClean="0">
                <a:solidFill>
                  <a:srgbClr val="FFFF99"/>
                </a:solidFill>
              </a:rPr>
              <a:t>CDC maintains paperless </a:t>
            </a:r>
            <a:r>
              <a:rPr lang="en-US" sz="2800" dirty="0">
                <a:solidFill>
                  <a:srgbClr val="FFFF99"/>
                </a:solidFill>
              </a:rPr>
              <a:t>COPHI </a:t>
            </a:r>
            <a:r>
              <a:rPr lang="en-US" sz="2800" dirty="0" smtClean="0">
                <a:solidFill>
                  <a:srgbClr val="FFFF99"/>
                </a:solidFill>
              </a:rPr>
              <a:t>records</a:t>
            </a:r>
            <a:endParaRPr lang="en-US" sz="2800" dirty="0">
              <a:solidFill>
                <a:srgbClr val="FFFF99"/>
              </a:solidFill>
            </a:endParaRPr>
          </a:p>
        </p:txBody>
      </p:sp>
    </p:spTree>
    <p:extLst>
      <p:ext uri="{BB962C8B-B14F-4D97-AF65-F5344CB8AC3E}">
        <p14:creationId xmlns:p14="http://schemas.microsoft.com/office/powerpoint/2010/main" val="780238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01375"/>
            <a:ext cx="7772400" cy="1143000"/>
          </a:xfrm>
        </p:spPr>
        <p:txBody>
          <a:bodyPr/>
          <a:lstStyle/>
          <a:p>
            <a:r>
              <a:rPr lang="en-US" sz="3600" b="1" dirty="0" smtClean="0">
                <a:solidFill>
                  <a:srgbClr val="FFC000"/>
                </a:solidFill>
              </a:rPr>
              <a:t>Exposure Category Implementation Workgroup	</a:t>
            </a:r>
            <a:endParaRPr lang="en-US" sz="3600" b="1" dirty="0">
              <a:solidFill>
                <a:srgbClr val="FFC000"/>
              </a:solidFill>
            </a:endParaRPr>
          </a:p>
        </p:txBody>
      </p:sp>
      <p:sp>
        <p:nvSpPr>
          <p:cNvPr id="3" name="Content Placeholder 2"/>
          <p:cNvSpPr>
            <a:spLocks noGrp="1"/>
          </p:cNvSpPr>
          <p:nvPr>
            <p:ph idx="1"/>
          </p:nvPr>
        </p:nvSpPr>
        <p:spPr>
          <a:xfrm>
            <a:off x="375548" y="1605633"/>
            <a:ext cx="4120251" cy="4114800"/>
          </a:xfrm>
        </p:spPr>
        <p:txBody>
          <a:bodyPr/>
          <a:lstStyle/>
          <a:p>
            <a:r>
              <a:rPr lang="en-US" sz="2000" dirty="0" smtClean="0">
                <a:solidFill>
                  <a:srgbClr val="FFFF99"/>
                </a:solidFill>
              </a:rPr>
              <a:t>State/local representatives</a:t>
            </a:r>
          </a:p>
          <a:p>
            <a:pPr lvl="1"/>
            <a:r>
              <a:rPr lang="en-US" sz="1600" dirty="0" smtClean="0">
                <a:solidFill>
                  <a:srgbClr val="FFFF99"/>
                </a:solidFill>
              </a:rPr>
              <a:t>Sara </a:t>
            </a:r>
            <a:r>
              <a:rPr lang="en-US" sz="1600" dirty="0">
                <a:solidFill>
                  <a:srgbClr val="FFFF99"/>
                </a:solidFill>
              </a:rPr>
              <a:t>Bodach (New York City</a:t>
            </a:r>
            <a:r>
              <a:rPr lang="en-US" sz="1600" dirty="0" smtClean="0">
                <a:solidFill>
                  <a:srgbClr val="FFFF99"/>
                </a:solidFill>
              </a:rPr>
              <a:t>)</a:t>
            </a:r>
          </a:p>
          <a:p>
            <a:pPr lvl="1"/>
            <a:r>
              <a:rPr lang="en-US" sz="1600" dirty="0" smtClean="0">
                <a:solidFill>
                  <a:srgbClr val="FFFF99"/>
                </a:solidFill>
              </a:rPr>
              <a:t>Sharon </a:t>
            </a:r>
            <a:r>
              <a:rPr lang="en-US" sz="1600" dirty="0">
                <a:solidFill>
                  <a:srgbClr val="FFFF99"/>
                </a:solidFill>
              </a:rPr>
              <a:t>Carter (Virginia</a:t>
            </a:r>
            <a:r>
              <a:rPr lang="en-US" sz="1600" dirty="0" smtClean="0">
                <a:solidFill>
                  <a:srgbClr val="FFFF99"/>
                </a:solidFill>
              </a:rPr>
              <a:t>)</a:t>
            </a:r>
          </a:p>
          <a:p>
            <a:pPr lvl="1"/>
            <a:r>
              <a:rPr lang="en-US" sz="1600" dirty="0" smtClean="0">
                <a:solidFill>
                  <a:srgbClr val="FFFF99"/>
                </a:solidFill>
              </a:rPr>
              <a:t>Erika </a:t>
            </a:r>
            <a:r>
              <a:rPr lang="en-US" sz="1600" dirty="0">
                <a:solidFill>
                  <a:srgbClr val="FFFF99"/>
                </a:solidFill>
              </a:rPr>
              <a:t>Chapman (Indiana</a:t>
            </a:r>
            <a:r>
              <a:rPr lang="en-US" sz="1600" dirty="0" smtClean="0">
                <a:solidFill>
                  <a:srgbClr val="FFFF99"/>
                </a:solidFill>
              </a:rPr>
              <a:t>) </a:t>
            </a:r>
          </a:p>
          <a:p>
            <a:pPr lvl="1"/>
            <a:r>
              <a:rPr lang="en-US" sz="1600" dirty="0" smtClean="0">
                <a:solidFill>
                  <a:srgbClr val="FFFF99"/>
                </a:solidFill>
              </a:rPr>
              <a:t>Sutopa </a:t>
            </a:r>
            <a:r>
              <a:rPr lang="en-US" sz="1600" dirty="0">
                <a:solidFill>
                  <a:srgbClr val="FFFF99"/>
                </a:solidFill>
              </a:rPr>
              <a:t>Chowdhury (Rhode </a:t>
            </a:r>
            <a:r>
              <a:rPr lang="en-US" sz="1600" dirty="0" smtClean="0">
                <a:solidFill>
                  <a:srgbClr val="FFFF99"/>
                </a:solidFill>
              </a:rPr>
              <a:t>Island)</a:t>
            </a:r>
          </a:p>
          <a:p>
            <a:pPr lvl="1"/>
            <a:r>
              <a:rPr lang="en-US" sz="1600" dirty="0" smtClean="0">
                <a:solidFill>
                  <a:srgbClr val="FFFF99"/>
                </a:solidFill>
              </a:rPr>
              <a:t>Miranda </a:t>
            </a:r>
            <a:r>
              <a:rPr lang="en-US" sz="1600" dirty="0">
                <a:solidFill>
                  <a:srgbClr val="FFFF99"/>
                </a:solidFill>
              </a:rPr>
              <a:t>Fanning (Texas</a:t>
            </a:r>
            <a:r>
              <a:rPr lang="en-US" sz="1600" dirty="0" smtClean="0">
                <a:solidFill>
                  <a:srgbClr val="FFFF99"/>
                </a:solidFill>
              </a:rPr>
              <a:t>)</a:t>
            </a:r>
          </a:p>
          <a:p>
            <a:pPr lvl="1"/>
            <a:r>
              <a:rPr lang="en-US" sz="1600" dirty="0" smtClean="0">
                <a:solidFill>
                  <a:srgbClr val="FFFF99"/>
                </a:solidFill>
              </a:rPr>
              <a:t>Garret </a:t>
            </a:r>
            <a:r>
              <a:rPr lang="en-US" sz="1600" dirty="0">
                <a:solidFill>
                  <a:srgbClr val="FFFF99"/>
                </a:solidFill>
              </a:rPr>
              <a:t>Lum (District of Columbia</a:t>
            </a:r>
            <a:r>
              <a:rPr lang="en-US" sz="1600" dirty="0" smtClean="0">
                <a:solidFill>
                  <a:srgbClr val="FFFF99"/>
                </a:solidFill>
              </a:rPr>
              <a:t>)</a:t>
            </a:r>
          </a:p>
          <a:p>
            <a:pPr lvl="1"/>
            <a:r>
              <a:rPr lang="en-US" sz="1600" dirty="0" smtClean="0">
                <a:solidFill>
                  <a:srgbClr val="FFFF99"/>
                </a:solidFill>
              </a:rPr>
              <a:t>Mari </a:t>
            </a:r>
            <a:r>
              <a:rPr lang="en-US" sz="1600" dirty="0">
                <a:solidFill>
                  <a:srgbClr val="FFFF99"/>
                </a:solidFill>
              </a:rPr>
              <a:t>Gasiorowicz (Wisconsin</a:t>
            </a:r>
            <a:r>
              <a:rPr lang="en-US" sz="1600" dirty="0" smtClean="0">
                <a:solidFill>
                  <a:srgbClr val="FFFF99"/>
                </a:solidFill>
              </a:rPr>
              <a:t>)</a:t>
            </a:r>
          </a:p>
          <a:p>
            <a:pPr lvl="1"/>
            <a:r>
              <a:rPr lang="en-US" sz="1600" dirty="0" smtClean="0">
                <a:solidFill>
                  <a:srgbClr val="FFFF99"/>
                </a:solidFill>
              </a:rPr>
              <a:t>Daniel </a:t>
            </a:r>
            <a:r>
              <a:rPr lang="en-US" sz="1600" dirty="0">
                <a:solidFill>
                  <a:srgbClr val="FFFF99"/>
                </a:solidFill>
              </a:rPr>
              <a:t>Gordon (NY state</a:t>
            </a:r>
            <a:r>
              <a:rPr lang="en-US" sz="1600" dirty="0" smtClean="0">
                <a:solidFill>
                  <a:srgbClr val="FFFF99"/>
                </a:solidFill>
              </a:rPr>
              <a:t>)</a:t>
            </a:r>
          </a:p>
          <a:p>
            <a:pPr lvl="1"/>
            <a:r>
              <a:rPr lang="en-US" sz="1600" dirty="0" smtClean="0">
                <a:solidFill>
                  <a:srgbClr val="FFFF99"/>
                </a:solidFill>
              </a:rPr>
              <a:t>Victoria </a:t>
            </a:r>
            <a:r>
              <a:rPr lang="en-US" sz="1600" dirty="0">
                <a:solidFill>
                  <a:srgbClr val="FFFF99"/>
                </a:solidFill>
              </a:rPr>
              <a:t>Lazariu (NY state</a:t>
            </a:r>
            <a:r>
              <a:rPr lang="en-US" sz="1600" dirty="0" smtClean="0">
                <a:solidFill>
                  <a:srgbClr val="FFFF99"/>
                </a:solidFill>
              </a:rPr>
              <a:t>)</a:t>
            </a:r>
          </a:p>
          <a:p>
            <a:pPr lvl="1"/>
            <a:r>
              <a:rPr lang="en-US" sz="1600" dirty="0" smtClean="0">
                <a:solidFill>
                  <a:srgbClr val="FFFF99"/>
                </a:solidFill>
              </a:rPr>
              <a:t>Mark </a:t>
            </a:r>
            <a:r>
              <a:rPr lang="en-US" sz="1600" dirty="0">
                <a:solidFill>
                  <a:srgbClr val="FFFF99"/>
                </a:solidFill>
              </a:rPr>
              <a:t>Miller (West Virginia</a:t>
            </a:r>
            <a:r>
              <a:rPr lang="en-US" sz="1600" dirty="0" smtClean="0">
                <a:solidFill>
                  <a:srgbClr val="FFFF99"/>
                </a:solidFill>
              </a:rPr>
              <a:t>)</a:t>
            </a:r>
          </a:p>
          <a:p>
            <a:pPr lvl="1"/>
            <a:r>
              <a:rPr lang="en-US" sz="1600" dirty="0" smtClean="0">
                <a:solidFill>
                  <a:srgbClr val="FFFF99"/>
                </a:solidFill>
              </a:rPr>
              <a:t>Eve </a:t>
            </a:r>
            <a:r>
              <a:rPr lang="en-US" sz="1600" dirty="0">
                <a:solidFill>
                  <a:srgbClr val="FFFF99"/>
                </a:solidFill>
              </a:rPr>
              <a:t>Mokotoff (Michigan</a:t>
            </a:r>
            <a:r>
              <a:rPr lang="en-US" sz="1600" dirty="0" smtClean="0">
                <a:solidFill>
                  <a:srgbClr val="FFFF99"/>
                </a:solidFill>
              </a:rPr>
              <a:t>)</a:t>
            </a:r>
          </a:p>
          <a:p>
            <a:pPr lvl="1"/>
            <a:r>
              <a:rPr lang="en-US" sz="1600" dirty="0" smtClean="0">
                <a:solidFill>
                  <a:srgbClr val="FFFF99"/>
                </a:solidFill>
              </a:rPr>
              <a:t>Thomas </a:t>
            </a:r>
            <a:r>
              <a:rPr lang="en-US" sz="1600" dirty="0">
                <a:solidFill>
                  <a:srgbClr val="FFFF99"/>
                </a:solidFill>
              </a:rPr>
              <a:t>Shavor (Tennessee</a:t>
            </a:r>
            <a:r>
              <a:rPr lang="en-US" sz="1600" dirty="0" smtClean="0">
                <a:solidFill>
                  <a:srgbClr val="FFFF99"/>
                </a:solidFill>
              </a:rPr>
              <a:t>)</a:t>
            </a:r>
          </a:p>
          <a:p>
            <a:pPr lvl="1"/>
            <a:r>
              <a:rPr lang="en-US" sz="1600" dirty="0" smtClean="0">
                <a:solidFill>
                  <a:srgbClr val="FFFF99"/>
                </a:solidFill>
              </a:rPr>
              <a:t>Yaa </a:t>
            </a:r>
            <a:r>
              <a:rPr lang="en-US" sz="1600" dirty="0">
                <a:solidFill>
                  <a:srgbClr val="FFFF99"/>
                </a:solidFill>
              </a:rPr>
              <a:t>Simpson (Chicago</a:t>
            </a:r>
            <a:r>
              <a:rPr lang="en-US" sz="1600" dirty="0" smtClean="0">
                <a:solidFill>
                  <a:srgbClr val="FFFF99"/>
                </a:solidFill>
              </a:rPr>
              <a:t>)</a:t>
            </a:r>
          </a:p>
          <a:p>
            <a:pPr lvl="1"/>
            <a:r>
              <a:rPr lang="en-US" sz="1600" dirty="0" smtClean="0">
                <a:solidFill>
                  <a:srgbClr val="FFFF99"/>
                </a:solidFill>
              </a:rPr>
              <a:t>Stephanie </a:t>
            </a:r>
            <a:r>
              <a:rPr lang="en-US" sz="1600" dirty="0">
                <a:solidFill>
                  <a:srgbClr val="FFFF99"/>
                </a:solidFill>
              </a:rPr>
              <a:t>Townsell (Chicago</a:t>
            </a:r>
            <a:r>
              <a:rPr lang="en-US" sz="1600" dirty="0" smtClean="0">
                <a:solidFill>
                  <a:srgbClr val="FFFF99"/>
                </a:solidFill>
              </a:rPr>
              <a:t>) </a:t>
            </a:r>
          </a:p>
          <a:p>
            <a:pPr lvl="1"/>
            <a:r>
              <a:rPr lang="en-US" sz="1600" dirty="0" smtClean="0">
                <a:solidFill>
                  <a:srgbClr val="FFFF99"/>
                </a:solidFill>
              </a:rPr>
              <a:t>Jenna </a:t>
            </a:r>
            <a:r>
              <a:rPr lang="en-US" sz="1600" dirty="0">
                <a:solidFill>
                  <a:srgbClr val="FFFF99"/>
                </a:solidFill>
              </a:rPr>
              <a:t>Waggoner (North </a:t>
            </a:r>
            <a:r>
              <a:rPr lang="en-US" sz="1600" dirty="0" smtClean="0">
                <a:solidFill>
                  <a:srgbClr val="FFFF99"/>
                </a:solidFill>
              </a:rPr>
              <a:t>Carolina)</a:t>
            </a:r>
            <a:endParaRPr lang="en-US" sz="1600" dirty="0">
              <a:solidFill>
                <a:srgbClr val="FFFF99"/>
              </a:solidFill>
            </a:endParaRPr>
          </a:p>
        </p:txBody>
      </p:sp>
      <p:sp>
        <p:nvSpPr>
          <p:cNvPr id="4" name="Content Placeholder 2"/>
          <p:cNvSpPr txBox="1">
            <a:spLocks/>
          </p:cNvSpPr>
          <p:nvPr/>
        </p:nvSpPr>
        <p:spPr>
          <a:xfrm>
            <a:off x="4648200" y="1594743"/>
            <a:ext cx="3581400" cy="41148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solidFill>
                  <a:srgbClr val="FFFF99"/>
                </a:solidFill>
              </a:rPr>
              <a:t>CDC representatives </a:t>
            </a:r>
          </a:p>
          <a:p>
            <a:pPr lvl="1"/>
            <a:r>
              <a:rPr lang="en-US" sz="1600" dirty="0">
                <a:solidFill>
                  <a:srgbClr val="FFFF99"/>
                </a:solidFill>
              </a:rPr>
              <a:t>Anna Satcher Johnson</a:t>
            </a:r>
          </a:p>
          <a:p>
            <a:pPr lvl="1"/>
            <a:r>
              <a:rPr lang="en-US" sz="1600" dirty="0" smtClean="0">
                <a:solidFill>
                  <a:srgbClr val="FFFF99"/>
                </a:solidFill>
              </a:rPr>
              <a:t>Stacy Cohen</a:t>
            </a:r>
          </a:p>
          <a:p>
            <a:pPr lvl="1"/>
            <a:r>
              <a:rPr lang="en-US" sz="1600" dirty="0" smtClean="0">
                <a:solidFill>
                  <a:srgbClr val="FFFF99"/>
                </a:solidFill>
              </a:rPr>
              <a:t>Patricia Joyce</a:t>
            </a:r>
          </a:p>
          <a:p>
            <a:pPr lvl="1"/>
            <a:r>
              <a:rPr lang="en-US" sz="1600" dirty="0" smtClean="0">
                <a:solidFill>
                  <a:srgbClr val="FFFF99"/>
                </a:solidFill>
              </a:rPr>
              <a:t>Cheryl Bañez Ocfemia</a:t>
            </a:r>
          </a:p>
          <a:p>
            <a:pPr lvl="1"/>
            <a:r>
              <a:rPr lang="en-US" sz="1600" dirty="0" smtClean="0">
                <a:solidFill>
                  <a:srgbClr val="FFFF99"/>
                </a:solidFill>
              </a:rPr>
              <a:t>Luke Shouse</a:t>
            </a:r>
            <a:endParaRPr lang="en-US" sz="1600" dirty="0">
              <a:solidFill>
                <a:srgbClr val="FFFF99"/>
              </a:solidFill>
            </a:endParaRPr>
          </a:p>
        </p:txBody>
      </p:sp>
    </p:spTree>
    <p:extLst>
      <p:ext uri="{BB962C8B-B14F-4D97-AF65-F5344CB8AC3E}">
        <p14:creationId xmlns:p14="http://schemas.microsoft.com/office/powerpoint/2010/main" val="13780296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p:cNvSpPr>
            <a:spLocks noGrp="1" noChangeArrowheads="1"/>
          </p:cNvSpPr>
          <p:nvPr>
            <p:ph type="title"/>
          </p:nvPr>
        </p:nvSpPr>
        <p:spPr>
          <a:xfrm>
            <a:off x="567267" y="1828800"/>
            <a:ext cx="8195733" cy="2667001"/>
          </a:xfrm>
        </p:spPr>
        <p:txBody>
          <a:bodyPr/>
          <a:lstStyle/>
          <a:p>
            <a:r>
              <a:rPr lang="en-US" sz="3800" dirty="0" smtClean="0">
                <a:solidFill>
                  <a:srgbClr val="FFFF66"/>
                </a:solidFill>
              </a:rPr>
              <a:t>Technical Guidance for </a:t>
            </a:r>
            <a:br>
              <a:rPr lang="en-US" sz="3800" dirty="0" smtClean="0">
                <a:solidFill>
                  <a:srgbClr val="FFFF66"/>
                </a:solidFill>
              </a:rPr>
            </a:br>
            <a:r>
              <a:rPr lang="en-US" sz="3800" dirty="0" smtClean="0">
                <a:solidFill>
                  <a:srgbClr val="FFFF66"/>
                </a:solidFill>
              </a:rPr>
              <a:t>HIV Surveillance Programs</a:t>
            </a:r>
            <a:br>
              <a:rPr lang="en-US" sz="3800" dirty="0" smtClean="0">
                <a:solidFill>
                  <a:srgbClr val="FFFF66"/>
                </a:solidFill>
              </a:rPr>
            </a:br>
            <a:r>
              <a:rPr lang="en-US" sz="4000" b="1" dirty="0" smtClean="0">
                <a:solidFill>
                  <a:srgbClr val="FFFF66"/>
                </a:solidFill>
              </a:rPr>
              <a:t> </a:t>
            </a:r>
            <a:br>
              <a:rPr lang="en-US" sz="4000" b="1" dirty="0" smtClean="0">
                <a:solidFill>
                  <a:srgbClr val="FFFF66"/>
                </a:solidFill>
              </a:rPr>
            </a:br>
            <a:r>
              <a:rPr lang="en-US" sz="2400" u="sng" dirty="0" smtClean="0">
                <a:solidFill>
                  <a:srgbClr val="FFFF66"/>
                </a:solidFill>
                <a:hlinkClick r:id="rId3"/>
              </a:rPr>
              <a:t>https</a:t>
            </a:r>
            <a:r>
              <a:rPr lang="en-US" sz="2400" u="sng" dirty="0">
                <a:solidFill>
                  <a:srgbClr val="FFFF66"/>
                </a:solidFill>
                <a:hlinkClick r:id="rId3"/>
              </a:rPr>
              <a:t>://</a:t>
            </a:r>
            <a:r>
              <a:rPr lang="en-US" sz="2400" u="sng" dirty="0" smtClean="0">
                <a:solidFill>
                  <a:srgbClr val="FFFF66"/>
                </a:solidFill>
                <a:hlinkClick r:id="rId3"/>
              </a:rPr>
              <a:t>partner.cdc.gov/sites/NCHHSTP/HICSB/default.aspx</a:t>
            </a:r>
            <a:endParaRPr lang="en-US" sz="3800" dirty="0"/>
          </a:p>
        </p:txBody>
      </p:sp>
    </p:spTree>
    <p:extLst>
      <p:ext uri="{BB962C8B-B14F-4D97-AF65-F5344CB8AC3E}">
        <p14:creationId xmlns:p14="http://schemas.microsoft.com/office/powerpoint/2010/main" val="921310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2667000"/>
            <a:ext cx="8229600" cy="1143000"/>
          </a:xfrm>
          <a:prstGeom prst="rect">
            <a:avLst/>
          </a:prstGeom>
        </p:spPr>
        <p:txBody>
          <a:bodyPr/>
          <a:lstStyle/>
          <a:p>
            <a:pPr algn="ctr">
              <a:lnSpc>
                <a:spcPts val="3000"/>
              </a:lnSpc>
              <a:spcBef>
                <a:spcPct val="0"/>
              </a:spcBef>
              <a:defRPr/>
            </a:pPr>
            <a:r>
              <a:rPr lang="en-US" sz="5400" b="1" dirty="0" smtClean="0">
                <a:solidFill>
                  <a:srgbClr val="FFC000"/>
                </a:solidFill>
              </a:rPr>
              <a:t>Questions</a:t>
            </a:r>
            <a:endParaRPr lang="en-US" sz="5400" b="1" dirty="0">
              <a:solidFill>
                <a:srgbClr val="FFC000"/>
              </a:solidFill>
            </a:endParaRPr>
          </a:p>
        </p:txBody>
      </p:sp>
    </p:spTree>
    <p:extLst>
      <p:ext uri="{BB962C8B-B14F-4D97-AF65-F5344CB8AC3E}">
        <p14:creationId xmlns:p14="http://schemas.microsoft.com/office/powerpoint/2010/main" val="3983719210"/>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idx="4294967295"/>
          </p:nvPr>
        </p:nvSpPr>
        <p:spPr>
          <a:xfrm>
            <a:off x="457200" y="2057400"/>
            <a:ext cx="8229600" cy="411162"/>
          </a:xfrm>
          <a:prstGeom prst="rect">
            <a:avLst/>
          </a:prstGeom>
        </p:spPr>
        <p:txBody>
          <a:bodyPr/>
          <a:lstStyle/>
          <a:p>
            <a:pPr rtl="0" eaLnBrk="1" latinLnBrk="0" hangingPunct="1"/>
            <a:r>
              <a:rPr lang="en-US" sz="2800" b="1" dirty="0" smtClean="0">
                <a:solidFill>
                  <a:srgbClr val="FFC000"/>
                </a:solidFill>
                <a:latin typeface="Myriad Web Pro"/>
                <a:ea typeface="+mn-ea"/>
                <a:cs typeface="+mn-cs"/>
              </a:rPr>
              <a:t>Thank you!</a:t>
            </a:r>
            <a:endParaRPr lang="en-US" dirty="0" smtClean="0">
              <a:solidFill>
                <a:srgbClr val="FFC000"/>
              </a:solidFill>
            </a:endParaRPr>
          </a:p>
        </p:txBody>
      </p:sp>
      <p:sp>
        <p:nvSpPr>
          <p:cNvPr id="5" name="Subtitle 4"/>
          <p:cNvSpPr>
            <a:spLocks noGrp="1"/>
          </p:cNvSpPr>
          <p:nvPr>
            <p:ph type="subTitle" idx="1"/>
          </p:nvPr>
        </p:nvSpPr>
        <p:spPr>
          <a:xfrm>
            <a:off x="1295400" y="3657600"/>
            <a:ext cx="6400800" cy="1752600"/>
          </a:xfrm>
        </p:spPr>
        <p:txBody>
          <a:bodyPr/>
          <a:lstStyle/>
          <a:p>
            <a:pPr algn="l"/>
            <a:r>
              <a:rPr lang="en-US" sz="1200" dirty="0" smtClean="0"/>
              <a:t>For more information please contact Centers for Disease Control and Prevention</a:t>
            </a:r>
          </a:p>
          <a:p>
            <a:pPr lvl="0" algn="l"/>
            <a:endParaRPr lang="en-US" sz="1200" b="0" dirty="0" smtClean="0"/>
          </a:p>
          <a:p>
            <a:pPr lvl="0" algn="l"/>
            <a:r>
              <a:rPr lang="en-US" sz="1200" b="0" dirty="0" smtClean="0"/>
              <a:t>1600 Clifton Road NE, Atlanta, GA  30333</a:t>
            </a:r>
          </a:p>
          <a:p>
            <a:pPr lvl="0" algn="l"/>
            <a:r>
              <a:rPr lang="en-US" sz="1200" b="0" dirty="0" smtClean="0"/>
              <a:t>Telephone: 1-800-CDC-INFO (232-4636)/TTY: 1-888-232-6348</a:t>
            </a:r>
          </a:p>
          <a:p>
            <a:pPr lvl="0" algn="l"/>
            <a:r>
              <a:rPr lang="en-US" sz="1200" b="0" dirty="0" smtClean="0"/>
              <a:t>E-mail:  cdcinfo@cdc.gov 	Web:  http://www.cdc.gov</a:t>
            </a:r>
          </a:p>
          <a:p>
            <a:pPr lvl="0" algn="l"/>
            <a:endParaRPr lang="en-US" sz="1200" b="0" dirty="0" smtClean="0"/>
          </a:p>
          <a:p>
            <a:pPr lvl="0" algn="l"/>
            <a:r>
              <a:rPr lang="en-US" sz="1200" b="0" i="1" dirty="0" smtClean="0"/>
              <a:t>The findings and conclusions in this report are those of the authors and do not necessarily represent the official position of the Centers for Disease Control and Prevention.</a:t>
            </a:r>
          </a:p>
        </p:txBody>
      </p:sp>
      <p:sp>
        <p:nvSpPr>
          <p:cNvPr id="6" name="Text Placeholder 5"/>
          <p:cNvSpPr>
            <a:spLocks noGrp="1"/>
          </p:cNvSpPr>
          <p:nvPr>
            <p:ph type="body" sz="quarter" idx="11"/>
          </p:nvPr>
        </p:nvSpPr>
        <p:spPr/>
        <p:txBody>
          <a:bodyPr/>
          <a:lstStyle/>
          <a:p>
            <a:r>
              <a:rPr lang="en-US" dirty="0" smtClean="0"/>
              <a:t>National Center for HIV/AIDS, Viral Hepatitis, STD, and TB Prevention</a:t>
            </a:r>
          </a:p>
          <a:p>
            <a:endParaRPr lang="en-US" dirty="0"/>
          </a:p>
        </p:txBody>
      </p:sp>
      <p:pic>
        <p:nvPicPr>
          <p:cNvPr id="8" name="Picture 7" descr="Logos of the United States Department of Health and Human Services and Centers for Disease Control and Prevention&#10;"/>
          <p:cNvPicPr>
            <a:picLocks noChangeAspect="1"/>
          </p:cNvPicPr>
          <p:nvPr/>
        </p:nvPicPr>
        <p:blipFill>
          <a:blip r:embed="rId3" cstate="print"/>
          <a:stretch>
            <a:fillRect/>
          </a:stretch>
        </p:blipFill>
        <p:spPr>
          <a:xfrm>
            <a:off x="8763000" y="6477000"/>
            <a:ext cx="190500" cy="190500"/>
          </a:xfrm>
          <a:prstGeom prst="rect">
            <a:avLst/>
          </a:prstGeom>
        </p:spPr>
      </p:pic>
      <p:sp>
        <p:nvSpPr>
          <p:cNvPr id="7" name="Text Placeholder 6"/>
          <p:cNvSpPr>
            <a:spLocks noGrp="1"/>
          </p:cNvSpPr>
          <p:nvPr>
            <p:ph type="body" sz="quarter" idx="12"/>
          </p:nvPr>
        </p:nvSpPr>
        <p:spPr/>
        <p:txBody>
          <a:bodyPr/>
          <a:lstStyle/>
          <a:p>
            <a:r>
              <a:rPr lang="en-US" dirty="0" smtClean="0"/>
              <a:t>Place Division name here</a:t>
            </a:r>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3"/>
          <p:cNvSpPr>
            <a:spLocks noGrp="1"/>
          </p:cNvSpPr>
          <p:nvPr>
            <p:ph type="title"/>
          </p:nvPr>
        </p:nvSpPr>
        <p:spPr>
          <a:xfrm>
            <a:off x="685800" y="609600"/>
            <a:ext cx="7772400" cy="838200"/>
          </a:xfrm>
        </p:spPr>
        <p:txBody>
          <a:bodyPr/>
          <a:lstStyle/>
          <a:p>
            <a:r>
              <a:rPr lang="en-US" sz="3600" b="1" dirty="0" smtClean="0">
                <a:solidFill>
                  <a:schemeClr val="bg1"/>
                </a:solidFill>
              </a:rPr>
              <a:t>What are COPHI ?</a:t>
            </a:r>
          </a:p>
        </p:txBody>
      </p:sp>
      <p:sp>
        <p:nvSpPr>
          <p:cNvPr id="2" name="Rectangle 1"/>
          <p:cNvSpPr/>
          <p:nvPr/>
        </p:nvSpPr>
        <p:spPr>
          <a:xfrm>
            <a:off x="838200" y="1295400"/>
            <a:ext cx="8001000" cy="5016758"/>
          </a:xfrm>
          <a:prstGeom prst="rect">
            <a:avLst/>
          </a:prstGeom>
        </p:spPr>
        <p:txBody>
          <a:bodyPr wrap="square">
            <a:spAutoFit/>
          </a:bodyPr>
          <a:lstStyle/>
          <a:p>
            <a:r>
              <a:rPr lang="en-US" sz="3200" dirty="0">
                <a:solidFill>
                  <a:srgbClr val="FFFF99"/>
                </a:solidFill>
              </a:rPr>
              <a:t>Cases of public health importance (COPHI) are those cases where </a:t>
            </a:r>
            <a:r>
              <a:rPr lang="en-US" sz="3200" dirty="0" smtClean="0">
                <a:solidFill>
                  <a:srgbClr val="FFFF99"/>
                </a:solidFill>
              </a:rPr>
              <a:t>either: </a:t>
            </a:r>
          </a:p>
          <a:p>
            <a:endParaRPr lang="en-US" sz="3200" dirty="0">
              <a:solidFill>
                <a:srgbClr val="FFFF99"/>
              </a:solidFill>
            </a:endParaRPr>
          </a:p>
          <a:p>
            <a:r>
              <a:rPr lang="en-US" sz="3200" dirty="0" smtClean="0">
                <a:solidFill>
                  <a:srgbClr val="FFFF99"/>
                </a:solidFill>
              </a:rPr>
              <a:t>-the </a:t>
            </a:r>
            <a:r>
              <a:rPr lang="en-US" sz="3200" dirty="0">
                <a:solidFill>
                  <a:srgbClr val="FFFF99"/>
                </a:solidFill>
              </a:rPr>
              <a:t>risk factor reported is unusual and should be brought to the attention of </a:t>
            </a:r>
            <a:r>
              <a:rPr lang="en-US" sz="3200" dirty="0" smtClean="0">
                <a:solidFill>
                  <a:srgbClr val="FFFF99"/>
                </a:solidFill>
              </a:rPr>
              <a:t>CDC</a:t>
            </a:r>
          </a:p>
          <a:p>
            <a:endParaRPr lang="en-US" sz="3200" dirty="0" smtClean="0">
              <a:solidFill>
                <a:srgbClr val="FFFF99"/>
              </a:solidFill>
            </a:endParaRPr>
          </a:p>
          <a:p>
            <a:r>
              <a:rPr lang="en-US" sz="3200" dirty="0" smtClean="0">
                <a:solidFill>
                  <a:srgbClr val="FFFF99"/>
                </a:solidFill>
              </a:rPr>
              <a:t>-or </a:t>
            </a:r>
            <a:r>
              <a:rPr lang="en-US" sz="3200" dirty="0">
                <a:solidFill>
                  <a:srgbClr val="FFFF99"/>
                </a:solidFill>
              </a:rPr>
              <a:t>where other circumstances exist, such as unusual strains of HIV, </a:t>
            </a:r>
            <a:r>
              <a:rPr lang="en-US" sz="3200" dirty="0" smtClean="0">
                <a:solidFill>
                  <a:srgbClr val="FFFF99"/>
                </a:solidFill>
              </a:rPr>
              <a:t> that </a:t>
            </a:r>
            <a:r>
              <a:rPr lang="en-US" sz="3200" dirty="0">
                <a:solidFill>
                  <a:srgbClr val="FFFF99"/>
                </a:solidFill>
              </a:rPr>
              <a:t>necessitate investigation, </a:t>
            </a:r>
            <a:r>
              <a:rPr lang="en-US" sz="3200" dirty="0" smtClean="0">
                <a:solidFill>
                  <a:srgbClr val="FFFF99"/>
                </a:solidFill>
              </a:rPr>
              <a:t> intervention </a:t>
            </a:r>
            <a:r>
              <a:rPr lang="en-US" sz="3200" dirty="0">
                <a:solidFill>
                  <a:srgbClr val="FFFF99"/>
                </a:solidFill>
              </a:rPr>
              <a:t>or communication with CDC. </a:t>
            </a:r>
          </a:p>
        </p:txBody>
      </p:sp>
    </p:spTree>
    <p:extLst>
      <p:ext uri="{BB962C8B-B14F-4D97-AF65-F5344CB8AC3E}">
        <p14:creationId xmlns:p14="http://schemas.microsoft.com/office/powerpoint/2010/main" val="784421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915400" cy="838200"/>
          </a:xfrm>
        </p:spPr>
        <p:txBody>
          <a:bodyPr/>
          <a:lstStyle/>
          <a:p>
            <a:pPr>
              <a:defRPr/>
            </a:pPr>
            <a:r>
              <a:rPr lang="en-US" sz="3600" b="1" dirty="0" smtClean="0">
                <a:solidFill>
                  <a:schemeClr val="bg1"/>
                </a:solidFill>
              </a:rPr>
              <a:t>What is a COPHI Investigation ?</a:t>
            </a:r>
            <a:endParaRPr lang="en-US" sz="3600" b="1" dirty="0">
              <a:solidFill>
                <a:schemeClr val="bg1"/>
              </a:solidFill>
              <a:effectLst>
                <a:outerShdw blurRad="38100" dist="38100" dir="2700000" algn="tl">
                  <a:srgbClr val="000000">
                    <a:alpha val="43137"/>
                  </a:srgbClr>
                </a:outerShdw>
              </a:effectLst>
            </a:endParaRPr>
          </a:p>
        </p:txBody>
      </p:sp>
      <p:sp>
        <p:nvSpPr>
          <p:cNvPr id="7171" name="Content Placeholder 2"/>
          <p:cNvSpPr>
            <a:spLocks noGrp="1"/>
          </p:cNvSpPr>
          <p:nvPr>
            <p:ph idx="1"/>
          </p:nvPr>
        </p:nvSpPr>
        <p:spPr>
          <a:xfrm>
            <a:off x="304800" y="1143000"/>
            <a:ext cx="8763000" cy="5181600"/>
          </a:xfrm>
        </p:spPr>
        <p:txBody>
          <a:bodyPr/>
          <a:lstStyle/>
          <a:p>
            <a:r>
              <a:rPr lang="en-US" sz="2800" dirty="0" smtClean="0">
                <a:solidFill>
                  <a:srgbClr val="FFFF99"/>
                </a:solidFill>
              </a:rPr>
              <a:t>To investigate clusters of unusual clinical, laboratory, or geographic occurrences that have potential public health significance</a:t>
            </a:r>
          </a:p>
          <a:p>
            <a:r>
              <a:rPr lang="en-US" sz="2800" dirty="0" smtClean="0">
                <a:solidFill>
                  <a:srgbClr val="FFFF99"/>
                </a:solidFill>
              </a:rPr>
              <a:t>To investigate cases of possible unusual transmission circumstances and provide scientific evidence to support or refute the possibility of transmission </a:t>
            </a:r>
          </a:p>
          <a:p>
            <a:r>
              <a:rPr lang="en-US" sz="2800" dirty="0" smtClean="0">
                <a:solidFill>
                  <a:srgbClr val="FFFF99"/>
                </a:solidFill>
              </a:rPr>
              <a:t>To create epidemiologic and laboratory profiles of HIV-infected patients without detectable antibody responses to HIV infection </a:t>
            </a:r>
          </a:p>
          <a:p>
            <a:r>
              <a:rPr lang="en-US" sz="2800" dirty="0" smtClean="0">
                <a:solidFill>
                  <a:srgbClr val="FFFF99"/>
                </a:solidFill>
              </a:rPr>
              <a:t>To collect standardized information on occurrence of HIV-2 and non-B subtypes of HIV-1 in United States</a:t>
            </a:r>
            <a:endParaRPr lang="en-US" sz="3600" dirty="0" smtClean="0">
              <a:solidFill>
                <a:srgbClr val="FFFF99"/>
              </a:solidFill>
            </a:endParaRPr>
          </a:p>
        </p:txBody>
      </p:sp>
      <p:sp>
        <p:nvSpPr>
          <p:cNvPr id="7172" name="Slide Number Placeholder 3"/>
          <p:cNvSpPr>
            <a:spLocks noGrp="1"/>
          </p:cNvSpPr>
          <p:nvPr>
            <p:ph type="sldNum" sz="quarter" idx="12"/>
          </p:nvPr>
        </p:nvSpPr>
        <p:spPr>
          <a:noFill/>
        </p:spPr>
        <p:txBody>
          <a:bodyPr/>
          <a:lstStyle/>
          <a:p>
            <a:fld id="{0DE83ADD-9813-425C-AEEF-326ED6ED832A}" type="slidenum">
              <a:rPr lang="en-US" smtClean="0"/>
              <a:pPr/>
              <a:t>4</a:t>
            </a:fld>
            <a:endParaRPr lang="en-US" dirty="0"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itle 3"/>
          <p:cNvSpPr>
            <a:spLocks noGrp="1"/>
          </p:cNvSpPr>
          <p:nvPr>
            <p:ph type="title"/>
          </p:nvPr>
        </p:nvSpPr>
        <p:spPr>
          <a:xfrm>
            <a:off x="457200" y="381000"/>
            <a:ext cx="8229600" cy="838200"/>
          </a:xfrm>
        </p:spPr>
        <p:txBody>
          <a:bodyPr/>
          <a:lstStyle/>
          <a:p>
            <a:r>
              <a:rPr lang="en-US" sz="3600" b="1" dirty="0" smtClean="0">
                <a:solidFill>
                  <a:schemeClr val="bg1"/>
                </a:solidFill>
              </a:rPr>
              <a:t>COPHI include (but are not limited to)</a:t>
            </a:r>
          </a:p>
        </p:txBody>
      </p:sp>
      <p:sp>
        <p:nvSpPr>
          <p:cNvPr id="2" name="Rectangle 1"/>
          <p:cNvSpPr/>
          <p:nvPr/>
        </p:nvSpPr>
        <p:spPr>
          <a:xfrm>
            <a:off x="533400" y="1137821"/>
            <a:ext cx="8077200" cy="5016758"/>
          </a:xfrm>
          <a:prstGeom prst="rect">
            <a:avLst/>
          </a:prstGeom>
        </p:spPr>
        <p:txBody>
          <a:bodyPr wrap="square">
            <a:spAutoFit/>
          </a:bodyPr>
          <a:lstStyle/>
          <a:p>
            <a:r>
              <a:rPr lang="en-US" sz="3200" dirty="0" smtClean="0">
                <a:solidFill>
                  <a:srgbClr val="FFFF99"/>
                </a:solidFill>
              </a:rPr>
              <a:t>1</a:t>
            </a:r>
            <a:r>
              <a:rPr lang="en-US" sz="3200" dirty="0">
                <a:solidFill>
                  <a:srgbClr val="FFFF99"/>
                </a:solidFill>
              </a:rPr>
              <a:t>) </a:t>
            </a:r>
            <a:r>
              <a:rPr lang="en-US" sz="3200" i="1" dirty="0">
                <a:solidFill>
                  <a:srgbClr val="FFFF99"/>
                </a:solidFill>
              </a:rPr>
              <a:t>Clusters</a:t>
            </a:r>
            <a:r>
              <a:rPr lang="en-US" sz="3200" dirty="0">
                <a:solidFill>
                  <a:srgbClr val="FFFF99"/>
                </a:solidFill>
              </a:rPr>
              <a:t> of unusual clinical, laboratory or geographic occurrences that have potential public health significance</a:t>
            </a:r>
          </a:p>
          <a:p>
            <a:r>
              <a:rPr lang="en-US" sz="3200" dirty="0">
                <a:solidFill>
                  <a:srgbClr val="FFFF99"/>
                </a:solidFill>
              </a:rPr>
              <a:t> </a:t>
            </a:r>
            <a:r>
              <a:rPr lang="en-US" sz="3200" dirty="0" smtClean="0">
                <a:solidFill>
                  <a:srgbClr val="FFFF99"/>
                </a:solidFill>
              </a:rPr>
              <a:t>2</a:t>
            </a:r>
            <a:r>
              <a:rPr lang="en-US" sz="3200" dirty="0">
                <a:solidFill>
                  <a:srgbClr val="FFFF99"/>
                </a:solidFill>
              </a:rPr>
              <a:t>) Possible unusual transmission circumstances where scientific evidence can confirm or refute the possibility of transmission</a:t>
            </a:r>
          </a:p>
          <a:p>
            <a:r>
              <a:rPr lang="en-US" sz="3200" dirty="0">
                <a:solidFill>
                  <a:srgbClr val="FFFF99"/>
                </a:solidFill>
              </a:rPr>
              <a:t> </a:t>
            </a:r>
            <a:r>
              <a:rPr lang="en-US" sz="3200" dirty="0" smtClean="0">
                <a:solidFill>
                  <a:srgbClr val="FFFF99"/>
                </a:solidFill>
              </a:rPr>
              <a:t>3</a:t>
            </a:r>
            <a:r>
              <a:rPr lang="en-US" sz="3200" dirty="0">
                <a:solidFill>
                  <a:srgbClr val="FFFF99"/>
                </a:solidFill>
              </a:rPr>
              <a:t>) Non-neonatal HIV infections in children</a:t>
            </a:r>
          </a:p>
          <a:p>
            <a:r>
              <a:rPr lang="en-US" sz="3200" dirty="0">
                <a:solidFill>
                  <a:srgbClr val="FFFF99"/>
                </a:solidFill>
              </a:rPr>
              <a:t> </a:t>
            </a:r>
            <a:r>
              <a:rPr lang="en-US" sz="3200" dirty="0" smtClean="0">
                <a:solidFill>
                  <a:srgbClr val="FFFF99"/>
                </a:solidFill>
              </a:rPr>
              <a:t>4</a:t>
            </a:r>
            <a:r>
              <a:rPr lang="en-US" sz="3200" dirty="0">
                <a:solidFill>
                  <a:srgbClr val="FFFF99"/>
                </a:solidFill>
              </a:rPr>
              <a:t>) Occupational exposures to HIV in health care and other settings</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p>
            <a:fld id="{320C43EC-610A-48B0-B62A-92143BED37A6}" type="slidenum">
              <a:rPr lang="en-US" smtClean="0"/>
              <a:pPr/>
              <a:t>6</a:t>
            </a:fld>
            <a:endParaRPr lang="en-US" dirty="0" smtClean="0"/>
          </a:p>
        </p:txBody>
      </p:sp>
      <p:sp>
        <p:nvSpPr>
          <p:cNvPr id="8195" name="Rectangle 2"/>
          <p:cNvSpPr>
            <a:spLocks noGrp="1" noChangeArrowheads="1"/>
          </p:cNvSpPr>
          <p:nvPr>
            <p:ph type="title"/>
          </p:nvPr>
        </p:nvSpPr>
        <p:spPr>
          <a:xfrm>
            <a:off x="685800" y="228600"/>
            <a:ext cx="7772400" cy="1143000"/>
          </a:xfrm>
        </p:spPr>
        <p:txBody>
          <a:bodyPr/>
          <a:lstStyle/>
          <a:p>
            <a:pPr eaLnBrk="1" hangingPunct="1"/>
            <a:r>
              <a:rPr lang="en-US" sz="3600" dirty="0" smtClean="0">
                <a:solidFill>
                  <a:schemeClr val="bg1"/>
                </a:solidFill>
              </a:rPr>
              <a:t>COPHI consist of 2 basic types</a:t>
            </a:r>
          </a:p>
        </p:txBody>
      </p:sp>
      <p:sp>
        <p:nvSpPr>
          <p:cNvPr id="8196" name="Rectangle 3"/>
          <p:cNvSpPr>
            <a:spLocks noGrp="1" noChangeArrowheads="1"/>
          </p:cNvSpPr>
          <p:nvPr>
            <p:ph type="body" idx="1"/>
          </p:nvPr>
        </p:nvSpPr>
        <p:spPr>
          <a:xfrm>
            <a:off x="228600" y="1371600"/>
            <a:ext cx="8686800" cy="4876800"/>
          </a:xfrm>
        </p:spPr>
        <p:txBody>
          <a:bodyPr/>
          <a:lstStyle/>
          <a:p>
            <a:pPr eaLnBrk="1" hangingPunct="1">
              <a:lnSpc>
                <a:spcPct val="90000"/>
              </a:lnSpc>
            </a:pPr>
            <a:r>
              <a:rPr lang="en-US" u="sng" dirty="0" smtClean="0">
                <a:solidFill>
                  <a:srgbClr val="FFFF99"/>
                </a:solidFill>
              </a:rPr>
              <a:t>Unusual risk factors</a:t>
            </a:r>
            <a:r>
              <a:rPr lang="en-US" dirty="0" smtClean="0">
                <a:solidFill>
                  <a:srgbClr val="FFFF99"/>
                </a:solidFill>
              </a:rPr>
              <a:t> (modes of transmission) </a:t>
            </a:r>
          </a:p>
          <a:p>
            <a:pPr lvl="1" eaLnBrk="1" hangingPunct="1">
              <a:lnSpc>
                <a:spcPct val="90000"/>
              </a:lnSpc>
            </a:pPr>
            <a:r>
              <a:rPr lang="en-US" dirty="0" smtClean="0">
                <a:solidFill>
                  <a:srgbClr val="FFFF99"/>
                </a:solidFill>
              </a:rPr>
              <a:t>May result in Transmission Category = NIR </a:t>
            </a:r>
          </a:p>
          <a:p>
            <a:pPr marL="457200" lvl="1" indent="0" eaLnBrk="1" hangingPunct="1">
              <a:lnSpc>
                <a:spcPct val="90000"/>
              </a:lnSpc>
              <a:buNone/>
            </a:pPr>
            <a:r>
              <a:rPr lang="en-US" dirty="0">
                <a:solidFill>
                  <a:srgbClr val="FFFF99"/>
                </a:solidFill>
              </a:rPr>
              <a:t> </a:t>
            </a:r>
            <a:r>
              <a:rPr lang="en-US" dirty="0" smtClean="0">
                <a:solidFill>
                  <a:srgbClr val="FFFF99"/>
                </a:solidFill>
              </a:rPr>
              <a:t>   unless confirmed by special investigation </a:t>
            </a:r>
          </a:p>
          <a:p>
            <a:pPr lvl="1" eaLnBrk="1" hangingPunct="1">
              <a:lnSpc>
                <a:spcPct val="90000"/>
              </a:lnSpc>
            </a:pPr>
            <a:endParaRPr lang="en-US" dirty="0" smtClean="0">
              <a:solidFill>
                <a:srgbClr val="FFFF99"/>
              </a:solidFill>
            </a:endParaRPr>
          </a:p>
          <a:p>
            <a:pPr eaLnBrk="1" hangingPunct="1">
              <a:lnSpc>
                <a:spcPct val="90000"/>
              </a:lnSpc>
              <a:buFontTx/>
              <a:buNone/>
            </a:pPr>
            <a:endParaRPr lang="en-US" sz="800" dirty="0" smtClean="0">
              <a:solidFill>
                <a:srgbClr val="FFFF99"/>
              </a:solidFill>
            </a:endParaRPr>
          </a:p>
          <a:p>
            <a:pPr eaLnBrk="1" hangingPunct="1">
              <a:lnSpc>
                <a:spcPct val="90000"/>
              </a:lnSpc>
            </a:pPr>
            <a:r>
              <a:rPr lang="en-US" u="sng" dirty="0" smtClean="0">
                <a:solidFill>
                  <a:srgbClr val="FFFF99"/>
                </a:solidFill>
              </a:rPr>
              <a:t>Special diagnostic problems</a:t>
            </a:r>
          </a:p>
          <a:p>
            <a:pPr lvl="1" eaLnBrk="1" hangingPunct="1">
              <a:lnSpc>
                <a:spcPct val="90000"/>
              </a:lnSpc>
            </a:pPr>
            <a:r>
              <a:rPr lang="en-US" dirty="0" smtClean="0">
                <a:solidFill>
                  <a:srgbClr val="FFFF99"/>
                </a:solidFill>
              </a:rPr>
              <a:t>Difficulty detecting atypical strain of HIV </a:t>
            </a:r>
          </a:p>
          <a:p>
            <a:pPr lvl="1" eaLnBrk="1" hangingPunct="1">
              <a:lnSpc>
                <a:spcPct val="90000"/>
              </a:lnSpc>
              <a:buFont typeface="Wingdings" pitchFamily="2" charset="2"/>
              <a:buNone/>
            </a:pPr>
            <a:r>
              <a:rPr lang="en-US" dirty="0" smtClean="0">
                <a:solidFill>
                  <a:srgbClr val="FFFF99"/>
                </a:solidFill>
              </a:rPr>
              <a:t>	(HIV-2; Group O; others)</a:t>
            </a:r>
          </a:p>
          <a:p>
            <a:pPr lvl="1" eaLnBrk="1" hangingPunct="1">
              <a:lnSpc>
                <a:spcPct val="90000"/>
              </a:lnSpc>
              <a:buFont typeface="Wingdings" pitchFamily="2" charset="2"/>
              <a:buNone/>
            </a:pPr>
            <a:r>
              <a:rPr lang="en-US" dirty="0" smtClean="0">
                <a:solidFill>
                  <a:srgbClr val="FFFF99"/>
                </a:solidFill>
              </a:rPr>
              <a:t>[To be discussed further in Special Diagnostics Webinar]</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z="3600" b="1" dirty="0" smtClean="0">
                <a:solidFill>
                  <a:schemeClr val="bg1"/>
                </a:solidFill>
              </a:rPr>
              <a:t>Unusual Transmission Risks (1)</a:t>
            </a:r>
          </a:p>
        </p:txBody>
      </p:sp>
      <p:sp>
        <p:nvSpPr>
          <p:cNvPr id="14339" name="Text Placeholder 4"/>
          <p:cNvSpPr>
            <a:spLocks noGrp="1"/>
          </p:cNvSpPr>
          <p:nvPr>
            <p:ph type="body" idx="1"/>
          </p:nvPr>
        </p:nvSpPr>
        <p:spPr/>
        <p:txBody>
          <a:bodyPr/>
          <a:lstStyle/>
          <a:p>
            <a:r>
              <a:rPr lang="en-US" sz="2800" dirty="0" smtClean="0">
                <a:solidFill>
                  <a:srgbClr val="FFFF99"/>
                </a:solidFill>
              </a:rPr>
              <a:t>Blood products</a:t>
            </a:r>
          </a:p>
        </p:txBody>
      </p:sp>
      <p:sp>
        <p:nvSpPr>
          <p:cNvPr id="14340" name="Content Placeholder 5"/>
          <p:cNvSpPr>
            <a:spLocks noGrp="1"/>
          </p:cNvSpPr>
          <p:nvPr>
            <p:ph sz="half" idx="2"/>
          </p:nvPr>
        </p:nvSpPr>
        <p:spPr/>
        <p:txBody>
          <a:bodyPr/>
          <a:lstStyle/>
          <a:p>
            <a:r>
              <a:rPr lang="en-US" sz="2800" dirty="0" smtClean="0">
                <a:solidFill>
                  <a:srgbClr val="FFFF99"/>
                </a:solidFill>
              </a:rPr>
              <a:t>Transfusion</a:t>
            </a:r>
          </a:p>
          <a:p>
            <a:r>
              <a:rPr lang="en-US" sz="2800" dirty="0" smtClean="0">
                <a:solidFill>
                  <a:srgbClr val="FFFF99"/>
                </a:solidFill>
              </a:rPr>
              <a:t>Blood Product</a:t>
            </a:r>
          </a:p>
          <a:p>
            <a:r>
              <a:rPr lang="en-US" sz="2800" dirty="0" smtClean="0">
                <a:solidFill>
                  <a:srgbClr val="FFFF99"/>
                </a:solidFill>
              </a:rPr>
              <a:t>Hemophilia</a:t>
            </a:r>
          </a:p>
          <a:p>
            <a:r>
              <a:rPr lang="en-US" sz="2800" dirty="0" smtClean="0">
                <a:solidFill>
                  <a:srgbClr val="FFFF99"/>
                </a:solidFill>
              </a:rPr>
              <a:t>Dialysis</a:t>
            </a:r>
          </a:p>
        </p:txBody>
      </p:sp>
      <p:sp>
        <p:nvSpPr>
          <p:cNvPr id="14341" name="Text Placeholder 6"/>
          <p:cNvSpPr>
            <a:spLocks noGrp="1"/>
          </p:cNvSpPr>
          <p:nvPr>
            <p:ph type="body" sz="quarter" idx="3"/>
          </p:nvPr>
        </p:nvSpPr>
        <p:spPr/>
        <p:txBody>
          <a:bodyPr/>
          <a:lstStyle/>
          <a:p>
            <a:r>
              <a:rPr lang="en-US" sz="2800" dirty="0" smtClean="0">
                <a:solidFill>
                  <a:srgbClr val="FFFF99"/>
                </a:solidFill>
              </a:rPr>
              <a:t>Other Tissue</a:t>
            </a:r>
          </a:p>
        </p:txBody>
      </p:sp>
      <p:sp>
        <p:nvSpPr>
          <p:cNvPr id="14342" name="Content Placeholder 7"/>
          <p:cNvSpPr>
            <a:spLocks noGrp="1"/>
          </p:cNvSpPr>
          <p:nvPr>
            <p:ph sz="quarter" idx="4"/>
          </p:nvPr>
        </p:nvSpPr>
        <p:spPr/>
        <p:txBody>
          <a:bodyPr/>
          <a:lstStyle/>
          <a:p>
            <a:r>
              <a:rPr lang="en-US" sz="2800" dirty="0" smtClean="0">
                <a:solidFill>
                  <a:srgbClr val="FFFF99"/>
                </a:solidFill>
              </a:rPr>
              <a:t>Transplants</a:t>
            </a:r>
          </a:p>
          <a:p>
            <a:r>
              <a:rPr lang="en-US" sz="2800" dirty="0" smtClean="0">
                <a:solidFill>
                  <a:srgbClr val="FFFF99"/>
                </a:solidFill>
              </a:rPr>
              <a:t>Artificial Insemination</a:t>
            </a:r>
          </a:p>
        </p:txBody>
      </p:sp>
      <p:sp>
        <p:nvSpPr>
          <p:cNvPr id="14343" name="Slide Number Placeholder 3"/>
          <p:cNvSpPr>
            <a:spLocks noGrp="1"/>
          </p:cNvSpPr>
          <p:nvPr>
            <p:ph type="sldNum" sz="quarter" idx="12"/>
          </p:nvPr>
        </p:nvSpPr>
        <p:spPr>
          <a:noFill/>
        </p:spPr>
        <p:txBody>
          <a:bodyPr/>
          <a:lstStyle/>
          <a:p>
            <a:fld id="{86BC59D9-F574-43E1-929E-5117FBD7E878}" type="slidenum">
              <a:rPr lang="en-US" smtClean="0"/>
              <a:pPr/>
              <a:t>7</a:t>
            </a:fld>
            <a:endParaRPr lang="en-US" dirty="0" smtClean="0"/>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3600" b="1" dirty="0" smtClean="0">
                <a:solidFill>
                  <a:schemeClr val="bg1"/>
                </a:solidFill>
              </a:rPr>
              <a:t>Unusual Transmission Risks</a:t>
            </a:r>
          </a:p>
        </p:txBody>
      </p:sp>
      <p:sp>
        <p:nvSpPr>
          <p:cNvPr id="15363" name="Text Placeholder 4"/>
          <p:cNvSpPr>
            <a:spLocks noGrp="1"/>
          </p:cNvSpPr>
          <p:nvPr>
            <p:ph type="body" idx="1"/>
          </p:nvPr>
        </p:nvSpPr>
        <p:spPr/>
        <p:txBody>
          <a:bodyPr/>
          <a:lstStyle/>
          <a:p>
            <a:r>
              <a:rPr lang="en-US" sz="2800" dirty="0" smtClean="0">
                <a:solidFill>
                  <a:srgbClr val="FFFF99"/>
                </a:solidFill>
              </a:rPr>
              <a:t>Occupational</a:t>
            </a:r>
          </a:p>
        </p:txBody>
      </p:sp>
      <p:sp>
        <p:nvSpPr>
          <p:cNvPr id="15364" name="Content Placeholder 5"/>
          <p:cNvSpPr>
            <a:spLocks noGrp="1"/>
          </p:cNvSpPr>
          <p:nvPr>
            <p:ph sz="half" idx="2"/>
          </p:nvPr>
        </p:nvSpPr>
        <p:spPr/>
        <p:txBody>
          <a:bodyPr/>
          <a:lstStyle/>
          <a:p>
            <a:r>
              <a:rPr lang="en-US" sz="2800" dirty="0" smtClean="0">
                <a:solidFill>
                  <a:srgbClr val="FFFF99"/>
                </a:solidFill>
              </a:rPr>
              <a:t>HCW with Needlestick</a:t>
            </a:r>
          </a:p>
          <a:p>
            <a:r>
              <a:rPr lang="en-US" sz="2800" dirty="0" smtClean="0">
                <a:solidFill>
                  <a:srgbClr val="FFFF99"/>
                </a:solidFill>
              </a:rPr>
              <a:t>Patient from HCW</a:t>
            </a:r>
          </a:p>
          <a:p>
            <a:r>
              <a:rPr lang="en-US" sz="2800" dirty="0" smtClean="0">
                <a:solidFill>
                  <a:srgbClr val="FFFF99"/>
                </a:solidFill>
              </a:rPr>
              <a:t>Patient from hospital equipment</a:t>
            </a:r>
          </a:p>
          <a:p>
            <a:r>
              <a:rPr lang="en-US" sz="2800" dirty="0" smtClean="0">
                <a:solidFill>
                  <a:srgbClr val="FFFF99"/>
                </a:solidFill>
              </a:rPr>
              <a:t>Nontraditional occupations</a:t>
            </a:r>
          </a:p>
        </p:txBody>
      </p:sp>
      <p:sp>
        <p:nvSpPr>
          <p:cNvPr id="15365" name="Text Placeholder 6"/>
          <p:cNvSpPr>
            <a:spLocks noGrp="1"/>
          </p:cNvSpPr>
          <p:nvPr>
            <p:ph type="body" sz="quarter" idx="3"/>
          </p:nvPr>
        </p:nvSpPr>
        <p:spPr/>
        <p:txBody>
          <a:bodyPr/>
          <a:lstStyle/>
          <a:p>
            <a:r>
              <a:rPr lang="en-US" sz="2800" dirty="0" smtClean="0">
                <a:solidFill>
                  <a:srgbClr val="FFFF99"/>
                </a:solidFill>
              </a:rPr>
              <a:t>Pediatric</a:t>
            </a:r>
          </a:p>
        </p:txBody>
      </p:sp>
      <p:sp>
        <p:nvSpPr>
          <p:cNvPr id="15366" name="Content Placeholder 7"/>
          <p:cNvSpPr>
            <a:spLocks noGrp="1"/>
          </p:cNvSpPr>
          <p:nvPr>
            <p:ph sz="quarter" idx="4"/>
          </p:nvPr>
        </p:nvSpPr>
        <p:spPr>
          <a:xfrm>
            <a:off x="4419600" y="2174875"/>
            <a:ext cx="4419600" cy="3951288"/>
          </a:xfrm>
        </p:spPr>
        <p:txBody>
          <a:bodyPr/>
          <a:lstStyle/>
          <a:p>
            <a:r>
              <a:rPr lang="en-US" sz="2800" dirty="0" smtClean="0">
                <a:solidFill>
                  <a:srgbClr val="FFFF99"/>
                </a:solidFill>
              </a:rPr>
              <a:t>Any non-neonatal  transmission  (&lt;13 year old or mother HIV-neg</a:t>
            </a:r>
          </a:p>
          <a:p>
            <a:pPr lvl="1"/>
            <a:r>
              <a:rPr lang="en-US" sz="2400" dirty="0" smtClean="0">
                <a:solidFill>
                  <a:srgbClr val="FFFF99"/>
                </a:solidFill>
              </a:rPr>
              <a:t>Sexual Abuse</a:t>
            </a:r>
          </a:p>
          <a:p>
            <a:pPr lvl="1"/>
            <a:r>
              <a:rPr lang="en-US" sz="2400" dirty="0" smtClean="0">
                <a:solidFill>
                  <a:srgbClr val="FFFF99"/>
                </a:solidFill>
              </a:rPr>
              <a:t>Blood or tissue product</a:t>
            </a:r>
          </a:p>
          <a:p>
            <a:pPr lvl="1"/>
            <a:r>
              <a:rPr lang="en-US" sz="2400" dirty="0" smtClean="0">
                <a:solidFill>
                  <a:srgbClr val="FFFF99"/>
                </a:solidFill>
              </a:rPr>
              <a:t>Premastication</a:t>
            </a:r>
          </a:p>
          <a:p>
            <a:pPr lvl="1"/>
            <a:r>
              <a:rPr lang="en-US" sz="2400" dirty="0" smtClean="0">
                <a:solidFill>
                  <a:srgbClr val="FFFF99"/>
                </a:solidFill>
              </a:rPr>
              <a:t>International Adoptees</a:t>
            </a:r>
          </a:p>
          <a:p>
            <a:pPr lvl="1"/>
            <a:endParaRPr lang="en-US" sz="2400" dirty="0" smtClean="0">
              <a:solidFill>
                <a:srgbClr val="FFFF99"/>
              </a:solidFill>
            </a:endParaRPr>
          </a:p>
        </p:txBody>
      </p:sp>
      <p:sp>
        <p:nvSpPr>
          <p:cNvPr id="15367" name="Slide Number Placeholder 3"/>
          <p:cNvSpPr>
            <a:spLocks noGrp="1"/>
          </p:cNvSpPr>
          <p:nvPr>
            <p:ph type="sldNum" sz="quarter" idx="12"/>
          </p:nvPr>
        </p:nvSpPr>
        <p:spPr>
          <a:noFill/>
        </p:spPr>
        <p:txBody>
          <a:bodyPr/>
          <a:lstStyle/>
          <a:p>
            <a:fld id="{DEF10598-4900-4241-AA21-EA9B59D1A736}" type="slidenum">
              <a:rPr lang="en-US" smtClean="0"/>
              <a:pPr/>
              <a:t>8</a:t>
            </a:fld>
            <a:endParaRPr lang="en-US" dirty="0" smtClean="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3600" b="1" dirty="0" smtClean="0">
                <a:solidFill>
                  <a:schemeClr val="bg1"/>
                </a:solidFill>
              </a:rPr>
              <a:t>Unusual Transmission Risks</a:t>
            </a:r>
          </a:p>
        </p:txBody>
      </p:sp>
      <p:sp>
        <p:nvSpPr>
          <p:cNvPr id="16387" name="Text Placeholder 4"/>
          <p:cNvSpPr>
            <a:spLocks noGrp="1"/>
          </p:cNvSpPr>
          <p:nvPr>
            <p:ph type="body" idx="1"/>
          </p:nvPr>
        </p:nvSpPr>
        <p:spPr>
          <a:xfrm>
            <a:off x="1447800" y="1676400"/>
            <a:ext cx="6553200" cy="838200"/>
          </a:xfrm>
        </p:spPr>
        <p:txBody>
          <a:bodyPr/>
          <a:lstStyle/>
          <a:p>
            <a:r>
              <a:rPr lang="en-US" sz="2800" dirty="0" smtClean="0">
                <a:solidFill>
                  <a:srgbClr val="FFFF99"/>
                </a:solidFill>
              </a:rPr>
              <a:t>“Unusual Manifestations” of clinical laboratory or geographic clusters</a:t>
            </a:r>
          </a:p>
        </p:txBody>
      </p:sp>
      <p:sp>
        <p:nvSpPr>
          <p:cNvPr id="16388" name="Content Placeholder 5"/>
          <p:cNvSpPr>
            <a:spLocks noGrp="1"/>
          </p:cNvSpPr>
          <p:nvPr>
            <p:ph sz="half" idx="2"/>
          </p:nvPr>
        </p:nvSpPr>
        <p:spPr>
          <a:xfrm>
            <a:off x="685800" y="2936875"/>
            <a:ext cx="4040188" cy="2320925"/>
          </a:xfrm>
        </p:spPr>
        <p:txBody>
          <a:bodyPr/>
          <a:lstStyle/>
          <a:p>
            <a:r>
              <a:rPr lang="en-US" sz="2800" dirty="0" smtClean="0">
                <a:solidFill>
                  <a:srgbClr val="FFFF99"/>
                </a:solidFill>
              </a:rPr>
              <a:t>Female- to-female</a:t>
            </a:r>
          </a:p>
          <a:p>
            <a:r>
              <a:rPr lang="en-US" sz="2800" dirty="0" smtClean="0">
                <a:solidFill>
                  <a:srgbClr val="FFFF99"/>
                </a:solidFill>
              </a:rPr>
              <a:t>Household or hospital</a:t>
            </a:r>
          </a:p>
          <a:p>
            <a:r>
              <a:rPr lang="en-US" sz="2800" dirty="0" smtClean="0">
                <a:solidFill>
                  <a:srgbClr val="FFFF99"/>
                </a:solidFill>
              </a:rPr>
              <a:t>Bites</a:t>
            </a:r>
          </a:p>
          <a:p>
            <a:r>
              <a:rPr lang="en-US" sz="2800" dirty="0" smtClean="0">
                <a:solidFill>
                  <a:srgbClr val="FFFF99"/>
                </a:solidFill>
              </a:rPr>
              <a:t>Premastication</a:t>
            </a:r>
          </a:p>
        </p:txBody>
      </p:sp>
      <p:sp>
        <p:nvSpPr>
          <p:cNvPr id="16389" name="Slide Number Placeholder 3"/>
          <p:cNvSpPr>
            <a:spLocks noGrp="1"/>
          </p:cNvSpPr>
          <p:nvPr>
            <p:ph type="sldNum" sz="quarter" idx="12"/>
          </p:nvPr>
        </p:nvSpPr>
        <p:spPr>
          <a:noFill/>
        </p:spPr>
        <p:txBody>
          <a:bodyPr/>
          <a:lstStyle/>
          <a:p>
            <a:fld id="{C63F7F8E-BCB2-4B1C-B773-A38FBD1BC8BE}" type="slidenum">
              <a:rPr lang="en-US" smtClean="0">
                <a:solidFill>
                  <a:schemeClr val="bg2"/>
                </a:solidFill>
              </a:rPr>
              <a:pPr/>
              <a:t>9</a:t>
            </a:fld>
            <a:endParaRPr lang="en-US" dirty="0" smtClean="0">
              <a:solidFill>
                <a:schemeClr val="bg2"/>
              </a:solidFill>
            </a:endParaRPr>
          </a:p>
        </p:txBody>
      </p:sp>
      <p:sp>
        <p:nvSpPr>
          <p:cNvPr id="16390" name="Content Placeholder 5"/>
          <p:cNvSpPr>
            <a:spLocks noGrp="1"/>
          </p:cNvSpPr>
          <p:nvPr>
            <p:ph sz="half" idx="2"/>
          </p:nvPr>
        </p:nvSpPr>
        <p:spPr>
          <a:xfrm>
            <a:off x="4799013" y="2936875"/>
            <a:ext cx="3506787" cy="2092325"/>
          </a:xfrm>
        </p:spPr>
        <p:txBody>
          <a:bodyPr/>
          <a:lstStyle/>
          <a:p>
            <a:r>
              <a:rPr lang="en-US" sz="2800" dirty="0" smtClean="0">
                <a:solidFill>
                  <a:srgbClr val="FFFF99"/>
                </a:solidFill>
              </a:rPr>
              <a:t>Tattoos/Piercing</a:t>
            </a:r>
          </a:p>
          <a:p>
            <a:r>
              <a:rPr lang="en-US" sz="2800" dirty="0" smtClean="0">
                <a:solidFill>
                  <a:srgbClr val="FFFF99"/>
                </a:solidFill>
              </a:rPr>
              <a:t>Self inoculation</a:t>
            </a:r>
          </a:p>
          <a:p>
            <a:r>
              <a:rPr lang="en-US" sz="2800" dirty="0" smtClean="0">
                <a:solidFill>
                  <a:srgbClr val="FFFF99"/>
                </a:solidFill>
              </a:rPr>
              <a:t>Munchausen’s</a:t>
            </a:r>
          </a:p>
        </p:txBody>
      </p:sp>
    </p:spTree>
  </p:cSld>
  <p:clrMapOvr>
    <a:masterClrMapping/>
  </p:clrMapOvr>
  <p:transition spd="med"/>
</p:sld>
</file>

<file path=ppt/theme/theme1.xml><?xml version="1.0" encoding="utf-8"?>
<a:theme xmlns:a="http://schemas.openxmlformats.org/drawingml/2006/main" name="NCHHSTP_PPT_dark(">
  <a:themeElements>
    <a:clrScheme name="NCHHSTP Dark PPT Colors">
      <a:dk1>
        <a:srgbClr val="0F56DC"/>
      </a:dk1>
      <a:lt1>
        <a:srgbClr val="FFC000"/>
      </a:lt1>
      <a:dk2>
        <a:srgbClr val="FFFFFF"/>
      </a:dk2>
      <a:lt2>
        <a:srgbClr val="FFFFFF"/>
      </a:lt2>
      <a:accent1>
        <a:srgbClr val="00C6D7"/>
      </a:accent1>
      <a:accent2>
        <a:srgbClr val="6F2C3E"/>
      </a:accent2>
      <a:accent3>
        <a:srgbClr val="8E258D"/>
      </a:accent3>
      <a:accent4>
        <a:srgbClr val="AA272F"/>
      </a:accent4>
      <a:accent5>
        <a:srgbClr val="EC7A08"/>
      </a:accent5>
      <a:accent6>
        <a:srgbClr val="7F7F7F"/>
      </a:accent6>
      <a:hlink>
        <a:srgbClr val="FFC000"/>
      </a:hlink>
      <a:folHlink>
        <a:srgbClr val="002060"/>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2506</TotalTime>
  <Words>1541</Words>
  <Application>Microsoft Office PowerPoint</Application>
  <PresentationFormat>On-screen Show (4:3)</PresentationFormat>
  <Paragraphs>236</Paragraphs>
  <Slides>29</Slides>
  <Notes>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7" baseType="lpstr">
      <vt:lpstr>Arial</vt:lpstr>
      <vt:lpstr>Myriad Web Pro</vt:lpstr>
      <vt:lpstr>Courier New</vt:lpstr>
      <vt:lpstr>Wingdings</vt:lpstr>
      <vt:lpstr>Calibri</vt:lpstr>
      <vt:lpstr>Times New Roman</vt:lpstr>
      <vt:lpstr>NCHHSTP_PPT_dark(</vt:lpstr>
      <vt:lpstr>CorelDRAW</vt:lpstr>
      <vt:lpstr>Technical Guidance for  HIV Surveillance Programs   Cases of Public Health Importance (COPHI)</vt:lpstr>
      <vt:lpstr>Objectives/Goals</vt:lpstr>
      <vt:lpstr>What are COPHI ?</vt:lpstr>
      <vt:lpstr>What is a COPHI Investigation ?</vt:lpstr>
      <vt:lpstr>COPHI include (but are not limited to)</vt:lpstr>
      <vt:lpstr>COPHI consist of 2 basic types</vt:lpstr>
      <vt:lpstr>Unusual Transmission Risks (1)</vt:lpstr>
      <vt:lpstr>Unusual Transmission Risks</vt:lpstr>
      <vt:lpstr>Unusual Transmission Risks</vt:lpstr>
      <vt:lpstr>Reporting Requirements for COPHI</vt:lpstr>
      <vt:lpstr>Reporting Requirements for COPHI </vt:lpstr>
      <vt:lpstr>Role of the CDC in COPHI</vt:lpstr>
      <vt:lpstr>Duties of COPHI Coordinator (1)</vt:lpstr>
      <vt:lpstr>Duties of COPHI Coordinator (2)</vt:lpstr>
      <vt:lpstr>COPHI Numbering System </vt:lpstr>
      <vt:lpstr>COPHI Numbering System </vt:lpstr>
      <vt:lpstr>Current COPHI Modules (2012)</vt:lpstr>
      <vt:lpstr>COPHI Performance Standards</vt:lpstr>
      <vt:lpstr>COPHI Process Standards - 1 (TG) </vt:lpstr>
      <vt:lpstr>A few operational comments…</vt:lpstr>
      <vt:lpstr>COPHI Investigation Closure</vt:lpstr>
      <vt:lpstr>COPHI Investigation Closure</vt:lpstr>
      <vt:lpstr>COPHI Investigation Closure</vt:lpstr>
      <vt:lpstr>COPHI Informed Consent </vt:lpstr>
      <vt:lpstr>COPHI Confidentiality</vt:lpstr>
      <vt:lpstr>Exposure Category Implementation Workgroup </vt:lpstr>
      <vt:lpstr>Technical Guidance for  HIV Surveillance Programs   https://partner.cdc.gov/sites/NCHHSTP/HICSB/default.aspx</vt:lpstr>
      <vt:lpstr>PowerPoint Presentation</vt:lpstr>
      <vt:lpstr>Thank you!</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Presentation</dc:title>
  <dc:creator>Centers for Disease Control and Prevention</dc:creator>
  <cp:lastModifiedBy>Lauren Rosenberg</cp:lastModifiedBy>
  <cp:revision>173</cp:revision>
  <cp:lastPrinted>2012-05-29T11:54:36Z</cp:lastPrinted>
  <dcterms:created xsi:type="dcterms:W3CDTF">2010-12-06T17:56:06Z</dcterms:created>
  <dcterms:modified xsi:type="dcterms:W3CDTF">2012-09-18T15:22:08Z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