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3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0" r:id="rId3"/>
    <p:sldId id="340" r:id="rId4"/>
    <p:sldId id="378" r:id="rId5"/>
    <p:sldId id="380" r:id="rId6"/>
    <p:sldId id="341" r:id="rId7"/>
    <p:sldId id="411" r:id="rId8"/>
    <p:sldId id="412" r:id="rId9"/>
    <p:sldId id="413" r:id="rId10"/>
    <p:sldId id="418" r:id="rId11"/>
    <p:sldId id="421" r:id="rId12"/>
    <p:sldId id="419" r:id="rId13"/>
    <p:sldId id="383" r:id="rId14"/>
    <p:sldId id="420" r:id="rId15"/>
    <p:sldId id="385" r:id="rId16"/>
    <p:sldId id="387" r:id="rId17"/>
    <p:sldId id="388" r:id="rId18"/>
    <p:sldId id="415" r:id="rId19"/>
    <p:sldId id="373" r:id="rId20"/>
    <p:sldId id="374" r:id="rId21"/>
    <p:sldId id="389" r:id="rId22"/>
    <p:sldId id="391" r:id="rId23"/>
    <p:sldId id="376" r:id="rId24"/>
    <p:sldId id="393" r:id="rId25"/>
    <p:sldId id="403" r:id="rId26"/>
    <p:sldId id="402" r:id="rId27"/>
    <p:sldId id="401" r:id="rId28"/>
    <p:sldId id="404" r:id="rId29"/>
    <p:sldId id="405" r:id="rId30"/>
    <p:sldId id="406" r:id="rId31"/>
    <p:sldId id="407" r:id="rId32"/>
    <p:sldId id="408" r:id="rId33"/>
    <p:sldId id="409" r:id="rId34"/>
    <p:sldId id="410" r:id="rId35"/>
    <p:sldId id="398" r:id="rId36"/>
    <p:sldId id="370" r:id="rId37"/>
    <p:sldId id="308" r:id="rId38"/>
    <p:sldId id="264" r:id="rId39"/>
    <p:sldId id="263" r:id="rId40"/>
  </p:sldIdLst>
  <p:sldSz cx="9144000" cy="6858000" type="screen4x3"/>
  <p:notesSz cx="7010400" cy="9296400"/>
  <p:embeddedFontLst>
    <p:embeddedFont>
      <p:font typeface="Myriad Web Pro" charset="0"/>
      <p:regular r:id="rId43"/>
      <p:bold r:id="rId44"/>
      <p:italic r:id="rId45"/>
    </p:embeddedFont>
    <p:embeddedFont>
      <p:font typeface="Calibri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93" autoAdjust="0"/>
    <p:restoredTop sz="72743" autoAdjust="0"/>
  </p:normalViewPr>
  <p:slideViewPr>
    <p:cSldViewPr>
      <p:cViewPr varScale="1">
        <p:scale>
          <a:sx n="60" d="100"/>
          <a:sy n="60" d="100"/>
        </p:scale>
        <p:origin x="-187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860"/>
    </p:cViewPr>
  </p:sorterViewPr>
  <p:notesViewPr>
    <p:cSldViewPr>
      <p:cViewPr varScale="1">
        <p:scale>
          <a:sx n="55" d="100"/>
          <a:sy n="55" d="100"/>
        </p:scale>
        <p:origin x="-2838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393" y="0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BA3D8ED9-9F77-4570-BEAF-8C7DC0D7FEA8}" type="datetimeFigureOut">
              <a:rPr lang="en-US" smtClean="0"/>
              <a:t>9/18/2012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467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393" y="8830467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DEBD3AA5-1057-4167-B61A-FCBFF96BB3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93" y="0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/>
          <a:lstStyle>
            <a:lvl1pPr algn="r">
              <a:defRPr sz="1200"/>
            </a:lvl1pPr>
          </a:lstStyle>
          <a:p>
            <a:fld id="{FED05122-B9EF-44B1-8E67-014EB94303DD}" type="datetimeFigureOut">
              <a:rPr lang="en-US" smtClean="0"/>
              <a:pPr/>
              <a:t>9/18/2012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9513" y="696913"/>
            <a:ext cx="4651375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4" tIns="45807" rIns="91614" bIns="4580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7" y="4416029"/>
            <a:ext cx="5607047" cy="4183857"/>
          </a:xfrm>
          <a:prstGeom prst="rect">
            <a:avLst/>
          </a:prstGeom>
        </p:spPr>
        <p:txBody>
          <a:bodyPr vert="horz" lIns="91614" tIns="45807" rIns="91614" bIns="4580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467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93" y="8830467"/>
            <a:ext cx="3037416" cy="464343"/>
          </a:xfrm>
          <a:prstGeom prst="rect">
            <a:avLst/>
          </a:prstGeom>
        </p:spPr>
        <p:txBody>
          <a:bodyPr vert="horz" lIns="91614" tIns="45807" rIns="91614" bIns="45807" rtlCol="0" anchor="b"/>
          <a:lstStyle>
            <a:lvl1pPr algn="r">
              <a:defRPr sz="1200"/>
            </a:lvl1pPr>
          </a:lstStyle>
          <a:p>
            <a:fld id="{C2865D1B-0DC6-42CE-8930-912C113E9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7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87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2F400D-39C4-4180-A2CF-0202841739A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AB74BC-89EF-4055-A709-87DEC08E6A54}" type="slidenum">
              <a:rPr lang="en-US"/>
              <a:pPr/>
              <a:t>11</a:t>
            </a:fld>
            <a:endParaRPr lang="en-US"/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6137">
              <a:defRPr/>
            </a:pPr>
            <a:endParaRPr lang="en-US" sz="14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2F400D-39C4-4180-A2CF-0202841739A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5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47C7CD-F7BD-4A27-B1A7-36D924E9D95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293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AB87AB-EC34-4CE5-B963-095F75371D54}" type="slidenum">
              <a:rPr lang="en-US"/>
              <a:pPr/>
              <a:t>16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AA4AC9-3847-4904-BDFE-AE27EC4A1FDF}" type="slidenum">
              <a:rPr lang="en-US"/>
              <a:pPr/>
              <a:t>17</a:t>
            </a:fld>
            <a:endParaRPr lang="en-US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1D2B94-FFE3-4879-8BA5-A1767F3C0A54}" type="slidenum">
              <a:rPr lang="en-US"/>
              <a:pPr/>
              <a:t>18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endParaRPr lang="en-US" dirty="0">
              <a:solidFill>
                <a:srgbClr val="FFFF66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5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137">
              <a:defRPr/>
            </a:pP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869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CB01B-972E-4B6F-9C77-614084A15B53}" type="slidenum">
              <a:rPr lang="en-US"/>
              <a:pPr/>
              <a:t>20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CB01B-972E-4B6F-9C77-614084A15B53}" type="slidenum">
              <a:rPr lang="en-US"/>
              <a:pPr/>
              <a:t>21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CB01B-972E-4B6F-9C77-614084A15B53}" type="slidenum">
              <a:rPr lang="en-US"/>
              <a:pPr/>
              <a:t>22</a:t>
            </a:fld>
            <a:endParaRPr lang="en-US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pPr marL="515327" indent="-458069">
              <a:lnSpc>
                <a:spcPct val="90000"/>
              </a:lnSpc>
            </a:pPr>
            <a:endParaRPr lang="en-US" b="1" dirty="0" smtClean="0">
              <a:solidFill>
                <a:srgbClr val="FFFF99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880282-69FA-4340-B9B8-FFC3F448FB44}" type="slidenum">
              <a:rPr lang="en-US"/>
              <a:pPr/>
              <a:t>23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pPr defTabSz="916137">
              <a:defRPr/>
            </a:pPr>
            <a:endParaRPr lang="en-US" sz="14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710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E7C2EA-8CF4-42B5-9F0F-735D29A87C8D}" type="slidenum">
              <a:rPr lang="en-US"/>
              <a:pPr/>
              <a:t>25</a:t>
            </a:fld>
            <a:endParaRPr lang="en-US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8C4B19-D217-4E86-8A25-40E6B2008FEE}" type="slidenum">
              <a:rPr lang="en-US"/>
              <a:pPr/>
              <a:t>26</a:t>
            </a:fld>
            <a:endParaRPr lang="en-US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3C0860-0BFC-48DC-AA31-CC394360AE60}" type="slidenum">
              <a:rPr lang="en-US"/>
              <a:pPr/>
              <a:t>27</a:t>
            </a:fld>
            <a:endParaRPr lang="en-US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54F05-B172-4D34-8AEF-ABCB764229D1}" type="slidenum">
              <a:rPr lang="en-US"/>
              <a:pPr/>
              <a:t>28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08F08D-F14C-4392-B64E-66828E06C1D9}" type="slidenum">
              <a:rPr lang="en-US"/>
              <a:pPr/>
              <a:t>29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D0817E-3494-4AC9-ABA9-6935821E7C0D}" type="slidenum">
              <a:rPr lang="en-US"/>
              <a:pPr/>
              <a:t>3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267201"/>
            <a:ext cx="7010400" cy="44164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14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F2B5E5-C900-4A46-A869-02F2795DE3E9}" type="slidenum">
              <a:rPr lang="en-US"/>
              <a:pPr/>
              <a:t>30</a:t>
            </a:fld>
            <a:endParaRPr lang="en-US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30F215-87BC-4CC2-B041-9E196C4A31EF}" type="slidenum">
              <a:rPr lang="en-US"/>
              <a:pPr/>
              <a:t>31</a:t>
            </a:fld>
            <a:endParaRPr lang="en-US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654ED9-F74E-4262-82F6-32FC48CEC3AF}" type="slidenum">
              <a:rPr lang="en-US"/>
              <a:pPr/>
              <a:t>32</a:t>
            </a:fld>
            <a:endParaRPr 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F6F19D-AAA6-47A7-9763-34934433266B}" type="slidenum">
              <a:rPr lang="en-US"/>
              <a:pPr/>
              <a:t>33</a:t>
            </a:fld>
            <a:endParaRPr lang="en-US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50D4A4-89F7-41A7-9154-C0DBC76AD8E4}" type="slidenum">
              <a:rPr lang="en-US"/>
              <a:pPr/>
              <a:t>34</a:t>
            </a:fld>
            <a:endParaRPr lang="en-US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25AC8-2B1E-450D-8595-EC39A0DBC240}" type="slidenum">
              <a:rPr lang="en-US"/>
              <a:pPr/>
              <a:t>35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4416426"/>
            <a:ext cx="7010400" cy="4183063"/>
          </a:xfrm>
        </p:spPr>
        <p:txBody>
          <a:bodyPr/>
          <a:lstStyle/>
          <a:p>
            <a:pPr marL="610758" indent="-610758">
              <a:lnSpc>
                <a:spcPct val="90000"/>
              </a:lnSpc>
              <a:buFontTx/>
              <a:buAutoNum type="arabicPeriod"/>
            </a:pPr>
            <a:endParaRPr lang="en-US" sz="1400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DBDCBC-02FA-4132-A59C-2AEAA2247DB6}" type="slidenum">
              <a:rPr lang="en-US"/>
              <a:pPr/>
              <a:t>37</a:t>
            </a:fld>
            <a:endParaRPr lang="en-US"/>
          </a:p>
        </p:txBody>
      </p:sp>
      <p:sp>
        <p:nvSpPr>
          <p:cNvPr id="48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37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52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78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4EF6-2F94-479D-BF63-B264A76AA69B}" type="slidenum">
              <a:rPr lang="en-US"/>
              <a:pPr/>
              <a:t>5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sz="10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76AB6-D472-4811-9722-32FC89A32F83}" type="slidenum">
              <a:rPr lang="en-US"/>
              <a:pPr/>
              <a:t>6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4EF6-2F94-479D-BF63-B264A76AA69B}" type="slidenum">
              <a:rPr lang="en-US"/>
              <a:pPr/>
              <a:t>7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10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4EF6-2F94-479D-BF63-B264A76AA69B}" type="slidenum">
              <a:rPr lang="en-US"/>
              <a:pPr/>
              <a:t>8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65D1B-0DC6-42CE-8930-912C113E9A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78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34" y="609600"/>
            <a:ext cx="8195733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1867" y="6477000"/>
            <a:ext cx="5283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25067" y="6477001"/>
            <a:ext cx="2506133" cy="3032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31200" y="6491288"/>
            <a:ext cx="474133" cy="2905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3FE9C51-FAB0-4321-856D-D23EF30C49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23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709C010-CD79-451C-81A6-F339C80082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6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 (for content heavy tables and charts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Presenters Name – Myriad Pro, Bold, 20pt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z="1800" dirty="0" smtClean="0"/>
              <a:t>Title of Presenter –Myriad Pro, 18pt</a:t>
            </a:r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Title of Event</a:t>
            </a:r>
          </a:p>
          <a:p>
            <a:pPr lvl="0"/>
            <a:r>
              <a:rPr lang="en-US" sz="1800" dirty="0" smtClean="0"/>
              <a:t>Date of Event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Title of Presentation – Myriad Pro</a:t>
            </a:r>
            <a:br>
              <a:rPr lang="en-US" dirty="0" smtClean="0"/>
            </a:br>
            <a:r>
              <a:rPr lang="en-US" dirty="0" smtClean="0"/>
              <a:t> Bold, Shadow 28pt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ntent Bad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6705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r>
              <a:rPr lang="en-US" dirty="0" smtClean="0"/>
              <a:t>Myriad Pro, bold, shadow, 36pt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– Myriad Pro, 20pt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Header – Myriad Pro, bold, shadow, 20pt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>
              <a:buClr>
                <a:schemeClr val="bg1"/>
              </a:buClr>
              <a:buSzPct val="70000"/>
              <a:buFont typeface="Wingdings" pitchFamily="2" charset="2"/>
              <a:buChar char="q"/>
              <a:defRPr sz="2400" b="1"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  <a:p>
            <a:pPr lvl="0"/>
            <a:r>
              <a:rPr lang="en-US" dirty="0" smtClean="0"/>
              <a:t>Myriad Pro, 14pt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 – Myriad Pro, 11pt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Photo Title – Myriad Pro, Bold, Shadow, 20pt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 – Myriad Pro, 14pt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0574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Closing– Myriad Pro, Bold, 28pt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0" y="6272784"/>
            <a:ext cx="5105400" cy="18288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0" y="6464808"/>
            <a:ext cx="5105400" cy="228600"/>
          </a:xfrm>
          <a:prstGeom prst="rect">
            <a:avLst/>
          </a:prstGeom>
        </p:spPr>
        <p:txBody>
          <a:bodyPr/>
          <a:lstStyle>
            <a:lvl1pPr>
              <a:buNone/>
              <a:defRPr sz="10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Place Descriptor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7" r:id="rId3"/>
    <p:sldLayoutId id="2147483693" r:id="rId4"/>
    <p:sldLayoutId id="2147483694" r:id="rId5"/>
    <p:sldLayoutId id="2147483686" r:id="rId6"/>
    <p:sldLayoutId id="2147483688" r:id="rId7"/>
    <p:sldLayoutId id="2147483689" r:id="rId8"/>
    <p:sldLayoutId id="2147483690" r:id="rId9"/>
    <p:sldLayoutId id="2147483701" r:id="rId10"/>
    <p:sldLayoutId id="2147483702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partner.cdc.gov/sites/NCHHSTP/HICSB/default.aspx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250" y="1621962"/>
            <a:ext cx="8401050" cy="1676400"/>
          </a:xfrm>
        </p:spPr>
        <p:txBody>
          <a:bodyPr/>
          <a:lstStyle/>
          <a:p>
            <a:r>
              <a:rPr lang="en-US" sz="3200" i="1" dirty="0"/>
              <a:t>Technical Guidance for </a:t>
            </a:r>
            <a:br>
              <a:rPr lang="en-US" sz="3200" i="1" dirty="0"/>
            </a:br>
            <a:r>
              <a:rPr lang="en-US" sz="3200" i="1" dirty="0"/>
              <a:t>HIV Surveillance Programs </a:t>
            </a:r>
            <a:r>
              <a:rPr lang="en-US" sz="3200" i="1" dirty="0" smtClean="0"/>
              <a:t/>
            </a:r>
            <a:br>
              <a:rPr lang="en-US" sz="3200" i="1" dirty="0" smtClean="0"/>
            </a:br>
            <a:r>
              <a:rPr lang="en-US" sz="3200" i="1" dirty="0" smtClean="0"/>
              <a:t/>
            </a:r>
            <a:br>
              <a:rPr lang="en-US" sz="3200" i="1" dirty="0" smtClean="0"/>
            </a:br>
            <a:r>
              <a:rPr lang="en-US" sz="3200" dirty="0" smtClean="0"/>
              <a:t>Risk Factor Ascertainment</a:t>
            </a:r>
            <a:endParaRPr lang="en-US" sz="3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526962"/>
            <a:ext cx="6400800" cy="457200"/>
          </a:xfrm>
        </p:spPr>
        <p:txBody>
          <a:bodyPr/>
          <a:lstStyle/>
          <a:p>
            <a:r>
              <a:rPr lang="en-US" dirty="0" smtClean="0"/>
              <a:t>Anna Satcher Johnson, MPH</a:t>
            </a:r>
          </a:p>
          <a:p>
            <a:r>
              <a:rPr lang="en-US" dirty="0" smtClean="0"/>
              <a:t>Team Lead,  Research and Dissemination Team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71600" y="4343400"/>
            <a:ext cx="6400800" cy="859962"/>
          </a:xfrm>
        </p:spPr>
        <p:txBody>
          <a:bodyPr/>
          <a:lstStyle/>
          <a:p>
            <a:r>
              <a:rPr lang="en-US" dirty="0" smtClean="0"/>
              <a:t>CSTE Webinar</a:t>
            </a:r>
          </a:p>
          <a:p>
            <a:r>
              <a:rPr lang="en-US" dirty="0" smtClean="0"/>
              <a:t>September 18, 2012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  <a:endParaRPr lang="en-US" dirty="0"/>
          </a:p>
        </p:txBody>
      </p:sp>
      <p:pic>
        <p:nvPicPr>
          <p:cNvPr id="7" name="Picture 6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12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HIV Incidence and Case Surveillance  Branch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/>
          <p:cNvSpPr>
            <a:spLocks noGrp="1"/>
          </p:cNvSpPr>
          <p:nvPr>
            <p:ph type="title"/>
          </p:nvPr>
        </p:nvSpPr>
        <p:spPr bwMode="auto">
          <a:xfrm>
            <a:off x="304800" y="50414"/>
            <a:ext cx="8585200" cy="9536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sz="4200" dirty="0">
                <a:solidFill>
                  <a:srgbClr val="FFC000"/>
                </a:solidFill>
              </a:rPr>
              <a:t>Transmission Category </a:t>
            </a:r>
            <a:endParaRPr lang="en-US" sz="4200" dirty="0" smtClean="0">
              <a:solidFill>
                <a:srgbClr val="FFC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54955"/>
            <a:ext cx="8229600" cy="4191000"/>
          </a:xfrm>
        </p:spPr>
        <p:txBody>
          <a:bodyPr/>
          <a:lstStyle/>
          <a:p>
            <a:pPr>
              <a:lnSpc>
                <a:spcPct val="90000"/>
              </a:lnSpc>
              <a:buSzPct val="80000"/>
              <a:buFont typeface="Arial" pitchFamily="34" charset="0"/>
              <a:buChar char="•"/>
            </a:pPr>
            <a:r>
              <a:rPr lang="en-US" dirty="0" smtClean="0">
                <a:solidFill>
                  <a:srgbClr val="FFFF99"/>
                </a:solidFill>
              </a:rPr>
              <a:t>Classification of PHV data by assigning risk factor hierarchically.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rgbClr val="FFFF99"/>
                </a:solidFill>
              </a:rPr>
              <a:t>Meant </a:t>
            </a:r>
            <a:r>
              <a:rPr lang="en-US" dirty="0">
                <a:solidFill>
                  <a:srgbClr val="FFFF99"/>
                </a:solidFill>
              </a:rPr>
              <a:t>to convey the most likely way the person was infected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rgbClr val="FFFF9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FFFF99"/>
                </a:solidFill>
              </a:rPr>
              <a:t>Hierarchy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Male-to-male sexual contact (MSM)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Injection drug use (IDU)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MSM/IDU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Heterosexual contact (HC)*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Perinatal exposure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Other</a:t>
            </a:r>
            <a:r>
              <a:rPr lang="en-US" baseline="30000" dirty="0" smtClean="0">
                <a:solidFill>
                  <a:srgbClr val="FFFF99"/>
                </a:solidFill>
              </a:rPr>
              <a:t>§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r>
              <a:rPr lang="en-US" dirty="0" smtClean="0">
                <a:solidFill>
                  <a:srgbClr val="FFFF99"/>
                </a:solidFill>
              </a:rPr>
              <a:t>No Identified risk (NIR)</a:t>
            </a:r>
          </a:p>
          <a:p>
            <a:pPr marL="914400" lvl="1" indent="-457200" fontAlgn="t">
              <a:buSzTx/>
              <a:buFont typeface="+mj-lt"/>
              <a:buAutoNum type="arabicPeriod"/>
            </a:pPr>
            <a:endParaRPr lang="en-US" dirty="0" smtClean="0">
              <a:solidFill>
                <a:srgbClr val="FFFF99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9504" y="5647761"/>
            <a:ext cx="824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en-US" sz="1200" baseline="30000" dirty="0" smtClean="0">
                <a:solidFill>
                  <a:srgbClr val="FFFF99"/>
                </a:solidFill>
              </a:rPr>
              <a:t>*</a:t>
            </a:r>
            <a:r>
              <a:rPr lang="en-US" sz="1200" dirty="0">
                <a:solidFill>
                  <a:srgbClr val="FFFF99"/>
                </a:solidFill>
              </a:rPr>
              <a:t>H</a:t>
            </a:r>
            <a:r>
              <a:rPr lang="en-US" sz="1200" dirty="0" smtClean="0">
                <a:solidFill>
                  <a:srgbClr val="FFFF99"/>
                </a:solidFill>
              </a:rPr>
              <a:t>eterosexual </a:t>
            </a:r>
            <a:r>
              <a:rPr lang="en-US" sz="1200" dirty="0">
                <a:solidFill>
                  <a:srgbClr val="FFFF99"/>
                </a:solidFill>
              </a:rPr>
              <a:t>contact with a person known to have, or to be at high risk for, </a:t>
            </a:r>
            <a:r>
              <a:rPr lang="en-US" sz="1200" dirty="0" smtClean="0">
                <a:solidFill>
                  <a:srgbClr val="FFFF99"/>
                </a:solidFill>
              </a:rPr>
              <a:t> </a:t>
            </a:r>
            <a:r>
              <a:rPr lang="en-US" sz="1200" dirty="0">
                <a:solidFill>
                  <a:srgbClr val="FFFF99"/>
                </a:solidFill>
              </a:rPr>
              <a:t>HIV infection. See next slide for additional information on females.</a:t>
            </a:r>
          </a:p>
          <a:p>
            <a:pPr marL="0" lvl="1" fontAlgn="auto">
              <a:spcAft>
                <a:spcPts val="0"/>
              </a:spcAft>
              <a:defRPr/>
            </a:pPr>
            <a:r>
              <a:rPr lang="en-US" sz="1200" baseline="30000" dirty="0" smtClean="0">
                <a:solidFill>
                  <a:srgbClr val="FFFF99"/>
                </a:solidFill>
              </a:rPr>
              <a:t>§</a:t>
            </a:r>
            <a:r>
              <a:rPr lang="en-US" sz="1200" dirty="0" smtClean="0">
                <a:solidFill>
                  <a:srgbClr val="FFFF99"/>
                </a:solidFill>
              </a:rPr>
              <a:t>Includes  hemophilia, blood transfusion,  blood products. artificial insemination, and occupational exposure and risk factor not reported or identified.</a:t>
            </a:r>
            <a:endParaRPr lang="en-US" sz="1200" baseline="30000" dirty="0" smtClean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194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1567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Female Heterosexual Contact</a:t>
            </a:r>
            <a:endParaRPr lang="en-US" b="1" i="1" dirty="0">
              <a:solidFill>
                <a:srgbClr val="FFC000"/>
              </a:solidFill>
            </a:endParaRP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638" y="988660"/>
            <a:ext cx="8695762" cy="4114800"/>
          </a:xfrm>
        </p:spPr>
        <p:txBody>
          <a:bodyPr/>
          <a:lstStyle/>
          <a:p>
            <a:r>
              <a:rPr lang="en-US" sz="3000" dirty="0" smtClean="0">
                <a:solidFill>
                  <a:srgbClr val="FFFF66"/>
                </a:solidFill>
              </a:rPr>
              <a:t>2008 Female Presumed Heterosexual Contact Workgroup </a:t>
            </a:r>
            <a:endParaRPr lang="en-US" sz="3000" dirty="0">
              <a:solidFill>
                <a:srgbClr val="FFFF66"/>
              </a:solidFill>
            </a:endParaRPr>
          </a:p>
          <a:p>
            <a:pPr lvl="1"/>
            <a:r>
              <a:rPr lang="en-US" sz="2600" dirty="0" smtClean="0">
                <a:solidFill>
                  <a:srgbClr val="FFFF66"/>
                </a:solidFill>
              </a:rPr>
              <a:t>Definition </a:t>
            </a:r>
            <a:r>
              <a:rPr lang="en-US" sz="2600" dirty="0">
                <a:solidFill>
                  <a:srgbClr val="FFFF66"/>
                </a:solidFill>
              </a:rPr>
              <a:t>for classifying </a:t>
            </a:r>
            <a:r>
              <a:rPr lang="en-US" sz="2600" dirty="0" smtClean="0">
                <a:solidFill>
                  <a:srgbClr val="FFFF66"/>
                </a:solidFill>
              </a:rPr>
              <a:t>heterosexual contact cases among females accepted by HICSB in 2010</a:t>
            </a:r>
          </a:p>
          <a:p>
            <a:pPr lvl="1"/>
            <a:r>
              <a:rPr lang="en-US" sz="2600" dirty="0" smtClean="0">
                <a:solidFill>
                  <a:srgbClr val="FFFF66"/>
                </a:solidFill>
              </a:rPr>
              <a:t>States encouraged to use the new definition </a:t>
            </a:r>
          </a:p>
          <a:p>
            <a:pPr lvl="2"/>
            <a:r>
              <a:rPr lang="en-US" sz="2200" dirty="0" smtClean="0">
                <a:solidFill>
                  <a:srgbClr val="FFFF66"/>
                </a:solidFill>
              </a:rPr>
              <a:t>CDC will continue reclassifying using multiple imputation</a:t>
            </a:r>
            <a:endParaRPr lang="en-US" sz="2200" dirty="0">
              <a:solidFill>
                <a:srgbClr val="FFFF66"/>
              </a:solidFill>
            </a:endParaRPr>
          </a:p>
          <a:p>
            <a:pPr lvl="1"/>
            <a:r>
              <a:rPr lang="en-US" sz="2600" dirty="0" smtClean="0">
                <a:solidFill>
                  <a:srgbClr val="FFFF66"/>
                </a:solidFill>
              </a:rPr>
              <a:t>Definition (using patient history variables)</a:t>
            </a:r>
          </a:p>
          <a:p>
            <a:pPr lvl="2"/>
            <a:r>
              <a:rPr lang="en-US" dirty="0" smtClean="0">
                <a:solidFill>
                  <a:srgbClr val="FFFF66"/>
                </a:solidFill>
              </a:rPr>
              <a:t>Female at birth - marked as “yes”</a:t>
            </a:r>
            <a:endParaRPr lang="en-US" dirty="0">
              <a:solidFill>
                <a:srgbClr val="FFFF66"/>
              </a:solidFill>
            </a:endParaRPr>
          </a:p>
          <a:p>
            <a:pPr lvl="2"/>
            <a:r>
              <a:rPr lang="en-US" dirty="0" smtClean="0">
                <a:solidFill>
                  <a:srgbClr val="FFFF66"/>
                </a:solidFill>
              </a:rPr>
              <a:t>Sex with male </a:t>
            </a:r>
            <a:r>
              <a:rPr lang="en-US" dirty="0">
                <a:solidFill>
                  <a:srgbClr val="FFFF66"/>
                </a:solidFill>
              </a:rPr>
              <a:t> </a:t>
            </a:r>
            <a:r>
              <a:rPr lang="en-US" dirty="0" smtClean="0">
                <a:solidFill>
                  <a:srgbClr val="FFFF66"/>
                </a:solidFill>
              </a:rPr>
              <a:t>- marked as “yes”</a:t>
            </a:r>
          </a:p>
          <a:p>
            <a:pPr lvl="2"/>
            <a:r>
              <a:rPr lang="en-US" dirty="0" smtClean="0">
                <a:solidFill>
                  <a:srgbClr val="FFFF66"/>
                </a:solidFill>
              </a:rPr>
              <a:t>Injected prescription drugs - </a:t>
            </a:r>
            <a:r>
              <a:rPr lang="en-US" u="sng" dirty="0" smtClean="0">
                <a:solidFill>
                  <a:srgbClr val="FFFF66"/>
                </a:solidFill>
              </a:rPr>
              <a:t>Not</a:t>
            </a:r>
            <a:r>
              <a:rPr lang="en-US" dirty="0" smtClean="0">
                <a:solidFill>
                  <a:srgbClr val="FFFF66"/>
                </a:solidFill>
              </a:rPr>
              <a:t> marked as “yes” (may be marked as “No”, “Unknown,” or may be missing)</a:t>
            </a:r>
          </a:p>
          <a:p>
            <a:pPr lvl="1"/>
            <a:endParaRPr lang="en-US" dirty="0">
              <a:solidFill>
                <a:srgbClr val="FFFF66"/>
              </a:solidFill>
            </a:endParaRPr>
          </a:p>
          <a:p>
            <a:pPr lvl="2"/>
            <a:endParaRPr lang="en-US" dirty="0" smtClean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/>
          <p:cNvSpPr>
            <a:spLocks noGrp="1"/>
          </p:cNvSpPr>
          <p:nvPr>
            <p:ph type="title"/>
          </p:nvPr>
        </p:nvSpPr>
        <p:spPr bwMode="auto">
          <a:xfrm>
            <a:off x="206826" y="-316824"/>
            <a:ext cx="8839200" cy="114300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sz="3200" dirty="0"/>
              <a:t>Exposure Category </a:t>
            </a:r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910" y="853878"/>
            <a:ext cx="8621490" cy="4191000"/>
          </a:xfrm>
        </p:spPr>
        <p:txBody>
          <a:bodyPr/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300" dirty="0" smtClean="0">
                <a:solidFill>
                  <a:srgbClr val="FFFF99"/>
                </a:solidFill>
              </a:rPr>
              <a:t>Classification </a:t>
            </a:r>
            <a:r>
              <a:rPr lang="en-US" sz="2300" dirty="0">
                <a:solidFill>
                  <a:srgbClr val="FFFF99"/>
                </a:solidFill>
              </a:rPr>
              <a:t>of PHV data by assigning individual variables into mutually exclusive categories. </a:t>
            </a:r>
            <a:endParaRPr lang="en-US" sz="2300" dirty="0" smtClean="0">
              <a:solidFill>
                <a:srgbClr val="FFFF99"/>
              </a:solidFill>
            </a:endParaRPr>
          </a:p>
          <a:p>
            <a:pPr marL="742950" lvl="2" indent="-342900">
              <a:lnSpc>
                <a:spcPct val="90000"/>
              </a:lnSpc>
              <a:buSzPct val="70000"/>
            </a:pPr>
            <a:r>
              <a:rPr lang="en-US" dirty="0">
                <a:solidFill>
                  <a:srgbClr val="FFFF99"/>
                </a:solidFill>
              </a:rPr>
              <a:t>Meant to convey all the known ways the person could have been exposed to HIV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300" dirty="0" smtClean="0">
                <a:solidFill>
                  <a:srgbClr val="FFFF99"/>
                </a:solidFill>
              </a:rPr>
              <a:t>Mutually exclusive (non-hierarchical)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Male-to-male sexual contact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Injection drug use 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Heterosexual contact* 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Male-to-male sexual contact and injection drug use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Injection drug use and heterosexual contact*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Male-to-male sexual contact and heterosexual contact*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Male-to-male sexual contact, injection drug use ,and heterosexual contact*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Perinatal exposure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Other (Cases of Public Health </a:t>
            </a:r>
            <a:r>
              <a:rPr lang="en-US" sz="1800" dirty="0">
                <a:solidFill>
                  <a:srgbClr val="FFFF99"/>
                </a:solidFill>
              </a:rPr>
              <a:t>Importance</a:t>
            </a:r>
            <a:r>
              <a:rPr lang="en-US" sz="1800" dirty="0" smtClean="0">
                <a:solidFill>
                  <a:srgbClr val="FFFF99"/>
                </a:solidFill>
              </a:rPr>
              <a:t>)</a:t>
            </a:r>
            <a:r>
              <a:rPr lang="en-US" sz="1800" baseline="30000" dirty="0" smtClean="0">
                <a:solidFill>
                  <a:srgbClr val="FFFF99"/>
                </a:solidFill>
              </a:rPr>
              <a:t>§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800" dirty="0" smtClean="0">
                <a:solidFill>
                  <a:srgbClr val="FFFF99"/>
                </a:solidFill>
              </a:rPr>
              <a:t>No identified risk factor</a:t>
            </a:r>
            <a:endParaRPr lang="en-US" sz="1700" baseline="30000" dirty="0" smtClean="0">
              <a:solidFill>
                <a:srgbClr val="FFFF99"/>
              </a:solidFill>
            </a:endParaRPr>
          </a:p>
          <a:p>
            <a:pPr marL="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aseline="30000" dirty="0" smtClean="0">
                <a:solidFill>
                  <a:srgbClr val="FFFF99"/>
                </a:solidFill>
              </a:rPr>
              <a:t>           </a:t>
            </a:r>
          </a:p>
          <a:p>
            <a:pPr marL="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aseline="30000" dirty="0" smtClean="0">
                <a:solidFill>
                  <a:srgbClr val="FFFF99"/>
                </a:solidFill>
              </a:rPr>
              <a:t>             </a:t>
            </a:r>
            <a:endParaRPr lang="en-US" sz="1800" baseline="30000" dirty="0" smtClean="0">
              <a:solidFill>
                <a:srgbClr val="FFFF99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4294967295"/>
          </p:nvPr>
        </p:nvSpPr>
        <p:spPr bwMode="auto">
          <a:xfrm>
            <a:off x="386981" y="5738910"/>
            <a:ext cx="8229600" cy="4587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rgbClr val="FFFF99"/>
                </a:solidFill>
              </a:rPr>
              <a:t>*</a:t>
            </a:r>
            <a:r>
              <a:rPr lang="en-US" sz="1200" dirty="0" smtClean="0">
                <a:solidFill>
                  <a:srgbClr val="FFFF99"/>
                </a:solidFill>
              </a:rPr>
              <a:t>Risk factor of heterosexual partner does not have to be reported.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baseline="30000" dirty="0" smtClean="0">
                <a:solidFill>
                  <a:srgbClr val="FFFF99"/>
                </a:solidFill>
              </a:rPr>
              <a:t>§</a:t>
            </a:r>
            <a:r>
              <a:rPr lang="en-US" sz="1200" dirty="0" smtClean="0">
                <a:solidFill>
                  <a:srgbClr val="FFFF99"/>
                </a:solidFill>
              </a:rPr>
              <a:t>Includes perinatal exposure, hemophilia, blood transfusion,  blood products. artificial insemination, and occupational   exposure and risk factor not reported or identified</a:t>
            </a:r>
            <a:r>
              <a:rPr lang="en-US" sz="1600" dirty="0" smtClean="0">
                <a:solidFill>
                  <a:srgbClr val="FFFF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9600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3" t="16741" r="13839" b="4910"/>
          <a:stretch/>
        </p:blipFill>
        <p:spPr bwMode="auto">
          <a:xfrm>
            <a:off x="402768" y="152400"/>
            <a:ext cx="8229600" cy="652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4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4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191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8473" t="24415" r="25694" b="22386"/>
          <a:stretch>
            <a:fillRect/>
          </a:stretch>
        </p:blipFill>
        <p:spPr bwMode="auto">
          <a:xfrm>
            <a:off x="754956" y="138955"/>
            <a:ext cx="7550844" cy="65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9376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382000" cy="968375"/>
          </a:xfrm>
        </p:spPr>
        <p:txBody>
          <a:bodyPr/>
          <a:lstStyle/>
          <a:p>
            <a:r>
              <a:rPr lang="en-US" dirty="0" smtClean="0"/>
              <a:t>Process and outcome standards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84896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12"/>
            <a:ext cx="9144000" cy="1143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Process Standards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4525963"/>
          </a:xfrm>
        </p:spPr>
        <p:txBody>
          <a:bodyPr/>
          <a:lstStyle/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FF99"/>
                </a:solidFill>
              </a:rPr>
              <a:t>75% of all initial case reports should have at least one PHV marked as “yes” on the CRF</a:t>
            </a:r>
          </a:p>
          <a:p>
            <a:pPr lvl="1">
              <a:lnSpc>
                <a:spcPct val="80000"/>
              </a:lnSpc>
            </a:pPr>
            <a:r>
              <a:rPr lang="en-US" sz="2400" b="1" dirty="0" smtClean="0">
                <a:solidFill>
                  <a:srgbClr val="FFFF99"/>
                </a:solidFill>
              </a:rPr>
              <a:t>if a laboratory report was the initial report, then 75% of the first subsequent case report forms</a:t>
            </a:r>
          </a:p>
          <a:p>
            <a:pPr lvl="1">
              <a:lnSpc>
                <a:spcPct val="80000"/>
              </a:lnSpc>
            </a:pPr>
            <a:r>
              <a:rPr lang="en-US" sz="2400" b="1" dirty="0" smtClean="0">
                <a:solidFill>
                  <a:srgbClr val="FFFF99"/>
                </a:solidFill>
              </a:rPr>
              <a:t>When calculating, numerator should </a:t>
            </a:r>
            <a:r>
              <a:rPr lang="en-US" sz="2400" b="1" u="sng" dirty="0" smtClean="0">
                <a:solidFill>
                  <a:srgbClr val="FFFF99"/>
                </a:solidFill>
              </a:rPr>
              <a:t>not</a:t>
            </a:r>
            <a:r>
              <a:rPr lang="en-US" sz="2400" b="1" dirty="0" smtClean="0">
                <a:solidFill>
                  <a:srgbClr val="FFFF99"/>
                </a:solidFill>
              </a:rPr>
              <a:t> include cases for males whose only PHV marked as “yes” is “sex with female”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endParaRPr lang="en-US" sz="2800" b="1" dirty="0" smtClean="0">
              <a:solidFill>
                <a:srgbClr val="FFFF99"/>
              </a:solidFill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FF99"/>
                </a:solidFill>
              </a:rPr>
              <a:t>All initial reports reviewed by health department  staff to prioritize/determine if </a:t>
            </a:r>
            <a:r>
              <a:rPr lang="en-US" sz="2800" b="1" dirty="0" err="1" smtClean="0">
                <a:solidFill>
                  <a:srgbClr val="FFFF99"/>
                </a:solidFill>
              </a:rPr>
              <a:t>epi</a:t>
            </a:r>
            <a:r>
              <a:rPr lang="en-US" sz="2800" b="1" dirty="0" smtClean="0">
                <a:solidFill>
                  <a:srgbClr val="FFFF99"/>
                </a:solidFill>
              </a:rPr>
              <a:t> follow-up necessary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endParaRPr lang="en-US" sz="2800" b="1" dirty="0">
              <a:solidFill>
                <a:srgbClr val="FFFF99"/>
              </a:solidFill>
            </a:endParaRP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rgbClr val="FFFF99"/>
                </a:solidFill>
              </a:rPr>
              <a:t>NIR </a:t>
            </a:r>
            <a:r>
              <a:rPr lang="en-US" sz="2800" b="1" dirty="0">
                <a:solidFill>
                  <a:srgbClr val="FFFF99"/>
                </a:solidFill>
              </a:rPr>
              <a:t>cases are followed up within one month of initial case report date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b="1" dirty="0">
                <a:solidFill>
                  <a:schemeClr val="bg2"/>
                </a:solidFill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252327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1896"/>
            <a:ext cx="9144000" cy="1143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Process Standards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05800" cy="4525963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Font typeface="Arial" pitchFamily="34" charset="0"/>
              <a:buAutoNum type="arabicPeriod" startAt="4"/>
            </a:pPr>
            <a:r>
              <a:rPr lang="en-US" b="1" dirty="0" smtClean="0">
                <a:solidFill>
                  <a:srgbClr val="FFFF99"/>
                </a:solidFill>
              </a:rPr>
              <a:t>Program </a:t>
            </a:r>
            <a:r>
              <a:rPr lang="en-US" b="1" dirty="0">
                <a:solidFill>
                  <a:srgbClr val="FFFF99"/>
                </a:solidFill>
              </a:rPr>
              <a:t>conducts audits on a </a:t>
            </a:r>
            <a:r>
              <a:rPr lang="en-US" b="1" dirty="0" smtClean="0">
                <a:solidFill>
                  <a:srgbClr val="FFFF99"/>
                </a:solidFill>
              </a:rPr>
              <a:t>regular basis </a:t>
            </a:r>
            <a:r>
              <a:rPr lang="en-US" b="1" dirty="0">
                <a:solidFill>
                  <a:srgbClr val="FFFF99"/>
                </a:solidFill>
              </a:rPr>
              <a:t>(at least annually) to assess the degree to which the outcome standard has been achieved</a:t>
            </a:r>
          </a:p>
          <a:p>
            <a:pPr marL="514350" indent="-514350">
              <a:lnSpc>
                <a:spcPct val="90000"/>
              </a:lnSpc>
              <a:buAutoNum type="arabicPeriod" startAt="4"/>
            </a:pPr>
            <a:endParaRPr lang="en-US" b="1" dirty="0" smtClean="0">
              <a:solidFill>
                <a:srgbClr val="FFFF99"/>
              </a:solidFill>
            </a:endParaRPr>
          </a:p>
          <a:p>
            <a:pPr marL="514350" indent="-514350">
              <a:lnSpc>
                <a:spcPct val="90000"/>
              </a:lnSpc>
              <a:buFont typeface="Arial" pitchFamily="34" charset="0"/>
              <a:buAutoNum type="arabicPeriod" startAt="4"/>
            </a:pPr>
            <a:r>
              <a:rPr lang="en-US" b="1" dirty="0" smtClean="0">
                <a:solidFill>
                  <a:srgbClr val="FFFF99"/>
                </a:solidFill>
              </a:rPr>
              <a:t>Written </a:t>
            </a:r>
            <a:r>
              <a:rPr lang="en-US" b="1" dirty="0">
                <a:solidFill>
                  <a:srgbClr val="FFFF99"/>
                </a:solidFill>
              </a:rPr>
              <a:t>manual with policies, procedures, and training and evaluation plans</a:t>
            </a:r>
          </a:p>
          <a:p>
            <a:pPr marL="514350" indent="-514350">
              <a:lnSpc>
                <a:spcPct val="90000"/>
              </a:lnSpc>
              <a:buAutoNum type="arabicPeriod" startAt="4"/>
            </a:pPr>
            <a:endParaRPr lang="en-US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4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0883"/>
            <a:ext cx="9144000" cy="1143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Outcome Standard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4123" y="1205762"/>
            <a:ext cx="8686800" cy="4525963"/>
          </a:xfrm>
        </p:spPr>
        <p:txBody>
          <a:bodyPr/>
          <a:lstStyle/>
          <a:p>
            <a:r>
              <a:rPr lang="en-US" dirty="0" smtClean="0">
                <a:solidFill>
                  <a:srgbClr val="FFFF66"/>
                </a:solidFill>
              </a:rPr>
              <a:t>At </a:t>
            </a:r>
            <a:r>
              <a:rPr lang="en-US" dirty="0">
                <a:solidFill>
                  <a:srgbClr val="FFFF66"/>
                </a:solidFill>
              </a:rPr>
              <a:t>least (≥) 85% of cases for a report year have sufficient HIV risk factor information to be classified into a transmission category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Standard is assessed </a:t>
            </a:r>
            <a:r>
              <a:rPr lang="en-US" u="sng" dirty="0">
                <a:solidFill>
                  <a:srgbClr val="FFFF66"/>
                </a:solidFill>
              </a:rPr>
              <a:t>12 months after the report year</a:t>
            </a:r>
          </a:p>
          <a:p>
            <a:pPr lvl="1"/>
            <a:r>
              <a:rPr lang="en-US" dirty="0">
                <a:solidFill>
                  <a:srgbClr val="FFFF66"/>
                </a:solidFill>
              </a:rPr>
              <a:t>CDC-supplied SAS program must be used to assess completeness of risk factor ascertainment for HIV disease cases reported during a calendar </a:t>
            </a:r>
            <a:r>
              <a:rPr lang="en-US" dirty="0" smtClean="0">
                <a:solidFill>
                  <a:srgbClr val="FFFF66"/>
                </a:solidFill>
              </a:rPr>
              <a:t>year</a:t>
            </a:r>
            <a:endParaRPr lang="en-US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4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382000" cy="968375"/>
          </a:xfrm>
        </p:spPr>
        <p:txBody>
          <a:bodyPr/>
          <a:lstStyle/>
          <a:p>
            <a:r>
              <a:rPr lang="en-US" dirty="0"/>
              <a:t>Risk Factor Ascertainment Procedures</a:t>
            </a:r>
          </a:p>
        </p:txBody>
      </p:sp>
    </p:spTree>
    <p:extLst>
      <p:ext uri="{BB962C8B-B14F-4D97-AF65-F5344CB8AC3E}">
        <p14:creationId xmlns:p14="http://schemas.microsoft.com/office/powerpoint/2010/main" val="265674310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Objectives/Goals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FF00"/>
              </a:buClr>
              <a:buSzPct val="80000"/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99"/>
                </a:solidFill>
              </a:rPr>
              <a:t>Definitions and Standard Terminology</a:t>
            </a:r>
            <a:endParaRPr lang="en-US" sz="3200" dirty="0">
              <a:solidFill>
                <a:srgbClr val="FFFF99"/>
              </a:solidFill>
            </a:endParaRPr>
          </a:p>
          <a:p>
            <a:pPr>
              <a:buClr>
                <a:srgbClr val="FFFF00"/>
              </a:buClr>
              <a:buSzPct val="80000"/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99"/>
                </a:solidFill>
              </a:rPr>
              <a:t>Risk factor </a:t>
            </a:r>
            <a:r>
              <a:rPr lang="en-US" sz="3200" dirty="0">
                <a:solidFill>
                  <a:srgbClr val="FFFF99"/>
                </a:solidFill>
              </a:rPr>
              <a:t>c</a:t>
            </a:r>
            <a:r>
              <a:rPr lang="en-US" sz="3200" dirty="0" smtClean="0">
                <a:solidFill>
                  <a:srgbClr val="FFFF99"/>
                </a:solidFill>
              </a:rPr>
              <a:t>lassification</a:t>
            </a:r>
          </a:p>
          <a:p>
            <a:pPr>
              <a:buClr>
                <a:srgbClr val="FFFF00"/>
              </a:buClr>
              <a:buSzPct val="80000"/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99"/>
                </a:solidFill>
              </a:rPr>
              <a:t>Process </a:t>
            </a:r>
            <a:r>
              <a:rPr lang="en-US" sz="3200" dirty="0">
                <a:solidFill>
                  <a:srgbClr val="FFFF99"/>
                </a:solidFill>
              </a:rPr>
              <a:t>and outcome </a:t>
            </a:r>
            <a:r>
              <a:rPr lang="en-US" sz="3200" dirty="0" smtClean="0">
                <a:solidFill>
                  <a:srgbClr val="FFFF99"/>
                </a:solidFill>
              </a:rPr>
              <a:t>standards</a:t>
            </a:r>
          </a:p>
          <a:p>
            <a:pPr>
              <a:buClr>
                <a:srgbClr val="FFFF00"/>
              </a:buClr>
              <a:buSzPct val="80000"/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99"/>
                </a:solidFill>
              </a:rPr>
              <a:t>Procedures for risk </a:t>
            </a:r>
            <a:r>
              <a:rPr lang="en-US" sz="3200" dirty="0">
                <a:solidFill>
                  <a:srgbClr val="FFFF99"/>
                </a:solidFill>
              </a:rPr>
              <a:t>factor ascertainment </a:t>
            </a:r>
            <a:endParaRPr lang="en-US" sz="3200" dirty="0" smtClean="0">
              <a:solidFill>
                <a:srgbClr val="FFFF99"/>
              </a:solidFill>
            </a:endParaRPr>
          </a:p>
          <a:p>
            <a:pPr>
              <a:buClr>
                <a:srgbClr val="FFFF00"/>
              </a:buClr>
              <a:buSzPct val="80000"/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FF99"/>
                </a:solidFill>
              </a:rPr>
              <a:t>Education and training</a:t>
            </a:r>
          </a:p>
        </p:txBody>
      </p:sp>
    </p:spTree>
    <p:extLst>
      <p:ext uri="{BB962C8B-B14F-4D97-AF65-F5344CB8AC3E}">
        <p14:creationId xmlns:p14="http://schemas.microsoft.com/office/powerpoint/2010/main" val="21381235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2101"/>
            <a:ext cx="91440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</a:rPr>
              <a:t>Risk Factor Ascertainment Procedures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82040"/>
            <a:ext cx="83820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99"/>
                </a:solidFill>
              </a:rPr>
              <a:t>Designate staff person responsible for </a:t>
            </a:r>
            <a:r>
              <a:rPr lang="en-US" b="1" dirty="0" smtClean="0">
                <a:solidFill>
                  <a:srgbClr val="FFFF99"/>
                </a:solidFill>
              </a:rPr>
              <a:t>RF </a:t>
            </a:r>
            <a:r>
              <a:rPr lang="en-US" b="1" dirty="0">
                <a:solidFill>
                  <a:srgbClr val="FFFF99"/>
                </a:solidFill>
              </a:rPr>
              <a:t>Ascertainment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rgbClr val="FFFF99"/>
                </a:solidFill>
              </a:rPr>
              <a:t>Prioritize follow-up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solidFill>
                  <a:srgbClr val="FFFF99"/>
                </a:solidFill>
              </a:rPr>
              <a:t>	</a:t>
            </a:r>
            <a:r>
              <a:rPr lang="en-US" sz="3000" b="1" dirty="0">
                <a:solidFill>
                  <a:srgbClr val="FFFF99"/>
                </a:solidFill>
              </a:rPr>
              <a:t>1-COPHI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dirty="0">
                <a:solidFill>
                  <a:srgbClr val="FFFF99"/>
                </a:solidFill>
              </a:rPr>
              <a:t>		</a:t>
            </a:r>
            <a:r>
              <a:rPr lang="en-US" sz="3000" b="1" dirty="0" smtClean="0">
                <a:solidFill>
                  <a:srgbClr val="FFFF99"/>
                </a:solidFill>
              </a:rPr>
              <a:t>2-NIR cases (no patient history 		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dirty="0">
                <a:solidFill>
                  <a:srgbClr val="FFFF99"/>
                </a:solidFill>
              </a:rPr>
              <a:t> </a:t>
            </a:r>
            <a:r>
              <a:rPr lang="en-US" sz="3000" b="1" dirty="0" smtClean="0">
                <a:solidFill>
                  <a:srgbClr val="FFFF99"/>
                </a:solidFill>
              </a:rPr>
              <a:t>               variables reported as “yes”)</a:t>
            </a:r>
            <a:endParaRPr lang="en-US" sz="3000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dirty="0">
                <a:solidFill>
                  <a:srgbClr val="FFFF99"/>
                </a:solidFill>
              </a:rPr>
              <a:t>		</a:t>
            </a:r>
            <a:r>
              <a:rPr lang="en-US" sz="3000" b="1" dirty="0" smtClean="0">
                <a:solidFill>
                  <a:srgbClr val="FFFF99"/>
                </a:solidFill>
              </a:rPr>
              <a:t>3-Cases reported </a:t>
            </a:r>
            <a:r>
              <a:rPr lang="en-US" sz="3000" b="1" dirty="0">
                <a:solidFill>
                  <a:srgbClr val="FFFF99"/>
                </a:solidFill>
              </a:rPr>
              <a:t>with incomplete RF </a:t>
            </a:r>
            <a:r>
              <a:rPr lang="en-US" sz="3000" b="1" dirty="0" smtClean="0">
                <a:solidFill>
                  <a:srgbClr val="FFFF99"/>
                </a:solidFill>
              </a:rPr>
              <a:t>	     info (insufficient info to classify into 	     a transmission category)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dirty="0">
                <a:solidFill>
                  <a:srgbClr val="FFFF99"/>
                </a:solidFill>
              </a:rPr>
              <a:t>	</a:t>
            </a:r>
            <a:r>
              <a:rPr lang="en-US" sz="3000" b="1" dirty="0" smtClean="0">
                <a:solidFill>
                  <a:srgbClr val="FFFF99"/>
                </a:solidFill>
              </a:rPr>
              <a:t>	4-New cases over old ones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3541"/>
            <a:ext cx="91440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NIR follow-up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820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u="sng" dirty="0">
                <a:solidFill>
                  <a:srgbClr val="FFFF99"/>
                </a:solidFill>
              </a:rPr>
              <a:t>All </a:t>
            </a:r>
            <a:r>
              <a:rPr lang="en-US" sz="2800" b="1" dirty="0">
                <a:solidFill>
                  <a:srgbClr val="FFFF99"/>
                </a:solidFill>
              </a:rPr>
              <a:t>NIR cases should be </a:t>
            </a:r>
            <a:r>
              <a:rPr lang="en-US" sz="2800" b="1" dirty="0" smtClean="0">
                <a:solidFill>
                  <a:srgbClr val="FFFF99"/>
                </a:solidFill>
              </a:rPr>
              <a:t>followed up  (no time limit)</a:t>
            </a:r>
            <a:endParaRPr lang="en-US" sz="2800" b="1" dirty="0">
              <a:solidFill>
                <a:srgbClr val="FFFF99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Investigations should continue until all reasonable sources of information have been exhausted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FFFF99"/>
                </a:solidFill>
              </a:rPr>
              <a:t>Medical chart review at initial reporting facility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sz="2400" b="1" dirty="0">
                <a:solidFill>
                  <a:srgbClr val="FFFF99"/>
                </a:solidFill>
              </a:rPr>
              <a:t>If lab first facility of report, the next subsequent care facility of case report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Prioritize </a:t>
            </a:r>
            <a:r>
              <a:rPr lang="en-US" sz="2800" b="1" dirty="0">
                <a:solidFill>
                  <a:srgbClr val="FFFF99"/>
                </a:solidFill>
              </a:rPr>
              <a:t>facilities based on number of NIR </a:t>
            </a:r>
            <a:r>
              <a:rPr lang="en-US" sz="2800" b="1" dirty="0" smtClean="0">
                <a:solidFill>
                  <a:srgbClr val="FFFF99"/>
                </a:solidFill>
              </a:rPr>
              <a:t>cases</a:t>
            </a:r>
          </a:p>
          <a:p>
            <a:pPr>
              <a:lnSpc>
                <a:spcPct val="90000"/>
              </a:lnSpc>
            </a:pPr>
            <a:endParaRPr lang="en-US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endParaRPr lang="en-US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b="1" dirty="0">
                <a:solidFill>
                  <a:schemeClr val="bg2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4947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3541"/>
            <a:ext cx="91440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NIR </a:t>
            </a:r>
            <a:r>
              <a:rPr lang="en-US" sz="3600" b="1" dirty="0">
                <a:solidFill>
                  <a:srgbClr val="FFC000"/>
                </a:solidFill>
              </a:rPr>
              <a:t>follow-up </a:t>
            </a:r>
            <a:r>
              <a:rPr lang="en-US" sz="3600" b="1" dirty="0" smtClean="0">
                <a:solidFill>
                  <a:srgbClr val="FFC000"/>
                </a:solidFill>
              </a:rPr>
              <a:t>(</a:t>
            </a:r>
            <a:r>
              <a:rPr lang="en-US" sz="3600" b="1" i="1" dirty="0" smtClean="0">
                <a:solidFill>
                  <a:srgbClr val="FFC000"/>
                </a:solidFill>
              </a:rPr>
              <a:t>cont.</a:t>
            </a:r>
            <a:r>
              <a:rPr lang="en-US" sz="3600" b="1" dirty="0" smtClean="0">
                <a:solidFill>
                  <a:srgbClr val="FFC000"/>
                </a:solidFill>
              </a:rPr>
              <a:t>)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82000" cy="4525963"/>
          </a:xfrm>
        </p:spPr>
        <p:txBody>
          <a:bodyPr/>
          <a:lstStyle/>
          <a:p>
            <a:pPr marL="514350" indent="-457200">
              <a:lnSpc>
                <a:spcPct val="90000"/>
              </a:lnSpc>
            </a:pPr>
            <a:endParaRPr lang="en-US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99"/>
                </a:solidFill>
              </a:rPr>
              <a:t>Inquire about </a:t>
            </a:r>
            <a:r>
              <a:rPr lang="en-US" b="1" u="sng" dirty="0">
                <a:solidFill>
                  <a:srgbClr val="FFFF99"/>
                </a:solidFill>
              </a:rPr>
              <a:t>all</a:t>
            </a:r>
            <a:r>
              <a:rPr lang="en-US" b="1" dirty="0">
                <a:solidFill>
                  <a:srgbClr val="FFFF99"/>
                </a:solidFill>
              </a:rPr>
              <a:t> PHVs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FF99"/>
                </a:solidFill>
              </a:rPr>
              <a:t>RF investigation should not stop because one PHV reported as “yes”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FF99"/>
                </a:solidFill>
              </a:rPr>
              <a:t>If provider leaves PHV field blank, do not assume it means “no”</a:t>
            </a:r>
          </a:p>
          <a:p>
            <a:pPr>
              <a:lnSpc>
                <a:spcPct val="90000"/>
              </a:lnSpc>
            </a:pPr>
            <a:endParaRPr lang="en-US" b="1" u="sng" dirty="0">
              <a:solidFill>
                <a:srgbClr val="FFFF99"/>
              </a:solidFill>
            </a:endParaRPr>
          </a:p>
          <a:p>
            <a:pPr marL="514350" indent="-457200">
              <a:lnSpc>
                <a:spcPct val="90000"/>
              </a:lnSpc>
            </a:pPr>
            <a:endParaRPr lang="en-US" b="1" dirty="0" smtClean="0">
              <a:solidFill>
                <a:srgbClr val="FFFF99"/>
              </a:solidFill>
            </a:endParaRPr>
          </a:p>
          <a:p>
            <a:pPr lvl="1">
              <a:lnSpc>
                <a:spcPct val="90000"/>
              </a:lnSpc>
            </a:pPr>
            <a:endParaRPr lang="en-US" b="1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b="1" dirty="0">
                <a:solidFill>
                  <a:schemeClr val="bg2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13125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5957"/>
            <a:ext cx="9144000" cy="331086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C000"/>
                </a:solidFill>
              </a:rPr>
              <a:t>Data Quality Assurance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9154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Visual </a:t>
            </a:r>
            <a:r>
              <a:rPr lang="en-US" sz="2800" b="1" dirty="0">
                <a:solidFill>
                  <a:srgbClr val="FFFF99"/>
                </a:solidFill>
              </a:rPr>
              <a:t>editing of 100% of hardcopy case </a:t>
            </a:r>
            <a:r>
              <a:rPr lang="en-US" sz="2800" b="1" dirty="0" smtClean="0">
                <a:solidFill>
                  <a:srgbClr val="FFFF99"/>
                </a:solidFill>
              </a:rPr>
              <a:t>reports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Monitor NIR </a:t>
            </a:r>
            <a:r>
              <a:rPr lang="en-US" sz="2800" b="1" dirty="0">
                <a:solidFill>
                  <a:srgbClr val="FFFF99"/>
                </a:solidFill>
              </a:rPr>
              <a:t>cases by field </a:t>
            </a:r>
            <a:r>
              <a:rPr lang="en-US" sz="2800" b="1" dirty="0" smtClean="0">
                <a:solidFill>
                  <a:srgbClr val="FFFF99"/>
                </a:solidFill>
              </a:rPr>
              <a:t>staff</a:t>
            </a:r>
          </a:p>
          <a:p>
            <a:pPr>
              <a:lnSpc>
                <a:spcPct val="90000"/>
              </a:lnSpc>
            </a:pPr>
            <a:endParaRPr lang="en-US" sz="2800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Re-abstract </a:t>
            </a:r>
            <a:r>
              <a:rPr lang="en-US" sz="2800" b="1" dirty="0">
                <a:solidFill>
                  <a:srgbClr val="FFFF99"/>
                </a:solidFill>
              </a:rPr>
              <a:t>first 10-20 records of new staff</a:t>
            </a:r>
          </a:p>
        </p:txBody>
      </p:sp>
    </p:spTree>
    <p:extLst>
      <p:ext uri="{BB962C8B-B14F-4D97-AF65-F5344CB8AC3E}">
        <p14:creationId xmlns:p14="http://schemas.microsoft.com/office/powerpoint/2010/main" val="22411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382000" cy="968375"/>
          </a:xfrm>
        </p:spPr>
        <p:txBody>
          <a:bodyPr/>
          <a:lstStyle/>
          <a:p>
            <a:r>
              <a:rPr lang="en-US" dirty="0" smtClean="0"/>
              <a:t>Education and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21327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Procedural Manual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7772400" cy="4343400"/>
          </a:xfrm>
        </p:spPr>
        <p:txBody>
          <a:bodyPr/>
          <a:lstStyle/>
          <a:p>
            <a:r>
              <a:rPr lang="en-US" b="1" dirty="0">
                <a:solidFill>
                  <a:srgbClr val="FFFF99"/>
                </a:solidFill>
              </a:rPr>
              <a:t>Manual should be specific</a:t>
            </a:r>
            <a:endParaRPr lang="en-US" sz="2800" dirty="0">
              <a:solidFill>
                <a:srgbClr val="FFFF99"/>
              </a:solidFill>
            </a:endParaRPr>
          </a:p>
          <a:p>
            <a:pPr lvl="1"/>
            <a:r>
              <a:rPr lang="en-US" sz="2400" dirty="0">
                <a:solidFill>
                  <a:srgbClr val="FFFF99"/>
                </a:solidFill>
              </a:rPr>
              <a:t>what sources of information/facilities are to be searched &amp; in what order</a:t>
            </a:r>
          </a:p>
          <a:p>
            <a:pPr lvl="1"/>
            <a:r>
              <a:rPr lang="en-US" sz="2400" dirty="0">
                <a:solidFill>
                  <a:srgbClr val="FFFF99"/>
                </a:solidFill>
              </a:rPr>
              <a:t>what evidence/documentation is acceptable for a particular </a:t>
            </a:r>
            <a:r>
              <a:rPr lang="en-US" sz="2400" dirty="0" smtClean="0">
                <a:solidFill>
                  <a:srgbClr val="FFFF99"/>
                </a:solidFill>
              </a:rPr>
              <a:t>risk factor</a:t>
            </a:r>
            <a:endParaRPr lang="en-US" sz="2400" dirty="0">
              <a:solidFill>
                <a:srgbClr val="FFFF99"/>
              </a:solidFill>
            </a:endParaRPr>
          </a:p>
          <a:p>
            <a:pPr lvl="1"/>
            <a:r>
              <a:rPr lang="en-US" sz="2400" dirty="0">
                <a:solidFill>
                  <a:srgbClr val="FFFF99"/>
                </a:solidFill>
              </a:rPr>
              <a:t>the importance of collecting information on multiple </a:t>
            </a:r>
            <a:r>
              <a:rPr lang="en-US" sz="2400" dirty="0" smtClean="0">
                <a:solidFill>
                  <a:srgbClr val="FFFF99"/>
                </a:solidFill>
              </a:rPr>
              <a:t>PHVs &amp; </a:t>
            </a:r>
            <a:r>
              <a:rPr lang="en-US" sz="2400" dirty="0">
                <a:solidFill>
                  <a:srgbClr val="FFFF99"/>
                </a:solidFill>
              </a:rPr>
              <a:t>not stopping when a single </a:t>
            </a:r>
            <a:r>
              <a:rPr lang="en-US" sz="2400" dirty="0" smtClean="0">
                <a:solidFill>
                  <a:srgbClr val="FFFF99"/>
                </a:solidFill>
              </a:rPr>
              <a:t>PHV has </a:t>
            </a:r>
            <a:r>
              <a:rPr lang="en-US" sz="2400" dirty="0">
                <a:solidFill>
                  <a:srgbClr val="FFFF99"/>
                </a:solidFill>
              </a:rPr>
              <a:t>been </a:t>
            </a:r>
            <a:r>
              <a:rPr lang="en-US" sz="2400" dirty="0" smtClean="0">
                <a:solidFill>
                  <a:srgbClr val="FFFF99"/>
                </a:solidFill>
              </a:rPr>
              <a:t>selected</a:t>
            </a:r>
            <a:endParaRPr lang="en-US" sz="2400" dirty="0">
              <a:solidFill>
                <a:srgbClr val="FFFF99"/>
              </a:solidFill>
            </a:endParaRPr>
          </a:p>
          <a:p>
            <a:pPr lvl="1"/>
            <a:r>
              <a:rPr lang="en-US" sz="2400" dirty="0">
                <a:solidFill>
                  <a:srgbClr val="FFFF99"/>
                </a:solidFill>
              </a:rPr>
              <a:t>performance expectations in terms of turn-around time, communication with providers, etc.</a:t>
            </a:r>
          </a:p>
        </p:txBody>
      </p:sp>
    </p:spTree>
    <p:extLst>
      <p:ext uri="{BB962C8B-B14F-4D97-AF65-F5344CB8AC3E}">
        <p14:creationId xmlns:p14="http://schemas.microsoft.com/office/powerpoint/2010/main" val="109410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800" b="1" dirty="0" smtClean="0">
                <a:solidFill>
                  <a:schemeClr val="bg1"/>
                </a:solidFill>
              </a:rPr>
              <a:t>Risk </a:t>
            </a:r>
            <a:r>
              <a:rPr lang="en-US" sz="3800" b="1" dirty="0">
                <a:solidFill>
                  <a:schemeClr val="bg1"/>
                </a:solidFill>
              </a:rPr>
              <a:t>Factor </a:t>
            </a:r>
            <a:r>
              <a:rPr lang="en-US" sz="3800" b="1" dirty="0" smtClean="0">
                <a:solidFill>
                  <a:schemeClr val="bg1"/>
                </a:solidFill>
              </a:rPr>
              <a:t>Training &amp; </a:t>
            </a:r>
            <a:r>
              <a:rPr lang="en-US" sz="3800" b="1" dirty="0">
                <a:solidFill>
                  <a:schemeClr val="bg1"/>
                </a:solidFill>
              </a:rPr>
              <a:t>Education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7772400" cy="4800600"/>
          </a:xfrm>
        </p:spPr>
        <p:txBody>
          <a:bodyPr/>
          <a:lstStyle/>
          <a:p>
            <a:r>
              <a:rPr lang="en-US" b="1" dirty="0" smtClean="0">
                <a:solidFill>
                  <a:srgbClr val="FFFF99"/>
                </a:solidFill>
              </a:rPr>
              <a:t>Goals</a:t>
            </a:r>
          </a:p>
          <a:p>
            <a:pPr lvl="1"/>
            <a:r>
              <a:rPr lang="en-US" b="1" dirty="0" smtClean="0">
                <a:solidFill>
                  <a:srgbClr val="FFFF99"/>
                </a:solidFill>
              </a:rPr>
              <a:t>Provide </a:t>
            </a:r>
            <a:r>
              <a:rPr lang="en-US" b="1" dirty="0">
                <a:solidFill>
                  <a:srgbClr val="FFFF99"/>
                </a:solidFill>
              </a:rPr>
              <a:t>concise, clear training materials</a:t>
            </a:r>
          </a:p>
          <a:p>
            <a:endParaRPr lang="en-US" b="1" dirty="0">
              <a:solidFill>
                <a:srgbClr val="FFFF99"/>
              </a:solidFill>
            </a:endParaRP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Be more proactive (surveillance staff)</a:t>
            </a:r>
          </a:p>
          <a:p>
            <a:endParaRPr lang="en-US" b="1" dirty="0">
              <a:solidFill>
                <a:srgbClr val="FFFF99"/>
              </a:solidFill>
            </a:endParaRP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Systematic reminders &amp; re-training</a:t>
            </a:r>
          </a:p>
        </p:txBody>
      </p:sp>
    </p:spTree>
    <p:extLst>
      <p:ext uri="{BB962C8B-B14F-4D97-AF65-F5344CB8AC3E}">
        <p14:creationId xmlns:p14="http://schemas.microsoft.com/office/powerpoint/2010/main" val="13130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8382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Risk Factor Training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5549" y="1012362"/>
            <a:ext cx="8458200" cy="4953000"/>
          </a:xfrm>
        </p:spPr>
        <p:txBody>
          <a:bodyPr/>
          <a:lstStyle/>
          <a:p>
            <a:r>
              <a:rPr lang="en-US" b="1" dirty="0">
                <a:solidFill>
                  <a:srgbClr val="FFFF99"/>
                </a:solidFill>
              </a:rPr>
              <a:t>Experienced Surveillance staff provide routine risk factor ascertainment training to both: </a:t>
            </a: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Internal staff</a:t>
            </a: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External reporting providers</a:t>
            </a:r>
          </a:p>
          <a:p>
            <a:r>
              <a:rPr lang="en-US" b="1" dirty="0">
                <a:solidFill>
                  <a:srgbClr val="FFFF99"/>
                </a:solidFill>
              </a:rPr>
              <a:t>Why?</a:t>
            </a: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Share expertise + credibility</a:t>
            </a: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Provide consistent definitions &amp; guidelines</a:t>
            </a:r>
          </a:p>
          <a:p>
            <a:pPr lvl="1"/>
            <a:r>
              <a:rPr lang="en-US" b="1" dirty="0">
                <a:solidFill>
                  <a:srgbClr val="FFFF99"/>
                </a:solidFill>
              </a:rPr>
              <a:t>Reminder to provider </a:t>
            </a:r>
          </a:p>
          <a:p>
            <a:pPr lvl="2"/>
            <a:r>
              <a:rPr lang="en-US" b="1" dirty="0">
                <a:solidFill>
                  <a:srgbClr val="FFFF99"/>
                </a:solidFill>
              </a:rPr>
              <a:t>ask about all known HIV risk factors &amp; document </a:t>
            </a:r>
          </a:p>
        </p:txBody>
      </p:sp>
    </p:spTree>
    <p:extLst>
      <p:ext uri="{BB962C8B-B14F-4D97-AF65-F5344CB8AC3E}">
        <p14:creationId xmlns:p14="http://schemas.microsoft.com/office/powerpoint/2010/main" val="27907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Internal Staff Training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7772400" cy="5334000"/>
          </a:xfrm>
        </p:spPr>
        <p:txBody>
          <a:bodyPr/>
          <a:lstStyle/>
          <a:p>
            <a:r>
              <a:rPr lang="en-US" b="1" u="sng" dirty="0">
                <a:solidFill>
                  <a:srgbClr val="FFFF99"/>
                </a:solidFill>
              </a:rPr>
              <a:t>New Staff</a:t>
            </a:r>
          </a:p>
          <a:p>
            <a:pPr>
              <a:buFontTx/>
              <a:buNone/>
            </a:pPr>
            <a:r>
              <a:rPr lang="en-US" b="1" dirty="0">
                <a:solidFill>
                  <a:srgbClr val="FFFF99"/>
                </a:solidFill>
              </a:rPr>
              <a:t>	1) </a:t>
            </a:r>
            <a:r>
              <a:rPr lang="en-US" b="1" i="1" dirty="0">
                <a:solidFill>
                  <a:srgbClr val="FFFF99"/>
                </a:solidFill>
              </a:rPr>
              <a:t>Provide early orientation</a:t>
            </a:r>
          </a:p>
          <a:p>
            <a:pPr lvl="2"/>
            <a:r>
              <a:rPr lang="en-US" sz="2800" dirty="0">
                <a:solidFill>
                  <a:srgbClr val="FFFF99"/>
                </a:solidFill>
              </a:rPr>
              <a:t>Stress importance </a:t>
            </a:r>
            <a:r>
              <a:rPr lang="en-US" sz="2800" dirty="0">
                <a:solidFill>
                  <a:srgbClr val="FFFF99"/>
                </a:solidFill>
                <a:cs typeface="Times New Roman" pitchFamily="18" charset="0"/>
              </a:rPr>
              <a:t>→</a:t>
            </a:r>
            <a:r>
              <a:rPr lang="en-US" sz="2800" dirty="0">
                <a:solidFill>
                  <a:srgbClr val="FFFF99"/>
                </a:solidFill>
              </a:rPr>
              <a:t>  </a:t>
            </a:r>
          </a:p>
          <a:p>
            <a:pPr lvl="2">
              <a:buFontTx/>
              <a:buNone/>
            </a:pPr>
            <a:r>
              <a:rPr lang="en-US" sz="2800" dirty="0">
                <a:solidFill>
                  <a:srgbClr val="FFFF99"/>
                </a:solidFill>
              </a:rPr>
              <a:t>	</a:t>
            </a:r>
            <a:r>
              <a:rPr lang="en-US" sz="2800" dirty="0" smtClean="0">
                <a:solidFill>
                  <a:srgbClr val="FFFF99"/>
                </a:solidFill>
              </a:rPr>
              <a:t>patient history variables = </a:t>
            </a:r>
            <a:r>
              <a:rPr lang="en-US" sz="2800" dirty="0">
                <a:solidFill>
                  <a:srgbClr val="FFFF99"/>
                </a:solidFill>
              </a:rPr>
              <a:t>demographics</a:t>
            </a:r>
          </a:p>
          <a:p>
            <a:pPr lvl="2"/>
            <a:r>
              <a:rPr lang="en-US" sz="2800" dirty="0">
                <a:solidFill>
                  <a:srgbClr val="FFFF99"/>
                </a:solidFill>
              </a:rPr>
              <a:t>How &amp; why important</a:t>
            </a:r>
          </a:p>
          <a:p>
            <a:pPr lvl="2"/>
            <a:r>
              <a:rPr lang="en-US" sz="2800" dirty="0">
                <a:solidFill>
                  <a:srgbClr val="FFFF99"/>
                </a:solidFill>
              </a:rPr>
              <a:t>Give staff tools</a:t>
            </a:r>
          </a:p>
          <a:p>
            <a:pPr lvl="3"/>
            <a:r>
              <a:rPr lang="en-US" sz="2400" dirty="0">
                <a:solidFill>
                  <a:srgbClr val="FFFF99"/>
                </a:solidFill>
              </a:rPr>
              <a:t>packet of risk factor definitions (new guidelines)</a:t>
            </a:r>
          </a:p>
          <a:p>
            <a:pPr lvl="3"/>
            <a:r>
              <a:rPr lang="en-US" sz="2400" dirty="0">
                <a:solidFill>
                  <a:srgbClr val="FFFF99"/>
                </a:solidFill>
              </a:rPr>
              <a:t>written materials: how </a:t>
            </a:r>
            <a:r>
              <a:rPr lang="en-US" sz="2400" dirty="0" smtClean="0">
                <a:solidFill>
                  <a:srgbClr val="FFFF99"/>
                </a:solidFill>
              </a:rPr>
              <a:t>patient history variables collected </a:t>
            </a:r>
            <a:r>
              <a:rPr lang="en-US" sz="2400" dirty="0">
                <a:solidFill>
                  <a:srgbClr val="FFFF99"/>
                </a:solidFill>
              </a:rPr>
              <a:t>locally</a:t>
            </a:r>
          </a:p>
          <a:p>
            <a:endParaRPr lang="en-US" sz="24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62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Internal Staff Training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7772400" cy="4876800"/>
          </a:xfrm>
        </p:spPr>
        <p:txBody>
          <a:bodyPr/>
          <a:lstStyle/>
          <a:p>
            <a:r>
              <a:rPr lang="en-US" b="1" u="sng" dirty="0">
                <a:solidFill>
                  <a:srgbClr val="FFFF99"/>
                </a:solidFill>
              </a:rPr>
              <a:t>New Staff</a:t>
            </a:r>
          </a:p>
          <a:p>
            <a:pPr>
              <a:buFontTx/>
              <a:buNone/>
            </a:pPr>
            <a:r>
              <a:rPr lang="en-US" b="1" i="1" dirty="0">
                <a:solidFill>
                  <a:srgbClr val="FFFF99"/>
                </a:solidFill>
              </a:rPr>
              <a:t>	</a:t>
            </a:r>
            <a:r>
              <a:rPr lang="en-US" b="1" dirty="0">
                <a:solidFill>
                  <a:srgbClr val="FFFF99"/>
                </a:solidFill>
              </a:rPr>
              <a:t>2) </a:t>
            </a:r>
            <a:r>
              <a:rPr lang="en-US" b="1" i="1" dirty="0">
                <a:solidFill>
                  <a:srgbClr val="FFFF99"/>
                </a:solidFill>
              </a:rPr>
              <a:t>Provide more extensive training</a:t>
            </a:r>
            <a:endParaRPr lang="en-US" i="1" dirty="0">
              <a:solidFill>
                <a:srgbClr val="FFFF99"/>
              </a:solidFill>
            </a:endParaRPr>
          </a:p>
          <a:p>
            <a:pPr lvl="1"/>
            <a:r>
              <a:rPr lang="en-US" dirty="0">
                <a:solidFill>
                  <a:srgbClr val="FFFF99"/>
                </a:solidFill>
              </a:rPr>
              <a:t>Senior staff presenter</a:t>
            </a:r>
          </a:p>
          <a:p>
            <a:pPr lvl="2"/>
            <a:r>
              <a:rPr lang="en-US" dirty="0">
                <a:solidFill>
                  <a:srgbClr val="FFFF99"/>
                </a:solidFill>
              </a:rPr>
              <a:t>Big </a:t>
            </a:r>
            <a:r>
              <a:rPr lang="en-US" dirty="0" smtClean="0">
                <a:solidFill>
                  <a:srgbClr val="FFFF99"/>
                </a:solidFill>
              </a:rPr>
              <a:t>picture</a:t>
            </a:r>
            <a:r>
              <a:rPr lang="en-US" dirty="0">
                <a:solidFill>
                  <a:srgbClr val="FFFF99"/>
                </a:solidFill>
              </a:rPr>
              <a:t>: consequences of missing data</a:t>
            </a:r>
          </a:p>
          <a:p>
            <a:pPr lvl="2"/>
            <a:r>
              <a:rPr lang="en-US" dirty="0">
                <a:solidFill>
                  <a:srgbClr val="FFFF99"/>
                </a:solidFill>
              </a:rPr>
              <a:t>Examples</a:t>
            </a:r>
          </a:p>
          <a:p>
            <a:pPr lvl="2"/>
            <a:r>
              <a:rPr lang="en-US" dirty="0">
                <a:solidFill>
                  <a:srgbClr val="FFFF99"/>
                </a:solidFill>
              </a:rPr>
              <a:t>Sample exercises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Strategies for eliciting </a:t>
            </a:r>
            <a:r>
              <a:rPr lang="en-US" dirty="0" smtClean="0">
                <a:solidFill>
                  <a:srgbClr val="FFFF99"/>
                </a:solidFill>
              </a:rPr>
              <a:t>patient history information from </a:t>
            </a:r>
            <a:r>
              <a:rPr lang="en-US" dirty="0">
                <a:solidFill>
                  <a:srgbClr val="FFFF99"/>
                </a:solidFill>
              </a:rPr>
              <a:t>providers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Re-abstract to test what’s learned</a:t>
            </a:r>
          </a:p>
          <a:p>
            <a:pPr>
              <a:buFontTx/>
              <a:buNone/>
            </a:pPr>
            <a:r>
              <a:rPr lang="en-US" b="1" dirty="0">
                <a:solidFill>
                  <a:schemeClr val="bg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03675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64665"/>
            <a:ext cx="7772400" cy="1143000"/>
          </a:xfrm>
        </p:spPr>
        <p:txBody>
          <a:bodyPr/>
          <a:lstStyle/>
          <a:p>
            <a:r>
              <a:rPr lang="en-US" sz="3800" b="1" dirty="0">
                <a:solidFill>
                  <a:srgbClr val="FFC000"/>
                </a:solidFill>
              </a:rPr>
              <a:t>Why is collection </a:t>
            </a:r>
            <a:r>
              <a:rPr lang="en-US" sz="3800" b="1" dirty="0" smtClean="0">
                <a:solidFill>
                  <a:srgbClr val="FFC000"/>
                </a:solidFill>
              </a:rPr>
              <a:t>of HIV </a:t>
            </a:r>
            <a:r>
              <a:rPr lang="en-US" sz="3800" b="1" dirty="0">
                <a:solidFill>
                  <a:srgbClr val="FFC000"/>
                </a:solidFill>
              </a:rPr>
              <a:t>risk </a:t>
            </a:r>
            <a:r>
              <a:rPr lang="en-US" sz="3800" b="1" dirty="0" smtClean="0">
                <a:solidFill>
                  <a:srgbClr val="FFC000"/>
                </a:solidFill>
              </a:rPr>
              <a:t>factor information </a:t>
            </a:r>
            <a:r>
              <a:rPr lang="en-US" sz="3800" b="1" dirty="0">
                <a:solidFill>
                  <a:srgbClr val="FFC000"/>
                </a:solidFill>
              </a:rPr>
              <a:t>important?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FFFF99"/>
                </a:solidFill>
              </a:rPr>
              <a:t>Identify </a:t>
            </a:r>
            <a:r>
              <a:rPr lang="en-US" b="1" dirty="0">
                <a:solidFill>
                  <a:srgbClr val="FFFF99"/>
                </a:solidFill>
              </a:rPr>
              <a:t>new or unusual </a:t>
            </a:r>
            <a:r>
              <a:rPr lang="en-US" b="1" dirty="0" smtClean="0">
                <a:solidFill>
                  <a:srgbClr val="FFFF99"/>
                </a:solidFill>
              </a:rPr>
              <a:t>cases</a:t>
            </a:r>
          </a:p>
          <a:p>
            <a:r>
              <a:rPr lang="en-US" b="1" dirty="0" smtClean="0">
                <a:solidFill>
                  <a:srgbClr val="FFFF99"/>
                </a:solidFill>
              </a:rPr>
              <a:t>Monitor </a:t>
            </a:r>
            <a:r>
              <a:rPr lang="en-US" b="1" dirty="0">
                <a:solidFill>
                  <a:srgbClr val="FFFF99"/>
                </a:solidFill>
              </a:rPr>
              <a:t>trends in the transmission of </a:t>
            </a:r>
            <a:r>
              <a:rPr lang="en-US" b="1" dirty="0" smtClean="0">
                <a:solidFill>
                  <a:srgbClr val="FFFF99"/>
                </a:solidFill>
              </a:rPr>
              <a:t>HIV</a:t>
            </a:r>
          </a:p>
          <a:p>
            <a:r>
              <a:rPr lang="en-US" b="1" dirty="0" smtClean="0">
                <a:solidFill>
                  <a:srgbClr val="FFFF99"/>
                </a:solidFill>
              </a:rPr>
              <a:t>Allocate resources</a:t>
            </a:r>
          </a:p>
          <a:p>
            <a:r>
              <a:rPr lang="en-US" b="1" dirty="0" smtClean="0">
                <a:solidFill>
                  <a:srgbClr val="FFFF99"/>
                </a:solidFill>
              </a:rPr>
              <a:t>Plan </a:t>
            </a:r>
            <a:r>
              <a:rPr lang="en-US" b="1" dirty="0">
                <a:solidFill>
                  <a:srgbClr val="FFFF99"/>
                </a:solidFill>
              </a:rPr>
              <a:t>prevention </a:t>
            </a:r>
            <a:r>
              <a:rPr lang="en-US" b="1" dirty="0" smtClean="0">
                <a:solidFill>
                  <a:srgbClr val="FFFF99"/>
                </a:solidFill>
              </a:rPr>
              <a:t>programs</a:t>
            </a:r>
          </a:p>
          <a:p>
            <a:r>
              <a:rPr lang="en-US" b="1" dirty="0" smtClean="0">
                <a:solidFill>
                  <a:srgbClr val="FFFF99"/>
                </a:solidFill>
              </a:rPr>
              <a:t>Target </a:t>
            </a:r>
            <a:r>
              <a:rPr lang="en-US" b="1" dirty="0">
                <a:solidFill>
                  <a:srgbClr val="FFFF99"/>
                </a:solidFill>
              </a:rPr>
              <a:t>risk reduction </a:t>
            </a:r>
            <a:r>
              <a:rPr lang="en-US" b="1" dirty="0" smtClean="0">
                <a:solidFill>
                  <a:srgbClr val="FFFF99"/>
                </a:solidFill>
              </a:rPr>
              <a:t>interventions</a:t>
            </a:r>
          </a:p>
          <a:p>
            <a:r>
              <a:rPr lang="en-US" b="1" dirty="0" smtClean="0">
                <a:solidFill>
                  <a:srgbClr val="FFFF99"/>
                </a:solidFill>
              </a:rPr>
              <a:t>Evaluate HIV programs</a:t>
            </a:r>
            <a:endParaRPr lang="en-US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0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Internal Staff </a:t>
            </a:r>
            <a:r>
              <a:rPr lang="en-US" sz="4000" b="1" dirty="0" smtClean="0">
                <a:solidFill>
                  <a:srgbClr val="FFC000"/>
                </a:solidFill>
              </a:rPr>
              <a:t>Training (cont.)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001000" cy="5486400"/>
          </a:xfrm>
        </p:spPr>
        <p:txBody>
          <a:bodyPr/>
          <a:lstStyle/>
          <a:p>
            <a:r>
              <a:rPr lang="en-US" b="1" u="sng" dirty="0">
                <a:solidFill>
                  <a:srgbClr val="FFFF99"/>
                </a:solidFill>
              </a:rPr>
              <a:t>Re-training existing staff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At least annually</a:t>
            </a:r>
          </a:p>
          <a:p>
            <a:pPr lvl="1"/>
            <a:r>
              <a:rPr lang="en-US" dirty="0" smtClean="0">
                <a:solidFill>
                  <a:srgbClr val="FFFF99"/>
                </a:solidFill>
              </a:rPr>
              <a:t>Presentations</a:t>
            </a:r>
            <a:r>
              <a:rPr lang="en-US" dirty="0">
                <a:solidFill>
                  <a:srgbClr val="FFFF99"/>
                </a:solidFill>
              </a:rPr>
              <a:t>, meetings, newsletters, etc. (opportunity for updates)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Ensures </a:t>
            </a:r>
            <a:r>
              <a:rPr lang="en-US" dirty="0" smtClean="0">
                <a:solidFill>
                  <a:srgbClr val="FFFF99"/>
                </a:solidFill>
              </a:rPr>
              <a:t>consistent, </a:t>
            </a:r>
            <a:r>
              <a:rPr lang="en-US" dirty="0">
                <a:solidFill>
                  <a:srgbClr val="FFFF99"/>
                </a:solidFill>
              </a:rPr>
              <a:t>single message</a:t>
            </a:r>
          </a:p>
          <a:p>
            <a:pPr lvl="1"/>
            <a:r>
              <a:rPr lang="en-US" dirty="0">
                <a:solidFill>
                  <a:srgbClr val="FFFF99"/>
                </a:solidFill>
              </a:rPr>
              <a:t>Generate summary reports by staff on </a:t>
            </a:r>
            <a:r>
              <a:rPr lang="en-US" dirty="0" smtClean="0">
                <a:solidFill>
                  <a:srgbClr val="FFFF99"/>
                </a:solidFill>
              </a:rPr>
              <a:t>NIRs </a:t>
            </a:r>
            <a:r>
              <a:rPr lang="en-US" dirty="0">
                <a:solidFill>
                  <a:srgbClr val="FFFF99"/>
                </a:solidFill>
              </a:rPr>
              <a:t>to identify areas needing improvement</a:t>
            </a:r>
          </a:p>
          <a:p>
            <a:pPr lvl="1"/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Education &amp; Training of Providers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432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99"/>
                </a:solidFill>
              </a:rPr>
              <a:t>Be clear, realistic, &amp; concise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rgbClr val="FFFF99"/>
                </a:solidFill>
              </a:rPr>
              <a:t>Reporting </a:t>
            </a:r>
            <a:r>
              <a:rPr lang="en-US" b="1" dirty="0">
                <a:solidFill>
                  <a:srgbClr val="FFFF99"/>
                </a:solidFill>
              </a:rPr>
              <a:t>aids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HIV </a:t>
            </a:r>
            <a:r>
              <a:rPr lang="en-US" dirty="0">
                <a:solidFill>
                  <a:srgbClr val="FFFF99"/>
                </a:solidFill>
              </a:rPr>
              <a:t>risk factor definitions </a:t>
            </a:r>
            <a:endParaRPr lang="en-US" dirty="0" smtClean="0">
              <a:solidFill>
                <a:srgbClr val="FFFF99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Patient- </a:t>
            </a:r>
            <a:r>
              <a:rPr lang="en-US" dirty="0">
                <a:solidFill>
                  <a:srgbClr val="FFFF99"/>
                </a:solidFill>
              </a:rPr>
              <a:t>and provider-administered questionnaires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rgbClr val="FFFF99"/>
                </a:solidFill>
              </a:rPr>
              <a:t>Direct </a:t>
            </a:r>
            <a:r>
              <a:rPr lang="en-US" b="1" dirty="0">
                <a:solidFill>
                  <a:srgbClr val="FFFF99"/>
                </a:solidFill>
              </a:rPr>
              <a:t>to the right person at the facility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rgbClr val="FFFF99"/>
                </a:solidFill>
              </a:rPr>
              <a:t>Consider staff turnover</a:t>
            </a:r>
          </a:p>
        </p:txBody>
      </p:sp>
    </p:spTree>
    <p:extLst>
      <p:ext uri="{BB962C8B-B14F-4D97-AF65-F5344CB8AC3E}">
        <p14:creationId xmlns:p14="http://schemas.microsoft.com/office/powerpoint/2010/main" val="8167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</a:rPr>
              <a:t>Education &amp; Training of Providers (cont.)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0239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b="1" dirty="0">
                <a:solidFill>
                  <a:srgbClr val="FFFF99"/>
                </a:solidFill>
              </a:rPr>
              <a:t>Train at least one person/site</a:t>
            </a:r>
          </a:p>
          <a:p>
            <a:pPr>
              <a:lnSpc>
                <a:spcPct val="80000"/>
              </a:lnSpc>
            </a:pPr>
            <a:endParaRPr lang="en-US" sz="2800" b="1" dirty="0">
              <a:solidFill>
                <a:srgbClr val="FFFF99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Via </a:t>
            </a:r>
            <a:r>
              <a:rPr lang="en-US" sz="2800" b="1" dirty="0">
                <a:solidFill>
                  <a:srgbClr val="FFFF99"/>
                </a:solidFill>
              </a:rPr>
              <a:t>existing visits, training sessions, meetings, letters, e-mail, etc.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800" b="1" dirty="0" smtClean="0">
              <a:solidFill>
                <a:srgbClr val="FFFF99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Maintain </a:t>
            </a:r>
            <a:r>
              <a:rPr lang="en-US" sz="2800" b="1" dirty="0">
                <a:solidFill>
                  <a:srgbClr val="FFFF99"/>
                </a:solidFill>
              </a:rPr>
              <a:t>a log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FFFF99"/>
                </a:solidFill>
              </a:rPr>
              <a:t>Facilities that have/not been trained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FFFF99"/>
                </a:solidFill>
              </a:rPr>
              <a:t>Identify &amp; target those that do not document risk</a:t>
            </a:r>
          </a:p>
          <a:p>
            <a:pPr>
              <a:lnSpc>
                <a:spcPct val="80000"/>
              </a:lnSpc>
            </a:pPr>
            <a:endParaRPr lang="en-US" sz="2800" b="1" dirty="0" smtClean="0">
              <a:solidFill>
                <a:srgbClr val="FFFF99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Include </a:t>
            </a:r>
            <a:r>
              <a:rPr lang="en-US" sz="2800" b="1" dirty="0">
                <a:solidFill>
                  <a:srgbClr val="FFFF99"/>
                </a:solidFill>
              </a:rPr>
              <a:t>Dear Dr. Letter – include HIPPA,  confidentiality, etc. </a:t>
            </a:r>
          </a:p>
          <a:p>
            <a:pPr lvl="1">
              <a:lnSpc>
                <a:spcPct val="80000"/>
              </a:lnSpc>
            </a:pPr>
            <a:endParaRPr lang="en-US" sz="2400" dirty="0">
              <a:solidFill>
                <a:srgbClr val="FFFF99"/>
              </a:solidFill>
            </a:endParaRPr>
          </a:p>
          <a:p>
            <a:pPr lvl="1">
              <a:lnSpc>
                <a:spcPct val="80000"/>
              </a:lnSpc>
            </a:pPr>
            <a:endParaRPr lang="en-US" sz="32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7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2267" y="381000"/>
            <a:ext cx="87630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</a:rPr>
              <a:t>Education &amp; Training of </a:t>
            </a:r>
            <a:r>
              <a:rPr lang="en-US" sz="3600" b="1" dirty="0" smtClean="0">
                <a:solidFill>
                  <a:srgbClr val="FFC000"/>
                </a:solidFill>
              </a:rPr>
              <a:t>Providers (cont.)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77724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Annual </a:t>
            </a:r>
            <a:r>
              <a:rPr lang="en-US" sz="2800" b="1" dirty="0">
                <a:solidFill>
                  <a:srgbClr val="FFFF99"/>
                </a:solidFill>
              </a:rPr>
              <a:t>&amp; routine risk factor communication 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olidFill>
                  <a:srgbClr val="FFFF99"/>
                </a:solidFill>
              </a:rPr>
              <a:t>Visits</a:t>
            </a:r>
            <a:r>
              <a:rPr lang="en-US" sz="2400" dirty="0">
                <a:solidFill>
                  <a:srgbClr val="FFFF99"/>
                </a:solidFill>
              </a:rPr>
              <a:t>, calls, e-mails, newsletters, training sessions, meetings, professional publications,  etc.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Give feedback early</a:t>
            </a:r>
            <a:endParaRPr lang="en-US" sz="2800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endParaRPr lang="en-US" sz="2800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FFFF99"/>
                </a:solidFill>
              </a:rPr>
              <a:t>Use </a:t>
            </a:r>
            <a:r>
              <a:rPr lang="en-US" sz="2800" b="1" dirty="0">
                <a:solidFill>
                  <a:srgbClr val="FFFF99"/>
                </a:solidFill>
              </a:rPr>
              <a:t>the feedback reports 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>
                <a:solidFill>
                  <a:srgbClr val="FFFF99"/>
                </a:solidFill>
              </a:rPr>
              <a:t>Data tables, </a:t>
            </a:r>
            <a:r>
              <a:rPr lang="en-US" sz="2400" b="1" dirty="0">
                <a:solidFill>
                  <a:srgbClr val="FFFF99"/>
                </a:solidFill>
              </a:rPr>
              <a:t>Q/A management </a:t>
            </a:r>
            <a:r>
              <a:rPr lang="en-US" sz="2400" b="1" dirty="0" smtClean="0">
                <a:solidFill>
                  <a:srgbClr val="FFFF99"/>
                </a:solidFill>
              </a:rPr>
              <a:t>reports</a:t>
            </a:r>
            <a:r>
              <a:rPr lang="en-US" sz="2400" b="1" dirty="0">
                <a:solidFill>
                  <a:srgbClr val="FFFF99"/>
                </a:solidFill>
              </a:rPr>
              <a:t>, etc.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solidFill>
                  <a:srgbClr val="FFFF99"/>
                </a:solidFill>
              </a:rPr>
              <a:t>missing risk factor data 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solidFill>
                  <a:srgbClr val="FFFF99"/>
                </a:solidFill>
              </a:rPr>
              <a:t>incomplete reporting 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solidFill>
                  <a:srgbClr val="FFFF99"/>
                </a:solidFill>
              </a:rPr>
              <a:t>goal = yes, no, or unknown for each risk factor for each case  </a:t>
            </a:r>
          </a:p>
        </p:txBody>
      </p:sp>
    </p:spTree>
    <p:extLst>
      <p:ext uri="{BB962C8B-B14F-4D97-AF65-F5344CB8AC3E}">
        <p14:creationId xmlns:p14="http://schemas.microsoft.com/office/powerpoint/2010/main" val="80857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391896"/>
            <a:ext cx="7772400" cy="1143000"/>
          </a:xfrm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</a:rPr>
              <a:t>Numerous Tools for Providers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305155" name="Oval 3"/>
          <p:cNvSpPr>
            <a:spLocks noChangeArrowheads="1"/>
          </p:cNvSpPr>
          <p:nvPr/>
        </p:nvSpPr>
        <p:spPr bwMode="auto">
          <a:xfrm>
            <a:off x="439738" y="1752600"/>
            <a:ext cx="1828800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/>
              <a:t>Patient </a:t>
            </a:r>
          </a:p>
          <a:p>
            <a:pPr algn="ctr"/>
            <a:r>
              <a:rPr lang="en-US"/>
              <a:t>Questionnaire</a:t>
            </a:r>
          </a:p>
        </p:txBody>
      </p:sp>
      <p:sp>
        <p:nvSpPr>
          <p:cNvPr id="305156" name="Oval 4"/>
          <p:cNvSpPr>
            <a:spLocks noChangeArrowheads="1"/>
          </p:cNvSpPr>
          <p:nvPr/>
        </p:nvSpPr>
        <p:spPr bwMode="auto">
          <a:xfrm>
            <a:off x="2743200" y="3048000"/>
            <a:ext cx="2844800" cy="2057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/>
              <a:t>Dear Dr. </a:t>
            </a:r>
          </a:p>
          <a:p>
            <a:pPr algn="ctr"/>
            <a:r>
              <a:rPr lang="en-US"/>
              <a:t>Letters: </a:t>
            </a:r>
          </a:p>
          <a:p>
            <a:pPr algn="ctr"/>
            <a:r>
              <a:rPr lang="en-US" i="1"/>
              <a:t>HIPPA, Reporting,</a:t>
            </a:r>
          </a:p>
          <a:p>
            <a:pPr algn="ctr"/>
            <a:r>
              <a:rPr lang="en-US" i="1"/>
              <a:t>Confidentiality</a:t>
            </a:r>
          </a:p>
          <a:p>
            <a:pPr algn="ctr"/>
            <a:endParaRPr lang="en-US" i="1"/>
          </a:p>
        </p:txBody>
      </p:sp>
      <p:sp>
        <p:nvSpPr>
          <p:cNvPr id="305157" name="Oval 5"/>
          <p:cNvSpPr>
            <a:spLocks noChangeArrowheads="1"/>
          </p:cNvSpPr>
          <p:nvPr/>
        </p:nvSpPr>
        <p:spPr bwMode="auto">
          <a:xfrm>
            <a:off x="6942138" y="2362200"/>
            <a:ext cx="1693862" cy="1447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 sz="1800"/>
          </a:p>
          <a:p>
            <a:pPr algn="ctr"/>
            <a:r>
              <a:rPr lang="en-US"/>
              <a:t>Provider-</a:t>
            </a:r>
          </a:p>
          <a:p>
            <a:pPr algn="ctr"/>
            <a:r>
              <a:rPr lang="en-US"/>
              <a:t>Administered</a:t>
            </a:r>
          </a:p>
          <a:p>
            <a:pPr algn="ctr"/>
            <a:r>
              <a:rPr lang="en-US"/>
              <a:t>Questionnaire</a:t>
            </a:r>
          </a:p>
          <a:p>
            <a:pPr algn="ctr"/>
            <a:endParaRPr lang="en-US" sz="1800"/>
          </a:p>
        </p:txBody>
      </p:sp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914400" y="5029200"/>
            <a:ext cx="1287463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/>
              <a:t>Feedback </a:t>
            </a:r>
          </a:p>
          <a:p>
            <a:pPr algn="ctr"/>
            <a:r>
              <a:rPr lang="en-US"/>
              <a:t>report</a:t>
            </a:r>
          </a:p>
        </p:txBody>
      </p:sp>
      <p:sp>
        <p:nvSpPr>
          <p:cNvPr id="305159" name="Rectangle 7"/>
          <p:cNvSpPr>
            <a:spLocks noChangeArrowheads="1"/>
          </p:cNvSpPr>
          <p:nvPr/>
        </p:nvSpPr>
        <p:spPr bwMode="auto">
          <a:xfrm>
            <a:off x="6332538" y="4724400"/>
            <a:ext cx="14224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/>
              <a:t>Tool Kit &amp;</a:t>
            </a:r>
          </a:p>
          <a:p>
            <a:pPr algn="ctr"/>
            <a:r>
              <a:rPr lang="en-US"/>
              <a:t>Provider Ltr</a:t>
            </a:r>
          </a:p>
        </p:txBody>
      </p:sp>
      <p:sp>
        <p:nvSpPr>
          <p:cNvPr id="305160" name="Rectangle 8"/>
          <p:cNvSpPr>
            <a:spLocks noChangeArrowheads="1"/>
          </p:cNvSpPr>
          <p:nvPr/>
        </p:nvSpPr>
        <p:spPr bwMode="auto">
          <a:xfrm>
            <a:off x="4572000" y="1295400"/>
            <a:ext cx="1490663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/>
              <a:t>CDC Risk </a:t>
            </a:r>
          </a:p>
          <a:p>
            <a:pPr algn="ctr"/>
            <a:r>
              <a:rPr lang="en-US"/>
              <a:t>Factor</a:t>
            </a:r>
          </a:p>
          <a:p>
            <a:pPr algn="ctr"/>
            <a:r>
              <a:rPr lang="en-US"/>
              <a:t>Definitions</a:t>
            </a:r>
          </a:p>
        </p:txBody>
      </p:sp>
      <p:sp>
        <p:nvSpPr>
          <p:cNvPr id="305161" name="Text Box 9"/>
          <p:cNvSpPr txBox="1">
            <a:spLocks noChangeArrowheads="1"/>
          </p:cNvSpPr>
          <p:nvPr/>
        </p:nvSpPr>
        <p:spPr bwMode="auto">
          <a:xfrm>
            <a:off x="4572000" y="6216650"/>
            <a:ext cx="3522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4114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45264"/>
            <a:ext cx="91440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Major Changes </a:t>
            </a:r>
            <a:br>
              <a:rPr lang="en-US" sz="3200" b="1" dirty="0" smtClean="0">
                <a:solidFill>
                  <a:srgbClr val="FFC000"/>
                </a:solidFill>
              </a:rPr>
            </a:br>
            <a:r>
              <a:rPr lang="en-US" sz="3200" b="1" dirty="0" smtClean="0">
                <a:solidFill>
                  <a:srgbClr val="FFC000"/>
                </a:solidFill>
              </a:rPr>
              <a:t>from previous Technical Guidance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768" y="1493837"/>
            <a:ext cx="86868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Revised definition of  “</a:t>
            </a:r>
            <a:r>
              <a:rPr lang="en-US" sz="2400" dirty="0">
                <a:solidFill>
                  <a:srgbClr val="FFFF99"/>
                </a:solidFill>
              </a:rPr>
              <a:t>Risk Factor</a:t>
            </a:r>
            <a:r>
              <a:rPr lang="en-US" sz="2400" dirty="0" smtClean="0">
                <a:solidFill>
                  <a:srgbClr val="FFFF99"/>
                </a:solidFill>
              </a:rPr>
              <a:t>”</a:t>
            </a:r>
          </a:p>
          <a:p>
            <a:pPr marL="609600" lvl="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Added patient </a:t>
            </a:r>
            <a:r>
              <a:rPr lang="en-US" sz="2400" dirty="0">
                <a:solidFill>
                  <a:srgbClr val="FFFF99"/>
                </a:solidFill>
              </a:rPr>
              <a:t>history </a:t>
            </a:r>
            <a:r>
              <a:rPr lang="en-US" sz="2400" dirty="0" smtClean="0">
                <a:solidFill>
                  <a:srgbClr val="FFFF99"/>
                </a:solidFill>
              </a:rPr>
              <a:t>variable (PHV) to list of standard terms</a:t>
            </a:r>
            <a:endParaRPr lang="en-US" sz="2400" dirty="0">
              <a:solidFill>
                <a:srgbClr val="FFFF99"/>
              </a:solidFill>
            </a:endParaRPr>
          </a:p>
          <a:p>
            <a:pPr marL="609600" lvl="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Prototype </a:t>
            </a:r>
            <a:r>
              <a:rPr lang="en-US" sz="2400" dirty="0">
                <a:solidFill>
                  <a:srgbClr val="FFFF99"/>
                </a:solidFill>
              </a:rPr>
              <a:t>Forms for Collecting Risk Factor Data </a:t>
            </a:r>
            <a:r>
              <a:rPr lang="en-US" sz="2400" dirty="0" smtClean="0">
                <a:solidFill>
                  <a:srgbClr val="FFFF99"/>
                </a:solidFill>
              </a:rPr>
              <a:t>removed</a:t>
            </a:r>
            <a:endParaRPr lang="en-US" sz="2400" dirty="0">
              <a:solidFill>
                <a:srgbClr val="FFFF99"/>
              </a:solidFill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Added “Risk </a:t>
            </a:r>
            <a:r>
              <a:rPr lang="en-US" sz="2400" dirty="0">
                <a:solidFill>
                  <a:srgbClr val="FFFF99"/>
                </a:solidFill>
              </a:rPr>
              <a:t>Factor Assignment Diagram” </a:t>
            </a:r>
            <a:r>
              <a:rPr lang="en-US" sz="2400" dirty="0" smtClean="0">
                <a:solidFill>
                  <a:srgbClr val="FFFF99"/>
                </a:solidFill>
              </a:rPr>
              <a:t> (Appendix 2)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Discontinued use of “No reported risk” (</a:t>
            </a:r>
            <a:r>
              <a:rPr lang="en-US" sz="2400" dirty="0">
                <a:solidFill>
                  <a:srgbClr val="FFFF99"/>
                </a:solidFill>
              </a:rPr>
              <a:t>NRR) category </a:t>
            </a:r>
            <a:endParaRPr lang="en-US" sz="2400" dirty="0" smtClean="0">
              <a:solidFill>
                <a:srgbClr val="FFFF99"/>
              </a:solidFill>
            </a:endParaRPr>
          </a:p>
          <a:p>
            <a:pPr marL="609600" lvl="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Assessment of RF outcome standard no longer allows for the use of a representative sample;  CDC-supplied SAS program must be used for assessment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Updated definition for categorizing cases into female </a:t>
            </a:r>
            <a:r>
              <a:rPr lang="en-US" sz="2400" dirty="0">
                <a:solidFill>
                  <a:srgbClr val="FFFF99"/>
                </a:solidFill>
              </a:rPr>
              <a:t>heterosexual contact </a:t>
            </a:r>
            <a:r>
              <a:rPr lang="en-US" sz="2400" dirty="0" smtClean="0">
                <a:solidFill>
                  <a:srgbClr val="FFFF99"/>
                </a:solidFill>
              </a:rPr>
              <a:t>category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rgbClr val="FFFF99"/>
                </a:solidFill>
              </a:rPr>
              <a:t>HIV </a:t>
            </a:r>
            <a:r>
              <a:rPr lang="en-US" sz="2400" dirty="0">
                <a:solidFill>
                  <a:srgbClr val="FFFF99"/>
                </a:solidFill>
              </a:rPr>
              <a:t>risk factor definitions </a:t>
            </a:r>
            <a:r>
              <a:rPr lang="en-US" sz="2400" dirty="0" smtClean="0">
                <a:solidFill>
                  <a:srgbClr val="FFFF99"/>
                </a:solidFill>
              </a:rPr>
              <a:t>updated </a:t>
            </a:r>
            <a:r>
              <a:rPr lang="en-US" sz="2400" dirty="0">
                <a:solidFill>
                  <a:srgbClr val="FFFF99"/>
                </a:solidFill>
              </a:rPr>
              <a:t>to include  current </a:t>
            </a:r>
            <a:r>
              <a:rPr lang="en-US" sz="2400" dirty="0" smtClean="0">
                <a:solidFill>
                  <a:srgbClr val="FFFF99"/>
                </a:solidFill>
              </a:rPr>
              <a:t>terminology</a:t>
            </a:r>
            <a:endParaRPr lang="en-US" sz="2400" dirty="0">
              <a:solidFill>
                <a:srgbClr val="FFFF99"/>
              </a:solidFill>
            </a:endParaRPr>
          </a:p>
          <a:p>
            <a:pPr marL="609600" lvl="0" indent="-609600">
              <a:lnSpc>
                <a:spcPct val="90000"/>
              </a:lnSpc>
              <a:buFontTx/>
              <a:buAutoNum type="arabicPeriod"/>
            </a:pPr>
            <a:endParaRPr lang="en-US" sz="2400" dirty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en-US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55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1375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Exposure Category Implementation Workgroup	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548" y="1605633"/>
            <a:ext cx="4120251" cy="4114800"/>
          </a:xfrm>
        </p:spPr>
        <p:txBody>
          <a:bodyPr/>
          <a:lstStyle/>
          <a:p>
            <a:r>
              <a:rPr lang="en-US" sz="2000" dirty="0" smtClean="0">
                <a:solidFill>
                  <a:srgbClr val="FFFF99"/>
                </a:solidFill>
              </a:rPr>
              <a:t>State/local representatives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Sara </a:t>
            </a:r>
            <a:r>
              <a:rPr lang="en-US" sz="1600" dirty="0">
                <a:solidFill>
                  <a:srgbClr val="FFFF99"/>
                </a:solidFill>
              </a:rPr>
              <a:t>Bodach (New York City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Sharon </a:t>
            </a:r>
            <a:r>
              <a:rPr lang="en-US" sz="1600" dirty="0">
                <a:solidFill>
                  <a:srgbClr val="FFFF99"/>
                </a:solidFill>
              </a:rPr>
              <a:t>Carter (Virginia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Erika </a:t>
            </a:r>
            <a:r>
              <a:rPr lang="en-US" sz="1600" dirty="0">
                <a:solidFill>
                  <a:srgbClr val="FFFF99"/>
                </a:solidFill>
              </a:rPr>
              <a:t>Chapman (Indiana</a:t>
            </a:r>
            <a:r>
              <a:rPr lang="en-US" sz="1600" dirty="0" smtClean="0">
                <a:solidFill>
                  <a:srgbClr val="FFFF99"/>
                </a:solidFill>
              </a:rPr>
              <a:t>) 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Sutopa </a:t>
            </a:r>
            <a:r>
              <a:rPr lang="en-US" sz="1600" dirty="0">
                <a:solidFill>
                  <a:srgbClr val="FFFF99"/>
                </a:solidFill>
              </a:rPr>
              <a:t>Chowdhury (Rhode </a:t>
            </a:r>
            <a:r>
              <a:rPr lang="en-US" sz="1600" dirty="0" smtClean="0">
                <a:solidFill>
                  <a:srgbClr val="FFFF99"/>
                </a:solidFill>
              </a:rPr>
              <a:t>Island)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Miranda </a:t>
            </a:r>
            <a:r>
              <a:rPr lang="en-US" sz="1600" dirty="0">
                <a:solidFill>
                  <a:srgbClr val="FFFF99"/>
                </a:solidFill>
              </a:rPr>
              <a:t>Fanning (Texas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Garret </a:t>
            </a:r>
            <a:r>
              <a:rPr lang="en-US" sz="1600" dirty="0">
                <a:solidFill>
                  <a:srgbClr val="FFFF99"/>
                </a:solidFill>
              </a:rPr>
              <a:t>Lum (District of Columbia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Mari </a:t>
            </a:r>
            <a:r>
              <a:rPr lang="en-US" sz="1600" dirty="0" err="1">
                <a:solidFill>
                  <a:srgbClr val="FFFF99"/>
                </a:solidFill>
              </a:rPr>
              <a:t>Gasiorowicz</a:t>
            </a:r>
            <a:r>
              <a:rPr lang="en-US" sz="1600" dirty="0">
                <a:solidFill>
                  <a:srgbClr val="FFFF99"/>
                </a:solidFill>
              </a:rPr>
              <a:t> (Wisconsin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Daniel </a:t>
            </a:r>
            <a:r>
              <a:rPr lang="en-US" sz="1600" dirty="0">
                <a:solidFill>
                  <a:srgbClr val="FFFF99"/>
                </a:solidFill>
              </a:rPr>
              <a:t>Gordon (NY state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Victoria </a:t>
            </a:r>
            <a:r>
              <a:rPr lang="en-US" sz="1600" dirty="0">
                <a:solidFill>
                  <a:srgbClr val="FFFF99"/>
                </a:solidFill>
              </a:rPr>
              <a:t>Lazariu (NY state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Mark </a:t>
            </a:r>
            <a:r>
              <a:rPr lang="en-US" sz="1600" dirty="0">
                <a:solidFill>
                  <a:srgbClr val="FFFF99"/>
                </a:solidFill>
              </a:rPr>
              <a:t>Miller (West Virginia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Eve </a:t>
            </a:r>
            <a:r>
              <a:rPr lang="en-US" sz="1600" dirty="0">
                <a:solidFill>
                  <a:srgbClr val="FFFF99"/>
                </a:solidFill>
              </a:rPr>
              <a:t>Mokotoff (Michigan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Thomas </a:t>
            </a:r>
            <a:r>
              <a:rPr lang="en-US" sz="1600" dirty="0">
                <a:solidFill>
                  <a:srgbClr val="FFFF99"/>
                </a:solidFill>
              </a:rPr>
              <a:t>Shavor (Tennessee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Yaa </a:t>
            </a:r>
            <a:r>
              <a:rPr lang="en-US" sz="1600" dirty="0">
                <a:solidFill>
                  <a:srgbClr val="FFFF99"/>
                </a:solidFill>
              </a:rPr>
              <a:t>Simpson (Chicago</a:t>
            </a:r>
            <a:r>
              <a:rPr lang="en-US" sz="1600" dirty="0" smtClean="0">
                <a:solidFill>
                  <a:srgbClr val="FFFF99"/>
                </a:solidFill>
              </a:rPr>
              <a:t>)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Stephanie </a:t>
            </a:r>
            <a:r>
              <a:rPr lang="en-US" sz="1600" dirty="0">
                <a:solidFill>
                  <a:srgbClr val="FFFF99"/>
                </a:solidFill>
              </a:rPr>
              <a:t>Townsell (Chicago</a:t>
            </a:r>
            <a:r>
              <a:rPr lang="en-US" sz="1600" dirty="0" smtClean="0">
                <a:solidFill>
                  <a:srgbClr val="FFFF99"/>
                </a:solidFill>
              </a:rPr>
              <a:t>) 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Jenna </a:t>
            </a:r>
            <a:r>
              <a:rPr lang="en-US" sz="1600" dirty="0">
                <a:solidFill>
                  <a:srgbClr val="FFFF99"/>
                </a:solidFill>
              </a:rPr>
              <a:t>Waggoner (North </a:t>
            </a:r>
            <a:r>
              <a:rPr lang="en-US" sz="1600" dirty="0" smtClean="0">
                <a:solidFill>
                  <a:srgbClr val="FFFF99"/>
                </a:solidFill>
              </a:rPr>
              <a:t>Carolina)</a:t>
            </a:r>
            <a:endParaRPr lang="en-US" sz="1600" dirty="0">
              <a:solidFill>
                <a:srgbClr val="FFFF99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48200" y="1594743"/>
            <a:ext cx="3581400" cy="4114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FFFF99"/>
                </a:solidFill>
              </a:rPr>
              <a:t>CDC representatives </a:t>
            </a:r>
          </a:p>
          <a:p>
            <a:pPr lvl="1"/>
            <a:r>
              <a:rPr lang="en-US" sz="1600" dirty="0">
                <a:solidFill>
                  <a:srgbClr val="FFFF99"/>
                </a:solidFill>
              </a:rPr>
              <a:t>Anna Satcher Johnson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Stacy Cohen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Patricia Joyce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Cheryl </a:t>
            </a:r>
            <a:r>
              <a:rPr lang="en-US" sz="1600" dirty="0" err="1" smtClean="0">
                <a:solidFill>
                  <a:srgbClr val="FFFF99"/>
                </a:solidFill>
              </a:rPr>
              <a:t>Bañez</a:t>
            </a:r>
            <a:r>
              <a:rPr lang="en-US" sz="1600" dirty="0" smtClean="0">
                <a:solidFill>
                  <a:srgbClr val="FFFF99"/>
                </a:solidFill>
              </a:rPr>
              <a:t> Ocfemia</a:t>
            </a:r>
          </a:p>
          <a:p>
            <a:pPr lvl="1"/>
            <a:r>
              <a:rPr lang="en-US" sz="1600" dirty="0" smtClean="0">
                <a:solidFill>
                  <a:srgbClr val="FFFF99"/>
                </a:solidFill>
              </a:rPr>
              <a:t>Luke Shouse</a:t>
            </a:r>
            <a:endParaRPr lang="en-US" sz="16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29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6523" y="-479425"/>
            <a:ext cx="8195733" cy="5445125"/>
          </a:xfrm>
        </p:spPr>
        <p:txBody>
          <a:bodyPr/>
          <a:lstStyle/>
          <a:p>
            <a:r>
              <a:rPr lang="en-US" sz="3800" dirty="0"/>
              <a:t/>
            </a:r>
            <a:br>
              <a:rPr lang="en-US" sz="3800" dirty="0"/>
            </a:br>
            <a:r>
              <a:rPr lang="en-US" sz="3800" dirty="0" smtClean="0">
                <a:solidFill>
                  <a:srgbClr val="FFFF66"/>
                </a:solidFill>
              </a:rPr>
              <a:t/>
            </a:r>
            <a:br>
              <a:rPr lang="en-US" sz="3800" dirty="0" smtClean="0">
                <a:solidFill>
                  <a:srgbClr val="FFFF66"/>
                </a:solidFill>
              </a:rPr>
            </a:br>
            <a:r>
              <a:rPr lang="en-US" sz="3800" dirty="0" smtClean="0">
                <a:solidFill>
                  <a:srgbClr val="FFFF66"/>
                </a:solidFill>
              </a:rPr>
              <a:t>Technical Guidance for </a:t>
            </a:r>
            <a:br>
              <a:rPr lang="en-US" sz="3800" dirty="0" smtClean="0">
                <a:solidFill>
                  <a:srgbClr val="FFFF66"/>
                </a:solidFill>
              </a:rPr>
            </a:br>
            <a:r>
              <a:rPr lang="en-US" sz="3800" dirty="0" smtClean="0">
                <a:solidFill>
                  <a:srgbClr val="FFFF66"/>
                </a:solidFill>
              </a:rPr>
              <a:t>HIV Surveillance Programs</a:t>
            </a:r>
            <a:r>
              <a:rPr lang="en-US" sz="3800" dirty="0" smtClean="0"/>
              <a:t/>
            </a:r>
            <a:br>
              <a:rPr lang="en-US" sz="3800" dirty="0" smtClean="0"/>
            </a:br>
            <a:r>
              <a:rPr lang="en-US" sz="4000" b="1" dirty="0" smtClean="0">
                <a:solidFill>
                  <a:srgbClr val="FFFF66"/>
                </a:solidFill>
              </a:rPr>
              <a:t> </a:t>
            </a:r>
            <a:br>
              <a:rPr lang="en-US" sz="4000" b="1" dirty="0" smtClean="0">
                <a:solidFill>
                  <a:srgbClr val="FFFF66"/>
                </a:solidFill>
              </a:rPr>
            </a:br>
            <a:r>
              <a:rPr lang="en-US" sz="2400" u="sng" dirty="0" smtClean="0">
                <a:solidFill>
                  <a:srgbClr val="FFFF66"/>
                </a:solidFill>
                <a:hlinkClick r:id="rId3"/>
              </a:rPr>
              <a:t>https</a:t>
            </a:r>
            <a:r>
              <a:rPr lang="en-US" sz="2400" u="sng" dirty="0">
                <a:solidFill>
                  <a:srgbClr val="FFFF66"/>
                </a:solidFill>
                <a:hlinkClick r:id="rId3"/>
              </a:rPr>
              <a:t>://partner.cdc.gov/sites/NCHHSTP/HICSB/default.aspx</a:t>
            </a:r>
            <a:r>
              <a:rPr lang="en-US" sz="4000" dirty="0"/>
              <a:t/>
            </a:r>
            <a:br>
              <a:rPr lang="en-US" sz="4000" dirty="0"/>
            </a:b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92131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ts val="3000"/>
              </a:lnSpc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rgbClr val="FFC000"/>
                </a:solidFill>
              </a:rPr>
              <a:t>Questions</a:t>
            </a:r>
            <a:endParaRPr lang="en-US" sz="5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19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2057400"/>
            <a:ext cx="8229600" cy="411162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dirty="0" smtClean="0">
                <a:solidFill>
                  <a:srgbClr val="FFC000"/>
                </a:solidFill>
                <a:latin typeface="Myriad Web Pro"/>
                <a:ea typeface="+mn-ea"/>
                <a:cs typeface="+mn-cs"/>
              </a:rPr>
              <a:t>Thank you!</a:t>
            </a:r>
            <a:endParaRPr lang="en-US" dirty="0" smtClean="0">
              <a:solidFill>
                <a:srgbClr val="FFC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/>
          <a:lstStyle/>
          <a:p>
            <a:pPr algn="l"/>
            <a:r>
              <a:rPr lang="en-US" sz="1200" dirty="0" smtClean="0"/>
              <a:t>For more information please contact Centers for Disease Control and Prevention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1200" b="0" dirty="0" smtClean="0"/>
              <a:t>1600 Clifton Road NE, Atlanta, GA  30333</a:t>
            </a:r>
          </a:p>
          <a:p>
            <a:pPr lvl="0" algn="l"/>
            <a:r>
              <a:rPr lang="en-US" sz="1200" b="0" dirty="0" smtClean="0"/>
              <a:t>Telephone: 1-800-CDC-INFO (232-4636)/TTY: 1-888-232-6348</a:t>
            </a:r>
          </a:p>
          <a:p>
            <a:pPr lvl="0" algn="l"/>
            <a:r>
              <a:rPr lang="en-US" sz="1200" b="0" dirty="0" smtClean="0"/>
              <a:t>E-mail:  cdcinfo@cdc.gov 	Web:  http://www.cdc.gov</a:t>
            </a:r>
          </a:p>
          <a:p>
            <a:pPr lvl="0" algn="l"/>
            <a:endParaRPr lang="en-US" sz="1200" b="0" dirty="0" smtClean="0"/>
          </a:p>
          <a:p>
            <a:pPr lvl="0" algn="l"/>
            <a:r>
              <a:rPr lang="en-US" sz="1200" b="0" i="1" dirty="0" smtClean="0"/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National Center for HIV/AIDS, Viral Hepatitis, STD, and TB Prevention</a:t>
            </a:r>
          </a:p>
          <a:p>
            <a:endParaRPr lang="en-US" dirty="0"/>
          </a:p>
        </p:txBody>
      </p:sp>
      <p:pic>
        <p:nvPicPr>
          <p:cNvPr id="8" name="Picture 7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3000" y="6477000"/>
            <a:ext cx="190500" cy="1905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Place Division name here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382000" cy="968375"/>
          </a:xfrm>
        </p:spPr>
        <p:txBody>
          <a:bodyPr/>
          <a:lstStyle/>
          <a:p>
            <a:r>
              <a:rPr lang="en-US" dirty="0" smtClean="0"/>
              <a:t>Definitions and standard terminology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76106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2528"/>
            <a:ext cx="8229600" cy="1143000"/>
          </a:xfrm>
        </p:spPr>
        <p:txBody>
          <a:bodyPr/>
          <a:lstStyle/>
          <a:p>
            <a:pPr lvl="0"/>
            <a:r>
              <a:rPr lang="en-US" sz="3600" b="1" dirty="0" smtClean="0">
                <a:solidFill>
                  <a:srgbClr val="FFC000"/>
                </a:solidFill>
              </a:rPr>
              <a:t>Definitions &amp; Standard Terminology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11723"/>
            <a:ext cx="8610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u="sng" dirty="0" smtClean="0">
                <a:solidFill>
                  <a:srgbClr val="FFFF99"/>
                </a:solidFill>
              </a:rPr>
              <a:t>Risk factor (RF)</a:t>
            </a:r>
            <a:r>
              <a:rPr lang="en-US" b="1" dirty="0" smtClean="0">
                <a:solidFill>
                  <a:srgbClr val="FFFF99"/>
                </a:solidFill>
              </a:rPr>
              <a:t> </a:t>
            </a:r>
            <a:r>
              <a:rPr lang="en-US" dirty="0" smtClean="0">
                <a:solidFill>
                  <a:srgbClr val="FFFF99"/>
                </a:solidFill>
              </a:rPr>
              <a:t>- </a:t>
            </a:r>
            <a:r>
              <a:rPr lang="en-US" dirty="0">
                <a:solidFill>
                  <a:srgbClr val="FFFF99"/>
                </a:solidFill>
              </a:rPr>
              <a:t>A behavior or event associated with an increased risk of becoming infected with HIV (e.g., male-to-male sexual contact, injection drug use, using drugs while having sex). </a:t>
            </a:r>
            <a:endParaRPr lang="en-US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endParaRPr lang="en-US" u="sng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u="sng" dirty="0" smtClean="0">
                <a:solidFill>
                  <a:srgbClr val="FFFF99"/>
                </a:solidFill>
              </a:rPr>
              <a:t>Patient </a:t>
            </a:r>
            <a:r>
              <a:rPr lang="en-US" b="1" u="sng" dirty="0">
                <a:solidFill>
                  <a:srgbClr val="FFFF99"/>
                </a:solidFill>
              </a:rPr>
              <a:t>history </a:t>
            </a:r>
            <a:r>
              <a:rPr lang="en-US" b="1" u="sng" dirty="0" smtClean="0">
                <a:solidFill>
                  <a:srgbClr val="FFFF99"/>
                </a:solidFill>
              </a:rPr>
              <a:t>variables (PHV) </a:t>
            </a:r>
            <a:r>
              <a:rPr lang="en-US" dirty="0">
                <a:solidFill>
                  <a:srgbClr val="FFFF99"/>
                </a:solidFill>
              </a:rPr>
              <a:t>- Individual risk behaviors or events on which data are routinely collected in the Patient History section of the HIV Case Report </a:t>
            </a:r>
            <a:r>
              <a:rPr lang="en-US" dirty="0" smtClean="0">
                <a:solidFill>
                  <a:srgbClr val="FFFF99"/>
                </a:solidFill>
              </a:rPr>
              <a:t>forms (CRF). </a:t>
            </a:r>
            <a:endParaRPr lang="en-US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6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Patient History Variables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18527" r="3572" b="6250"/>
          <a:stretch/>
        </p:blipFill>
        <p:spPr bwMode="auto">
          <a:xfrm>
            <a:off x="146945" y="1045020"/>
            <a:ext cx="8817429" cy="550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2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40128"/>
            <a:ext cx="8534400" cy="1143000"/>
          </a:xfrm>
        </p:spPr>
        <p:txBody>
          <a:bodyPr/>
          <a:lstStyle/>
          <a:p>
            <a:pPr lvl="0"/>
            <a:r>
              <a:rPr lang="en-US" sz="3400" b="1" dirty="0">
                <a:solidFill>
                  <a:srgbClr val="FFC000"/>
                </a:solidFill>
              </a:rPr>
              <a:t>Definitions &amp; Standard Terminology (</a:t>
            </a:r>
            <a:r>
              <a:rPr lang="en-US" sz="3400" b="1" i="1" dirty="0">
                <a:solidFill>
                  <a:srgbClr val="FFC000"/>
                </a:solidFill>
              </a:rPr>
              <a:t>cont.</a:t>
            </a:r>
            <a:r>
              <a:rPr lang="en-US" sz="3400" b="1" dirty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697" y="1518213"/>
            <a:ext cx="8610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u="sng" dirty="0" smtClean="0">
                <a:solidFill>
                  <a:srgbClr val="FFFF99"/>
                </a:solidFill>
              </a:rPr>
              <a:t>Cases of Public Health Importance (COPHI) </a:t>
            </a:r>
            <a:r>
              <a:rPr lang="en-US" dirty="0">
                <a:solidFill>
                  <a:srgbClr val="FFFF99"/>
                </a:solidFill>
              </a:rPr>
              <a:t>- Cases reported with rare or unusual </a:t>
            </a:r>
            <a:r>
              <a:rPr lang="en-US" dirty="0" smtClean="0">
                <a:solidFill>
                  <a:srgbClr val="FFFF99"/>
                </a:solidFill>
              </a:rPr>
              <a:t>PHV information. 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First </a:t>
            </a:r>
            <a:r>
              <a:rPr lang="en-US" dirty="0">
                <a:solidFill>
                  <a:srgbClr val="FFFF99"/>
                </a:solidFill>
              </a:rPr>
              <a:t>priority for follow-up </a:t>
            </a:r>
            <a:r>
              <a:rPr lang="en-US" dirty="0" smtClean="0">
                <a:solidFill>
                  <a:srgbClr val="FFFF99"/>
                </a:solidFill>
              </a:rPr>
              <a:t>: 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occupational exposure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a </a:t>
            </a:r>
            <a:r>
              <a:rPr lang="en-US" dirty="0">
                <a:solidFill>
                  <a:srgbClr val="FFFF99"/>
                </a:solidFill>
              </a:rPr>
              <a:t>human bite or </a:t>
            </a:r>
            <a:r>
              <a:rPr lang="en-US" dirty="0" smtClean="0">
                <a:solidFill>
                  <a:srgbClr val="FFFF99"/>
                </a:solidFill>
              </a:rPr>
              <a:t>tattoo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blood transfusion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transplant </a:t>
            </a:r>
            <a:r>
              <a:rPr lang="en-US" dirty="0">
                <a:solidFill>
                  <a:srgbClr val="FFFF99"/>
                </a:solidFill>
              </a:rPr>
              <a:t>recipient </a:t>
            </a:r>
            <a:endParaRPr lang="en-US" dirty="0" smtClean="0">
              <a:solidFill>
                <a:srgbClr val="FFFF99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pediatric </a:t>
            </a:r>
            <a:r>
              <a:rPr lang="en-US" dirty="0">
                <a:solidFill>
                  <a:srgbClr val="FFFF99"/>
                </a:solidFill>
              </a:rPr>
              <a:t>case when the biological mother is HIV </a:t>
            </a:r>
            <a:r>
              <a:rPr lang="en-US" dirty="0" smtClean="0">
                <a:solidFill>
                  <a:srgbClr val="FFFF99"/>
                </a:solidFill>
              </a:rPr>
              <a:t>negative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rgbClr val="FFFF99"/>
                </a:solidFill>
              </a:rPr>
              <a:t>other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6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66161"/>
            <a:ext cx="8534400" cy="1143000"/>
          </a:xfrm>
        </p:spPr>
        <p:txBody>
          <a:bodyPr/>
          <a:lstStyle/>
          <a:p>
            <a:pPr lvl="0"/>
            <a:r>
              <a:rPr lang="en-US" sz="3400" b="1" dirty="0">
                <a:solidFill>
                  <a:srgbClr val="FFC000"/>
                </a:solidFill>
              </a:rPr>
              <a:t>Definitions &amp; Standard Terminology (</a:t>
            </a:r>
            <a:r>
              <a:rPr lang="en-US" sz="3400" b="1" i="1" dirty="0">
                <a:solidFill>
                  <a:srgbClr val="FFC000"/>
                </a:solidFill>
              </a:rPr>
              <a:t>cont.</a:t>
            </a:r>
            <a:r>
              <a:rPr lang="en-US" sz="3400" b="1" dirty="0">
                <a:solidFill>
                  <a:srgbClr val="FFC000"/>
                </a:solidFill>
              </a:rPr>
              <a:t>)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4039" y="1229749"/>
            <a:ext cx="8610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000" b="1" u="sng" dirty="0">
                <a:solidFill>
                  <a:srgbClr val="FFFF99"/>
                </a:solidFill>
              </a:rPr>
              <a:t>No identified risk (NIR) </a:t>
            </a:r>
            <a:r>
              <a:rPr lang="en-US" sz="3000" dirty="0">
                <a:solidFill>
                  <a:srgbClr val="FFFF99"/>
                </a:solidFill>
              </a:rPr>
              <a:t>- cases reported without any or insufficient </a:t>
            </a:r>
            <a:r>
              <a:rPr lang="en-US" sz="3000" dirty="0" smtClean="0">
                <a:solidFill>
                  <a:srgbClr val="FFFF99"/>
                </a:solidFill>
              </a:rPr>
              <a:t>PHV information, </a:t>
            </a:r>
            <a:r>
              <a:rPr lang="en-US" sz="3000" dirty="0">
                <a:solidFill>
                  <a:srgbClr val="FFFF99"/>
                </a:solidFill>
              </a:rPr>
              <a:t>or with unconfirmed </a:t>
            </a:r>
            <a:r>
              <a:rPr lang="en-US" sz="3000" dirty="0" smtClean="0">
                <a:solidFill>
                  <a:srgbClr val="FFFF99"/>
                </a:solidFill>
              </a:rPr>
              <a:t>COPHI </a:t>
            </a:r>
            <a:r>
              <a:rPr lang="en-US" sz="3000" dirty="0">
                <a:solidFill>
                  <a:srgbClr val="FFFF99"/>
                </a:solidFill>
              </a:rPr>
              <a:t>risk factor information</a:t>
            </a:r>
            <a:r>
              <a:rPr lang="en-US" sz="3000" dirty="0" smtClean="0">
                <a:solidFill>
                  <a:srgbClr val="FFFF99"/>
                </a:solidFill>
              </a:rPr>
              <a:t>, for </a:t>
            </a:r>
            <a:r>
              <a:rPr lang="en-US" sz="3000" dirty="0">
                <a:solidFill>
                  <a:srgbClr val="FFFF99"/>
                </a:solidFill>
              </a:rPr>
              <a:t>which a transmission or </a:t>
            </a:r>
            <a:r>
              <a:rPr lang="en-US" sz="3000" dirty="0" smtClean="0">
                <a:solidFill>
                  <a:srgbClr val="FFFF99"/>
                </a:solidFill>
              </a:rPr>
              <a:t>exposure category cannot </a:t>
            </a:r>
            <a:r>
              <a:rPr lang="en-US" sz="3000" dirty="0">
                <a:solidFill>
                  <a:srgbClr val="FFFF99"/>
                </a:solidFill>
              </a:rPr>
              <a:t>be </a:t>
            </a:r>
            <a:r>
              <a:rPr lang="en-US" sz="3000" dirty="0" smtClean="0">
                <a:solidFill>
                  <a:srgbClr val="FFFF99"/>
                </a:solidFill>
              </a:rPr>
              <a:t>determined.</a:t>
            </a:r>
          </a:p>
        </p:txBody>
      </p:sp>
    </p:spTree>
    <p:extLst>
      <p:ext uri="{BB962C8B-B14F-4D97-AF65-F5344CB8AC3E}">
        <p14:creationId xmlns:p14="http://schemas.microsoft.com/office/powerpoint/2010/main" val="8166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382000" cy="968375"/>
          </a:xfrm>
        </p:spPr>
        <p:txBody>
          <a:bodyPr/>
          <a:lstStyle/>
          <a:p>
            <a:r>
              <a:rPr lang="en-US" dirty="0" smtClean="0"/>
              <a:t>Risk factor classification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72929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HHSTP_PPT_dark(">
  <a:themeElements>
    <a:clrScheme name="NCHHSTP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C6D7"/>
      </a:accent1>
      <a:accent2>
        <a:srgbClr val="6F2C3E"/>
      </a:accent2>
      <a:accent3>
        <a:srgbClr val="8E258D"/>
      </a:accent3>
      <a:accent4>
        <a:srgbClr val="AA272F"/>
      </a:accent4>
      <a:accent5>
        <a:srgbClr val="EC7A08"/>
      </a:accent5>
      <a:accent6>
        <a:srgbClr val="7F7F7F"/>
      </a:accent6>
      <a:hlink>
        <a:srgbClr val="FFC000"/>
      </a:hlink>
      <a:folHlink>
        <a:srgbClr val="002060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</TotalTime>
  <Words>1554</Words>
  <Application>Microsoft Office PowerPoint</Application>
  <PresentationFormat>On-screen Show (4:3)</PresentationFormat>
  <Paragraphs>316</Paragraphs>
  <Slides>39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Myriad Web Pro</vt:lpstr>
      <vt:lpstr>Courier New</vt:lpstr>
      <vt:lpstr>Wingdings</vt:lpstr>
      <vt:lpstr>Calibri</vt:lpstr>
      <vt:lpstr>Times New Roman</vt:lpstr>
      <vt:lpstr>NCHHSTP_PPT_dark(</vt:lpstr>
      <vt:lpstr>Technical Guidance for  HIV Surveillance Programs   Risk Factor Ascertainment</vt:lpstr>
      <vt:lpstr>Objectives/Goals</vt:lpstr>
      <vt:lpstr>Why is collection of HIV risk factor information important?</vt:lpstr>
      <vt:lpstr>Definitions and standard terminology</vt:lpstr>
      <vt:lpstr>Definitions &amp; Standard Terminology</vt:lpstr>
      <vt:lpstr>Patient History Variables</vt:lpstr>
      <vt:lpstr>Definitions &amp; Standard Terminology (cont.)</vt:lpstr>
      <vt:lpstr>Definitions &amp; Standard Terminology (cont.)</vt:lpstr>
      <vt:lpstr>Risk factor classification</vt:lpstr>
      <vt:lpstr>Transmission Category </vt:lpstr>
      <vt:lpstr>Female Heterosexual Contact</vt:lpstr>
      <vt:lpstr>Exposure Category </vt:lpstr>
      <vt:lpstr>PowerPoint Presentation</vt:lpstr>
      <vt:lpstr>PowerPoint Presentation</vt:lpstr>
      <vt:lpstr>Process and outcome standards</vt:lpstr>
      <vt:lpstr>Process Standards</vt:lpstr>
      <vt:lpstr>Process Standards</vt:lpstr>
      <vt:lpstr>Outcome Standard</vt:lpstr>
      <vt:lpstr>Risk Factor Ascertainment Procedures</vt:lpstr>
      <vt:lpstr>Risk Factor Ascertainment Procedures</vt:lpstr>
      <vt:lpstr>NIR follow-up</vt:lpstr>
      <vt:lpstr>NIR follow-up (cont.)</vt:lpstr>
      <vt:lpstr>Data Quality Assurance</vt:lpstr>
      <vt:lpstr>Education and training</vt:lpstr>
      <vt:lpstr>Procedural Manual</vt:lpstr>
      <vt:lpstr>Risk Factor Training &amp; Education</vt:lpstr>
      <vt:lpstr>Risk Factor Training</vt:lpstr>
      <vt:lpstr>Internal Staff Training</vt:lpstr>
      <vt:lpstr>Internal Staff Training</vt:lpstr>
      <vt:lpstr>Internal Staff Training (cont.)</vt:lpstr>
      <vt:lpstr>Education &amp; Training of Providers</vt:lpstr>
      <vt:lpstr>Education &amp; Training of Providers (cont.)</vt:lpstr>
      <vt:lpstr>Education &amp; Training of Providers (cont.)</vt:lpstr>
      <vt:lpstr>Numerous Tools for Providers</vt:lpstr>
      <vt:lpstr>Major Changes  from previous Technical Guidance</vt:lpstr>
      <vt:lpstr>Exposure Category Implementation Workgroup </vt:lpstr>
      <vt:lpstr>  Technical Guidance for  HIV Surveillance Programs   https://partner.cdc.gov/sites/NCHHSTP/HICSB/default.aspx </vt:lpstr>
      <vt:lpstr>PowerPoint Presentation</vt:lpstr>
      <vt:lpstr>Thank you!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Lauren Rosenberg</cp:lastModifiedBy>
  <cp:revision>167</cp:revision>
  <cp:lastPrinted>2012-09-18T14:33:28Z</cp:lastPrinted>
  <dcterms:created xsi:type="dcterms:W3CDTF">2010-12-06T17:56:06Z</dcterms:created>
  <dcterms:modified xsi:type="dcterms:W3CDTF">2012-09-18T15:21:26Z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