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38"/>
  </p:notesMasterIdLst>
  <p:handoutMasterIdLst>
    <p:handoutMasterId r:id="rId39"/>
  </p:handoutMasterIdLst>
  <p:sldIdLst>
    <p:sldId id="256" r:id="rId2"/>
    <p:sldId id="267" r:id="rId3"/>
    <p:sldId id="291" r:id="rId4"/>
    <p:sldId id="270" r:id="rId5"/>
    <p:sldId id="271" r:id="rId6"/>
    <p:sldId id="272" r:id="rId7"/>
    <p:sldId id="287" r:id="rId8"/>
    <p:sldId id="273" r:id="rId9"/>
    <p:sldId id="274" r:id="rId10"/>
    <p:sldId id="288" r:id="rId11"/>
    <p:sldId id="275" r:id="rId12"/>
    <p:sldId id="289" r:id="rId13"/>
    <p:sldId id="290" r:id="rId14"/>
    <p:sldId id="276" r:id="rId15"/>
    <p:sldId id="277" r:id="rId16"/>
    <p:sldId id="278" r:id="rId17"/>
    <p:sldId id="303" r:id="rId18"/>
    <p:sldId id="292" r:id="rId19"/>
    <p:sldId id="304" r:id="rId20"/>
    <p:sldId id="281" r:id="rId21"/>
    <p:sldId id="293" r:id="rId22"/>
    <p:sldId id="282" r:id="rId23"/>
    <p:sldId id="283" r:id="rId24"/>
    <p:sldId id="284" r:id="rId25"/>
    <p:sldId id="294" r:id="rId26"/>
    <p:sldId id="296" r:id="rId27"/>
    <p:sldId id="306" r:id="rId28"/>
    <p:sldId id="295" r:id="rId29"/>
    <p:sldId id="297" r:id="rId30"/>
    <p:sldId id="298" r:id="rId31"/>
    <p:sldId id="301" r:id="rId32"/>
    <p:sldId id="299" r:id="rId33"/>
    <p:sldId id="302" r:id="rId34"/>
    <p:sldId id="307" r:id="rId35"/>
    <p:sldId id="264" r:id="rId36"/>
    <p:sldId id="263" r:id="rId37"/>
  </p:sldIdLst>
  <p:sldSz cx="9144000" cy="6858000" type="screen4x3"/>
  <p:notesSz cx="7010400" cy="9296400"/>
  <p:embeddedFontLst>
    <p:embeddedFont>
      <p:font typeface="Calibri" pitchFamily="34" charset="0"/>
      <p:regular r:id="rId40"/>
      <p:bold r:id="rId41"/>
      <p:italic r:id="rId42"/>
      <p:boldItalic r:id="rId43"/>
    </p:embeddedFont>
    <p:embeddedFont>
      <p:font typeface="Myriad Web Pro" charset="0"/>
      <p:regular r:id="rId44"/>
      <p:bold r:id="rId45"/>
      <p: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6" autoAdjust="0"/>
    <p:restoredTop sz="86471" autoAdjust="0"/>
  </p:normalViewPr>
  <p:slideViewPr>
    <p:cSldViewPr>
      <p:cViewPr varScale="1">
        <p:scale>
          <a:sx n="73" d="100"/>
          <a:sy n="73" d="100"/>
        </p:scale>
        <p:origin x="-1531" y="-62"/>
      </p:cViewPr>
      <p:guideLst>
        <p:guide orient="horz" pos="2160"/>
        <p:guide pos="2880"/>
      </p:guideLst>
    </p:cSldViewPr>
  </p:slideViewPr>
  <p:outlineViewPr>
    <p:cViewPr>
      <p:scale>
        <a:sx n="33" d="100"/>
        <a:sy n="33" d="100"/>
      </p:scale>
      <p:origin x="0" y="1890"/>
    </p:cViewPr>
  </p:outlineViewPr>
  <p:notesTextViewPr>
    <p:cViewPr>
      <p:scale>
        <a:sx n="100" d="100"/>
        <a:sy n="100" d="100"/>
      </p:scale>
      <p:origin x="0" y="0"/>
    </p:cViewPr>
  </p:notesTextViewPr>
  <p:notesViewPr>
    <p:cSldViewPr>
      <p:cViewPr varScale="1">
        <p:scale>
          <a:sx n="67" d="100"/>
          <a:sy n="67" d="100"/>
        </p:scale>
        <p:origin x="-1920"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416" cy="464343"/>
          </a:xfrm>
          <a:prstGeom prst="rect">
            <a:avLst/>
          </a:prstGeom>
        </p:spPr>
        <p:txBody>
          <a:bodyPr vert="horz" lIns="91614" tIns="45807" rIns="91614" bIns="45807" rtlCol="0"/>
          <a:lstStyle>
            <a:lvl1pPr algn="l">
              <a:defRPr sz="1200"/>
            </a:lvl1pPr>
          </a:lstStyle>
          <a:p>
            <a:endParaRPr lang="en-US"/>
          </a:p>
        </p:txBody>
      </p:sp>
      <p:sp>
        <p:nvSpPr>
          <p:cNvPr id="3" name="Date Placeholder 2"/>
          <p:cNvSpPr>
            <a:spLocks noGrp="1"/>
          </p:cNvSpPr>
          <p:nvPr>
            <p:ph type="dt" sz="quarter" idx="1"/>
          </p:nvPr>
        </p:nvSpPr>
        <p:spPr>
          <a:xfrm>
            <a:off x="3971393" y="0"/>
            <a:ext cx="3037416" cy="464343"/>
          </a:xfrm>
          <a:prstGeom prst="rect">
            <a:avLst/>
          </a:prstGeom>
        </p:spPr>
        <p:txBody>
          <a:bodyPr vert="horz" lIns="91614" tIns="45807" rIns="91614" bIns="45807" rtlCol="0"/>
          <a:lstStyle>
            <a:lvl1pPr algn="r">
              <a:defRPr sz="1200"/>
            </a:lvl1pPr>
          </a:lstStyle>
          <a:p>
            <a:fld id="{BD2BA9A2-1051-4A17-865E-13DF7A954DC3}" type="datetimeFigureOut">
              <a:rPr lang="en-US" smtClean="0"/>
              <a:t>10/2/2012</a:t>
            </a:fld>
            <a:endParaRPr lang="en-US"/>
          </a:p>
        </p:txBody>
      </p:sp>
      <p:sp>
        <p:nvSpPr>
          <p:cNvPr id="4" name="Footer Placeholder 3"/>
          <p:cNvSpPr>
            <a:spLocks noGrp="1"/>
          </p:cNvSpPr>
          <p:nvPr>
            <p:ph type="ftr" sz="quarter" idx="2"/>
          </p:nvPr>
        </p:nvSpPr>
        <p:spPr>
          <a:xfrm>
            <a:off x="0" y="8830467"/>
            <a:ext cx="3037416" cy="464343"/>
          </a:xfrm>
          <a:prstGeom prst="rect">
            <a:avLst/>
          </a:prstGeom>
        </p:spPr>
        <p:txBody>
          <a:bodyPr vert="horz" lIns="91614" tIns="45807" rIns="91614" bIns="45807" rtlCol="0" anchor="b"/>
          <a:lstStyle>
            <a:lvl1pPr algn="l">
              <a:defRPr sz="1200"/>
            </a:lvl1pPr>
          </a:lstStyle>
          <a:p>
            <a:endParaRPr lang="en-US"/>
          </a:p>
        </p:txBody>
      </p:sp>
      <p:sp>
        <p:nvSpPr>
          <p:cNvPr id="5" name="Slide Number Placeholder 4"/>
          <p:cNvSpPr>
            <a:spLocks noGrp="1"/>
          </p:cNvSpPr>
          <p:nvPr>
            <p:ph type="sldNum" sz="quarter" idx="3"/>
          </p:nvPr>
        </p:nvSpPr>
        <p:spPr>
          <a:xfrm>
            <a:off x="3971393" y="8830467"/>
            <a:ext cx="3037416" cy="464343"/>
          </a:xfrm>
          <a:prstGeom prst="rect">
            <a:avLst/>
          </a:prstGeom>
        </p:spPr>
        <p:txBody>
          <a:bodyPr vert="horz" lIns="91614" tIns="45807" rIns="91614" bIns="45807" rtlCol="0" anchor="b"/>
          <a:lstStyle>
            <a:lvl1pPr algn="r">
              <a:defRPr sz="1200"/>
            </a:lvl1pPr>
          </a:lstStyle>
          <a:p>
            <a:fld id="{6C360829-C9B8-4CA4-AD79-7F744C20D0CC}" type="slidenum">
              <a:rPr lang="en-US" smtClean="0"/>
              <a:t>‹#›</a:t>
            </a:fld>
            <a:endParaRPr lang="en-US"/>
          </a:p>
        </p:txBody>
      </p:sp>
    </p:spTree>
    <p:extLst>
      <p:ext uri="{BB962C8B-B14F-4D97-AF65-F5344CB8AC3E}">
        <p14:creationId xmlns:p14="http://schemas.microsoft.com/office/powerpoint/2010/main" val="34801166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416" cy="464343"/>
          </a:xfrm>
          <a:prstGeom prst="rect">
            <a:avLst/>
          </a:prstGeom>
        </p:spPr>
        <p:txBody>
          <a:bodyPr vert="horz" lIns="91614" tIns="45807" rIns="91614" bIns="45807" rtlCol="0"/>
          <a:lstStyle>
            <a:lvl1pPr algn="l">
              <a:defRPr sz="1200"/>
            </a:lvl1pPr>
          </a:lstStyle>
          <a:p>
            <a:endParaRPr lang="en-US"/>
          </a:p>
        </p:txBody>
      </p:sp>
      <p:sp>
        <p:nvSpPr>
          <p:cNvPr id="3" name="Date Placeholder 2"/>
          <p:cNvSpPr>
            <a:spLocks noGrp="1"/>
          </p:cNvSpPr>
          <p:nvPr>
            <p:ph type="dt" idx="1"/>
          </p:nvPr>
        </p:nvSpPr>
        <p:spPr>
          <a:xfrm>
            <a:off x="3971393" y="0"/>
            <a:ext cx="3037416" cy="464343"/>
          </a:xfrm>
          <a:prstGeom prst="rect">
            <a:avLst/>
          </a:prstGeom>
        </p:spPr>
        <p:txBody>
          <a:bodyPr vert="horz" lIns="91614" tIns="45807" rIns="91614" bIns="45807" rtlCol="0"/>
          <a:lstStyle>
            <a:lvl1pPr algn="r">
              <a:defRPr sz="1200"/>
            </a:lvl1pPr>
          </a:lstStyle>
          <a:p>
            <a:fld id="{FED05122-B9EF-44B1-8E67-014EB94303DD}" type="datetimeFigureOut">
              <a:rPr lang="en-US" smtClean="0"/>
              <a:pPr/>
              <a:t>10/2/2012</a:t>
            </a:fld>
            <a:endParaRPr lang="en-US"/>
          </a:p>
        </p:txBody>
      </p:sp>
      <p:sp>
        <p:nvSpPr>
          <p:cNvPr id="4" name="Slide Image Placeholder 3"/>
          <p:cNvSpPr>
            <a:spLocks noGrp="1" noRot="1" noChangeAspect="1"/>
          </p:cNvSpPr>
          <p:nvPr>
            <p:ph type="sldImg" idx="2"/>
          </p:nvPr>
        </p:nvSpPr>
        <p:spPr>
          <a:xfrm>
            <a:off x="1179513" y="696913"/>
            <a:ext cx="4651375" cy="3487737"/>
          </a:xfrm>
          <a:prstGeom prst="rect">
            <a:avLst/>
          </a:prstGeom>
          <a:noFill/>
          <a:ln w="12700">
            <a:solidFill>
              <a:prstClr val="black"/>
            </a:solidFill>
          </a:ln>
        </p:spPr>
        <p:txBody>
          <a:bodyPr vert="horz" lIns="91614" tIns="45807" rIns="91614" bIns="45807" rtlCol="0" anchor="ctr"/>
          <a:lstStyle/>
          <a:p>
            <a:endParaRPr lang="en-US"/>
          </a:p>
        </p:txBody>
      </p:sp>
      <p:sp>
        <p:nvSpPr>
          <p:cNvPr id="5" name="Notes Placeholder 4"/>
          <p:cNvSpPr>
            <a:spLocks noGrp="1"/>
          </p:cNvSpPr>
          <p:nvPr>
            <p:ph type="body" sz="quarter" idx="3"/>
          </p:nvPr>
        </p:nvSpPr>
        <p:spPr>
          <a:xfrm>
            <a:off x="701677" y="4416029"/>
            <a:ext cx="5607047" cy="4183857"/>
          </a:xfrm>
          <a:prstGeom prst="rect">
            <a:avLst/>
          </a:prstGeom>
        </p:spPr>
        <p:txBody>
          <a:bodyPr vert="horz" lIns="91614" tIns="45807" rIns="91614" bIns="4580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467"/>
            <a:ext cx="3037416" cy="464343"/>
          </a:xfrm>
          <a:prstGeom prst="rect">
            <a:avLst/>
          </a:prstGeom>
        </p:spPr>
        <p:txBody>
          <a:bodyPr vert="horz" lIns="91614" tIns="45807" rIns="91614" bIns="45807" rtlCol="0" anchor="b"/>
          <a:lstStyle>
            <a:lvl1pPr algn="l">
              <a:defRPr sz="1200"/>
            </a:lvl1pPr>
          </a:lstStyle>
          <a:p>
            <a:endParaRPr lang="en-US"/>
          </a:p>
        </p:txBody>
      </p:sp>
      <p:sp>
        <p:nvSpPr>
          <p:cNvPr id="7" name="Slide Number Placeholder 6"/>
          <p:cNvSpPr>
            <a:spLocks noGrp="1"/>
          </p:cNvSpPr>
          <p:nvPr>
            <p:ph type="sldNum" sz="quarter" idx="5"/>
          </p:nvPr>
        </p:nvSpPr>
        <p:spPr>
          <a:xfrm>
            <a:off x="3971393" y="8830467"/>
            <a:ext cx="3037416" cy="464343"/>
          </a:xfrm>
          <a:prstGeom prst="rect">
            <a:avLst/>
          </a:prstGeom>
        </p:spPr>
        <p:txBody>
          <a:bodyPr vert="horz" lIns="91614" tIns="45807" rIns="91614" bIns="45807" rtlCol="0" anchor="b"/>
          <a:lstStyle>
            <a:lvl1pPr algn="r">
              <a:defRPr sz="1200"/>
            </a:lvl1pPr>
          </a:lstStyle>
          <a:p>
            <a:fld id="{C2865D1B-0DC6-42CE-8930-912C113E9AA7}" type="slidenum">
              <a:rPr lang="en-US" smtClean="0"/>
              <a:pPr/>
              <a:t>‹#›</a:t>
            </a:fld>
            <a:endParaRPr lang="en-US"/>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Critical variables that were identified by a perinatal working group from the former Enhanced Perinatal Surveillance (EPS) project was developed into a new form for HIV perinatal exposure reporting. </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30</a:t>
            </a:fld>
            <a:endParaRPr lang="en-US"/>
          </a:p>
        </p:txBody>
      </p:sp>
    </p:spTree>
    <p:extLst>
      <p:ext uri="{BB962C8B-B14F-4D97-AF65-F5344CB8AC3E}">
        <p14:creationId xmlns:p14="http://schemas.microsoft.com/office/powerpoint/2010/main" val="761466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MHS is a component of the National HIV Surveillance System, </a:t>
            </a:r>
          </a:p>
          <a:p>
            <a:r>
              <a:rPr lang="en-US" dirty="0" smtClean="0"/>
              <a:t>Integration with case surveillance is key, and </a:t>
            </a:r>
          </a:p>
          <a:p>
            <a:r>
              <a:rPr lang="en-US" dirty="0" smtClean="0"/>
              <a:t>HIV nucleotide sequence data  and ARV use history data can provide a unique perspective about HIV disease in the U.S.</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10106167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47800"/>
            <a:ext cx="8229600" cy="2209800"/>
          </a:xfrm>
        </p:spPr>
        <p:txBody>
          <a:bodyPr/>
          <a:lstStyle/>
          <a:p>
            <a:pPr>
              <a:lnSpc>
                <a:spcPct val="100000"/>
              </a:lnSpc>
            </a:pPr>
            <a:r>
              <a:rPr lang="en-US" sz="3200" dirty="0" smtClean="0"/>
              <a:t/>
            </a:r>
            <a:br>
              <a:rPr lang="en-US" sz="3200" dirty="0" smtClean="0"/>
            </a:br>
            <a:r>
              <a:rPr lang="en-US" sz="3200" i="1" dirty="0"/>
              <a:t>Technical Guidance </a:t>
            </a:r>
            <a:r>
              <a:rPr lang="en-US" sz="3200" i="1" dirty="0" smtClean="0"/>
              <a:t>for </a:t>
            </a:r>
            <a:br>
              <a:rPr lang="en-US" sz="3200" i="1" dirty="0" smtClean="0"/>
            </a:br>
            <a:r>
              <a:rPr lang="en-US" sz="3200" i="1" dirty="0" smtClean="0"/>
              <a:t>HIV Surveillance Programs</a:t>
            </a:r>
            <a:r>
              <a:rPr lang="en-US" sz="3200" dirty="0" smtClean="0"/>
              <a:t/>
            </a:r>
            <a:br>
              <a:rPr lang="en-US" sz="3200" dirty="0" smtClean="0"/>
            </a:br>
            <a:r>
              <a:rPr lang="en-US" sz="3200" dirty="0" smtClean="0"/>
              <a:t>HIV </a:t>
            </a:r>
            <a:r>
              <a:rPr lang="en-US" sz="3200" dirty="0"/>
              <a:t>Case Report Form </a:t>
            </a:r>
            <a:r>
              <a:rPr lang="en-US" sz="3200" dirty="0" smtClean="0"/>
              <a:t>Revisions</a:t>
            </a:r>
            <a:endParaRPr lang="en-US" sz="3200" dirty="0"/>
          </a:p>
        </p:txBody>
      </p:sp>
      <p:sp>
        <p:nvSpPr>
          <p:cNvPr id="2" name="Subtitle 1"/>
          <p:cNvSpPr>
            <a:spLocks noGrp="1"/>
          </p:cNvSpPr>
          <p:nvPr>
            <p:ph type="subTitle" idx="1"/>
          </p:nvPr>
        </p:nvSpPr>
        <p:spPr/>
        <p:txBody>
          <a:bodyPr/>
          <a:lstStyle/>
          <a:p>
            <a:r>
              <a:rPr lang="en-US" dirty="0" smtClean="0"/>
              <a:t>Suzanne Whitmore, </a:t>
            </a:r>
            <a:r>
              <a:rPr lang="en-US" dirty="0" err="1" smtClean="0"/>
              <a:t>DrPH</a:t>
            </a:r>
            <a:endParaRPr lang="en-US" dirty="0"/>
          </a:p>
        </p:txBody>
      </p:sp>
      <p:sp>
        <p:nvSpPr>
          <p:cNvPr id="3" name="Text Placeholder 2"/>
          <p:cNvSpPr>
            <a:spLocks noGrp="1"/>
          </p:cNvSpPr>
          <p:nvPr>
            <p:ph type="body" sz="quarter" idx="10"/>
          </p:nvPr>
        </p:nvSpPr>
        <p:spPr/>
        <p:txBody>
          <a:bodyPr/>
          <a:lstStyle/>
          <a:p>
            <a:r>
              <a:rPr lang="en-US" dirty="0" smtClean="0"/>
              <a:t>CSTE Webinar</a:t>
            </a:r>
          </a:p>
          <a:p>
            <a:r>
              <a:rPr lang="en-US" dirty="0" smtClean="0"/>
              <a:t>October 2, 2012</a:t>
            </a:r>
          </a:p>
          <a:p>
            <a:endParaRPr lang="en-US"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2"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766" y="49179"/>
            <a:ext cx="8229600" cy="1143000"/>
          </a:xfrm>
        </p:spPr>
        <p:txBody>
          <a:bodyPr/>
          <a:lstStyle/>
          <a:p>
            <a:r>
              <a:rPr lang="en-US" dirty="0">
                <a:latin typeface="Arial" pitchFamily="34" charset="0"/>
                <a:ea typeface="Times New Roman" pitchFamily="18" charset="0"/>
              </a:rPr>
              <a:t>Patient </a:t>
            </a:r>
            <a:r>
              <a:rPr lang="en-US" dirty="0" smtClean="0">
                <a:latin typeface="Arial" pitchFamily="34" charset="0"/>
                <a:ea typeface="Times New Roman" pitchFamily="18" charset="0"/>
              </a:rPr>
              <a:t>History (2)</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60138513"/>
              </p:ext>
            </p:extLst>
          </p:nvPr>
        </p:nvGraphicFramePr>
        <p:xfrm>
          <a:off x="1202974" y="2392508"/>
          <a:ext cx="6936609" cy="2438400"/>
        </p:xfrm>
        <a:graphic>
          <a:graphicData uri="http://schemas.openxmlformats.org/drawingml/2006/table">
            <a:tbl>
              <a:tblPr firstRow="1" firstCol="1" lastRow="1" lastCol="1" bandRow="1" bandCol="1">
                <a:tableStyleId>{5C22544A-7EE6-4342-B048-85BDC9FD1C3A}</a:tableStyleId>
              </a:tblPr>
              <a:tblGrid>
                <a:gridCol w="6936609"/>
              </a:tblGrid>
              <a:tr h="544269">
                <a:tc>
                  <a:txBody>
                    <a:bodyPr/>
                    <a:lstStyle/>
                    <a:p>
                      <a:pPr marL="0" marR="0">
                        <a:spcBef>
                          <a:spcPts val="0"/>
                        </a:spcBef>
                        <a:spcAft>
                          <a:spcPts val="0"/>
                        </a:spcAft>
                      </a:pPr>
                      <a:r>
                        <a:rPr lang="en-US" sz="1600" dirty="0">
                          <a:solidFill>
                            <a:srgbClr val="002060"/>
                          </a:solidFill>
                          <a:effectLst/>
                        </a:rPr>
                        <a:t>Change: day for mm/</a:t>
                      </a:r>
                      <a:r>
                        <a:rPr lang="en-US" sz="1600" dirty="0" err="1">
                          <a:solidFill>
                            <a:srgbClr val="002060"/>
                          </a:solidFill>
                          <a:effectLst/>
                        </a:rPr>
                        <a:t>dd</a:t>
                      </a:r>
                      <a:r>
                        <a:rPr lang="en-US" sz="1600" dirty="0">
                          <a:solidFill>
                            <a:srgbClr val="002060"/>
                          </a:solidFill>
                          <a:effectLst/>
                        </a:rPr>
                        <a:t>/</a:t>
                      </a:r>
                      <a:r>
                        <a:rPr lang="en-US" sz="1600" dirty="0" err="1">
                          <a:solidFill>
                            <a:srgbClr val="002060"/>
                          </a:solidFill>
                          <a:effectLst/>
                        </a:rPr>
                        <a:t>yyyy</a:t>
                      </a:r>
                      <a:r>
                        <a:rPr lang="en-US" sz="1600" dirty="0">
                          <a:solidFill>
                            <a:srgbClr val="002060"/>
                          </a:solidFill>
                          <a:effectLst/>
                        </a:rPr>
                        <a:t> added for Received transfusion of blood/blood components (other than clotting factor); added (document reason in Comments section) for this field</a:t>
                      </a:r>
                      <a:endParaRPr lang="en-US" sz="1600" dirty="0">
                        <a:solidFill>
                          <a:srgbClr val="002060"/>
                        </a:solidFill>
                        <a:effectLst/>
                        <a:latin typeface="Times New Roman"/>
                        <a:ea typeface="Times New Roman"/>
                      </a:endParaRPr>
                    </a:p>
                  </a:txBody>
                  <a:tcPr marL="68034" marR="68034" marT="0" marB="0">
                    <a:solidFill>
                      <a:schemeClr val="bg2"/>
                    </a:solidFill>
                  </a:tcPr>
                </a:tc>
              </a:tr>
              <a:tr h="544269">
                <a:tc>
                  <a:txBody>
                    <a:bodyPr/>
                    <a:lstStyle/>
                    <a:p>
                      <a:pPr marL="0" marR="0">
                        <a:spcBef>
                          <a:spcPts val="0"/>
                        </a:spcBef>
                        <a:spcAft>
                          <a:spcPts val="0"/>
                        </a:spcAft>
                      </a:pPr>
                      <a:r>
                        <a:rPr lang="en-US" sz="1600">
                          <a:solidFill>
                            <a:srgbClr val="002060"/>
                          </a:solidFill>
                          <a:effectLst/>
                        </a:rPr>
                        <a:t>Change: (specify occupation) under “Worked in a health-care or clinical laboratory setting” changed to “If occupational exposure is being investigated or considered as primary mode of exposure, specify occupation and setting”</a:t>
                      </a:r>
                      <a:endParaRPr lang="en-US" sz="1600">
                        <a:solidFill>
                          <a:srgbClr val="002060"/>
                        </a:solidFill>
                        <a:effectLst/>
                        <a:latin typeface="Times New Roman"/>
                        <a:ea typeface="Times New Roman"/>
                      </a:endParaRPr>
                    </a:p>
                  </a:txBody>
                  <a:tcPr marL="68034" marR="68034" marT="0" marB="0">
                    <a:solidFill>
                      <a:schemeClr val="bg2"/>
                    </a:solidFill>
                  </a:tcPr>
                </a:tc>
              </a:tr>
              <a:tr h="185203">
                <a:tc>
                  <a:txBody>
                    <a:bodyPr/>
                    <a:lstStyle/>
                    <a:p>
                      <a:pPr marL="0" marR="0">
                        <a:spcBef>
                          <a:spcPts val="0"/>
                        </a:spcBef>
                        <a:spcAft>
                          <a:spcPts val="0"/>
                        </a:spcAft>
                      </a:pPr>
                      <a:r>
                        <a:rPr lang="en-US" sz="1600">
                          <a:solidFill>
                            <a:srgbClr val="002060"/>
                          </a:solidFill>
                          <a:effectLst/>
                        </a:rPr>
                        <a:t>Change: Other Documented Risk added</a:t>
                      </a:r>
                      <a:endParaRPr lang="en-US" sz="1600">
                        <a:solidFill>
                          <a:srgbClr val="002060"/>
                        </a:solidFill>
                        <a:effectLst/>
                        <a:latin typeface="Times New Roman"/>
                        <a:ea typeface="Times New Roman"/>
                      </a:endParaRPr>
                    </a:p>
                  </a:txBody>
                  <a:tcPr marL="68034" marR="68034" marT="0" marB="0">
                    <a:solidFill>
                      <a:schemeClr val="bg2"/>
                    </a:solidFill>
                  </a:tcPr>
                </a:tc>
              </a:tr>
              <a:tr h="362846">
                <a:tc>
                  <a:txBody>
                    <a:bodyPr/>
                    <a:lstStyle/>
                    <a:p>
                      <a:pPr marL="0" marR="0">
                        <a:spcBef>
                          <a:spcPts val="0"/>
                        </a:spcBef>
                        <a:spcAft>
                          <a:spcPts val="0"/>
                        </a:spcAft>
                      </a:pPr>
                      <a:r>
                        <a:rPr lang="en-US" sz="1600" dirty="0">
                          <a:solidFill>
                            <a:srgbClr val="002060"/>
                          </a:solidFill>
                          <a:effectLst/>
                        </a:rPr>
                        <a:t>Change: No Risk Reported added with shaded row and qualifier “Health Department Use Only”</a:t>
                      </a:r>
                      <a:endParaRPr lang="en-US" sz="1600" dirty="0">
                        <a:solidFill>
                          <a:srgbClr val="002060"/>
                        </a:solidFill>
                        <a:effectLst/>
                        <a:latin typeface="Times New Roman"/>
                        <a:ea typeface="Times New Roman"/>
                      </a:endParaRPr>
                    </a:p>
                  </a:txBody>
                  <a:tcPr marL="68034" marR="68034" marT="0" marB="0">
                    <a:solidFill>
                      <a:schemeClr val="bg2"/>
                    </a:solidFill>
                  </a:tcPr>
                </a:tc>
              </a:tr>
            </a:tbl>
          </a:graphicData>
        </a:graphic>
      </p:graphicFrame>
    </p:spTree>
    <p:extLst>
      <p:ext uri="{BB962C8B-B14F-4D97-AF65-F5344CB8AC3E}">
        <p14:creationId xmlns:p14="http://schemas.microsoft.com/office/powerpoint/2010/main" val="315932781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latin typeface="Arial" pitchFamily="34" charset="0"/>
                <a:ea typeface="Times New Roman" pitchFamily="18" charset="0"/>
              </a:rPr>
              <a:t>Laboratory </a:t>
            </a:r>
            <a:r>
              <a:rPr lang="en-US" dirty="0" smtClean="0">
                <a:latin typeface="Arial" pitchFamily="34" charset="0"/>
                <a:ea typeface="Times New Roman" pitchFamily="18" charset="0"/>
              </a:rPr>
              <a:t>Data (1)</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4057751"/>
              </p:ext>
            </p:extLst>
          </p:nvPr>
        </p:nvGraphicFramePr>
        <p:xfrm>
          <a:off x="533400" y="2057404"/>
          <a:ext cx="7543800" cy="4145280"/>
        </p:xfrm>
        <a:graphic>
          <a:graphicData uri="http://schemas.openxmlformats.org/drawingml/2006/table">
            <a:tbl>
              <a:tblPr firstRow="1" firstCol="1" lastRow="1" lastCol="1" bandRow="1" bandCol="1">
                <a:tableStyleId>{5C22544A-7EE6-4342-B048-85BDC9FD1C3A}</a:tableStyleId>
              </a:tblPr>
              <a:tblGrid>
                <a:gridCol w="7543800"/>
              </a:tblGrid>
              <a:tr h="215574">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33872" marR="33872" marT="0" marB="0">
                    <a:solidFill>
                      <a:schemeClr val="bg2"/>
                    </a:solidFill>
                  </a:tcPr>
                </a:tc>
              </a:tr>
              <a:tr h="215574">
                <a:tc>
                  <a:txBody>
                    <a:bodyPr/>
                    <a:lstStyle/>
                    <a:p>
                      <a:pPr marL="0" marR="0">
                        <a:spcBef>
                          <a:spcPts val="0"/>
                        </a:spcBef>
                        <a:spcAft>
                          <a:spcPts val="0"/>
                        </a:spcAft>
                      </a:pPr>
                      <a:r>
                        <a:rPr lang="en-US" sz="1600" dirty="0">
                          <a:solidFill>
                            <a:srgbClr val="002060"/>
                          </a:solidFill>
                          <a:effectLst/>
                        </a:rPr>
                        <a:t>New: The Laboratory Data header was updated with “record additional tests in Comments section”</a:t>
                      </a:r>
                      <a:endParaRPr lang="en-US" sz="1600" dirty="0">
                        <a:solidFill>
                          <a:srgbClr val="002060"/>
                        </a:solidFill>
                        <a:effectLst/>
                        <a:latin typeface="Times New Roman"/>
                        <a:ea typeface="Times New Roman"/>
                      </a:endParaRPr>
                    </a:p>
                  </a:txBody>
                  <a:tcPr marL="33872" marR="33872" marT="0" marB="0">
                    <a:solidFill>
                      <a:schemeClr val="bg2"/>
                    </a:solidFill>
                  </a:tcPr>
                </a:tc>
              </a:tr>
              <a:tr h="215574">
                <a:tc>
                  <a:txBody>
                    <a:bodyPr/>
                    <a:lstStyle/>
                    <a:p>
                      <a:pPr marL="0" marR="0">
                        <a:spcBef>
                          <a:spcPts val="0"/>
                        </a:spcBef>
                        <a:spcAft>
                          <a:spcPts val="0"/>
                        </a:spcAft>
                      </a:pPr>
                      <a:r>
                        <a:rPr lang="en-US" sz="1600">
                          <a:solidFill>
                            <a:srgbClr val="002060"/>
                          </a:solidFill>
                          <a:effectLst/>
                        </a:rPr>
                        <a:t>Change: The lab section was revised to allow users to record multiple tests of the same test type</a:t>
                      </a:r>
                      <a:endParaRPr lang="en-US" sz="1600">
                        <a:solidFill>
                          <a:srgbClr val="002060"/>
                        </a:solidFill>
                        <a:effectLst/>
                        <a:latin typeface="Times New Roman"/>
                        <a:ea typeface="Times New Roman"/>
                      </a:endParaRPr>
                    </a:p>
                  </a:txBody>
                  <a:tcPr marL="33872" marR="33872" marT="0" marB="0">
                    <a:solidFill>
                      <a:schemeClr val="bg2"/>
                    </a:solidFill>
                  </a:tcPr>
                </a:tc>
              </a:tr>
              <a:tr h="218236">
                <a:tc>
                  <a:txBody>
                    <a:bodyPr/>
                    <a:lstStyle/>
                    <a:p>
                      <a:pPr marL="0" marR="0">
                        <a:spcBef>
                          <a:spcPts val="0"/>
                        </a:spcBef>
                        <a:spcAft>
                          <a:spcPts val="0"/>
                        </a:spcAft>
                      </a:pPr>
                      <a:r>
                        <a:rPr lang="en-US" sz="1600">
                          <a:solidFill>
                            <a:srgbClr val="002060"/>
                          </a:solidFill>
                          <a:effectLst/>
                        </a:rPr>
                        <a:t>Change: The “HIV Antibody Tests at Diagnosis” header was changed to HIV Antibody Tests (Non-type differentiating) and (Type differentiating)</a:t>
                      </a:r>
                      <a:endParaRPr lang="en-US" sz="1600">
                        <a:solidFill>
                          <a:srgbClr val="002060"/>
                        </a:solidFill>
                        <a:effectLst/>
                        <a:latin typeface="Times New Roman"/>
                        <a:ea typeface="Times New Roman"/>
                      </a:endParaRPr>
                    </a:p>
                  </a:txBody>
                  <a:tcPr marL="33872" marR="33872" marT="0" marB="0">
                    <a:solidFill>
                      <a:schemeClr val="bg2"/>
                    </a:solidFill>
                  </a:tcPr>
                </a:tc>
              </a:tr>
              <a:tr h="218236">
                <a:tc>
                  <a:txBody>
                    <a:bodyPr/>
                    <a:lstStyle/>
                    <a:p>
                      <a:pPr marL="0" marR="0">
                        <a:spcBef>
                          <a:spcPts val="0"/>
                        </a:spcBef>
                        <a:spcAft>
                          <a:spcPts val="0"/>
                        </a:spcAft>
                      </a:pPr>
                      <a:r>
                        <a:rPr lang="en-US" sz="1600">
                          <a:solidFill>
                            <a:srgbClr val="002060"/>
                          </a:solidFill>
                          <a:effectLst/>
                        </a:rPr>
                        <a:t>Change: “Indicate first test” and “Record earliest test” were removed from the HIV Antibody Tests at Diagnosis and HIV Detection Tests sections </a:t>
                      </a:r>
                      <a:endParaRPr lang="en-US" sz="1600">
                        <a:solidFill>
                          <a:srgbClr val="002060"/>
                        </a:solidFill>
                        <a:effectLst/>
                        <a:latin typeface="Times New Roman"/>
                        <a:ea typeface="Times New Roman"/>
                      </a:endParaRPr>
                    </a:p>
                  </a:txBody>
                  <a:tcPr marL="33872" marR="33872" marT="0" marB="0">
                    <a:solidFill>
                      <a:schemeClr val="bg2"/>
                    </a:solidFill>
                  </a:tcPr>
                </a:tc>
              </a:tr>
              <a:tr h="218236">
                <a:tc>
                  <a:txBody>
                    <a:bodyPr/>
                    <a:lstStyle/>
                    <a:p>
                      <a:pPr marL="0" marR="0">
                        <a:spcBef>
                          <a:spcPts val="0"/>
                        </a:spcBef>
                        <a:spcAft>
                          <a:spcPts val="0"/>
                        </a:spcAft>
                      </a:pPr>
                      <a:r>
                        <a:rPr lang="en-US" sz="1600">
                          <a:solidFill>
                            <a:srgbClr val="002060"/>
                          </a:solidFill>
                          <a:effectLst/>
                        </a:rPr>
                        <a:t>Change: “Positive” and ”Negative” were changed to “Positive/Reactive” “Negative/Nonreactive”, respectively</a:t>
                      </a:r>
                      <a:endParaRPr lang="en-US" sz="1600">
                        <a:solidFill>
                          <a:srgbClr val="002060"/>
                        </a:solidFill>
                        <a:effectLst/>
                        <a:latin typeface="Times New Roman"/>
                        <a:ea typeface="Times New Roman"/>
                      </a:endParaRPr>
                    </a:p>
                  </a:txBody>
                  <a:tcPr marL="33872" marR="33872" marT="0" marB="0">
                    <a:solidFill>
                      <a:schemeClr val="bg2"/>
                    </a:solidFill>
                  </a:tcPr>
                </a:tc>
              </a:tr>
              <a:tr h="215574">
                <a:tc>
                  <a:txBody>
                    <a:bodyPr/>
                    <a:lstStyle/>
                    <a:p>
                      <a:pPr marL="0" marR="0">
                        <a:spcBef>
                          <a:spcPts val="0"/>
                        </a:spcBef>
                        <a:spcAft>
                          <a:spcPts val="0"/>
                        </a:spcAft>
                      </a:pPr>
                      <a:r>
                        <a:rPr lang="en-US" sz="1600" dirty="0">
                          <a:solidFill>
                            <a:srgbClr val="002060"/>
                          </a:solidFill>
                          <a:effectLst/>
                        </a:rPr>
                        <a:t>Change: “Not Done” was removed as response option under the “HIV Antibody Tests at Diagnosis” section</a:t>
                      </a:r>
                      <a:endParaRPr lang="en-US" sz="1600" dirty="0">
                        <a:solidFill>
                          <a:srgbClr val="002060"/>
                        </a:solidFill>
                        <a:effectLst/>
                        <a:latin typeface="Times New Roman"/>
                        <a:ea typeface="Times New Roman"/>
                      </a:endParaRPr>
                    </a:p>
                  </a:txBody>
                  <a:tcPr marL="33872" marR="33872" marT="0" marB="0">
                    <a:solidFill>
                      <a:schemeClr val="bg2"/>
                    </a:solidFill>
                  </a:tcPr>
                </a:tc>
              </a:tr>
              <a:tr h="116395">
                <a:tc>
                  <a:txBody>
                    <a:bodyPr/>
                    <a:lstStyle/>
                    <a:p>
                      <a:pPr marL="0" marR="0">
                        <a:spcBef>
                          <a:spcPts val="0"/>
                        </a:spcBef>
                        <a:spcAft>
                          <a:spcPts val="0"/>
                        </a:spcAft>
                      </a:pPr>
                      <a:r>
                        <a:rPr lang="en-US" sz="1600" dirty="0">
                          <a:solidFill>
                            <a:srgbClr val="002060"/>
                          </a:solidFill>
                          <a:effectLst/>
                        </a:rPr>
                        <a:t>Change: “Test Date” was changed to “Collection Date”</a:t>
                      </a:r>
                      <a:endParaRPr lang="en-US" sz="1600" dirty="0">
                        <a:solidFill>
                          <a:srgbClr val="002060"/>
                        </a:solidFill>
                        <a:effectLst/>
                        <a:latin typeface="Times New Roman"/>
                        <a:ea typeface="Times New Roman"/>
                      </a:endParaRPr>
                    </a:p>
                  </a:txBody>
                  <a:tcPr marL="33872" marR="33872" marT="0" marB="0">
                    <a:solidFill>
                      <a:schemeClr val="bg2"/>
                    </a:solidFill>
                  </a:tcPr>
                </a:tc>
              </a:tr>
              <a:tr h="116395">
                <a:tc>
                  <a:txBody>
                    <a:bodyPr/>
                    <a:lstStyle/>
                    <a:p>
                      <a:pPr marL="0" marR="0">
                        <a:spcBef>
                          <a:spcPts val="0"/>
                        </a:spcBef>
                        <a:spcAft>
                          <a:spcPts val="0"/>
                        </a:spcAft>
                      </a:pPr>
                      <a:r>
                        <a:rPr lang="en-US" sz="1600">
                          <a:solidFill>
                            <a:srgbClr val="002060"/>
                          </a:solidFill>
                          <a:effectLst/>
                        </a:rPr>
                        <a:t>New: A place holder for day was added to all collection dates.</a:t>
                      </a:r>
                      <a:endParaRPr lang="en-US" sz="1600">
                        <a:solidFill>
                          <a:srgbClr val="002060"/>
                        </a:solidFill>
                        <a:effectLst/>
                        <a:latin typeface="Times New Roman"/>
                        <a:ea typeface="Times New Roman"/>
                      </a:endParaRPr>
                    </a:p>
                  </a:txBody>
                  <a:tcPr marL="33872" marR="33872" marT="0" marB="0">
                    <a:solidFill>
                      <a:schemeClr val="bg2"/>
                    </a:solidFill>
                  </a:tcPr>
                </a:tc>
              </a:tr>
              <a:tr h="116395">
                <a:tc>
                  <a:txBody>
                    <a:bodyPr/>
                    <a:lstStyle/>
                    <a:p>
                      <a:pPr marL="0" marR="0">
                        <a:spcBef>
                          <a:spcPts val="0"/>
                        </a:spcBef>
                        <a:spcAft>
                          <a:spcPts val="0"/>
                        </a:spcAft>
                      </a:pPr>
                      <a:r>
                        <a:rPr lang="en-US" sz="1600">
                          <a:solidFill>
                            <a:srgbClr val="002060"/>
                          </a:solidFill>
                          <a:effectLst/>
                        </a:rPr>
                        <a:t>Change: The list of lab tests was ordered to match eHARS</a:t>
                      </a:r>
                      <a:endParaRPr lang="en-US" sz="1600">
                        <a:solidFill>
                          <a:srgbClr val="002060"/>
                        </a:solidFill>
                        <a:effectLst/>
                        <a:latin typeface="Times New Roman"/>
                        <a:ea typeface="Times New Roman"/>
                      </a:endParaRPr>
                    </a:p>
                  </a:txBody>
                  <a:tcPr marL="33872" marR="33872" marT="0" marB="0">
                    <a:solidFill>
                      <a:schemeClr val="bg2"/>
                    </a:solidFill>
                  </a:tcPr>
                </a:tc>
              </a:tr>
              <a:tr h="116395">
                <a:tc>
                  <a:txBody>
                    <a:bodyPr/>
                    <a:lstStyle/>
                    <a:p>
                      <a:pPr marL="0" marR="0">
                        <a:spcBef>
                          <a:spcPts val="0"/>
                        </a:spcBef>
                        <a:spcAft>
                          <a:spcPts val="0"/>
                        </a:spcAft>
                      </a:pPr>
                      <a:r>
                        <a:rPr lang="en-US" sz="1600" dirty="0">
                          <a:solidFill>
                            <a:srgbClr val="002060"/>
                          </a:solidFill>
                          <a:effectLst/>
                        </a:rPr>
                        <a:t>Change: HIV-1 IFA and HIV-1 Western blot are now separate Antibody tests</a:t>
                      </a:r>
                      <a:endParaRPr lang="en-US" sz="1600" dirty="0">
                        <a:solidFill>
                          <a:srgbClr val="002060"/>
                        </a:solidFill>
                        <a:effectLst/>
                        <a:latin typeface="Times New Roman"/>
                        <a:ea typeface="Times New Roman"/>
                      </a:endParaRPr>
                    </a:p>
                  </a:txBody>
                  <a:tcPr marL="33872" marR="33872" marT="0" marB="0">
                    <a:solidFill>
                      <a:schemeClr val="bg2"/>
                    </a:solidFill>
                  </a:tcPr>
                </a:tc>
              </a:tr>
            </a:tbl>
          </a:graphicData>
        </a:graphic>
      </p:graphicFrame>
      <p:sp>
        <p:nvSpPr>
          <p:cNvPr id="6" name="Rectangle 1"/>
          <p:cNvSpPr>
            <a:spLocks noChangeArrowheads="1"/>
          </p:cNvSpPr>
          <p:nvPr/>
        </p:nvSpPr>
        <p:spPr bwMode="auto">
          <a:xfrm>
            <a:off x="457200" y="990600"/>
            <a:ext cx="812273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VI:</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Notes: </a:t>
            </a: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VI. Laboratory Data on</a:t>
            </a:r>
            <a:r>
              <a:rPr kumimoji="0" lang="en-US" b="0" i="0" u="none" strike="noStrike" cap="none" normalizeH="0" baseline="0" dirty="0" smtClean="0">
                <a:ln>
                  <a:noFill/>
                </a:ln>
                <a:solidFill>
                  <a:schemeClr val="bg2"/>
                </a:solidFill>
                <a:effectLst/>
                <a:latin typeface="Arial" pitchFamily="34" charset="0"/>
                <a:ea typeface="Times New Roman" pitchFamily="18" charset="0"/>
              </a:rPr>
              <a:t> HARS form is also </a:t>
            </a:r>
            <a:r>
              <a:rPr kumimoji="0" lang="en-US" b="1" i="0" u="none" strike="noStrike" cap="none" normalizeH="0" baseline="0" dirty="0" smtClean="0">
                <a:ln>
                  <a:noFill/>
                </a:ln>
                <a:solidFill>
                  <a:schemeClr val="bg2"/>
                </a:solidFill>
                <a:effectLst/>
                <a:latin typeface="Arial" pitchFamily="34" charset="0"/>
                <a:ea typeface="Times New Roman" pitchFamily="18" charset="0"/>
              </a:rPr>
              <a:t>Laboratory Data</a:t>
            </a:r>
            <a:r>
              <a:rPr kumimoji="0" lang="en-US" b="0" i="0" u="none" strike="noStrike" cap="none" normalizeH="0" baseline="0" dirty="0" smtClean="0">
                <a:ln>
                  <a:noFill/>
                </a:ln>
                <a:solidFill>
                  <a:schemeClr val="bg2"/>
                </a:solidFill>
                <a:effectLst/>
                <a:latin typeface="Arial" pitchFamily="34" charset="0"/>
                <a:ea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section on </a:t>
            </a:r>
            <a:r>
              <a:rPr lang="en-US" dirty="0" smtClean="0">
                <a:solidFill>
                  <a:schemeClr val="bg2"/>
                </a:solidFill>
                <a:latin typeface="Arial" pitchFamily="34" charset="0"/>
                <a:ea typeface="Times New Roman" pitchFamily="18" charset="0"/>
              </a:rPr>
              <a:t>new </a:t>
            </a:r>
            <a:r>
              <a:rPr kumimoji="0" lang="en-US" b="0" i="0" u="none" strike="noStrike" cap="none" normalizeH="0" baseline="0" dirty="0" smtClean="0">
                <a:ln>
                  <a:noFill/>
                </a:ln>
                <a:solidFill>
                  <a:schemeClr val="bg2"/>
                </a:solidFill>
                <a:effectLst/>
                <a:latin typeface="Arial" pitchFamily="34" charset="0"/>
                <a:ea typeface="Times New Roman" pitchFamily="18" charset="0"/>
              </a:rPr>
              <a:t>form.</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147922628"/>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021"/>
            <a:ext cx="8229600" cy="1143000"/>
          </a:xfrm>
        </p:spPr>
        <p:txBody>
          <a:bodyPr/>
          <a:lstStyle/>
          <a:p>
            <a:r>
              <a:rPr lang="en-US" dirty="0">
                <a:latin typeface="Arial" pitchFamily="34" charset="0"/>
                <a:ea typeface="Times New Roman" pitchFamily="18" charset="0"/>
              </a:rPr>
              <a:t>Laboratory </a:t>
            </a:r>
            <a:r>
              <a:rPr lang="en-US" dirty="0" smtClean="0">
                <a:latin typeface="Arial" pitchFamily="34" charset="0"/>
                <a:ea typeface="Times New Roman" pitchFamily="18" charset="0"/>
              </a:rPr>
              <a:t>Data (2)</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4302422"/>
              </p:ext>
            </p:extLst>
          </p:nvPr>
        </p:nvGraphicFramePr>
        <p:xfrm>
          <a:off x="762000" y="1219200"/>
          <a:ext cx="7315201" cy="3901440"/>
        </p:xfrm>
        <a:graphic>
          <a:graphicData uri="http://schemas.openxmlformats.org/drawingml/2006/table">
            <a:tbl>
              <a:tblPr firstRow="1" firstCol="1" lastRow="1" lastCol="1" bandRow="1" bandCol="1">
                <a:tableStyleId>{5C22544A-7EE6-4342-B048-85BDC9FD1C3A}</a:tableStyleId>
              </a:tblPr>
              <a:tblGrid>
                <a:gridCol w="7315201"/>
              </a:tblGrid>
              <a:tr h="215574">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33872" marR="33872" marT="0" marB="0">
                    <a:solidFill>
                      <a:schemeClr val="bg2"/>
                    </a:solidFill>
                  </a:tcPr>
                </a:tc>
              </a:tr>
              <a:tr h="218236">
                <a:tc>
                  <a:txBody>
                    <a:bodyPr/>
                    <a:lstStyle/>
                    <a:p>
                      <a:pPr marL="0" marR="0">
                        <a:spcBef>
                          <a:spcPts val="0"/>
                        </a:spcBef>
                        <a:spcAft>
                          <a:spcPts val="0"/>
                        </a:spcAft>
                      </a:pPr>
                      <a:r>
                        <a:rPr lang="en-US" sz="1600" dirty="0">
                          <a:solidFill>
                            <a:srgbClr val="002060"/>
                          </a:solidFill>
                          <a:effectLst/>
                        </a:rPr>
                        <a:t>New: Additional HIV antibody tests (non-type differentiating) were added: HIV-1/2 Ag/</a:t>
                      </a:r>
                      <a:r>
                        <a:rPr lang="en-US" sz="1600" dirty="0" err="1">
                          <a:solidFill>
                            <a:srgbClr val="002060"/>
                          </a:solidFill>
                          <a:effectLst/>
                        </a:rPr>
                        <a:t>Ab</a:t>
                      </a:r>
                      <a:r>
                        <a:rPr lang="en-US" sz="1600" dirty="0">
                          <a:solidFill>
                            <a:srgbClr val="002060"/>
                          </a:solidFill>
                          <a:effectLst/>
                        </a:rPr>
                        <a:t>, HIV-2 EIA, and HIV-2 Western Blot.</a:t>
                      </a:r>
                      <a:endParaRPr lang="en-US" sz="1600" dirty="0">
                        <a:solidFill>
                          <a:srgbClr val="002060"/>
                        </a:solidFill>
                        <a:effectLst/>
                        <a:latin typeface="Times New Roman"/>
                        <a:ea typeface="Times New Roman"/>
                      </a:endParaRPr>
                    </a:p>
                  </a:txBody>
                  <a:tcPr marL="33872" marR="33872" marT="0" marB="0">
                    <a:solidFill>
                      <a:schemeClr val="bg2"/>
                    </a:solidFill>
                  </a:tcPr>
                </a:tc>
              </a:tr>
              <a:tr h="218236">
                <a:tc>
                  <a:txBody>
                    <a:bodyPr/>
                    <a:lstStyle/>
                    <a:p>
                      <a:pPr marL="0" marR="0">
                        <a:spcBef>
                          <a:spcPts val="0"/>
                        </a:spcBef>
                        <a:spcAft>
                          <a:spcPts val="0"/>
                        </a:spcAft>
                      </a:pPr>
                      <a:r>
                        <a:rPr lang="en-US" sz="1600">
                          <a:solidFill>
                            <a:srgbClr val="002060"/>
                          </a:solidFill>
                          <a:effectLst/>
                        </a:rPr>
                        <a:t>New:  Added a check box to capture rapid tests in the “HIV Antibody Tests (non-type differentiating)” section.</a:t>
                      </a:r>
                      <a:endParaRPr lang="en-US" sz="1600">
                        <a:solidFill>
                          <a:srgbClr val="002060"/>
                        </a:solidFill>
                        <a:effectLst/>
                        <a:latin typeface="Times New Roman"/>
                        <a:ea typeface="Times New Roman"/>
                      </a:endParaRPr>
                    </a:p>
                  </a:txBody>
                  <a:tcPr marL="33872" marR="33872" marT="0" marB="0">
                    <a:solidFill>
                      <a:schemeClr val="bg2"/>
                    </a:solidFill>
                  </a:tcPr>
                </a:tc>
              </a:tr>
              <a:tr h="327354">
                <a:tc>
                  <a:txBody>
                    <a:bodyPr/>
                    <a:lstStyle/>
                    <a:p>
                      <a:pPr marL="0" marR="0">
                        <a:spcBef>
                          <a:spcPts val="0"/>
                        </a:spcBef>
                        <a:spcAft>
                          <a:spcPts val="0"/>
                        </a:spcAft>
                      </a:pPr>
                      <a:r>
                        <a:rPr lang="en-US" sz="1600">
                          <a:solidFill>
                            <a:srgbClr val="002060"/>
                          </a:solidFill>
                          <a:effectLst/>
                        </a:rPr>
                        <a:t>New: Additional HIV antibody tests (type differentiating) were added: HIV-1/2 Differentiating (e.g. Multispot) along with the results. Result can be captured as: HIV-1, HIV-2, both (undifferentiated), or neither (negative).</a:t>
                      </a:r>
                      <a:endParaRPr lang="en-US" sz="1600">
                        <a:solidFill>
                          <a:srgbClr val="002060"/>
                        </a:solidFill>
                        <a:effectLst/>
                        <a:latin typeface="Times New Roman"/>
                        <a:ea typeface="Times New Roman"/>
                      </a:endParaRPr>
                    </a:p>
                  </a:txBody>
                  <a:tcPr marL="33872" marR="33872" marT="0" marB="0">
                    <a:solidFill>
                      <a:schemeClr val="bg2"/>
                    </a:solidFill>
                  </a:tcPr>
                </a:tc>
              </a:tr>
              <a:tr h="323362">
                <a:tc>
                  <a:txBody>
                    <a:bodyPr/>
                    <a:lstStyle/>
                    <a:p>
                      <a:pPr marL="0" marR="0">
                        <a:spcBef>
                          <a:spcPts val="0"/>
                        </a:spcBef>
                        <a:spcAft>
                          <a:spcPts val="0"/>
                        </a:spcAft>
                      </a:pPr>
                      <a:r>
                        <a:rPr lang="en-US" sz="1600">
                          <a:solidFill>
                            <a:srgbClr val="002060"/>
                          </a:solidFill>
                          <a:effectLst/>
                        </a:rPr>
                        <a:t>Change: The “Positive HIV Detection Test” section was split into two sections: “HIV Detection Tests (Qualitative)” and “HIV Detection Tests (Qualitative viral load)”.</a:t>
                      </a:r>
                      <a:endParaRPr lang="en-US" sz="1600">
                        <a:solidFill>
                          <a:srgbClr val="002060"/>
                        </a:solidFill>
                        <a:effectLst/>
                        <a:latin typeface="Times New Roman"/>
                        <a:ea typeface="Times New Roman"/>
                      </a:endParaRPr>
                    </a:p>
                  </a:txBody>
                  <a:tcPr marL="33872" marR="33872" marT="0" marB="0">
                    <a:solidFill>
                      <a:schemeClr val="bg2"/>
                    </a:solidFill>
                  </a:tcPr>
                </a:tc>
              </a:tr>
              <a:tr h="538936">
                <a:tc>
                  <a:txBody>
                    <a:bodyPr/>
                    <a:lstStyle/>
                    <a:p>
                      <a:pPr marL="0" marR="0">
                        <a:spcBef>
                          <a:spcPts val="0"/>
                        </a:spcBef>
                        <a:spcAft>
                          <a:spcPts val="0"/>
                        </a:spcAft>
                      </a:pPr>
                      <a:r>
                        <a:rPr lang="en-US" sz="1600" dirty="0">
                          <a:solidFill>
                            <a:srgbClr val="002060"/>
                          </a:solidFill>
                          <a:effectLst/>
                        </a:rPr>
                        <a:t>Change: Changed the “Positive HIV Detection Test” section (culture, antigen, and PCR, DNA or RNA probe) to “HIV Detection Tests (Qualitative)” and changed tests to: HIV-1 RNA/DNA NAAT (</a:t>
                      </a:r>
                      <a:r>
                        <a:rPr lang="en-US" sz="1600" dirty="0" err="1">
                          <a:solidFill>
                            <a:srgbClr val="002060"/>
                          </a:solidFill>
                          <a:effectLst/>
                        </a:rPr>
                        <a:t>Qual</a:t>
                      </a:r>
                      <a:r>
                        <a:rPr lang="en-US" sz="1600" dirty="0">
                          <a:solidFill>
                            <a:srgbClr val="002060"/>
                          </a:solidFill>
                          <a:effectLst/>
                        </a:rPr>
                        <a:t>), HIV-1 P24 Antigen, HIV-1 Culture, HIV-2 RNA/DNA NAAT (</a:t>
                      </a:r>
                      <a:r>
                        <a:rPr lang="en-US" sz="1600" dirty="0" err="1">
                          <a:solidFill>
                            <a:srgbClr val="002060"/>
                          </a:solidFill>
                          <a:effectLst/>
                        </a:rPr>
                        <a:t>Qual</a:t>
                      </a:r>
                      <a:r>
                        <a:rPr lang="en-US" sz="1600" dirty="0">
                          <a:solidFill>
                            <a:srgbClr val="002060"/>
                          </a:solidFill>
                          <a:effectLst/>
                        </a:rPr>
                        <a:t>) and HIV-2 Culture.  Removed the “Other, specify” option.</a:t>
                      </a:r>
                      <a:endParaRPr lang="en-US" sz="1600" dirty="0">
                        <a:solidFill>
                          <a:srgbClr val="002060"/>
                        </a:solidFill>
                        <a:effectLst/>
                        <a:latin typeface="Times New Roman"/>
                        <a:ea typeface="Times New Roman"/>
                      </a:endParaRPr>
                    </a:p>
                  </a:txBody>
                  <a:tcPr marL="33872" marR="33872" marT="0" marB="0">
                    <a:solidFill>
                      <a:schemeClr val="bg2"/>
                    </a:solidFill>
                  </a:tcPr>
                </a:tc>
              </a:tr>
            </a:tbl>
          </a:graphicData>
        </a:graphic>
      </p:graphicFrame>
    </p:spTree>
    <p:extLst>
      <p:ext uri="{BB962C8B-B14F-4D97-AF65-F5344CB8AC3E}">
        <p14:creationId xmlns:p14="http://schemas.microsoft.com/office/powerpoint/2010/main" val="235576951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lstStyle/>
          <a:p>
            <a:r>
              <a:rPr lang="en-US" dirty="0">
                <a:latin typeface="Arial" pitchFamily="34" charset="0"/>
                <a:ea typeface="Times New Roman" pitchFamily="18" charset="0"/>
              </a:rPr>
              <a:t>Laboratory </a:t>
            </a:r>
            <a:r>
              <a:rPr lang="en-US" dirty="0" smtClean="0">
                <a:latin typeface="Arial" pitchFamily="34" charset="0"/>
                <a:ea typeface="Times New Roman" pitchFamily="18" charset="0"/>
              </a:rPr>
              <a:t>Data (3)</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57025617"/>
              </p:ext>
            </p:extLst>
          </p:nvPr>
        </p:nvGraphicFramePr>
        <p:xfrm>
          <a:off x="990600" y="1371600"/>
          <a:ext cx="7162800" cy="3413760"/>
        </p:xfrm>
        <a:graphic>
          <a:graphicData uri="http://schemas.openxmlformats.org/drawingml/2006/table">
            <a:tbl>
              <a:tblPr firstRow="1" firstCol="1" lastRow="1" lastCol="1" bandRow="1" bandCol="1">
                <a:tableStyleId>{5C22544A-7EE6-4342-B048-85BDC9FD1C3A}</a:tableStyleId>
              </a:tblPr>
              <a:tblGrid>
                <a:gridCol w="7162800"/>
              </a:tblGrid>
              <a:tr h="215574">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33872" marR="33872" marT="0" marB="0">
                    <a:solidFill>
                      <a:schemeClr val="bg2"/>
                    </a:solidFill>
                  </a:tcPr>
                </a:tc>
              </a:tr>
              <a:tr h="431148">
                <a:tc>
                  <a:txBody>
                    <a:bodyPr/>
                    <a:lstStyle/>
                    <a:p>
                      <a:pPr marL="0" marR="0">
                        <a:spcBef>
                          <a:spcPts val="0"/>
                        </a:spcBef>
                        <a:spcAft>
                          <a:spcPts val="0"/>
                        </a:spcAft>
                      </a:pPr>
                      <a:r>
                        <a:rPr lang="en-US" sz="1600" dirty="0">
                          <a:solidFill>
                            <a:srgbClr val="002060"/>
                          </a:solidFill>
                          <a:effectLst/>
                        </a:rPr>
                        <a:t>Change:  The “Detectable Viral Load test (Record earliest test)” was changed to “HIV Detection tests (Quantitative viral load)”.  Added: “RNA/DNA NAAT (Quantitative viral load)” to differentiate from the qualitative RNA/DNA NAAT.  </a:t>
                      </a:r>
                      <a:endParaRPr lang="en-US" sz="1600" dirty="0">
                        <a:solidFill>
                          <a:srgbClr val="002060"/>
                        </a:solidFill>
                        <a:effectLst/>
                        <a:latin typeface="Times New Roman"/>
                        <a:ea typeface="Times New Roman"/>
                      </a:endParaRPr>
                    </a:p>
                  </a:txBody>
                  <a:tcPr marL="33872" marR="33872" marT="0" marB="0">
                    <a:solidFill>
                      <a:schemeClr val="bg2"/>
                    </a:solidFill>
                  </a:tcPr>
                </a:tc>
              </a:tr>
              <a:tr h="218236">
                <a:tc>
                  <a:txBody>
                    <a:bodyPr/>
                    <a:lstStyle/>
                    <a:p>
                      <a:pPr marL="0" marR="0">
                        <a:spcBef>
                          <a:spcPts val="0"/>
                        </a:spcBef>
                        <a:spcAft>
                          <a:spcPts val="0"/>
                        </a:spcAft>
                      </a:pPr>
                      <a:r>
                        <a:rPr lang="en-US" sz="1600" dirty="0">
                          <a:solidFill>
                            <a:srgbClr val="002060"/>
                          </a:solidFill>
                          <a:effectLst/>
                        </a:rPr>
                        <a:t>New:  Added detectable and undetectable results and the log field in the “HIV Detection tests (Quantitative viral load)” section.</a:t>
                      </a:r>
                      <a:endParaRPr lang="en-US" sz="1600" dirty="0">
                        <a:solidFill>
                          <a:srgbClr val="002060"/>
                        </a:solidFill>
                        <a:effectLst/>
                        <a:latin typeface="Times New Roman"/>
                        <a:ea typeface="Times New Roman"/>
                      </a:endParaRPr>
                    </a:p>
                  </a:txBody>
                  <a:tcPr marL="33872" marR="33872" marT="0" marB="0">
                    <a:solidFill>
                      <a:schemeClr val="bg2"/>
                    </a:solidFill>
                  </a:tcPr>
                </a:tc>
              </a:tr>
              <a:tr h="218236">
                <a:tc>
                  <a:txBody>
                    <a:bodyPr/>
                    <a:lstStyle/>
                    <a:p>
                      <a:pPr marL="0" marR="0">
                        <a:spcBef>
                          <a:spcPts val="0"/>
                        </a:spcBef>
                        <a:spcAft>
                          <a:spcPts val="0"/>
                        </a:spcAft>
                      </a:pPr>
                      <a:r>
                        <a:rPr lang="en-US" sz="1600" dirty="0">
                          <a:solidFill>
                            <a:srgbClr val="002060"/>
                          </a:solidFill>
                          <a:effectLst/>
                        </a:rPr>
                        <a:t>Change:  Removed the two digit test type response in the “HIV Detection tests (Quantitative viral load)” section.</a:t>
                      </a:r>
                      <a:endParaRPr lang="en-US" sz="1600" dirty="0">
                        <a:solidFill>
                          <a:srgbClr val="002060"/>
                        </a:solidFill>
                        <a:effectLst/>
                        <a:latin typeface="Times New Roman"/>
                        <a:ea typeface="Times New Roman"/>
                      </a:endParaRPr>
                    </a:p>
                  </a:txBody>
                  <a:tcPr marL="33872" marR="33872" marT="0" marB="0">
                    <a:solidFill>
                      <a:schemeClr val="bg2"/>
                    </a:solidFill>
                  </a:tcPr>
                </a:tc>
              </a:tr>
              <a:tr h="218236">
                <a:tc>
                  <a:txBody>
                    <a:bodyPr/>
                    <a:lstStyle/>
                    <a:p>
                      <a:pPr marL="0" marR="0">
                        <a:spcBef>
                          <a:spcPts val="0"/>
                        </a:spcBef>
                        <a:spcAft>
                          <a:spcPts val="0"/>
                        </a:spcAft>
                      </a:pPr>
                      <a:r>
                        <a:rPr lang="en-US" sz="1600" dirty="0">
                          <a:solidFill>
                            <a:srgbClr val="002060"/>
                          </a:solidFill>
                          <a:effectLst/>
                        </a:rPr>
                        <a:t>Change: “Note: include earliest test after diagnosis” was added to the “HIV Detection Tests (Quantitative viral load)” section.</a:t>
                      </a:r>
                      <a:endParaRPr lang="en-US" sz="1600" dirty="0">
                        <a:solidFill>
                          <a:srgbClr val="002060"/>
                        </a:solidFill>
                        <a:effectLst/>
                        <a:latin typeface="Times New Roman"/>
                        <a:ea typeface="Times New Roman"/>
                      </a:endParaRPr>
                    </a:p>
                  </a:txBody>
                  <a:tcPr marL="33872" marR="33872" marT="0" marB="0">
                    <a:solidFill>
                      <a:schemeClr val="bg2"/>
                    </a:solidFill>
                  </a:tcPr>
                </a:tc>
              </a:tr>
              <a:tr h="218236">
                <a:tc>
                  <a:txBody>
                    <a:bodyPr/>
                    <a:lstStyle/>
                    <a:p>
                      <a:pPr marL="0" marR="0">
                        <a:spcBef>
                          <a:spcPts val="0"/>
                        </a:spcBef>
                        <a:spcAft>
                          <a:spcPts val="0"/>
                        </a:spcAft>
                      </a:pPr>
                      <a:r>
                        <a:rPr lang="en-US" sz="1600" dirty="0">
                          <a:solidFill>
                            <a:srgbClr val="002060"/>
                          </a:solidFill>
                          <a:effectLst/>
                        </a:rPr>
                        <a:t>Change: The “Immunologic lab tests” header was changed to “Immunologic Tests (CD4 count and percentage)”</a:t>
                      </a:r>
                      <a:endParaRPr lang="en-US" sz="1600" dirty="0">
                        <a:solidFill>
                          <a:srgbClr val="002060"/>
                        </a:solidFill>
                        <a:effectLst/>
                        <a:latin typeface="Times New Roman"/>
                        <a:ea typeface="Times New Roman"/>
                      </a:endParaRPr>
                    </a:p>
                  </a:txBody>
                  <a:tcPr marL="33872" marR="33872" marT="0" marB="0">
                    <a:solidFill>
                      <a:schemeClr val="bg2"/>
                    </a:solidFill>
                  </a:tcPr>
                </a:tc>
              </a:tr>
              <a:tr h="116395">
                <a:tc>
                  <a:txBody>
                    <a:bodyPr/>
                    <a:lstStyle/>
                    <a:p>
                      <a:pPr marL="0" marR="0">
                        <a:spcBef>
                          <a:spcPts val="0"/>
                        </a:spcBef>
                        <a:spcAft>
                          <a:spcPts val="0"/>
                        </a:spcAft>
                      </a:pPr>
                      <a:r>
                        <a:rPr lang="en-US" sz="1600" dirty="0">
                          <a:solidFill>
                            <a:srgbClr val="002060"/>
                          </a:solidFill>
                          <a:effectLst/>
                        </a:rPr>
                        <a:t>New: Added a header for the “Documentation of Tests” section</a:t>
                      </a:r>
                      <a:endParaRPr lang="en-US" sz="1600" dirty="0">
                        <a:solidFill>
                          <a:srgbClr val="002060"/>
                        </a:solidFill>
                        <a:effectLst/>
                        <a:latin typeface="Times New Roman"/>
                        <a:ea typeface="Times New Roman"/>
                      </a:endParaRPr>
                    </a:p>
                  </a:txBody>
                  <a:tcPr marL="33872" marR="33872" marT="0" marB="0">
                    <a:solidFill>
                      <a:schemeClr val="bg2"/>
                    </a:solidFill>
                  </a:tcPr>
                </a:tc>
              </a:tr>
            </a:tbl>
          </a:graphicData>
        </a:graphic>
      </p:graphicFrame>
    </p:spTree>
    <p:extLst>
      <p:ext uri="{BB962C8B-B14F-4D97-AF65-F5344CB8AC3E}">
        <p14:creationId xmlns:p14="http://schemas.microsoft.com/office/powerpoint/2010/main" val="235576951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State/Local Use Only (former)</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6684112"/>
              </p:ext>
            </p:extLst>
          </p:nvPr>
        </p:nvGraphicFramePr>
        <p:xfrm>
          <a:off x="1532160" y="2274332"/>
          <a:ext cx="5791021" cy="2682240"/>
        </p:xfrm>
        <a:graphic>
          <a:graphicData uri="http://schemas.openxmlformats.org/drawingml/2006/table">
            <a:tbl>
              <a:tblPr firstRow="1" firstCol="1" lastRow="1" lastCol="1" bandRow="1" bandCol="1">
                <a:tableStyleId>{5C22544A-7EE6-4342-B048-85BDC9FD1C3A}</a:tableStyleId>
              </a:tblPr>
              <a:tblGrid>
                <a:gridCol w="5791021"/>
              </a:tblGrid>
              <a:tr h="193675">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68580" marR="68580" marT="0" marB="0">
                    <a:solidFill>
                      <a:schemeClr val="bg2"/>
                    </a:solidFill>
                  </a:tcPr>
                </a:tc>
              </a:tr>
              <a:tr h="186690">
                <a:tc>
                  <a:txBody>
                    <a:bodyPr/>
                    <a:lstStyle/>
                    <a:p>
                      <a:pPr marL="0" marR="0">
                        <a:spcBef>
                          <a:spcPts val="0"/>
                        </a:spcBef>
                        <a:spcAft>
                          <a:spcPts val="0"/>
                        </a:spcAft>
                      </a:pPr>
                      <a:r>
                        <a:rPr lang="en-US" sz="1600" dirty="0">
                          <a:solidFill>
                            <a:srgbClr val="002060"/>
                          </a:solidFill>
                          <a:effectLst/>
                        </a:rPr>
                        <a:t>Change: Physician name now included with Facility of Diagnosis</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Change: Physician phone now included with Facility of Diagnosis</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Medical Record number now included with Patient Identification</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Change: Hospital / Facility now included with Facility Providing Information</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Person Completing the Form and Phone Number now included with Facility Providing Information</a:t>
                      </a:r>
                      <a:endParaRPr lang="en-US" sz="1600" dirty="0">
                        <a:solidFill>
                          <a:srgbClr val="002060"/>
                        </a:solidFill>
                        <a:effectLst/>
                        <a:latin typeface="Times New Roman"/>
                        <a:ea typeface="Times New Roman"/>
                      </a:endParaRPr>
                    </a:p>
                  </a:txBody>
                  <a:tcPr marL="68580" marR="68580" marT="0" marB="0">
                    <a:solidFill>
                      <a:schemeClr val="bg2"/>
                    </a:solidFill>
                  </a:tcPr>
                </a:tc>
              </a:tr>
            </a:tbl>
          </a:graphicData>
        </a:graphic>
      </p:graphicFrame>
      <p:sp>
        <p:nvSpPr>
          <p:cNvPr id="6" name="Rectangle 1"/>
          <p:cNvSpPr>
            <a:spLocks noChangeArrowheads="1"/>
          </p:cNvSpPr>
          <p:nvPr/>
        </p:nvSpPr>
        <p:spPr bwMode="auto">
          <a:xfrm>
            <a:off x="457200" y="1304836"/>
            <a:ext cx="686598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VII:</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Notes: Section VII State / Local use only on HARS form does not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exist on </a:t>
            </a:r>
            <a:r>
              <a:rPr lang="en-US" dirty="0" smtClean="0">
                <a:solidFill>
                  <a:schemeClr val="bg2"/>
                </a:solidFill>
                <a:latin typeface="Arial" pitchFamily="34" charset="0"/>
                <a:ea typeface="Times New Roman" pitchFamily="18" charset="0"/>
              </a:rPr>
              <a:t> new </a:t>
            </a:r>
            <a:r>
              <a:rPr kumimoji="0" lang="en-US" b="0" i="0" u="none" strike="noStrike" cap="none" normalizeH="0" baseline="0" dirty="0" smtClean="0">
                <a:ln>
                  <a:noFill/>
                </a:ln>
                <a:solidFill>
                  <a:schemeClr val="bg2"/>
                </a:solidFill>
                <a:effectLst/>
                <a:latin typeface="Arial" pitchFamily="34" charset="0"/>
                <a:ea typeface="Times New Roman" pitchFamily="18" charset="0"/>
              </a:rPr>
              <a:t>form.</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bg2"/>
              </a:solidFill>
              <a:effectLst/>
              <a:latin typeface="Arial" pitchFamily="34" charset="0"/>
            </a:endParaRPr>
          </a:p>
        </p:txBody>
      </p:sp>
    </p:spTree>
    <p:extLst>
      <p:ext uri="{BB962C8B-B14F-4D97-AF65-F5344CB8AC3E}">
        <p14:creationId xmlns:p14="http://schemas.microsoft.com/office/powerpoint/2010/main" val="3147922628"/>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393" y="0"/>
            <a:ext cx="8229600" cy="1143000"/>
          </a:xfrm>
        </p:spPr>
        <p:txBody>
          <a:bodyPr/>
          <a:lstStyle/>
          <a:p>
            <a:r>
              <a:rPr lang="en-US" dirty="0">
                <a:latin typeface="Arial" pitchFamily="34" charset="0"/>
                <a:ea typeface="Times New Roman" pitchFamily="18" charset="0"/>
              </a:rPr>
              <a:t>Clinical</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38215397"/>
              </p:ext>
            </p:extLst>
          </p:nvPr>
        </p:nvGraphicFramePr>
        <p:xfrm>
          <a:off x="1295400" y="2581365"/>
          <a:ext cx="5711190" cy="1805305"/>
        </p:xfrm>
        <a:graphic>
          <a:graphicData uri="http://schemas.openxmlformats.org/drawingml/2006/table">
            <a:tbl>
              <a:tblPr firstRow="1" firstCol="1" lastRow="1" lastCol="1" bandRow="1" bandCol="1">
                <a:tableStyleId>{5C22544A-7EE6-4342-B048-85BDC9FD1C3A}</a:tableStyleId>
              </a:tblPr>
              <a:tblGrid>
                <a:gridCol w="5711190"/>
              </a:tblGrid>
              <a:tr h="270043">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68580" marR="68580" marT="0" marB="0">
                    <a:solidFill>
                      <a:schemeClr val="bg2"/>
                    </a:solidFill>
                  </a:tcPr>
                </a:tc>
              </a:tr>
              <a:tr h="260304">
                <a:tc>
                  <a:txBody>
                    <a:bodyPr/>
                    <a:lstStyle/>
                    <a:p>
                      <a:pPr marL="0" marR="0">
                        <a:spcBef>
                          <a:spcPts val="0"/>
                        </a:spcBef>
                        <a:spcAft>
                          <a:spcPts val="0"/>
                        </a:spcAft>
                      </a:pPr>
                      <a:r>
                        <a:rPr lang="en-US" sz="1600" dirty="0">
                          <a:solidFill>
                            <a:srgbClr val="002060"/>
                          </a:solidFill>
                          <a:effectLst/>
                        </a:rPr>
                        <a:t>Change: </a:t>
                      </a:r>
                      <a:r>
                        <a:rPr lang="en-US" sz="1600" dirty="0" smtClean="0">
                          <a:solidFill>
                            <a:srgbClr val="002060"/>
                          </a:solidFill>
                          <a:effectLst/>
                        </a:rPr>
                        <a:t>Removed</a:t>
                      </a:r>
                      <a:r>
                        <a:rPr lang="en-US" sz="1600" baseline="0" dirty="0" smtClean="0">
                          <a:solidFill>
                            <a:srgbClr val="002060"/>
                          </a:solidFill>
                          <a:effectLst/>
                        </a:rPr>
                        <a:t> </a:t>
                      </a:r>
                      <a:r>
                        <a:rPr lang="en-US" sz="1600" dirty="0" smtClean="0">
                          <a:solidFill>
                            <a:srgbClr val="002060"/>
                          </a:solidFill>
                          <a:effectLst/>
                        </a:rPr>
                        <a:t>Clinical </a:t>
                      </a:r>
                      <a:r>
                        <a:rPr lang="en-US" sz="1600" dirty="0">
                          <a:solidFill>
                            <a:srgbClr val="002060"/>
                          </a:solidFill>
                          <a:effectLst/>
                        </a:rPr>
                        <a:t>Record Reviewed</a:t>
                      </a:r>
                      <a:endParaRPr lang="en-US" sz="1600" dirty="0">
                        <a:solidFill>
                          <a:srgbClr val="002060"/>
                        </a:solidFill>
                        <a:effectLst/>
                        <a:latin typeface="Times New Roman"/>
                        <a:ea typeface="Times New Roman"/>
                      </a:endParaRPr>
                    </a:p>
                  </a:txBody>
                  <a:tcPr marL="68580" marR="68580" marT="0" marB="0">
                    <a:solidFill>
                      <a:schemeClr val="bg2"/>
                    </a:solidFill>
                  </a:tcPr>
                </a:tc>
              </a:tr>
              <a:tr h="509983">
                <a:tc>
                  <a:txBody>
                    <a:bodyPr/>
                    <a:lstStyle/>
                    <a:p>
                      <a:pPr marL="0" marR="0">
                        <a:spcBef>
                          <a:spcPts val="0"/>
                        </a:spcBef>
                        <a:spcAft>
                          <a:spcPts val="0"/>
                        </a:spcAft>
                      </a:pPr>
                      <a:r>
                        <a:rPr lang="en-US" sz="1600" dirty="0">
                          <a:solidFill>
                            <a:srgbClr val="002060"/>
                          </a:solidFill>
                          <a:effectLst/>
                        </a:rPr>
                        <a:t>Change: </a:t>
                      </a:r>
                      <a:r>
                        <a:rPr lang="en-US" sz="1600" dirty="0" smtClean="0">
                          <a:solidFill>
                            <a:srgbClr val="002060"/>
                          </a:solidFill>
                          <a:effectLst/>
                        </a:rPr>
                        <a:t>Removed </a:t>
                      </a:r>
                      <a:r>
                        <a:rPr lang="en-US" sz="1600" dirty="0">
                          <a:solidFill>
                            <a:srgbClr val="002060"/>
                          </a:solidFill>
                          <a:effectLst/>
                        </a:rPr>
                        <a:t>Date Patient was Diagnosed “Asymptomatic” and “Symptomatic”</a:t>
                      </a:r>
                      <a:endParaRPr lang="en-US" sz="1600" dirty="0">
                        <a:solidFill>
                          <a:srgbClr val="002060"/>
                        </a:solidFill>
                        <a:effectLst/>
                        <a:latin typeface="Times New Roman"/>
                        <a:ea typeface="Times New Roman"/>
                      </a:endParaRPr>
                    </a:p>
                  </a:txBody>
                  <a:tcPr marL="68580" marR="68580" marT="0" marB="0">
                    <a:solidFill>
                      <a:schemeClr val="bg2"/>
                    </a:solidFill>
                  </a:tcPr>
                </a:tc>
              </a:tr>
              <a:tr h="764975">
                <a:tc>
                  <a:txBody>
                    <a:bodyPr/>
                    <a:lstStyle/>
                    <a:p>
                      <a:pPr marL="0" marR="0">
                        <a:spcBef>
                          <a:spcPts val="0"/>
                        </a:spcBef>
                        <a:spcAft>
                          <a:spcPts val="0"/>
                        </a:spcAft>
                      </a:pPr>
                      <a:r>
                        <a:rPr lang="en-US" sz="1600" dirty="0">
                          <a:solidFill>
                            <a:srgbClr val="002060"/>
                          </a:solidFill>
                          <a:effectLst/>
                        </a:rPr>
                        <a:t>Change: Remove </a:t>
                      </a:r>
                      <a:r>
                        <a:rPr lang="en-US" sz="1600" dirty="0" err="1" smtClean="0">
                          <a:solidFill>
                            <a:srgbClr val="002060"/>
                          </a:solidFill>
                          <a:effectLst/>
                        </a:rPr>
                        <a:t>d“If</a:t>
                      </a:r>
                      <a:r>
                        <a:rPr lang="en-US" sz="1600" dirty="0" smtClean="0">
                          <a:solidFill>
                            <a:srgbClr val="002060"/>
                          </a:solidFill>
                          <a:effectLst/>
                        </a:rPr>
                        <a:t> </a:t>
                      </a:r>
                      <a:r>
                        <a:rPr lang="en-US" sz="1600" dirty="0">
                          <a:solidFill>
                            <a:srgbClr val="002060"/>
                          </a:solidFill>
                          <a:effectLst/>
                        </a:rPr>
                        <a:t>HIV tests were not positive or were not done, does this patient have an immunodeficiency that would disqualify him/her from the AIDS case definition?”</a:t>
                      </a:r>
                      <a:endParaRPr lang="en-US" sz="1600" dirty="0">
                        <a:solidFill>
                          <a:srgbClr val="002060"/>
                        </a:solidFill>
                        <a:effectLst/>
                        <a:latin typeface="Times New Roman"/>
                        <a:ea typeface="Times New Roman"/>
                      </a:endParaRPr>
                    </a:p>
                  </a:txBody>
                  <a:tcPr marL="68580" marR="68580" marT="0" marB="0">
                    <a:solidFill>
                      <a:schemeClr val="bg2"/>
                    </a:solidFill>
                  </a:tcPr>
                </a:tc>
              </a:tr>
            </a:tbl>
          </a:graphicData>
        </a:graphic>
      </p:graphicFrame>
      <p:sp>
        <p:nvSpPr>
          <p:cNvPr id="4" name="Text Placeholder 3"/>
          <p:cNvSpPr>
            <a:spLocks noGrp="1"/>
          </p:cNvSpPr>
          <p:nvPr>
            <p:ph type="body" sz="quarter" idx="10"/>
          </p:nvPr>
        </p:nvSpPr>
        <p:spPr/>
        <p:txBody>
          <a:bodyPr/>
          <a:lstStyle/>
          <a:p>
            <a:endParaRPr lang="en-US"/>
          </a:p>
        </p:txBody>
      </p:sp>
      <p:sp>
        <p:nvSpPr>
          <p:cNvPr id="6" name="Rectangle 1"/>
          <p:cNvSpPr>
            <a:spLocks noChangeArrowheads="1"/>
          </p:cNvSpPr>
          <p:nvPr/>
        </p:nvSpPr>
        <p:spPr bwMode="auto">
          <a:xfrm>
            <a:off x="381000" y="1381036"/>
            <a:ext cx="621195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VIII:</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Notes: </a:t>
            </a: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VIII. Clinical Status</a:t>
            </a:r>
            <a:r>
              <a:rPr kumimoji="0" lang="en-US" b="0" i="0" u="none" strike="noStrike" cap="none" normalizeH="0" baseline="0" dirty="0" smtClean="0">
                <a:ln>
                  <a:noFill/>
                </a:ln>
                <a:solidFill>
                  <a:schemeClr val="bg2"/>
                </a:solidFill>
                <a:effectLst/>
                <a:latin typeface="Arial" pitchFamily="34" charset="0"/>
                <a:ea typeface="Times New Roman" pitchFamily="18" charset="0"/>
              </a:rPr>
              <a:t> on HARS form is now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Clinical</a:t>
            </a:r>
            <a:r>
              <a:rPr kumimoji="0" lang="en-US" b="0" i="0" u="none" strike="noStrike" cap="none" normalizeH="0" baseline="0" dirty="0" smtClean="0">
                <a:ln>
                  <a:noFill/>
                </a:ln>
                <a:solidFill>
                  <a:schemeClr val="bg2"/>
                </a:solidFill>
                <a:effectLst/>
                <a:latin typeface="Arial" pitchFamily="34" charset="0"/>
                <a:ea typeface="Times New Roman" pitchFamily="18" charset="0"/>
              </a:rPr>
              <a:t> section on </a:t>
            </a:r>
            <a:r>
              <a:rPr lang="en-US" dirty="0" smtClean="0">
                <a:solidFill>
                  <a:schemeClr val="bg2"/>
                </a:solidFill>
                <a:latin typeface="Arial" pitchFamily="34" charset="0"/>
                <a:ea typeface="Times New Roman" pitchFamily="18" charset="0"/>
              </a:rPr>
              <a:t>the new f</a:t>
            </a:r>
            <a:r>
              <a:rPr kumimoji="0" lang="en-US" b="0" i="0" u="none" strike="noStrike" cap="none" normalizeH="0" baseline="0" dirty="0" smtClean="0">
                <a:ln>
                  <a:noFill/>
                </a:ln>
                <a:solidFill>
                  <a:schemeClr val="bg2"/>
                </a:solidFill>
                <a:effectLst/>
                <a:latin typeface="Arial" pitchFamily="34" charset="0"/>
                <a:ea typeface="Times New Roman" pitchFamily="18" charset="0"/>
              </a:rPr>
              <a:t>orm.</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bg2"/>
              </a:solidFill>
              <a:effectLst/>
              <a:latin typeface="Arial" pitchFamily="34" charset="0"/>
            </a:endParaRPr>
          </a:p>
        </p:txBody>
      </p:sp>
    </p:spTree>
    <p:extLst>
      <p:ext uri="{BB962C8B-B14F-4D97-AF65-F5344CB8AC3E}">
        <p14:creationId xmlns:p14="http://schemas.microsoft.com/office/powerpoint/2010/main" val="314792262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623"/>
            <a:ext cx="8229600" cy="1143000"/>
          </a:xfrm>
        </p:spPr>
        <p:txBody>
          <a:bodyPr/>
          <a:lstStyle/>
          <a:p>
            <a:r>
              <a:rPr lang="en-US" dirty="0">
                <a:latin typeface="Arial" pitchFamily="34" charset="0"/>
                <a:ea typeface="Times New Roman" pitchFamily="18" charset="0"/>
              </a:rPr>
              <a:t>Treatments/Services Referrals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58898597"/>
              </p:ext>
            </p:extLst>
          </p:nvPr>
        </p:nvGraphicFramePr>
        <p:xfrm>
          <a:off x="1348740" y="2203450"/>
          <a:ext cx="6271260" cy="3657600"/>
        </p:xfrm>
        <a:graphic>
          <a:graphicData uri="http://schemas.openxmlformats.org/drawingml/2006/table">
            <a:tbl>
              <a:tblPr firstRow="1" firstCol="1" lastRow="1" lastCol="1" bandRow="1" bandCol="1">
                <a:tableStyleId>{5C22544A-7EE6-4342-B048-85BDC9FD1C3A}</a:tableStyleId>
              </a:tblPr>
              <a:tblGrid>
                <a:gridCol w="6271260"/>
              </a:tblGrid>
              <a:tr h="235123">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68580" marR="68580" marT="0" marB="0">
                    <a:solidFill>
                      <a:schemeClr val="bg2"/>
                    </a:solidFill>
                  </a:tcPr>
                </a:tc>
              </a:tr>
              <a:tr h="239749">
                <a:tc>
                  <a:txBody>
                    <a:bodyPr/>
                    <a:lstStyle/>
                    <a:p>
                      <a:pPr marL="0" marR="0">
                        <a:spcBef>
                          <a:spcPts val="0"/>
                        </a:spcBef>
                        <a:spcAft>
                          <a:spcPts val="0"/>
                        </a:spcAft>
                      </a:pPr>
                      <a:r>
                        <a:rPr lang="en-US" sz="1600" dirty="0">
                          <a:solidFill>
                            <a:srgbClr val="002060"/>
                          </a:solidFill>
                          <a:effectLst/>
                        </a:rPr>
                        <a:t>Change: Removed “This patient has been enrolled at Clinical Trial / Clinic”</a:t>
                      </a:r>
                      <a:endParaRPr lang="en-US" sz="1600" dirty="0">
                        <a:solidFill>
                          <a:srgbClr val="002060"/>
                        </a:solidFill>
                        <a:effectLst/>
                        <a:latin typeface="Times New Roman"/>
                        <a:ea typeface="Times New Roman"/>
                      </a:endParaRPr>
                    </a:p>
                  </a:txBody>
                  <a:tcPr marL="68580" marR="68580" marT="0" marB="0">
                    <a:solidFill>
                      <a:schemeClr val="bg2"/>
                    </a:solidFill>
                  </a:tcPr>
                </a:tc>
              </a:tr>
              <a:tr h="444036">
                <a:tc>
                  <a:txBody>
                    <a:bodyPr/>
                    <a:lstStyle/>
                    <a:p>
                      <a:pPr marL="0" marR="0">
                        <a:spcBef>
                          <a:spcPts val="0"/>
                        </a:spcBef>
                        <a:spcAft>
                          <a:spcPts val="0"/>
                        </a:spcAft>
                      </a:pPr>
                      <a:r>
                        <a:rPr lang="en-US" sz="1600" dirty="0">
                          <a:solidFill>
                            <a:srgbClr val="002060"/>
                          </a:solidFill>
                          <a:effectLst/>
                        </a:rPr>
                        <a:t>Change: Removed HARS field “This patient’s medical treatment primarily reimbursed by:” </a:t>
                      </a:r>
                      <a:endParaRPr lang="en-US" sz="1600" dirty="0">
                        <a:solidFill>
                          <a:srgbClr val="002060"/>
                        </a:solidFill>
                        <a:effectLst/>
                        <a:latin typeface="Times New Roman"/>
                        <a:ea typeface="Times New Roman"/>
                      </a:endParaRPr>
                    </a:p>
                  </a:txBody>
                  <a:tcPr marL="68580" marR="68580" marT="0" marB="0">
                    <a:solidFill>
                      <a:schemeClr val="bg2"/>
                    </a:solidFill>
                  </a:tcPr>
                </a:tc>
              </a:tr>
              <a:tr h="239749">
                <a:tc>
                  <a:txBody>
                    <a:bodyPr/>
                    <a:lstStyle/>
                    <a:p>
                      <a:pPr marL="0" marR="0">
                        <a:spcBef>
                          <a:spcPts val="0"/>
                        </a:spcBef>
                        <a:spcAft>
                          <a:spcPts val="0"/>
                        </a:spcAft>
                      </a:pPr>
                      <a:r>
                        <a:rPr lang="en-US" sz="1600" dirty="0">
                          <a:solidFill>
                            <a:srgbClr val="002060"/>
                          </a:solidFill>
                          <a:effectLst/>
                        </a:rPr>
                        <a:t>Change: Removed HARS field “ This patient received or is receiving”</a:t>
                      </a:r>
                      <a:endParaRPr lang="en-US" sz="1600" dirty="0">
                        <a:solidFill>
                          <a:srgbClr val="002060"/>
                        </a:solidFill>
                        <a:effectLst/>
                        <a:latin typeface="Times New Roman"/>
                        <a:ea typeface="Times New Roman"/>
                      </a:endParaRPr>
                    </a:p>
                  </a:txBody>
                  <a:tcPr marL="68580" marR="68580" marT="0" marB="0">
                    <a:solidFill>
                      <a:schemeClr val="bg2"/>
                    </a:solidFill>
                  </a:tcPr>
                </a:tc>
              </a:tr>
              <a:tr h="239749">
                <a:tc>
                  <a:txBody>
                    <a:bodyPr/>
                    <a:lstStyle/>
                    <a:p>
                      <a:pPr marL="0" marR="0">
                        <a:spcBef>
                          <a:spcPts val="0"/>
                        </a:spcBef>
                        <a:spcAft>
                          <a:spcPts val="0"/>
                        </a:spcAft>
                      </a:pPr>
                      <a:r>
                        <a:rPr lang="en-US" sz="1600" dirty="0">
                          <a:solidFill>
                            <a:srgbClr val="002060"/>
                          </a:solidFill>
                          <a:effectLst/>
                        </a:rPr>
                        <a:t>Change: Removed HARS field “This patient is receiving or has been referred for”</a:t>
                      </a:r>
                      <a:endParaRPr lang="en-US" sz="1600" dirty="0">
                        <a:solidFill>
                          <a:srgbClr val="002060"/>
                        </a:solidFill>
                        <a:effectLst/>
                        <a:latin typeface="Times New Roman"/>
                        <a:ea typeface="Times New Roman"/>
                      </a:endParaRPr>
                    </a:p>
                  </a:txBody>
                  <a:tcPr marL="68580" marR="68580" marT="0" marB="0">
                    <a:solidFill>
                      <a:schemeClr val="bg2"/>
                    </a:solidFill>
                  </a:tcPr>
                </a:tc>
              </a:tr>
              <a:tr h="239749">
                <a:tc>
                  <a:txBody>
                    <a:bodyPr/>
                    <a:lstStyle/>
                    <a:p>
                      <a:pPr marL="0" marR="0">
                        <a:spcBef>
                          <a:spcPts val="0"/>
                        </a:spcBef>
                        <a:spcAft>
                          <a:spcPts val="0"/>
                        </a:spcAft>
                      </a:pPr>
                      <a:r>
                        <a:rPr lang="en-US" sz="1600" dirty="0">
                          <a:solidFill>
                            <a:srgbClr val="002060"/>
                          </a:solidFill>
                          <a:effectLst/>
                        </a:rPr>
                        <a:t>Change: Child’s state Patient No. is now Child’s state number</a:t>
                      </a:r>
                      <a:endParaRPr lang="en-US" sz="1600" dirty="0">
                        <a:solidFill>
                          <a:srgbClr val="002060"/>
                        </a:solidFill>
                        <a:effectLst/>
                        <a:latin typeface="Times New Roman"/>
                        <a:ea typeface="Times New Roman"/>
                      </a:endParaRPr>
                    </a:p>
                  </a:txBody>
                  <a:tcPr marL="68580" marR="68580" marT="0" marB="0">
                    <a:solidFill>
                      <a:schemeClr val="bg2"/>
                    </a:solidFill>
                  </a:tcPr>
                </a:tc>
              </a:tr>
              <a:tr h="239749">
                <a:tc>
                  <a:txBody>
                    <a:bodyPr/>
                    <a:lstStyle/>
                    <a:p>
                      <a:pPr marL="0" marR="0">
                        <a:spcBef>
                          <a:spcPts val="0"/>
                        </a:spcBef>
                        <a:spcAft>
                          <a:spcPts val="0"/>
                        </a:spcAft>
                      </a:pPr>
                      <a:r>
                        <a:rPr lang="en-US" sz="1600" dirty="0">
                          <a:solidFill>
                            <a:srgbClr val="002060"/>
                          </a:solidFill>
                          <a:effectLst/>
                        </a:rPr>
                        <a:t>Change: Added street address, county, phone number and zip code to hospital of birth</a:t>
                      </a:r>
                      <a:endParaRPr lang="en-US" sz="1600" dirty="0">
                        <a:solidFill>
                          <a:srgbClr val="002060"/>
                        </a:solidFill>
                        <a:effectLst/>
                        <a:latin typeface="Times New Roman"/>
                        <a:ea typeface="Times New Roman"/>
                      </a:endParaRPr>
                    </a:p>
                  </a:txBody>
                  <a:tcPr marL="68580" marR="68580" marT="0" marB="0">
                    <a:solidFill>
                      <a:schemeClr val="bg2"/>
                    </a:solidFill>
                  </a:tcPr>
                </a:tc>
              </a:tr>
              <a:tr h="239749">
                <a:tc>
                  <a:txBody>
                    <a:bodyPr/>
                    <a:lstStyle/>
                    <a:p>
                      <a:pPr marL="0" marR="0">
                        <a:spcBef>
                          <a:spcPts val="0"/>
                        </a:spcBef>
                        <a:spcAft>
                          <a:spcPts val="0"/>
                        </a:spcAft>
                      </a:pPr>
                      <a:r>
                        <a:rPr lang="en-US" sz="1600" dirty="0">
                          <a:solidFill>
                            <a:srgbClr val="002060"/>
                          </a:solidFill>
                          <a:effectLst/>
                        </a:rPr>
                        <a:t>New: Added Child’s Name</a:t>
                      </a:r>
                      <a:endParaRPr lang="en-US" sz="1600" dirty="0">
                        <a:solidFill>
                          <a:srgbClr val="002060"/>
                        </a:solidFill>
                        <a:effectLst/>
                        <a:latin typeface="Times New Roman"/>
                        <a:ea typeface="Times New Roman"/>
                      </a:endParaRPr>
                    </a:p>
                  </a:txBody>
                  <a:tcPr marL="68580" marR="68580" marT="0" marB="0">
                    <a:solidFill>
                      <a:schemeClr val="bg2"/>
                    </a:solidFill>
                  </a:tcPr>
                </a:tc>
              </a:tr>
              <a:tr h="239749">
                <a:tc>
                  <a:txBody>
                    <a:bodyPr/>
                    <a:lstStyle/>
                    <a:p>
                      <a:pPr marL="0" marR="0">
                        <a:spcBef>
                          <a:spcPts val="0"/>
                        </a:spcBef>
                        <a:spcAft>
                          <a:spcPts val="0"/>
                        </a:spcAft>
                      </a:pPr>
                      <a:r>
                        <a:rPr lang="en-US" sz="1600" dirty="0">
                          <a:solidFill>
                            <a:srgbClr val="002060"/>
                          </a:solidFill>
                          <a:effectLst/>
                        </a:rPr>
                        <a:t>New: Added Child’s Coded ID</a:t>
                      </a:r>
                      <a:endParaRPr lang="en-US" sz="1600" dirty="0">
                        <a:solidFill>
                          <a:srgbClr val="002060"/>
                        </a:solidFill>
                        <a:effectLst/>
                        <a:latin typeface="Times New Roman"/>
                        <a:ea typeface="Times New Roman"/>
                      </a:endParaRPr>
                    </a:p>
                  </a:txBody>
                  <a:tcPr marL="68580" marR="68580" marT="0" marB="0">
                    <a:solidFill>
                      <a:schemeClr val="bg2"/>
                    </a:solidFill>
                  </a:tcPr>
                </a:tc>
              </a:tr>
              <a:tr h="239749">
                <a:tc>
                  <a:txBody>
                    <a:bodyPr/>
                    <a:lstStyle/>
                    <a:p>
                      <a:pPr marL="0" marR="0">
                        <a:spcBef>
                          <a:spcPts val="0"/>
                        </a:spcBef>
                        <a:spcAft>
                          <a:spcPts val="0"/>
                        </a:spcAft>
                      </a:pPr>
                      <a:r>
                        <a:rPr lang="en-US" sz="1600" dirty="0">
                          <a:solidFill>
                            <a:srgbClr val="002060"/>
                          </a:solidFill>
                          <a:effectLst/>
                        </a:rPr>
                        <a:t>New: Added “born at home enter “home birth” for hospital name</a:t>
                      </a:r>
                      <a:endParaRPr lang="en-US" sz="1600" dirty="0">
                        <a:solidFill>
                          <a:srgbClr val="002060"/>
                        </a:solidFill>
                        <a:effectLst/>
                        <a:latin typeface="Times New Roman"/>
                        <a:ea typeface="Times New Roman"/>
                      </a:endParaRPr>
                    </a:p>
                  </a:txBody>
                  <a:tcPr marL="68580" marR="68580" marT="0" marB="0">
                    <a:solidFill>
                      <a:schemeClr val="bg2"/>
                    </a:solidFill>
                  </a:tcPr>
                </a:tc>
              </a:tr>
            </a:tbl>
          </a:graphicData>
        </a:graphic>
      </p:graphicFrame>
      <p:sp>
        <p:nvSpPr>
          <p:cNvPr id="4" name="Text Placeholder 3"/>
          <p:cNvSpPr>
            <a:spLocks noGrp="1"/>
          </p:cNvSpPr>
          <p:nvPr>
            <p:ph type="body" sz="quarter" idx="10"/>
          </p:nvPr>
        </p:nvSpPr>
        <p:spPr/>
        <p:txBody>
          <a:bodyPr/>
          <a:lstStyle/>
          <a:p>
            <a:endParaRPr lang="en-US"/>
          </a:p>
        </p:txBody>
      </p:sp>
      <p:sp>
        <p:nvSpPr>
          <p:cNvPr id="6" name="Rectangle 1"/>
          <p:cNvSpPr>
            <a:spLocks noChangeArrowheads="1"/>
          </p:cNvSpPr>
          <p:nvPr/>
        </p:nvSpPr>
        <p:spPr bwMode="auto">
          <a:xfrm>
            <a:off x="533400" y="1198602"/>
            <a:ext cx="690432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bg2"/>
                </a:solidFill>
                <a:effectLst/>
                <a:latin typeface="Arial" pitchFamily="34" charset="0"/>
                <a:ea typeface="Times New Roman" pitchFamily="18" charset="0"/>
              </a:rPr>
              <a:t>Section IX:</a:t>
            </a:r>
            <a:endParaRPr kumimoji="0" lang="en-US" sz="1600"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bg2"/>
                </a:solidFill>
                <a:effectLst/>
                <a:latin typeface="Arial" pitchFamily="34" charset="0"/>
                <a:ea typeface="Times New Roman" pitchFamily="18" charset="0"/>
              </a:rPr>
              <a:t>Notes: </a:t>
            </a:r>
            <a:r>
              <a:rPr kumimoji="0" lang="fr-FR" sz="1600" b="1" i="0" u="none" strike="noStrike" cap="none" normalizeH="0" baseline="0" dirty="0" smtClean="0">
                <a:ln>
                  <a:noFill/>
                </a:ln>
                <a:solidFill>
                  <a:schemeClr val="bg2"/>
                </a:solidFill>
                <a:effectLst/>
                <a:latin typeface="Arial" pitchFamily="34" charset="0"/>
                <a:ea typeface="Times New Roman" pitchFamily="18" charset="0"/>
              </a:rPr>
              <a:t>Section IX. </a:t>
            </a:r>
            <a:r>
              <a:rPr kumimoji="0" lang="en-US" sz="1600" b="1" i="0" u="none" strike="noStrike" cap="none" normalizeH="0" baseline="0" dirty="0" smtClean="0">
                <a:ln>
                  <a:noFill/>
                </a:ln>
                <a:solidFill>
                  <a:schemeClr val="bg2"/>
                </a:solidFill>
                <a:effectLst/>
                <a:latin typeface="Arial" pitchFamily="34" charset="0"/>
                <a:ea typeface="Times New Roman" pitchFamily="18" charset="0"/>
              </a:rPr>
              <a:t>Treatments/Services Referrals</a:t>
            </a:r>
            <a:r>
              <a:rPr kumimoji="0" lang="en-US" sz="1600" b="0" i="0" u="none" strike="noStrike" cap="none" normalizeH="0" baseline="0" dirty="0" smtClean="0">
                <a:ln>
                  <a:noFill/>
                </a:ln>
                <a:solidFill>
                  <a:schemeClr val="bg2"/>
                </a:solidFill>
                <a:effectLst/>
                <a:latin typeface="Arial" pitchFamily="34" charset="0"/>
                <a:ea typeface="Times New Roman" pitchFamily="18" charset="0"/>
              </a:rPr>
              <a:t> on HARS form is also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2"/>
                </a:solidFill>
                <a:effectLst/>
                <a:latin typeface="Arial" pitchFamily="34" charset="0"/>
                <a:ea typeface="Times New Roman" pitchFamily="18" charset="0"/>
              </a:rPr>
              <a:t>Treatments/Services Referrals</a:t>
            </a:r>
            <a:r>
              <a:rPr kumimoji="0" lang="en-US" sz="1600" b="0" i="0" u="none" strike="noStrike" cap="none" normalizeH="0" baseline="0" dirty="0" smtClean="0">
                <a:ln>
                  <a:noFill/>
                </a:ln>
                <a:solidFill>
                  <a:schemeClr val="bg2"/>
                </a:solidFill>
                <a:effectLst/>
                <a:latin typeface="Arial" pitchFamily="34" charset="0"/>
                <a:ea typeface="Times New Roman" pitchFamily="18" charset="0"/>
              </a:rPr>
              <a:t> section on  new form.</a:t>
            </a:r>
            <a:endParaRPr kumimoji="0" lang="en-US" sz="1600"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147922628"/>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Incidence Testing and Treatment History </a:t>
            </a:r>
            <a:br>
              <a:rPr lang="en-US" dirty="0"/>
            </a:br>
            <a:endParaRPr lang="en-US" dirty="0"/>
          </a:p>
        </p:txBody>
      </p:sp>
      <p:sp>
        <p:nvSpPr>
          <p:cNvPr id="3" name="Content Placeholder 2"/>
          <p:cNvSpPr>
            <a:spLocks noGrp="1"/>
          </p:cNvSpPr>
          <p:nvPr>
            <p:ph idx="1"/>
          </p:nvPr>
        </p:nvSpPr>
        <p:spPr/>
        <p:txBody>
          <a:bodyPr/>
          <a:lstStyle/>
          <a:p>
            <a:r>
              <a:rPr lang="en-US" dirty="0"/>
              <a:t>New Section: Incidence Testing and Treatment History </a:t>
            </a:r>
          </a:p>
          <a:p>
            <a:pPr marL="0" indent="0">
              <a:buNone/>
            </a:pPr>
            <a:endParaRPr lang="en-US" dirty="0" smtClean="0"/>
          </a:p>
          <a:p>
            <a:r>
              <a:rPr lang="en-US" dirty="0" smtClean="0"/>
              <a:t>Including questions on previous testing and medications.</a:t>
            </a:r>
          </a:p>
          <a:p>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05716751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pPr lvl="0"/>
            <a:endParaRPr lang="en-US" dirty="0" smtClean="0"/>
          </a:p>
          <a:p>
            <a:pPr lvl="0"/>
            <a:endParaRPr lang="en-US" dirty="0"/>
          </a:p>
          <a:p>
            <a:pPr marL="2286000" lvl="5" indent="0">
              <a:buNone/>
            </a:pPr>
            <a:r>
              <a:rPr lang="en-US" sz="4000" dirty="0" smtClean="0">
                <a:solidFill>
                  <a:schemeClr val="bg2"/>
                </a:solidFill>
              </a:rPr>
              <a:t>Pediatric Form</a:t>
            </a:r>
          </a:p>
          <a:p>
            <a:pPr marL="114300" indent="0">
              <a:buNone/>
            </a:pPr>
            <a:r>
              <a:rPr lang="en-US" sz="1600" dirty="0" smtClean="0">
                <a:solidFill>
                  <a:schemeClr val="bg2"/>
                </a:solidFill>
              </a:rPr>
              <a:t>		(sections not covered in the adult form revisions)</a:t>
            </a:r>
            <a:endParaRPr lang="en-US" sz="1600" dirty="0">
              <a:solidFill>
                <a:schemeClr val="bg2"/>
              </a:solidFill>
            </a:endParaRPr>
          </a:p>
          <a:p>
            <a:endParaRPr lang="en-US" dirty="0"/>
          </a:p>
        </p:txBody>
      </p:sp>
    </p:spTree>
    <p:extLst>
      <p:ext uri="{BB962C8B-B14F-4D97-AF65-F5344CB8AC3E}">
        <p14:creationId xmlns:p14="http://schemas.microsoft.com/office/powerpoint/2010/main" val="4240430680"/>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latin typeface="Arial" pitchFamily="34" charset="0"/>
                <a:ea typeface="Times New Roman" pitchFamily="18" charset="0"/>
              </a:rPr>
              <a:t>Patient </a:t>
            </a:r>
            <a:r>
              <a:rPr lang="en-US" dirty="0" smtClean="0">
                <a:latin typeface="Arial" pitchFamily="34" charset="0"/>
                <a:ea typeface="Times New Roman" pitchFamily="18" charset="0"/>
              </a:rPr>
              <a:t>Demographics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85793996"/>
              </p:ext>
            </p:extLst>
          </p:nvPr>
        </p:nvGraphicFramePr>
        <p:xfrm>
          <a:off x="1447800" y="1905000"/>
          <a:ext cx="6192229" cy="2041370"/>
        </p:xfrm>
        <a:graphic>
          <a:graphicData uri="http://schemas.openxmlformats.org/drawingml/2006/table">
            <a:tbl>
              <a:tblPr firstRow="1" firstCol="1" lastRow="1" lastCol="1" bandRow="1" bandCol="1">
                <a:tableStyleId>{5C22544A-7EE6-4342-B048-85BDC9FD1C3A}</a:tableStyleId>
              </a:tblPr>
              <a:tblGrid>
                <a:gridCol w="6192229"/>
              </a:tblGrid>
              <a:tr h="334490">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62717" marR="62717" marT="0" marB="0">
                    <a:solidFill>
                      <a:schemeClr val="bg2"/>
                    </a:solidFill>
                  </a:tcPr>
                </a:tc>
              </a:tr>
              <a:tr h="180601">
                <a:tc>
                  <a:txBody>
                    <a:bodyPr/>
                    <a:lstStyle/>
                    <a:p>
                      <a:pPr marL="0" marR="0">
                        <a:spcBef>
                          <a:spcPts val="0"/>
                        </a:spcBef>
                        <a:spcAft>
                          <a:spcPts val="0"/>
                        </a:spcAft>
                      </a:pPr>
                      <a:r>
                        <a:rPr lang="en-US" sz="1600" dirty="0">
                          <a:solidFill>
                            <a:srgbClr val="002060"/>
                          </a:solidFill>
                          <a:effectLst/>
                        </a:rPr>
                        <a:t>Change: Diagnostic status options changed to match </a:t>
                      </a:r>
                      <a:r>
                        <a:rPr lang="en-US" sz="1600" dirty="0" err="1">
                          <a:solidFill>
                            <a:srgbClr val="002060"/>
                          </a:solidFill>
                          <a:effectLst/>
                        </a:rPr>
                        <a:t>eHARS</a:t>
                      </a:r>
                      <a:endParaRPr lang="en-US" sz="1600" dirty="0">
                        <a:solidFill>
                          <a:srgbClr val="002060"/>
                        </a:solidFill>
                        <a:effectLst/>
                        <a:latin typeface="Times New Roman"/>
                        <a:ea typeface="Times New Roman"/>
                      </a:endParaRPr>
                    </a:p>
                  </a:txBody>
                  <a:tcPr marL="62717" marR="62717" marT="0" marB="0">
                    <a:solidFill>
                      <a:schemeClr val="bg2"/>
                    </a:solidFill>
                  </a:tcPr>
                </a:tc>
              </a:tr>
              <a:tr h="180601">
                <a:tc>
                  <a:txBody>
                    <a:bodyPr/>
                    <a:lstStyle/>
                    <a:p>
                      <a:pPr marL="0" marR="0">
                        <a:spcBef>
                          <a:spcPts val="0"/>
                        </a:spcBef>
                        <a:spcAft>
                          <a:spcPts val="0"/>
                        </a:spcAft>
                      </a:pPr>
                      <a:r>
                        <a:rPr lang="en-US" sz="1600">
                          <a:solidFill>
                            <a:srgbClr val="002060"/>
                          </a:solidFill>
                          <a:effectLst/>
                        </a:rPr>
                        <a:t>Change:  Removed age at HIV diagnosis and age at AIDS diagnosis</a:t>
                      </a:r>
                      <a:endParaRPr lang="en-US" sz="1600">
                        <a:solidFill>
                          <a:srgbClr val="002060"/>
                        </a:solidFill>
                        <a:effectLst/>
                        <a:latin typeface="Times New Roman"/>
                        <a:ea typeface="Times New Roman"/>
                      </a:endParaRPr>
                    </a:p>
                  </a:txBody>
                  <a:tcPr marL="62717" marR="62717" marT="0" marB="0">
                    <a:solidFill>
                      <a:schemeClr val="bg2"/>
                    </a:solidFill>
                  </a:tcPr>
                </a:tc>
              </a:tr>
              <a:tr h="180601">
                <a:tc>
                  <a:txBody>
                    <a:bodyPr/>
                    <a:lstStyle/>
                    <a:p>
                      <a:pPr marL="0" marR="0">
                        <a:spcBef>
                          <a:spcPts val="0"/>
                        </a:spcBef>
                        <a:spcAft>
                          <a:spcPts val="0"/>
                        </a:spcAft>
                      </a:pPr>
                      <a:r>
                        <a:rPr lang="en-US" sz="1600" dirty="0">
                          <a:solidFill>
                            <a:srgbClr val="002060"/>
                          </a:solidFill>
                          <a:effectLst/>
                        </a:rPr>
                        <a:t>Change: Date of Birth italicized to indicate required field in </a:t>
                      </a:r>
                      <a:r>
                        <a:rPr lang="en-US" sz="1600" dirty="0" err="1">
                          <a:solidFill>
                            <a:srgbClr val="002060"/>
                          </a:solidFill>
                          <a:effectLst/>
                        </a:rPr>
                        <a:t>eHARS</a:t>
                      </a:r>
                      <a:endParaRPr lang="en-US" sz="1600" dirty="0">
                        <a:solidFill>
                          <a:srgbClr val="002060"/>
                        </a:solidFill>
                        <a:effectLst/>
                        <a:latin typeface="Times New Roman"/>
                        <a:ea typeface="Times New Roman"/>
                      </a:endParaRPr>
                    </a:p>
                  </a:txBody>
                  <a:tcPr marL="62717" marR="62717" marT="0" marB="0">
                    <a:solidFill>
                      <a:schemeClr val="bg2"/>
                    </a:solidFill>
                  </a:tcPr>
                </a:tc>
              </a:tr>
              <a:tr h="180601">
                <a:tc>
                  <a:txBody>
                    <a:bodyPr/>
                    <a:lstStyle/>
                    <a:p>
                      <a:pPr marL="0" marR="0">
                        <a:spcBef>
                          <a:spcPts val="0"/>
                        </a:spcBef>
                        <a:spcAft>
                          <a:spcPts val="0"/>
                        </a:spcAft>
                      </a:pPr>
                      <a:r>
                        <a:rPr lang="en-US" sz="1600" dirty="0">
                          <a:solidFill>
                            <a:srgbClr val="002060"/>
                          </a:solidFill>
                          <a:effectLst/>
                        </a:rPr>
                        <a:t>New: Date of Last Medical Evaluation field added</a:t>
                      </a:r>
                      <a:endParaRPr lang="en-US" sz="1600" dirty="0">
                        <a:solidFill>
                          <a:srgbClr val="002060"/>
                        </a:solidFill>
                        <a:effectLst/>
                        <a:latin typeface="Times New Roman"/>
                        <a:ea typeface="Times New Roman"/>
                      </a:endParaRPr>
                    </a:p>
                  </a:txBody>
                  <a:tcPr marL="62717" marR="62717" marT="0" marB="0">
                    <a:solidFill>
                      <a:schemeClr val="bg2"/>
                    </a:solidFill>
                  </a:tcPr>
                </a:tc>
              </a:tr>
              <a:tr h="180601">
                <a:tc>
                  <a:txBody>
                    <a:bodyPr/>
                    <a:lstStyle/>
                    <a:p>
                      <a:pPr marL="0" marR="0">
                        <a:spcBef>
                          <a:spcPts val="0"/>
                        </a:spcBef>
                        <a:spcAft>
                          <a:spcPts val="0"/>
                        </a:spcAft>
                      </a:pPr>
                      <a:r>
                        <a:rPr lang="en-US" sz="1600" dirty="0" smtClean="0">
                          <a:solidFill>
                            <a:srgbClr val="002060"/>
                          </a:solidFill>
                          <a:effectLst/>
                        </a:rPr>
                        <a:t>Change: Was reason for initial HIV evaluation field removed</a:t>
                      </a:r>
                      <a:endParaRPr lang="en-US" sz="1600" dirty="0">
                        <a:solidFill>
                          <a:srgbClr val="002060"/>
                        </a:solidFill>
                        <a:effectLst/>
                        <a:latin typeface="Times New Roman"/>
                        <a:ea typeface="Times New Roman"/>
                      </a:endParaRPr>
                    </a:p>
                  </a:txBody>
                  <a:tcPr marL="62717" marR="62717" marT="0" marB="0">
                    <a:solidFill>
                      <a:schemeClr val="bg2"/>
                    </a:solidFill>
                  </a:tcPr>
                </a:tc>
              </a:tr>
            </a:tbl>
          </a:graphicData>
        </a:graphic>
      </p:graphicFrame>
      <p:sp>
        <p:nvSpPr>
          <p:cNvPr id="6" name="Rectangle 1"/>
          <p:cNvSpPr>
            <a:spLocks noChangeArrowheads="1"/>
          </p:cNvSpPr>
          <p:nvPr/>
        </p:nvSpPr>
        <p:spPr bwMode="auto">
          <a:xfrm>
            <a:off x="381000" y="847635"/>
            <a:ext cx="704551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III:</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Notes: </a:t>
            </a: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III. Demographic Information</a:t>
            </a:r>
            <a:r>
              <a:rPr kumimoji="0" lang="en-US" b="0" i="0" u="none" strike="noStrike" cap="none" normalizeH="0" baseline="0" dirty="0" smtClean="0">
                <a:ln>
                  <a:noFill/>
                </a:ln>
                <a:solidFill>
                  <a:schemeClr val="bg2"/>
                </a:solidFill>
                <a:effectLst/>
                <a:latin typeface="Arial" pitchFamily="34" charset="0"/>
                <a:ea typeface="Times New Roman" pitchFamily="18" charset="0"/>
              </a:rPr>
              <a:t> on HARS form now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Patient Demographics</a:t>
            </a:r>
            <a:r>
              <a:rPr kumimoji="0" lang="en-US" b="0" i="0" u="none" strike="noStrike" cap="none" normalizeH="0" baseline="0" dirty="0" smtClean="0">
                <a:ln>
                  <a:noFill/>
                </a:ln>
                <a:solidFill>
                  <a:schemeClr val="bg2"/>
                </a:solidFill>
                <a:effectLst/>
                <a:latin typeface="Arial" pitchFamily="34" charset="0"/>
                <a:ea typeface="Times New Roman" pitchFamily="18" charset="0"/>
              </a:rPr>
              <a:t> section on the new form.</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201635868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Objectives/Goals</a:t>
            </a:r>
            <a:endParaRPr lang="en-US" dirty="0"/>
          </a:p>
        </p:txBody>
      </p:sp>
      <p:sp>
        <p:nvSpPr>
          <p:cNvPr id="3" name="Content Placeholder 2"/>
          <p:cNvSpPr>
            <a:spLocks noGrp="1"/>
          </p:cNvSpPr>
          <p:nvPr>
            <p:ph idx="1"/>
          </p:nvPr>
        </p:nvSpPr>
        <p:spPr/>
        <p:txBody>
          <a:bodyPr/>
          <a:lstStyle/>
          <a:p>
            <a:pPr lvl="0"/>
            <a:r>
              <a:rPr lang="en-US" dirty="0" smtClean="0"/>
              <a:t>Review major Adult </a:t>
            </a:r>
            <a:r>
              <a:rPr lang="en-US" dirty="0"/>
              <a:t>and Pediatric HIV confidential case report </a:t>
            </a:r>
            <a:r>
              <a:rPr lang="en-US" dirty="0" smtClean="0"/>
              <a:t>forms revisions from 2011 and 2012</a:t>
            </a:r>
            <a:endParaRPr lang="en-US" dirty="0"/>
          </a:p>
          <a:p>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627153166"/>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867" y="-228044"/>
            <a:ext cx="8229600" cy="1143000"/>
          </a:xfrm>
        </p:spPr>
        <p:txBody>
          <a:bodyPr/>
          <a:lstStyle/>
          <a:p>
            <a:r>
              <a:rPr lang="en-US" dirty="0">
                <a:latin typeface="Arial" pitchFamily="34" charset="0"/>
                <a:ea typeface="Times New Roman" pitchFamily="18" charset="0"/>
              </a:rPr>
              <a:t>Patient </a:t>
            </a:r>
            <a:r>
              <a:rPr lang="en-US" dirty="0" smtClean="0">
                <a:latin typeface="Arial" pitchFamily="34" charset="0"/>
                <a:ea typeface="Times New Roman" pitchFamily="18" charset="0"/>
              </a:rPr>
              <a:t>History (1)</a:t>
            </a:r>
            <a:endParaRPr lang="en-US" b="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426412135"/>
              </p:ext>
            </p:extLst>
          </p:nvPr>
        </p:nvGraphicFramePr>
        <p:xfrm>
          <a:off x="1447800" y="2057400"/>
          <a:ext cx="6525449" cy="3734389"/>
        </p:xfrm>
        <a:graphic>
          <a:graphicData uri="http://schemas.openxmlformats.org/drawingml/2006/table">
            <a:tbl>
              <a:tblPr firstRow="1" firstCol="1" lastRow="1" lastCol="1" bandRow="1" bandCol="1">
                <a:tableStyleId>{5C22544A-7EE6-4342-B048-85BDC9FD1C3A}</a:tableStyleId>
              </a:tblPr>
              <a:tblGrid>
                <a:gridCol w="6525449"/>
              </a:tblGrid>
              <a:tr h="320629">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60118" marR="60118" marT="0" marB="0">
                    <a:solidFill>
                      <a:schemeClr val="bg2"/>
                    </a:solidFill>
                  </a:tcPr>
                </a:tc>
              </a:tr>
              <a:tr h="641258">
                <a:tc>
                  <a:txBody>
                    <a:bodyPr/>
                    <a:lstStyle/>
                    <a:p>
                      <a:pPr marL="0" marR="0">
                        <a:spcBef>
                          <a:spcPts val="0"/>
                        </a:spcBef>
                        <a:spcAft>
                          <a:spcPts val="0"/>
                        </a:spcAft>
                      </a:pPr>
                      <a:r>
                        <a:rPr lang="en-US" sz="1600">
                          <a:solidFill>
                            <a:srgbClr val="002060"/>
                          </a:solidFill>
                          <a:effectLst/>
                        </a:rPr>
                        <a:t>Change: Sub Header on HARS form “After 1977 and Preceding First Positive Antibody test or AIDS Diagnosis, this Patient Had” was replaced with “After 1977 and before the earliest known diagnosis of HIV infection, this child’s biological mother had”</a:t>
                      </a:r>
                      <a:endParaRPr lang="en-US" sz="1600">
                        <a:solidFill>
                          <a:srgbClr val="002060"/>
                        </a:solidFill>
                        <a:effectLst/>
                        <a:latin typeface="Times New Roman"/>
                        <a:ea typeface="Times New Roman"/>
                      </a:endParaRPr>
                    </a:p>
                  </a:txBody>
                  <a:tcPr marL="60118" marR="60118" marT="0" marB="0">
                    <a:solidFill>
                      <a:schemeClr val="bg2"/>
                    </a:solidFill>
                  </a:tcPr>
                </a:tc>
              </a:tr>
              <a:tr h="163654">
                <a:tc>
                  <a:txBody>
                    <a:bodyPr/>
                    <a:lstStyle/>
                    <a:p>
                      <a:pPr marL="0" marR="0">
                        <a:spcBef>
                          <a:spcPts val="0"/>
                        </a:spcBef>
                        <a:spcAft>
                          <a:spcPts val="0"/>
                        </a:spcAft>
                      </a:pPr>
                      <a:r>
                        <a:rPr lang="en-US" sz="1600">
                          <a:solidFill>
                            <a:srgbClr val="002060"/>
                          </a:solidFill>
                          <a:effectLst/>
                        </a:rPr>
                        <a:t>New: Perinatally acquired HIV infection added as risk option</a:t>
                      </a:r>
                      <a:endParaRPr lang="en-US" sz="1600">
                        <a:solidFill>
                          <a:srgbClr val="002060"/>
                        </a:solidFill>
                        <a:effectLst/>
                        <a:latin typeface="Times New Roman"/>
                        <a:ea typeface="Times New Roman"/>
                      </a:endParaRPr>
                    </a:p>
                  </a:txBody>
                  <a:tcPr marL="60118" marR="60118" marT="0" marB="0">
                    <a:solidFill>
                      <a:schemeClr val="bg2"/>
                    </a:solidFill>
                  </a:tcPr>
                </a:tc>
              </a:tr>
              <a:tr h="320629">
                <a:tc>
                  <a:txBody>
                    <a:bodyPr/>
                    <a:lstStyle/>
                    <a:p>
                      <a:pPr marL="0" marR="0">
                        <a:spcBef>
                          <a:spcPts val="0"/>
                        </a:spcBef>
                        <a:spcAft>
                          <a:spcPts val="0"/>
                        </a:spcAft>
                      </a:pPr>
                      <a:r>
                        <a:rPr lang="en-US" sz="1600">
                          <a:solidFill>
                            <a:srgbClr val="002060"/>
                          </a:solidFill>
                          <a:effectLst/>
                        </a:rPr>
                        <a:t>Change: Child’s biologic mother’s HIV infection status (check one) to child’s biological mother’s HIV infection status (select one)</a:t>
                      </a:r>
                      <a:endParaRPr lang="en-US" sz="1600">
                        <a:solidFill>
                          <a:srgbClr val="002060"/>
                        </a:solidFill>
                        <a:effectLst/>
                        <a:latin typeface="Times New Roman"/>
                        <a:ea typeface="Times New Roman"/>
                      </a:endParaRPr>
                    </a:p>
                  </a:txBody>
                  <a:tcPr marL="60118" marR="60118" marT="0" marB="0">
                    <a:solidFill>
                      <a:schemeClr val="bg2"/>
                    </a:solidFill>
                  </a:tcPr>
                </a:tc>
              </a:tr>
              <a:tr h="320629">
                <a:tc>
                  <a:txBody>
                    <a:bodyPr/>
                    <a:lstStyle/>
                    <a:p>
                      <a:pPr marL="0" marR="0">
                        <a:spcBef>
                          <a:spcPts val="0"/>
                        </a:spcBef>
                        <a:spcAft>
                          <a:spcPts val="0"/>
                        </a:spcAft>
                      </a:pPr>
                      <a:r>
                        <a:rPr lang="en-US" sz="1600">
                          <a:solidFill>
                            <a:srgbClr val="002060"/>
                          </a:solidFill>
                          <a:effectLst/>
                        </a:rPr>
                        <a:t>Change: Clotting factors on HARS form specified for child- on eHARS form users just asked to specify with a write in and date received</a:t>
                      </a:r>
                      <a:endParaRPr lang="en-US" sz="1600">
                        <a:solidFill>
                          <a:srgbClr val="002060"/>
                        </a:solidFill>
                        <a:effectLst/>
                        <a:latin typeface="Times New Roman"/>
                        <a:ea typeface="Times New Roman"/>
                      </a:endParaRPr>
                    </a:p>
                  </a:txBody>
                  <a:tcPr marL="60118" marR="60118" marT="0" marB="0">
                    <a:solidFill>
                      <a:schemeClr val="bg2"/>
                    </a:solidFill>
                  </a:tcPr>
                </a:tc>
              </a:tr>
              <a:tr h="163654">
                <a:tc>
                  <a:txBody>
                    <a:bodyPr/>
                    <a:lstStyle/>
                    <a:p>
                      <a:pPr marL="0" marR="0">
                        <a:spcBef>
                          <a:spcPts val="0"/>
                        </a:spcBef>
                        <a:spcAft>
                          <a:spcPts val="0"/>
                        </a:spcAft>
                      </a:pPr>
                      <a:r>
                        <a:rPr lang="en-US" sz="1600">
                          <a:solidFill>
                            <a:srgbClr val="002060"/>
                          </a:solidFill>
                          <a:effectLst/>
                        </a:rPr>
                        <a:t>Change: Heterosexual risk section highlighted</a:t>
                      </a:r>
                      <a:endParaRPr lang="en-US" sz="1600">
                        <a:solidFill>
                          <a:srgbClr val="002060"/>
                        </a:solidFill>
                        <a:effectLst/>
                        <a:latin typeface="Times New Roman"/>
                        <a:ea typeface="Times New Roman"/>
                      </a:endParaRPr>
                    </a:p>
                  </a:txBody>
                  <a:tcPr marL="60118" marR="60118" marT="0" marB="0">
                    <a:solidFill>
                      <a:schemeClr val="bg2"/>
                    </a:solidFill>
                  </a:tcPr>
                </a:tc>
              </a:tr>
              <a:tr h="320629">
                <a:tc>
                  <a:txBody>
                    <a:bodyPr/>
                    <a:lstStyle/>
                    <a:p>
                      <a:pPr marL="0" marR="0">
                        <a:spcBef>
                          <a:spcPts val="0"/>
                        </a:spcBef>
                        <a:spcAft>
                          <a:spcPts val="0"/>
                        </a:spcAft>
                      </a:pPr>
                      <a:r>
                        <a:rPr lang="en-US" sz="1600">
                          <a:solidFill>
                            <a:srgbClr val="002060"/>
                          </a:solidFill>
                          <a:effectLst/>
                        </a:rPr>
                        <a:t>Change: Heterosexual risk section capitalization of HETEROSEXUAL for emphasis</a:t>
                      </a:r>
                      <a:endParaRPr lang="en-US" sz="1600">
                        <a:solidFill>
                          <a:srgbClr val="002060"/>
                        </a:solidFill>
                        <a:effectLst/>
                        <a:latin typeface="Times New Roman"/>
                        <a:ea typeface="Times New Roman"/>
                      </a:endParaRPr>
                    </a:p>
                  </a:txBody>
                  <a:tcPr marL="60118" marR="60118" marT="0" marB="0">
                    <a:solidFill>
                      <a:schemeClr val="bg2"/>
                    </a:solidFill>
                  </a:tcPr>
                </a:tc>
              </a:tr>
              <a:tr h="173117">
                <a:tc>
                  <a:txBody>
                    <a:bodyPr/>
                    <a:lstStyle/>
                    <a:p>
                      <a:pPr marL="0" marR="0">
                        <a:spcBef>
                          <a:spcPts val="0"/>
                        </a:spcBef>
                        <a:spcAft>
                          <a:spcPts val="0"/>
                        </a:spcAft>
                      </a:pPr>
                      <a:r>
                        <a:rPr lang="en-US" sz="1600" dirty="0">
                          <a:solidFill>
                            <a:srgbClr val="002060"/>
                          </a:solidFill>
                          <a:effectLst/>
                        </a:rPr>
                        <a:t>New: Added “biological mother had” next to HETEROSEXUAL relations</a:t>
                      </a:r>
                      <a:endParaRPr lang="en-US" sz="1600" dirty="0">
                        <a:solidFill>
                          <a:srgbClr val="002060"/>
                        </a:solidFill>
                        <a:effectLst/>
                        <a:latin typeface="Times New Roman"/>
                        <a:ea typeface="Times New Roman"/>
                      </a:endParaRPr>
                    </a:p>
                  </a:txBody>
                  <a:tcPr marL="60118" marR="60118" marT="0" marB="0">
                    <a:solidFill>
                      <a:schemeClr val="bg2"/>
                    </a:solidFill>
                  </a:tcPr>
                </a:tc>
              </a:tr>
            </a:tbl>
          </a:graphicData>
        </a:graphic>
      </p:graphicFrame>
      <p:sp>
        <p:nvSpPr>
          <p:cNvPr id="8" name="Rectangle 1"/>
          <p:cNvSpPr>
            <a:spLocks noChangeArrowheads="1"/>
          </p:cNvSpPr>
          <p:nvPr/>
        </p:nvSpPr>
        <p:spPr bwMode="auto">
          <a:xfrm>
            <a:off x="609600" y="684124"/>
            <a:ext cx="792204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V:</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Notes</a:t>
            </a:r>
            <a:r>
              <a:rPr kumimoji="0" lang="en-US" b="1" i="0" u="none" strike="noStrike" cap="none" normalizeH="0" baseline="0" dirty="0" smtClean="0">
                <a:ln>
                  <a:noFill/>
                </a:ln>
                <a:solidFill>
                  <a:schemeClr val="bg2"/>
                </a:solidFill>
                <a:effectLst/>
                <a:latin typeface="Arial" pitchFamily="34" charset="0"/>
                <a:ea typeface="Times New Roman" pitchFamily="18" charset="0"/>
              </a:rPr>
              <a:t>: Section V. Patient History/Maternal History</a:t>
            </a:r>
            <a:r>
              <a:rPr kumimoji="0" lang="en-US" b="0" i="0" u="none" strike="noStrike" cap="none" normalizeH="0" baseline="0" dirty="0" smtClean="0">
                <a:ln>
                  <a:noFill/>
                </a:ln>
                <a:solidFill>
                  <a:schemeClr val="bg2"/>
                </a:solidFill>
                <a:effectLst/>
                <a:latin typeface="Arial" pitchFamily="34" charset="0"/>
                <a:ea typeface="Times New Roman" pitchFamily="18" charset="0"/>
              </a:rPr>
              <a:t> on HARS form is now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Patient History</a:t>
            </a:r>
            <a:r>
              <a:rPr kumimoji="0" lang="en-US" b="0" i="0" u="none" strike="noStrike" cap="none" normalizeH="0" baseline="0" dirty="0" smtClean="0">
                <a:ln>
                  <a:noFill/>
                </a:ln>
                <a:solidFill>
                  <a:schemeClr val="bg2"/>
                </a:solidFill>
                <a:effectLst/>
                <a:latin typeface="Arial" pitchFamily="34" charset="0"/>
                <a:ea typeface="Times New Roman" pitchFamily="18" charset="0"/>
              </a:rPr>
              <a:t> section on </a:t>
            </a:r>
            <a:r>
              <a:rPr lang="en-US" dirty="0">
                <a:solidFill>
                  <a:schemeClr val="bg2"/>
                </a:solidFill>
                <a:latin typeface="Arial" pitchFamily="34" charset="0"/>
                <a:ea typeface="Times New Roman" pitchFamily="18" charset="0"/>
              </a:rPr>
              <a:t> </a:t>
            </a:r>
            <a:r>
              <a:rPr lang="en-US" dirty="0" smtClean="0">
                <a:solidFill>
                  <a:schemeClr val="bg2"/>
                </a:solidFill>
                <a:latin typeface="Arial" pitchFamily="34" charset="0"/>
                <a:ea typeface="Times New Roman" pitchFamily="18" charset="0"/>
              </a:rPr>
              <a:t>new </a:t>
            </a:r>
            <a:r>
              <a:rPr kumimoji="0" lang="en-US" b="0" i="0" u="none" strike="noStrike" cap="none" normalizeH="0" baseline="0" dirty="0" smtClean="0">
                <a:ln>
                  <a:noFill/>
                </a:ln>
                <a:solidFill>
                  <a:schemeClr val="bg2"/>
                </a:solidFill>
                <a:effectLst/>
                <a:latin typeface="Arial" pitchFamily="34" charset="0"/>
                <a:ea typeface="Times New Roman" pitchFamily="18" charset="0"/>
              </a:rPr>
              <a:t>form</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bg2"/>
              </a:solidFill>
              <a:effectLst/>
              <a:latin typeface="Arial" pitchFamily="34" charset="0"/>
            </a:endParaRPr>
          </a:p>
        </p:txBody>
      </p:sp>
    </p:spTree>
    <p:extLst>
      <p:ext uri="{BB962C8B-B14F-4D97-AF65-F5344CB8AC3E}">
        <p14:creationId xmlns:p14="http://schemas.microsoft.com/office/powerpoint/2010/main" val="227546725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867" y="-228044"/>
            <a:ext cx="8229600" cy="1143000"/>
          </a:xfrm>
        </p:spPr>
        <p:txBody>
          <a:bodyPr/>
          <a:lstStyle/>
          <a:p>
            <a:r>
              <a:rPr lang="en-US" dirty="0">
                <a:latin typeface="Arial" pitchFamily="34" charset="0"/>
                <a:ea typeface="Times New Roman" pitchFamily="18" charset="0"/>
              </a:rPr>
              <a:t>Patient </a:t>
            </a:r>
            <a:r>
              <a:rPr lang="en-US" dirty="0" smtClean="0">
                <a:latin typeface="Arial" pitchFamily="34" charset="0"/>
                <a:ea typeface="Times New Roman" pitchFamily="18" charset="0"/>
              </a:rPr>
              <a:t>History (2)</a:t>
            </a:r>
            <a:endParaRPr lang="en-US" b="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833298290"/>
              </p:ext>
            </p:extLst>
          </p:nvPr>
        </p:nvGraphicFramePr>
        <p:xfrm>
          <a:off x="1143000" y="1066800"/>
          <a:ext cx="6934200" cy="2682240"/>
        </p:xfrm>
        <a:graphic>
          <a:graphicData uri="http://schemas.openxmlformats.org/drawingml/2006/table">
            <a:tbl>
              <a:tblPr firstRow="1" firstCol="1" lastRow="1" lastCol="1" bandRow="1" bandCol="1">
                <a:tableStyleId>{5C22544A-7EE6-4342-B048-85BDC9FD1C3A}</a:tableStyleId>
              </a:tblPr>
              <a:tblGrid>
                <a:gridCol w="6934200"/>
              </a:tblGrid>
              <a:tr h="480944">
                <a:tc>
                  <a:txBody>
                    <a:bodyPr/>
                    <a:lstStyle/>
                    <a:p>
                      <a:pPr marL="0" marR="0">
                        <a:spcBef>
                          <a:spcPts val="0"/>
                        </a:spcBef>
                        <a:spcAft>
                          <a:spcPts val="0"/>
                        </a:spcAft>
                      </a:pPr>
                      <a:r>
                        <a:rPr lang="en-US" sz="1600" dirty="0">
                          <a:solidFill>
                            <a:srgbClr val="002060"/>
                          </a:solidFill>
                          <a:effectLst/>
                        </a:rPr>
                        <a:t>Change: Heterosexual risk section variable “heterosexual contact with person with hemophilia  coagulation disorder” updated to include at end “with documented HIV infection”</a:t>
                      </a:r>
                      <a:endParaRPr lang="en-US" sz="1600" dirty="0">
                        <a:solidFill>
                          <a:srgbClr val="002060"/>
                        </a:solidFill>
                        <a:effectLst/>
                        <a:latin typeface="Times New Roman"/>
                        <a:ea typeface="Times New Roman"/>
                      </a:endParaRPr>
                    </a:p>
                  </a:txBody>
                  <a:tcPr marL="60118" marR="60118" marT="0" marB="0">
                    <a:solidFill>
                      <a:schemeClr val="bg2"/>
                    </a:solidFill>
                  </a:tcPr>
                </a:tc>
              </a:tr>
              <a:tr h="480944">
                <a:tc>
                  <a:txBody>
                    <a:bodyPr/>
                    <a:lstStyle/>
                    <a:p>
                      <a:pPr marL="0" marR="0">
                        <a:spcBef>
                          <a:spcPts val="0"/>
                        </a:spcBef>
                        <a:spcAft>
                          <a:spcPts val="0"/>
                        </a:spcAft>
                      </a:pPr>
                      <a:r>
                        <a:rPr lang="en-US" sz="1600">
                          <a:solidFill>
                            <a:srgbClr val="002060"/>
                          </a:solidFill>
                          <a:effectLst/>
                        </a:rPr>
                        <a:t>Change: day for mm/dd/yyyy added for Received transfusion of blood/blood components (other than clotting factor); added (document reason in Comments section) for this field</a:t>
                      </a:r>
                      <a:endParaRPr lang="en-US" sz="1600">
                        <a:solidFill>
                          <a:srgbClr val="002060"/>
                        </a:solidFill>
                        <a:effectLst/>
                        <a:latin typeface="Times New Roman"/>
                        <a:ea typeface="Times New Roman"/>
                      </a:endParaRPr>
                    </a:p>
                  </a:txBody>
                  <a:tcPr marL="60118" marR="60118" marT="0" marB="0">
                    <a:solidFill>
                      <a:schemeClr val="bg2"/>
                    </a:solidFill>
                  </a:tcPr>
                </a:tc>
              </a:tr>
              <a:tr h="163654">
                <a:tc>
                  <a:txBody>
                    <a:bodyPr/>
                    <a:lstStyle/>
                    <a:p>
                      <a:pPr marL="0" marR="0">
                        <a:spcBef>
                          <a:spcPts val="0"/>
                        </a:spcBef>
                        <a:spcAft>
                          <a:spcPts val="0"/>
                        </a:spcAft>
                      </a:pPr>
                      <a:r>
                        <a:rPr lang="en-US" sz="1600">
                          <a:solidFill>
                            <a:srgbClr val="002060"/>
                          </a:solidFill>
                          <a:effectLst/>
                        </a:rPr>
                        <a:t>Change: Order for child risks changed to match eHARS</a:t>
                      </a:r>
                      <a:endParaRPr lang="en-US" sz="1600">
                        <a:solidFill>
                          <a:srgbClr val="002060"/>
                        </a:solidFill>
                        <a:effectLst/>
                        <a:latin typeface="Times New Roman"/>
                        <a:ea typeface="Times New Roman"/>
                      </a:endParaRPr>
                    </a:p>
                  </a:txBody>
                  <a:tcPr marL="60118" marR="60118" marT="0" marB="0">
                    <a:solidFill>
                      <a:schemeClr val="bg2"/>
                    </a:solidFill>
                  </a:tcPr>
                </a:tc>
              </a:tr>
              <a:tr h="320629">
                <a:tc>
                  <a:txBody>
                    <a:bodyPr/>
                    <a:lstStyle/>
                    <a:p>
                      <a:pPr marL="0" marR="0">
                        <a:spcBef>
                          <a:spcPts val="0"/>
                        </a:spcBef>
                        <a:spcAft>
                          <a:spcPts val="0"/>
                        </a:spcAft>
                      </a:pPr>
                      <a:r>
                        <a:rPr lang="en-US" sz="1600">
                          <a:solidFill>
                            <a:srgbClr val="002060"/>
                          </a:solidFill>
                          <a:effectLst/>
                        </a:rPr>
                        <a:t>Change: Other Documented Risk added; (please include detail in Comments section) added replacing (Alert State/City NIR Coordinator)</a:t>
                      </a:r>
                      <a:endParaRPr lang="en-US" sz="1600">
                        <a:solidFill>
                          <a:srgbClr val="002060"/>
                        </a:solidFill>
                        <a:effectLst/>
                        <a:latin typeface="Times New Roman"/>
                        <a:ea typeface="Times New Roman"/>
                      </a:endParaRPr>
                    </a:p>
                  </a:txBody>
                  <a:tcPr marL="60118" marR="60118" marT="0" marB="0">
                    <a:solidFill>
                      <a:schemeClr val="bg2"/>
                    </a:solidFill>
                  </a:tcPr>
                </a:tc>
              </a:tr>
              <a:tr h="320629">
                <a:tc>
                  <a:txBody>
                    <a:bodyPr/>
                    <a:lstStyle/>
                    <a:p>
                      <a:pPr marL="0" marR="0">
                        <a:spcBef>
                          <a:spcPts val="0"/>
                        </a:spcBef>
                        <a:spcAft>
                          <a:spcPts val="0"/>
                        </a:spcAft>
                      </a:pPr>
                      <a:r>
                        <a:rPr lang="en-US" sz="1600" dirty="0">
                          <a:solidFill>
                            <a:srgbClr val="002060"/>
                          </a:solidFill>
                          <a:effectLst/>
                        </a:rPr>
                        <a:t>Change: No Risk Reported added with shaded row and qualifier “Health Department Use Only”</a:t>
                      </a:r>
                      <a:endParaRPr lang="en-US" sz="1600" dirty="0">
                        <a:solidFill>
                          <a:srgbClr val="002060"/>
                        </a:solidFill>
                        <a:effectLst/>
                        <a:latin typeface="Times New Roman"/>
                        <a:ea typeface="Times New Roman"/>
                      </a:endParaRPr>
                    </a:p>
                  </a:txBody>
                  <a:tcPr marL="60118" marR="60118" marT="0" marB="0">
                    <a:solidFill>
                      <a:schemeClr val="bg2"/>
                    </a:solidFill>
                  </a:tcPr>
                </a:tc>
              </a:tr>
            </a:tbl>
          </a:graphicData>
        </a:graphic>
      </p:graphicFrame>
    </p:spTree>
    <p:extLst>
      <p:ext uri="{BB962C8B-B14F-4D97-AF65-F5344CB8AC3E}">
        <p14:creationId xmlns:p14="http://schemas.microsoft.com/office/powerpoint/2010/main" val="3559951191"/>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dirty="0" smtClean="0">
                <a:latin typeface="Arial" pitchFamily="34" charset="0"/>
                <a:cs typeface="Arial" pitchFamily="34" charset="0"/>
              </a:rPr>
              <a:t>Laboratory Data</a:t>
            </a:r>
            <a:r>
              <a:rPr lang="en-US" dirty="0">
                <a:latin typeface="Arial" pitchFamily="34" charset="0"/>
                <a:cs typeface="Arial" pitchFamily="34" charset="0"/>
              </a:rPr>
              <a:t/>
            </a:r>
            <a:br>
              <a:rPr lang="en-US" dirty="0">
                <a:latin typeface="Arial" pitchFamily="34" charset="0"/>
                <a:cs typeface="Arial" pitchFamily="34" charset="0"/>
              </a:rPr>
            </a:br>
            <a:r>
              <a:rPr lang="en-US" dirty="0"/>
              <a:t> </a:t>
            </a:r>
            <a:br>
              <a:rPr lang="en-US" dirty="0"/>
            </a:br>
            <a:endParaRPr lang="en-US" dirty="0"/>
          </a:p>
        </p:txBody>
      </p:sp>
      <p:sp>
        <p:nvSpPr>
          <p:cNvPr id="4" name="Text Placeholder 3"/>
          <p:cNvSpPr>
            <a:spLocks noGrp="1"/>
          </p:cNvSpPr>
          <p:nvPr>
            <p:ph type="body" sz="quarter" idx="10"/>
          </p:nvPr>
        </p:nvSpPr>
        <p:spPr/>
        <p:txBody>
          <a:bodyPr/>
          <a:lstStyle/>
          <a:p>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96529499"/>
              </p:ext>
            </p:extLst>
          </p:nvPr>
        </p:nvGraphicFramePr>
        <p:xfrm>
          <a:off x="1299210" y="2362200"/>
          <a:ext cx="6396990" cy="1790700"/>
        </p:xfrm>
        <a:graphic>
          <a:graphicData uri="http://schemas.openxmlformats.org/drawingml/2006/table">
            <a:tbl>
              <a:tblPr firstRow="1" firstCol="1" lastRow="1" lastCol="1" bandRow="1" bandCol="1">
                <a:tableStyleId>{5C22544A-7EE6-4342-B048-85BDC9FD1C3A}</a:tableStyleId>
              </a:tblPr>
              <a:tblGrid>
                <a:gridCol w="6396990"/>
              </a:tblGrid>
              <a:tr h="1074420">
                <a:tc>
                  <a:txBody>
                    <a:bodyPr/>
                    <a:lstStyle/>
                    <a:p>
                      <a:pPr marL="0" marR="0">
                        <a:spcBef>
                          <a:spcPts val="0"/>
                        </a:spcBef>
                        <a:spcAft>
                          <a:spcPts val="0"/>
                        </a:spcAft>
                      </a:pPr>
                      <a:r>
                        <a:rPr lang="en-US" sz="1600" dirty="0">
                          <a:solidFill>
                            <a:srgbClr val="002060"/>
                          </a:solidFill>
                          <a:effectLst/>
                        </a:rPr>
                        <a:t>Change: “If HIV tests were not positive or were not done, or the patient is less than 18 months of age, does this patient have an immunodeficiency that would disqualify him/her from the AIDS case definition” field was removed</a:t>
                      </a:r>
                      <a:endParaRPr lang="en-US" sz="1600" dirty="0">
                        <a:solidFill>
                          <a:srgbClr val="002060"/>
                        </a:solidFill>
                        <a:effectLst/>
                        <a:latin typeface="Times New Roman"/>
                        <a:ea typeface="Times New Roman"/>
                      </a:endParaRPr>
                    </a:p>
                  </a:txBody>
                  <a:tcPr marL="68580" marR="68580" marT="0" marB="0">
                    <a:solidFill>
                      <a:schemeClr val="bg2"/>
                    </a:solidFill>
                  </a:tcPr>
                </a:tc>
              </a:tr>
              <a:tr h="716280">
                <a:tc>
                  <a:txBody>
                    <a:bodyPr/>
                    <a:lstStyle/>
                    <a:p>
                      <a:pPr marL="0" marR="0">
                        <a:spcBef>
                          <a:spcPts val="0"/>
                        </a:spcBef>
                        <a:spcAft>
                          <a:spcPts val="0"/>
                        </a:spcAft>
                      </a:pPr>
                      <a:r>
                        <a:rPr lang="en-US" sz="1600" dirty="0">
                          <a:solidFill>
                            <a:srgbClr val="002060"/>
                          </a:solidFill>
                          <a:effectLst/>
                        </a:rPr>
                        <a:t>Change: Documentation of Tests header added to the “If laboratory tests were not document, is patient confirmed by a physician as”</a:t>
                      </a:r>
                      <a:endParaRPr lang="en-US" sz="1600" dirty="0">
                        <a:solidFill>
                          <a:srgbClr val="002060"/>
                        </a:solidFill>
                        <a:effectLst/>
                        <a:latin typeface="Times New Roman"/>
                        <a:ea typeface="Times New Roman"/>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val="1219249883"/>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249" y="-304800"/>
            <a:ext cx="8229600" cy="1143000"/>
          </a:xfrm>
        </p:spPr>
        <p:txBody>
          <a:bodyPr/>
          <a:lstStyle/>
          <a:p>
            <a:r>
              <a:rPr lang="en-US" dirty="0" smtClean="0"/>
              <a:t>Birth History and Treatment/Services Referral</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86905360"/>
              </p:ext>
            </p:extLst>
          </p:nvPr>
        </p:nvGraphicFramePr>
        <p:xfrm>
          <a:off x="1447801" y="4114800"/>
          <a:ext cx="5714999" cy="2194560"/>
        </p:xfrm>
        <a:graphic>
          <a:graphicData uri="http://schemas.openxmlformats.org/drawingml/2006/table">
            <a:tbl>
              <a:tblPr firstRow="1" firstCol="1" lastRow="1" lastCol="1" bandRow="1" bandCol="1">
                <a:tableStyleId>{5C22544A-7EE6-4342-B048-85BDC9FD1C3A}</a:tableStyleId>
              </a:tblPr>
              <a:tblGrid>
                <a:gridCol w="5714999"/>
              </a:tblGrid>
              <a:tr h="193675">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Unknown option included for neonatal status field</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New: Street address added for residence of birth</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New: added “Check if SAME as Facility of Diagnosis” for Hospital of Birth; added street address and phone number to hospital of birth</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New: Additional maternal ID type field added</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maternal state patient no to maternal </a:t>
                      </a:r>
                      <a:r>
                        <a:rPr lang="en-US" sz="1600" dirty="0" err="1">
                          <a:solidFill>
                            <a:srgbClr val="002060"/>
                          </a:solidFill>
                          <a:effectLst/>
                        </a:rPr>
                        <a:t>stateno</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birthplace of biologic mother to country of birth</a:t>
                      </a:r>
                      <a:endParaRPr lang="en-US" sz="1600" dirty="0">
                        <a:solidFill>
                          <a:srgbClr val="002060"/>
                        </a:solidFill>
                        <a:effectLst/>
                        <a:latin typeface="Times New Roman"/>
                        <a:ea typeface="Times New Roman"/>
                      </a:endParaRPr>
                    </a:p>
                  </a:txBody>
                  <a:tcPr marL="68580" marR="68580" marT="0" marB="0">
                    <a:solidFill>
                      <a:schemeClr val="bg2"/>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653583106"/>
              </p:ext>
            </p:extLst>
          </p:nvPr>
        </p:nvGraphicFramePr>
        <p:xfrm>
          <a:off x="1524000" y="2667000"/>
          <a:ext cx="4945380" cy="1219200"/>
        </p:xfrm>
        <a:graphic>
          <a:graphicData uri="http://schemas.openxmlformats.org/drawingml/2006/table">
            <a:tbl>
              <a:tblPr firstRow="1" firstCol="1" lastRow="1" lastCol="1" bandRow="1" bandCol="1">
                <a:tableStyleId>{5C22544A-7EE6-4342-B048-85BDC9FD1C3A}</a:tableStyleId>
              </a:tblPr>
              <a:tblGrid>
                <a:gridCol w="4945380"/>
              </a:tblGrid>
              <a:tr h="193675">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Removed HARS field “This child has been enrolled at” Clinical trial / Clinic</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Removed HARS field “This child’s medical treatment primarily reimbursed by:”</a:t>
                      </a:r>
                      <a:endParaRPr lang="en-US" sz="1600" dirty="0">
                        <a:solidFill>
                          <a:srgbClr val="002060"/>
                        </a:solidFill>
                        <a:effectLst/>
                        <a:latin typeface="Times New Roman"/>
                        <a:ea typeface="Times New Roman"/>
                      </a:endParaRPr>
                    </a:p>
                  </a:txBody>
                  <a:tcPr marL="68580" marR="68580" marT="0" marB="0">
                    <a:solidFill>
                      <a:schemeClr val="bg2"/>
                    </a:solidFill>
                  </a:tcPr>
                </a:tc>
              </a:tr>
            </a:tbl>
          </a:graphicData>
        </a:graphic>
      </p:graphicFrame>
      <p:sp>
        <p:nvSpPr>
          <p:cNvPr id="7" name="Rectangle 1"/>
          <p:cNvSpPr>
            <a:spLocks noChangeArrowheads="1"/>
          </p:cNvSpPr>
          <p:nvPr/>
        </p:nvSpPr>
        <p:spPr bwMode="auto">
          <a:xfrm>
            <a:off x="375556" y="685800"/>
            <a:ext cx="846898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IX:</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Notes: </a:t>
            </a: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IX. Birth History</a:t>
            </a:r>
            <a:r>
              <a:rPr kumimoji="0" lang="en-US" b="0" i="0" u="none" strike="noStrike" cap="none" normalizeH="0" baseline="0" dirty="0" smtClean="0">
                <a:ln>
                  <a:noFill/>
                </a:ln>
                <a:solidFill>
                  <a:schemeClr val="bg2"/>
                </a:solidFill>
                <a:effectLst/>
                <a:latin typeface="Arial" pitchFamily="34" charset="0"/>
                <a:ea typeface="Times New Roman" pitchFamily="18" charset="0"/>
              </a:rPr>
              <a:t> on HARS form is also </a:t>
            </a:r>
            <a:r>
              <a:rPr kumimoji="0" lang="en-US" b="1" i="0" u="none" strike="noStrike" cap="none" normalizeH="0" baseline="0" dirty="0" smtClean="0">
                <a:ln>
                  <a:noFill/>
                </a:ln>
                <a:solidFill>
                  <a:schemeClr val="bg2"/>
                </a:solidFill>
                <a:effectLst/>
                <a:latin typeface="Arial" pitchFamily="34" charset="0"/>
                <a:ea typeface="Times New Roman" pitchFamily="18" charset="0"/>
              </a:rPr>
              <a:t>Birth History</a:t>
            </a:r>
            <a:r>
              <a:rPr kumimoji="0" lang="en-US" b="0" i="0" u="none" strike="noStrike" cap="none" normalizeH="0" baseline="0" dirty="0" smtClean="0">
                <a:ln>
                  <a:noFill/>
                </a:ln>
                <a:solidFill>
                  <a:schemeClr val="bg2"/>
                </a:solidFill>
                <a:effectLst/>
                <a:latin typeface="Arial" pitchFamily="34" charset="0"/>
                <a:ea typeface="Times New Roman" pitchFamily="18" charset="0"/>
              </a:rPr>
              <a:t> section on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new form.</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X:</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Notes: </a:t>
            </a: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X. Treatments/Services Referrals</a:t>
            </a:r>
            <a:r>
              <a:rPr kumimoji="0" lang="en-US" b="0" i="0" u="none" strike="noStrike" cap="none" normalizeH="0" baseline="0" dirty="0" smtClean="0">
                <a:ln>
                  <a:noFill/>
                </a:ln>
                <a:solidFill>
                  <a:schemeClr val="bg2"/>
                </a:solidFill>
                <a:effectLst/>
                <a:latin typeface="Arial" pitchFamily="34" charset="0"/>
                <a:ea typeface="Times New Roman" pitchFamily="18" charset="0"/>
              </a:rPr>
              <a:t> on HARS form is also</a:t>
            </a:r>
            <a:r>
              <a:rPr kumimoji="0" lang="en-US" b="1" i="0" u="none" strike="noStrike" cap="none" normalizeH="0" baseline="0" dirty="0" smtClean="0">
                <a:ln>
                  <a:noFill/>
                </a:ln>
                <a:solidFill>
                  <a:schemeClr val="bg2"/>
                </a:solidFill>
                <a:effectLst/>
                <a:latin typeface="Arial" pitchFamily="34" charset="0"/>
                <a:ea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Treatments/Services Referrals</a:t>
            </a:r>
            <a:r>
              <a:rPr kumimoji="0" lang="en-US" b="0" i="0" u="none" strike="noStrike" cap="none" normalizeH="0" baseline="0" dirty="0" smtClean="0">
                <a:ln>
                  <a:noFill/>
                </a:ln>
                <a:solidFill>
                  <a:schemeClr val="bg2"/>
                </a:solidFill>
                <a:effectLst/>
                <a:latin typeface="Arial" pitchFamily="34" charset="0"/>
                <a:ea typeface="Times New Roman" pitchFamily="18" charset="0"/>
              </a:rPr>
              <a:t> section on </a:t>
            </a:r>
            <a:r>
              <a:rPr lang="en-US" dirty="0" smtClean="0">
                <a:solidFill>
                  <a:schemeClr val="bg2"/>
                </a:solidFill>
                <a:latin typeface="Arial" pitchFamily="34" charset="0"/>
                <a:ea typeface="Times New Roman" pitchFamily="18" charset="0"/>
              </a:rPr>
              <a:t>new </a:t>
            </a:r>
            <a:r>
              <a:rPr kumimoji="0" lang="en-US" b="0" i="0" u="none" strike="noStrike" cap="none" normalizeH="0" baseline="0" dirty="0" smtClean="0">
                <a:ln>
                  <a:noFill/>
                </a:ln>
                <a:solidFill>
                  <a:schemeClr val="bg2"/>
                </a:solidFill>
                <a:effectLst/>
                <a:latin typeface="Arial" pitchFamily="34" charset="0"/>
                <a:ea typeface="Times New Roman" pitchFamily="18" charset="0"/>
              </a:rPr>
              <a:t>form.</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bg2"/>
              </a:solidFill>
              <a:effectLst/>
              <a:latin typeface="Arial" pitchFamily="34" charset="0"/>
            </a:endParaRPr>
          </a:p>
        </p:txBody>
      </p:sp>
    </p:spTree>
    <p:extLst>
      <p:ext uri="{BB962C8B-B14F-4D97-AF65-F5344CB8AC3E}">
        <p14:creationId xmlns:p14="http://schemas.microsoft.com/office/powerpoint/2010/main" val="1219249883"/>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86"/>
            <a:ext cx="8229600" cy="1143000"/>
          </a:xfrm>
        </p:spPr>
        <p:txBody>
          <a:bodyPr/>
          <a:lstStyle/>
          <a:p>
            <a:r>
              <a:rPr lang="en-US" dirty="0" smtClean="0"/>
              <a:t>2012 Changes (1)</a:t>
            </a:r>
            <a:endParaRPr lang="en-US" dirty="0"/>
          </a:p>
        </p:txBody>
      </p:sp>
      <p:sp>
        <p:nvSpPr>
          <p:cNvPr id="3" name="Content Placeholder 2"/>
          <p:cNvSpPr>
            <a:spLocks noGrp="1"/>
          </p:cNvSpPr>
          <p:nvPr>
            <p:ph idx="1"/>
          </p:nvPr>
        </p:nvSpPr>
        <p:spPr/>
        <p:txBody>
          <a:bodyPr/>
          <a:lstStyle/>
          <a:p>
            <a:r>
              <a:rPr lang="en-US" dirty="0"/>
              <a:t>Changes that were made to both the ACRF and the PCRF forms:</a:t>
            </a:r>
          </a:p>
          <a:p>
            <a:r>
              <a:rPr lang="en-US" dirty="0"/>
              <a:t>Added “Manufacturer” for each test in the HIV Antibody (Non-type differentiating) section. We will provide a space for sites to capture the manufacturer of the immunoassays on the CRF. There will be a drop down list of all of the known manufacturers + other (for future manufactures) in </a:t>
            </a:r>
            <a:r>
              <a:rPr lang="en-US" dirty="0" err="1"/>
              <a:t>eHARS</a:t>
            </a:r>
            <a:r>
              <a:rPr lang="en-US" dirty="0"/>
              <a:t> v4.0.  </a:t>
            </a:r>
            <a:endParaRPr lang="en-US" dirty="0" smtClean="0"/>
          </a:p>
          <a:p>
            <a:r>
              <a:rPr lang="en-US" dirty="0"/>
              <a:t>Added another row for TEST 3 to the HIV Antibody (Non-type differentiating) section on the ACRF. This will be very helpful as the number of immunoassays being reported may increase with the new algorithms. </a:t>
            </a:r>
          </a:p>
          <a:p>
            <a:endParaRPr lang="en-US" dirty="0"/>
          </a:p>
        </p:txBody>
      </p:sp>
    </p:spTree>
    <p:extLst>
      <p:ext uri="{BB962C8B-B14F-4D97-AF65-F5344CB8AC3E}">
        <p14:creationId xmlns:p14="http://schemas.microsoft.com/office/powerpoint/2010/main" val="1219249883"/>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2012 Changes </a:t>
            </a:r>
            <a:r>
              <a:rPr lang="en-US" dirty="0" smtClean="0"/>
              <a:t>(2)</a:t>
            </a:r>
            <a:endParaRPr lang="en-US" dirty="0"/>
          </a:p>
        </p:txBody>
      </p:sp>
      <p:sp>
        <p:nvSpPr>
          <p:cNvPr id="3" name="Content Placeholder 2"/>
          <p:cNvSpPr>
            <a:spLocks noGrp="1"/>
          </p:cNvSpPr>
          <p:nvPr>
            <p:ph idx="1"/>
          </p:nvPr>
        </p:nvSpPr>
        <p:spPr/>
        <p:txBody>
          <a:bodyPr/>
          <a:lstStyle/>
          <a:p>
            <a:r>
              <a:rPr lang="en-US" dirty="0" smtClean="0"/>
              <a:t>Added </a:t>
            </a:r>
            <a:r>
              <a:rPr lang="en-US" dirty="0"/>
              <a:t>another row to the Immunologic Tests section to capture CD4 results that don’t fall under one of the two categories currently listed</a:t>
            </a:r>
          </a:p>
          <a:p>
            <a:r>
              <a:rPr lang="en-US" dirty="0"/>
              <a:t>Other CD4 result:  CD4 count:    cells/µL CD4 percentage: </a:t>
            </a:r>
            <a:r>
              <a:rPr lang="en-US" u="sng" dirty="0"/>
              <a:t>       </a:t>
            </a:r>
            <a:r>
              <a:rPr lang="en-US" dirty="0"/>
              <a:t>% Collection Date:  </a:t>
            </a:r>
            <a:r>
              <a:rPr lang="en-US" u="sng" dirty="0"/>
              <a:t>    </a:t>
            </a:r>
            <a:r>
              <a:rPr lang="en-US" dirty="0"/>
              <a:t>/</a:t>
            </a:r>
            <a:r>
              <a:rPr lang="en-US" u="sng" dirty="0"/>
              <a:t>        </a:t>
            </a:r>
            <a:r>
              <a:rPr lang="en-US" dirty="0"/>
              <a:t>/</a:t>
            </a:r>
            <a:r>
              <a:rPr lang="en-US" u="sng" dirty="0"/>
              <a:t>        </a:t>
            </a:r>
            <a:endParaRPr lang="en-US" dirty="0"/>
          </a:p>
          <a:p>
            <a:r>
              <a:rPr lang="en-US" dirty="0"/>
              <a:t>Added another row to the Documentation of Tests section to capture persons diagnosed through one of the new </a:t>
            </a:r>
            <a:r>
              <a:rPr lang="en-US" dirty="0" smtClean="0"/>
              <a:t>algorithms</a:t>
            </a:r>
            <a:endParaRPr lang="en-US" dirty="0"/>
          </a:p>
        </p:txBody>
      </p:sp>
    </p:spTree>
    <p:extLst>
      <p:ext uri="{BB962C8B-B14F-4D97-AF65-F5344CB8AC3E}">
        <p14:creationId xmlns:p14="http://schemas.microsoft.com/office/powerpoint/2010/main" val="2327906978"/>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a:t>2012 Changes </a:t>
            </a:r>
            <a:r>
              <a:rPr lang="en-US" dirty="0" smtClean="0"/>
              <a:t>(3)</a:t>
            </a:r>
            <a:endParaRPr lang="en-US" dirty="0"/>
          </a:p>
        </p:txBody>
      </p:sp>
      <p:sp>
        <p:nvSpPr>
          <p:cNvPr id="3" name="Content Placeholder 2"/>
          <p:cNvSpPr>
            <a:spLocks noGrp="1"/>
          </p:cNvSpPr>
          <p:nvPr>
            <p:ph idx="1"/>
          </p:nvPr>
        </p:nvSpPr>
        <p:spPr>
          <a:xfrm>
            <a:off x="457200" y="838200"/>
            <a:ext cx="8229600" cy="4191000"/>
          </a:xfrm>
        </p:spPr>
        <p:txBody>
          <a:bodyPr/>
          <a:lstStyle/>
          <a:p>
            <a:r>
              <a:rPr lang="en-US" i="1" dirty="0" smtClean="0"/>
              <a:t>Complete </a:t>
            </a:r>
            <a:r>
              <a:rPr lang="en-US" i="1" dirty="0"/>
              <a:t>only if none of the following was positive: HIV-1 Western blot, IFA, culture, p24 Ag test, viral load, or qualitative NAAT [RNA or DNA]: </a:t>
            </a:r>
            <a:r>
              <a:rPr lang="en-US" dirty="0"/>
              <a:t>Did documented laboratory test results meet approved HIV diagnostic algorithm criteria? </a:t>
            </a:r>
            <a:r>
              <a:rPr lang="en-US" dirty="0" smtClean="0"/>
              <a:t>Yes</a:t>
            </a:r>
            <a:r>
              <a:rPr lang="en-US" dirty="0"/>
              <a:t>   □ No    □ Unknown </a:t>
            </a:r>
          </a:p>
          <a:p>
            <a:r>
              <a:rPr lang="en-US" dirty="0"/>
              <a:t>If YES, provide date (specimen collection date if known) of earliest positive test:      /</a:t>
            </a:r>
            <a:r>
              <a:rPr lang="en-US" u="sng" dirty="0"/>
              <a:t>        </a:t>
            </a:r>
            <a:r>
              <a:rPr lang="en-US" dirty="0"/>
              <a:t>/</a:t>
            </a:r>
            <a:r>
              <a:rPr lang="en-US" u="sng" dirty="0"/>
              <a:t>        </a:t>
            </a:r>
            <a:endParaRPr lang="en-US" dirty="0"/>
          </a:p>
          <a:p>
            <a:pPr lvl="0"/>
            <a:r>
              <a:rPr lang="en-US" dirty="0"/>
              <a:t>Re-ordered the rows in the Documentation of Tests </a:t>
            </a:r>
            <a:r>
              <a:rPr lang="en-US" dirty="0" smtClean="0"/>
              <a:t>section (adult). </a:t>
            </a:r>
            <a:endParaRPr lang="en-US" dirty="0"/>
          </a:p>
          <a:p>
            <a:r>
              <a:rPr lang="en-US" dirty="0" smtClean="0"/>
              <a:t>Added New </a:t>
            </a:r>
            <a:r>
              <a:rPr lang="en-US" dirty="0"/>
              <a:t>algorithm question </a:t>
            </a:r>
            <a:r>
              <a:rPr lang="en-US" dirty="0" smtClean="0"/>
              <a:t>and Physician </a:t>
            </a:r>
            <a:r>
              <a:rPr lang="en-US" dirty="0"/>
              <a:t>diagnosis question </a:t>
            </a:r>
            <a:endParaRPr lang="en-US" dirty="0" smtClean="0"/>
          </a:p>
          <a:p>
            <a:r>
              <a:rPr lang="en-US" dirty="0"/>
              <a:t>Changed Date of last documented negative HIV test to Date of last documented negative HIV test (before HIV diagnosis date) </a:t>
            </a:r>
            <a:r>
              <a:rPr lang="en-US" dirty="0" smtClean="0"/>
              <a:t>___/___/____ (adults)</a:t>
            </a:r>
            <a:endParaRPr lang="en-US" dirty="0"/>
          </a:p>
          <a:p>
            <a:endParaRPr lang="en-US" dirty="0"/>
          </a:p>
        </p:txBody>
      </p:sp>
    </p:spTree>
    <p:extLst>
      <p:ext uri="{BB962C8B-B14F-4D97-AF65-F5344CB8AC3E}">
        <p14:creationId xmlns:p14="http://schemas.microsoft.com/office/powerpoint/2010/main" val="1292676988"/>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2012 Changes (4)</a:t>
            </a:r>
            <a:endParaRPr lang="en-US" dirty="0"/>
          </a:p>
        </p:txBody>
      </p:sp>
      <p:sp>
        <p:nvSpPr>
          <p:cNvPr id="3" name="Content Placeholder 2"/>
          <p:cNvSpPr>
            <a:spLocks noGrp="1"/>
          </p:cNvSpPr>
          <p:nvPr>
            <p:ph idx="1"/>
          </p:nvPr>
        </p:nvSpPr>
        <p:spPr/>
        <p:txBody>
          <a:bodyPr/>
          <a:lstStyle/>
          <a:p>
            <a:pPr marL="0" indent="0">
              <a:buNone/>
            </a:pPr>
            <a:r>
              <a:rPr lang="en-US" dirty="0"/>
              <a:t>   </a:t>
            </a:r>
            <a:r>
              <a:rPr lang="en-US" dirty="0" smtClean="0"/>
              <a:t>     To both forms:</a:t>
            </a:r>
          </a:p>
          <a:p>
            <a:pPr lvl="0"/>
            <a:r>
              <a:rPr lang="en-US" dirty="0" smtClean="0"/>
              <a:t>Removed </a:t>
            </a:r>
            <a:r>
              <a:rPr lang="en-US" dirty="0"/>
              <a:t>phone number for person completing form for State/local use only section </a:t>
            </a:r>
          </a:p>
          <a:p>
            <a:pPr lvl="0"/>
            <a:r>
              <a:rPr lang="en-US" dirty="0"/>
              <a:t>Under Patient History section removed AIDS from PERSON WITH AIDS OR DOCUMENTED HIV INFECTION, RISK NOT SPECIFIED </a:t>
            </a:r>
          </a:p>
          <a:p>
            <a:pPr lvl="0"/>
            <a:r>
              <a:rPr lang="en-US" dirty="0"/>
              <a:t>Added to Laboratory section header : (record all dates as </a:t>
            </a:r>
            <a:r>
              <a:rPr lang="en-US" dirty="0" err="1"/>
              <a:t>mmddyyyy</a:t>
            </a:r>
            <a:r>
              <a:rPr lang="en-US" dirty="0" smtClean="0"/>
              <a:t>)</a:t>
            </a:r>
          </a:p>
          <a:p>
            <a:pPr lvl="0"/>
            <a:r>
              <a:rPr lang="en-US" dirty="0" smtClean="0"/>
              <a:t>Removed Definitive and Presumptive distinction from Clinical</a:t>
            </a:r>
            <a:br>
              <a:rPr lang="en-US" dirty="0" smtClean="0"/>
            </a:br>
            <a:endParaRPr lang="en-US" dirty="0"/>
          </a:p>
        </p:txBody>
      </p:sp>
    </p:spTree>
    <p:extLst>
      <p:ext uri="{BB962C8B-B14F-4D97-AF65-F5344CB8AC3E}">
        <p14:creationId xmlns:p14="http://schemas.microsoft.com/office/powerpoint/2010/main" val="2570979358"/>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2012 Changes (5)</a:t>
            </a:r>
            <a:endParaRPr lang="en-US" dirty="0"/>
          </a:p>
        </p:txBody>
      </p:sp>
      <p:sp>
        <p:nvSpPr>
          <p:cNvPr id="3" name="Content Placeholder 2"/>
          <p:cNvSpPr>
            <a:spLocks noGrp="1"/>
          </p:cNvSpPr>
          <p:nvPr>
            <p:ph idx="1"/>
          </p:nvPr>
        </p:nvSpPr>
        <p:spPr/>
        <p:txBody>
          <a:bodyPr/>
          <a:lstStyle/>
          <a:p>
            <a:pPr marL="0" indent="0">
              <a:buNone/>
            </a:pPr>
            <a:r>
              <a:rPr lang="en-US" dirty="0" smtClean="0"/>
              <a:t>Changes </a:t>
            </a:r>
            <a:r>
              <a:rPr lang="en-US" dirty="0"/>
              <a:t>made to the PCRF:</a:t>
            </a:r>
          </a:p>
          <a:p>
            <a:pPr lvl="0"/>
            <a:r>
              <a:rPr lang="en-US" dirty="0"/>
              <a:t>Under Birth History:</a:t>
            </a:r>
          </a:p>
          <a:p>
            <a:r>
              <a:rPr lang="en-US" dirty="0"/>
              <a:t>Changed Neonatal Status Weeks to Neonatal Gestational Age in Weeks </a:t>
            </a:r>
          </a:p>
          <a:p>
            <a:r>
              <a:rPr lang="en-US" dirty="0"/>
              <a:t>Changed Prenatal Care- Month of Pregnancy Prenatal Care Began to Gestational Month Prenatal Care Began </a:t>
            </a:r>
          </a:p>
          <a:p>
            <a:r>
              <a:rPr lang="en-US" dirty="0"/>
              <a:t>Did the mother receive </a:t>
            </a:r>
            <a:r>
              <a:rPr lang="en-US" dirty="0" err="1"/>
              <a:t>zidovudine</a:t>
            </a:r>
            <a:r>
              <a:rPr lang="en-US" dirty="0"/>
              <a:t> (ZDV, AZT) prior to this pregnancy to Did mother receive any Anti-</a:t>
            </a:r>
            <a:r>
              <a:rPr lang="en-US" dirty="0" err="1"/>
              <a:t>retrovirals</a:t>
            </a:r>
            <a:r>
              <a:rPr lang="en-US" dirty="0"/>
              <a:t> (ARVs) prior to this pregnancy?</a:t>
            </a:r>
          </a:p>
          <a:p>
            <a:pPr lvl="0"/>
            <a:r>
              <a:rPr lang="en-US" dirty="0"/>
              <a:t>Added if yes, specify </a:t>
            </a:r>
            <a:r>
              <a:rPr lang="en-US" dirty="0" smtClean="0"/>
              <a:t>all</a:t>
            </a:r>
            <a:endParaRPr lang="en-US" dirty="0"/>
          </a:p>
        </p:txBody>
      </p:sp>
    </p:spTree>
    <p:extLst>
      <p:ext uri="{BB962C8B-B14F-4D97-AF65-F5344CB8AC3E}">
        <p14:creationId xmlns:p14="http://schemas.microsoft.com/office/powerpoint/2010/main" val="214167270"/>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2012 Changes (6)</a:t>
            </a:r>
            <a:endParaRPr lang="en-US" dirty="0"/>
          </a:p>
        </p:txBody>
      </p:sp>
      <p:sp>
        <p:nvSpPr>
          <p:cNvPr id="3" name="Content Placeholder 2"/>
          <p:cNvSpPr>
            <a:spLocks noGrp="1"/>
          </p:cNvSpPr>
          <p:nvPr>
            <p:ph idx="1"/>
          </p:nvPr>
        </p:nvSpPr>
        <p:spPr/>
        <p:txBody>
          <a:bodyPr/>
          <a:lstStyle/>
          <a:p>
            <a:pPr lvl="0"/>
            <a:r>
              <a:rPr lang="en-US" dirty="0" smtClean="0"/>
              <a:t>Did </a:t>
            </a:r>
            <a:r>
              <a:rPr lang="en-US" dirty="0"/>
              <a:t>the mother receive </a:t>
            </a:r>
            <a:r>
              <a:rPr lang="en-US" dirty="0" err="1"/>
              <a:t>zidovudine</a:t>
            </a:r>
            <a:r>
              <a:rPr lang="en-US" dirty="0"/>
              <a:t> (ZDV, AZT) during pregnancy to Did mother receive any ARVs) during pregnancy?</a:t>
            </a:r>
          </a:p>
          <a:p>
            <a:pPr lvl="0"/>
            <a:r>
              <a:rPr lang="en-US" dirty="0"/>
              <a:t>Added all to if yes, specify</a:t>
            </a:r>
          </a:p>
          <a:p>
            <a:pPr lvl="0"/>
            <a:r>
              <a:rPr lang="en-US" dirty="0"/>
              <a:t>Did the mother receive </a:t>
            </a:r>
            <a:r>
              <a:rPr lang="en-US" dirty="0" err="1"/>
              <a:t>zidovudine</a:t>
            </a:r>
            <a:r>
              <a:rPr lang="en-US" dirty="0"/>
              <a:t> (ZDV, AZT) during labor/delivery to Did mother receive any ARVs during labor/delivery?</a:t>
            </a:r>
          </a:p>
          <a:p>
            <a:pPr lvl="0"/>
            <a:r>
              <a:rPr lang="en-US" dirty="0"/>
              <a:t>Added all to if yes, specify</a:t>
            </a:r>
          </a:p>
          <a:p>
            <a:pPr lvl="0"/>
            <a:r>
              <a:rPr lang="en-US" dirty="0"/>
              <a:t>Under Services Referrals</a:t>
            </a:r>
          </a:p>
          <a:p>
            <a:r>
              <a:rPr lang="en-US" dirty="0"/>
              <a:t>Changed Neonatal </a:t>
            </a:r>
            <a:r>
              <a:rPr lang="en-US" dirty="0" err="1"/>
              <a:t>zidovudine</a:t>
            </a:r>
            <a:r>
              <a:rPr lang="en-US" dirty="0"/>
              <a:t> (ZDV, AZT) for HIV prevention to Neonatal ARVs for HIV prevention</a:t>
            </a:r>
          </a:p>
          <a:p>
            <a:pPr marL="0" indent="0">
              <a:buNone/>
            </a:pPr>
            <a:r>
              <a:rPr lang="en-US" dirty="0"/>
              <a:t>        </a:t>
            </a:r>
          </a:p>
        </p:txBody>
      </p:sp>
    </p:spTree>
    <p:extLst>
      <p:ext uri="{BB962C8B-B14F-4D97-AF65-F5344CB8AC3E}">
        <p14:creationId xmlns:p14="http://schemas.microsoft.com/office/powerpoint/2010/main" val="195500193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pPr lvl="0"/>
            <a:endParaRPr lang="en-US" dirty="0" smtClean="0"/>
          </a:p>
          <a:p>
            <a:pPr lvl="0"/>
            <a:endParaRPr lang="en-US" dirty="0"/>
          </a:p>
          <a:p>
            <a:pPr lvl="0"/>
            <a:endParaRPr lang="en-US" dirty="0" smtClean="0"/>
          </a:p>
          <a:p>
            <a:pPr lvl="0"/>
            <a:endParaRPr lang="en-US" dirty="0"/>
          </a:p>
          <a:p>
            <a:pPr marL="2743200" lvl="6" indent="0">
              <a:buNone/>
            </a:pPr>
            <a:r>
              <a:rPr lang="en-US" sz="4000" dirty="0" smtClean="0">
                <a:solidFill>
                  <a:schemeClr val="bg2"/>
                </a:solidFill>
              </a:rPr>
              <a:t>Adult Form</a:t>
            </a:r>
            <a:endParaRPr lang="en-US" sz="4000" dirty="0">
              <a:solidFill>
                <a:schemeClr val="bg2"/>
              </a:solidFill>
            </a:endParaRPr>
          </a:p>
          <a:p>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45340738"/>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2012 Changes (7)</a:t>
            </a:r>
            <a:endParaRPr lang="en-US" dirty="0"/>
          </a:p>
        </p:txBody>
      </p:sp>
      <p:sp>
        <p:nvSpPr>
          <p:cNvPr id="3" name="Content Placeholder 2"/>
          <p:cNvSpPr>
            <a:spLocks noGrp="1"/>
          </p:cNvSpPr>
          <p:nvPr>
            <p:ph idx="1"/>
          </p:nvPr>
        </p:nvSpPr>
        <p:spPr>
          <a:xfrm>
            <a:off x="457200" y="838200"/>
            <a:ext cx="8229600" cy="4191000"/>
          </a:xfrm>
        </p:spPr>
        <p:txBody>
          <a:bodyPr/>
          <a:lstStyle/>
          <a:p>
            <a:pPr marL="0" indent="0">
              <a:buNone/>
            </a:pPr>
            <a:r>
              <a:rPr lang="en-US" dirty="0" smtClean="0"/>
              <a:t>To the PHER form (approx. 20 questions):</a:t>
            </a:r>
          </a:p>
          <a:p>
            <a:pPr marL="0" indent="0">
              <a:buNone/>
            </a:pPr>
            <a:r>
              <a:rPr lang="en-US" dirty="0" smtClean="0"/>
              <a:t>The critical variables were identified as:</a:t>
            </a:r>
          </a:p>
          <a:p>
            <a:pPr lvl="0"/>
            <a:r>
              <a:rPr lang="en-US" dirty="0" smtClean="0"/>
              <a:t>1. If information on the mother is not available, was the child adopted, or in foster care?</a:t>
            </a:r>
          </a:p>
          <a:p>
            <a:r>
              <a:rPr lang="en-US" dirty="0" smtClean="0"/>
              <a:t>2.   Records abstracted </a:t>
            </a:r>
          </a:p>
          <a:p>
            <a:r>
              <a:rPr lang="en-US" dirty="0" smtClean="0"/>
              <a:t>3.  Weeks’ gestation at first prenatal care visit (changed from: month of pregnancy during which prenatal care began (</a:t>
            </a:r>
            <a:r>
              <a:rPr lang="en-US" dirty="0" err="1" smtClean="0"/>
              <a:t>mos</a:t>
            </a:r>
            <a:r>
              <a:rPr lang="en-US" dirty="0" smtClean="0"/>
              <a:t>)  (99 = unknown)  or (in weeks if   month is not noted in chart)</a:t>
            </a:r>
          </a:p>
          <a:p>
            <a:r>
              <a:rPr lang="en-US" dirty="0"/>
              <a:t>4. Was the mother screened for any of the following during pregnancy?</a:t>
            </a:r>
          </a:p>
          <a:p>
            <a:r>
              <a:rPr lang="en-US" dirty="0"/>
              <a:t>5. Diagnosis (for the mother) of the following conditions during this pregnancy or at the time of labor and delivery</a:t>
            </a:r>
          </a:p>
          <a:p>
            <a:endParaRPr lang="en-US" dirty="0"/>
          </a:p>
        </p:txBody>
      </p:sp>
    </p:spTree>
    <p:extLst>
      <p:ext uri="{BB962C8B-B14F-4D97-AF65-F5344CB8AC3E}">
        <p14:creationId xmlns:p14="http://schemas.microsoft.com/office/powerpoint/2010/main" val="2522041955"/>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411162"/>
          </a:xfrm>
        </p:spPr>
        <p:txBody>
          <a:bodyPr/>
          <a:lstStyle/>
          <a:p>
            <a:r>
              <a:rPr lang="en-US" dirty="0" smtClean="0"/>
              <a:t>2012 Changes (8)</a:t>
            </a:r>
            <a:endParaRPr lang="en-US" dirty="0"/>
          </a:p>
        </p:txBody>
      </p:sp>
      <p:sp>
        <p:nvSpPr>
          <p:cNvPr id="3" name="Content Placeholder 2"/>
          <p:cNvSpPr>
            <a:spLocks noGrp="1"/>
          </p:cNvSpPr>
          <p:nvPr>
            <p:ph idx="1"/>
          </p:nvPr>
        </p:nvSpPr>
        <p:spPr>
          <a:xfrm>
            <a:off x="457200" y="762000"/>
            <a:ext cx="8229600" cy="4191000"/>
          </a:xfrm>
        </p:spPr>
        <p:txBody>
          <a:bodyPr/>
          <a:lstStyle/>
          <a:p>
            <a:r>
              <a:rPr lang="en-US" dirty="0" smtClean="0"/>
              <a:t>6. Mother's reproductive history</a:t>
            </a:r>
          </a:p>
          <a:p>
            <a:r>
              <a:rPr lang="en-US" dirty="0" smtClean="0"/>
              <a:t>7. Complete the chart for all siblings.</a:t>
            </a:r>
          </a:p>
          <a:p>
            <a:r>
              <a:rPr lang="en-US" dirty="0" smtClean="0"/>
              <a:t>8. Was substance use during pregnancy noted in the medical or social work records?</a:t>
            </a:r>
          </a:p>
          <a:p>
            <a:r>
              <a:rPr lang="en-US" dirty="0" smtClean="0"/>
              <a:t> 8a. If yes, indicate which substances were used during pregnancy.</a:t>
            </a:r>
          </a:p>
          <a:p>
            <a:r>
              <a:rPr lang="en-US" dirty="0" smtClean="0"/>
              <a:t>8b. If substances used, were any injected?</a:t>
            </a:r>
          </a:p>
          <a:p>
            <a:r>
              <a:rPr lang="en-US" dirty="0"/>
              <a:t> </a:t>
            </a:r>
            <a:r>
              <a:rPr lang="en-US" dirty="0" smtClean="0"/>
              <a:t>9</a:t>
            </a:r>
            <a:r>
              <a:rPr lang="en-US" dirty="0"/>
              <a:t>. Was a toxicology screen done on the mother (either during pregnancy or at the time of delivery)?</a:t>
            </a:r>
          </a:p>
          <a:p>
            <a:r>
              <a:rPr lang="en-US" dirty="0"/>
              <a:t> </a:t>
            </a:r>
            <a:r>
              <a:rPr lang="en-US" dirty="0" smtClean="0"/>
              <a:t>10</a:t>
            </a:r>
            <a:r>
              <a:rPr lang="en-US" dirty="0"/>
              <a:t>. Was a toxicology screen done on the infant at birth?  </a:t>
            </a:r>
          </a:p>
          <a:p>
            <a:r>
              <a:rPr lang="en-US" dirty="0"/>
              <a:t>11. Was the mother's HIV </a:t>
            </a:r>
            <a:r>
              <a:rPr lang="en-US" dirty="0" err="1"/>
              <a:t>serostatus</a:t>
            </a:r>
            <a:r>
              <a:rPr lang="en-US" dirty="0"/>
              <a:t> noted in her prenatal care medical records?</a:t>
            </a:r>
          </a:p>
          <a:p>
            <a:endParaRPr lang="en-US" dirty="0"/>
          </a:p>
        </p:txBody>
      </p:sp>
    </p:spTree>
    <p:extLst>
      <p:ext uri="{BB962C8B-B14F-4D97-AF65-F5344CB8AC3E}">
        <p14:creationId xmlns:p14="http://schemas.microsoft.com/office/powerpoint/2010/main" val="929480723"/>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229600" cy="411162"/>
          </a:xfrm>
        </p:spPr>
        <p:txBody>
          <a:bodyPr/>
          <a:lstStyle/>
          <a:p>
            <a:r>
              <a:rPr lang="en-US" dirty="0" smtClean="0"/>
              <a:t>2012 </a:t>
            </a:r>
            <a:r>
              <a:rPr lang="en-US" dirty="0"/>
              <a:t>Changes </a:t>
            </a:r>
            <a:r>
              <a:rPr lang="en-US" dirty="0" smtClean="0"/>
              <a:t>(9)</a:t>
            </a:r>
            <a:endParaRPr lang="en-US" dirty="0"/>
          </a:p>
        </p:txBody>
      </p:sp>
      <p:sp>
        <p:nvSpPr>
          <p:cNvPr id="3" name="Content Placeholder 2"/>
          <p:cNvSpPr>
            <a:spLocks noGrp="1"/>
          </p:cNvSpPr>
          <p:nvPr>
            <p:ph idx="1"/>
          </p:nvPr>
        </p:nvSpPr>
        <p:spPr>
          <a:xfrm>
            <a:off x="381000" y="457200"/>
            <a:ext cx="8229600" cy="4191000"/>
          </a:xfrm>
        </p:spPr>
        <p:txBody>
          <a:bodyPr/>
          <a:lstStyle/>
          <a:p>
            <a:pPr marL="0" indent="0">
              <a:buNone/>
            </a:pPr>
            <a:endParaRPr lang="en-US" dirty="0" smtClean="0"/>
          </a:p>
          <a:p>
            <a:r>
              <a:rPr lang="en-US" dirty="0" smtClean="0"/>
              <a:t> 12. Were antiretroviral drugs prescribed for the mother during this pregnancy? </a:t>
            </a:r>
          </a:p>
          <a:p>
            <a:r>
              <a:rPr lang="en-US" dirty="0" smtClean="0"/>
              <a:t>12a. If no antiretroviral drug was prescribed during pregnancy, check reason.</a:t>
            </a:r>
          </a:p>
          <a:p>
            <a:r>
              <a:rPr lang="en-US" dirty="0" smtClean="0"/>
              <a:t> 13. Was mother's HIV </a:t>
            </a:r>
            <a:r>
              <a:rPr lang="en-US" dirty="0" err="1" smtClean="0"/>
              <a:t>serostatus</a:t>
            </a:r>
            <a:r>
              <a:rPr lang="en-US" dirty="0" smtClean="0"/>
              <a:t> noted in her labor and delivery records?</a:t>
            </a:r>
          </a:p>
          <a:p>
            <a:r>
              <a:rPr lang="en-US" dirty="0" smtClean="0"/>
              <a:t> 14. Did mother receive antiretroviral drugs during labor and delivery? (added:  £ Treatment not indicated)</a:t>
            </a:r>
          </a:p>
          <a:p>
            <a:r>
              <a:rPr lang="en-US" dirty="0"/>
              <a:t>14a. If no antiretroviral drug was received during labor and delivery, check reason. (added:   Hospital did not have ARVs available and  Prescribed but not administered)</a:t>
            </a:r>
          </a:p>
          <a:p>
            <a:r>
              <a:rPr lang="en-US" dirty="0" smtClean="0"/>
              <a:t>15</a:t>
            </a:r>
            <a:r>
              <a:rPr lang="en-US" dirty="0"/>
              <a:t>. Was mother referred for HIV care after delivery?</a:t>
            </a:r>
          </a:p>
          <a:p>
            <a:endParaRPr lang="en-US" dirty="0" smtClean="0"/>
          </a:p>
        </p:txBody>
      </p:sp>
    </p:spTree>
    <p:extLst>
      <p:ext uri="{BB962C8B-B14F-4D97-AF65-F5344CB8AC3E}">
        <p14:creationId xmlns:p14="http://schemas.microsoft.com/office/powerpoint/2010/main" val="1032042281"/>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411162"/>
          </a:xfrm>
        </p:spPr>
        <p:txBody>
          <a:bodyPr/>
          <a:lstStyle/>
          <a:p>
            <a:r>
              <a:rPr lang="en-US" dirty="0" smtClean="0"/>
              <a:t>2012 Changes (10)</a:t>
            </a:r>
            <a:endParaRPr lang="en-US" dirty="0"/>
          </a:p>
        </p:txBody>
      </p:sp>
      <p:sp>
        <p:nvSpPr>
          <p:cNvPr id="3" name="Content Placeholder 2"/>
          <p:cNvSpPr>
            <a:spLocks noGrp="1"/>
          </p:cNvSpPr>
          <p:nvPr>
            <p:ph idx="1"/>
          </p:nvPr>
        </p:nvSpPr>
        <p:spPr>
          <a:xfrm>
            <a:off x="381000" y="0"/>
            <a:ext cx="8229600" cy="4191000"/>
          </a:xfrm>
        </p:spPr>
        <p:txBody>
          <a:bodyPr/>
          <a:lstStyle/>
          <a:p>
            <a:pPr marL="0" indent="0">
              <a:buNone/>
            </a:pPr>
            <a:endParaRPr lang="en-US" dirty="0" smtClean="0"/>
          </a:p>
          <a:p>
            <a:endParaRPr lang="en-US" dirty="0" smtClean="0"/>
          </a:p>
          <a:p>
            <a:endParaRPr lang="en-US" dirty="0"/>
          </a:p>
          <a:p>
            <a:r>
              <a:rPr lang="en-US" dirty="0" smtClean="0"/>
              <a:t>16. If yes, indicate first CD4 result or first viral load after discharge from hospital 16a. CD4 result   16b. Viral load    </a:t>
            </a:r>
          </a:p>
          <a:p>
            <a:r>
              <a:rPr lang="en-US" dirty="0" smtClean="0"/>
              <a:t>17. Birth information     </a:t>
            </a:r>
          </a:p>
          <a:p>
            <a:r>
              <a:rPr lang="en-US" dirty="0" smtClean="0"/>
              <a:t>18. If Cesarean delivery, mark all the following indications that apply.</a:t>
            </a:r>
          </a:p>
          <a:p>
            <a:r>
              <a:rPr lang="en-US" dirty="0" smtClean="0"/>
              <a:t>19. Was mother's HIV </a:t>
            </a:r>
            <a:r>
              <a:rPr lang="en-US" dirty="0" err="1" smtClean="0"/>
              <a:t>serostatus</a:t>
            </a:r>
            <a:r>
              <a:rPr lang="en-US" dirty="0" smtClean="0"/>
              <a:t> noted on the child's birth record?   </a:t>
            </a:r>
          </a:p>
          <a:p>
            <a:r>
              <a:rPr lang="en-US" dirty="0" smtClean="0"/>
              <a:t>20. Were antiretroviral drugs prescribed for the child during the first 6 weeks of life? </a:t>
            </a:r>
          </a:p>
          <a:p>
            <a:r>
              <a:rPr lang="en-US" dirty="0" smtClean="0"/>
              <a:t>20a. If no antiretroviral drug was prescribed during the first 6 weeks of life, indicate reason.</a:t>
            </a:r>
          </a:p>
          <a:p>
            <a:endParaRPr lang="en-US" dirty="0"/>
          </a:p>
        </p:txBody>
      </p:sp>
    </p:spTree>
    <p:extLst>
      <p:ext uri="{BB962C8B-B14F-4D97-AF65-F5344CB8AC3E}">
        <p14:creationId xmlns:p14="http://schemas.microsoft.com/office/powerpoint/2010/main" val="1801317916"/>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Takeaway Points</a:t>
            </a:r>
            <a:endParaRPr lang="en-US" dirty="0"/>
          </a:p>
        </p:txBody>
      </p:sp>
      <p:sp>
        <p:nvSpPr>
          <p:cNvPr id="3" name="Content Placeholder 2"/>
          <p:cNvSpPr>
            <a:spLocks noGrp="1"/>
          </p:cNvSpPr>
          <p:nvPr>
            <p:ph idx="1"/>
          </p:nvPr>
        </p:nvSpPr>
        <p:spPr/>
        <p:txBody>
          <a:bodyPr/>
          <a:lstStyle/>
          <a:p>
            <a:r>
              <a:rPr lang="en-US" dirty="0" smtClean="0"/>
              <a:t>Removed the word AIDS</a:t>
            </a:r>
          </a:p>
          <a:p>
            <a:r>
              <a:rPr lang="en-US" dirty="0" smtClean="0"/>
              <a:t>Expanded the lab data section</a:t>
            </a:r>
          </a:p>
          <a:p>
            <a:r>
              <a:rPr lang="en-US" dirty="0"/>
              <a:t>Removed Definitive and Presumptive distinction from Clinical</a:t>
            </a:r>
            <a:endParaRPr lang="en-US" dirty="0" smtClean="0"/>
          </a:p>
          <a:p>
            <a:r>
              <a:rPr lang="en-US" dirty="0"/>
              <a:t>New Section: Incidence Testing and Treatment History </a:t>
            </a:r>
            <a:endParaRPr lang="en-US" dirty="0" smtClean="0"/>
          </a:p>
          <a:p>
            <a:pPr lvl="1"/>
            <a:r>
              <a:rPr lang="en-US" dirty="0" smtClean="0"/>
              <a:t>Including </a:t>
            </a:r>
            <a:r>
              <a:rPr lang="en-US" dirty="0"/>
              <a:t>questions on previous testing and </a:t>
            </a:r>
            <a:r>
              <a:rPr lang="en-US" dirty="0" smtClean="0"/>
              <a:t>medications</a:t>
            </a:r>
          </a:p>
          <a:p>
            <a:r>
              <a:rPr lang="en-US" dirty="0" smtClean="0"/>
              <a:t>References </a:t>
            </a:r>
            <a:r>
              <a:rPr lang="en-US" dirty="0"/>
              <a:t>to ZDV, </a:t>
            </a:r>
            <a:r>
              <a:rPr lang="en-US" dirty="0" smtClean="0"/>
              <a:t>AZT changed to ARTs</a:t>
            </a:r>
          </a:p>
          <a:p>
            <a:r>
              <a:rPr lang="en-US" dirty="0" smtClean="0"/>
              <a:t>PHER form: </a:t>
            </a:r>
            <a:r>
              <a:rPr lang="en-US" dirty="0"/>
              <a:t>critical variables </a:t>
            </a:r>
            <a:r>
              <a:rPr lang="en-US" dirty="0" smtClean="0"/>
              <a:t>added (approx</a:t>
            </a:r>
            <a:r>
              <a:rPr lang="en-US" dirty="0"/>
              <a:t>. 20 questions</a:t>
            </a:r>
            <a:r>
              <a:rPr lang="en-US" dirty="0" smtClean="0"/>
              <a:t>)</a:t>
            </a:r>
            <a:endParaRPr lang="en-US" dirty="0"/>
          </a:p>
        </p:txBody>
      </p:sp>
    </p:spTree>
    <p:extLst>
      <p:ext uri="{BB962C8B-B14F-4D97-AF65-F5344CB8AC3E}">
        <p14:creationId xmlns:p14="http://schemas.microsoft.com/office/powerpoint/2010/main" val="983053055"/>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a:spcBef>
                <a:spcPct val="0"/>
              </a:spcBef>
              <a:defRPr/>
            </a:pPr>
            <a:r>
              <a:rPr lang="en-US" sz="5400" b="1" dirty="0" smtClean="0">
                <a:solidFill>
                  <a:srgbClr val="FFC000"/>
                </a:solidFill>
              </a:rPr>
              <a:t>Questions will be taken at the end</a:t>
            </a:r>
            <a:endParaRPr lang="en-US" sz="5400" b="1" dirty="0">
              <a:solidFill>
                <a:srgbClr val="FFC000"/>
              </a:solidFill>
            </a:endParaRPr>
          </a:p>
        </p:txBody>
      </p:sp>
    </p:spTree>
    <p:extLst>
      <p:ext uri="{BB962C8B-B14F-4D97-AF65-F5344CB8AC3E}">
        <p14:creationId xmlns:p14="http://schemas.microsoft.com/office/powerpoint/2010/main" val="3983719210"/>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57400"/>
            <a:ext cx="8229600" cy="411162"/>
          </a:xfrm>
          <a:prstGeom prst="rect">
            <a:avLst/>
          </a:prstGeom>
        </p:spPr>
        <p:txBody>
          <a:bodyPr/>
          <a:lstStyle/>
          <a:p>
            <a:pPr rtl="0" eaLnBrk="1" latinLnBrk="0" hangingPunct="1"/>
            <a:r>
              <a:rPr lang="en-US" sz="2800" b="1" dirty="0" smtClean="0">
                <a:solidFill>
                  <a:schemeClr val="bg2"/>
                </a:solidFill>
                <a:latin typeface="Myriad Web Pro"/>
                <a:ea typeface="+mn-ea"/>
                <a:cs typeface="+mn-cs"/>
              </a:rPr>
              <a:t>Thank you!</a:t>
            </a:r>
            <a:endParaRPr lang="en-US" dirty="0" smtClean="0"/>
          </a:p>
        </p:txBody>
      </p:sp>
      <p:sp>
        <p:nvSpPr>
          <p:cNvPr id="5" name="Subtitle 4"/>
          <p:cNvSpPr>
            <a:spLocks noGrp="1"/>
          </p:cNvSpPr>
          <p:nvPr>
            <p:ph type="subTitle" idx="1"/>
          </p:nvPr>
        </p:nvSpPr>
        <p:spPr>
          <a:xfrm>
            <a:off x="1295400" y="3657600"/>
            <a:ext cx="6400800" cy="1752600"/>
          </a:xfrm>
        </p:spPr>
        <p:txBody>
          <a:bodyPr/>
          <a:lstStyle/>
          <a:p>
            <a:pPr algn="l"/>
            <a:r>
              <a:rPr lang="en-US" sz="1200" dirty="0" smtClean="0"/>
              <a:t>For more information please contact Centers for Disease Control and Prevention</a:t>
            </a:r>
          </a:p>
          <a:p>
            <a:pPr lvl="0" algn="l"/>
            <a:endParaRPr lang="en-US" sz="1200" b="0" dirty="0" smtClean="0"/>
          </a:p>
          <a:p>
            <a:pPr lvl="0" algn="l"/>
            <a:r>
              <a:rPr lang="en-US" sz="1200" b="0" dirty="0" smtClean="0"/>
              <a:t>1600 Clifton Road NE, Atlanta, GA  30333</a:t>
            </a:r>
          </a:p>
          <a:p>
            <a:pPr lvl="0" algn="l"/>
            <a:r>
              <a:rPr lang="en-US" sz="1200" b="0" dirty="0" smtClean="0"/>
              <a:t>Telephone: 1-800-CDC-INFO (232-4636)/TTY: 1-888-232-6348</a:t>
            </a:r>
          </a:p>
          <a:p>
            <a:pPr lvl="0" algn="l"/>
            <a:r>
              <a:rPr lang="en-US" sz="1200" b="0" dirty="0" smtClean="0"/>
              <a:t>E-mail:  cdcinfo@cdc.gov 	Web:  http://www.cdc.gov</a:t>
            </a:r>
          </a:p>
          <a:p>
            <a:pPr lvl="0" algn="l"/>
            <a:endParaRPr lang="en-US" sz="1200" b="0" dirty="0" smtClean="0"/>
          </a:p>
          <a:p>
            <a:pPr lvl="0" algn="l"/>
            <a:r>
              <a:rPr lang="en-US" sz="900" b="0" dirty="0" smtClean="0"/>
              <a:t>The findings and conclusions in this report are those of the authors and do not necessarily represent the official position of the Centers for Disease Control and Prevention.</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2"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Place Division name here</a:t>
            </a:r>
            <a:endParaRPr lang="en-US"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8290"/>
            <a:ext cx="8229600" cy="1143000"/>
          </a:xfrm>
        </p:spPr>
        <p:txBody>
          <a:bodyPr/>
          <a:lstStyle/>
          <a:p>
            <a:r>
              <a:rPr lang="en-US" dirty="0">
                <a:latin typeface="Arial" pitchFamily="34" charset="0"/>
                <a:ea typeface="Times New Roman" pitchFamily="18" charset="0"/>
              </a:rPr>
              <a:t>Patient Identification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87017747"/>
              </p:ext>
            </p:extLst>
          </p:nvPr>
        </p:nvGraphicFramePr>
        <p:xfrm>
          <a:off x="1143000" y="3124200"/>
          <a:ext cx="6400799" cy="2975628"/>
        </p:xfrm>
        <a:graphic>
          <a:graphicData uri="http://schemas.openxmlformats.org/drawingml/2006/table">
            <a:tbl>
              <a:tblPr firstRow="1" firstCol="1" lastRow="1" lastCol="1" bandRow="1" bandCol="1">
                <a:tableStyleId>{5C22544A-7EE6-4342-B048-85BDC9FD1C3A}</a:tableStyleId>
              </a:tblPr>
              <a:tblGrid>
                <a:gridCol w="6400799"/>
              </a:tblGrid>
              <a:tr h="280942">
                <a:tc>
                  <a:txBody>
                    <a:bodyPr/>
                    <a:lstStyle/>
                    <a:p>
                      <a:pPr marL="0" marR="0">
                        <a:spcBef>
                          <a:spcPts val="0"/>
                        </a:spcBef>
                        <a:spcAft>
                          <a:spcPts val="0"/>
                        </a:spcAft>
                      </a:pPr>
                      <a:r>
                        <a:rPr lang="en-US" sz="1600" dirty="0" smtClean="0">
                          <a:solidFill>
                            <a:srgbClr val="002060"/>
                          </a:solidFill>
                          <a:effectLst/>
                        </a:rPr>
                        <a:t>Change / New</a:t>
                      </a:r>
                      <a:endParaRPr lang="en-US" sz="1600" dirty="0">
                        <a:solidFill>
                          <a:srgbClr val="002060"/>
                        </a:solidFill>
                        <a:effectLst/>
                        <a:latin typeface="Times New Roman"/>
                        <a:ea typeface="Times New Roman"/>
                      </a:endParaRPr>
                    </a:p>
                  </a:txBody>
                  <a:tcPr marL="68580" marR="68580" marT="0" marB="0">
                    <a:solidFill>
                      <a:schemeClr val="bg2"/>
                    </a:solidFill>
                  </a:tcPr>
                </a:tc>
              </a:tr>
              <a:tr h="530566">
                <a:tc>
                  <a:txBody>
                    <a:bodyPr/>
                    <a:lstStyle/>
                    <a:p>
                      <a:pPr marL="0" marR="0">
                        <a:spcBef>
                          <a:spcPts val="0"/>
                        </a:spcBef>
                        <a:spcAft>
                          <a:spcPts val="0"/>
                        </a:spcAft>
                      </a:pPr>
                      <a:r>
                        <a:rPr lang="en-US" sz="1600" dirty="0">
                          <a:solidFill>
                            <a:srgbClr val="002060"/>
                          </a:solidFill>
                          <a:effectLst/>
                        </a:rPr>
                        <a:t>Change: Patient Identifier Information is not transmitted to CDC to *Information NOT transmitted to CDC</a:t>
                      </a:r>
                      <a:endParaRPr lang="en-US" sz="1600" dirty="0">
                        <a:solidFill>
                          <a:srgbClr val="002060"/>
                        </a:solidFill>
                        <a:effectLst/>
                        <a:latin typeface="Times New Roman"/>
                        <a:ea typeface="Times New Roman"/>
                      </a:endParaRPr>
                    </a:p>
                  </a:txBody>
                  <a:tcPr marL="68580" marR="68580" marT="0" marB="0">
                    <a:solidFill>
                      <a:schemeClr val="bg2"/>
                    </a:solidFill>
                  </a:tcPr>
                </a:tc>
              </a:tr>
              <a:tr h="530566">
                <a:tc>
                  <a:txBody>
                    <a:bodyPr/>
                    <a:lstStyle/>
                    <a:p>
                      <a:pPr marL="0" marR="0">
                        <a:spcBef>
                          <a:spcPts val="0"/>
                        </a:spcBef>
                        <a:spcAft>
                          <a:spcPts val="0"/>
                        </a:spcAft>
                      </a:pPr>
                      <a:r>
                        <a:rPr lang="en-US" sz="1600" dirty="0">
                          <a:solidFill>
                            <a:srgbClr val="002060"/>
                          </a:solidFill>
                          <a:effectLst/>
                        </a:rPr>
                        <a:t>New: Asterisks added before field name for fields not transmitted to CDC</a:t>
                      </a:r>
                      <a:endParaRPr lang="en-US" sz="1600" dirty="0">
                        <a:solidFill>
                          <a:srgbClr val="002060"/>
                        </a:solidFill>
                        <a:effectLst/>
                        <a:latin typeface="Times New Roman"/>
                        <a:ea typeface="Times New Roman"/>
                      </a:endParaRPr>
                    </a:p>
                  </a:txBody>
                  <a:tcPr marL="68580" marR="68580" marT="0" marB="0">
                    <a:solidFill>
                      <a:schemeClr val="bg2"/>
                    </a:solidFill>
                  </a:tcPr>
                </a:tc>
              </a:tr>
              <a:tr h="270810">
                <a:tc>
                  <a:txBody>
                    <a:bodyPr/>
                    <a:lstStyle/>
                    <a:p>
                      <a:pPr marL="0" marR="0">
                        <a:spcBef>
                          <a:spcPts val="0"/>
                        </a:spcBef>
                        <a:spcAft>
                          <a:spcPts val="0"/>
                        </a:spcAft>
                      </a:pPr>
                      <a:r>
                        <a:rPr lang="en-US" sz="1600" dirty="0">
                          <a:solidFill>
                            <a:srgbClr val="002060"/>
                          </a:solidFill>
                          <a:effectLst/>
                        </a:rPr>
                        <a:t>Change: Name order previously last, first, middle now first, middle, last</a:t>
                      </a:r>
                      <a:endParaRPr lang="en-US" sz="1600" dirty="0">
                        <a:solidFill>
                          <a:srgbClr val="002060"/>
                        </a:solidFill>
                        <a:effectLst/>
                        <a:latin typeface="Times New Roman"/>
                        <a:ea typeface="Times New Roman"/>
                      </a:endParaRPr>
                    </a:p>
                  </a:txBody>
                  <a:tcPr marL="68580" marR="68580" marT="0" marB="0">
                    <a:solidFill>
                      <a:schemeClr val="bg2"/>
                    </a:solidFill>
                  </a:tcPr>
                </a:tc>
              </a:tr>
              <a:tr h="286469">
                <a:tc>
                  <a:txBody>
                    <a:bodyPr/>
                    <a:lstStyle/>
                    <a:p>
                      <a:pPr marL="0" marR="0">
                        <a:spcBef>
                          <a:spcPts val="0"/>
                        </a:spcBef>
                        <a:spcAft>
                          <a:spcPts val="0"/>
                        </a:spcAft>
                      </a:pPr>
                      <a:r>
                        <a:rPr lang="en-US" sz="1600" dirty="0">
                          <a:solidFill>
                            <a:srgbClr val="002060"/>
                          </a:solidFill>
                          <a:effectLst/>
                        </a:rPr>
                        <a:t>New: Alternate name type added</a:t>
                      </a:r>
                      <a:endParaRPr lang="en-US" sz="1600" dirty="0">
                        <a:solidFill>
                          <a:srgbClr val="002060"/>
                        </a:solidFill>
                        <a:effectLst/>
                        <a:latin typeface="Times New Roman"/>
                        <a:ea typeface="Times New Roman"/>
                      </a:endParaRPr>
                    </a:p>
                  </a:txBody>
                  <a:tcPr marL="68580" marR="68580" marT="0" marB="0">
                    <a:solidFill>
                      <a:schemeClr val="bg2"/>
                    </a:solidFill>
                  </a:tcPr>
                </a:tc>
              </a:tr>
              <a:tr h="286469">
                <a:tc>
                  <a:txBody>
                    <a:bodyPr/>
                    <a:lstStyle/>
                    <a:p>
                      <a:pPr marL="0" marR="0">
                        <a:spcBef>
                          <a:spcPts val="0"/>
                        </a:spcBef>
                        <a:spcAft>
                          <a:spcPts val="0"/>
                        </a:spcAft>
                      </a:pPr>
                      <a:r>
                        <a:rPr lang="en-US" sz="1600">
                          <a:solidFill>
                            <a:srgbClr val="002060"/>
                          </a:solidFill>
                          <a:effectLst/>
                        </a:rPr>
                        <a:t>New: Address type added</a:t>
                      </a:r>
                      <a:endParaRPr lang="en-US" sz="1600">
                        <a:solidFill>
                          <a:srgbClr val="002060"/>
                        </a:solidFill>
                        <a:effectLst/>
                        <a:latin typeface="Times New Roman"/>
                        <a:ea typeface="Times New Roman"/>
                      </a:endParaRPr>
                    </a:p>
                  </a:txBody>
                  <a:tcPr marL="68580" marR="68580" marT="0" marB="0">
                    <a:solidFill>
                      <a:schemeClr val="bg2"/>
                    </a:solidFill>
                  </a:tcPr>
                </a:tc>
              </a:tr>
              <a:tr h="286469">
                <a:tc>
                  <a:txBody>
                    <a:bodyPr/>
                    <a:lstStyle/>
                    <a:p>
                      <a:pPr marL="0" marR="0">
                        <a:spcBef>
                          <a:spcPts val="0"/>
                        </a:spcBef>
                        <a:spcAft>
                          <a:spcPts val="0"/>
                        </a:spcAft>
                      </a:pPr>
                      <a:r>
                        <a:rPr lang="en-US" sz="1600">
                          <a:solidFill>
                            <a:srgbClr val="002060"/>
                          </a:solidFill>
                          <a:effectLst/>
                        </a:rPr>
                        <a:t>Change: Medical Record No moved from HARS form Section VII</a:t>
                      </a:r>
                      <a:endParaRPr lang="en-US" sz="1600">
                        <a:solidFill>
                          <a:srgbClr val="002060"/>
                        </a:solidFill>
                        <a:effectLst/>
                        <a:latin typeface="Times New Roman"/>
                        <a:ea typeface="Times New Roman"/>
                      </a:endParaRPr>
                    </a:p>
                  </a:txBody>
                  <a:tcPr marL="68580" marR="68580" marT="0" marB="0">
                    <a:solidFill>
                      <a:schemeClr val="bg2"/>
                    </a:solidFill>
                  </a:tcPr>
                </a:tc>
              </a:tr>
              <a:tr h="286467">
                <a:tc>
                  <a:txBody>
                    <a:bodyPr/>
                    <a:lstStyle/>
                    <a:p>
                      <a:pPr marL="0" marR="0">
                        <a:spcBef>
                          <a:spcPts val="0"/>
                        </a:spcBef>
                        <a:spcAft>
                          <a:spcPts val="0"/>
                        </a:spcAft>
                      </a:pPr>
                      <a:r>
                        <a:rPr lang="en-US" sz="1600" dirty="0">
                          <a:solidFill>
                            <a:srgbClr val="002060"/>
                          </a:solidFill>
                          <a:effectLst/>
                        </a:rPr>
                        <a:t>New: Additional ID field added</a:t>
                      </a:r>
                      <a:endParaRPr lang="en-US" sz="1600" dirty="0">
                        <a:solidFill>
                          <a:srgbClr val="002060"/>
                        </a:solidFill>
                        <a:effectLst/>
                        <a:latin typeface="Times New Roman"/>
                        <a:ea typeface="Times New Roman"/>
                      </a:endParaRPr>
                    </a:p>
                  </a:txBody>
                  <a:tcPr marL="68580" marR="68580" marT="0" marB="0">
                    <a:solidFill>
                      <a:schemeClr val="bg2"/>
                    </a:solidFill>
                  </a:tcPr>
                </a:tc>
              </a:tr>
            </a:tbl>
          </a:graphicData>
        </a:graphic>
      </p:graphicFrame>
      <p:sp>
        <p:nvSpPr>
          <p:cNvPr id="6" name="Rectangle 1"/>
          <p:cNvSpPr>
            <a:spLocks noChangeArrowheads="1"/>
          </p:cNvSpPr>
          <p:nvPr/>
        </p:nvSpPr>
        <p:spPr bwMode="auto">
          <a:xfrm>
            <a:off x="457200" y="940476"/>
            <a:ext cx="723787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Title:</a:t>
            </a:r>
            <a:r>
              <a:rPr kumimoji="0" lang="en-US" b="0" i="0" u="none" strike="noStrike" cap="none" normalizeH="0" baseline="0" dirty="0" smtClean="0">
                <a:ln>
                  <a:noFill/>
                </a:ln>
                <a:solidFill>
                  <a:schemeClr val="bg2"/>
                </a:solidFill>
                <a:effectLst/>
                <a:latin typeface="Arial" pitchFamily="34" charset="0"/>
                <a:ea typeface="Times New Roman" pitchFamily="18" charset="0"/>
              </a:rPr>
              <a:t> HIV/AIDS was changed to HIV </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Any section that included dates had next to the header: </a:t>
            </a:r>
            <a:endParaRPr lang="en-US" dirty="0">
              <a:solidFill>
                <a:schemeClr val="bg2"/>
              </a:solidFill>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(record all dates as mm/</a:t>
            </a:r>
            <a:r>
              <a:rPr kumimoji="0" lang="en-US" b="1" i="0" u="none" strike="noStrike" cap="none" normalizeH="0" baseline="0" dirty="0" err="1" smtClean="0">
                <a:ln>
                  <a:noFill/>
                </a:ln>
                <a:solidFill>
                  <a:schemeClr val="bg2"/>
                </a:solidFill>
                <a:effectLst/>
                <a:latin typeface="Arial" pitchFamily="34" charset="0"/>
                <a:ea typeface="Times New Roman" pitchFamily="18" charset="0"/>
              </a:rPr>
              <a:t>dd</a:t>
            </a:r>
            <a:r>
              <a:rPr kumimoji="0" lang="en-US" b="1" i="0" u="none" strike="noStrike" cap="none" normalizeH="0" baseline="0" dirty="0" smtClean="0">
                <a:ln>
                  <a:noFill/>
                </a:ln>
                <a:solidFill>
                  <a:schemeClr val="bg2"/>
                </a:solidFill>
                <a:effectLst/>
                <a:latin typeface="Arial" pitchFamily="34" charset="0"/>
                <a:ea typeface="Times New Roman" pitchFamily="18" charset="0"/>
              </a:rPr>
              <a:t>/</a:t>
            </a:r>
            <a:r>
              <a:rPr kumimoji="0" lang="en-US" b="1" i="0" u="none" strike="noStrike" cap="none" normalizeH="0" baseline="0" dirty="0" err="1" smtClean="0">
                <a:ln>
                  <a:noFill/>
                </a:ln>
                <a:solidFill>
                  <a:schemeClr val="bg2"/>
                </a:solidFill>
                <a:effectLst/>
                <a:latin typeface="Arial" pitchFamily="34" charset="0"/>
                <a:ea typeface="Times New Roman" pitchFamily="18" charset="0"/>
              </a:rPr>
              <a:t>yyyy</a:t>
            </a:r>
            <a:r>
              <a:rPr kumimoji="0" lang="en-US" b="1" i="0" u="none" strike="noStrike" cap="none" normalizeH="0" baseline="0" dirty="0" smtClean="0">
                <a:ln>
                  <a:noFill/>
                </a:ln>
                <a:solidFill>
                  <a:schemeClr val="bg2"/>
                </a:solidFill>
                <a:effectLst/>
                <a:latin typeface="Arial" pitchFamily="34" charset="0"/>
                <a:ea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I</a:t>
            </a:r>
            <a:r>
              <a:rPr kumimoji="0" lang="en-US" b="0" i="0" u="none" strike="noStrike" cap="none" normalizeH="0" baseline="0" dirty="0" smtClean="0">
                <a:ln>
                  <a:noFill/>
                </a:ln>
                <a:solidFill>
                  <a:schemeClr val="bg2"/>
                </a:solidFill>
                <a:effectLst/>
                <a:latin typeface="Arial" pitchFamily="34" charset="0"/>
                <a:ea typeface="Times New Roman" pitchFamily="18" charset="0"/>
              </a:rPr>
              <a:t>: </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Notes: Section </a:t>
            </a:r>
            <a:r>
              <a:rPr kumimoji="0" lang="en-US" b="1" i="0" u="none" strike="noStrike" cap="none" normalizeH="0" baseline="0" dirty="0" smtClean="0">
                <a:ln>
                  <a:noFill/>
                </a:ln>
                <a:solidFill>
                  <a:schemeClr val="bg2"/>
                </a:solidFill>
                <a:effectLst/>
                <a:latin typeface="Arial" pitchFamily="34" charset="0"/>
                <a:ea typeface="Times New Roman" pitchFamily="18" charset="0"/>
              </a:rPr>
              <a:t>1. State/Local Use Only</a:t>
            </a:r>
            <a:r>
              <a:rPr kumimoji="0" lang="en-US" b="0" i="0" u="none" strike="noStrike" cap="none" normalizeH="0" baseline="0" dirty="0" smtClean="0">
                <a:ln>
                  <a:noFill/>
                </a:ln>
                <a:solidFill>
                  <a:schemeClr val="bg2"/>
                </a:solidFill>
                <a:effectLst/>
                <a:latin typeface="Arial" pitchFamily="34" charset="0"/>
                <a:ea typeface="Times New Roman" pitchFamily="18" charset="0"/>
              </a:rPr>
              <a:t> on HARS form now </a:t>
            </a:r>
            <a:r>
              <a:rPr kumimoji="0" lang="en-US" b="1" i="0" u="none" strike="noStrike" cap="none" normalizeH="0" baseline="0" dirty="0" smtClean="0">
                <a:ln>
                  <a:noFill/>
                </a:ln>
                <a:solidFill>
                  <a:schemeClr val="bg2"/>
                </a:solidFill>
                <a:effectLst/>
                <a:latin typeface="Arial" pitchFamily="34" charset="0"/>
                <a:ea typeface="Times New Roman" pitchFamily="18" charset="0"/>
              </a:rPr>
              <a:t>Patient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Identification</a:t>
            </a:r>
            <a:r>
              <a:rPr kumimoji="0" lang="en-US" b="0" i="0" u="none" strike="noStrike" cap="none" normalizeH="0" baseline="0" dirty="0" smtClean="0">
                <a:ln>
                  <a:noFill/>
                </a:ln>
                <a:solidFill>
                  <a:schemeClr val="bg2"/>
                </a:solidFill>
                <a:effectLst/>
                <a:latin typeface="Arial" pitchFamily="34" charset="0"/>
                <a:ea typeface="Times New Roman" pitchFamily="18" charset="0"/>
              </a:rPr>
              <a:t> section on </a:t>
            </a:r>
            <a:r>
              <a:rPr lang="en-US" dirty="0" smtClean="0">
                <a:solidFill>
                  <a:schemeClr val="bg2"/>
                </a:solidFill>
                <a:latin typeface="Arial" pitchFamily="34" charset="0"/>
                <a:ea typeface="Times New Roman" pitchFamily="18" charset="0"/>
              </a:rPr>
              <a:t>new</a:t>
            </a:r>
            <a:r>
              <a:rPr kumimoji="0" lang="en-US" b="0" i="0" u="none" strike="noStrike" cap="none" normalizeH="0" baseline="0" dirty="0" smtClean="0">
                <a:ln>
                  <a:noFill/>
                </a:ln>
                <a:solidFill>
                  <a:schemeClr val="bg2"/>
                </a:solidFill>
                <a:effectLst/>
                <a:latin typeface="Arial" pitchFamily="34" charset="0"/>
                <a:ea typeface="Times New Roman" pitchFamily="18" charset="0"/>
              </a:rPr>
              <a:t> form</a:t>
            </a:r>
            <a:r>
              <a:rPr kumimoji="0" lang="en-US" b="0" i="0" u="none" strike="noStrike" cap="none" normalizeH="0" baseline="0" dirty="0" smtClean="0">
                <a:ln>
                  <a:noFill/>
                </a:ln>
                <a:solidFill>
                  <a:schemeClr val="tx1"/>
                </a:solidFill>
                <a:effectLst/>
                <a:latin typeface="Arial" pitchFamily="34" charset="0"/>
                <a:ea typeface="Times New Roman" pitchFamily="18" charset="0"/>
              </a:rPr>
              <a:t>.</a:t>
            </a:r>
            <a:endParaRPr kumimoji="0" lang="en-US"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05504155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itchFamily="34" charset="0"/>
                <a:ea typeface="Times New Roman" pitchFamily="18" charset="0"/>
              </a:rPr>
              <a:t>Health Department Use Only &amp; Facility Providing Information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34516872"/>
              </p:ext>
            </p:extLst>
          </p:nvPr>
        </p:nvGraphicFramePr>
        <p:xfrm>
          <a:off x="609600" y="2277751"/>
          <a:ext cx="7924800" cy="4145280"/>
        </p:xfrm>
        <a:graphic>
          <a:graphicData uri="http://schemas.openxmlformats.org/drawingml/2006/table">
            <a:tbl>
              <a:tblPr firstRow="1" firstCol="1" lastRow="1" lastCol="1" bandRow="1" bandCol="1">
                <a:tableStyleId>{5C22544A-7EE6-4342-B048-85BDC9FD1C3A}</a:tableStyleId>
              </a:tblPr>
              <a:tblGrid>
                <a:gridCol w="7924800"/>
              </a:tblGrid>
              <a:tr h="193675">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New: Date Received at Health Department added</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New: eHARS Document UID added</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New: State Patient No. from HARS form changed to State Number on new form</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Change: Reporting Health Department State on HARS form not on current form (auto completed in eHARS); retained city/county on new form</a:t>
                      </a:r>
                      <a:endParaRPr lang="en-US" sz="1600">
                        <a:solidFill>
                          <a:srgbClr val="002060"/>
                        </a:solidFill>
                        <a:effectLst/>
                        <a:latin typeface="Times New Roman"/>
                        <a:ea typeface="Times New Roman"/>
                      </a:endParaRPr>
                    </a:p>
                  </a:txBody>
                  <a:tcPr marL="68580" marR="68580" marT="0" marB="0">
                    <a:solidFill>
                      <a:schemeClr val="bg2"/>
                    </a:solidFill>
                  </a:tcPr>
                </a:tc>
              </a:tr>
              <a:tr h="186690">
                <a:tc>
                  <a:txBody>
                    <a:bodyPr/>
                    <a:lstStyle/>
                    <a:p>
                      <a:pPr marL="0" marR="0">
                        <a:spcBef>
                          <a:spcPts val="0"/>
                        </a:spcBef>
                        <a:spcAft>
                          <a:spcPts val="0"/>
                        </a:spcAft>
                      </a:pPr>
                      <a:r>
                        <a:rPr lang="en-US" sz="1600">
                          <a:solidFill>
                            <a:srgbClr val="002060"/>
                          </a:solidFill>
                          <a:effectLst/>
                        </a:rPr>
                        <a:t>Change: Report source on HARS form now Document Source</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Change: Report Status on HARS form not on current form</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New: Surveillance Method added</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New: Did this Report Initiate a New Case Investigation added</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New: Report Medium added</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New: Facility Providing Information section added, with facility name, street address, city, county, state/county and zip code.  Additional options were added to indicate facility type </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a:solidFill>
                            <a:srgbClr val="002060"/>
                          </a:solidFill>
                          <a:effectLst/>
                        </a:rPr>
                        <a:t>Change: Person Completing the Form &amp; Phone number moved from HARS form Section VII </a:t>
                      </a:r>
                      <a:endParaRPr lang="en-US" sz="160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Facility setting removed</a:t>
                      </a:r>
                      <a:endParaRPr lang="en-US" sz="1600" dirty="0">
                        <a:solidFill>
                          <a:srgbClr val="002060"/>
                        </a:solidFill>
                        <a:effectLst/>
                        <a:latin typeface="Times New Roman"/>
                        <a:ea typeface="Times New Roman"/>
                      </a:endParaRPr>
                    </a:p>
                  </a:txBody>
                  <a:tcPr marL="68580" marR="68580" marT="0" marB="0">
                    <a:solidFill>
                      <a:schemeClr val="bg2"/>
                    </a:solidFill>
                  </a:tcPr>
                </a:tc>
              </a:tr>
            </a:tbl>
          </a:graphicData>
        </a:graphic>
      </p:graphicFrame>
      <p:sp>
        <p:nvSpPr>
          <p:cNvPr id="6" name="Rectangle 1"/>
          <p:cNvSpPr>
            <a:spLocks noChangeArrowheads="1"/>
          </p:cNvSpPr>
          <p:nvPr/>
        </p:nvSpPr>
        <p:spPr bwMode="auto">
          <a:xfrm>
            <a:off x="352097" y="1160374"/>
            <a:ext cx="832792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II:</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Notes: </a:t>
            </a: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II. Health Department Use</a:t>
            </a:r>
            <a:r>
              <a:rPr kumimoji="0" lang="en-US" b="0" i="0" u="none" strike="noStrike" cap="none" normalizeH="0" baseline="0" dirty="0" smtClean="0">
                <a:ln>
                  <a:noFill/>
                </a:ln>
                <a:solidFill>
                  <a:schemeClr val="bg2"/>
                </a:solidFill>
                <a:effectLst/>
                <a:latin typeface="Arial" pitchFamily="34" charset="0"/>
                <a:ea typeface="Times New Roman" pitchFamily="18" charset="0"/>
              </a:rPr>
              <a:t> only on HARS form now </a:t>
            </a:r>
            <a:r>
              <a:rPr kumimoji="0" lang="en-US" b="1" i="0" u="none" strike="noStrike" cap="none" normalizeH="0" baseline="0" dirty="0" smtClean="0">
                <a:ln>
                  <a:noFill/>
                </a:ln>
                <a:solidFill>
                  <a:schemeClr val="bg2"/>
                </a:solidFill>
                <a:effectLst/>
                <a:latin typeface="Arial" pitchFamily="34" charset="0"/>
                <a:ea typeface="Times New Roman" pitchFamily="18" charset="0"/>
              </a:rPr>
              <a:t>Health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Department Use Only &amp; Facility Providing Information</a:t>
            </a:r>
            <a:r>
              <a:rPr kumimoji="0" lang="en-US" b="0" i="0" u="none" strike="noStrike" cap="none" normalizeH="0" baseline="0" dirty="0" smtClean="0">
                <a:ln>
                  <a:noFill/>
                </a:ln>
                <a:solidFill>
                  <a:schemeClr val="bg2"/>
                </a:solidFill>
                <a:effectLst/>
                <a:latin typeface="Arial" pitchFamily="34" charset="0"/>
                <a:ea typeface="Times New Roman" pitchFamily="18" charset="0"/>
              </a:rPr>
              <a:t> sections on new form.</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200227467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a:latin typeface="Arial" pitchFamily="34" charset="0"/>
                <a:ea typeface="Times New Roman" pitchFamily="18" charset="0"/>
              </a:rPr>
              <a:t>Patient </a:t>
            </a:r>
            <a:r>
              <a:rPr lang="en-US" dirty="0" smtClean="0">
                <a:latin typeface="Arial" pitchFamily="34" charset="0"/>
                <a:ea typeface="Times New Roman" pitchFamily="18" charset="0"/>
              </a:rPr>
              <a:t>Demographics (1)</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95598657"/>
              </p:ext>
            </p:extLst>
          </p:nvPr>
        </p:nvGraphicFramePr>
        <p:xfrm>
          <a:off x="914400" y="2115750"/>
          <a:ext cx="7315200" cy="3523049"/>
        </p:xfrm>
        <a:graphic>
          <a:graphicData uri="http://schemas.openxmlformats.org/drawingml/2006/table">
            <a:tbl>
              <a:tblPr firstRow="1" firstCol="1" lastRow="1" lastCol="1" bandRow="1" bandCol="1">
                <a:tableStyleId>{5C22544A-7EE6-4342-B048-85BDC9FD1C3A}</a:tableStyleId>
              </a:tblPr>
              <a:tblGrid>
                <a:gridCol w="7315200"/>
              </a:tblGrid>
              <a:tr h="352305">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68580" marR="68580" marT="0" marB="0">
                    <a:solidFill>
                      <a:schemeClr val="bg2"/>
                    </a:solidFill>
                  </a:tcPr>
                </a:tc>
              </a:tr>
              <a:tr h="352305">
                <a:tc>
                  <a:txBody>
                    <a:bodyPr/>
                    <a:lstStyle/>
                    <a:p>
                      <a:pPr marL="0" marR="0">
                        <a:spcBef>
                          <a:spcPts val="0"/>
                        </a:spcBef>
                        <a:spcAft>
                          <a:spcPts val="0"/>
                        </a:spcAft>
                      </a:pPr>
                      <a:r>
                        <a:rPr lang="en-US" sz="1600">
                          <a:solidFill>
                            <a:srgbClr val="002060"/>
                          </a:solidFill>
                          <a:effectLst/>
                        </a:rPr>
                        <a:t>Change: Order of variables changed to match eHARS</a:t>
                      </a:r>
                      <a:endParaRPr lang="en-US" sz="1600">
                        <a:solidFill>
                          <a:srgbClr val="002060"/>
                        </a:solidFill>
                        <a:effectLst/>
                        <a:latin typeface="Times New Roman"/>
                        <a:ea typeface="Times New Roman"/>
                      </a:endParaRPr>
                    </a:p>
                  </a:txBody>
                  <a:tcPr marL="68580" marR="68580" marT="0" marB="0">
                    <a:solidFill>
                      <a:schemeClr val="bg2"/>
                    </a:solidFill>
                  </a:tcPr>
                </a:tc>
              </a:tr>
              <a:tr h="352305">
                <a:tc>
                  <a:txBody>
                    <a:bodyPr/>
                    <a:lstStyle/>
                    <a:p>
                      <a:pPr marL="0" marR="0">
                        <a:spcBef>
                          <a:spcPts val="0"/>
                        </a:spcBef>
                        <a:spcAft>
                          <a:spcPts val="0"/>
                        </a:spcAft>
                      </a:pPr>
                      <a:r>
                        <a:rPr lang="en-US" sz="1600">
                          <a:solidFill>
                            <a:srgbClr val="002060"/>
                          </a:solidFill>
                          <a:effectLst/>
                        </a:rPr>
                        <a:t>Change: Diagnostic status removed</a:t>
                      </a:r>
                      <a:endParaRPr lang="en-US" sz="1600">
                        <a:solidFill>
                          <a:srgbClr val="002060"/>
                        </a:solidFill>
                        <a:effectLst/>
                        <a:latin typeface="Times New Roman"/>
                        <a:ea typeface="Times New Roman"/>
                      </a:endParaRPr>
                    </a:p>
                  </a:txBody>
                  <a:tcPr marL="68580" marR="68580" marT="0" marB="0">
                    <a:solidFill>
                      <a:schemeClr val="bg2"/>
                    </a:solidFill>
                  </a:tcPr>
                </a:tc>
              </a:tr>
              <a:tr h="352305">
                <a:tc>
                  <a:txBody>
                    <a:bodyPr/>
                    <a:lstStyle/>
                    <a:p>
                      <a:pPr marL="0" marR="0">
                        <a:spcBef>
                          <a:spcPts val="0"/>
                        </a:spcBef>
                        <a:spcAft>
                          <a:spcPts val="0"/>
                        </a:spcAft>
                      </a:pPr>
                      <a:r>
                        <a:rPr lang="en-US" sz="1600">
                          <a:solidFill>
                            <a:srgbClr val="002060"/>
                          </a:solidFill>
                          <a:effectLst/>
                        </a:rPr>
                        <a:t>Change: Age at diagnosis removed</a:t>
                      </a:r>
                      <a:endParaRPr lang="en-US" sz="1600">
                        <a:solidFill>
                          <a:srgbClr val="002060"/>
                        </a:solidFill>
                        <a:effectLst/>
                        <a:latin typeface="Times New Roman"/>
                        <a:ea typeface="Times New Roman"/>
                      </a:endParaRPr>
                    </a:p>
                  </a:txBody>
                  <a:tcPr marL="68580" marR="68580" marT="0" marB="0">
                    <a:solidFill>
                      <a:schemeClr val="bg2"/>
                    </a:solidFill>
                  </a:tcPr>
                </a:tc>
              </a:tr>
              <a:tr h="352305">
                <a:tc>
                  <a:txBody>
                    <a:bodyPr/>
                    <a:lstStyle/>
                    <a:p>
                      <a:pPr marL="0" marR="0">
                        <a:spcBef>
                          <a:spcPts val="0"/>
                        </a:spcBef>
                        <a:spcAft>
                          <a:spcPts val="0"/>
                        </a:spcAft>
                      </a:pPr>
                      <a:r>
                        <a:rPr lang="en-US" sz="1600">
                          <a:solidFill>
                            <a:srgbClr val="002060"/>
                          </a:solidFill>
                          <a:effectLst/>
                        </a:rPr>
                        <a:t>Change: Sex from HARS form changed to Sex assigned at Birth</a:t>
                      </a:r>
                      <a:endParaRPr lang="en-US" sz="1600">
                        <a:solidFill>
                          <a:srgbClr val="002060"/>
                        </a:solidFill>
                        <a:effectLst/>
                        <a:latin typeface="Times New Roman"/>
                        <a:ea typeface="Times New Roman"/>
                      </a:endParaRPr>
                    </a:p>
                  </a:txBody>
                  <a:tcPr marL="68580" marR="68580" marT="0" marB="0">
                    <a:solidFill>
                      <a:schemeClr val="bg2"/>
                    </a:solidFill>
                  </a:tcPr>
                </a:tc>
              </a:tr>
              <a:tr h="352305">
                <a:tc>
                  <a:txBody>
                    <a:bodyPr/>
                    <a:lstStyle/>
                    <a:p>
                      <a:pPr marL="0" marR="0">
                        <a:spcBef>
                          <a:spcPts val="0"/>
                        </a:spcBef>
                        <a:spcAft>
                          <a:spcPts val="0"/>
                        </a:spcAft>
                      </a:pPr>
                      <a:r>
                        <a:rPr lang="en-US" sz="1600">
                          <a:solidFill>
                            <a:srgbClr val="002060"/>
                          </a:solidFill>
                          <a:effectLst/>
                        </a:rPr>
                        <a:t>Change: Country of Birth changed from four options to two </a:t>
                      </a:r>
                      <a:endParaRPr lang="en-US" sz="1600">
                        <a:solidFill>
                          <a:srgbClr val="002060"/>
                        </a:solidFill>
                        <a:effectLst/>
                        <a:latin typeface="Times New Roman"/>
                        <a:ea typeface="Times New Roman"/>
                      </a:endParaRPr>
                    </a:p>
                  </a:txBody>
                  <a:tcPr marL="68580" marR="68580" marT="0" marB="0">
                    <a:solidFill>
                      <a:schemeClr val="bg2"/>
                    </a:solidFill>
                  </a:tcPr>
                </a:tc>
              </a:tr>
              <a:tr h="352305">
                <a:tc>
                  <a:txBody>
                    <a:bodyPr/>
                    <a:lstStyle/>
                    <a:p>
                      <a:pPr marL="0" marR="0">
                        <a:spcBef>
                          <a:spcPts val="0"/>
                        </a:spcBef>
                        <a:spcAft>
                          <a:spcPts val="0"/>
                        </a:spcAft>
                      </a:pPr>
                      <a:r>
                        <a:rPr lang="en-US" sz="1600">
                          <a:solidFill>
                            <a:srgbClr val="002060"/>
                          </a:solidFill>
                          <a:effectLst/>
                        </a:rPr>
                        <a:t>New: Alias Date of Birth added</a:t>
                      </a:r>
                      <a:endParaRPr lang="en-US" sz="1600">
                        <a:solidFill>
                          <a:srgbClr val="002060"/>
                        </a:solidFill>
                        <a:effectLst/>
                        <a:latin typeface="Times New Roman"/>
                        <a:ea typeface="Times New Roman"/>
                      </a:endParaRPr>
                    </a:p>
                  </a:txBody>
                  <a:tcPr marL="68580" marR="68580" marT="0" marB="0">
                    <a:solidFill>
                      <a:schemeClr val="bg2"/>
                    </a:solidFill>
                  </a:tcPr>
                </a:tc>
              </a:tr>
              <a:tr h="704609">
                <a:tc>
                  <a:txBody>
                    <a:bodyPr/>
                    <a:lstStyle/>
                    <a:p>
                      <a:pPr marL="0" marR="0">
                        <a:spcBef>
                          <a:spcPts val="0"/>
                        </a:spcBef>
                        <a:spcAft>
                          <a:spcPts val="0"/>
                        </a:spcAft>
                      </a:pPr>
                      <a:r>
                        <a:rPr lang="en-US" sz="1600">
                          <a:solidFill>
                            <a:srgbClr val="002060"/>
                          </a:solidFill>
                          <a:effectLst/>
                        </a:rPr>
                        <a:t>Change: Name changed from Current Status to Vital Status; Unknown removed as option for Vital Status</a:t>
                      </a:r>
                      <a:endParaRPr lang="en-US" sz="1600">
                        <a:solidFill>
                          <a:srgbClr val="002060"/>
                        </a:solidFill>
                        <a:effectLst/>
                        <a:latin typeface="Times New Roman"/>
                        <a:ea typeface="Times New Roman"/>
                      </a:endParaRPr>
                    </a:p>
                  </a:txBody>
                  <a:tcPr marL="68580" marR="68580" marT="0" marB="0">
                    <a:solidFill>
                      <a:schemeClr val="bg2"/>
                    </a:solidFill>
                  </a:tcPr>
                </a:tc>
              </a:tr>
              <a:tr h="352305">
                <a:tc>
                  <a:txBody>
                    <a:bodyPr/>
                    <a:lstStyle/>
                    <a:p>
                      <a:pPr marL="0" marR="0">
                        <a:spcBef>
                          <a:spcPts val="0"/>
                        </a:spcBef>
                        <a:spcAft>
                          <a:spcPts val="0"/>
                        </a:spcAft>
                      </a:pPr>
                      <a:r>
                        <a:rPr lang="en-US" sz="1600" dirty="0">
                          <a:solidFill>
                            <a:srgbClr val="002060"/>
                          </a:solidFill>
                          <a:effectLst/>
                        </a:rPr>
                        <a:t>Change: State/Territory of Death changed to State of Death</a:t>
                      </a:r>
                      <a:endParaRPr lang="en-US" sz="1600" dirty="0">
                        <a:solidFill>
                          <a:srgbClr val="002060"/>
                        </a:solidFill>
                        <a:effectLst/>
                        <a:latin typeface="Times New Roman"/>
                        <a:ea typeface="Times New Roman"/>
                      </a:endParaRPr>
                    </a:p>
                  </a:txBody>
                  <a:tcPr marL="68580" marR="68580" marT="0" marB="0">
                    <a:solidFill>
                      <a:schemeClr val="bg2"/>
                    </a:solidFill>
                  </a:tcPr>
                </a:tc>
              </a:tr>
            </a:tbl>
          </a:graphicData>
        </a:graphic>
      </p:graphicFrame>
      <p:sp>
        <p:nvSpPr>
          <p:cNvPr id="6" name="Rectangle 1"/>
          <p:cNvSpPr>
            <a:spLocks noChangeArrowheads="1"/>
          </p:cNvSpPr>
          <p:nvPr/>
        </p:nvSpPr>
        <p:spPr bwMode="auto">
          <a:xfrm>
            <a:off x="381000" y="1066800"/>
            <a:ext cx="704551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III:</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Notes: </a:t>
            </a: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III. Demographic Information</a:t>
            </a:r>
            <a:r>
              <a:rPr kumimoji="0" lang="en-US" b="0" i="0" u="none" strike="noStrike" cap="none" normalizeH="0" baseline="0" dirty="0" smtClean="0">
                <a:ln>
                  <a:noFill/>
                </a:ln>
                <a:solidFill>
                  <a:schemeClr val="bg2"/>
                </a:solidFill>
                <a:effectLst/>
                <a:latin typeface="Arial" pitchFamily="34" charset="0"/>
                <a:ea typeface="Times New Roman" pitchFamily="18" charset="0"/>
              </a:rPr>
              <a:t> on HARS form now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Patient Demographics</a:t>
            </a:r>
            <a:r>
              <a:rPr kumimoji="0" lang="en-US" b="0" i="0" u="none" strike="noStrike" cap="none" normalizeH="0" baseline="0" dirty="0" smtClean="0">
                <a:ln>
                  <a:noFill/>
                </a:ln>
                <a:solidFill>
                  <a:schemeClr val="bg2"/>
                </a:solidFill>
                <a:effectLst/>
                <a:latin typeface="Arial" pitchFamily="34" charset="0"/>
                <a:ea typeface="Times New Roman" pitchFamily="18" charset="0"/>
              </a:rPr>
              <a:t> section on new form.</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14792262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a:latin typeface="Arial" pitchFamily="34" charset="0"/>
                <a:ea typeface="Times New Roman" pitchFamily="18" charset="0"/>
              </a:rPr>
              <a:t>Patient </a:t>
            </a:r>
            <a:r>
              <a:rPr lang="en-US" dirty="0" smtClean="0">
                <a:latin typeface="Arial" pitchFamily="34" charset="0"/>
                <a:ea typeface="Times New Roman" pitchFamily="18" charset="0"/>
              </a:rPr>
              <a:t>Demographics (2)</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74124546"/>
              </p:ext>
            </p:extLst>
          </p:nvPr>
        </p:nvGraphicFramePr>
        <p:xfrm>
          <a:off x="914400" y="2115755"/>
          <a:ext cx="7620000" cy="3446844"/>
        </p:xfrm>
        <a:graphic>
          <a:graphicData uri="http://schemas.openxmlformats.org/drawingml/2006/table">
            <a:tbl>
              <a:tblPr firstRow="1" firstCol="1" lastRow="1" lastCol="1" bandRow="1" bandCol="1">
                <a:tableStyleId>{5C22544A-7EE6-4342-B048-85BDC9FD1C3A}</a:tableStyleId>
              </a:tblPr>
              <a:tblGrid>
                <a:gridCol w="7620000"/>
              </a:tblGrid>
              <a:tr h="287237">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68580" marR="68580" marT="0" marB="0">
                    <a:solidFill>
                      <a:schemeClr val="bg2"/>
                    </a:solidFill>
                  </a:tcPr>
                </a:tc>
              </a:tr>
              <a:tr h="287237">
                <a:tc>
                  <a:txBody>
                    <a:bodyPr/>
                    <a:lstStyle/>
                    <a:p>
                      <a:pPr marL="0" marR="0">
                        <a:spcBef>
                          <a:spcPts val="0"/>
                        </a:spcBef>
                        <a:spcAft>
                          <a:spcPts val="0"/>
                        </a:spcAft>
                      </a:pPr>
                      <a:r>
                        <a:rPr lang="en-US" sz="1600" dirty="0">
                          <a:solidFill>
                            <a:srgbClr val="002060"/>
                          </a:solidFill>
                          <a:effectLst/>
                        </a:rPr>
                        <a:t>New: Current Gender Identity added (categories different from current </a:t>
                      </a:r>
                      <a:r>
                        <a:rPr lang="en-US" sz="1600" dirty="0" err="1">
                          <a:solidFill>
                            <a:srgbClr val="002060"/>
                          </a:solidFill>
                          <a:effectLst/>
                        </a:rPr>
                        <a:t>eHARS</a:t>
                      </a:r>
                      <a:r>
                        <a:rPr lang="en-US" sz="1600" dirty="0">
                          <a:solidFill>
                            <a:srgbClr val="002060"/>
                          </a:solidFill>
                          <a:effectLst/>
                        </a:rPr>
                        <a:t>          </a:t>
                      </a:r>
                      <a:endParaRPr lang="en-US" sz="1600" dirty="0">
                        <a:solidFill>
                          <a:srgbClr val="002060"/>
                        </a:solidFill>
                        <a:effectLst/>
                        <a:latin typeface="Times New Roman"/>
                        <a:ea typeface="Times New Roman"/>
                      </a:endParaRPr>
                    </a:p>
                  </a:txBody>
                  <a:tcPr marL="68580" marR="68580" marT="0" marB="0">
                    <a:solidFill>
                      <a:schemeClr val="bg2"/>
                    </a:solidFill>
                  </a:tcPr>
                </a:tc>
              </a:tr>
              <a:tr h="287237">
                <a:tc>
                  <a:txBody>
                    <a:bodyPr/>
                    <a:lstStyle/>
                    <a:p>
                      <a:pPr marL="0" marR="0">
                        <a:spcBef>
                          <a:spcPts val="0"/>
                        </a:spcBef>
                        <a:spcAft>
                          <a:spcPts val="0"/>
                        </a:spcAft>
                      </a:pPr>
                      <a:r>
                        <a:rPr lang="en-US" sz="1600" dirty="0">
                          <a:solidFill>
                            <a:srgbClr val="002060"/>
                          </a:solidFill>
                          <a:effectLst/>
                        </a:rPr>
                        <a:t>New: Extended Ethnicity field added</a:t>
                      </a:r>
                      <a:endParaRPr lang="en-US" sz="1600" dirty="0">
                        <a:solidFill>
                          <a:srgbClr val="002060"/>
                        </a:solidFill>
                        <a:effectLst/>
                        <a:latin typeface="Times New Roman"/>
                        <a:ea typeface="Times New Roman"/>
                      </a:endParaRPr>
                    </a:p>
                  </a:txBody>
                  <a:tcPr marL="68580" marR="68580" marT="0" marB="0">
                    <a:solidFill>
                      <a:schemeClr val="bg2"/>
                    </a:solidFill>
                  </a:tcPr>
                </a:tc>
              </a:tr>
              <a:tr h="287237">
                <a:tc>
                  <a:txBody>
                    <a:bodyPr/>
                    <a:lstStyle/>
                    <a:p>
                      <a:pPr marL="0" marR="0">
                        <a:spcBef>
                          <a:spcPts val="0"/>
                        </a:spcBef>
                        <a:spcAft>
                          <a:spcPts val="0"/>
                        </a:spcAft>
                      </a:pPr>
                      <a:r>
                        <a:rPr lang="en-US" sz="1600" dirty="0">
                          <a:solidFill>
                            <a:srgbClr val="002060"/>
                          </a:solidFill>
                          <a:effectLst/>
                        </a:rPr>
                        <a:t>Change: Race (select one or more) to Race (check all that apply)</a:t>
                      </a:r>
                      <a:endParaRPr lang="en-US" sz="1600" dirty="0">
                        <a:solidFill>
                          <a:srgbClr val="002060"/>
                        </a:solidFill>
                        <a:effectLst/>
                        <a:latin typeface="Times New Roman"/>
                        <a:ea typeface="Times New Roman"/>
                      </a:endParaRPr>
                    </a:p>
                  </a:txBody>
                  <a:tcPr marL="68580" marR="68580" marT="0" marB="0">
                    <a:solidFill>
                      <a:schemeClr val="bg2"/>
                    </a:solidFill>
                  </a:tcPr>
                </a:tc>
              </a:tr>
              <a:tr h="287237">
                <a:tc>
                  <a:txBody>
                    <a:bodyPr/>
                    <a:lstStyle/>
                    <a:p>
                      <a:pPr marL="0" marR="0">
                        <a:spcBef>
                          <a:spcPts val="0"/>
                        </a:spcBef>
                        <a:spcAft>
                          <a:spcPts val="0"/>
                        </a:spcAft>
                      </a:pPr>
                      <a:r>
                        <a:rPr lang="en-US" sz="1600" dirty="0">
                          <a:solidFill>
                            <a:srgbClr val="002060"/>
                          </a:solidFill>
                          <a:effectLst/>
                        </a:rPr>
                        <a:t>New: Extended race field added</a:t>
                      </a:r>
                      <a:endParaRPr lang="en-US" sz="1600" dirty="0">
                        <a:solidFill>
                          <a:srgbClr val="002060"/>
                        </a:solidFill>
                        <a:effectLst/>
                        <a:latin typeface="Times New Roman"/>
                        <a:ea typeface="Times New Roman"/>
                      </a:endParaRPr>
                    </a:p>
                  </a:txBody>
                  <a:tcPr marL="68580" marR="68580" marT="0" marB="0">
                    <a:solidFill>
                      <a:schemeClr val="bg2"/>
                    </a:solidFill>
                  </a:tcPr>
                </a:tc>
              </a:tr>
              <a:tr h="574474">
                <a:tc>
                  <a:txBody>
                    <a:bodyPr/>
                    <a:lstStyle/>
                    <a:p>
                      <a:pPr marL="0" marR="0">
                        <a:spcBef>
                          <a:spcPts val="0"/>
                        </a:spcBef>
                        <a:spcAft>
                          <a:spcPts val="0"/>
                        </a:spcAft>
                      </a:pPr>
                      <a:r>
                        <a:rPr lang="en-US" sz="1600" dirty="0">
                          <a:solidFill>
                            <a:srgbClr val="002060"/>
                          </a:solidFill>
                          <a:effectLst/>
                        </a:rPr>
                        <a:t>New: (add additional addresses in Comments) added next to Residence at Diagnosis</a:t>
                      </a:r>
                      <a:endParaRPr lang="en-US" sz="1600" dirty="0">
                        <a:solidFill>
                          <a:srgbClr val="002060"/>
                        </a:solidFill>
                        <a:effectLst/>
                        <a:latin typeface="Times New Roman"/>
                        <a:ea typeface="Times New Roman"/>
                      </a:endParaRPr>
                    </a:p>
                  </a:txBody>
                  <a:tcPr marL="68580" marR="68580" marT="0" marB="0">
                    <a:solidFill>
                      <a:schemeClr val="bg2"/>
                    </a:solidFill>
                  </a:tcPr>
                </a:tc>
              </a:tr>
              <a:tr h="574474">
                <a:tc>
                  <a:txBody>
                    <a:bodyPr/>
                    <a:lstStyle/>
                    <a:p>
                      <a:pPr marL="0" marR="0">
                        <a:spcBef>
                          <a:spcPts val="0"/>
                        </a:spcBef>
                        <a:spcAft>
                          <a:spcPts val="0"/>
                        </a:spcAft>
                      </a:pPr>
                      <a:r>
                        <a:rPr lang="en-US" sz="1600" dirty="0">
                          <a:solidFill>
                            <a:srgbClr val="002060"/>
                          </a:solidFill>
                          <a:effectLst/>
                        </a:rPr>
                        <a:t>New: Diagnosis Type added to qualify Residence of Diagnosis; Check if SAME as Current Address added as an option          </a:t>
                      </a:r>
                      <a:endParaRPr lang="en-US" sz="1600" dirty="0">
                        <a:solidFill>
                          <a:srgbClr val="002060"/>
                        </a:solidFill>
                        <a:effectLst/>
                        <a:latin typeface="Times New Roman"/>
                        <a:ea typeface="Times New Roman"/>
                      </a:endParaRPr>
                    </a:p>
                  </a:txBody>
                  <a:tcPr marL="68580" marR="68580" marT="0" marB="0">
                    <a:solidFill>
                      <a:schemeClr val="bg2"/>
                    </a:solidFill>
                  </a:tcPr>
                </a:tc>
              </a:tr>
              <a:tr h="574474">
                <a:tc>
                  <a:txBody>
                    <a:bodyPr/>
                    <a:lstStyle/>
                    <a:p>
                      <a:pPr marL="0" marR="0">
                        <a:spcBef>
                          <a:spcPts val="0"/>
                        </a:spcBef>
                        <a:spcAft>
                          <a:spcPts val="0"/>
                        </a:spcAft>
                      </a:pPr>
                      <a:r>
                        <a:rPr lang="en-US" sz="1600" dirty="0">
                          <a:solidFill>
                            <a:srgbClr val="002060"/>
                          </a:solidFill>
                          <a:effectLst/>
                        </a:rPr>
                        <a:t>New: Added under residence at diagnosis for address type (check all that apply to the address below)</a:t>
                      </a:r>
                      <a:endParaRPr lang="en-US" sz="1600" dirty="0">
                        <a:solidFill>
                          <a:srgbClr val="002060"/>
                        </a:solidFill>
                        <a:effectLst/>
                        <a:latin typeface="Times New Roman"/>
                        <a:ea typeface="Times New Roman"/>
                      </a:endParaRPr>
                    </a:p>
                  </a:txBody>
                  <a:tcPr marL="68580" marR="68580" marT="0" marB="0">
                    <a:solidFill>
                      <a:schemeClr val="bg2"/>
                    </a:solidFill>
                  </a:tcPr>
                </a:tc>
              </a:tr>
              <a:tr h="287237">
                <a:tc>
                  <a:txBody>
                    <a:bodyPr/>
                    <a:lstStyle/>
                    <a:p>
                      <a:pPr marL="0" marR="0">
                        <a:spcBef>
                          <a:spcPts val="0"/>
                        </a:spcBef>
                        <a:spcAft>
                          <a:spcPts val="0"/>
                        </a:spcAft>
                      </a:pPr>
                      <a:r>
                        <a:rPr lang="en-US" sz="1600" dirty="0">
                          <a:solidFill>
                            <a:srgbClr val="002060"/>
                          </a:solidFill>
                          <a:effectLst/>
                        </a:rPr>
                        <a:t>New: Street Address included with Residence of Diagnosis</a:t>
                      </a:r>
                      <a:endParaRPr lang="en-US" sz="1600" dirty="0">
                        <a:solidFill>
                          <a:srgbClr val="002060"/>
                        </a:solidFill>
                        <a:effectLst/>
                        <a:latin typeface="Times New Roman"/>
                        <a:ea typeface="Times New Roman"/>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val="292650697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latin typeface="Arial" pitchFamily="34" charset="0"/>
                <a:ea typeface="Times New Roman" pitchFamily="18" charset="0"/>
              </a:rPr>
              <a:t>Facility of Diagnosis </a:t>
            </a:r>
            <a:r>
              <a:rPr lang="en-US" dirty="0">
                <a:solidFill>
                  <a:schemeClr val="bg2"/>
                </a:solidFill>
                <a:latin typeface="Arial" pitchFamily="34" charset="0"/>
                <a:ea typeface="Times New Roman" pitchFamily="18" charset="0"/>
              </a:rPr>
              <a:t/>
            </a:r>
            <a:br>
              <a:rPr lang="en-US" dirty="0">
                <a:solidFill>
                  <a:schemeClr val="bg2"/>
                </a:solidFill>
                <a:latin typeface="Arial" pitchFamily="34" charset="0"/>
                <a:ea typeface="Times New Roman" pitchFamily="18" charset="0"/>
              </a:rPr>
            </a:b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08917879"/>
              </p:ext>
            </p:extLst>
          </p:nvPr>
        </p:nvGraphicFramePr>
        <p:xfrm>
          <a:off x="990600" y="2727415"/>
          <a:ext cx="6705600" cy="3413760"/>
        </p:xfrm>
        <a:graphic>
          <a:graphicData uri="http://schemas.openxmlformats.org/drawingml/2006/table">
            <a:tbl>
              <a:tblPr firstRow="1" firstCol="1" lastRow="1" lastCol="1" bandRow="1" bandCol="1">
                <a:tableStyleId>{5C22544A-7EE6-4342-B048-85BDC9FD1C3A}</a:tableStyleId>
              </a:tblPr>
              <a:tblGrid>
                <a:gridCol w="6705600"/>
              </a:tblGrid>
              <a:tr h="193675">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68580" marR="68580" marT="0" marB="0">
                    <a:solidFill>
                      <a:schemeClr val="bg2"/>
                    </a:solidFill>
                  </a:tcPr>
                </a:tc>
              </a:tr>
              <a:tr h="186690">
                <a:tc>
                  <a:txBody>
                    <a:bodyPr/>
                    <a:lstStyle/>
                    <a:p>
                      <a:pPr marL="0" marR="0">
                        <a:spcBef>
                          <a:spcPts val="0"/>
                        </a:spcBef>
                        <a:spcAft>
                          <a:spcPts val="0"/>
                        </a:spcAft>
                      </a:pPr>
                      <a:r>
                        <a:rPr lang="en-US" sz="1600" dirty="0">
                          <a:solidFill>
                            <a:srgbClr val="002060"/>
                          </a:solidFill>
                          <a:effectLst/>
                        </a:rPr>
                        <a:t>Change: Diagnosis Type added to qualify Facility of Diagnosis; Check if SAME as Facility Providing Information added as an option; Added (add additional facilities in Comments)</a:t>
                      </a:r>
                      <a:endParaRPr lang="en-US" sz="1600" dirty="0">
                        <a:solidFill>
                          <a:srgbClr val="002060"/>
                        </a:solidFill>
                        <a:effectLst/>
                        <a:latin typeface="Times New Roman"/>
                        <a:ea typeface="Times New Roman"/>
                      </a:endParaRPr>
                    </a:p>
                  </a:txBody>
                  <a:tcPr marL="68580" marR="68580" marT="0" marB="0">
                    <a:solidFill>
                      <a:schemeClr val="bg2"/>
                    </a:solidFill>
                  </a:tcPr>
                </a:tc>
              </a:tr>
              <a:tr h="186690">
                <a:tc>
                  <a:txBody>
                    <a:bodyPr/>
                    <a:lstStyle/>
                    <a:p>
                      <a:pPr marL="0" marR="0">
                        <a:spcBef>
                          <a:spcPts val="0"/>
                        </a:spcBef>
                        <a:spcAft>
                          <a:spcPts val="0"/>
                        </a:spcAft>
                      </a:pPr>
                      <a:r>
                        <a:rPr lang="en-US" sz="1600" dirty="0">
                          <a:solidFill>
                            <a:srgbClr val="002060"/>
                          </a:solidFill>
                          <a:effectLst/>
                        </a:rPr>
                        <a:t>New: Added under diagnosis type (check all that apply to the facility below)</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New: address field added</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New: Phone Number added</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New: Zip code added</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Included additional options to indicate facility type </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Provider Name added</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Provider Phone added</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Provider Specialty added</a:t>
                      </a:r>
                      <a:endParaRPr lang="en-US" sz="1600" dirty="0">
                        <a:solidFill>
                          <a:srgbClr val="002060"/>
                        </a:solidFill>
                        <a:effectLst/>
                        <a:latin typeface="Times New Roman"/>
                        <a:ea typeface="Times New Roman"/>
                      </a:endParaRPr>
                    </a:p>
                  </a:txBody>
                  <a:tcPr marL="68580" marR="68580" marT="0" marB="0">
                    <a:solidFill>
                      <a:schemeClr val="bg2"/>
                    </a:solidFill>
                  </a:tcPr>
                </a:tc>
              </a:tr>
              <a:tr h="197485">
                <a:tc>
                  <a:txBody>
                    <a:bodyPr/>
                    <a:lstStyle/>
                    <a:p>
                      <a:pPr marL="0" marR="0">
                        <a:spcBef>
                          <a:spcPts val="0"/>
                        </a:spcBef>
                        <a:spcAft>
                          <a:spcPts val="0"/>
                        </a:spcAft>
                      </a:pPr>
                      <a:r>
                        <a:rPr lang="en-US" sz="1600" dirty="0">
                          <a:solidFill>
                            <a:srgbClr val="002060"/>
                          </a:solidFill>
                          <a:effectLst/>
                        </a:rPr>
                        <a:t>Change: Facility setting  removed</a:t>
                      </a:r>
                      <a:endParaRPr lang="en-US" sz="1600" dirty="0">
                        <a:solidFill>
                          <a:srgbClr val="002060"/>
                        </a:solidFill>
                        <a:effectLst/>
                        <a:latin typeface="Times New Roman"/>
                        <a:ea typeface="Times New Roman"/>
                      </a:endParaRPr>
                    </a:p>
                  </a:txBody>
                  <a:tcPr marL="68580" marR="68580" marT="0" marB="0">
                    <a:solidFill>
                      <a:schemeClr val="bg2"/>
                    </a:solidFill>
                  </a:tcPr>
                </a:tc>
              </a:tr>
            </a:tbl>
          </a:graphicData>
        </a:graphic>
      </p:graphicFrame>
      <p:sp>
        <p:nvSpPr>
          <p:cNvPr id="6" name="Rectangle 1"/>
          <p:cNvSpPr>
            <a:spLocks noChangeArrowheads="1"/>
          </p:cNvSpPr>
          <p:nvPr/>
        </p:nvSpPr>
        <p:spPr bwMode="auto">
          <a:xfrm>
            <a:off x="304800" y="1527086"/>
            <a:ext cx="853310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IV:</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Notes: Section IV Facility of Diagnosis on HARS form is also Facility of Diagnosis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section on </a:t>
            </a:r>
            <a:r>
              <a:rPr lang="en-US" dirty="0" smtClean="0">
                <a:solidFill>
                  <a:schemeClr val="bg2"/>
                </a:solidFill>
                <a:latin typeface="Arial" pitchFamily="34" charset="0"/>
                <a:ea typeface="Times New Roman" pitchFamily="18" charset="0"/>
              </a:rPr>
              <a:t>new</a:t>
            </a:r>
            <a:r>
              <a:rPr kumimoji="0" lang="en-US" b="0" i="0" u="none" strike="noStrike" cap="none" normalizeH="0" baseline="0" dirty="0" smtClean="0">
                <a:ln>
                  <a:noFill/>
                </a:ln>
                <a:solidFill>
                  <a:schemeClr val="bg2"/>
                </a:solidFill>
                <a:effectLst/>
                <a:latin typeface="Arial" pitchFamily="34" charset="0"/>
                <a:ea typeface="Times New Roman" pitchFamily="18" charset="0"/>
              </a:rPr>
              <a:t> form</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14792262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766" y="49179"/>
            <a:ext cx="8229600" cy="1143000"/>
          </a:xfrm>
        </p:spPr>
        <p:txBody>
          <a:bodyPr/>
          <a:lstStyle/>
          <a:p>
            <a:r>
              <a:rPr lang="en-US" dirty="0">
                <a:latin typeface="Arial" pitchFamily="34" charset="0"/>
                <a:ea typeface="Times New Roman" pitchFamily="18" charset="0"/>
              </a:rPr>
              <a:t>Patient </a:t>
            </a:r>
            <a:r>
              <a:rPr lang="en-US" dirty="0" smtClean="0">
                <a:latin typeface="Arial" pitchFamily="34" charset="0"/>
                <a:ea typeface="Times New Roman" pitchFamily="18" charset="0"/>
              </a:rPr>
              <a:t>History (1)</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40399333"/>
              </p:ext>
            </p:extLst>
          </p:nvPr>
        </p:nvGraphicFramePr>
        <p:xfrm>
          <a:off x="762000" y="2392508"/>
          <a:ext cx="7467600" cy="3532766"/>
        </p:xfrm>
        <a:graphic>
          <a:graphicData uri="http://schemas.openxmlformats.org/drawingml/2006/table">
            <a:tbl>
              <a:tblPr firstRow="1" firstCol="1" lastRow="1" lastCol="1" bandRow="1" bandCol="1">
                <a:tableStyleId>{5C22544A-7EE6-4342-B048-85BDC9FD1C3A}</a:tableStyleId>
              </a:tblPr>
              <a:tblGrid>
                <a:gridCol w="7467600"/>
              </a:tblGrid>
              <a:tr h="362846">
                <a:tc>
                  <a:txBody>
                    <a:bodyPr/>
                    <a:lstStyle/>
                    <a:p>
                      <a:pPr marL="0" marR="0">
                        <a:spcBef>
                          <a:spcPts val="0"/>
                        </a:spcBef>
                        <a:spcAft>
                          <a:spcPts val="0"/>
                        </a:spcAft>
                      </a:pPr>
                      <a:r>
                        <a:rPr lang="en-US" sz="1600" dirty="0">
                          <a:solidFill>
                            <a:srgbClr val="002060"/>
                          </a:solidFill>
                          <a:effectLst/>
                        </a:rPr>
                        <a:t>Changes / New</a:t>
                      </a:r>
                      <a:endParaRPr lang="en-US" sz="1600" dirty="0">
                        <a:solidFill>
                          <a:srgbClr val="002060"/>
                        </a:solidFill>
                        <a:effectLst/>
                        <a:latin typeface="Times New Roman"/>
                        <a:ea typeface="Times New Roman"/>
                      </a:endParaRPr>
                    </a:p>
                  </a:txBody>
                  <a:tcPr marL="68034" marR="68034" marT="0" marB="0">
                    <a:solidFill>
                      <a:schemeClr val="bg2"/>
                    </a:solidFill>
                  </a:tcPr>
                </a:tc>
              </a:tr>
              <a:tr h="192132">
                <a:tc>
                  <a:txBody>
                    <a:bodyPr/>
                    <a:lstStyle/>
                    <a:p>
                      <a:pPr marL="0" marR="0">
                        <a:spcBef>
                          <a:spcPts val="0"/>
                        </a:spcBef>
                        <a:spcAft>
                          <a:spcPts val="0"/>
                        </a:spcAft>
                      </a:pPr>
                      <a:r>
                        <a:rPr lang="en-US" sz="1600">
                          <a:solidFill>
                            <a:srgbClr val="002060"/>
                          </a:solidFill>
                          <a:effectLst/>
                        </a:rPr>
                        <a:t>New: Option to indicate Pediatric Risk factors included in Section header</a:t>
                      </a:r>
                      <a:endParaRPr lang="en-US" sz="1600">
                        <a:solidFill>
                          <a:srgbClr val="002060"/>
                        </a:solidFill>
                        <a:effectLst/>
                        <a:latin typeface="Times New Roman"/>
                        <a:ea typeface="Times New Roman"/>
                      </a:endParaRPr>
                    </a:p>
                  </a:txBody>
                  <a:tcPr marL="68034" marR="68034" marT="0" marB="0">
                    <a:solidFill>
                      <a:schemeClr val="bg2"/>
                    </a:solidFill>
                  </a:tcPr>
                </a:tc>
              </a:tr>
              <a:tr h="544269">
                <a:tc>
                  <a:txBody>
                    <a:bodyPr/>
                    <a:lstStyle/>
                    <a:p>
                      <a:pPr marL="0" marR="0">
                        <a:spcBef>
                          <a:spcPts val="0"/>
                        </a:spcBef>
                        <a:spcAft>
                          <a:spcPts val="0"/>
                        </a:spcAft>
                      </a:pPr>
                      <a:r>
                        <a:rPr lang="en-US" sz="1600">
                          <a:solidFill>
                            <a:srgbClr val="002060"/>
                          </a:solidFill>
                          <a:effectLst/>
                        </a:rPr>
                        <a:t>Change: Sub Header on HARS form “After 1977 and Preceding First Positive Antibody test or AIDS Diagnosis, this Patient Had” has been replaced with “After 1977 and before the earliest known diagnosis of HIV infection, this patient had”</a:t>
                      </a:r>
                      <a:endParaRPr lang="en-US" sz="1600">
                        <a:solidFill>
                          <a:srgbClr val="002060"/>
                        </a:solidFill>
                        <a:effectLst/>
                        <a:latin typeface="Times New Roman"/>
                        <a:ea typeface="Times New Roman"/>
                      </a:endParaRPr>
                    </a:p>
                  </a:txBody>
                  <a:tcPr marL="68034" marR="68034" marT="0" marB="0">
                    <a:solidFill>
                      <a:schemeClr val="bg2"/>
                    </a:solidFill>
                  </a:tcPr>
                </a:tc>
              </a:tr>
              <a:tr h="362846">
                <a:tc>
                  <a:txBody>
                    <a:bodyPr/>
                    <a:lstStyle/>
                    <a:p>
                      <a:pPr marL="0" marR="0">
                        <a:spcBef>
                          <a:spcPts val="0"/>
                        </a:spcBef>
                        <a:spcAft>
                          <a:spcPts val="0"/>
                        </a:spcAft>
                      </a:pPr>
                      <a:r>
                        <a:rPr lang="en-US" sz="1600">
                          <a:solidFill>
                            <a:srgbClr val="002060"/>
                          </a:solidFill>
                          <a:effectLst/>
                        </a:rPr>
                        <a:t>Change: Clotting factors on HARS form specified- on eHARS form users just asked to specify with a write in and date received</a:t>
                      </a:r>
                      <a:endParaRPr lang="en-US" sz="1600">
                        <a:solidFill>
                          <a:srgbClr val="002060"/>
                        </a:solidFill>
                        <a:effectLst/>
                        <a:latin typeface="Times New Roman"/>
                        <a:ea typeface="Times New Roman"/>
                      </a:endParaRPr>
                    </a:p>
                  </a:txBody>
                  <a:tcPr marL="68034" marR="68034" marT="0" marB="0">
                    <a:solidFill>
                      <a:schemeClr val="bg2"/>
                    </a:solidFill>
                  </a:tcPr>
                </a:tc>
              </a:tr>
              <a:tr h="185203">
                <a:tc>
                  <a:txBody>
                    <a:bodyPr/>
                    <a:lstStyle/>
                    <a:p>
                      <a:pPr marL="0" marR="0">
                        <a:spcBef>
                          <a:spcPts val="0"/>
                        </a:spcBef>
                        <a:spcAft>
                          <a:spcPts val="0"/>
                        </a:spcAft>
                      </a:pPr>
                      <a:r>
                        <a:rPr lang="en-US" sz="1600">
                          <a:solidFill>
                            <a:srgbClr val="002060"/>
                          </a:solidFill>
                          <a:effectLst/>
                        </a:rPr>
                        <a:t>Change: Heterosexual risk section highlighted</a:t>
                      </a:r>
                      <a:endParaRPr lang="en-US" sz="1600">
                        <a:solidFill>
                          <a:srgbClr val="002060"/>
                        </a:solidFill>
                        <a:effectLst/>
                        <a:latin typeface="Times New Roman"/>
                        <a:ea typeface="Times New Roman"/>
                      </a:endParaRPr>
                    </a:p>
                  </a:txBody>
                  <a:tcPr marL="68034" marR="68034" marT="0" marB="0">
                    <a:solidFill>
                      <a:schemeClr val="bg2"/>
                    </a:solidFill>
                  </a:tcPr>
                </a:tc>
              </a:tr>
              <a:tr h="362846">
                <a:tc>
                  <a:txBody>
                    <a:bodyPr/>
                    <a:lstStyle/>
                    <a:p>
                      <a:pPr marL="0" marR="0">
                        <a:spcBef>
                          <a:spcPts val="0"/>
                        </a:spcBef>
                        <a:spcAft>
                          <a:spcPts val="0"/>
                        </a:spcAft>
                      </a:pPr>
                      <a:r>
                        <a:rPr lang="en-US" sz="1600">
                          <a:solidFill>
                            <a:srgbClr val="002060"/>
                          </a:solidFill>
                          <a:effectLst/>
                        </a:rPr>
                        <a:t>Change: Heterosexual risk section capitalization of HETEROSEXUAL for emphasis</a:t>
                      </a:r>
                      <a:endParaRPr lang="en-US" sz="1600">
                        <a:solidFill>
                          <a:srgbClr val="002060"/>
                        </a:solidFill>
                        <a:effectLst/>
                        <a:latin typeface="Times New Roman"/>
                        <a:ea typeface="Times New Roman"/>
                      </a:endParaRPr>
                    </a:p>
                  </a:txBody>
                  <a:tcPr marL="68034" marR="68034" marT="0" marB="0">
                    <a:solidFill>
                      <a:schemeClr val="bg2"/>
                    </a:solidFill>
                  </a:tcPr>
                </a:tc>
              </a:tr>
              <a:tr h="544269">
                <a:tc>
                  <a:txBody>
                    <a:bodyPr/>
                    <a:lstStyle/>
                    <a:p>
                      <a:pPr marL="0" marR="0">
                        <a:spcBef>
                          <a:spcPts val="0"/>
                        </a:spcBef>
                        <a:spcAft>
                          <a:spcPts val="0"/>
                        </a:spcAft>
                      </a:pPr>
                      <a:r>
                        <a:rPr lang="en-US" sz="1600" dirty="0">
                          <a:solidFill>
                            <a:srgbClr val="002060"/>
                          </a:solidFill>
                          <a:effectLst/>
                        </a:rPr>
                        <a:t>Change: Heterosexual risk section variable “heterosexual contact with person with hemophilia  coagulation disorder” updated to include at end “with documented HIV infection”</a:t>
                      </a:r>
                      <a:endParaRPr lang="en-US" sz="1600" dirty="0">
                        <a:solidFill>
                          <a:srgbClr val="002060"/>
                        </a:solidFill>
                        <a:effectLst/>
                        <a:latin typeface="Times New Roman"/>
                        <a:ea typeface="Times New Roman"/>
                      </a:endParaRPr>
                    </a:p>
                  </a:txBody>
                  <a:tcPr marL="68034" marR="68034" marT="0" marB="0">
                    <a:solidFill>
                      <a:schemeClr val="bg2"/>
                    </a:solidFill>
                  </a:tcPr>
                </a:tc>
              </a:tr>
            </a:tbl>
          </a:graphicData>
        </a:graphic>
      </p:graphicFrame>
      <p:sp>
        <p:nvSpPr>
          <p:cNvPr id="6" name="Rectangle 1"/>
          <p:cNvSpPr>
            <a:spLocks noChangeArrowheads="1"/>
          </p:cNvSpPr>
          <p:nvPr/>
        </p:nvSpPr>
        <p:spPr bwMode="auto">
          <a:xfrm>
            <a:off x="381000" y="1192179"/>
            <a:ext cx="772968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V:</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Notes: </a:t>
            </a:r>
            <a:r>
              <a:rPr kumimoji="0" lang="en-US" b="1" i="0" u="none" strike="noStrike" cap="none" normalizeH="0" baseline="0" dirty="0" smtClean="0">
                <a:ln>
                  <a:noFill/>
                </a:ln>
                <a:solidFill>
                  <a:schemeClr val="bg2"/>
                </a:solidFill>
                <a:effectLst/>
                <a:latin typeface="Arial" pitchFamily="34" charset="0"/>
                <a:ea typeface="Times New Roman" pitchFamily="18" charset="0"/>
              </a:rPr>
              <a:t>Section V. Patient History</a:t>
            </a:r>
            <a:r>
              <a:rPr kumimoji="0" lang="en-US" b="0" i="0" u="none" strike="noStrike" cap="none" normalizeH="0" baseline="0" dirty="0" smtClean="0">
                <a:ln>
                  <a:noFill/>
                </a:ln>
                <a:solidFill>
                  <a:schemeClr val="bg2"/>
                </a:solidFill>
                <a:effectLst/>
                <a:latin typeface="Arial" pitchFamily="34" charset="0"/>
                <a:ea typeface="Times New Roman" pitchFamily="18" charset="0"/>
              </a:rPr>
              <a:t> on HARS form is also </a:t>
            </a:r>
            <a:r>
              <a:rPr kumimoji="0" lang="en-US" b="1" i="0" u="none" strike="noStrike" cap="none" normalizeH="0" baseline="0" dirty="0" smtClean="0">
                <a:ln>
                  <a:noFill/>
                </a:ln>
                <a:solidFill>
                  <a:schemeClr val="bg2"/>
                </a:solidFill>
                <a:effectLst/>
                <a:latin typeface="Arial" pitchFamily="34" charset="0"/>
                <a:ea typeface="Times New Roman" pitchFamily="18" charset="0"/>
              </a:rPr>
              <a:t>Patient History</a:t>
            </a:r>
            <a:r>
              <a:rPr kumimoji="0" lang="en-US" b="0" i="0" u="none" strike="noStrike" cap="none" normalizeH="0" baseline="0" dirty="0" smtClean="0">
                <a:ln>
                  <a:noFill/>
                </a:ln>
                <a:solidFill>
                  <a:schemeClr val="bg2"/>
                </a:solidFill>
                <a:effectLst/>
                <a:latin typeface="Arial" pitchFamily="34" charset="0"/>
                <a:ea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2"/>
                </a:solidFill>
                <a:effectLst/>
                <a:latin typeface="Arial" pitchFamily="34" charset="0"/>
                <a:ea typeface="Times New Roman" pitchFamily="18" charset="0"/>
              </a:rPr>
              <a:t>section on </a:t>
            </a:r>
            <a:r>
              <a:rPr lang="en-US" dirty="0" smtClean="0">
                <a:solidFill>
                  <a:schemeClr val="bg2"/>
                </a:solidFill>
                <a:latin typeface="Arial" pitchFamily="34" charset="0"/>
                <a:ea typeface="Times New Roman" pitchFamily="18" charset="0"/>
              </a:rPr>
              <a:t>new </a:t>
            </a:r>
            <a:r>
              <a:rPr kumimoji="0" lang="en-US" b="0" i="0" u="none" strike="noStrike" cap="none" normalizeH="0" baseline="0" dirty="0" smtClean="0">
                <a:ln>
                  <a:noFill/>
                </a:ln>
                <a:solidFill>
                  <a:schemeClr val="bg2"/>
                </a:solidFill>
                <a:effectLst/>
                <a:latin typeface="Arial" pitchFamily="34" charset="0"/>
                <a:ea typeface="Times New Roman" pitchFamily="18" charset="0"/>
              </a:rPr>
              <a:t>form</a:t>
            </a:r>
            <a:endParaRPr kumimoji="0" lang="en-US" b="0" i="0" u="none" strike="noStrike" cap="none" normalizeH="0" baseline="0" dirty="0" smtClean="0">
              <a:ln>
                <a:noFill/>
              </a:ln>
              <a:solidFill>
                <a:schemeClr val="bg2"/>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147922628"/>
      </p:ext>
    </p:extLst>
  </p:cSld>
  <p:clrMapOvr>
    <a:masterClrMapping/>
  </p:clrMapOvr>
  <p:transition>
    <p:fade/>
  </p:transition>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935</TotalTime>
  <Words>3042</Words>
  <Application>Microsoft Office PowerPoint</Application>
  <PresentationFormat>On-screen Show (4:3)</PresentationFormat>
  <Paragraphs>315</Paragraphs>
  <Slides>36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Wingdings</vt:lpstr>
      <vt:lpstr>Calibri</vt:lpstr>
      <vt:lpstr>Times New Roman</vt:lpstr>
      <vt:lpstr>Myriad Web Pro</vt:lpstr>
      <vt:lpstr>Courier New</vt:lpstr>
      <vt:lpstr>NCHHSTP_PPT_dark(</vt:lpstr>
      <vt:lpstr> Technical Guidance for  HIV Surveillance Programs HIV Case Report Form Revisions</vt:lpstr>
      <vt:lpstr>Objectives/Goals</vt:lpstr>
      <vt:lpstr>Contents</vt:lpstr>
      <vt:lpstr>Patient Identification</vt:lpstr>
      <vt:lpstr>Health Department Use Only &amp; Facility Providing Information</vt:lpstr>
      <vt:lpstr>Patient Demographics (1)</vt:lpstr>
      <vt:lpstr>Patient Demographics (2)</vt:lpstr>
      <vt:lpstr>Facility of Diagnosis  </vt:lpstr>
      <vt:lpstr>Patient History (1)</vt:lpstr>
      <vt:lpstr>Patient History (2)</vt:lpstr>
      <vt:lpstr>Laboratory Data (1)</vt:lpstr>
      <vt:lpstr>Laboratory Data (2)</vt:lpstr>
      <vt:lpstr>Laboratory Data (3)</vt:lpstr>
      <vt:lpstr>State/Local Use Only (former)</vt:lpstr>
      <vt:lpstr>Clinical</vt:lpstr>
      <vt:lpstr>Treatments/Services Referrals</vt:lpstr>
      <vt:lpstr>Incidence Testing and Treatment History  </vt:lpstr>
      <vt:lpstr>Contents</vt:lpstr>
      <vt:lpstr>Patient Demographics</vt:lpstr>
      <vt:lpstr>Patient History (1)</vt:lpstr>
      <vt:lpstr>Patient History (2)</vt:lpstr>
      <vt:lpstr>      Laboratory Data   </vt:lpstr>
      <vt:lpstr>Birth History and Treatment/Services Referral</vt:lpstr>
      <vt:lpstr>2012 Changes (1)</vt:lpstr>
      <vt:lpstr>2012 Changes (2)</vt:lpstr>
      <vt:lpstr>2012 Changes (3)</vt:lpstr>
      <vt:lpstr>2012 Changes (4)</vt:lpstr>
      <vt:lpstr>2012 Changes (5)</vt:lpstr>
      <vt:lpstr>2012 Changes (6)</vt:lpstr>
      <vt:lpstr>2012 Changes (7)</vt:lpstr>
      <vt:lpstr>2012 Changes (8)</vt:lpstr>
      <vt:lpstr>2012 Changes (9)</vt:lpstr>
      <vt:lpstr>2012 Changes (10)</vt:lpstr>
      <vt:lpstr>Main Takeaway Points</vt:lpstr>
      <vt:lpstr>PowerPoint Presentation</vt:lpstr>
      <vt:lpstr>Thank you!</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Lauren Rosenberg</cp:lastModifiedBy>
  <cp:revision>43</cp:revision>
  <cp:lastPrinted>2012-09-24T15:44:03Z</cp:lastPrinted>
  <dcterms:created xsi:type="dcterms:W3CDTF">2010-12-06T17:56:06Z</dcterms:created>
  <dcterms:modified xsi:type="dcterms:W3CDTF">2012-10-02T15:04:29Z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