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28"/>
  </p:notesMasterIdLst>
  <p:sldIdLst>
    <p:sldId id="256" r:id="rId2"/>
    <p:sldId id="267" r:id="rId3"/>
    <p:sldId id="266" r:id="rId4"/>
    <p:sldId id="271" r:id="rId5"/>
    <p:sldId id="270" r:id="rId6"/>
    <p:sldId id="273" r:id="rId7"/>
    <p:sldId id="274" r:id="rId8"/>
    <p:sldId id="275" r:id="rId9"/>
    <p:sldId id="276" r:id="rId10"/>
    <p:sldId id="278" r:id="rId11"/>
    <p:sldId id="280" r:id="rId12"/>
    <p:sldId id="281" r:id="rId13"/>
    <p:sldId id="282" r:id="rId14"/>
    <p:sldId id="283" r:id="rId15"/>
    <p:sldId id="284" r:id="rId16"/>
    <p:sldId id="285" r:id="rId17"/>
    <p:sldId id="287" r:id="rId18"/>
    <p:sldId id="286" r:id="rId19"/>
    <p:sldId id="288" r:id="rId20"/>
    <p:sldId id="290" r:id="rId21"/>
    <p:sldId id="289" r:id="rId22"/>
    <p:sldId id="291" r:id="rId23"/>
    <p:sldId id="269" r:id="rId24"/>
    <p:sldId id="292" r:id="rId25"/>
    <p:sldId id="264" r:id="rId26"/>
    <p:sldId id="263" r:id="rId27"/>
  </p:sldIdLst>
  <p:sldSz cx="9144000" cy="6858000" type="screen4x3"/>
  <p:notesSz cx="6994525" cy="9280525"/>
  <p:embeddedFontLst>
    <p:embeddedFont>
      <p:font typeface="Calibri" pitchFamily="34" charset="0"/>
      <p:regular r:id="rId29"/>
      <p:bold r:id="rId30"/>
      <p:italic r:id="rId31"/>
      <p:boldItalic r:id="rId32"/>
    </p:embeddedFont>
    <p:embeddedFont>
      <p:font typeface="Myriad Web Pro" charset="0"/>
      <p:regular r:id="rId33"/>
      <p:bold r:id="rId34"/>
      <p:italic r:id="rId35"/>
    </p:embeddedFont>
    <p:embeddedFont>
      <p:font typeface="Verdana"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6" autoAdjust="0"/>
    <p:restoredTop sz="53628" autoAdjust="0"/>
  </p:normalViewPr>
  <p:slideViewPr>
    <p:cSldViewPr>
      <p:cViewPr varScale="1">
        <p:scale>
          <a:sx n="42" d="100"/>
          <a:sy n="42" d="100"/>
        </p:scale>
        <p:origin x="-2443" y="-96"/>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notesViewPr>
    <p:cSldViewPr>
      <p:cViewPr varScale="1">
        <p:scale>
          <a:sx n="67" d="100"/>
          <a:sy n="67" d="100"/>
        </p:scale>
        <p:origin x="-1920" y="-10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10/2/2012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 everyone. My name</a:t>
            </a:r>
            <a:r>
              <a:rPr lang="en-US" baseline="0" dirty="0" smtClean="0"/>
              <a:t> is Rebecca Ziebell, and I am a Public Health Analyst on HICSB’s Incidence and Viral Resistance Team. Cheryl Bañez Ocfemia is unable to present to you today, so I have stepped in to present on her behalf the Molecular HIV Surveillance chapter of the Technical Guidance for HIV Surveillance Programs.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62603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MHS is an extension of HIV case surveillance, MHS staff, in collaboration with CDC, should expand on the existing infrastructure to collect the information needed to achieve MHS objectives. MHS</a:t>
            </a:r>
            <a:r>
              <a:rPr lang="en-US" baseline="0" dirty="0" smtClean="0"/>
              <a:t> should follow the current laws and regulations of each jurisdiction and </a:t>
            </a:r>
            <a:r>
              <a:rPr lang="en-US" dirty="0" smtClean="0"/>
              <a:t>should also be conducted in accordance with the Technical Guidance for HIV Surveillance Programs</a:t>
            </a:r>
            <a:r>
              <a:rPr lang="en-US" baseline="0" dirty="0" smtClean="0"/>
              <a:t> and Security and Confidentiality Guidelines.</a:t>
            </a:r>
            <a:endParaRPr lang="en-US" dirty="0" smtClean="0"/>
          </a:p>
          <a:p>
            <a:endParaRPr lang="en-US" dirty="0" smtClean="0"/>
          </a:p>
          <a:p>
            <a:r>
              <a:rPr lang="en-US" dirty="0" smtClean="0"/>
              <a:t>Additionally, MHS</a:t>
            </a:r>
            <a:r>
              <a:rPr lang="en-US" baseline="0" dirty="0" smtClean="0"/>
              <a:t> policies and procedures should be developed and </a:t>
            </a:r>
            <a:r>
              <a:rPr lang="en-US" dirty="0" smtClean="0"/>
              <a:t>incorporated</a:t>
            </a:r>
            <a:r>
              <a:rPr lang="en-US" baseline="0" dirty="0" smtClean="0"/>
              <a:t> into local guidance documents.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10</a:t>
            </a:fld>
            <a:endParaRPr lang="en-US"/>
          </a:p>
        </p:txBody>
      </p:sp>
    </p:spTree>
    <p:extLst>
      <p:ext uri="{BB962C8B-B14F-4D97-AF65-F5344CB8AC3E}">
        <p14:creationId xmlns:p14="http://schemas.microsoft.com/office/powerpoint/2010/main" val="4275439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HIV case surveillance staff and MHS staff must collaborate to effectively integrate MHS into the local HIV surveillance system and to implement MHS successfully. The number of staff needed to conduct MHS activities at the local level depends on the phase of program implementation, HIV morbidity, and resource availability, but will typically include a partial full-time employee (FTE) for MHS coordination and a partial FTE for MHS data management. </a:t>
            </a:r>
          </a:p>
          <a:p>
            <a:endParaRPr lang="en-US" dirty="0" smtClean="0"/>
          </a:p>
          <a:p>
            <a:r>
              <a:rPr lang="en-US" dirty="0" smtClean="0"/>
              <a:t>MHS staff should also have expertise in three areas―programmatic, technical, and scientific―and ensure that the activities related to project coordination, surveillance and epidemiology, and data management are conducted.</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11</a:t>
            </a:fld>
            <a:endParaRPr lang="en-US"/>
          </a:p>
        </p:txBody>
      </p:sp>
    </p:spTree>
    <p:extLst>
      <p:ext uri="{BB962C8B-B14F-4D97-AF65-F5344CB8AC3E}">
        <p14:creationId xmlns:p14="http://schemas.microsoft.com/office/powerpoint/2010/main" val="250261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a programmatic perspective, MHS staff are</a:t>
            </a:r>
            <a:r>
              <a:rPr lang="en-US" baseline="0" dirty="0" smtClean="0"/>
              <a:t> responsible for the following. </a:t>
            </a:r>
            <a:endParaRPr lang="en-US" dirty="0" smtClean="0"/>
          </a:p>
          <a:p>
            <a:pPr marL="171450" indent="-171450">
              <a:buFont typeface="Arial" pitchFamily="34" charset="0"/>
              <a:buChar char="•"/>
            </a:pPr>
            <a:r>
              <a:rPr lang="en-US" dirty="0" smtClean="0"/>
              <a:t>The overall management of MHS and collaboration with other surveillance staff, including integration of MHS into the local HIV surveillance system</a:t>
            </a:r>
          </a:p>
          <a:p>
            <a:pPr marL="171450" indent="-171450">
              <a:buFont typeface="Arial" pitchFamily="34" charset="0"/>
              <a:buChar char="•"/>
            </a:pPr>
            <a:r>
              <a:rPr lang="en-US" dirty="0" smtClean="0"/>
              <a:t>Coordination</a:t>
            </a:r>
            <a:r>
              <a:rPr lang="en-US" baseline="0" dirty="0" smtClean="0"/>
              <a:t> of</a:t>
            </a:r>
            <a:r>
              <a:rPr lang="en-US" dirty="0" smtClean="0"/>
              <a:t> efforts to establish the regulatory authority to obtain HIV nucleotide sequence data from laboratories, if not already available</a:t>
            </a:r>
          </a:p>
          <a:p>
            <a:pPr marL="171450" indent="-171450">
              <a:buFont typeface="Arial" pitchFamily="34" charset="0"/>
              <a:buChar char="•"/>
            </a:pPr>
            <a:r>
              <a:rPr lang="en-US" dirty="0" smtClean="0"/>
              <a:t>Development and implementation of MHS activities, including local MHS guidance, policies, and procedures</a:t>
            </a:r>
          </a:p>
          <a:p>
            <a:pPr marL="171450" indent="-171450">
              <a:buFont typeface="Arial" pitchFamily="34" charset="0"/>
              <a:buChar char="•"/>
            </a:pPr>
            <a:r>
              <a:rPr lang="en-US" dirty="0" smtClean="0"/>
              <a:t>Compliance of MHS activities with CDC and local security and confidentiality requirements</a:t>
            </a:r>
          </a:p>
          <a:p>
            <a:pPr marL="171450" indent="-171450">
              <a:buFont typeface="Arial" pitchFamily="34" charset="0"/>
              <a:buChar char="•"/>
            </a:pPr>
            <a:r>
              <a:rPr lang="en-US" dirty="0" smtClean="0"/>
              <a:t>Collection of antiretroviral use history data for </a:t>
            </a:r>
            <a:r>
              <a:rPr lang="en-US" b="1" u="none" dirty="0" smtClean="0"/>
              <a:t>all new HIV diagnoses</a:t>
            </a:r>
            <a:r>
              <a:rPr lang="en-US" dirty="0" smtClean="0"/>
              <a:t>.</a:t>
            </a:r>
            <a:r>
              <a:rPr lang="en-US" baseline="0" dirty="0" smtClean="0"/>
              <a:t> areas that are currently funded to conduct HIV Incidence surveillance are already doing this, but this might not be done routinely in non-incidence funded areas</a:t>
            </a:r>
          </a:p>
          <a:p>
            <a:pPr marL="171450" indent="-171450">
              <a:buFont typeface="Arial" pitchFamily="34" charset="0"/>
              <a:buChar char="•"/>
            </a:pPr>
            <a:r>
              <a:rPr lang="en-US" dirty="0" smtClean="0"/>
              <a:t>Collaboration with laboratories to develop and implement procedures for the </a:t>
            </a:r>
            <a:r>
              <a:rPr lang="en-US" b="1" dirty="0" smtClean="0"/>
              <a:t>electronic</a:t>
            </a:r>
            <a:r>
              <a:rPr lang="en-US" dirty="0" smtClean="0"/>
              <a:t> transfer of </a:t>
            </a:r>
            <a:r>
              <a:rPr lang="en-US" b="1" dirty="0" smtClean="0"/>
              <a:t>all</a:t>
            </a:r>
            <a:r>
              <a:rPr lang="en-US" dirty="0" smtClean="0"/>
              <a:t> HIV nucleotide sequence data to the health department. Though ARV use history data should b</a:t>
            </a:r>
            <a:r>
              <a:rPr lang="en-US" baseline="0" dirty="0" smtClean="0"/>
              <a:t>e collected for all NEW HIV diagnoses, nucleotide sequence data should be collected for ALL diagnoses, not just those that are new diagnoses.</a:t>
            </a:r>
            <a:endParaRPr lang="en-US" dirty="0" smtClean="0"/>
          </a:p>
          <a:p>
            <a:pPr marL="171450" indent="-171450">
              <a:buFont typeface="Arial" pitchFamily="34" charset="0"/>
              <a:buChar char="•"/>
            </a:pPr>
            <a:r>
              <a:rPr lang="en-US" dirty="0" smtClean="0"/>
              <a:t>Participation in CDC area visits, trainings, and workshops highlighting MHS activities as required</a:t>
            </a:r>
          </a:p>
          <a:p>
            <a:pPr marL="171450" indent="-171450">
              <a:buFont typeface="Arial" pitchFamily="34" charset="0"/>
              <a:buChar char="•"/>
            </a:pPr>
            <a:r>
              <a:rPr lang="en-US" dirty="0" smtClean="0"/>
              <a:t>Continued monitoring of MHS activities to ensure that process and outcome standards are achieved</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12</a:t>
            </a:fld>
            <a:endParaRPr lang="en-US"/>
          </a:p>
        </p:txBody>
      </p:sp>
    </p:spTree>
    <p:extLst>
      <p:ext uri="{BB962C8B-B14F-4D97-AF65-F5344CB8AC3E}">
        <p14:creationId xmlns:p14="http://schemas.microsoft.com/office/powerpoint/2010/main" val="51160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a technical perspective, the MHS staff are responsible for</a:t>
            </a:r>
          </a:p>
          <a:p>
            <a:pPr marL="171450" indent="-171450">
              <a:buFont typeface="Arial" pitchFamily="34" charset="0"/>
              <a:buChar char="•"/>
            </a:pPr>
            <a:r>
              <a:rPr lang="en-US" dirty="0" smtClean="0"/>
              <a:t>The development, integration, and maintenance of data management systems for the receipt, storage, processing, and analysis of MHS data</a:t>
            </a:r>
          </a:p>
          <a:p>
            <a:pPr marL="171450" indent="-171450">
              <a:buFont typeface="Arial" pitchFamily="34" charset="0"/>
              <a:buChar char="•"/>
            </a:pPr>
            <a:r>
              <a:rPr lang="en-US" dirty="0" smtClean="0"/>
              <a:t>Development of processes to ensure that MHS meets or exceeds data quality outcome standards</a:t>
            </a:r>
          </a:p>
          <a:p>
            <a:pPr marL="171450" indent="-171450">
              <a:buFont typeface="Arial" pitchFamily="34" charset="0"/>
              <a:buChar char="•"/>
            </a:pPr>
            <a:r>
              <a:rPr lang="en-US" dirty="0" smtClean="0"/>
              <a:t>Ongoing proficiency in Base SAS software and other locally-required data management/analysis applications</a:t>
            </a:r>
          </a:p>
          <a:p>
            <a:pPr marL="171450" indent="-171450">
              <a:buFont typeface="Arial" pitchFamily="34" charset="0"/>
              <a:buChar char="•"/>
            </a:pPr>
            <a:r>
              <a:rPr lang="en-US" dirty="0" smtClean="0"/>
              <a:t>Preparation of MHS data for local analysis and transmission to CDC</a:t>
            </a:r>
          </a:p>
          <a:p>
            <a:endParaRPr lang="en-US" dirty="0" smtClean="0"/>
          </a:p>
          <a:p>
            <a:r>
              <a:rPr lang="en-US" dirty="0" smtClean="0"/>
              <a:t>Because</a:t>
            </a:r>
            <a:r>
              <a:rPr lang="en-US" baseline="0" dirty="0" smtClean="0"/>
              <a:t> nucleotide sequence data are unlike other HIV-related laboratory data, MHS staff should be familiar with the complexities of retrieving and managing these data. I will elaborate on this in just a bit.</a:t>
            </a:r>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13</a:t>
            </a:fld>
            <a:endParaRPr lang="en-US"/>
          </a:p>
        </p:txBody>
      </p:sp>
    </p:spTree>
    <p:extLst>
      <p:ext uri="{BB962C8B-B14F-4D97-AF65-F5344CB8AC3E}">
        <p14:creationId xmlns:p14="http://schemas.microsoft.com/office/powerpoint/2010/main" val="787440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MHS staff are also responsible for the scientific aspects,</a:t>
            </a:r>
            <a:r>
              <a:rPr lang="en-US" baseline="0" dirty="0" smtClean="0"/>
              <a:t> including the analysis of HIV drug resistance and subtypes and circulating recombinant forms in the jurisdiction, and development and dissemination of MHS data reports and publications for use by public health partners.</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14</a:t>
            </a:fld>
            <a:endParaRPr lang="en-US"/>
          </a:p>
        </p:txBody>
      </p:sp>
    </p:spTree>
    <p:extLst>
      <p:ext uri="{BB962C8B-B14F-4D97-AF65-F5344CB8AC3E}">
        <p14:creationId xmlns:p14="http://schemas.microsoft.com/office/powerpoint/2010/main" val="980532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a:t>
            </a:r>
            <a:r>
              <a:rPr lang="en-US" baseline="0" dirty="0" smtClean="0"/>
              <a:t> process standards does MHS entail?</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15</a:t>
            </a:fld>
            <a:endParaRPr lang="en-US"/>
          </a:p>
        </p:txBody>
      </p:sp>
    </p:spTree>
    <p:extLst>
      <p:ext uri="{BB962C8B-B14F-4D97-AF65-F5344CB8AC3E}">
        <p14:creationId xmlns:p14="http://schemas.microsoft.com/office/powerpoint/2010/main" val="1994138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The secure and confidential transfer of any HIV-related data, including HIV nucleotide sequence data, is of utmost importance. Areas should review existing state and local policies on maintaining patient confidentiality and develop specific steps that will be taken to secure the data.</a:t>
            </a:r>
          </a:p>
          <a:p>
            <a:endParaRPr lang="en-US" dirty="0" smtClean="0"/>
          </a:p>
          <a:p>
            <a:r>
              <a:rPr lang="en-US" dirty="0" smtClean="0"/>
              <a:t>Information on the prior use of antiretroviral drugs for all newly diagnosed persons is needed to estimate the prevalence of total HIV drug resistance, including transmitted drug resistance-associated mutations (TDRMs). MHS areas can collect ARV use history data using the CDC Adult HIV Confidential Case Report Form or other forms (e.g., state-based case report forms). Information on ARV use should be entered into </a:t>
            </a:r>
            <a:r>
              <a:rPr lang="en-US" dirty="0" err="1" smtClean="0"/>
              <a:t>eHARS</a:t>
            </a:r>
            <a:r>
              <a:rPr lang="en-US" dirty="0" smtClean="0"/>
              <a:t> on the Testing and Treatment History (TTH) Document. </a:t>
            </a:r>
          </a:p>
          <a:p>
            <a:endParaRPr lang="en-US" dirty="0" smtClean="0"/>
          </a:p>
          <a:p>
            <a:r>
              <a:rPr lang="en-US" dirty="0" smtClean="0"/>
              <a:t>The TTH variables related to ARV use 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Ever Taken Any Antiretroviral Medications</a:t>
            </a:r>
            <a:r>
              <a:rPr lang="en-US" sz="1200" i="1" kern="120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this variable is used to determine whether the patient took any ARVs at any time. The information collected should indicate whether antiretroviral drugs have </a:t>
            </a:r>
            <a:r>
              <a:rPr lang="en-US" sz="1200" u="sng" kern="1200" dirty="0" smtClean="0">
                <a:solidFill>
                  <a:schemeClr val="tx1"/>
                </a:solidFill>
                <a:effectLst/>
                <a:latin typeface="+mn-lt"/>
                <a:ea typeface="+mn-ea"/>
                <a:cs typeface="+mn-cs"/>
              </a:rPr>
              <a:t>ever</a:t>
            </a:r>
            <a:r>
              <a:rPr lang="en-US" sz="1200" kern="1200" dirty="0" smtClean="0">
                <a:solidFill>
                  <a:schemeClr val="tx1"/>
                </a:solidFill>
                <a:effectLst/>
                <a:latin typeface="+mn-lt"/>
                <a:ea typeface="+mn-ea"/>
                <a:cs typeface="+mn-cs"/>
              </a:rPr>
              <a:t> been used (i.e., no time limit should be placed on the history of antiretroviral drug use) and the date on which that information was obtained.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Name(s) of ARV Medication Taken</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this variable lists verifies that at least one medication taken was an ARV.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Date ARVs First Began</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this date represents the earliest date of </a:t>
            </a:r>
            <a:r>
              <a:rPr lang="en-US" sz="1200" u="sng" kern="1200" dirty="0" smtClean="0">
                <a:solidFill>
                  <a:schemeClr val="tx1"/>
                </a:solidFill>
                <a:effectLst/>
                <a:latin typeface="+mn-lt"/>
                <a:ea typeface="+mn-ea"/>
                <a:cs typeface="+mn-cs"/>
              </a:rPr>
              <a:t>any</a:t>
            </a:r>
            <a:r>
              <a:rPr lang="en-US" sz="1200" kern="1200" dirty="0" smtClean="0">
                <a:solidFill>
                  <a:schemeClr val="tx1"/>
                </a:solidFill>
                <a:effectLst/>
                <a:latin typeface="+mn-lt"/>
                <a:ea typeface="+mn-ea"/>
                <a:cs typeface="+mn-cs"/>
              </a:rPr>
              <a:t> ARV use and determines whether the patient took any ARVs before the collection date of the specimen from which the nucleotide sequence was obtained.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Date of Last ARV Use</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this variable represents the date when ARVs were last taken by the patient.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Date Patient Reported Information</a:t>
            </a:r>
            <a:r>
              <a:rPr lang="en-US" sz="1200" b="0" kern="1200" dirty="0" smtClean="0">
                <a:solidFill>
                  <a:schemeClr val="tx1"/>
                </a:solidFill>
                <a:effectLst/>
                <a:latin typeface="+mn-lt"/>
                <a:ea typeface="+mn-ea"/>
                <a:cs typeface="+mn-cs"/>
              </a:rPr>
              <a:t> — represents the date when this information was obtained</a:t>
            </a:r>
            <a:r>
              <a:rPr lang="en-US" sz="1200" b="0" kern="1200" baseline="0" dirty="0" smtClean="0">
                <a:solidFill>
                  <a:schemeClr val="tx1"/>
                </a:solidFill>
                <a:effectLst/>
                <a:latin typeface="+mn-lt"/>
                <a:ea typeface="+mn-ea"/>
                <a:cs typeface="+mn-cs"/>
              </a:rPr>
              <a:t> from the patient</a:t>
            </a: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16</a:t>
            </a:fld>
            <a:endParaRPr lang="en-US"/>
          </a:p>
        </p:txBody>
      </p:sp>
    </p:spTree>
    <p:extLst>
      <p:ext uri="{BB962C8B-B14F-4D97-AF65-F5344CB8AC3E}">
        <p14:creationId xmlns:p14="http://schemas.microsoft.com/office/powerpoint/2010/main" val="1732327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smtClean="0"/>
              <a:t>MHS areas should review existing state laws and regulations regarding the reporting of HIV test results to the health department. Areas should determine if</a:t>
            </a:r>
            <a:r>
              <a:rPr lang="en-US" baseline="0" dirty="0" smtClean="0"/>
              <a:t> HIV nucleotide sequence data are specifically referenced. </a:t>
            </a:r>
            <a:r>
              <a:rPr lang="en-US" dirty="0" smtClean="0"/>
              <a:t>If they are not, areas should work with their legal counsel to determine if the current laws and regulations can be broadly interpreted to include the reporting of HIV nucleotide sequence data (e.g., “all tests indicative of HIV infection and care”). Otherwise, areas should consider modifying existing laws and regulations to ensure the reporting of HIV nucleotide sequence data for public health surveillance.</a:t>
            </a:r>
          </a:p>
          <a:p>
            <a:endParaRPr lang="en-US" dirty="0" smtClean="0"/>
          </a:p>
          <a:p>
            <a:r>
              <a:rPr lang="en-US" dirty="0" smtClean="0"/>
              <a:t>MHS relies on collaboration with laboratories performing HIV genotype testing. Each area should identify public, commercial, and private laboratories that perform HIV genotype testing for area residents. Specifically, MHS areas should work</a:t>
            </a:r>
            <a:r>
              <a:rPr lang="en-US" baseline="0" dirty="0" smtClean="0"/>
              <a:t> with laboratories to determine w</a:t>
            </a:r>
            <a:r>
              <a:rPr lang="en-US" dirty="0" smtClean="0"/>
              <a:t>hether HIV genotype testing occurs on-area or at a reference laboratory and establish a procedure for obtaining the HIV</a:t>
            </a:r>
            <a:r>
              <a:rPr lang="en-US" baseline="0" dirty="0" smtClean="0"/>
              <a:t> sequence data for </a:t>
            </a:r>
            <a:r>
              <a:rPr lang="en-US" sz="1200" u="sng" kern="1200" dirty="0" smtClean="0">
                <a:solidFill>
                  <a:schemeClr val="tx1"/>
                </a:solidFill>
                <a:effectLst/>
                <a:latin typeface="+mn-lt"/>
                <a:ea typeface="+mn-ea"/>
                <a:cs typeface="+mn-cs"/>
              </a:rPr>
              <a:t>all persons diagnosed</a:t>
            </a:r>
            <a:r>
              <a:rPr lang="en-US" sz="1200" kern="1200" dirty="0" smtClean="0">
                <a:solidFill>
                  <a:schemeClr val="tx1"/>
                </a:solidFill>
                <a:effectLst/>
                <a:latin typeface="+mn-lt"/>
                <a:ea typeface="+mn-ea"/>
                <a:cs typeface="+mn-cs"/>
              </a:rPr>
              <a:t>, not just for those who are newly diagnosed</a:t>
            </a:r>
            <a:r>
              <a:rPr lang="en-US" sz="1200" kern="1200" baseline="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As I mentioned earlier, obtaining nucleotide sequence data is not as straightforward as collecting other laboratory data. The primary output of HIV genotyping systems is a genotype report that provides a drug resistance interpretation for clinical use. However, the HIV nucleotide sequence, which is the basis of MHS activities, is an intermediate product of these HIV genotype testing systems. Additionally, sequence data are often not stored with other laboratory test results, and the HIV genotype testing system that holds the sequence data may not be connected to the laboratory’s main computer network. </a:t>
            </a:r>
            <a:r>
              <a:rPr lang="en-US" sz="1200" kern="1200" dirty="0" smtClean="0">
                <a:solidFill>
                  <a:schemeClr val="tx1"/>
                </a:solidFill>
                <a:effectLst/>
                <a:latin typeface="+mn-lt"/>
                <a:ea typeface="+mn-ea"/>
                <a:cs typeface="+mn-cs"/>
              </a:rPr>
              <a:t>Close collaboration with the laboratory administration and technical staff, including IT staff, and often</a:t>
            </a:r>
            <a:r>
              <a:rPr lang="en-US" sz="1200" kern="1200" baseline="0" dirty="0" smtClean="0">
                <a:solidFill>
                  <a:schemeClr val="tx1"/>
                </a:solidFill>
                <a:effectLst/>
                <a:latin typeface="+mn-lt"/>
                <a:ea typeface="+mn-ea"/>
                <a:cs typeface="+mn-cs"/>
              </a:rPr>
              <a:t> the manufacturer, </a:t>
            </a:r>
            <a:r>
              <a:rPr lang="en-US" sz="1200" kern="1200" dirty="0" smtClean="0">
                <a:solidFill>
                  <a:schemeClr val="tx1"/>
                </a:solidFill>
                <a:effectLst/>
                <a:latin typeface="+mn-lt"/>
                <a:ea typeface="+mn-ea"/>
                <a:cs typeface="+mn-cs"/>
              </a:rPr>
              <a:t>is needed to extract the HIV nucleotide sequence data from HIV genotype testing systems and link the sequence data to standard patient information (e.g., collection date, ordering physician)</a:t>
            </a:r>
            <a:r>
              <a:rPr lang="en-US" sz="1200" kern="1200" baseline="0" dirty="0" smtClean="0">
                <a:solidFill>
                  <a:schemeClr val="tx1"/>
                </a:solidFill>
                <a:effectLst/>
                <a:latin typeface="+mn-lt"/>
                <a:ea typeface="+mn-ea"/>
                <a:cs typeface="+mn-cs"/>
              </a:rPr>
              <a:t> prior to transfer to the health department.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MHS areas have established</a:t>
            </a:r>
            <a:r>
              <a:rPr lang="en-US" sz="1200" kern="1200" baseline="0" dirty="0" smtClean="0">
                <a:solidFill>
                  <a:schemeClr val="tx1"/>
                </a:solidFill>
                <a:effectLst/>
                <a:latin typeface="+mn-lt"/>
                <a:ea typeface="+mn-ea"/>
                <a:cs typeface="+mn-cs"/>
              </a:rPr>
              <a:t> a process for extracting the sequence data from the genotyping systems, </a:t>
            </a:r>
            <a:r>
              <a:rPr lang="en-US" sz="1200" kern="1200" dirty="0" smtClean="0">
                <a:solidFill>
                  <a:schemeClr val="tx1"/>
                </a:solidFill>
                <a:effectLst/>
                <a:latin typeface="+mn-lt"/>
                <a:ea typeface="+mn-ea"/>
                <a:cs typeface="+mn-cs"/>
              </a:rPr>
              <a:t>MHS areas should work with the laboratory staff to determine the best method and format (e.g.,</a:t>
            </a:r>
            <a:r>
              <a:rPr lang="en-US" sz="1200" kern="1200" baseline="0" dirty="0" smtClean="0">
                <a:solidFill>
                  <a:schemeClr val="tx1"/>
                </a:solidFill>
                <a:effectLst/>
                <a:latin typeface="+mn-lt"/>
                <a:ea typeface="+mn-ea"/>
                <a:cs typeface="+mn-cs"/>
              </a:rPr>
              <a:t> </a:t>
            </a:r>
            <a:r>
              <a:rPr lang="it-IT" sz="1200" kern="1200" baseline="0" dirty="0" smtClean="0">
                <a:solidFill>
                  <a:schemeClr val="tx1"/>
                </a:solidFill>
                <a:effectLst/>
                <a:latin typeface="+mn-lt"/>
                <a:ea typeface="+mn-ea"/>
                <a:cs typeface="+mn-cs"/>
              </a:rPr>
              <a:t>HL7 messaging, FASTA, ASCII, .txt) </a:t>
            </a:r>
            <a:r>
              <a:rPr lang="en-US" sz="1200" kern="1200" dirty="0" smtClean="0">
                <a:solidFill>
                  <a:schemeClr val="tx1"/>
                </a:solidFill>
                <a:effectLst/>
                <a:latin typeface="+mn-lt"/>
                <a:ea typeface="+mn-ea"/>
                <a:cs typeface="+mn-cs"/>
              </a:rPr>
              <a:t>for transferring</a:t>
            </a:r>
            <a:r>
              <a:rPr lang="en-US" sz="1200" kern="1200" baseline="0" dirty="0" smtClean="0">
                <a:solidFill>
                  <a:schemeClr val="tx1"/>
                </a:solidFill>
                <a:effectLst/>
                <a:latin typeface="+mn-lt"/>
                <a:ea typeface="+mn-ea"/>
                <a:cs typeface="+mn-cs"/>
              </a:rPr>
              <a:t> the files </a:t>
            </a:r>
            <a:r>
              <a:rPr lang="en-US" sz="1200" kern="1200" dirty="0" smtClean="0">
                <a:solidFill>
                  <a:schemeClr val="tx1"/>
                </a:solidFill>
                <a:effectLst/>
                <a:latin typeface="+mn-lt"/>
                <a:ea typeface="+mn-ea"/>
                <a:cs typeface="+mn-cs"/>
              </a:rPr>
              <a:t>to the health department. Depending on the surveillance program’s infrastructure, technical capabilities, and state reporting laws and regulations, programs might rely on a combination of methods.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electronic transfer of nucleotide sequence data is</a:t>
            </a:r>
            <a:r>
              <a:rPr lang="en-US" sz="1200" kern="1200" baseline="0" dirty="0" smtClean="0">
                <a:solidFill>
                  <a:schemeClr val="tx1"/>
                </a:solidFill>
                <a:effectLst/>
                <a:latin typeface="+mn-lt"/>
                <a:ea typeface="+mn-ea"/>
                <a:cs typeface="+mn-cs"/>
              </a:rPr>
              <a:t> the preferred method. Transfer of sequence data can be coordinated with the electronic laboratory reporting (ELR) of other HIV-related laboratory data, coordinated with the transmission with data from existing state systems (e.g., NEDSS Messaging solution), or transmission of sequence data from the laboratory directly using the Secure File Transfer Protocol (SFTP).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If ELR is not currently an option, MHS areas can implement other acceptable methods, including portable and external storage components that have encryption software that meets the federal Advanced Encryption Standards (AES). If removable or external storage devices are used, these devices must include only the minimum amount of information necessary to accomplish the assigned task; must be encrypted or stored under lock and key when not in use; and must be sanitized immediately following the given task. </a:t>
            </a:r>
            <a:endParaRPr lang="en-US" sz="1200" kern="1200" dirty="0" smtClean="0">
              <a:solidFill>
                <a:schemeClr val="tx1"/>
              </a:solidFill>
              <a:effectLst/>
              <a:latin typeface="+mn-lt"/>
              <a:ea typeface="+mn-ea"/>
              <a:cs typeface="+mn-cs"/>
            </a:endParaRPr>
          </a:p>
          <a:p>
            <a:endParaRPr lang="en-US" dirty="0" smtClean="0"/>
          </a:p>
          <a:p>
            <a:r>
              <a:rPr lang="en-US" dirty="0" smtClean="0"/>
              <a:t>Regardless of the method or combination of methods selected, security and confidentiality requirements at the state and CDC</a:t>
            </a:r>
            <a:r>
              <a:rPr lang="en-US" baseline="0" dirty="0" smtClean="0"/>
              <a:t> should be followed.</a:t>
            </a:r>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17</a:t>
            </a:fld>
            <a:endParaRPr lang="en-US"/>
          </a:p>
        </p:txBody>
      </p:sp>
    </p:spTree>
    <p:extLst>
      <p:ext uri="{BB962C8B-B14F-4D97-AF65-F5344CB8AC3E}">
        <p14:creationId xmlns:p14="http://schemas.microsoft.com/office/powerpoint/2010/main" val="3521368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Laboratory Document in </a:t>
            </a:r>
            <a:r>
              <a:rPr lang="en-US" dirty="0" err="1" smtClean="0"/>
              <a:t>eHARS</a:t>
            </a:r>
            <a:r>
              <a:rPr lang="en-US" dirty="0" smtClean="0"/>
              <a:t> will soon be able to</a:t>
            </a:r>
            <a:r>
              <a:rPr lang="en-US" baseline="0" dirty="0" smtClean="0"/>
              <a:t> </a:t>
            </a:r>
            <a:r>
              <a:rPr lang="en-US" dirty="0" smtClean="0"/>
              <a:t>accommodate HIV nucleotide sequence data. Until then, MHS areas should develop procedures for processing and managing the sequence data</a:t>
            </a:r>
            <a:r>
              <a:rPr lang="en-US" baseline="0" dirty="0" smtClean="0"/>
              <a:t> upon receipt at the health department. All areas should develop processes for parsing and importing the data into a local MHS database, exporting these data from the local MHS database, and using SAS software to merge these data with CDC-specific demographic and clinical variables from </a:t>
            </a:r>
            <a:r>
              <a:rPr lang="en-US" baseline="0" dirty="0" err="1" smtClean="0"/>
              <a:t>eHARS</a:t>
            </a:r>
            <a:r>
              <a:rPr lang="en-US" baseline="0" dirty="0" smtClean="0"/>
              <a:t>. </a:t>
            </a:r>
          </a:p>
          <a:p>
            <a:endParaRPr lang="en-US" baseline="0" dirty="0" smtClean="0"/>
          </a:p>
          <a:p>
            <a:r>
              <a:rPr lang="en-US" baseline="0" dirty="0" smtClean="0"/>
              <a:t>Depending on the genotyping system, sequence data may exist as two separate nucleotide sequences from the PR and/or RT genes of the </a:t>
            </a:r>
            <a:r>
              <a:rPr lang="en-US" i="1" baseline="0" dirty="0" smtClean="0"/>
              <a:t>pol</a:t>
            </a:r>
            <a:r>
              <a:rPr lang="en-US" baseline="0" dirty="0" smtClean="0"/>
              <a:t> region or as a single, combined PR and RT sequence. Regardless, sequences should be stored in its original format. </a:t>
            </a:r>
          </a:p>
          <a:p>
            <a:endParaRPr lang="en-US" baseline="0" dirty="0" smtClean="0"/>
          </a:p>
          <a:p>
            <a:r>
              <a:rPr lang="en-US" baseline="0" dirty="0" smtClean="0"/>
              <a:t>The data should also be validated to ensure that the data received are reasonable. For example, the lengths of the sequences received should be compared to expected lengths. Sequences should also be assessed for embedded, non-sequence characters. Any findings that indicate erroneous data should be further investigated.</a:t>
            </a:r>
          </a:p>
          <a:p>
            <a:endParaRPr lang="en-US" baseline="0" dirty="0" smtClean="0"/>
          </a:p>
          <a:p>
            <a:r>
              <a:rPr lang="en-US" dirty="0" smtClean="0"/>
              <a:t>Once the nucleotide sequence data have been validated, the data should be linked with case surveillance information. MHS areas should develop processes for merging and linking the sequence data with other data from </a:t>
            </a:r>
            <a:r>
              <a:rPr lang="en-US" dirty="0" err="1" smtClean="0"/>
              <a:t>eHARS</a:t>
            </a:r>
            <a:r>
              <a:rPr lang="en-US" dirty="0" smtClean="0"/>
              <a:t>. Unmatched sequence data may indicate a reporting delay in </a:t>
            </a:r>
            <a:r>
              <a:rPr lang="en-US" dirty="0" err="1" smtClean="0"/>
              <a:t>eHARS</a:t>
            </a:r>
            <a:r>
              <a:rPr lang="en-US" dirty="0" smtClean="0"/>
              <a:t> or may indicate a new case that has not been reported to the HIV surveillance system. </a:t>
            </a:r>
          </a:p>
          <a:p>
            <a:endParaRPr lang="en-US" dirty="0" smtClean="0"/>
          </a:p>
          <a:p>
            <a:r>
              <a:rPr lang="en-US" dirty="0" smtClean="0"/>
              <a:t>As with other HIV</a:t>
            </a:r>
            <a:r>
              <a:rPr lang="en-US" baseline="0" dirty="0" smtClean="0"/>
              <a:t> surveillance data received, ongoing monitoring of the completeness and quality of MHS data elements should be conducted, and until </a:t>
            </a:r>
            <a:r>
              <a:rPr lang="en-US" baseline="0" dirty="0" err="1" smtClean="0"/>
              <a:t>eHARS</a:t>
            </a:r>
            <a:r>
              <a:rPr lang="en-US" baseline="0" dirty="0" smtClean="0"/>
              <a:t> functionality is up and running, sequence data should be merged and transferred to CDC monthly. </a:t>
            </a:r>
          </a:p>
          <a:p>
            <a:endParaRPr lang="en-US" baseline="0" dirty="0" smtClean="0"/>
          </a:p>
          <a:p>
            <a:r>
              <a:rPr lang="en-US" baseline="0" dirty="0" smtClean="0"/>
              <a:t>Data analysis for the purpose of dissemination should also be conducted. On a semi-annual basis or as deemed appropriate, CDC will provide a local dataset and accompanying SAS program for MHS areas to conduct local data analyses. Alternatively, MHS areas that have staff with knowledge of Perl, Java, and XML can choose to process the sequence data reported from laboratories by installing and using a program that can process nucleotide sequence data and identify mutations. CDC currently uses Sierra, a web service offered by the Stanford HIV Drug Resistance Database. Staff should have advanced SAS skills to locally develop their own SAS programs to read in outputs from processed sequences, apply surveillance mutation lists, and analyze the data.</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18</a:t>
            </a:fld>
            <a:endParaRPr lang="en-US"/>
          </a:p>
        </p:txBody>
      </p:sp>
    </p:spTree>
    <p:extLst>
      <p:ext uri="{BB962C8B-B14F-4D97-AF65-F5344CB8AC3E}">
        <p14:creationId xmlns:p14="http://schemas.microsoft.com/office/powerpoint/2010/main" val="2395567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 quick note about transmitted drug-resistance associated</a:t>
            </a:r>
            <a:r>
              <a:rPr lang="en-US" baseline="0" dirty="0" smtClean="0"/>
              <a:t> mutations. </a:t>
            </a:r>
            <a:r>
              <a:rPr lang="en-US" dirty="0" smtClean="0"/>
              <a:t>As I mentioned earlier, MHS </a:t>
            </a:r>
            <a:r>
              <a:rPr lang="en-US" baseline="0" dirty="0" smtClean="0"/>
              <a:t>is an </a:t>
            </a:r>
            <a:r>
              <a:rPr lang="en-US" dirty="0" smtClean="0"/>
              <a:t>expansion of the goals and objectives of VARHS</a:t>
            </a:r>
            <a:r>
              <a:rPr lang="en-US" baseline="0" dirty="0" smtClean="0"/>
              <a:t> and </a:t>
            </a:r>
            <a:r>
              <a:rPr lang="en-US" dirty="0" smtClean="0"/>
              <a:t>has</a:t>
            </a:r>
            <a:r>
              <a:rPr lang="en-US" baseline="0" dirty="0" smtClean="0"/>
              <a:t> a broader emphasis on all drug resistance-associated mutations. Transmitted drug-resistance associated mutations are a subset of the total drug resistance and can still be monitored through MHS activities.</a:t>
            </a:r>
          </a:p>
          <a:p>
            <a:endParaRPr lang="en-US" dirty="0" smtClean="0"/>
          </a:p>
          <a:p>
            <a:pPr marL="0" marR="0">
              <a:lnSpc>
                <a:spcPct val="150000"/>
              </a:lnSpc>
              <a:spcBef>
                <a:spcPts val="0"/>
              </a:spcBef>
              <a:spcAft>
                <a:spcPts val="0"/>
              </a:spcAft>
            </a:pPr>
            <a:r>
              <a:rPr lang="en-US" sz="1200" dirty="0" smtClean="0">
                <a:effectLst/>
                <a:latin typeface="Times New Roman"/>
                <a:ea typeface="Times New Roman"/>
                <a:cs typeface="Times New Roman"/>
              </a:rPr>
              <a:t>In order to be included in analysis</a:t>
            </a:r>
            <a:r>
              <a:rPr lang="en-US" sz="1200" baseline="0" dirty="0" smtClean="0">
                <a:effectLst/>
                <a:latin typeface="Times New Roman"/>
                <a:ea typeface="Times New Roman"/>
                <a:cs typeface="Times New Roman"/>
              </a:rPr>
              <a:t> of </a:t>
            </a:r>
            <a:r>
              <a:rPr lang="en-US" sz="1200" i="0" baseline="0" dirty="0" smtClean="0">
                <a:effectLst/>
                <a:latin typeface="Times New Roman"/>
                <a:ea typeface="Times New Roman"/>
                <a:cs typeface="Times New Roman"/>
              </a:rPr>
              <a:t>transmitted drug-resistance–associated mutations, persons must have</a:t>
            </a:r>
            <a:endParaRPr lang="en-US" sz="1200" dirty="0" smtClean="0">
              <a:effectLst/>
              <a:latin typeface="Times New Roman"/>
              <a:ea typeface="Times New Roman"/>
              <a:cs typeface="Times New Roman"/>
            </a:endParaRPr>
          </a:p>
          <a:p>
            <a:pPr marL="0" marR="0">
              <a:lnSpc>
                <a:spcPct val="150000"/>
              </a:lnSpc>
              <a:spcBef>
                <a:spcPts val="0"/>
              </a:spcBef>
              <a:spcAft>
                <a:spcPts val="0"/>
              </a:spcAft>
            </a:pPr>
            <a:endParaRPr lang="en-US" sz="1400" dirty="0" smtClean="0">
              <a:effectLst/>
              <a:latin typeface="Verdana"/>
              <a:ea typeface="Times New Roman"/>
              <a:cs typeface="Times New Roman"/>
            </a:endParaRPr>
          </a:p>
          <a:p>
            <a:pPr marL="342900" marR="0" lvl="0" indent="-342900">
              <a:lnSpc>
                <a:spcPct val="150000"/>
              </a:lnSpc>
              <a:spcBef>
                <a:spcPts val="0"/>
              </a:spcBef>
              <a:spcAft>
                <a:spcPts val="0"/>
              </a:spcAft>
              <a:buFont typeface="Symbol"/>
              <a:buChar char=""/>
            </a:pPr>
            <a:r>
              <a:rPr lang="en-US" sz="1200" dirty="0" smtClean="0">
                <a:solidFill>
                  <a:srgbClr val="000000"/>
                </a:solidFill>
                <a:effectLst/>
                <a:latin typeface="Times New Roman"/>
                <a:ea typeface="Times New Roman"/>
                <a:cs typeface="Verdana"/>
              </a:rPr>
              <a:t>A nucleotide sequence from a specimen that was drawn within three months after the date of collection of the diagnostic specimen (i.e., the HIV-positive specimen that led to the report in eHARS).</a:t>
            </a:r>
            <a:endParaRPr lang="en-US" sz="1400" dirty="0" smtClean="0">
              <a:solidFill>
                <a:srgbClr val="000000"/>
              </a:solidFill>
              <a:effectLst/>
              <a:latin typeface="Verdana"/>
              <a:ea typeface="Times New Roman"/>
              <a:cs typeface="Verdana"/>
            </a:endParaRPr>
          </a:p>
          <a:p>
            <a:pPr marL="914400" marR="0">
              <a:lnSpc>
                <a:spcPct val="150000"/>
              </a:lnSpc>
              <a:spcBef>
                <a:spcPts val="0"/>
              </a:spcBef>
              <a:spcAft>
                <a:spcPts val="0"/>
              </a:spcAft>
            </a:pPr>
            <a:r>
              <a:rPr lang="en-US" sz="1200" i="1" dirty="0" smtClean="0">
                <a:solidFill>
                  <a:srgbClr val="000000"/>
                </a:solidFill>
                <a:effectLst/>
                <a:latin typeface="Times New Roman"/>
                <a:ea typeface="Times New Roman"/>
                <a:cs typeface="Verdana"/>
              </a:rPr>
              <a:t>and</a:t>
            </a:r>
            <a:endParaRPr lang="en-US" sz="1400" dirty="0" smtClean="0">
              <a:solidFill>
                <a:srgbClr val="000000"/>
              </a:solidFill>
              <a:effectLst/>
              <a:latin typeface="Verdana"/>
              <a:ea typeface="Times New Roman"/>
              <a:cs typeface="Verdana"/>
            </a:endParaRPr>
          </a:p>
          <a:p>
            <a:pPr marL="342900" marR="0" lvl="0" indent="-342900">
              <a:lnSpc>
                <a:spcPct val="150000"/>
              </a:lnSpc>
              <a:spcBef>
                <a:spcPts val="0"/>
              </a:spcBef>
              <a:spcAft>
                <a:spcPts val="0"/>
              </a:spcAft>
              <a:buFont typeface="Symbol"/>
              <a:buChar char=""/>
            </a:pPr>
            <a:r>
              <a:rPr lang="en-US" sz="1200" dirty="0" smtClean="0">
                <a:solidFill>
                  <a:srgbClr val="000000"/>
                </a:solidFill>
                <a:effectLst/>
                <a:latin typeface="Times New Roman"/>
                <a:ea typeface="Times New Roman"/>
                <a:cs typeface="Verdana"/>
              </a:rPr>
              <a:t>No evidence of prior ARV use (as determined by ARV history use data). </a:t>
            </a:r>
            <a:endParaRPr lang="en-US" sz="1400" dirty="0" smtClean="0">
              <a:solidFill>
                <a:srgbClr val="000000"/>
              </a:solidFill>
              <a:effectLst/>
              <a:latin typeface="Verdana"/>
              <a:ea typeface="Times New Roman"/>
              <a:cs typeface="Verdana"/>
            </a:endParaRP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19</a:t>
            </a:fld>
            <a:endParaRPr lang="en-US"/>
          </a:p>
        </p:txBody>
      </p:sp>
    </p:spTree>
    <p:extLst>
      <p:ext uri="{BB962C8B-B14F-4D97-AF65-F5344CB8AC3E}">
        <p14:creationId xmlns:p14="http://schemas.microsoft.com/office/powerpoint/2010/main" val="2754628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 webinar,</a:t>
            </a:r>
            <a:r>
              <a:rPr lang="en-US" baseline="0" dirty="0" smtClean="0"/>
              <a:t> I will </a:t>
            </a:r>
          </a:p>
          <a:p>
            <a:pPr marL="171450" indent="-171450">
              <a:buFont typeface="Arial" pitchFamily="34" charset="0"/>
              <a:buChar char="•"/>
            </a:pPr>
            <a:r>
              <a:rPr lang="en-US" baseline="0" dirty="0" smtClean="0"/>
              <a:t>Provide an overview of Molecular HIV Surveillance, or MHS, </a:t>
            </a:r>
          </a:p>
          <a:p>
            <a:pPr marL="171450" indent="-171450">
              <a:buFont typeface="Arial" pitchFamily="34" charset="0"/>
              <a:buChar char="•"/>
            </a:pPr>
            <a:r>
              <a:rPr lang="en-US" baseline="0" dirty="0" smtClean="0"/>
              <a:t>Briefly describe some general concepts related to MHS, and</a:t>
            </a:r>
          </a:p>
          <a:p>
            <a:pPr marL="171450" indent="-171450">
              <a:buFont typeface="Arial" pitchFamily="34" charset="0"/>
              <a:buChar char="•"/>
            </a:pPr>
            <a:r>
              <a:rPr lang="en-US" baseline="0" dirty="0" smtClean="0"/>
              <a:t>Discuss the structural requirements, process standards, and outcome standards for conducting MHS</a:t>
            </a:r>
          </a:p>
          <a:p>
            <a:pPr marL="0" indent="0">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1516171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a:t>
            </a:r>
            <a:r>
              <a:rPr lang="en-US" baseline="0" dirty="0" smtClean="0"/>
              <a:t> I’ll describe the outcome standards for MHS.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20</a:t>
            </a:fld>
            <a:endParaRPr lang="en-US"/>
          </a:p>
        </p:txBody>
      </p:sp>
    </p:spTree>
    <p:extLst>
      <p:ext uri="{BB962C8B-B14F-4D97-AF65-F5344CB8AC3E}">
        <p14:creationId xmlns:p14="http://schemas.microsoft.com/office/powerpoint/2010/main" val="3872222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Meeting the surveillance standards for case ascertainment, data quality, timeliness, and completeness are essential to the success of MHS. The outcome standards for MHS relate only to persons who resided in the surveillance area at the time of diagnosis. </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21</a:t>
            </a:fld>
            <a:endParaRPr lang="en-US"/>
          </a:p>
        </p:txBody>
      </p:sp>
    </p:spTree>
    <p:extLst>
      <p:ext uri="{BB962C8B-B14F-4D97-AF65-F5344CB8AC3E}">
        <p14:creationId xmlns:p14="http://schemas.microsoft.com/office/powerpoint/2010/main" val="1592430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assessment at 12 months after the end of the diagnosis year,</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At least 50% of newly diagnosed HIV disease cases reported to the national HIV surveillance system for a calendar year should have an initial HIV nucleotide sequence from a specimen obtained within 3 months of HIV diagnosis, and </a:t>
            </a:r>
          </a:p>
          <a:p>
            <a:pPr lvl="0"/>
            <a:r>
              <a:rPr lang="en-US" sz="1200" kern="1200" dirty="0" smtClean="0">
                <a:solidFill>
                  <a:schemeClr val="tx1"/>
                </a:solidFill>
                <a:effectLst/>
                <a:latin typeface="+mn-lt"/>
                <a:ea typeface="+mn-ea"/>
                <a:cs typeface="+mn-cs"/>
              </a:rPr>
              <a:t>At least 85% of newly diagnosed HIV disease cases with a nucleotide sequence reported to the national HIV surveillance system for a calendar year should have HIV treatment history data. </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22</a:t>
            </a:fld>
            <a:endParaRPr lang="en-US"/>
          </a:p>
        </p:txBody>
      </p:sp>
    </p:spTree>
    <p:extLst>
      <p:ext uri="{BB962C8B-B14F-4D97-AF65-F5344CB8AC3E}">
        <p14:creationId xmlns:p14="http://schemas.microsoft.com/office/powerpoint/2010/main" val="2261990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MHS is a component of the National HIV Surveillance System, </a:t>
            </a:r>
          </a:p>
          <a:p>
            <a:r>
              <a:rPr lang="en-US" dirty="0" smtClean="0"/>
              <a:t>Integration with case surveillance is key, and </a:t>
            </a:r>
          </a:p>
          <a:p>
            <a:r>
              <a:rPr lang="en-US" dirty="0" smtClean="0"/>
              <a:t>HIV nucleotide sequence data  and ARV use history data can provide a unique perspective about HIV disease in the U.S.</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23</a:t>
            </a:fld>
            <a:endParaRPr lang="en-US"/>
          </a:p>
        </p:txBody>
      </p:sp>
    </p:spTree>
    <p:extLst>
      <p:ext uri="{BB962C8B-B14F-4D97-AF65-F5344CB8AC3E}">
        <p14:creationId xmlns:p14="http://schemas.microsoft.com/office/powerpoint/2010/main" val="1010616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25</a:t>
            </a:fld>
            <a:endParaRPr lang="en-US"/>
          </a:p>
        </p:txBody>
      </p:sp>
    </p:spTree>
    <p:extLst>
      <p:ext uri="{BB962C8B-B14F-4D97-AF65-F5344CB8AC3E}">
        <p14:creationId xmlns:p14="http://schemas.microsoft.com/office/powerpoint/2010/main" val="3909906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26</a:t>
            </a:fld>
            <a:endParaRPr lang="en-US"/>
          </a:p>
        </p:txBody>
      </p:sp>
    </p:spTree>
    <p:extLst>
      <p:ext uri="{BB962C8B-B14F-4D97-AF65-F5344CB8AC3E}">
        <p14:creationId xmlns:p14="http://schemas.microsoft.com/office/powerpoint/2010/main" val="3272515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Molecular HIV Surveillance (MHS) </a:t>
            </a:r>
            <a:r>
              <a:rPr lang="en-US" dirty="0" smtClean="0">
                <a:latin typeface="+mn-lt"/>
                <a:cs typeface="Calibri"/>
              </a:rPr>
              <a:t>is a component of the National HIV Surveillance</a:t>
            </a:r>
            <a:r>
              <a:rPr lang="en-US" baseline="0" dirty="0" smtClean="0">
                <a:latin typeface="+mn-lt"/>
                <a:cs typeface="Calibri"/>
              </a:rPr>
              <a:t> System.</a:t>
            </a:r>
            <a:r>
              <a:rPr lang="en-US" baseline="0" dirty="0" smtClean="0">
                <a:latin typeface="+mn-lt"/>
                <a:cs typeface="+mn-cs"/>
              </a:rPr>
              <a:t> Prior to the 2013 Funding Opportunity Announcement earlier this year, this activity was </a:t>
            </a:r>
            <a:r>
              <a:rPr lang="en-US" dirty="0" smtClean="0"/>
              <a:t>referred to as Variant, Atypical, and Resistant HIV Surveillance (VARHS).</a:t>
            </a:r>
            <a:r>
              <a:rPr lang="en-US" baseline="0" dirty="0" smtClean="0"/>
              <a:t> </a:t>
            </a:r>
            <a:r>
              <a:rPr lang="en-US" baseline="0" dirty="0" smtClean="0">
                <a:latin typeface="Calibri"/>
                <a:cs typeface="Calibri"/>
              </a:rPr>
              <a:t>With the new FOA, we have expanded upon the goals and objectives of VARHS.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latin typeface="Calibri"/>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alibri"/>
                <a:cs typeface="Calibri"/>
              </a:rPr>
              <a:t>Like VARHS, MHS still collects HIV nucleotide sequence data. However, a broader emphasis will be placed on using the tools and principles of molecular epidemiology</a:t>
            </a:r>
            <a:r>
              <a:rPr lang="en-US" baseline="0" dirty="0" smtClean="0">
                <a:latin typeface="+mn-lt"/>
                <a:cs typeface="Calibri"/>
              </a:rPr>
              <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latin typeface="+mn-lt"/>
                <a:cs typeface="Calibri"/>
              </a:rPr>
              <a:t>To estimate the prevalence of and monitor trends in HIV drug resistance mutations, including, but not limited to, transmitted drug resistance–associated mutations (TDRMs);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latin typeface="+mn-lt"/>
                <a:cs typeface="Calibri"/>
              </a:rPr>
              <a:t>To monitor the distribution of HIV genetic subtypes and recombinant forms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latin typeface="+mn-lt"/>
                <a:cs typeface="Calibri"/>
              </a:rPr>
              <a:t>To describe patterns of HIV transmission, clusters, and diversification; and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latin typeface="+mn-lt"/>
                <a:cs typeface="Calibri"/>
              </a:rPr>
              <a:t>To assist HIV treatment, prevention, and program planning and evaluation.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latin typeface="Calibri"/>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alibri"/>
                <a:cs typeface="Calibri"/>
              </a:rPr>
              <a:t>(Note that from this point on, </a:t>
            </a:r>
            <a:r>
              <a:rPr lang="en-US" sz="1200" kern="1200" dirty="0" smtClean="0">
                <a:solidFill>
                  <a:schemeClr val="tx1"/>
                </a:solidFill>
                <a:effectLst/>
                <a:latin typeface="+mn-lt"/>
                <a:ea typeface="+mn-ea"/>
                <a:cs typeface="+mn-cs"/>
              </a:rPr>
              <a:t>all references to HIV in this presentation refer to HIV-1 infection.)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a:t>
            </a:fld>
            <a:endParaRPr lang="en-US"/>
          </a:p>
        </p:txBody>
      </p:sp>
    </p:spTree>
    <p:extLst>
      <p:ext uri="{BB962C8B-B14F-4D97-AF65-F5344CB8AC3E}">
        <p14:creationId xmlns:p14="http://schemas.microsoft.com/office/powerpoint/2010/main" val="2371998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MHS provides a unique perspective about HIV disease in the U.S.</a:t>
            </a:r>
            <a:r>
              <a:rPr lang="en-US" baseline="0" dirty="0" smtClean="0"/>
              <a:t> and supports the National HIV/AIDS Strategy goals of reducing new HIV infections, increasing access to care and optimizing health outcomes, and reducing HIV-related health disparities. </a:t>
            </a:r>
          </a:p>
          <a:p>
            <a:endParaRPr lang="en-US" baseline="0" dirty="0" smtClean="0"/>
          </a:p>
          <a:p>
            <a:r>
              <a:rPr lang="en-US" baseline="0" dirty="0" smtClean="0"/>
              <a:t>Specifically, HIV nucleotide sequence data that are collected through MHS activities might be used to determine duration of infection and estimate incidence, could serve as a marker for linkage to and quality of care, and could reveal transmission patterns and provide insight into prevention. </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4</a:t>
            </a:fld>
            <a:endParaRPr lang="en-US"/>
          </a:p>
        </p:txBody>
      </p:sp>
    </p:spTree>
    <p:extLst>
      <p:ext uri="{BB962C8B-B14F-4D97-AF65-F5344CB8AC3E}">
        <p14:creationId xmlns:p14="http://schemas.microsoft.com/office/powerpoint/2010/main" val="8586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discussing the specifics about MHS</a:t>
            </a:r>
            <a:r>
              <a:rPr lang="en-US" baseline="0" dirty="0" smtClean="0"/>
              <a:t> activities, I will briefly describe some of the general concepts that are crucial to MHS.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5</a:t>
            </a:fld>
            <a:endParaRPr lang="en-US"/>
          </a:p>
        </p:txBody>
      </p:sp>
    </p:spTree>
    <p:extLst>
      <p:ext uri="{BB962C8B-B14F-4D97-AF65-F5344CB8AC3E}">
        <p14:creationId xmlns:p14="http://schemas.microsoft.com/office/powerpoint/2010/main" val="2677924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HIV has</a:t>
            </a:r>
            <a:r>
              <a:rPr lang="en-US" baseline="0" dirty="0" smtClean="0"/>
              <a:t> a rapid reproduction rate and a very high mutation rate, and it</a:t>
            </a:r>
            <a:r>
              <a:rPr lang="en-US" dirty="0" smtClean="0"/>
              <a:t> lacks the mechanism to correct mistakes that occur as it reproduces.</a:t>
            </a:r>
            <a:r>
              <a:rPr lang="en-US" baseline="0" dirty="0" smtClean="0"/>
              <a:t> Some of these mutations (i.e., polymorphisms) are naturally drug resistant. In other words, </a:t>
            </a:r>
            <a:r>
              <a:rPr lang="en-US" dirty="0" smtClean="0"/>
              <a:t>drug-resistant mutations can be present in HIV</a:t>
            </a:r>
            <a:r>
              <a:rPr lang="en-US" baseline="0" dirty="0" smtClean="0"/>
              <a:t> infection</a:t>
            </a:r>
            <a:r>
              <a:rPr lang="en-US" dirty="0" smtClean="0"/>
              <a:t>, even in the absence of antiretroviral</a:t>
            </a:r>
            <a:r>
              <a:rPr lang="en-US" baseline="0" dirty="0" smtClean="0"/>
              <a:t> drugs</a:t>
            </a:r>
            <a:r>
              <a:rPr lang="en-US" dirty="0" smtClean="0"/>
              <a:t>.  </a:t>
            </a:r>
          </a:p>
          <a:p>
            <a:endParaRPr lang="en-US" dirty="0" smtClean="0"/>
          </a:p>
          <a:p>
            <a:r>
              <a:rPr lang="en-US" dirty="0" smtClean="0"/>
              <a:t>Expanded and suboptimal uses of antiretroviral</a:t>
            </a:r>
            <a:r>
              <a:rPr lang="en-US" baseline="0" dirty="0" smtClean="0"/>
              <a:t> drugs</a:t>
            </a:r>
            <a:r>
              <a:rPr lang="en-US" dirty="0" smtClean="0"/>
              <a:t> have also contributed to the emergence of drug-resistant strains of HIV, resulting in suboptimal </a:t>
            </a:r>
            <a:r>
              <a:rPr lang="en-US" dirty="0" err="1" smtClean="0"/>
              <a:t>virologic</a:t>
            </a:r>
            <a:r>
              <a:rPr lang="en-US" dirty="0" smtClean="0"/>
              <a:t> responses, treatment failures, and the transmission of drug-resistant strains of HIV. CDC estimates that one in six newly diagnosed HIV infections contain one or more mutations that is associated with </a:t>
            </a:r>
            <a:r>
              <a:rPr lang="en-US" u="sng" dirty="0" smtClean="0"/>
              <a:t>transmitted</a:t>
            </a:r>
            <a:r>
              <a:rPr lang="en-US" dirty="0" smtClean="0"/>
              <a:t> antiretroviral drug resistance.</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6</a:t>
            </a:fld>
            <a:endParaRPr lang="en-US"/>
          </a:p>
        </p:txBody>
      </p:sp>
    </p:spTree>
    <p:extLst>
      <p:ext uri="{BB962C8B-B14F-4D97-AF65-F5344CB8AC3E}">
        <p14:creationId xmlns:p14="http://schemas.microsoft.com/office/powerpoint/2010/main" val="3200153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HIV genotype testing is considered a part of the standard of care for persons infected with HIV and is used to detect the presence of mutations associated with antiretroviral drug resistance. The U.S. Department of Health and Human Services and the International Antiviral Society-USA (IAS-USA) recommend that HIV genotype testing be performed at entry into care, prior to initiation of antiretroviral therapy, and upon treatment failure.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Standard HIV genotypic assays extract viral RNA from the blood plasma of an HIV-infected person and amplify the protease and reverse transcriptase (RT) genes of the </a:t>
            </a:r>
            <a:r>
              <a:rPr lang="en-US" i="1" dirty="0" smtClean="0"/>
              <a:t>pol </a:t>
            </a:r>
            <a:r>
              <a:rPr lang="en-US" dirty="0" smtClean="0"/>
              <a:t>region of the HIV nucleotide sequence. The nucleotides in the amplified section of the sequence are translated into corresponding amino acids and compared to the amino acids in a s</a:t>
            </a:r>
            <a:r>
              <a:rPr lang="en-US" baseline="0" dirty="0" smtClean="0"/>
              <a:t>tandard “wild-type” sequence. Amino acids that differ from those present in the wild-type virus are called mutations, and some of these may be associated with resistance to antiretroviral drugs.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2865D1B-0DC6-42CE-8930-912C113E9AA7}" type="slidenum">
              <a:rPr lang="en-US" smtClean="0"/>
              <a:pPr/>
              <a:t>7</a:t>
            </a:fld>
            <a:endParaRPr lang="en-US"/>
          </a:p>
        </p:txBody>
      </p:sp>
    </p:spTree>
    <p:extLst>
      <p:ext uri="{BB962C8B-B14F-4D97-AF65-F5344CB8AC3E}">
        <p14:creationId xmlns:p14="http://schemas.microsoft.com/office/powerpoint/2010/main" val="2512203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Standard genotyping methods used to identify mutations associated with antiretroviral drug resistance can also be used to distinguish between subtype B and non-B variants of HIV. More advanced phylogenetic techniques are also</a:t>
            </a:r>
            <a:r>
              <a:rPr lang="en-US" baseline="0" dirty="0" smtClean="0"/>
              <a:t> available for more accurate classification of viral strains </a:t>
            </a:r>
            <a:r>
              <a:rPr lang="en-US" dirty="0" smtClean="0"/>
              <a:t>into the various subtypes, circulating recombinant forms, and unique</a:t>
            </a:r>
            <a:r>
              <a:rPr lang="en-US" baseline="0" dirty="0" smtClean="0"/>
              <a:t> recombinant forms</a:t>
            </a:r>
            <a:r>
              <a:rPr lang="en-US" dirty="0" smtClean="0"/>
              <a:t>. </a:t>
            </a:r>
            <a:r>
              <a:rPr lang="en-US" dirty="0" err="1" smtClean="0"/>
              <a:t>Phlyogenetic</a:t>
            </a:r>
            <a:r>
              <a:rPr lang="en-US" baseline="0" dirty="0" smtClean="0"/>
              <a:t> methods can also be used to study </a:t>
            </a:r>
            <a:r>
              <a:rPr lang="en-US" dirty="0" smtClean="0"/>
              <a:t>the relationship between HIV strains and</a:t>
            </a:r>
            <a:r>
              <a:rPr lang="en-US" baseline="0" dirty="0" smtClean="0"/>
              <a:t> to detect those that are cl</a:t>
            </a:r>
            <a:r>
              <a:rPr lang="en-US" dirty="0" smtClean="0"/>
              <a:t>osely related (i.e., clusters).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8</a:t>
            </a:fld>
            <a:endParaRPr lang="en-US"/>
          </a:p>
        </p:txBody>
      </p:sp>
    </p:spTree>
    <p:extLst>
      <p:ext uri="{BB962C8B-B14F-4D97-AF65-F5344CB8AC3E}">
        <p14:creationId xmlns:p14="http://schemas.microsoft.com/office/powerpoint/2010/main" val="3639094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now that we’ve reviewed the background information, </a:t>
            </a:r>
            <a:r>
              <a:rPr lang="en-US" dirty="0" smtClean="0"/>
              <a:t>I’d now like to switch</a:t>
            </a:r>
            <a:r>
              <a:rPr lang="en-US" baseline="0" dirty="0" smtClean="0"/>
              <a:t> gears and discuss the structural requirements of MHS.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9</a:t>
            </a:fld>
            <a:endParaRPr lang="en-US"/>
          </a:p>
        </p:txBody>
      </p:sp>
    </p:spTree>
    <p:extLst>
      <p:ext uri="{BB962C8B-B14F-4D97-AF65-F5344CB8AC3E}">
        <p14:creationId xmlns:p14="http://schemas.microsoft.com/office/powerpoint/2010/main" val="108581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2209800"/>
          </a:xfrm>
        </p:spPr>
        <p:txBody>
          <a:bodyPr/>
          <a:lstStyle/>
          <a:p>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r>
              <a:rPr lang="en-US" sz="3200" dirty="0" smtClean="0"/>
              <a:t/>
            </a:r>
            <a:br>
              <a:rPr lang="en-US" sz="3200" dirty="0" smtClean="0"/>
            </a:br>
            <a:r>
              <a:rPr lang="en-US" sz="3200" dirty="0" smtClean="0"/>
              <a:t/>
            </a:r>
            <a:br>
              <a:rPr lang="en-US" sz="3200" dirty="0" smtClean="0"/>
            </a:br>
            <a:r>
              <a:rPr lang="en-US" sz="3200" dirty="0" smtClean="0"/>
              <a:t>Molecular HIV Surveillance</a:t>
            </a:r>
            <a:endParaRPr lang="en-US" sz="3200" dirty="0"/>
          </a:p>
        </p:txBody>
      </p:sp>
      <p:sp>
        <p:nvSpPr>
          <p:cNvPr id="2" name="Subtitle 1"/>
          <p:cNvSpPr>
            <a:spLocks noGrp="1"/>
          </p:cNvSpPr>
          <p:nvPr>
            <p:ph type="subTitle" idx="1"/>
          </p:nvPr>
        </p:nvSpPr>
        <p:spPr>
          <a:xfrm>
            <a:off x="1371600" y="3886200"/>
            <a:ext cx="6400800" cy="457200"/>
          </a:xfrm>
        </p:spPr>
        <p:txBody>
          <a:bodyPr/>
          <a:lstStyle/>
          <a:p>
            <a:r>
              <a:rPr lang="en-US" dirty="0" smtClean="0"/>
              <a:t>Rebecca Ziebell</a:t>
            </a:r>
          </a:p>
          <a:p>
            <a:r>
              <a:rPr lang="en-US" dirty="0" smtClean="0"/>
              <a:t>Cheryl Bañez Ocfemia</a:t>
            </a:r>
          </a:p>
          <a:p>
            <a:endParaRPr lang="en-US" dirty="0" smtClean="0"/>
          </a:p>
          <a:p>
            <a:endParaRPr lang="en-US" dirty="0"/>
          </a:p>
        </p:txBody>
      </p:sp>
      <p:sp>
        <p:nvSpPr>
          <p:cNvPr id="3" name="Text Placeholder 2"/>
          <p:cNvSpPr>
            <a:spLocks noGrp="1"/>
          </p:cNvSpPr>
          <p:nvPr>
            <p:ph type="body" sz="quarter" idx="10"/>
          </p:nvPr>
        </p:nvSpPr>
        <p:spPr>
          <a:xfrm>
            <a:off x="1371600" y="4876800"/>
            <a:ext cx="6400800" cy="762000"/>
          </a:xfrm>
        </p:spPr>
        <p:txBody>
          <a:bodyPr/>
          <a:lstStyle/>
          <a:p>
            <a:r>
              <a:rPr lang="en-US" sz="1400" dirty="0" smtClean="0"/>
              <a:t>CSTE Webinar</a:t>
            </a:r>
          </a:p>
          <a:p>
            <a:r>
              <a:rPr lang="en-US" sz="1400" dirty="0" smtClean="0"/>
              <a:t>October 2, 2012</a:t>
            </a:r>
          </a:p>
          <a:p>
            <a:endParaRPr lang="en-US" sz="1400"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Policies and Procedures</a:t>
            </a:r>
          </a:p>
        </p:txBody>
      </p:sp>
      <p:sp>
        <p:nvSpPr>
          <p:cNvPr id="3" name="Content Placeholder 2"/>
          <p:cNvSpPr>
            <a:spLocks noGrp="1"/>
          </p:cNvSpPr>
          <p:nvPr>
            <p:ph idx="1"/>
          </p:nvPr>
        </p:nvSpPr>
        <p:spPr/>
        <p:txBody>
          <a:bodyPr/>
          <a:lstStyle/>
          <a:p>
            <a:r>
              <a:rPr lang="en-US" dirty="0" smtClean="0"/>
              <a:t>MHS activities should expand upon existing infrastructure of HIV case surveillance</a:t>
            </a:r>
          </a:p>
          <a:p>
            <a:r>
              <a:rPr lang="en-US" dirty="0" smtClean="0"/>
              <a:t>MHS-specific policies and procedures should be incorporated into local guidance documents</a:t>
            </a:r>
            <a:endParaRPr lang="en-US" dirty="0"/>
          </a:p>
        </p:txBody>
      </p:sp>
    </p:spTree>
    <p:extLst>
      <p:ext uri="{BB962C8B-B14F-4D97-AF65-F5344CB8AC3E}">
        <p14:creationId xmlns:p14="http://schemas.microsoft.com/office/powerpoint/2010/main" val="138389864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Staffing Needs</a:t>
            </a:r>
            <a:endParaRPr lang="en-US" dirty="0"/>
          </a:p>
        </p:txBody>
      </p:sp>
      <p:sp>
        <p:nvSpPr>
          <p:cNvPr id="3" name="Content Placeholder 2"/>
          <p:cNvSpPr>
            <a:spLocks noGrp="1"/>
          </p:cNvSpPr>
          <p:nvPr>
            <p:ph idx="1"/>
          </p:nvPr>
        </p:nvSpPr>
        <p:spPr/>
        <p:txBody>
          <a:bodyPr/>
          <a:lstStyle/>
          <a:p>
            <a:r>
              <a:rPr lang="en-US" dirty="0" smtClean="0"/>
              <a:t>Collaboration with HIV case surveillance staff</a:t>
            </a:r>
          </a:p>
          <a:p>
            <a:r>
              <a:rPr lang="en-US" dirty="0" smtClean="0"/>
              <a:t>Depends on phase of program implementation, HIV morbidity, resource availability</a:t>
            </a:r>
          </a:p>
          <a:p>
            <a:r>
              <a:rPr lang="en-US" dirty="0" smtClean="0"/>
              <a:t>At least a partial full-time MHS coordinator and partial full-time MHS data manager</a:t>
            </a:r>
          </a:p>
          <a:p>
            <a:r>
              <a:rPr lang="en-US" dirty="0" smtClean="0"/>
              <a:t>Expertise in three areas </a:t>
            </a:r>
          </a:p>
          <a:p>
            <a:pPr lvl="1"/>
            <a:r>
              <a:rPr lang="en-US" dirty="0" smtClean="0"/>
              <a:t>Programmatic</a:t>
            </a:r>
          </a:p>
          <a:p>
            <a:pPr lvl="1"/>
            <a:r>
              <a:rPr lang="en-US" dirty="0" smtClean="0"/>
              <a:t>Technical</a:t>
            </a:r>
          </a:p>
          <a:p>
            <a:pPr lvl="1"/>
            <a:r>
              <a:rPr lang="en-US" dirty="0" smtClean="0"/>
              <a:t>Scientific</a:t>
            </a:r>
          </a:p>
          <a:p>
            <a:pPr lvl="1"/>
            <a:endParaRPr lang="en-US" dirty="0"/>
          </a:p>
        </p:txBody>
      </p:sp>
    </p:spTree>
    <p:extLst>
      <p:ext uri="{BB962C8B-B14F-4D97-AF65-F5344CB8AC3E}">
        <p14:creationId xmlns:p14="http://schemas.microsoft.com/office/powerpoint/2010/main" val="409522791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Programmatic: Project </a:t>
            </a:r>
            <a:r>
              <a:rPr lang="en-US" dirty="0" smtClean="0"/>
              <a:t>coordination</a:t>
            </a:r>
            <a:endParaRPr lang="en-US" dirty="0"/>
          </a:p>
        </p:txBody>
      </p:sp>
      <p:sp>
        <p:nvSpPr>
          <p:cNvPr id="3" name="Content Placeholder 2"/>
          <p:cNvSpPr>
            <a:spLocks noGrp="1"/>
          </p:cNvSpPr>
          <p:nvPr>
            <p:ph idx="1"/>
          </p:nvPr>
        </p:nvSpPr>
        <p:spPr>
          <a:xfrm>
            <a:off x="457200" y="1600200"/>
            <a:ext cx="8229600" cy="4724399"/>
          </a:xfrm>
        </p:spPr>
        <p:txBody>
          <a:bodyPr/>
          <a:lstStyle/>
          <a:p>
            <a:r>
              <a:rPr lang="en-US" dirty="0" smtClean="0"/>
              <a:t>Overall </a:t>
            </a:r>
            <a:r>
              <a:rPr lang="en-US" dirty="0"/>
              <a:t>management of MHS and collaboration </a:t>
            </a:r>
            <a:endParaRPr lang="en-US" dirty="0" smtClean="0"/>
          </a:p>
          <a:p>
            <a:r>
              <a:rPr lang="en-US" dirty="0" smtClean="0"/>
              <a:t>Efforts </a:t>
            </a:r>
            <a:r>
              <a:rPr lang="en-US" dirty="0"/>
              <a:t>to establish the regulatory authority </a:t>
            </a:r>
            <a:endParaRPr lang="en-US" dirty="0" smtClean="0"/>
          </a:p>
          <a:p>
            <a:r>
              <a:rPr lang="en-US" dirty="0" smtClean="0"/>
              <a:t>Development </a:t>
            </a:r>
            <a:r>
              <a:rPr lang="en-US" dirty="0"/>
              <a:t>and implementation of MHS </a:t>
            </a:r>
            <a:r>
              <a:rPr lang="en-US" dirty="0" smtClean="0"/>
              <a:t>activities</a:t>
            </a:r>
          </a:p>
          <a:p>
            <a:r>
              <a:rPr lang="en-US" dirty="0" smtClean="0"/>
              <a:t>Compliance with security and confidentiality requirements</a:t>
            </a:r>
          </a:p>
          <a:p>
            <a:r>
              <a:rPr lang="en-US" dirty="0" smtClean="0"/>
              <a:t>Collection </a:t>
            </a:r>
            <a:r>
              <a:rPr lang="en-US" dirty="0"/>
              <a:t>of antiretroviral </a:t>
            </a:r>
            <a:r>
              <a:rPr lang="en-US" dirty="0" smtClean="0"/>
              <a:t>(ARV) use </a:t>
            </a:r>
            <a:r>
              <a:rPr lang="en-US" dirty="0"/>
              <a:t>history data for </a:t>
            </a:r>
            <a:r>
              <a:rPr lang="en-US" u="sng" dirty="0"/>
              <a:t>all new HIV </a:t>
            </a:r>
            <a:r>
              <a:rPr lang="en-US" u="sng" dirty="0" smtClean="0"/>
              <a:t>diagnoses </a:t>
            </a:r>
          </a:p>
          <a:p>
            <a:r>
              <a:rPr lang="en-US" u="sng" dirty="0" smtClean="0"/>
              <a:t>Electronic</a:t>
            </a:r>
            <a:r>
              <a:rPr lang="en-US" dirty="0" smtClean="0"/>
              <a:t> </a:t>
            </a:r>
            <a:r>
              <a:rPr lang="en-US" dirty="0"/>
              <a:t>transfer of </a:t>
            </a:r>
            <a:r>
              <a:rPr lang="en-US" u="sng" dirty="0" smtClean="0"/>
              <a:t>all</a:t>
            </a:r>
            <a:r>
              <a:rPr lang="en-US" dirty="0" smtClean="0"/>
              <a:t> HIV </a:t>
            </a:r>
            <a:r>
              <a:rPr lang="en-US" dirty="0"/>
              <a:t>nucleotide sequence </a:t>
            </a:r>
            <a:r>
              <a:rPr lang="en-US" dirty="0" smtClean="0"/>
              <a:t>data</a:t>
            </a:r>
          </a:p>
          <a:p>
            <a:r>
              <a:rPr lang="en-US" dirty="0" smtClean="0"/>
              <a:t>Participation </a:t>
            </a:r>
            <a:r>
              <a:rPr lang="en-US" dirty="0"/>
              <a:t>in </a:t>
            </a:r>
            <a:r>
              <a:rPr lang="en-US" dirty="0" smtClean="0"/>
              <a:t>CDC-sponsored meetings</a:t>
            </a:r>
          </a:p>
          <a:p>
            <a:r>
              <a:rPr lang="en-US" dirty="0" smtClean="0"/>
              <a:t>Monitoring efforts to meet process </a:t>
            </a:r>
            <a:r>
              <a:rPr lang="en-US" dirty="0"/>
              <a:t>and outcome standards </a:t>
            </a:r>
            <a:endParaRPr lang="en-US" dirty="0" smtClean="0"/>
          </a:p>
          <a:p>
            <a:endParaRPr lang="en-US" dirty="0"/>
          </a:p>
        </p:txBody>
      </p:sp>
    </p:spTree>
    <p:extLst>
      <p:ext uri="{BB962C8B-B14F-4D97-AF65-F5344CB8AC3E}">
        <p14:creationId xmlns:p14="http://schemas.microsoft.com/office/powerpoint/2010/main" val="397026050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Data Management</a:t>
            </a:r>
          </a:p>
        </p:txBody>
      </p:sp>
      <p:sp>
        <p:nvSpPr>
          <p:cNvPr id="3" name="Content Placeholder 2"/>
          <p:cNvSpPr>
            <a:spLocks noGrp="1"/>
          </p:cNvSpPr>
          <p:nvPr>
            <p:ph idx="1"/>
          </p:nvPr>
        </p:nvSpPr>
        <p:spPr/>
        <p:txBody>
          <a:bodyPr/>
          <a:lstStyle/>
          <a:p>
            <a:r>
              <a:rPr lang="en-US" dirty="0" smtClean="0"/>
              <a:t>Receipt</a:t>
            </a:r>
            <a:r>
              <a:rPr lang="en-US" dirty="0"/>
              <a:t>, storage, processing, and analysis of MHS </a:t>
            </a:r>
            <a:r>
              <a:rPr lang="en-US" dirty="0" smtClean="0"/>
              <a:t>data</a:t>
            </a:r>
          </a:p>
          <a:p>
            <a:r>
              <a:rPr lang="en-US" dirty="0" smtClean="0"/>
              <a:t>Development of processes to ensure data quality</a:t>
            </a:r>
          </a:p>
          <a:p>
            <a:r>
              <a:rPr lang="en-US" dirty="0" smtClean="0"/>
              <a:t>Proficiency </a:t>
            </a:r>
            <a:r>
              <a:rPr lang="en-US" dirty="0"/>
              <a:t>in Base SAS software </a:t>
            </a:r>
            <a:r>
              <a:rPr lang="en-US" dirty="0" smtClean="0"/>
              <a:t>and other data management/analytical applications</a:t>
            </a:r>
          </a:p>
          <a:p>
            <a:r>
              <a:rPr lang="en-US" dirty="0" smtClean="0"/>
              <a:t>Preparation </a:t>
            </a:r>
            <a:r>
              <a:rPr lang="en-US" dirty="0"/>
              <a:t>of MHS data for local analysis and transmission to CDC</a:t>
            </a:r>
          </a:p>
        </p:txBody>
      </p:sp>
    </p:spTree>
    <p:extLst>
      <p:ext uri="{BB962C8B-B14F-4D97-AF65-F5344CB8AC3E}">
        <p14:creationId xmlns:p14="http://schemas.microsoft.com/office/powerpoint/2010/main" val="304434448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Scientific: Surveillance and Epidemiology</a:t>
            </a:r>
          </a:p>
        </p:txBody>
      </p:sp>
      <p:sp>
        <p:nvSpPr>
          <p:cNvPr id="3" name="Content Placeholder 2"/>
          <p:cNvSpPr>
            <a:spLocks noGrp="1"/>
          </p:cNvSpPr>
          <p:nvPr>
            <p:ph idx="1"/>
          </p:nvPr>
        </p:nvSpPr>
        <p:spPr/>
        <p:txBody>
          <a:bodyPr/>
          <a:lstStyle/>
          <a:p>
            <a:r>
              <a:rPr lang="en-US" dirty="0" smtClean="0"/>
              <a:t>Data analysis </a:t>
            </a:r>
          </a:p>
          <a:p>
            <a:r>
              <a:rPr lang="en-US" dirty="0" smtClean="0"/>
              <a:t>Dissemination </a:t>
            </a:r>
            <a:r>
              <a:rPr lang="en-US" dirty="0"/>
              <a:t>of </a:t>
            </a:r>
            <a:r>
              <a:rPr lang="en-US" dirty="0" smtClean="0"/>
              <a:t>data </a:t>
            </a:r>
            <a:r>
              <a:rPr lang="en-US" dirty="0"/>
              <a:t>reports and publications</a:t>
            </a:r>
          </a:p>
          <a:p>
            <a:endParaRPr lang="en-US" dirty="0"/>
          </a:p>
        </p:txBody>
      </p:sp>
    </p:spTree>
    <p:extLst>
      <p:ext uri="{BB962C8B-B14F-4D97-AF65-F5344CB8AC3E}">
        <p14:creationId xmlns:p14="http://schemas.microsoft.com/office/powerpoint/2010/main" val="369210179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MHS PROCESS STANDARDS</a:t>
            </a:r>
            <a:endParaRPr lang="en-US" dirty="0"/>
          </a:p>
        </p:txBody>
      </p:sp>
    </p:spTree>
    <p:extLst>
      <p:ext uri="{BB962C8B-B14F-4D97-AF65-F5344CB8AC3E}">
        <p14:creationId xmlns:p14="http://schemas.microsoft.com/office/powerpoint/2010/main" val="249647344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Standards (1)</a:t>
            </a:r>
            <a:endParaRPr lang="en-US" dirty="0"/>
          </a:p>
        </p:txBody>
      </p:sp>
      <p:sp>
        <p:nvSpPr>
          <p:cNvPr id="3" name="Content Placeholder 2"/>
          <p:cNvSpPr>
            <a:spLocks noGrp="1"/>
          </p:cNvSpPr>
          <p:nvPr>
            <p:ph idx="1"/>
          </p:nvPr>
        </p:nvSpPr>
        <p:spPr>
          <a:xfrm>
            <a:off x="457200" y="1600200"/>
            <a:ext cx="8229600" cy="4724399"/>
          </a:xfrm>
        </p:spPr>
        <p:txBody>
          <a:bodyPr/>
          <a:lstStyle/>
          <a:p>
            <a:r>
              <a:rPr lang="en-US" dirty="0" smtClean="0"/>
              <a:t>Secure </a:t>
            </a:r>
            <a:r>
              <a:rPr lang="en-US" dirty="0"/>
              <a:t>and confidential reporting </a:t>
            </a:r>
          </a:p>
          <a:p>
            <a:r>
              <a:rPr lang="en-US" dirty="0" smtClean="0"/>
              <a:t>Collect ARV use history </a:t>
            </a:r>
            <a:r>
              <a:rPr lang="en-US" dirty="0"/>
              <a:t>data for </a:t>
            </a:r>
            <a:r>
              <a:rPr lang="en-US" u="sng" dirty="0"/>
              <a:t>all </a:t>
            </a:r>
            <a:r>
              <a:rPr lang="en-US" u="sng" dirty="0" smtClean="0"/>
              <a:t>new diagnoses</a:t>
            </a:r>
            <a:r>
              <a:rPr lang="en-US" dirty="0" smtClean="0"/>
              <a:t> and enter into the Testing and Treatment History (TTH) document in eHARS</a:t>
            </a:r>
          </a:p>
          <a:p>
            <a:pPr lvl="1"/>
            <a:r>
              <a:rPr lang="en-US" dirty="0" smtClean="0"/>
              <a:t>Ever </a:t>
            </a:r>
            <a:r>
              <a:rPr lang="en-US" dirty="0"/>
              <a:t>Taken Any Antiretroviral Medications</a:t>
            </a:r>
            <a:r>
              <a:rPr lang="en-US" i="1" dirty="0"/>
              <a:t> </a:t>
            </a:r>
            <a:endParaRPr lang="en-US" i="1" dirty="0" smtClean="0"/>
          </a:p>
          <a:p>
            <a:pPr lvl="1"/>
            <a:r>
              <a:rPr lang="en-US" dirty="0"/>
              <a:t>Name(s) of ARV Medication Taken</a:t>
            </a:r>
            <a:r>
              <a:rPr lang="en-US" i="1" dirty="0"/>
              <a:t> </a:t>
            </a:r>
            <a:endParaRPr lang="en-US" i="1" dirty="0" smtClean="0"/>
          </a:p>
          <a:p>
            <a:pPr lvl="1"/>
            <a:r>
              <a:rPr lang="en-US" dirty="0"/>
              <a:t>Date ARVs First Began</a:t>
            </a:r>
            <a:r>
              <a:rPr lang="en-US" i="1" dirty="0"/>
              <a:t> </a:t>
            </a:r>
            <a:endParaRPr lang="en-US" i="1" dirty="0" smtClean="0"/>
          </a:p>
          <a:p>
            <a:pPr lvl="1"/>
            <a:r>
              <a:rPr lang="en-US" dirty="0"/>
              <a:t>Date of Last ARV Use</a:t>
            </a:r>
            <a:r>
              <a:rPr lang="en-US" i="1" dirty="0"/>
              <a:t> </a:t>
            </a:r>
            <a:endParaRPr lang="en-US" i="1" dirty="0" smtClean="0"/>
          </a:p>
          <a:p>
            <a:pPr lvl="1"/>
            <a:r>
              <a:rPr lang="en-US" dirty="0" smtClean="0"/>
              <a:t>Date Patient Reported Information</a:t>
            </a:r>
            <a:endParaRPr lang="en-US" dirty="0"/>
          </a:p>
          <a:p>
            <a:endParaRPr lang="en-US" dirty="0"/>
          </a:p>
        </p:txBody>
      </p:sp>
    </p:spTree>
    <p:extLst>
      <p:ext uri="{BB962C8B-B14F-4D97-AF65-F5344CB8AC3E}">
        <p14:creationId xmlns:p14="http://schemas.microsoft.com/office/powerpoint/2010/main" val="165484760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Standards (2)</a:t>
            </a:r>
            <a:endParaRPr lang="en-US" dirty="0"/>
          </a:p>
        </p:txBody>
      </p:sp>
      <p:sp>
        <p:nvSpPr>
          <p:cNvPr id="3" name="Content Placeholder 2"/>
          <p:cNvSpPr>
            <a:spLocks noGrp="1"/>
          </p:cNvSpPr>
          <p:nvPr>
            <p:ph idx="1"/>
          </p:nvPr>
        </p:nvSpPr>
        <p:spPr/>
        <p:txBody>
          <a:bodyPr/>
          <a:lstStyle/>
          <a:p>
            <a:r>
              <a:rPr lang="en-US" dirty="0"/>
              <a:t>Review or update laws and regulations </a:t>
            </a:r>
            <a:endParaRPr lang="en-US" dirty="0" smtClean="0"/>
          </a:p>
          <a:p>
            <a:pPr lvl="1"/>
            <a:r>
              <a:rPr lang="en-US" dirty="0" smtClean="0"/>
              <a:t>Do they specifically reference HIV nucleotide sequence data?</a:t>
            </a:r>
          </a:p>
          <a:p>
            <a:pPr lvl="1"/>
            <a:r>
              <a:rPr lang="en-US" dirty="0" smtClean="0"/>
              <a:t>Does the language allow for broad interpretation?</a:t>
            </a:r>
          </a:p>
          <a:p>
            <a:r>
              <a:rPr lang="en-US" dirty="0" smtClean="0"/>
              <a:t>Collaborate </a:t>
            </a:r>
            <a:r>
              <a:rPr lang="en-US" dirty="0"/>
              <a:t>with </a:t>
            </a:r>
            <a:r>
              <a:rPr lang="en-US" dirty="0" smtClean="0"/>
              <a:t>laboratories</a:t>
            </a:r>
          </a:p>
          <a:p>
            <a:pPr lvl="1"/>
            <a:r>
              <a:rPr lang="en-US" dirty="0" smtClean="0"/>
              <a:t>Which laboratories perform HIV genotype testing? </a:t>
            </a:r>
            <a:endParaRPr lang="en-US" dirty="0"/>
          </a:p>
          <a:p>
            <a:r>
              <a:rPr lang="en-US" dirty="0"/>
              <a:t>Obtain HIV nucleotide sequence data  for </a:t>
            </a:r>
            <a:r>
              <a:rPr lang="en-US" u="sng" dirty="0"/>
              <a:t>all </a:t>
            </a:r>
            <a:r>
              <a:rPr lang="en-US" u="sng" dirty="0" smtClean="0"/>
              <a:t>diagnoses</a:t>
            </a:r>
          </a:p>
          <a:p>
            <a:pPr lvl="1"/>
            <a:r>
              <a:rPr lang="en-US" dirty="0" smtClean="0"/>
              <a:t>HIV nucleotide sequence is an intermediate product </a:t>
            </a:r>
          </a:p>
          <a:p>
            <a:pPr lvl="1"/>
            <a:r>
              <a:rPr lang="en-US" dirty="0" smtClean="0"/>
              <a:t>What method and format will be used to transfer sequence data from the laboratory to the health department?</a:t>
            </a:r>
          </a:p>
          <a:p>
            <a:pPr lvl="1"/>
            <a:r>
              <a:rPr lang="en-US" dirty="0" smtClean="0"/>
              <a:t>Electronic transfer is the preferred method</a:t>
            </a:r>
          </a:p>
          <a:p>
            <a:pPr lvl="1"/>
            <a:r>
              <a:rPr lang="en-US" dirty="0"/>
              <a:t>Should comply with security and confidentiality requirements </a:t>
            </a:r>
            <a:endParaRPr lang="en-US" dirty="0" smtClean="0"/>
          </a:p>
          <a:p>
            <a:pPr marL="457200" lvl="1" indent="0">
              <a:buNone/>
            </a:pPr>
            <a:endParaRPr lang="en-US" u="sng" dirty="0" smtClean="0"/>
          </a:p>
          <a:p>
            <a:endParaRPr lang="en-US" dirty="0"/>
          </a:p>
        </p:txBody>
      </p:sp>
    </p:spTree>
    <p:extLst>
      <p:ext uri="{BB962C8B-B14F-4D97-AF65-F5344CB8AC3E}">
        <p14:creationId xmlns:p14="http://schemas.microsoft.com/office/powerpoint/2010/main" val="96187527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Standards (3)</a:t>
            </a:r>
            <a:endParaRPr lang="en-US" dirty="0"/>
          </a:p>
        </p:txBody>
      </p:sp>
      <p:sp>
        <p:nvSpPr>
          <p:cNvPr id="3" name="Content Placeholder 2"/>
          <p:cNvSpPr>
            <a:spLocks noGrp="1"/>
          </p:cNvSpPr>
          <p:nvPr>
            <p:ph idx="1"/>
          </p:nvPr>
        </p:nvSpPr>
        <p:spPr/>
        <p:txBody>
          <a:bodyPr/>
          <a:lstStyle/>
          <a:p>
            <a:r>
              <a:rPr lang="en-US" dirty="0" smtClean="0"/>
              <a:t>Store </a:t>
            </a:r>
            <a:r>
              <a:rPr lang="en-US" dirty="0"/>
              <a:t>and </a:t>
            </a:r>
            <a:r>
              <a:rPr lang="en-US" dirty="0" smtClean="0"/>
              <a:t>validate </a:t>
            </a:r>
            <a:r>
              <a:rPr lang="en-US" dirty="0"/>
              <a:t>HIV nucleotide sequence </a:t>
            </a:r>
            <a:r>
              <a:rPr lang="en-US" dirty="0" smtClean="0"/>
              <a:t>data</a:t>
            </a:r>
          </a:p>
          <a:p>
            <a:pPr lvl="1"/>
            <a:r>
              <a:rPr lang="en-US" dirty="0" err="1" smtClean="0"/>
              <a:t>eHARS</a:t>
            </a:r>
            <a:r>
              <a:rPr lang="en-US" dirty="0" smtClean="0"/>
              <a:t> functionality will be available soon</a:t>
            </a:r>
          </a:p>
          <a:p>
            <a:pPr lvl="1"/>
            <a:r>
              <a:rPr lang="en-US" dirty="0" smtClean="0"/>
              <a:t>Store sequences in original format</a:t>
            </a:r>
          </a:p>
          <a:p>
            <a:pPr lvl="1"/>
            <a:r>
              <a:rPr lang="en-US" dirty="0" smtClean="0"/>
              <a:t>Data validation is important</a:t>
            </a:r>
            <a:endParaRPr lang="en-US" dirty="0"/>
          </a:p>
          <a:p>
            <a:r>
              <a:rPr lang="en-US" dirty="0" smtClean="0"/>
              <a:t>Link sequence </a:t>
            </a:r>
            <a:r>
              <a:rPr lang="en-US" dirty="0"/>
              <a:t>data with case surveillance </a:t>
            </a:r>
            <a:r>
              <a:rPr lang="en-US" dirty="0" smtClean="0"/>
              <a:t>data</a:t>
            </a:r>
            <a:endParaRPr lang="en-US" dirty="0"/>
          </a:p>
          <a:p>
            <a:r>
              <a:rPr lang="en-US" dirty="0" smtClean="0"/>
              <a:t>Monitor and evaluate data quality </a:t>
            </a:r>
            <a:endParaRPr lang="en-US" dirty="0"/>
          </a:p>
          <a:p>
            <a:r>
              <a:rPr lang="en-US" dirty="0" smtClean="0"/>
              <a:t>Prepare </a:t>
            </a:r>
            <a:r>
              <a:rPr lang="en-US" dirty="0"/>
              <a:t>monthly data </a:t>
            </a:r>
            <a:r>
              <a:rPr lang="en-US" dirty="0" smtClean="0"/>
              <a:t>transfers to </a:t>
            </a:r>
            <a:r>
              <a:rPr lang="en-US" dirty="0"/>
              <a:t>CDC </a:t>
            </a:r>
          </a:p>
          <a:p>
            <a:r>
              <a:rPr lang="en-US" dirty="0" smtClean="0"/>
              <a:t>Analyze and disseminate </a:t>
            </a:r>
            <a:r>
              <a:rPr lang="en-US" dirty="0"/>
              <a:t>data </a:t>
            </a:r>
            <a:endParaRPr lang="en-US" dirty="0" smtClean="0"/>
          </a:p>
          <a:p>
            <a:pPr lvl="1"/>
            <a:r>
              <a:rPr lang="en-US" dirty="0" smtClean="0"/>
              <a:t>CDC will provide a local dataset and SAS programs for analysis</a:t>
            </a:r>
          </a:p>
          <a:p>
            <a:pPr lvl="1"/>
            <a:r>
              <a:rPr lang="en-US" dirty="0" smtClean="0"/>
              <a:t>Areas with available resources can process and analyze data </a:t>
            </a:r>
          </a:p>
          <a:p>
            <a:pPr lvl="1"/>
            <a:r>
              <a:rPr lang="en-US" dirty="0" smtClean="0"/>
              <a:t>Analysis of transmitted drug-resistance associated mutations should be included</a:t>
            </a:r>
          </a:p>
          <a:p>
            <a:pPr lvl="1"/>
            <a:endParaRPr lang="en-US" dirty="0"/>
          </a:p>
          <a:p>
            <a:endParaRPr lang="en-US" dirty="0"/>
          </a:p>
        </p:txBody>
      </p:sp>
    </p:spTree>
    <p:extLst>
      <p:ext uri="{BB962C8B-B14F-4D97-AF65-F5344CB8AC3E}">
        <p14:creationId xmlns:p14="http://schemas.microsoft.com/office/powerpoint/2010/main" val="75424265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Transmitted Drug-resistance </a:t>
            </a:r>
            <a:br>
              <a:rPr lang="en-US" dirty="0" smtClean="0"/>
            </a:br>
            <a:r>
              <a:rPr lang="en-US" dirty="0" smtClean="0"/>
              <a:t>Associated Mutations (TDRMs)</a:t>
            </a:r>
            <a:endParaRPr lang="en-US" dirty="0"/>
          </a:p>
        </p:txBody>
      </p:sp>
      <p:sp>
        <p:nvSpPr>
          <p:cNvPr id="3" name="Content Placeholder 2"/>
          <p:cNvSpPr>
            <a:spLocks noGrp="1"/>
          </p:cNvSpPr>
          <p:nvPr>
            <p:ph idx="1"/>
          </p:nvPr>
        </p:nvSpPr>
        <p:spPr/>
        <p:txBody>
          <a:bodyPr/>
          <a:lstStyle/>
          <a:p>
            <a:r>
              <a:rPr lang="en-US" dirty="0" smtClean="0"/>
              <a:t>MHS has a broader emphasis on all drug resistance associated mutations</a:t>
            </a:r>
          </a:p>
          <a:p>
            <a:r>
              <a:rPr lang="en-US" dirty="0"/>
              <a:t>Persons </a:t>
            </a:r>
            <a:r>
              <a:rPr lang="en-US" dirty="0" smtClean="0"/>
              <a:t>can be included in TDRM analysis (based </a:t>
            </a:r>
            <a:r>
              <a:rPr lang="en-US" dirty="0"/>
              <a:t>on the CDC HIV-1 surveillance mutation </a:t>
            </a:r>
            <a:r>
              <a:rPr lang="en-US" dirty="0" smtClean="0"/>
              <a:t>list) if:</a:t>
            </a:r>
            <a:endParaRPr lang="en-US" dirty="0"/>
          </a:p>
          <a:p>
            <a:pPr lvl="1"/>
            <a:r>
              <a:rPr lang="en-US" dirty="0" smtClean="0"/>
              <a:t>The </a:t>
            </a:r>
            <a:r>
              <a:rPr lang="en-US" dirty="0"/>
              <a:t>nucleotide sequence is from a specimen that was drawn within three months after the date of collection of the diagnostic specimen (i.e., the HIV-positive specimen that led to the report in </a:t>
            </a:r>
            <a:r>
              <a:rPr lang="en-US" dirty="0" err="1"/>
              <a:t>eHARS</a:t>
            </a:r>
            <a:r>
              <a:rPr lang="en-US" dirty="0" smtClean="0"/>
              <a:t>)</a:t>
            </a:r>
            <a:endParaRPr lang="en-US" dirty="0"/>
          </a:p>
          <a:p>
            <a:pPr marL="457200" lvl="1" indent="0">
              <a:buNone/>
            </a:pPr>
            <a:r>
              <a:rPr lang="en-US" dirty="0" smtClean="0"/>
              <a:t>		AND</a:t>
            </a:r>
            <a:endParaRPr lang="en-US" dirty="0"/>
          </a:p>
          <a:p>
            <a:pPr lvl="1"/>
            <a:r>
              <a:rPr lang="en-US" dirty="0" smtClean="0"/>
              <a:t>The </a:t>
            </a:r>
            <a:r>
              <a:rPr lang="en-US" dirty="0"/>
              <a:t>person has no evidence of prior ARV use (as determined by ARV history use data). </a:t>
            </a:r>
          </a:p>
          <a:p>
            <a:endParaRPr lang="en-US" dirty="0" smtClean="0"/>
          </a:p>
          <a:p>
            <a:endParaRPr lang="en-US" dirty="0"/>
          </a:p>
        </p:txBody>
      </p:sp>
    </p:spTree>
    <p:extLst>
      <p:ext uri="{BB962C8B-B14F-4D97-AF65-F5344CB8AC3E}">
        <p14:creationId xmlns:p14="http://schemas.microsoft.com/office/powerpoint/2010/main" val="131928419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lvl="0"/>
            <a:r>
              <a:rPr lang="en-US" dirty="0" smtClean="0"/>
              <a:t>To provide an overview of </a:t>
            </a:r>
            <a:r>
              <a:rPr lang="en-US" dirty="0"/>
              <a:t>Molecular HIV Surveillance (MHS</a:t>
            </a:r>
            <a:r>
              <a:rPr lang="en-US" dirty="0" smtClean="0"/>
              <a:t>)</a:t>
            </a:r>
          </a:p>
          <a:p>
            <a:pPr lvl="0"/>
            <a:r>
              <a:rPr lang="en-US" dirty="0" smtClean="0"/>
              <a:t>To describe general concepts related to MHS</a:t>
            </a:r>
            <a:endParaRPr lang="en-US" dirty="0"/>
          </a:p>
          <a:p>
            <a:pPr lvl="0"/>
            <a:r>
              <a:rPr lang="en-US" dirty="0" smtClean="0"/>
              <a:t>To discuss the structural requirements, process standards, and outcome standards for MHS</a:t>
            </a:r>
            <a:endParaRPr lang="en-US" dirty="0"/>
          </a:p>
        </p:txBody>
      </p:sp>
    </p:spTree>
    <p:extLst>
      <p:ext uri="{BB962C8B-B14F-4D97-AF65-F5344CB8AC3E}">
        <p14:creationId xmlns:p14="http://schemas.microsoft.com/office/powerpoint/2010/main" val="262715316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MHS Outcome standards</a:t>
            </a:r>
            <a:endParaRPr lang="en-US" dirty="0"/>
          </a:p>
        </p:txBody>
      </p:sp>
    </p:spTree>
    <p:extLst>
      <p:ext uri="{BB962C8B-B14F-4D97-AF65-F5344CB8AC3E}">
        <p14:creationId xmlns:p14="http://schemas.microsoft.com/office/powerpoint/2010/main" val="3477418266"/>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 Standards (1)</a:t>
            </a:r>
            <a:endParaRPr lang="en-US" dirty="0"/>
          </a:p>
        </p:txBody>
      </p:sp>
      <p:sp>
        <p:nvSpPr>
          <p:cNvPr id="3" name="Content Placeholder 2"/>
          <p:cNvSpPr>
            <a:spLocks noGrp="1"/>
          </p:cNvSpPr>
          <p:nvPr>
            <p:ph idx="1"/>
          </p:nvPr>
        </p:nvSpPr>
        <p:spPr/>
        <p:txBody>
          <a:bodyPr/>
          <a:lstStyle/>
          <a:p>
            <a:r>
              <a:rPr lang="en-US" dirty="0" smtClean="0"/>
              <a:t>Meeting other outcome standards as specified in other chapters of the Technical Guidance for HIV Surveillance Programs is important to MHS</a:t>
            </a:r>
          </a:p>
          <a:p>
            <a:r>
              <a:rPr lang="en-US" dirty="0" smtClean="0"/>
              <a:t>MHS outcome standards relate only to persons residing in MHS area at time of diagnosis</a:t>
            </a:r>
          </a:p>
          <a:p>
            <a:endParaRPr lang="en-US" dirty="0"/>
          </a:p>
        </p:txBody>
      </p:sp>
    </p:spTree>
    <p:extLst>
      <p:ext uri="{BB962C8B-B14F-4D97-AF65-F5344CB8AC3E}">
        <p14:creationId xmlns:p14="http://schemas.microsoft.com/office/powerpoint/2010/main" val="3799935318"/>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 Standards (2)</a:t>
            </a:r>
            <a:endParaRPr lang="en-US" dirty="0"/>
          </a:p>
        </p:txBody>
      </p:sp>
      <p:sp>
        <p:nvSpPr>
          <p:cNvPr id="3" name="Content Placeholder 2"/>
          <p:cNvSpPr>
            <a:spLocks noGrp="1"/>
          </p:cNvSpPr>
          <p:nvPr>
            <p:ph idx="1"/>
          </p:nvPr>
        </p:nvSpPr>
        <p:spPr/>
        <p:txBody>
          <a:bodyPr/>
          <a:lstStyle/>
          <a:p>
            <a:r>
              <a:rPr lang="en-US" dirty="0"/>
              <a:t>For assessment at 12 months after the end of the diagnosis </a:t>
            </a:r>
            <a:r>
              <a:rPr lang="en-US" dirty="0" smtClean="0"/>
              <a:t>year:</a:t>
            </a:r>
            <a:endParaRPr lang="en-US" dirty="0"/>
          </a:p>
          <a:p>
            <a:pPr lvl="1"/>
            <a:r>
              <a:rPr lang="en-US" dirty="0" smtClean="0"/>
              <a:t>At </a:t>
            </a:r>
            <a:r>
              <a:rPr lang="en-US" dirty="0"/>
              <a:t>least 50% of newly diagnosed HIV disease cases reported to the national HIV surveillance system for a calendar year should have an initial HIV nucleotide sequence from a specimen obtained within 3 months of HIV </a:t>
            </a:r>
            <a:r>
              <a:rPr lang="en-US" dirty="0" smtClean="0"/>
              <a:t>diagnosis</a:t>
            </a:r>
            <a:endParaRPr lang="en-US" dirty="0"/>
          </a:p>
          <a:p>
            <a:pPr lvl="1"/>
            <a:r>
              <a:rPr lang="en-US" dirty="0" smtClean="0"/>
              <a:t>At </a:t>
            </a:r>
            <a:r>
              <a:rPr lang="en-US" dirty="0"/>
              <a:t>least 85% of newly diagnosed HIV disease cases with a nucleotide sequence reported to the national HIV surveillance system for a calendar year should have HIV treatment history data</a:t>
            </a:r>
            <a:r>
              <a:rPr lang="en-US" dirty="0" smtClean="0"/>
              <a:t>.</a:t>
            </a:r>
            <a:endParaRPr lang="en-US" dirty="0"/>
          </a:p>
          <a:p>
            <a:endParaRPr lang="en-US" dirty="0"/>
          </a:p>
        </p:txBody>
      </p:sp>
    </p:spTree>
    <p:extLst>
      <p:ext uri="{BB962C8B-B14F-4D97-AF65-F5344CB8AC3E}">
        <p14:creationId xmlns:p14="http://schemas.microsoft.com/office/powerpoint/2010/main" val="405852147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Main Takeaway </a:t>
            </a:r>
            <a:r>
              <a:rPr lang="en-US" dirty="0" smtClean="0"/>
              <a:t>Points</a:t>
            </a:r>
            <a:endParaRPr lang="en-US" dirty="0"/>
          </a:p>
        </p:txBody>
      </p:sp>
      <p:sp>
        <p:nvSpPr>
          <p:cNvPr id="3" name="Content Placeholder 2"/>
          <p:cNvSpPr>
            <a:spLocks noGrp="1"/>
          </p:cNvSpPr>
          <p:nvPr>
            <p:ph idx="1"/>
          </p:nvPr>
        </p:nvSpPr>
        <p:spPr/>
        <p:txBody>
          <a:bodyPr/>
          <a:lstStyle/>
          <a:p>
            <a:r>
              <a:rPr lang="en-US" dirty="0" smtClean="0"/>
              <a:t>MHS is a component of the National HIV Surveillance System </a:t>
            </a:r>
          </a:p>
          <a:p>
            <a:r>
              <a:rPr lang="en-US" dirty="0" smtClean="0"/>
              <a:t>Integration with case surveillance is key</a:t>
            </a:r>
          </a:p>
          <a:p>
            <a:r>
              <a:rPr lang="en-US" dirty="0" smtClean="0"/>
              <a:t>HIV nucleotide sequence data  and ARV use history data can provide </a:t>
            </a:r>
            <a:r>
              <a:rPr lang="en-US" dirty="0"/>
              <a:t>a unique perspective about HIV </a:t>
            </a:r>
            <a:r>
              <a:rPr lang="en-US" dirty="0" smtClean="0"/>
              <a:t>disease in the U.S.</a:t>
            </a:r>
          </a:p>
          <a:p>
            <a:endParaRPr lang="en-US" dirty="0"/>
          </a:p>
        </p:txBody>
      </p:sp>
    </p:spTree>
    <p:extLst>
      <p:ext uri="{BB962C8B-B14F-4D97-AF65-F5344CB8AC3E}">
        <p14:creationId xmlns:p14="http://schemas.microsoft.com/office/powerpoint/2010/main" val="166779513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57577356"/>
              </p:ext>
            </p:extLst>
          </p:nvPr>
        </p:nvGraphicFramePr>
        <p:xfrm>
          <a:off x="914400" y="1676400"/>
          <a:ext cx="7696200" cy="2966720"/>
        </p:xfrm>
        <a:graphic>
          <a:graphicData uri="http://schemas.openxmlformats.org/drawingml/2006/table">
            <a:tbl>
              <a:tblPr firstRow="1" bandRow="1">
                <a:tableStyleId>{5C22544A-7EE6-4342-B048-85BDC9FD1C3A}</a:tableStyleId>
              </a:tblPr>
              <a:tblGrid>
                <a:gridCol w="4114800"/>
                <a:gridCol w="3581400"/>
              </a:tblGrid>
              <a:tr h="370840">
                <a:tc>
                  <a:txBody>
                    <a:bodyPr/>
                    <a:lstStyle/>
                    <a:p>
                      <a:r>
                        <a:rPr lang="en-US" dirty="0" smtClean="0">
                          <a:solidFill>
                            <a:schemeClr val="bg2"/>
                          </a:solidFill>
                        </a:rPr>
                        <a:t>State</a:t>
                      </a:r>
                      <a:r>
                        <a:rPr lang="en-US" baseline="0" dirty="0" smtClean="0">
                          <a:solidFill>
                            <a:schemeClr val="bg2"/>
                          </a:solidFill>
                        </a:rPr>
                        <a:t> and Local Representatives</a:t>
                      </a:r>
                      <a:endParaRPr lang="en-US" dirty="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CDC Representatives</a:t>
                      </a:r>
                      <a:endParaRPr lang="en-US" dirty="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370840">
                <a:tc>
                  <a:txBody>
                    <a:bodyPr/>
                    <a:lstStyle/>
                    <a:p>
                      <a:r>
                        <a:rPr lang="en-US" dirty="0" smtClean="0">
                          <a:solidFill>
                            <a:schemeClr val="bg2"/>
                          </a:solidFill>
                        </a:rPr>
                        <a:t>Rory Angulo (Connecticut)</a:t>
                      </a:r>
                      <a:endParaRPr lang="en-US" dirty="0">
                        <a:solidFill>
                          <a:schemeClr val="bg2"/>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Cheryl Bañez Ocfemia</a:t>
                      </a:r>
                      <a:endParaRPr lang="en-US" dirty="0">
                        <a:solidFill>
                          <a:schemeClr val="bg2"/>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370840">
                <a:tc>
                  <a:txBody>
                    <a:bodyPr/>
                    <a:lstStyle/>
                    <a:p>
                      <a:r>
                        <a:rPr lang="en-US" dirty="0" smtClean="0">
                          <a:solidFill>
                            <a:schemeClr val="bg2"/>
                          </a:solidFill>
                        </a:rPr>
                        <a:t>Mary-Grace Brandt (Michigan)</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Rebecca Ziebell</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r>
                        <a:rPr lang="en-US" sz="1800" kern="1200" dirty="0" err="1" smtClean="0">
                          <a:solidFill>
                            <a:schemeClr val="bg2"/>
                          </a:solidFill>
                          <a:effectLst/>
                          <a:latin typeface="+mn-lt"/>
                          <a:ea typeface="+mn-ea"/>
                          <a:cs typeface="+mn-cs"/>
                        </a:rPr>
                        <a:t>Mariama</a:t>
                      </a:r>
                      <a:r>
                        <a:rPr lang="en-US" sz="1800" kern="1200" dirty="0" smtClean="0">
                          <a:solidFill>
                            <a:schemeClr val="bg2"/>
                          </a:solidFill>
                          <a:effectLst/>
                          <a:latin typeface="+mn-lt"/>
                          <a:ea typeface="+mn-ea"/>
                          <a:cs typeface="+mn-cs"/>
                        </a:rPr>
                        <a:t> </a:t>
                      </a:r>
                      <a:r>
                        <a:rPr lang="en-US" sz="1800" kern="1200" dirty="0" err="1" smtClean="0">
                          <a:solidFill>
                            <a:schemeClr val="bg2"/>
                          </a:solidFill>
                          <a:effectLst/>
                          <a:latin typeface="+mn-lt"/>
                          <a:ea typeface="+mn-ea"/>
                          <a:cs typeface="+mn-cs"/>
                        </a:rPr>
                        <a:t>Gondo</a:t>
                      </a:r>
                      <a:r>
                        <a:rPr lang="en-US" sz="1800" kern="1200" dirty="0" smtClean="0">
                          <a:solidFill>
                            <a:schemeClr val="bg2"/>
                          </a:solidFill>
                          <a:effectLst/>
                          <a:latin typeface="+mn-lt"/>
                          <a:ea typeface="+mn-ea"/>
                          <a:cs typeface="+mn-cs"/>
                        </a:rPr>
                        <a:t> (Florida)</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Joseph Prejean</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r>
                        <a:rPr lang="en-US" sz="1800" kern="1200" dirty="0" smtClean="0">
                          <a:solidFill>
                            <a:schemeClr val="bg2"/>
                          </a:solidFill>
                          <a:effectLst/>
                          <a:latin typeface="+mn-lt"/>
                          <a:ea typeface="+mn-ea"/>
                          <a:cs typeface="+mn-cs"/>
                        </a:rPr>
                        <a:t>Dan Gordon (New York)</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David Kim</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r>
                        <a:rPr lang="en-US" sz="1800" kern="1200" dirty="0" smtClean="0">
                          <a:solidFill>
                            <a:schemeClr val="bg2"/>
                          </a:solidFill>
                          <a:effectLst/>
                          <a:latin typeface="+mn-lt"/>
                          <a:ea typeface="+mn-ea"/>
                          <a:cs typeface="+mn-cs"/>
                        </a:rPr>
                        <a:t>Tom Jaenicke (Washington)</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Richard Kline</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r>
                        <a:rPr lang="en-US" sz="1800" kern="1200" dirty="0" smtClean="0">
                          <a:solidFill>
                            <a:schemeClr val="bg2"/>
                          </a:solidFill>
                          <a:effectLst/>
                          <a:latin typeface="+mn-lt"/>
                          <a:ea typeface="+mn-ea"/>
                          <a:cs typeface="+mn-cs"/>
                        </a:rPr>
                        <a:t>Michelle Porter (Texas)</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Magan Pearson</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r>
                        <a:rPr lang="en-US" dirty="0" smtClean="0">
                          <a:solidFill>
                            <a:schemeClr val="bg2"/>
                          </a:solidFill>
                        </a:rPr>
                        <a:t>Lucia Torian (New York City)</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dirty="0" smtClean="0">
                          <a:solidFill>
                            <a:schemeClr val="bg2"/>
                          </a:solidFill>
                        </a:rPr>
                        <a:t>Neeraja Saduvala</a:t>
                      </a:r>
                      <a:endParaRPr lang="en-US" dirty="0">
                        <a:solidFill>
                          <a:schemeClr val="bg2"/>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080724334"/>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MHS (1) </a:t>
            </a:r>
            <a:endParaRPr lang="en-US" dirty="0"/>
          </a:p>
        </p:txBody>
      </p:sp>
      <p:sp>
        <p:nvSpPr>
          <p:cNvPr id="3" name="Content Placeholder 2"/>
          <p:cNvSpPr>
            <a:spLocks noGrp="1"/>
          </p:cNvSpPr>
          <p:nvPr>
            <p:ph idx="1"/>
          </p:nvPr>
        </p:nvSpPr>
        <p:spPr>
          <a:xfrm>
            <a:off x="457200" y="1600201"/>
            <a:ext cx="8229600" cy="4648200"/>
          </a:xfrm>
        </p:spPr>
        <p:txBody>
          <a:bodyPr/>
          <a:lstStyle/>
          <a:p>
            <a:r>
              <a:rPr lang="en-US" dirty="0"/>
              <a:t>Component of the National HIV Surveillance System</a:t>
            </a:r>
          </a:p>
          <a:p>
            <a:r>
              <a:rPr lang="en-US" dirty="0" smtClean="0"/>
              <a:t>Formerly known as “Variant</a:t>
            </a:r>
            <a:r>
              <a:rPr lang="en-US" dirty="0"/>
              <a:t>, Atypical, and Resistant HIV Surveillance (VARHS</a:t>
            </a:r>
            <a:r>
              <a:rPr lang="en-US" dirty="0" smtClean="0"/>
              <a:t>)“</a:t>
            </a:r>
          </a:p>
          <a:p>
            <a:r>
              <a:rPr lang="en-US" dirty="0" smtClean="0"/>
              <a:t>HIV nucleotide sequence data and molecular </a:t>
            </a:r>
            <a:r>
              <a:rPr lang="en-US" dirty="0"/>
              <a:t>epidemiology </a:t>
            </a:r>
            <a:r>
              <a:rPr lang="en-US" dirty="0" smtClean="0"/>
              <a:t>are used : </a:t>
            </a:r>
          </a:p>
          <a:p>
            <a:pPr lvl="1"/>
            <a:r>
              <a:rPr lang="en-US" dirty="0" smtClean="0"/>
              <a:t>To estimate prevalence of HIV-1 drug resistance</a:t>
            </a:r>
            <a:r>
              <a:rPr lang="en-US" dirty="0" smtClean="0">
                <a:latin typeface="Calibri"/>
                <a:cs typeface="Calibri"/>
              </a:rPr>
              <a:t>―not limited to  t</a:t>
            </a:r>
            <a:r>
              <a:rPr lang="en-US" dirty="0" smtClean="0"/>
              <a:t>ransmitted drug-resistance associated mutations (TDRMs)</a:t>
            </a:r>
            <a:endParaRPr lang="en-US" dirty="0"/>
          </a:p>
          <a:p>
            <a:pPr lvl="1"/>
            <a:r>
              <a:rPr lang="en-US" dirty="0" smtClean="0"/>
              <a:t>To monitor </a:t>
            </a:r>
            <a:r>
              <a:rPr lang="en-US" dirty="0"/>
              <a:t>the distribution of </a:t>
            </a:r>
            <a:r>
              <a:rPr lang="en-US" dirty="0" smtClean="0"/>
              <a:t>HIV-1 genetic </a:t>
            </a:r>
            <a:r>
              <a:rPr lang="en-US" dirty="0"/>
              <a:t>subtypes and </a:t>
            </a:r>
            <a:r>
              <a:rPr lang="en-US" dirty="0" smtClean="0"/>
              <a:t>recombinants</a:t>
            </a:r>
          </a:p>
          <a:p>
            <a:pPr lvl="1"/>
            <a:r>
              <a:rPr lang="en-US" dirty="0" smtClean="0"/>
              <a:t>To describe </a:t>
            </a:r>
            <a:r>
              <a:rPr lang="en-US" dirty="0"/>
              <a:t>patterns of </a:t>
            </a:r>
            <a:r>
              <a:rPr lang="en-US" dirty="0" smtClean="0"/>
              <a:t>HIV-1 transmission</a:t>
            </a:r>
          </a:p>
          <a:p>
            <a:pPr lvl="1"/>
            <a:r>
              <a:rPr lang="en-US" dirty="0" smtClean="0"/>
              <a:t>To assist HIV-1 treatment, </a:t>
            </a:r>
            <a:r>
              <a:rPr lang="en-US" dirty="0"/>
              <a:t>prevention, and program planning and evaluation</a:t>
            </a:r>
          </a:p>
        </p:txBody>
      </p:sp>
    </p:spTree>
    <p:extLst>
      <p:ext uri="{BB962C8B-B14F-4D97-AF65-F5344CB8AC3E}">
        <p14:creationId xmlns:p14="http://schemas.microsoft.com/office/powerpoint/2010/main" val="214206331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MHS (2)</a:t>
            </a:r>
            <a:endParaRPr lang="en-US" dirty="0"/>
          </a:p>
        </p:txBody>
      </p:sp>
      <p:sp>
        <p:nvSpPr>
          <p:cNvPr id="3" name="Content Placeholder 2"/>
          <p:cNvSpPr>
            <a:spLocks noGrp="1"/>
          </p:cNvSpPr>
          <p:nvPr>
            <p:ph idx="1"/>
          </p:nvPr>
        </p:nvSpPr>
        <p:spPr/>
        <p:txBody>
          <a:bodyPr/>
          <a:lstStyle/>
          <a:p>
            <a:r>
              <a:rPr lang="en-US" dirty="0" smtClean="0"/>
              <a:t>Supports the National HIV/AIDS Strategy</a:t>
            </a:r>
          </a:p>
          <a:p>
            <a:r>
              <a:rPr lang="en-US" dirty="0" smtClean="0"/>
              <a:t>HIV nucleotide sequence data: </a:t>
            </a:r>
          </a:p>
          <a:p>
            <a:pPr lvl="1"/>
            <a:r>
              <a:rPr lang="en-US" dirty="0" smtClean="0"/>
              <a:t>Might be used to </a:t>
            </a:r>
            <a:r>
              <a:rPr lang="en-US" dirty="0"/>
              <a:t>determine duration of infection and estimate </a:t>
            </a:r>
            <a:r>
              <a:rPr lang="en-US" dirty="0" smtClean="0"/>
              <a:t>incidence</a:t>
            </a:r>
          </a:p>
          <a:p>
            <a:pPr lvl="1"/>
            <a:r>
              <a:rPr lang="en-US" dirty="0" smtClean="0"/>
              <a:t>Could serve as a marker for linkage to and quality of care</a:t>
            </a:r>
          </a:p>
          <a:p>
            <a:pPr lvl="1"/>
            <a:r>
              <a:rPr lang="en-US" dirty="0" smtClean="0"/>
              <a:t>Could reveal transmission patterns and provide insight into prevention</a:t>
            </a:r>
          </a:p>
        </p:txBody>
      </p:sp>
    </p:spTree>
    <p:extLst>
      <p:ext uri="{BB962C8B-B14F-4D97-AF65-F5344CB8AC3E}">
        <p14:creationId xmlns:p14="http://schemas.microsoft.com/office/powerpoint/2010/main" val="382869218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
            </a:r>
            <a:br>
              <a:rPr lang="en-US" dirty="0" smtClean="0"/>
            </a:br>
            <a:r>
              <a:rPr lang="en-US" dirty="0" smtClean="0"/>
              <a:t>General concepts</a:t>
            </a:r>
            <a:endParaRPr lang="en-US" dirty="0"/>
          </a:p>
        </p:txBody>
      </p:sp>
    </p:spTree>
    <p:extLst>
      <p:ext uri="{BB962C8B-B14F-4D97-AF65-F5344CB8AC3E}">
        <p14:creationId xmlns:p14="http://schemas.microsoft.com/office/powerpoint/2010/main" val="305504155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Drug </a:t>
            </a:r>
            <a:r>
              <a:rPr lang="en-US" dirty="0" smtClean="0"/>
              <a:t>Resistance</a:t>
            </a:r>
            <a:endParaRPr lang="en-US" dirty="0"/>
          </a:p>
        </p:txBody>
      </p:sp>
      <p:sp>
        <p:nvSpPr>
          <p:cNvPr id="3" name="Content Placeholder 2"/>
          <p:cNvSpPr>
            <a:spLocks noGrp="1"/>
          </p:cNvSpPr>
          <p:nvPr>
            <p:ph idx="1"/>
          </p:nvPr>
        </p:nvSpPr>
        <p:spPr/>
        <p:txBody>
          <a:bodyPr/>
          <a:lstStyle/>
          <a:p>
            <a:r>
              <a:rPr lang="en-US" dirty="0"/>
              <a:t>HIV has a rapid reproduction rate and </a:t>
            </a:r>
            <a:r>
              <a:rPr lang="en-US" dirty="0" smtClean="0"/>
              <a:t>very </a:t>
            </a:r>
            <a:r>
              <a:rPr lang="en-US" dirty="0"/>
              <a:t>high mutation </a:t>
            </a:r>
            <a:r>
              <a:rPr lang="en-US" dirty="0" smtClean="0"/>
              <a:t>rate</a:t>
            </a:r>
            <a:endParaRPr lang="en-US" dirty="0"/>
          </a:p>
          <a:p>
            <a:r>
              <a:rPr lang="en-US" dirty="0" smtClean="0"/>
              <a:t>HIV drug resistance can occur naturally</a:t>
            </a:r>
          </a:p>
          <a:p>
            <a:pPr lvl="1"/>
            <a:r>
              <a:rPr lang="en-US" dirty="0" smtClean="0"/>
              <a:t>Mutations that are drug resistant can be present, even in </a:t>
            </a:r>
            <a:r>
              <a:rPr lang="en-US" dirty="0"/>
              <a:t>the absence of </a:t>
            </a:r>
            <a:r>
              <a:rPr lang="en-US" dirty="0" smtClean="0"/>
              <a:t>drug pressure </a:t>
            </a:r>
          </a:p>
          <a:p>
            <a:r>
              <a:rPr lang="en-US" dirty="0"/>
              <a:t>Expanded and suboptimal </a:t>
            </a:r>
            <a:r>
              <a:rPr lang="en-US" dirty="0" smtClean="0"/>
              <a:t>use </a:t>
            </a:r>
            <a:r>
              <a:rPr lang="en-US" dirty="0"/>
              <a:t>of </a:t>
            </a:r>
            <a:r>
              <a:rPr lang="en-US" dirty="0" smtClean="0"/>
              <a:t>antiretroviral drugs contributes </a:t>
            </a:r>
            <a:r>
              <a:rPr lang="en-US" dirty="0"/>
              <a:t>to </a:t>
            </a:r>
            <a:r>
              <a:rPr lang="en-US" dirty="0" smtClean="0"/>
              <a:t>HIV drug resistance</a:t>
            </a:r>
          </a:p>
          <a:p>
            <a:pPr lvl="1"/>
            <a:r>
              <a:rPr lang="en-US" dirty="0" smtClean="0"/>
              <a:t>CDC estimates 1 </a:t>
            </a:r>
            <a:r>
              <a:rPr lang="en-US" dirty="0"/>
              <a:t>in </a:t>
            </a:r>
            <a:r>
              <a:rPr lang="en-US" dirty="0" smtClean="0"/>
              <a:t>6 </a:t>
            </a:r>
            <a:r>
              <a:rPr lang="en-US" dirty="0"/>
              <a:t>newly diagnosed HIV infections </a:t>
            </a:r>
            <a:r>
              <a:rPr lang="en-US" dirty="0" smtClean="0"/>
              <a:t>contain </a:t>
            </a:r>
            <a:r>
              <a:rPr lang="en-US" dirty="0" smtClean="0">
                <a:latin typeface="Arial"/>
                <a:cs typeface="Arial"/>
              </a:rPr>
              <a:t>≥ 1</a:t>
            </a:r>
            <a:r>
              <a:rPr lang="en-US" dirty="0" smtClean="0"/>
              <a:t> mutation associated </a:t>
            </a:r>
            <a:r>
              <a:rPr lang="en-US" dirty="0"/>
              <a:t>with transmitted antiretroviral drug </a:t>
            </a:r>
            <a:r>
              <a:rPr lang="en-US" dirty="0" smtClean="0"/>
              <a:t>resistance</a:t>
            </a:r>
            <a:endParaRPr lang="en-US" dirty="0"/>
          </a:p>
        </p:txBody>
      </p:sp>
    </p:spTree>
    <p:extLst>
      <p:ext uri="{BB962C8B-B14F-4D97-AF65-F5344CB8AC3E}">
        <p14:creationId xmlns:p14="http://schemas.microsoft.com/office/powerpoint/2010/main" val="202685664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 Genotype Testing (1)</a:t>
            </a:r>
            <a:endParaRPr lang="en-US" dirty="0"/>
          </a:p>
        </p:txBody>
      </p:sp>
      <p:sp>
        <p:nvSpPr>
          <p:cNvPr id="3" name="Content Placeholder 2"/>
          <p:cNvSpPr>
            <a:spLocks noGrp="1"/>
          </p:cNvSpPr>
          <p:nvPr>
            <p:ph idx="1"/>
          </p:nvPr>
        </p:nvSpPr>
        <p:spPr/>
        <p:txBody>
          <a:bodyPr/>
          <a:lstStyle/>
          <a:p>
            <a:r>
              <a:rPr lang="en-US" dirty="0" smtClean="0"/>
              <a:t>Considered a </a:t>
            </a:r>
            <a:r>
              <a:rPr lang="en-US" dirty="0"/>
              <a:t>part of the standard of care</a:t>
            </a:r>
          </a:p>
          <a:p>
            <a:r>
              <a:rPr lang="en-US" dirty="0" smtClean="0"/>
              <a:t>Detects </a:t>
            </a:r>
            <a:r>
              <a:rPr lang="en-US" dirty="0"/>
              <a:t>the presence of mutations associated with antiretroviral drug </a:t>
            </a:r>
            <a:r>
              <a:rPr lang="en-US" dirty="0" smtClean="0"/>
              <a:t>resistance</a:t>
            </a:r>
          </a:p>
          <a:p>
            <a:r>
              <a:rPr lang="en-US" dirty="0" smtClean="0"/>
              <a:t>Amplifies </a:t>
            </a:r>
            <a:r>
              <a:rPr lang="en-US" i="1" dirty="0" smtClean="0"/>
              <a:t>pol</a:t>
            </a:r>
            <a:r>
              <a:rPr lang="en-US" dirty="0" smtClean="0"/>
              <a:t> region of the HIV nucleotide sequence </a:t>
            </a:r>
          </a:p>
          <a:p>
            <a:r>
              <a:rPr lang="en-US" dirty="0" smtClean="0"/>
              <a:t>Comparisons are made between patient’s sequence and a standard “wild-type” sequence</a:t>
            </a:r>
            <a:endParaRPr lang="en-US"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209983"/>
            <a:ext cx="3657600" cy="2133600"/>
          </a:xfrm>
          <a:prstGeom prst="rect">
            <a:avLst/>
          </a:prstGeom>
          <a:noFill/>
        </p:spPr>
      </p:pic>
    </p:spTree>
    <p:extLst>
      <p:ext uri="{BB962C8B-B14F-4D97-AF65-F5344CB8AC3E}">
        <p14:creationId xmlns:p14="http://schemas.microsoft.com/office/powerpoint/2010/main" val="150332080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 Genotype Testing (2)</a:t>
            </a:r>
            <a:endParaRPr lang="en-US" dirty="0"/>
          </a:p>
        </p:txBody>
      </p:sp>
      <p:sp>
        <p:nvSpPr>
          <p:cNvPr id="3" name="Content Placeholder 2"/>
          <p:cNvSpPr>
            <a:spLocks noGrp="1"/>
          </p:cNvSpPr>
          <p:nvPr>
            <p:ph idx="1"/>
          </p:nvPr>
        </p:nvSpPr>
        <p:spPr/>
        <p:txBody>
          <a:bodyPr/>
          <a:lstStyle/>
          <a:p>
            <a:r>
              <a:rPr lang="en-US" dirty="0" smtClean="0"/>
              <a:t>Distinguishes </a:t>
            </a:r>
            <a:r>
              <a:rPr lang="en-US" dirty="0"/>
              <a:t>between subtype B and non-B variants of </a:t>
            </a:r>
            <a:r>
              <a:rPr lang="en-US" dirty="0" smtClean="0"/>
              <a:t>HIV-1</a:t>
            </a:r>
            <a:endParaRPr lang="en-US" dirty="0"/>
          </a:p>
          <a:p>
            <a:r>
              <a:rPr lang="en-US" dirty="0" smtClean="0"/>
              <a:t>Phylogenetic </a:t>
            </a:r>
            <a:r>
              <a:rPr lang="en-US" dirty="0"/>
              <a:t>analyses </a:t>
            </a:r>
            <a:r>
              <a:rPr lang="en-US" dirty="0" smtClean="0"/>
              <a:t>are conducted to </a:t>
            </a:r>
            <a:r>
              <a:rPr lang="en-US" dirty="0"/>
              <a:t>classify potential non-B </a:t>
            </a:r>
            <a:r>
              <a:rPr lang="en-US" dirty="0" smtClean="0"/>
              <a:t>variants, circulating recombinant forms, </a:t>
            </a:r>
            <a:r>
              <a:rPr lang="en-US" dirty="0"/>
              <a:t>and </a:t>
            </a:r>
            <a:r>
              <a:rPr lang="en-US" dirty="0" smtClean="0"/>
              <a:t>unique recombinant forms</a:t>
            </a:r>
            <a:endParaRPr lang="en-US" dirty="0"/>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4114800"/>
            <a:ext cx="3886199" cy="2249170"/>
          </a:xfrm>
          <a:prstGeom prst="rect">
            <a:avLst/>
          </a:prstGeom>
          <a:solidFill>
            <a:sysClr val="window" lastClr="FFFFFF"/>
          </a:solidFill>
        </p:spPr>
      </p:pic>
      <p:sp>
        <p:nvSpPr>
          <p:cNvPr id="5" name="Rectangle 4"/>
          <p:cNvSpPr/>
          <p:nvPr/>
        </p:nvSpPr>
        <p:spPr>
          <a:xfrm>
            <a:off x="3211467" y="3745468"/>
            <a:ext cx="2892395" cy="369332"/>
          </a:xfrm>
          <a:prstGeom prst="rect">
            <a:avLst/>
          </a:prstGeom>
        </p:spPr>
        <p:txBody>
          <a:bodyPr wrap="none">
            <a:spAutoFit/>
          </a:bodyPr>
          <a:lstStyle/>
          <a:p>
            <a:r>
              <a:rPr lang="en-US" b="1" dirty="0">
                <a:solidFill>
                  <a:schemeClr val="bg2"/>
                </a:solidFill>
              </a:rPr>
              <a:t>Genetic Diversity of HIV-1</a:t>
            </a:r>
          </a:p>
        </p:txBody>
      </p:sp>
    </p:spTree>
    <p:extLst>
      <p:ext uri="{BB962C8B-B14F-4D97-AF65-F5344CB8AC3E}">
        <p14:creationId xmlns:p14="http://schemas.microsoft.com/office/powerpoint/2010/main" val="152937297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MHS Structural requirements</a:t>
            </a:r>
            <a:endParaRPr lang="en-US" dirty="0"/>
          </a:p>
        </p:txBody>
      </p:sp>
    </p:spTree>
    <p:extLst>
      <p:ext uri="{BB962C8B-B14F-4D97-AF65-F5344CB8AC3E}">
        <p14:creationId xmlns:p14="http://schemas.microsoft.com/office/powerpoint/2010/main" val="2262642268"/>
      </p:ext>
    </p:extLst>
  </p:cSld>
  <p:clrMapOvr>
    <a:masterClrMapping/>
  </p:clrMapOvr>
  <p:transition>
    <p:fade/>
  </p:transition>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1352</TotalTime>
  <Words>4005</Words>
  <Application>Microsoft Office PowerPoint</Application>
  <PresentationFormat>On-screen Show (4:3)</PresentationFormat>
  <Paragraphs>276</Paragraphs>
  <Slides>26</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Wingdings</vt:lpstr>
      <vt:lpstr>Calibri</vt:lpstr>
      <vt:lpstr>Times New Roman</vt:lpstr>
      <vt:lpstr>Myriad Web Pro</vt:lpstr>
      <vt:lpstr>Verdana</vt:lpstr>
      <vt:lpstr>Symbol</vt:lpstr>
      <vt:lpstr>Courier New</vt:lpstr>
      <vt:lpstr>NCHHSTP_PPT_dark(</vt:lpstr>
      <vt:lpstr> Technical Guidance for  HIV Surveillance Programs  Molecular HIV Surveillance</vt:lpstr>
      <vt:lpstr>Objectives</vt:lpstr>
      <vt:lpstr>Overview of MHS (1) </vt:lpstr>
      <vt:lpstr>Overview of MHS (2)</vt:lpstr>
      <vt:lpstr> General concepts</vt:lpstr>
      <vt:lpstr>HIV Drug Resistance</vt:lpstr>
      <vt:lpstr>HIV Genotype Testing (1)</vt:lpstr>
      <vt:lpstr>HIV Genotype Testing (2)</vt:lpstr>
      <vt:lpstr>MHS Structural requirements</vt:lpstr>
      <vt:lpstr>Policies and Procedures</vt:lpstr>
      <vt:lpstr>Staffing Needs</vt:lpstr>
      <vt:lpstr>Programmatic: Project coordination</vt:lpstr>
      <vt:lpstr>Technical: Data Management</vt:lpstr>
      <vt:lpstr>Scientific: Surveillance and Epidemiology</vt:lpstr>
      <vt:lpstr>MHS PROCESS STANDARDS</vt:lpstr>
      <vt:lpstr>Process Standards (1)</vt:lpstr>
      <vt:lpstr>Process Standards (2)</vt:lpstr>
      <vt:lpstr>Process Standards (3)</vt:lpstr>
      <vt:lpstr>Transmitted Drug-resistance  Associated Mutations (TDRMs)</vt:lpstr>
      <vt:lpstr>MHS Outcome standards</vt:lpstr>
      <vt:lpstr>Outcome Standards (1)</vt:lpstr>
      <vt:lpstr>Outcome Standards (2)</vt:lpstr>
      <vt:lpstr>Main Takeaway Points</vt:lpstr>
      <vt:lpstr>Acknowledgements</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138</cp:revision>
  <dcterms:created xsi:type="dcterms:W3CDTF">2010-12-06T17:56:06Z</dcterms:created>
  <dcterms:modified xsi:type="dcterms:W3CDTF">2012-10-02T15:05:40Z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