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3" r:id="rId1"/>
  </p:sldMasterIdLst>
  <p:notesMasterIdLst>
    <p:notesMasterId r:id="rId36"/>
  </p:notesMasterIdLst>
  <p:sldIdLst>
    <p:sldId id="256" r:id="rId2"/>
    <p:sldId id="267" r:id="rId3"/>
    <p:sldId id="301" r:id="rId4"/>
    <p:sldId id="270" r:id="rId5"/>
    <p:sldId id="271" r:id="rId6"/>
    <p:sldId id="272" r:id="rId7"/>
    <p:sldId id="278" r:id="rId8"/>
    <p:sldId id="273" r:id="rId9"/>
    <p:sldId id="274" r:id="rId10"/>
    <p:sldId id="275" r:id="rId11"/>
    <p:sldId id="277" r:id="rId12"/>
    <p:sldId id="279" r:id="rId13"/>
    <p:sldId id="281" r:id="rId14"/>
    <p:sldId id="280" r:id="rId15"/>
    <p:sldId id="282" r:id="rId16"/>
    <p:sldId id="283" r:id="rId17"/>
    <p:sldId id="284" r:id="rId18"/>
    <p:sldId id="295" r:id="rId19"/>
    <p:sldId id="299" r:id="rId20"/>
    <p:sldId id="300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4" r:id="rId30"/>
    <p:sldId id="268" r:id="rId31"/>
    <p:sldId id="297" r:id="rId32"/>
    <p:sldId id="293" r:id="rId33"/>
    <p:sldId id="264" r:id="rId34"/>
    <p:sldId id="263" r:id="rId35"/>
  </p:sldIdLst>
  <p:sldSz cx="9144000" cy="6858000" type="screen4x3"/>
  <p:notesSz cx="7010400" cy="9296400"/>
  <p:embeddedFontLst>
    <p:embeddedFont>
      <p:font typeface="Calibri" pitchFamily="34" charset="0"/>
      <p:regular r:id="rId37"/>
      <p:bold r:id="rId38"/>
      <p:italic r:id="rId39"/>
      <p:boldItalic r:id="rId40"/>
    </p:embeddedFont>
    <p:embeddedFont>
      <p:font typeface="Myriad Web Pro" charset="0"/>
      <p:regular r:id="rId41"/>
      <p:bold r:id="rId42"/>
      <p: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10" autoAdjust="0"/>
    <p:restoredTop sz="66012" autoAdjust="0"/>
  </p:normalViewPr>
  <p:slideViewPr>
    <p:cSldViewPr>
      <p:cViewPr>
        <p:scale>
          <a:sx n="66" d="100"/>
          <a:sy n="66" d="100"/>
        </p:scale>
        <p:origin x="-170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1920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93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FED05122-B9EF-44B1-8E67-014EB94303DD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7" y="4416029"/>
            <a:ext cx="5607047" cy="4183857"/>
          </a:xfrm>
          <a:prstGeom prst="rect">
            <a:avLst/>
          </a:prstGeom>
        </p:spPr>
        <p:txBody>
          <a:bodyPr vert="horz" lIns="91614" tIns="45807" rIns="91614" bIns="4580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93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C2865D1B-0DC6-42CE-8930-912C113E9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91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21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18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47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61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31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7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7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313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77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24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46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88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35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60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50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760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60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802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505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41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518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752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48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131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116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65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29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46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76" indent="-171776" defTabSz="916137">
              <a:buFontTx/>
              <a:buChar char="-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5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67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67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endParaRPr lang="en-US" b="0" dirty="0" smtClean="0"/>
          </a:p>
          <a:p>
            <a:pPr defTabSz="916137">
              <a:defRPr/>
            </a:pPr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4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7" r:id="rId3"/>
    <p:sldLayoutId id="2147483693" r:id="rId4"/>
    <p:sldLayoutId id="2147483694" r:id="rId5"/>
    <p:sldLayoutId id="2147483686" r:id="rId6"/>
    <p:sldLayoutId id="2147483688" r:id="rId7"/>
    <p:sldLayoutId id="2147483689" r:id="rId8"/>
    <p:sldLayoutId id="2147483690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7318" y="1371600"/>
            <a:ext cx="9105900" cy="22098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Technical Guidance </a:t>
            </a:r>
            <a:r>
              <a:rPr lang="en-US" dirty="0" smtClean="0"/>
              <a:t>for HIV Surveillance Programs:</a:t>
            </a:r>
            <a:br>
              <a:rPr lang="en-US" dirty="0" smtClean="0"/>
            </a:br>
            <a:r>
              <a:rPr lang="en-US" dirty="0" smtClean="0"/>
              <a:t>HIV Incidence Surveillance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47800" y="3276600"/>
            <a:ext cx="6400800" cy="457200"/>
          </a:xfrm>
        </p:spPr>
        <p:txBody>
          <a:bodyPr/>
          <a:lstStyle/>
          <a:p>
            <a:r>
              <a:rPr lang="en-US" dirty="0"/>
              <a:t>Angela L. Hernandez, MD, MPH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3400" y="3657600"/>
            <a:ext cx="7848600" cy="1295400"/>
          </a:xfrm>
        </p:spPr>
        <p:txBody>
          <a:bodyPr/>
          <a:lstStyle/>
          <a:p>
            <a:r>
              <a:rPr lang="en-US" dirty="0"/>
              <a:t>Epidemiologist </a:t>
            </a:r>
            <a:r>
              <a:rPr lang="en-US" dirty="0" smtClean="0"/>
              <a:t>- HICSB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Magan Pearson, MPH</a:t>
            </a:r>
          </a:p>
          <a:p>
            <a:r>
              <a:rPr lang="en-US" dirty="0" smtClean="0"/>
              <a:t>Public Health Analyst - HICSB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2000" dirty="0" smtClean="0"/>
              <a:t>CSTE Webinar</a:t>
            </a:r>
          </a:p>
          <a:p>
            <a:r>
              <a:rPr lang="en-US" sz="2000" dirty="0" smtClean="0"/>
              <a:t>October 16, 2012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  <a:endParaRPr lang="en-US" dirty="0"/>
          </a:p>
        </p:txBody>
      </p:sp>
      <p:pic>
        <p:nvPicPr>
          <p:cNvPr id="7" name="Picture 6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HIV Incidence and Case Surveillance  Branch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Policies and </a:t>
            </a:r>
            <a:r>
              <a:rPr lang="en-US" dirty="0" smtClean="0"/>
              <a:t>Procedures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Training on TTH data collection </a:t>
            </a:r>
          </a:p>
          <a:p>
            <a:r>
              <a:rPr lang="en-US" b="0" dirty="0"/>
              <a:t>Conducting data management and data  quality activities</a:t>
            </a:r>
          </a:p>
          <a:p>
            <a:r>
              <a:rPr lang="en-US" b="0" dirty="0"/>
              <a:t>Conducting systematic evaluations of HIV incidence surveillance</a:t>
            </a:r>
          </a:p>
          <a:p>
            <a:r>
              <a:rPr lang="en-US" b="0" dirty="0"/>
              <a:t>Calculating and disseminating HIV incidence estimates </a:t>
            </a:r>
          </a:p>
          <a:p>
            <a:r>
              <a:rPr lang="en-US" b="0" dirty="0"/>
              <a:t>Promoting the use of HIV incidence data for prevention and health services planning </a:t>
            </a:r>
          </a:p>
          <a:p>
            <a:r>
              <a:rPr lang="en-US" b="0" dirty="0"/>
              <a:t>Ensuring security and confidentiality procedures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99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Requirements:</a:t>
            </a:r>
            <a:br>
              <a:rPr lang="en-US" dirty="0" smtClean="0"/>
            </a:br>
            <a:r>
              <a:rPr lang="en-US" dirty="0" smtClean="0"/>
              <a:t>Staffing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191000"/>
          </a:xfrm>
        </p:spPr>
        <p:txBody>
          <a:bodyPr/>
          <a:lstStyle/>
          <a:p>
            <a:r>
              <a:rPr lang="en-US" b="0" dirty="0"/>
              <a:t>A</a:t>
            </a:r>
            <a:r>
              <a:rPr lang="en-US" b="0" dirty="0" smtClean="0"/>
              <a:t>t </a:t>
            </a:r>
            <a:r>
              <a:rPr lang="en-US" b="0" dirty="0"/>
              <a:t>least </a:t>
            </a:r>
            <a:r>
              <a:rPr lang="en-US" b="0" dirty="0" smtClean="0"/>
              <a:t> </a:t>
            </a:r>
            <a:r>
              <a:rPr lang="en-US" b="0" dirty="0"/>
              <a:t>full-time equivalent (FTE) be dedicated to the incidence surveillance coordinator (ISC) position for monitoring and evaluating the activities of HIS </a:t>
            </a:r>
          </a:p>
          <a:p>
            <a:r>
              <a:rPr lang="en-US" b="0" dirty="0" smtClean="0"/>
              <a:t>0.5 </a:t>
            </a:r>
            <a:r>
              <a:rPr lang="en-US" b="0" dirty="0"/>
              <a:t>FTE for data </a:t>
            </a:r>
            <a:r>
              <a:rPr lang="en-US" b="0" dirty="0" smtClean="0"/>
              <a:t>management</a:t>
            </a:r>
          </a:p>
          <a:p>
            <a:r>
              <a:rPr lang="en-US" b="0" dirty="0" smtClean="0"/>
              <a:t>Other </a:t>
            </a:r>
            <a:r>
              <a:rPr lang="en-US" b="0" dirty="0"/>
              <a:t>personnel assigned to </a:t>
            </a:r>
            <a:r>
              <a:rPr lang="en-US" b="0" dirty="0" smtClean="0"/>
              <a:t>HIS varies </a:t>
            </a:r>
            <a:r>
              <a:rPr lang="en-US" b="0" dirty="0"/>
              <a:t>depending on program </a:t>
            </a:r>
            <a:r>
              <a:rPr lang="en-US" b="0" dirty="0" smtClean="0"/>
              <a:t>needs and </a:t>
            </a:r>
            <a:r>
              <a:rPr lang="en-US" b="0" dirty="0"/>
              <a:t>available </a:t>
            </a:r>
            <a:r>
              <a:rPr lang="en-US" b="0" dirty="0" smtClean="0"/>
              <a:t>resources</a:t>
            </a:r>
          </a:p>
          <a:p>
            <a:r>
              <a:rPr lang="en-US" b="0" dirty="0" smtClean="0"/>
              <a:t>Recommended </a:t>
            </a:r>
            <a:r>
              <a:rPr lang="en-US" b="0" dirty="0"/>
              <a:t>staffing roles and responsibilities of HIS staff are </a:t>
            </a:r>
            <a:r>
              <a:rPr lang="en-US" b="0" dirty="0" smtClean="0"/>
              <a:t>described  in detail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97117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45"/>
            <a:ext cx="8229600" cy="1143000"/>
          </a:xfrm>
        </p:spPr>
        <p:txBody>
          <a:bodyPr/>
          <a:lstStyle/>
          <a:p>
            <a:r>
              <a:rPr lang="en-US" dirty="0" smtClean="0"/>
              <a:t>HIS Process </a:t>
            </a:r>
            <a:r>
              <a:rPr lang="en-US" dirty="0"/>
              <a:t>Standards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Conduct ongoing collection of  TTH on </a:t>
            </a:r>
            <a:r>
              <a:rPr lang="en-US" b="0" dirty="0"/>
              <a:t>all individuals aged 13 years or older newly diagnosed with HIV infection and reported to HIV surveillance </a:t>
            </a:r>
          </a:p>
          <a:p>
            <a:r>
              <a:rPr lang="en-US" b="0" dirty="0" smtClean="0"/>
              <a:t>Conduct ongoing collection of  </a:t>
            </a:r>
            <a:r>
              <a:rPr lang="en-US" b="0" dirty="0"/>
              <a:t>results from tests for recent HIV infection for all individuals 13 years and older newly diagnosed with HIV, excluding those </a:t>
            </a:r>
            <a:r>
              <a:rPr lang="en-US" b="0" dirty="0" smtClean="0"/>
              <a:t>diagnosed with </a:t>
            </a:r>
            <a:r>
              <a:rPr lang="en-US" b="0" dirty="0"/>
              <a:t>HIV infection, Stage 3 (AIDS</a:t>
            </a:r>
            <a:r>
              <a:rPr lang="en-US" b="0" dirty="0" smtClean="0"/>
              <a:t>)</a:t>
            </a:r>
          </a:p>
          <a:p>
            <a:r>
              <a:rPr lang="en-US" b="0" dirty="0" smtClean="0"/>
              <a:t>At </a:t>
            </a:r>
            <a:r>
              <a:rPr lang="en-US" b="0" dirty="0"/>
              <a:t>least monthly, enter HIS data into the </a:t>
            </a:r>
            <a:r>
              <a:rPr lang="en-US" b="0" dirty="0" err="1"/>
              <a:t>eHARS</a:t>
            </a:r>
            <a:r>
              <a:rPr lang="en-US" b="0" dirty="0"/>
              <a:t> </a:t>
            </a:r>
            <a:r>
              <a:rPr lang="en-US" b="0" dirty="0" smtClean="0"/>
              <a:t>database</a:t>
            </a:r>
          </a:p>
          <a:p>
            <a:r>
              <a:rPr lang="en-US" b="0" dirty="0" smtClean="0"/>
              <a:t>Monthly</a:t>
            </a:r>
            <a:r>
              <a:rPr lang="en-US" b="0" dirty="0"/>
              <a:t>, transfer HIS data electronically to CDC 	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93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 Process Standards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Routinely, conduct data quality control activities </a:t>
            </a:r>
            <a:r>
              <a:rPr lang="en-US" b="0" dirty="0" smtClean="0"/>
              <a:t> (completeness and error reports)</a:t>
            </a:r>
          </a:p>
          <a:p>
            <a:r>
              <a:rPr lang="en-US" b="0" dirty="0"/>
              <a:t>At least annually, provide training to HIV reporters and data collectors in HIV surveillance and HIS methods* </a:t>
            </a:r>
          </a:p>
          <a:p>
            <a:r>
              <a:rPr lang="en-US" b="0" dirty="0" smtClean="0"/>
              <a:t>Calculate </a:t>
            </a:r>
            <a:r>
              <a:rPr lang="en-US" b="0" dirty="0"/>
              <a:t>and disseminate annual population-based HIV incidence estimates and promote the use of HIV incidence data for prevention and health services planning</a:t>
            </a:r>
          </a:p>
          <a:p>
            <a:r>
              <a:rPr lang="en-US" b="0" dirty="0" smtClean="0"/>
              <a:t>Annual systematic </a:t>
            </a:r>
            <a:r>
              <a:rPr lang="en-US" b="0" dirty="0"/>
              <a:t>evaluation of HIV incidence surveillance </a:t>
            </a:r>
            <a:endParaRPr lang="en-US" b="0" dirty="0" smtClean="0"/>
          </a:p>
          <a:p>
            <a:r>
              <a:rPr lang="en-US" b="0" dirty="0" smtClean="0"/>
              <a:t>Comply </a:t>
            </a:r>
            <a:r>
              <a:rPr lang="en-US" b="0" dirty="0"/>
              <a:t>with Security and Confidentiality Guidelines </a:t>
            </a:r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*Appendix </a:t>
            </a:r>
            <a:r>
              <a:rPr lang="en-US" dirty="0"/>
              <a:t>2    Training Resources for HIV Incidence Surveillance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703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Collection of HIS </a:t>
            </a:r>
            <a:r>
              <a:rPr lang="en-US" dirty="0"/>
              <a:t>Data </a:t>
            </a:r>
            <a:r>
              <a:rPr lang="en-US" dirty="0" smtClean="0"/>
              <a:t>Elements:</a:t>
            </a:r>
            <a:br>
              <a:rPr lang="en-US" dirty="0" smtClean="0"/>
            </a:br>
            <a:r>
              <a:rPr lang="en-US" dirty="0" smtClean="0"/>
              <a:t>Cases </a:t>
            </a:r>
            <a:r>
              <a:rPr lang="en-US" dirty="0"/>
              <a:t>Out of </a:t>
            </a:r>
            <a:r>
              <a:rPr lang="en-US" dirty="0" smtClean="0"/>
              <a:t>Jurisdiction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5105400"/>
          </a:xfrm>
        </p:spPr>
        <p:txBody>
          <a:bodyPr/>
          <a:lstStyle/>
          <a:p>
            <a:r>
              <a:rPr lang="en-US" sz="2000" b="0" dirty="0" smtClean="0"/>
              <a:t>Collect </a:t>
            </a:r>
            <a:r>
              <a:rPr lang="en-US" sz="2000" b="0" dirty="0"/>
              <a:t>TTH data (including ARV use variables) and STARHS results for all persons newly reported to HIV surveillance and work with other areas to exchange needed </a:t>
            </a:r>
            <a:r>
              <a:rPr lang="en-US" sz="2000" b="0" dirty="0" smtClean="0"/>
              <a:t>data* </a:t>
            </a:r>
          </a:p>
          <a:p>
            <a:endParaRPr lang="en-US" sz="800" b="0" dirty="0" smtClean="0"/>
          </a:p>
          <a:p>
            <a:r>
              <a:rPr lang="en-US" sz="2000" b="0" dirty="0" smtClean="0"/>
              <a:t>For </a:t>
            </a:r>
            <a:r>
              <a:rPr lang="en-US" sz="2000" b="0" dirty="0"/>
              <a:t>cases reported to an HIS funded jurisdiction and residing in any HIS funded jurisdiction HIS areas are expected to collect TTH data and ensure that a remnant of the diagnostic specimen is tested using STARHS for all cases (not known to be AIDS – Stage 3). </a:t>
            </a:r>
            <a:r>
              <a:rPr lang="en-US" sz="2000" b="0" dirty="0" smtClean="0"/>
              <a:t> TTH </a:t>
            </a:r>
            <a:r>
              <a:rPr lang="en-US" sz="2000" b="0" dirty="0"/>
              <a:t>and STARHS data should be </a:t>
            </a:r>
            <a:r>
              <a:rPr lang="en-US" sz="2000" b="0" dirty="0" smtClean="0"/>
              <a:t>provided </a:t>
            </a:r>
            <a:r>
              <a:rPr lang="en-US" sz="2000" b="0" dirty="0"/>
              <a:t>to the state of residence at HIV diagnosis if the state is funded for </a:t>
            </a:r>
            <a:r>
              <a:rPr lang="en-US" sz="2000" b="0" dirty="0" smtClean="0"/>
              <a:t>HIS according to local regulations</a:t>
            </a:r>
          </a:p>
          <a:p>
            <a:endParaRPr lang="en-US" sz="800" b="0" dirty="0" smtClean="0"/>
          </a:p>
          <a:p>
            <a:r>
              <a:rPr lang="en-US" sz="2000" b="0" dirty="0" smtClean="0"/>
              <a:t>ARV </a:t>
            </a:r>
            <a:r>
              <a:rPr lang="en-US" sz="2000" b="0" dirty="0"/>
              <a:t>use data typically collected through HIS are critical </a:t>
            </a:r>
            <a:r>
              <a:rPr lang="en-US" sz="2000" b="0" dirty="0" smtClean="0"/>
              <a:t>for </a:t>
            </a:r>
            <a:r>
              <a:rPr lang="en-US" sz="2000" b="0" dirty="0"/>
              <a:t>data </a:t>
            </a:r>
            <a:r>
              <a:rPr lang="en-US" sz="2000" b="0" dirty="0" smtClean="0"/>
              <a:t>analyses in </a:t>
            </a:r>
            <a:r>
              <a:rPr lang="en-US" sz="2000" b="0" dirty="0"/>
              <a:t>Molecular HIV Surveillance </a:t>
            </a:r>
            <a:r>
              <a:rPr lang="en-US" sz="2000" b="0" dirty="0" smtClean="0"/>
              <a:t>HIS </a:t>
            </a:r>
            <a:r>
              <a:rPr lang="en-US" sz="2000" b="0" dirty="0"/>
              <a:t>areas should collaborate with other jurisdictions to provide needed </a:t>
            </a:r>
            <a:r>
              <a:rPr lang="en-US" sz="2000" b="0" dirty="0" smtClean="0"/>
              <a:t>data</a:t>
            </a:r>
            <a:endParaRPr lang="en-US" sz="20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6248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6052810"/>
            <a:ext cx="8534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 smtClean="0">
                <a:solidFill>
                  <a:srgbClr val="FFFFFF"/>
                </a:solidFill>
              </a:rPr>
              <a:t>*Technical </a:t>
            </a:r>
            <a:r>
              <a:rPr lang="en-US" sz="1100" i="1" dirty="0">
                <a:solidFill>
                  <a:srgbClr val="FFFFFF"/>
                </a:solidFill>
              </a:rPr>
              <a:t>Guidance for Surveillance Programs, Vol. I: </a:t>
            </a:r>
            <a:r>
              <a:rPr lang="en-US" sz="1100" i="1" dirty="0" smtClean="0">
                <a:solidFill>
                  <a:srgbClr val="FFFFFF"/>
                </a:solidFill>
              </a:rPr>
              <a:t>Residence  at and Date of Diagnosis 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975669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1173"/>
            <a:ext cx="8229600" cy="1143000"/>
          </a:xfrm>
        </p:spPr>
        <p:txBody>
          <a:bodyPr/>
          <a:lstStyle/>
          <a:p>
            <a:r>
              <a:rPr lang="en-US" dirty="0"/>
              <a:t>STARHS Specimen Information and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pPr marL="0" indent="0">
              <a:buNone/>
            </a:pPr>
            <a:r>
              <a:rPr lang="en-US" b="0" dirty="0"/>
              <a:t>For all newly diagnosed HIV infections reported to HIV surveillance, funded health departments are required to: </a:t>
            </a:r>
          </a:p>
          <a:p>
            <a:r>
              <a:rPr lang="en-US" b="0" dirty="0" smtClean="0"/>
              <a:t>Identify </a:t>
            </a:r>
            <a:r>
              <a:rPr lang="en-US" b="0" dirty="0"/>
              <a:t>and locate diagnostic specimens that represent diagnoses of HIV infection not </a:t>
            </a:r>
            <a:r>
              <a:rPr lang="en-US" b="0" dirty="0" smtClean="0"/>
              <a:t>AIDS </a:t>
            </a:r>
            <a:r>
              <a:rPr lang="en-US" b="0" dirty="0"/>
              <a:t>at the time of HIV diagnosis</a:t>
            </a:r>
          </a:p>
          <a:p>
            <a:r>
              <a:rPr lang="en-US" b="0" dirty="0" smtClean="0"/>
              <a:t>Secure </a:t>
            </a:r>
            <a:r>
              <a:rPr lang="en-US" b="0" dirty="0"/>
              <a:t>remnant specimens from the original diagnostic HIV test or other HIV related test conducted within 3 months of the initial diagnosis from public and private HIV testing laboratories (within and outside the state</a:t>
            </a:r>
            <a:r>
              <a:rPr lang="en-US" b="0" dirty="0" smtClean="0"/>
              <a:t>)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r>
              <a:rPr lang="en-US" sz="900" dirty="0" smtClean="0"/>
              <a:t>Appendix </a:t>
            </a:r>
            <a:r>
              <a:rPr lang="en-US" sz="900" dirty="0"/>
              <a:t>4.1 STARHS Specimen Guidance: Specimens  Originating from the Public Health Laboratory</a:t>
            </a:r>
          </a:p>
          <a:p>
            <a:r>
              <a:rPr lang="en-US" sz="900" dirty="0"/>
              <a:t>Appendix 4.2  STARHS Specimen Guidance: Specimens  Originating from a Private/Commercial Laboratory and Sent to a Public Health Laboratory</a:t>
            </a:r>
          </a:p>
          <a:p>
            <a:r>
              <a:rPr lang="en-US" sz="900" dirty="0"/>
              <a:t>Appendix 4.3  STARHS Specimen Guidance: Specimens Originating from a Private/Commercial Laboratory and  Sent Directly to the STARHS Laboratory</a:t>
            </a:r>
          </a:p>
          <a:p>
            <a:r>
              <a:rPr lang="en-US" sz="900" dirty="0"/>
              <a:t>Appendix 4.4  Guidelines for Preparing Specimens for Shipping and Transporting to the STARHS Laboratory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11065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STARHS Specimen Information and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Determine the disposition of specimens for </a:t>
            </a:r>
            <a:r>
              <a:rPr lang="en-US" b="0" dirty="0" err="1"/>
              <a:t>recency</a:t>
            </a:r>
            <a:r>
              <a:rPr lang="en-US" b="0" dirty="0"/>
              <a:t> testing using STARHS</a:t>
            </a:r>
          </a:p>
          <a:p>
            <a:r>
              <a:rPr lang="en-US" b="0" dirty="0" smtClean="0"/>
              <a:t>Establish </a:t>
            </a:r>
            <a:r>
              <a:rPr lang="en-US" b="0" dirty="0"/>
              <a:t>mechanisms to track shipments as appropriate and receipt of results </a:t>
            </a:r>
          </a:p>
          <a:p>
            <a:r>
              <a:rPr lang="en-US" b="0" dirty="0" smtClean="0"/>
              <a:t>Establish </a:t>
            </a:r>
            <a:r>
              <a:rPr lang="en-US" b="0" dirty="0"/>
              <a:t>regular communication between the ISC, HIS staff, the public health laboratory, private and commercial laboratories, and the STARHS laboratory</a:t>
            </a:r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04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STARHS Specimen Information and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0" dirty="0"/>
              <a:t>A specimen should be tested for </a:t>
            </a:r>
            <a:r>
              <a:rPr lang="en-US" sz="2800" b="0" dirty="0" err="1"/>
              <a:t>recency</a:t>
            </a:r>
            <a:r>
              <a:rPr lang="en-US" sz="2800" b="0" dirty="0"/>
              <a:t> of HIV infection </a:t>
            </a:r>
            <a:r>
              <a:rPr lang="en-US" sz="2800" b="0" dirty="0" smtClean="0"/>
              <a:t>if:</a:t>
            </a:r>
          </a:p>
          <a:p>
            <a:pPr>
              <a:buFont typeface="Wingdings" pitchFamily="2" charset="2"/>
              <a:buChar char="§"/>
            </a:pPr>
            <a:r>
              <a:rPr lang="en-US" sz="2000" b="0" dirty="0" smtClean="0"/>
              <a:t>the </a:t>
            </a:r>
            <a:r>
              <a:rPr lang="en-US" sz="2000" b="0" dirty="0"/>
              <a:t>specimen represents the diagnostic specimen (the HIV-positive specimen that led, or should have led an adolescent/adult HIV case to be reported to HIV surveillance) or </a:t>
            </a:r>
          </a:p>
          <a:p>
            <a:pPr>
              <a:buFont typeface="Wingdings" pitchFamily="2" charset="2"/>
              <a:buChar char="§"/>
            </a:pPr>
            <a:r>
              <a:rPr lang="en-US" sz="2000" b="0" dirty="0" smtClean="0"/>
              <a:t>the </a:t>
            </a:r>
            <a:r>
              <a:rPr lang="en-US" sz="2000" b="0" dirty="0"/>
              <a:t>diagnostic specimen is unavailable and the specimen was drawn within 3 months of the diagnostic specimen and </a:t>
            </a:r>
          </a:p>
          <a:p>
            <a:pPr>
              <a:buFont typeface="Wingdings" pitchFamily="2" charset="2"/>
              <a:buChar char="§"/>
            </a:pPr>
            <a:r>
              <a:rPr lang="en-US" sz="2000" b="0" dirty="0" smtClean="0"/>
              <a:t>the </a:t>
            </a:r>
            <a:r>
              <a:rPr lang="en-US" sz="2000" b="0" dirty="0"/>
              <a:t>specimen was drawn for an HIV-related test (including viral load, polymerase chain reaction [PCR] test, and CD4 count</a:t>
            </a:r>
            <a:r>
              <a:rPr lang="en-US" sz="2000" b="0" dirty="0" smtClean="0"/>
              <a:t>)</a:t>
            </a:r>
            <a:endParaRPr lang="en-US" sz="2800" b="0" dirty="0"/>
          </a:p>
          <a:p>
            <a:endParaRPr lang="en-US" sz="2800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3420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855"/>
            <a:ext cx="8229600" cy="1143000"/>
          </a:xfrm>
        </p:spPr>
        <p:txBody>
          <a:bodyPr/>
          <a:lstStyle/>
          <a:p>
            <a:r>
              <a:rPr lang="en-US" dirty="0"/>
              <a:t>STARHS Specimen Information and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0"/>
          </a:xfrm>
        </p:spPr>
        <p:txBody>
          <a:bodyPr/>
          <a:lstStyle/>
          <a:p>
            <a:pPr marL="0" indent="0">
              <a:buNone/>
            </a:pPr>
            <a:r>
              <a:rPr lang="en-US" b="0" dirty="0"/>
              <a:t>A specimen should not be tested for </a:t>
            </a:r>
            <a:r>
              <a:rPr lang="en-US" b="0" dirty="0" err="1"/>
              <a:t>recency</a:t>
            </a:r>
            <a:r>
              <a:rPr lang="en-US" b="0" dirty="0"/>
              <a:t> of HIV infection if:</a:t>
            </a:r>
          </a:p>
          <a:p>
            <a:pPr>
              <a:buFont typeface="Wingdings" pitchFamily="2" charset="2"/>
              <a:buChar char="§"/>
            </a:pPr>
            <a:r>
              <a:rPr lang="en-US" sz="1900" b="0" dirty="0"/>
              <a:t>the individual had a previous specimen that was tested for </a:t>
            </a:r>
            <a:r>
              <a:rPr lang="en-US" sz="1900" b="0" dirty="0" err="1"/>
              <a:t>recency</a:t>
            </a:r>
            <a:r>
              <a:rPr lang="en-US" sz="1900" b="0" dirty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sz="1900" b="0" dirty="0"/>
              <a:t>the specimen was drawn more than 3 months after the diagnostic specimen </a:t>
            </a:r>
          </a:p>
          <a:p>
            <a:pPr>
              <a:buFont typeface="Wingdings" pitchFamily="2" charset="2"/>
              <a:buChar char="§"/>
            </a:pPr>
            <a:r>
              <a:rPr lang="en-US" sz="1900" b="0" dirty="0" smtClean="0"/>
              <a:t>the </a:t>
            </a:r>
            <a:r>
              <a:rPr lang="en-US" sz="1900" b="0" dirty="0"/>
              <a:t>individual is known to have HIV infection, Stage 3 (AIDS) at diagnosis</a:t>
            </a:r>
          </a:p>
          <a:p>
            <a:pPr>
              <a:buFont typeface="Wingdings" pitchFamily="2" charset="2"/>
              <a:buChar char="§"/>
            </a:pPr>
            <a:r>
              <a:rPr lang="en-US" sz="1900" b="0" dirty="0" smtClean="0"/>
              <a:t>the </a:t>
            </a:r>
            <a:r>
              <a:rPr lang="en-US" sz="1900" b="0" dirty="0"/>
              <a:t>individual has a </a:t>
            </a:r>
            <a:r>
              <a:rPr lang="en-US" sz="1900" b="0" dirty="0" smtClean="0"/>
              <a:t>detectable </a:t>
            </a:r>
            <a:r>
              <a:rPr lang="en-US" sz="1900" b="0" dirty="0"/>
              <a:t>HIV-1 viral load or qualitative RNA specimen, but a negative HIV-1 antibody test result </a:t>
            </a:r>
            <a:endParaRPr lang="en-US" sz="1900" b="0" dirty="0" smtClean="0"/>
          </a:p>
          <a:p>
            <a:pPr>
              <a:buFont typeface="Wingdings" pitchFamily="2" charset="2"/>
              <a:buChar char="§"/>
            </a:pPr>
            <a:r>
              <a:rPr lang="en-US" sz="1900" b="0" dirty="0" smtClean="0"/>
              <a:t>the </a:t>
            </a:r>
            <a:r>
              <a:rPr lang="en-US" sz="1900" b="0" dirty="0"/>
              <a:t>individual has a positive rapid test and an undetectable viral load and no other diagnostic test results are available to confirm/supplement diagnosis</a:t>
            </a:r>
          </a:p>
          <a:p>
            <a:pPr>
              <a:buFont typeface="Wingdings" pitchFamily="2" charset="2"/>
              <a:buChar char="§"/>
            </a:pPr>
            <a:r>
              <a:rPr lang="en-US" sz="1900" b="0" dirty="0" smtClean="0"/>
              <a:t>the </a:t>
            </a:r>
            <a:r>
              <a:rPr lang="en-US" sz="1900" b="0" dirty="0"/>
              <a:t>individual has a HIV-2 antibody positive diagnosis or is positive for both HIV-1 and HIV-2 antibodies (dual infection)</a:t>
            </a:r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417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Testing and Treatment History (TTH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191000"/>
          </a:xfrm>
        </p:spPr>
        <p:txBody>
          <a:bodyPr/>
          <a:lstStyle/>
          <a:p>
            <a:r>
              <a:rPr lang="en-US" b="0" dirty="0" smtClean="0"/>
              <a:t>The </a:t>
            </a:r>
            <a:r>
              <a:rPr lang="en-US" b="0" dirty="0"/>
              <a:t>general principle in TTH data collection is to obtain the most accurate information available to characterize a person’s HIV testing and treatment </a:t>
            </a:r>
            <a:r>
              <a:rPr lang="en-US" b="0" dirty="0" smtClean="0"/>
              <a:t>history </a:t>
            </a:r>
          </a:p>
          <a:p>
            <a:endParaRPr lang="en-US" b="0" dirty="0"/>
          </a:p>
          <a:p>
            <a:r>
              <a:rPr lang="en-US" b="0" dirty="0"/>
              <a:t>TTH data are reported by providers and surveillance staff using the area standard reporting procedures or other procedures that meet the routine security and confidentiality guidelines for HIV </a:t>
            </a:r>
            <a:r>
              <a:rPr lang="en-US" b="0" dirty="0" smtClean="0"/>
              <a:t>surveillance 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050" dirty="0"/>
              <a:t>Appendix 5     Guidance for Collection and Data Entry of HIV Incidence Surveillance Information 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763305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HIV Incidence Surveillance Technical Guidance</a:t>
            </a:r>
            <a:br>
              <a:rPr lang="en-US" dirty="0" smtClean="0"/>
            </a:br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0" dirty="0"/>
          </a:p>
          <a:p>
            <a:r>
              <a:rPr lang="en-US" b="0" dirty="0"/>
              <a:t>Provide the basis for standardized incidence data collection to ensure complete, timely, and high quality data</a:t>
            </a:r>
          </a:p>
          <a:p>
            <a:r>
              <a:rPr lang="en-US" b="0" dirty="0" smtClean="0"/>
              <a:t>Serve </a:t>
            </a:r>
            <a:r>
              <a:rPr lang="en-US" b="0" dirty="0"/>
              <a:t>as a resource for all HIV </a:t>
            </a:r>
            <a:r>
              <a:rPr lang="en-US" b="0" dirty="0" smtClean="0"/>
              <a:t>incidence surveillance </a:t>
            </a:r>
            <a:r>
              <a:rPr lang="en-US" b="0" dirty="0"/>
              <a:t>project areas </a:t>
            </a:r>
            <a:endParaRPr lang="en-US" b="0" dirty="0" smtClean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531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Testing and Treatment History (TTH)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191000"/>
          </a:xfrm>
        </p:spPr>
        <p:txBody>
          <a:bodyPr/>
          <a:lstStyle/>
          <a:p>
            <a:r>
              <a:rPr lang="en-US" sz="2000" b="0" dirty="0" smtClean="0"/>
              <a:t>Should </a:t>
            </a:r>
            <a:r>
              <a:rPr lang="en-US" sz="2000" b="0" dirty="0"/>
              <a:t>be included for all individuals aged 13 years or older that are newly reported to the HIV surveillance system by all individuals responsible for reporting diagnoses of HIV infection </a:t>
            </a:r>
          </a:p>
          <a:p>
            <a:endParaRPr lang="en-US" sz="800" b="0" dirty="0" smtClean="0"/>
          </a:p>
          <a:p>
            <a:r>
              <a:rPr lang="en-US" sz="2000" b="0" dirty="0" smtClean="0"/>
              <a:t>May </a:t>
            </a:r>
            <a:r>
              <a:rPr lang="en-US" sz="2000" b="0" dirty="0"/>
              <a:t>be collected from multiple sources of information, including patient interview, medical records, laboratory reports, and other databases including NHM&amp;E</a:t>
            </a:r>
          </a:p>
          <a:p>
            <a:endParaRPr lang="en-US" sz="800" b="0" dirty="0" smtClean="0"/>
          </a:p>
          <a:p>
            <a:r>
              <a:rPr lang="en-US" sz="2000" b="0" dirty="0" smtClean="0"/>
              <a:t>Should </a:t>
            </a:r>
            <a:r>
              <a:rPr lang="en-US" sz="2000" b="0" dirty="0"/>
              <a:t>be collected following the tenets of document-based surveillance </a:t>
            </a:r>
          </a:p>
          <a:p>
            <a:endParaRPr lang="en-US" sz="800" b="0" dirty="0" smtClean="0"/>
          </a:p>
          <a:p>
            <a:r>
              <a:rPr lang="en-US" sz="2000" b="0" dirty="0" smtClean="0"/>
              <a:t>May </a:t>
            </a:r>
            <a:r>
              <a:rPr lang="en-US" sz="2000" b="0" dirty="0"/>
              <a:t>be collected when investigating a case, completing a case report form, or conducting interviews as part of counseling and testing services, partner services or other means</a:t>
            </a:r>
          </a:p>
          <a:p>
            <a:endParaRPr lang="en-US" sz="2000" b="0" dirty="0"/>
          </a:p>
          <a:p>
            <a:endParaRPr lang="en-US" sz="2000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8828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Entering Data into Surveillance Databases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4191000"/>
          </a:xfrm>
        </p:spPr>
        <p:txBody>
          <a:bodyPr/>
          <a:lstStyle/>
          <a:p>
            <a:r>
              <a:rPr lang="en-US" b="0" dirty="0" err="1"/>
              <a:t>eHARS</a:t>
            </a:r>
            <a:r>
              <a:rPr lang="en-US" b="0" dirty="0"/>
              <a:t> is the </a:t>
            </a:r>
            <a:r>
              <a:rPr lang="en-US" b="0" dirty="0" smtClean="0"/>
              <a:t>data </a:t>
            </a:r>
            <a:r>
              <a:rPr lang="en-US" b="0" dirty="0"/>
              <a:t>entry and management system that state or local health departments should use for HIS</a:t>
            </a:r>
          </a:p>
          <a:p>
            <a:endParaRPr lang="en-US" sz="1100" b="0" dirty="0" smtClean="0"/>
          </a:p>
          <a:p>
            <a:r>
              <a:rPr lang="en-US" b="0" dirty="0" smtClean="0"/>
              <a:t>Follow </a:t>
            </a:r>
            <a:r>
              <a:rPr lang="en-US" b="0" dirty="0"/>
              <a:t>the principles of document-based </a:t>
            </a:r>
            <a:r>
              <a:rPr lang="en-US" b="0" dirty="0" smtClean="0"/>
              <a:t>surveillance</a:t>
            </a:r>
          </a:p>
          <a:p>
            <a:endParaRPr lang="en-US" sz="1200" b="0" dirty="0"/>
          </a:p>
          <a:p>
            <a:r>
              <a:rPr lang="en-US" b="0" dirty="0"/>
              <a:t>HIS data collected from other sources should be manually entered or imported into </a:t>
            </a:r>
            <a:r>
              <a:rPr lang="en-US" b="0" dirty="0" err="1"/>
              <a:t>eHARS</a:t>
            </a:r>
            <a:endParaRPr lang="en-US" b="0" dirty="0"/>
          </a:p>
          <a:p>
            <a:endParaRPr lang="en-US" sz="1200" b="0" dirty="0" smtClean="0"/>
          </a:p>
          <a:p>
            <a:r>
              <a:rPr lang="en-US" b="0" dirty="0" smtClean="0"/>
              <a:t>Two approaches for entering STARHS results: </a:t>
            </a:r>
          </a:p>
          <a:p>
            <a:pPr lvl="1"/>
            <a:r>
              <a:rPr lang="en-US" b="0" dirty="0" smtClean="0"/>
              <a:t>Approach 1: Jurisdictions that manually enter or import STARHS specimen data into </a:t>
            </a:r>
            <a:r>
              <a:rPr lang="en-US" b="0" dirty="0" err="1" smtClean="0"/>
              <a:t>eHARS</a:t>
            </a:r>
            <a:r>
              <a:rPr lang="en-US" b="0" dirty="0" smtClean="0"/>
              <a:t> before importing STARHS results</a:t>
            </a:r>
          </a:p>
          <a:p>
            <a:pPr lvl="1"/>
            <a:r>
              <a:rPr lang="en-US" dirty="0" smtClean="0"/>
              <a:t>Approach 2:  Ju</a:t>
            </a:r>
            <a:r>
              <a:rPr lang="en-US" b="0" dirty="0" smtClean="0"/>
              <a:t>risdictions that manage STARHS specimen information using a locally designed data tracking system outside of </a:t>
            </a:r>
            <a:r>
              <a:rPr lang="en-US" b="0" dirty="0" err="1" smtClean="0"/>
              <a:t>eHARS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599277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/>
          <a:lstStyle/>
          <a:p>
            <a:r>
              <a:rPr lang="en-US" dirty="0"/>
              <a:t>Creating the HIS Dataset and Transferring Data to CDC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/>
          <a:lstStyle/>
          <a:p>
            <a:r>
              <a:rPr lang="en-US" b="0" dirty="0" smtClean="0"/>
              <a:t>Update </a:t>
            </a:r>
            <a:r>
              <a:rPr lang="en-US" b="0" dirty="0"/>
              <a:t>and export </a:t>
            </a:r>
            <a:r>
              <a:rPr lang="en-US" b="0" dirty="0" err="1"/>
              <a:t>eHARS</a:t>
            </a:r>
            <a:r>
              <a:rPr lang="en-US" b="0" dirty="0"/>
              <a:t> person-based and document-based datasets and run the CDC-provided SAS </a:t>
            </a:r>
            <a:r>
              <a:rPr lang="en-US" b="0" dirty="0" smtClean="0"/>
              <a:t>program to submit </a:t>
            </a:r>
            <a:r>
              <a:rPr lang="en-US" b="0" dirty="0"/>
              <a:t>the data to CDC via secure electronic data methods between the 1st and 15th  of each </a:t>
            </a:r>
            <a:r>
              <a:rPr lang="en-US" b="0" dirty="0" smtClean="0"/>
              <a:t>month</a:t>
            </a:r>
          </a:p>
          <a:p>
            <a:endParaRPr lang="en-US" b="0" dirty="0" smtClean="0"/>
          </a:p>
          <a:p>
            <a:r>
              <a:rPr lang="en-US" b="0" dirty="0" smtClean="0"/>
              <a:t>Data </a:t>
            </a:r>
            <a:r>
              <a:rPr lang="en-US" b="0" dirty="0"/>
              <a:t>transmitted to CDC must not include personal identifiers and must be encrypted and password protected </a:t>
            </a:r>
            <a:r>
              <a:rPr lang="en-US" b="0" dirty="0" smtClean="0"/>
              <a:t>according to  </a:t>
            </a:r>
            <a:r>
              <a:rPr lang="en-US" b="0" dirty="0"/>
              <a:t>Security &amp;</a:t>
            </a:r>
            <a:r>
              <a:rPr lang="en-US" b="0" dirty="0" smtClean="0"/>
              <a:t> </a:t>
            </a:r>
            <a:r>
              <a:rPr lang="en-US" b="0" dirty="0"/>
              <a:t>Confidentiality Guidelines 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15812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Data </a:t>
            </a:r>
            <a:r>
              <a:rPr lang="en-US" dirty="0" smtClean="0"/>
              <a:t>Quality: Completeness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000"/>
          </a:xfrm>
        </p:spPr>
        <p:txBody>
          <a:bodyPr/>
          <a:lstStyle/>
          <a:p>
            <a:r>
              <a:rPr lang="en-US" b="0" dirty="0" smtClean="0"/>
              <a:t>The </a:t>
            </a:r>
            <a:r>
              <a:rPr lang="en-US" b="0" dirty="0"/>
              <a:t>HIV incidence completeness report provides a snapshot of the proportion of HIV cases diagnosed within a three year period that have required TTH data elements and STARHS </a:t>
            </a:r>
            <a:r>
              <a:rPr lang="en-US" b="0" dirty="0" smtClean="0"/>
              <a:t>result</a:t>
            </a:r>
          </a:p>
          <a:p>
            <a:endParaRPr lang="en-US" sz="800" b="0" dirty="0" smtClean="0"/>
          </a:p>
          <a:p>
            <a:r>
              <a:rPr lang="en-US" b="0" dirty="0" smtClean="0"/>
              <a:t>High </a:t>
            </a:r>
            <a:r>
              <a:rPr lang="en-US" b="0" dirty="0"/>
              <a:t>completeness will support the HIV incidence surveillance programs to meet outcome </a:t>
            </a:r>
            <a:r>
              <a:rPr lang="en-US" b="0" dirty="0" smtClean="0"/>
              <a:t>standards</a:t>
            </a:r>
          </a:p>
          <a:p>
            <a:endParaRPr lang="en-US" sz="800" b="0" dirty="0" smtClean="0"/>
          </a:p>
          <a:p>
            <a:r>
              <a:rPr lang="en-US" b="0" dirty="0" smtClean="0"/>
              <a:t>If </a:t>
            </a:r>
            <a:r>
              <a:rPr lang="en-US" b="0" dirty="0"/>
              <a:t>issues are identified, CDC will provide technical assistance to improve the completeness of </a:t>
            </a:r>
            <a:r>
              <a:rPr lang="en-US" b="0" dirty="0" smtClean="0"/>
              <a:t>data</a:t>
            </a:r>
            <a:endParaRPr lang="en-US" b="0" dirty="0"/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Appendix 7     Completeness Report Documentation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275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Data Quality: </a:t>
            </a:r>
            <a:r>
              <a:rPr lang="en-US" dirty="0" smtClean="0"/>
              <a:t> Error </a:t>
            </a:r>
            <a:r>
              <a:rPr lang="en-US" dirty="0"/>
              <a:t>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191000"/>
          </a:xfrm>
        </p:spPr>
        <p:txBody>
          <a:bodyPr/>
          <a:lstStyle/>
          <a:p>
            <a:r>
              <a:rPr lang="en-US" b="0" dirty="0"/>
              <a:t>The HIV incidence error report monitors </a:t>
            </a:r>
            <a:r>
              <a:rPr lang="en-US" b="0" dirty="0" smtClean="0"/>
              <a:t>potential data </a:t>
            </a:r>
            <a:r>
              <a:rPr lang="en-US" b="0" dirty="0"/>
              <a:t>entry errors and data inconsistencies between </a:t>
            </a:r>
            <a:r>
              <a:rPr lang="en-US" b="0" dirty="0" smtClean="0"/>
              <a:t>variables</a:t>
            </a:r>
          </a:p>
          <a:p>
            <a:endParaRPr lang="en-US" b="0" dirty="0" smtClean="0"/>
          </a:p>
          <a:p>
            <a:r>
              <a:rPr lang="en-US" b="0" dirty="0" smtClean="0"/>
              <a:t>The </a:t>
            </a:r>
            <a:r>
              <a:rPr lang="en-US" b="0" dirty="0"/>
              <a:t>validity and accuracy of the HIV incidence estimates are limited if the data contain errors or a large proportion of information is missing or </a:t>
            </a:r>
            <a:r>
              <a:rPr lang="en-US" b="0" dirty="0" smtClean="0"/>
              <a:t>unknown</a:t>
            </a:r>
          </a:p>
          <a:p>
            <a:endParaRPr lang="en-US" b="0" dirty="0" smtClean="0"/>
          </a:p>
          <a:p>
            <a:r>
              <a:rPr lang="en-US" b="0" dirty="0" smtClean="0"/>
              <a:t>If </a:t>
            </a:r>
            <a:r>
              <a:rPr lang="en-US" b="0" dirty="0"/>
              <a:t>errors and inconsistencies are checked and fixed routinely, programs can detect problems with data entry and data collection, and improve data </a:t>
            </a:r>
            <a:r>
              <a:rPr lang="en-US" b="0" dirty="0" smtClean="0"/>
              <a:t>quality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Appendix</a:t>
            </a:r>
            <a:r>
              <a:rPr lang="fr-FR" dirty="0"/>
              <a:t> 8     </a:t>
            </a:r>
            <a:r>
              <a:rPr lang="fr-FR" dirty="0" err="1"/>
              <a:t>Error</a:t>
            </a:r>
            <a:r>
              <a:rPr lang="fr-FR" dirty="0"/>
              <a:t> Report Documentation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60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Ensuring Security and Confidentiality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Data collected for HIV incidence surveillance are considered part of routine surveillance and should be held to the standards of security and confidentiality for HIV </a:t>
            </a:r>
            <a:r>
              <a:rPr lang="en-US" b="0" dirty="0" smtClean="0"/>
              <a:t>surveillance . 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5791200"/>
            <a:ext cx="8382000" cy="609600"/>
          </a:xfrm>
        </p:spPr>
        <p:txBody>
          <a:bodyPr/>
          <a:lstStyle/>
          <a:p>
            <a:r>
              <a:rPr lang="en-US" dirty="0"/>
              <a:t>Data Security and Confidentiality Guidelines for HIV, Viral Hepatitis, Sexually Transmitted Disease, and Tuberculosis </a:t>
            </a:r>
            <a:r>
              <a:rPr lang="en-US" dirty="0" smtClean="0"/>
              <a:t>Programs: Standards </a:t>
            </a:r>
            <a:r>
              <a:rPr lang="en-US" dirty="0"/>
              <a:t>to Facilitate Sharing and Use of Surveillance Data for Public Health Action</a:t>
            </a:r>
          </a:p>
        </p:txBody>
      </p:sp>
    </p:spTree>
    <p:extLst>
      <p:ext uri="{BB962C8B-B14F-4D97-AF65-F5344CB8AC3E}">
        <p14:creationId xmlns:p14="http://schemas.microsoft.com/office/powerpoint/2010/main" val="34826959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and Disseminating HIV Incidence Estimates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HIV prevention programs can use HIV incidence estimates for targeting resources, and monitoring and evaluating prevention activities locally, regionally, and </a:t>
            </a:r>
            <a:r>
              <a:rPr lang="en-US" b="0" dirty="0" smtClean="0"/>
              <a:t>nationally </a:t>
            </a:r>
          </a:p>
          <a:p>
            <a:endParaRPr lang="en-US" b="0" dirty="0" smtClean="0"/>
          </a:p>
          <a:p>
            <a:r>
              <a:rPr lang="en-US" b="0" dirty="0" smtClean="0"/>
              <a:t>CDC </a:t>
            </a:r>
            <a:r>
              <a:rPr lang="en-US" b="0" dirty="0"/>
              <a:t>has the primary responsibility for </a:t>
            </a:r>
            <a:r>
              <a:rPr lang="en-US" b="0" dirty="0" smtClean="0"/>
              <a:t>analyzing, </a:t>
            </a:r>
            <a:r>
              <a:rPr lang="en-US" b="0" dirty="0"/>
              <a:t>interpreting, and disseminating national HIV incidence estimates using data from HIS areas as </a:t>
            </a:r>
            <a:r>
              <a:rPr lang="en-US" b="0" dirty="0" smtClean="0"/>
              <a:t>appropriate</a:t>
            </a:r>
          </a:p>
          <a:p>
            <a:endParaRPr lang="en-US" b="0" dirty="0" smtClean="0"/>
          </a:p>
          <a:p>
            <a:r>
              <a:rPr lang="en-US" b="0" dirty="0" smtClean="0"/>
              <a:t>CDC provides State </a:t>
            </a:r>
            <a:r>
              <a:rPr lang="en-US" b="0" dirty="0"/>
              <a:t>or local HIS areas </a:t>
            </a:r>
            <a:r>
              <a:rPr lang="en-US" b="0" dirty="0" smtClean="0"/>
              <a:t>with code to calculate  HIV </a:t>
            </a:r>
            <a:r>
              <a:rPr lang="en-US" b="0" dirty="0"/>
              <a:t>incidence </a:t>
            </a:r>
            <a:r>
              <a:rPr lang="en-US" b="0" dirty="0" smtClean="0"/>
              <a:t>estimates*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5715000"/>
            <a:ext cx="8229600" cy="609600"/>
          </a:xfrm>
        </p:spPr>
        <p:txBody>
          <a:bodyPr/>
          <a:lstStyle/>
          <a:p>
            <a:r>
              <a:rPr lang="en-US" dirty="0"/>
              <a:t>Appendix 6     Local HIV Incidence Estimation Guide </a:t>
            </a:r>
          </a:p>
        </p:txBody>
      </p:sp>
    </p:spTree>
    <p:extLst>
      <p:ext uri="{BB962C8B-B14F-4D97-AF65-F5344CB8AC3E}">
        <p14:creationId xmlns:p14="http://schemas.microsoft.com/office/powerpoint/2010/main" val="1186925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HIS Training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/>
          <a:lstStyle/>
          <a:p>
            <a:r>
              <a:rPr lang="en-US" b="0" dirty="0"/>
              <a:t>In accordance with the </a:t>
            </a:r>
            <a:r>
              <a:rPr lang="en-US" b="0" dirty="0" smtClean="0"/>
              <a:t>Security </a:t>
            </a:r>
            <a:r>
              <a:rPr lang="en-US" b="0" dirty="0"/>
              <a:t>and Confidentiality </a:t>
            </a:r>
            <a:r>
              <a:rPr lang="en-US" b="0" dirty="0" smtClean="0"/>
              <a:t>Guidelines, </a:t>
            </a:r>
            <a:r>
              <a:rPr lang="en-US" b="0" dirty="0"/>
              <a:t>HIS staff must </a:t>
            </a:r>
            <a:r>
              <a:rPr lang="en-US" b="0" dirty="0" smtClean="0"/>
              <a:t>receive </a:t>
            </a:r>
            <a:r>
              <a:rPr lang="en-US" b="0" dirty="0"/>
              <a:t>training on security and confidentiality procedures, and must sign a confidentiality statement upon being hired and annually </a:t>
            </a:r>
            <a:r>
              <a:rPr lang="en-US" b="0" dirty="0" smtClean="0"/>
              <a:t>thereafter </a:t>
            </a:r>
          </a:p>
          <a:p>
            <a:r>
              <a:rPr lang="en-US" b="0" dirty="0" smtClean="0"/>
              <a:t>All </a:t>
            </a:r>
            <a:r>
              <a:rPr lang="en-US" b="0" dirty="0"/>
              <a:t>HIS staff should receive training in the local policies and procedures for case </a:t>
            </a:r>
            <a:r>
              <a:rPr lang="en-US" b="0" dirty="0" smtClean="0"/>
              <a:t>surveillance</a:t>
            </a:r>
            <a:endParaRPr lang="en-US" b="0" dirty="0"/>
          </a:p>
          <a:p>
            <a:r>
              <a:rPr lang="en-US" b="0" dirty="0" smtClean="0"/>
              <a:t>HIS </a:t>
            </a:r>
            <a:r>
              <a:rPr lang="en-US" b="0" dirty="0"/>
              <a:t>laboratory liaison, data manager and ISC/ epidemiologist should receive specific job related </a:t>
            </a:r>
            <a:r>
              <a:rPr lang="en-US" b="0" dirty="0" smtClean="0"/>
              <a:t>trainings</a:t>
            </a:r>
            <a:endParaRPr lang="en-US" b="0" dirty="0"/>
          </a:p>
          <a:p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60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Outcome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191000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chemeClr val="bg1"/>
                </a:solidFill>
              </a:rPr>
              <a:t>Data Quality:</a:t>
            </a:r>
            <a:endParaRPr lang="en-US" b="0" dirty="0">
              <a:solidFill>
                <a:schemeClr val="bg1"/>
              </a:solidFill>
            </a:endParaRPr>
          </a:p>
          <a:p>
            <a:r>
              <a:rPr lang="en-US" sz="2000" b="0" dirty="0" smtClean="0"/>
              <a:t>97</a:t>
            </a:r>
            <a:r>
              <a:rPr lang="en-US" sz="2000" b="0" dirty="0"/>
              <a:t>% of </a:t>
            </a:r>
            <a:r>
              <a:rPr lang="en-US" sz="2000" b="0" dirty="0" smtClean="0"/>
              <a:t>newly diagnosed case </a:t>
            </a:r>
            <a:r>
              <a:rPr lang="en-US" sz="2000" b="0" dirty="0"/>
              <a:t>records pass all selected data edits related to HIS data, measured at 12 months after the close of the report year, with a target of 100% </a:t>
            </a:r>
            <a:endParaRPr lang="en-US" sz="2000" b="0" dirty="0" smtClean="0"/>
          </a:p>
          <a:p>
            <a:endParaRPr lang="en-US" sz="1050" b="0" dirty="0"/>
          </a:p>
          <a:p>
            <a:pPr marL="0" indent="0">
              <a:buNone/>
            </a:pPr>
            <a:r>
              <a:rPr lang="en-US" b="0" dirty="0">
                <a:solidFill>
                  <a:schemeClr val="bg1"/>
                </a:solidFill>
              </a:rPr>
              <a:t>Completeness of Testing and Treatment History </a:t>
            </a:r>
            <a:r>
              <a:rPr lang="en-US" b="0" dirty="0" smtClean="0">
                <a:solidFill>
                  <a:schemeClr val="bg1"/>
                </a:solidFill>
              </a:rPr>
              <a:t>Data:</a:t>
            </a:r>
            <a:endParaRPr lang="en-US" b="0" dirty="0">
              <a:solidFill>
                <a:schemeClr val="bg1"/>
              </a:solidFill>
            </a:endParaRPr>
          </a:p>
          <a:p>
            <a:r>
              <a:rPr lang="en-US" sz="2000" b="0" dirty="0" smtClean="0"/>
              <a:t>At </a:t>
            </a:r>
            <a:r>
              <a:rPr lang="en-US" sz="2000" b="0" dirty="0"/>
              <a:t>least 85% of newly diagnosed HIV disease cases reported for a calendar year should have HIV testing and treatment </a:t>
            </a:r>
            <a:r>
              <a:rPr lang="en-US" sz="2000" b="0" dirty="0" smtClean="0"/>
              <a:t>history data </a:t>
            </a:r>
            <a:r>
              <a:rPr lang="en-US" sz="2000" b="0" dirty="0"/>
              <a:t>assessed at 12 months after the end of the diagnosis year </a:t>
            </a:r>
            <a:endParaRPr lang="en-US" sz="2000" b="0" dirty="0" smtClean="0"/>
          </a:p>
          <a:p>
            <a:endParaRPr lang="en-US" sz="1050" b="0" dirty="0"/>
          </a:p>
          <a:p>
            <a:pPr marL="0" indent="0">
              <a:buNone/>
            </a:pPr>
            <a:r>
              <a:rPr lang="en-US" b="0" dirty="0">
                <a:solidFill>
                  <a:schemeClr val="bg1"/>
                </a:solidFill>
              </a:rPr>
              <a:t>Completeness of STARHS </a:t>
            </a:r>
            <a:r>
              <a:rPr lang="en-US" b="0" dirty="0" smtClean="0">
                <a:solidFill>
                  <a:schemeClr val="bg1"/>
                </a:solidFill>
              </a:rPr>
              <a:t>Result:</a:t>
            </a:r>
            <a:endParaRPr lang="en-US" b="0" dirty="0">
              <a:solidFill>
                <a:schemeClr val="bg1"/>
              </a:solidFill>
            </a:endParaRPr>
          </a:p>
          <a:p>
            <a:r>
              <a:rPr lang="en-US" sz="2000" b="0" dirty="0" smtClean="0"/>
              <a:t>At </a:t>
            </a:r>
            <a:r>
              <a:rPr lang="en-US" sz="2000" b="0" dirty="0"/>
              <a:t>least 60% of new diagnoses of HIV infection, excluding cases diagnosed with AIDS  within 6 months of HIV diagnosis, reported for a calendar year have a STARHS result from a specimen obtained at, or within 3 months of HIV diagnosis assessed at 12 months after the end of the diagnosis year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985509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868924"/>
              </p:ext>
            </p:extLst>
          </p:nvPr>
        </p:nvGraphicFramePr>
        <p:xfrm>
          <a:off x="609600" y="1066800"/>
          <a:ext cx="7848600" cy="5160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600"/>
              </a:tblGrid>
              <a:tr h="592726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685800" algn="l"/>
                        </a:tabLs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1   National Center for HIV/AIDS, Viral Hepatitis, STD, and TB  Prevention’s Non-research Determination for HIV Incidence Surveillance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marL="3429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2    Training Resources for HIV Incidence Surveillance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3    Test Used by STARHS Laboratory for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</a:rPr>
                        <a:t>Recency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 Classification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1609986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4    </a:t>
                      </a:r>
                      <a:r>
                        <a:rPr lang="en-US" sz="1600" u="sng" dirty="0">
                          <a:solidFill>
                            <a:srgbClr val="002060"/>
                          </a:solidFill>
                          <a:effectLst/>
                        </a:rPr>
                        <a:t>Appendix 4.1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 STARHS Specimen Guidance: Specimens  Originating from the Public Health Laboratory</a:t>
                      </a:r>
                    </a:p>
                    <a:p>
                      <a:pPr marL="13716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rgbClr val="002060"/>
                          </a:solidFill>
                          <a:effectLst/>
                        </a:rPr>
                        <a:t>Appendix 4.2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  STARHS Specimen Guidance: Specimens  Originating from a Private/Commercial Laboratory and Sent to a Public Health Laboratory</a:t>
                      </a:r>
                    </a:p>
                    <a:p>
                      <a:pPr marL="13716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rgbClr val="002060"/>
                          </a:solidFill>
                          <a:effectLst/>
                        </a:rPr>
                        <a:t>Appendix 4.3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  STARHS Specimen Guidance: Specimens Originating from a Private/Commercial Laboratory and  Sent Directly to the STARHS Laboratory</a:t>
                      </a:r>
                    </a:p>
                    <a:p>
                      <a:pPr marL="13716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rgbClr val="002060"/>
                          </a:solidFill>
                          <a:effectLst/>
                        </a:rPr>
                        <a:t>Appendix 4.4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  Guidelines for Preparing Specimens for Shipping and Transporting to the STARHS Laboratory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5     Guidance for Collection and Data Entry of HIV Incidence Surveillance Information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6     Local HIV Incidence Estimation Guide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290489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7     Completeness Report Documentation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321549">
                <a:tc>
                  <a:txBody>
                    <a:bodyPr/>
                    <a:lstStyle/>
                    <a:p>
                      <a:pPr marL="1371600" marR="0" indent="-1028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Appendix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8     Error Report Documentation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4819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 of HIV incidence  surveillance</a:t>
            </a:r>
          </a:p>
          <a:p>
            <a:r>
              <a:rPr lang="en-US" dirty="0" smtClean="0"/>
              <a:t>Background</a:t>
            </a:r>
          </a:p>
          <a:p>
            <a:r>
              <a:rPr lang="en-US" dirty="0" smtClean="0"/>
              <a:t>Overview of the content</a:t>
            </a:r>
          </a:p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076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Summary of Main Changes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45720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Structural Requirements:  </a:t>
            </a:r>
            <a:r>
              <a:rPr lang="en-US" i="1" dirty="0" smtClean="0">
                <a:solidFill>
                  <a:schemeClr val="bg1"/>
                </a:solidFill>
              </a:rPr>
              <a:t>Emphasis </a:t>
            </a:r>
            <a:r>
              <a:rPr lang="en-US" i="1" dirty="0">
                <a:solidFill>
                  <a:schemeClr val="bg1"/>
                </a:solidFill>
              </a:rPr>
              <a:t>on </a:t>
            </a:r>
            <a:r>
              <a:rPr lang="en-US" i="1" dirty="0" smtClean="0">
                <a:solidFill>
                  <a:schemeClr val="bg1"/>
                </a:solidFill>
              </a:rPr>
              <a:t>integration with case surveillance</a:t>
            </a:r>
            <a:endParaRPr lang="en-US" i="1" dirty="0">
              <a:solidFill>
                <a:schemeClr val="bg1"/>
              </a:solidFill>
            </a:endParaRPr>
          </a:p>
          <a:p>
            <a:pPr lvl="1"/>
            <a:r>
              <a:rPr lang="en-US" dirty="0" smtClean="0"/>
              <a:t>Policies </a:t>
            </a:r>
            <a:r>
              <a:rPr lang="en-US" dirty="0"/>
              <a:t>and procedures </a:t>
            </a:r>
            <a:r>
              <a:rPr lang="en-US" dirty="0" smtClean="0"/>
              <a:t>are </a:t>
            </a:r>
            <a:r>
              <a:rPr lang="en-US" dirty="0"/>
              <a:t>more detailed and specific</a:t>
            </a:r>
          </a:p>
          <a:p>
            <a:pPr lvl="2"/>
            <a:r>
              <a:rPr lang="en-US" sz="2000" dirty="0" smtClean="0"/>
              <a:t>Less detail </a:t>
            </a:r>
            <a:r>
              <a:rPr lang="en-US" sz="2000" dirty="0"/>
              <a:t>on explaining </a:t>
            </a:r>
            <a:r>
              <a:rPr lang="en-US" sz="2000" dirty="0" smtClean="0"/>
              <a:t>BED science </a:t>
            </a:r>
            <a:endParaRPr lang="en-US" sz="2000" dirty="0"/>
          </a:p>
          <a:p>
            <a:pPr lvl="1"/>
            <a:r>
              <a:rPr lang="en-US" dirty="0" smtClean="0"/>
              <a:t>Defines HIV incidence reportable information: TTH and STARHS specimen information and results</a:t>
            </a:r>
          </a:p>
          <a:p>
            <a:pPr lvl="1"/>
            <a:r>
              <a:rPr lang="en-US" dirty="0" smtClean="0"/>
              <a:t>Updates staffing needs and roles </a:t>
            </a:r>
          </a:p>
          <a:p>
            <a:pPr lvl="1"/>
            <a:endParaRPr lang="en-US" sz="8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Process Standards:  </a:t>
            </a:r>
            <a:r>
              <a:rPr lang="en-US" i="1" dirty="0" smtClean="0">
                <a:solidFill>
                  <a:schemeClr val="bg1"/>
                </a:solidFill>
              </a:rPr>
              <a:t>Revised for clarity and to reflect current practices</a:t>
            </a:r>
          </a:p>
          <a:p>
            <a:pPr lvl="1"/>
            <a:r>
              <a:rPr lang="en-US" dirty="0"/>
              <a:t>Provides OOJ </a:t>
            </a:r>
            <a:r>
              <a:rPr lang="en-US" dirty="0" smtClean="0"/>
              <a:t>guidance: Includes </a:t>
            </a:r>
            <a:r>
              <a:rPr lang="en-US" dirty="0"/>
              <a:t>guidance on collecting TTH for MHS</a:t>
            </a:r>
          </a:p>
          <a:p>
            <a:pPr lvl="1"/>
            <a:r>
              <a:rPr lang="en-US" dirty="0" smtClean="0"/>
              <a:t>Expands specific guidance for specimen collection from laboratories </a:t>
            </a:r>
            <a:r>
              <a:rPr lang="en-US" dirty="0"/>
              <a:t>(commercial, private and public health laboratories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Describes when a specimen should and should not be sent for STARHS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i="1" dirty="0" smtClean="0">
              <a:solidFill>
                <a:schemeClr val="bg1"/>
              </a:solidFill>
            </a:endParaRPr>
          </a:p>
          <a:p>
            <a:pPr lvl="1"/>
            <a:endParaRPr lang="en-US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05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/>
              <a:t>Summary of  </a:t>
            </a:r>
            <a:r>
              <a:rPr lang="en-US" dirty="0" smtClean="0"/>
              <a:t>Main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191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Process Standards:  </a:t>
            </a:r>
            <a:r>
              <a:rPr lang="en-US" i="1" dirty="0">
                <a:solidFill>
                  <a:schemeClr val="bg1"/>
                </a:solidFill>
              </a:rPr>
              <a:t>Revised for clarity and to reflect current </a:t>
            </a:r>
            <a:r>
              <a:rPr lang="en-US" i="1" dirty="0" smtClean="0">
                <a:solidFill>
                  <a:schemeClr val="bg1"/>
                </a:solidFill>
              </a:rPr>
              <a:t>practices (</a:t>
            </a:r>
            <a:r>
              <a:rPr lang="en-US" i="1" dirty="0" err="1" smtClean="0">
                <a:solidFill>
                  <a:schemeClr val="bg1"/>
                </a:solidFill>
              </a:rPr>
              <a:t>cont</a:t>
            </a:r>
            <a:r>
              <a:rPr lang="en-US" i="1" dirty="0" smtClean="0">
                <a:solidFill>
                  <a:schemeClr val="bg1"/>
                </a:solidFill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Expands TTH data element definitions and data sources</a:t>
            </a:r>
          </a:p>
          <a:p>
            <a:pPr lvl="1"/>
            <a:r>
              <a:rPr lang="en-US" dirty="0" smtClean="0"/>
              <a:t>Describes </a:t>
            </a:r>
            <a:r>
              <a:rPr lang="en-US" dirty="0"/>
              <a:t>the two approaches for entering  specimen and STARHS information </a:t>
            </a:r>
          </a:p>
          <a:p>
            <a:pPr lvl="1"/>
            <a:r>
              <a:rPr lang="en-US" dirty="0" smtClean="0"/>
              <a:t>Updates procedures for creation and transfer of HIS dataset</a:t>
            </a:r>
          </a:p>
          <a:p>
            <a:pPr lvl="1"/>
            <a:r>
              <a:rPr lang="en-US" dirty="0" smtClean="0"/>
              <a:t>Provides guidance for State/Local </a:t>
            </a:r>
            <a:r>
              <a:rPr lang="en-US" dirty="0"/>
              <a:t>HIS </a:t>
            </a:r>
            <a:r>
              <a:rPr lang="en-US" dirty="0" smtClean="0"/>
              <a:t>estimation</a:t>
            </a:r>
          </a:p>
          <a:p>
            <a:pPr lvl="1"/>
            <a:r>
              <a:rPr lang="en-US" dirty="0" smtClean="0"/>
              <a:t>Describes error </a:t>
            </a:r>
            <a:r>
              <a:rPr lang="en-US" dirty="0"/>
              <a:t>and completeness </a:t>
            </a:r>
            <a:r>
              <a:rPr lang="en-US" dirty="0" smtClean="0"/>
              <a:t>report</a:t>
            </a:r>
          </a:p>
          <a:p>
            <a:pPr marL="0" lv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Outcome standards</a:t>
            </a:r>
          </a:p>
          <a:p>
            <a:pPr lvl="1"/>
            <a:r>
              <a:rPr lang="en-US" dirty="0" smtClean="0"/>
              <a:t>Updates evaluation measures</a:t>
            </a:r>
          </a:p>
          <a:p>
            <a:pPr marL="0" lv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Appendices: </a:t>
            </a:r>
          </a:p>
          <a:p>
            <a:pPr lvl="1"/>
            <a:r>
              <a:rPr lang="en-US" dirty="0" smtClean="0"/>
              <a:t>Revises and updates guidance documents 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5645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Incidence Surveillance Technical Guidance Workgroup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54729"/>
              </p:ext>
            </p:extLst>
          </p:nvPr>
        </p:nvGraphicFramePr>
        <p:xfrm>
          <a:off x="685800" y="2133600"/>
          <a:ext cx="7543800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3505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C000"/>
                          </a:solidFill>
                        </a:rPr>
                        <a:t>State/Local</a:t>
                      </a:r>
                      <a:r>
                        <a:rPr lang="en-US" sz="2400" baseline="0" dirty="0" smtClean="0">
                          <a:solidFill>
                            <a:srgbClr val="FFC000"/>
                          </a:solidFill>
                        </a:rPr>
                        <a:t> Representatives</a:t>
                      </a:r>
                      <a:endParaRPr lang="en-US" sz="2400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C000"/>
                          </a:solidFill>
                        </a:rPr>
                        <a:t>CDC Contributors</a:t>
                      </a:r>
                      <a:endParaRPr lang="en-US" sz="2400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Ling Wang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Buzz Prejean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Lisa </a:t>
                      </a:r>
                      <a:r>
                        <a:rPr lang="en-US" sz="2000" dirty="0" err="1" smtClean="0">
                          <a:solidFill>
                            <a:schemeClr val="bg2"/>
                          </a:solidFill>
                        </a:rPr>
                        <a:t>Forgione</a:t>
                      </a: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Angela</a:t>
                      </a:r>
                      <a:r>
                        <a:rPr lang="en-US" sz="2000" baseline="0" dirty="0" smtClean="0">
                          <a:solidFill>
                            <a:schemeClr val="bg2"/>
                          </a:solidFill>
                        </a:rPr>
                        <a:t> Hernandez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Marianne O’Connor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bg2"/>
                          </a:solidFill>
                        </a:rPr>
                        <a:t>Magan</a:t>
                      </a: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 Pearson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Pam Montoya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Fran Walker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Shoshanna </a:t>
                      </a:r>
                      <a:r>
                        <a:rPr lang="en-US" sz="2000" dirty="0" err="1" smtClean="0">
                          <a:solidFill>
                            <a:schemeClr val="bg2"/>
                          </a:solidFill>
                        </a:rPr>
                        <a:t>Nakelsky</a:t>
                      </a: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Richard Kline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Laurie Linley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bg2"/>
                          </a:solidFill>
                        </a:rPr>
                        <a:t>Qian</a:t>
                      </a:r>
                      <a:r>
                        <a:rPr lang="en-US" sz="2000" dirty="0" smtClean="0">
                          <a:solidFill>
                            <a:schemeClr val="bg2"/>
                          </a:solidFill>
                        </a:rPr>
                        <a:t> An</a:t>
                      </a:r>
                      <a:endParaRPr lang="en-US" sz="20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9736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ts val="3000"/>
              </a:lnSpc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FFC000"/>
                </a:solidFill>
              </a:rPr>
              <a:t>Questions</a:t>
            </a:r>
            <a:endParaRPr lang="en-US" sz="5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19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57400"/>
            <a:ext cx="8229600" cy="411162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dirty="0" smtClean="0">
                <a:solidFill>
                  <a:schemeClr val="bg2"/>
                </a:solidFill>
                <a:latin typeface="Myriad Web Pro"/>
                <a:ea typeface="+mn-ea"/>
                <a:cs typeface="+mn-cs"/>
              </a:rPr>
              <a:t>Thank you!</a:t>
            </a:r>
            <a:endParaRPr lang="en-US" dirty="0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/>
          <a:lstStyle/>
          <a:p>
            <a:pPr algn="l"/>
            <a:r>
              <a:rPr lang="en-US" sz="1200" dirty="0" smtClean="0"/>
              <a:t>For more information please contact Centers for Disease Control and Prevention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1200" b="0" dirty="0" smtClean="0"/>
              <a:t>1600 Clifton Road NE, Atlanta, GA  30333</a:t>
            </a:r>
          </a:p>
          <a:p>
            <a:pPr lvl="0" algn="l"/>
            <a:r>
              <a:rPr lang="en-US" sz="1200" b="0" dirty="0" smtClean="0"/>
              <a:t>Telephone: 1-800-CDC-INFO (232-4636)/TTY: 1-888-232-6348</a:t>
            </a:r>
          </a:p>
          <a:p>
            <a:pPr lvl="0" algn="l"/>
            <a:r>
              <a:rPr lang="en-US" sz="1200" b="0" dirty="0" smtClean="0"/>
              <a:t>E-mail:  cdcinfo@cdc.gov 	Web:  http://www.cdc.gov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900" b="0" dirty="0" smtClean="0"/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</a:p>
          <a:p>
            <a:endParaRPr lang="en-US" dirty="0"/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Place Division name here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66700"/>
            <a:ext cx="8229600" cy="1143000"/>
          </a:xfrm>
        </p:spPr>
        <p:txBody>
          <a:bodyPr/>
          <a:lstStyle/>
          <a:p>
            <a:r>
              <a:rPr lang="en-US" dirty="0" smtClean="0"/>
              <a:t>Purpose of HIV Incidence Surveillance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2040"/>
            <a:ext cx="8229600" cy="4191000"/>
          </a:xfrm>
        </p:spPr>
        <p:txBody>
          <a:bodyPr/>
          <a:lstStyle/>
          <a:p>
            <a:r>
              <a:rPr lang="en-US" b="0" dirty="0" smtClean="0"/>
              <a:t>Provide </a:t>
            </a:r>
            <a:r>
              <a:rPr lang="en-US" b="0" dirty="0"/>
              <a:t>reliable and scientifically valid estimates of the number of newly acquired HIV infections at the local, state, and national </a:t>
            </a:r>
            <a:r>
              <a:rPr lang="en-US" b="0" dirty="0" smtClean="0"/>
              <a:t>level</a:t>
            </a:r>
          </a:p>
          <a:p>
            <a:endParaRPr lang="en-US" b="0" dirty="0" smtClean="0"/>
          </a:p>
          <a:p>
            <a:r>
              <a:rPr lang="en-US" b="0" dirty="0" smtClean="0"/>
              <a:t>The </a:t>
            </a:r>
            <a:r>
              <a:rPr lang="en-US" b="0" dirty="0"/>
              <a:t>primary functions of HIS are to: </a:t>
            </a:r>
            <a:endParaRPr lang="en-US" b="0" dirty="0" smtClean="0"/>
          </a:p>
          <a:p>
            <a:pPr lvl="1"/>
            <a:r>
              <a:rPr lang="en-US" dirty="0" smtClean="0"/>
              <a:t>Describe </a:t>
            </a:r>
            <a:r>
              <a:rPr lang="en-US" dirty="0"/>
              <a:t>demographic and behavioral characteristics of newly HIV infected populations and </a:t>
            </a:r>
            <a:r>
              <a:rPr lang="en-US" dirty="0" smtClean="0"/>
              <a:t>subgroups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emerging epidemics and monitor trends in </a:t>
            </a:r>
            <a:r>
              <a:rPr lang="en-US" dirty="0" smtClean="0"/>
              <a:t>transmission</a:t>
            </a:r>
          </a:p>
          <a:p>
            <a:pPr lvl="1"/>
            <a:r>
              <a:rPr lang="en-US" dirty="0" smtClean="0"/>
              <a:t>Assist </a:t>
            </a:r>
            <a:r>
              <a:rPr lang="en-US" dirty="0"/>
              <a:t>with national, state and local planning and evaluation </a:t>
            </a:r>
            <a:r>
              <a:rPr lang="en-US" dirty="0" smtClean="0"/>
              <a:t>activities</a:t>
            </a:r>
            <a:endParaRPr lang="en-US" dirty="0"/>
          </a:p>
          <a:p>
            <a:pPr lvl="1"/>
            <a:r>
              <a:rPr lang="en-US" dirty="0" smtClean="0"/>
              <a:t>Monitor </a:t>
            </a:r>
            <a:r>
              <a:rPr lang="en-US" dirty="0"/>
              <a:t>the outcomes of national, state and local level HIV prevention programs and strategies</a:t>
            </a:r>
          </a:p>
          <a:p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055041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14360" cy="4191000"/>
          </a:xfrm>
        </p:spPr>
        <p:txBody>
          <a:bodyPr/>
          <a:lstStyle/>
          <a:p>
            <a:r>
              <a:rPr lang="en-US" sz="2000" b="0" dirty="0" smtClean="0"/>
              <a:t>HIV incidence reflects </a:t>
            </a:r>
            <a:r>
              <a:rPr lang="en-US" sz="2000" b="0" dirty="0"/>
              <a:t>the leading edge of the epidemic, its trends, and its impact on the public’s </a:t>
            </a:r>
            <a:r>
              <a:rPr lang="en-US" sz="2000" b="0" dirty="0" smtClean="0"/>
              <a:t>health</a:t>
            </a:r>
            <a:endParaRPr lang="en-US" sz="2000" b="0" dirty="0"/>
          </a:p>
          <a:p>
            <a:endParaRPr lang="en-US" sz="2000" b="0" dirty="0" smtClean="0"/>
          </a:p>
          <a:p>
            <a:r>
              <a:rPr lang="en-US" sz="2000" b="0" dirty="0"/>
              <a:t>Generate </a:t>
            </a:r>
            <a:r>
              <a:rPr lang="en-US" sz="2000" b="0" dirty="0" smtClean="0"/>
              <a:t>annual, </a:t>
            </a:r>
            <a:r>
              <a:rPr lang="en-US" sz="2000" b="0" dirty="0"/>
              <a:t>national, state, and local estimates of the number of new HIV infections, both diagnosed and </a:t>
            </a:r>
            <a:r>
              <a:rPr lang="en-US" sz="2000" b="0" dirty="0" smtClean="0"/>
              <a:t>undiagnosed using </a:t>
            </a:r>
            <a:r>
              <a:rPr lang="en-US" sz="2000" b="0" dirty="0"/>
              <a:t>the stratified extrapolation </a:t>
            </a:r>
            <a:r>
              <a:rPr lang="en-US" sz="2000" b="0" dirty="0" smtClean="0"/>
              <a:t>approach </a:t>
            </a:r>
            <a:r>
              <a:rPr lang="en-US" sz="2000" b="0" dirty="0"/>
              <a:t>(SEA</a:t>
            </a:r>
            <a:r>
              <a:rPr lang="en-US" sz="2000" b="0" dirty="0" smtClean="0"/>
              <a:t>) </a:t>
            </a:r>
          </a:p>
          <a:p>
            <a:endParaRPr lang="en-US" sz="2000" b="0" dirty="0" smtClean="0"/>
          </a:p>
          <a:p>
            <a:r>
              <a:rPr lang="en-US" sz="2000" b="0" dirty="0" smtClean="0"/>
              <a:t>CDC </a:t>
            </a:r>
            <a:r>
              <a:rPr lang="en-US" sz="2000" b="0" dirty="0"/>
              <a:t>calculated the first national HIV incidence estimate based on a direct measure of </a:t>
            </a:r>
            <a:r>
              <a:rPr lang="en-US" sz="2000" b="0" dirty="0" err="1"/>
              <a:t>recency</a:t>
            </a:r>
            <a:r>
              <a:rPr lang="en-US" sz="2000" b="0" dirty="0"/>
              <a:t> of infection for </a:t>
            </a:r>
            <a:r>
              <a:rPr lang="en-US" sz="2000" b="0" dirty="0" smtClean="0"/>
              <a:t>2006. </a:t>
            </a:r>
            <a:r>
              <a:rPr lang="en-US" sz="2000" b="0" dirty="0"/>
              <a:t>In 2011, using a refinement of the SEA, estimates were updated for 2006 and calculated for </a:t>
            </a:r>
            <a:r>
              <a:rPr lang="en-US" sz="2000" b="0" dirty="0" smtClean="0"/>
              <a:t>2007-2009</a:t>
            </a:r>
          </a:p>
          <a:p>
            <a:endParaRPr lang="en-US" sz="2000" b="0" dirty="0"/>
          </a:p>
          <a:p>
            <a:r>
              <a:rPr lang="en-US" sz="2000" b="0" dirty="0" smtClean="0"/>
              <a:t>CDC </a:t>
            </a:r>
            <a:r>
              <a:rPr lang="en-US" sz="2000" b="0" dirty="0"/>
              <a:t>expects to annually publish four year estimates based on the refined SEA in order to provide updated data on trends in incidence as the data are </a:t>
            </a:r>
            <a:r>
              <a:rPr lang="en-US" sz="2000" b="0" dirty="0" smtClean="0"/>
              <a:t>available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2436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Structural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191000"/>
          </a:xfrm>
        </p:spPr>
        <p:txBody>
          <a:bodyPr/>
          <a:lstStyle/>
          <a:p>
            <a:r>
              <a:rPr lang="en-US" b="0" dirty="0"/>
              <a:t>Areas conducting HIS are required to incorporate into HIV case </a:t>
            </a:r>
            <a:r>
              <a:rPr lang="en-US" b="0" dirty="0" smtClean="0"/>
              <a:t>reporting the </a:t>
            </a:r>
            <a:r>
              <a:rPr lang="en-US" b="0" dirty="0"/>
              <a:t>collection of TTH variables and results from a test for recent infection from all newly diagnosed individuals aged 13 or </a:t>
            </a:r>
            <a:r>
              <a:rPr lang="en-US" b="0" dirty="0" smtClean="0"/>
              <a:t>older</a:t>
            </a:r>
          </a:p>
          <a:p>
            <a:endParaRPr lang="en-US" sz="1400" b="0" dirty="0"/>
          </a:p>
          <a:p>
            <a:r>
              <a:rPr lang="en-US" b="0" dirty="0"/>
              <a:t>Data should be collected in accordance with the </a:t>
            </a:r>
            <a:r>
              <a:rPr lang="en-US" b="0" i="1" dirty="0"/>
              <a:t>Technical Guidance for HIV Surveillance Programs, Vol. I: Policies and Procedures - Access to Source Data and Completeness of Reporting </a:t>
            </a:r>
            <a:r>
              <a:rPr lang="en-US" b="0" dirty="0"/>
              <a:t>and the </a:t>
            </a:r>
            <a:r>
              <a:rPr lang="en-US" b="0" i="1" dirty="0"/>
              <a:t>Instructions for Completing the Data Collection </a:t>
            </a:r>
            <a:r>
              <a:rPr lang="en-US" b="0" i="1" dirty="0" smtClean="0"/>
              <a:t>Form</a:t>
            </a:r>
          </a:p>
          <a:p>
            <a:endParaRPr lang="en-US" sz="1400" b="0" i="1" dirty="0"/>
          </a:p>
          <a:p>
            <a:r>
              <a:rPr lang="en-US" b="0" dirty="0" smtClean="0"/>
              <a:t>HIV case </a:t>
            </a:r>
            <a:r>
              <a:rPr lang="en-US" b="0" dirty="0"/>
              <a:t>report data, in combination with HIS data elements, are used to calculate population-based HIV incidence </a:t>
            </a:r>
            <a:r>
              <a:rPr lang="en-US" b="0" dirty="0" smtClean="0"/>
              <a:t>estimates</a:t>
            </a:r>
          </a:p>
          <a:p>
            <a:endParaRPr lang="en-US" sz="1400" b="0" dirty="0" smtClean="0"/>
          </a:p>
        </p:txBody>
      </p:sp>
    </p:spTree>
    <p:extLst>
      <p:ext uri="{BB962C8B-B14F-4D97-AF65-F5344CB8AC3E}">
        <p14:creationId xmlns:p14="http://schemas.microsoft.com/office/powerpoint/2010/main" val="183467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en-US" dirty="0" smtClean="0"/>
              <a:t>Structural Requirements:  </a:t>
            </a:r>
            <a:br>
              <a:rPr lang="en-US" dirty="0" smtClean="0"/>
            </a:br>
            <a:r>
              <a:rPr lang="en-US" dirty="0" smtClean="0"/>
              <a:t>Definition of Reportable HIV Incidence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/>
          <a:lstStyle/>
          <a:p>
            <a:r>
              <a:rPr lang="en-US" sz="2000" dirty="0" smtClean="0"/>
              <a:t>STARHS  specimen information and results</a:t>
            </a:r>
          </a:p>
          <a:p>
            <a:pPr lvl="1"/>
            <a:r>
              <a:rPr lang="en-US" sz="1800" dirty="0"/>
              <a:t>STARHS is a two test algorithm conducted on remnant specimens from HIV tests performed as part of a diagnostic algorithm or after confirmation of HIV diagnosis. </a:t>
            </a:r>
            <a:endParaRPr lang="en-US" sz="1800" dirty="0" smtClean="0"/>
          </a:p>
          <a:p>
            <a:pPr lvl="1"/>
            <a:r>
              <a:rPr lang="en-US" sz="1800" dirty="0"/>
              <a:t>HIS coordinators in funded areas collaborate with public and private/commercial laboratories to locate, determine the disposition of, and ship remnant diagnostic blood specimens for testing using STARHS </a:t>
            </a:r>
            <a:endParaRPr lang="en-US" sz="1800" dirty="0" smtClean="0"/>
          </a:p>
          <a:p>
            <a:pPr lvl="1"/>
            <a:endParaRPr lang="en-US" sz="1800" dirty="0"/>
          </a:p>
          <a:p>
            <a:r>
              <a:rPr lang="en-US" sz="2000" dirty="0" smtClean="0"/>
              <a:t>Testing </a:t>
            </a:r>
            <a:r>
              <a:rPr lang="en-US" sz="2000" dirty="0"/>
              <a:t>and Treatment History Data (TTH)</a:t>
            </a:r>
          </a:p>
          <a:p>
            <a:pPr lvl="1"/>
            <a:r>
              <a:rPr lang="en-US" sz="1800" dirty="0"/>
              <a:t>The primary purpose of gathering HIV testing and antiretroviral (ARV) use history is to calculate a statistical weight corresponding to the probability that an individual would be tested for HIV in the STARHS </a:t>
            </a:r>
            <a:r>
              <a:rPr lang="en-US" sz="1800" dirty="0" err="1"/>
              <a:t>recency</a:t>
            </a:r>
            <a:r>
              <a:rPr lang="en-US" sz="1800" dirty="0"/>
              <a:t> period. </a:t>
            </a:r>
            <a:endParaRPr lang="en-US" sz="1800" dirty="0" smtClean="0"/>
          </a:p>
          <a:p>
            <a:pPr lvl="1"/>
            <a:r>
              <a:rPr lang="en-US" sz="1800" dirty="0" smtClean="0"/>
              <a:t>A </a:t>
            </a:r>
            <a:r>
              <a:rPr lang="en-US" sz="1800" dirty="0"/>
              <a:t>standard set of HIV testing and ARV use history data elements needed for the HIV incidence estimate has been developed </a:t>
            </a:r>
            <a:endParaRPr lang="en-US" sz="1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381000" y="5943600"/>
            <a:ext cx="845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</a:rPr>
              <a:t>Appendix 4.3  STARHS Specimen Guidance: Specimens Originating from a Private/Commercial Laboratory and  Sent Directly to the STARHS </a:t>
            </a:r>
            <a:r>
              <a:rPr lang="en-US" sz="1000" dirty="0" smtClean="0">
                <a:solidFill>
                  <a:schemeClr val="bg2"/>
                </a:solidFill>
              </a:rPr>
              <a:t>Laboratory</a:t>
            </a:r>
          </a:p>
          <a:p>
            <a:r>
              <a:rPr lang="en-US" sz="1000" dirty="0">
                <a:solidFill>
                  <a:schemeClr val="bg2"/>
                </a:solidFill>
              </a:rPr>
              <a:t>Appendix 5     Guidance for Collection and Data Entry of HIV Incidence Surveillance Information </a:t>
            </a:r>
            <a:endParaRPr lang="en-US" sz="1000" dirty="0">
              <a:solidFill>
                <a:schemeClr val="bg2"/>
              </a:solidFill>
              <a:latin typeface="Calibri"/>
              <a:ea typeface="Times New Roman"/>
              <a:cs typeface="Times New Roman"/>
            </a:endParaRPr>
          </a:p>
          <a:p>
            <a:endParaRPr lang="en-US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723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/>
              <a:t>Structural </a:t>
            </a:r>
            <a:r>
              <a:rPr lang="en-US" dirty="0" smtClean="0"/>
              <a:t>Requirements:  Policies and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Document </a:t>
            </a:r>
            <a:r>
              <a:rPr lang="en-US" b="0" dirty="0"/>
              <a:t>HIS activities and </a:t>
            </a:r>
            <a:r>
              <a:rPr lang="en-US" b="0" dirty="0" smtClean="0"/>
              <a:t>address </a:t>
            </a:r>
            <a:r>
              <a:rPr lang="en-US" b="0" dirty="0"/>
              <a:t>HIS needs in the jurisdiction’s HIV surveillance policies and procedures manual to establish standardization, continuously maintain conformity of meaning for data elements, document changes over time, and develop training </a:t>
            </a:r>
            <a:r>
              <a:rPr lang="en-US" b="0" dirty="0" smtClean="0"/>
              <a:t>programs</a:t>
            </a:r>
            <a:endParaRPr lang="en-US" b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03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Policies and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83880" cy="4191000"/>
          </a:xfrm>
        </p:spPr>
        <p:txBody>
          <a:bodyPr/>
          <a:lstStyle/>
          <a:p>
            <a:pPr marL="0" indent="0">
              <a:buNone/>
            </a:pPr>
            <a:endParaRPr lang="en-US" b="0" dirty="0" smtClean="0"/>
          </a:p>
          <a:p>
            <a:r>
              <a:rPr lang="en-US" b="0" dirty="0" smtClean="0"/>
              <a:t>Obtaining TTH on </a:t>
            </a:r>
            <a:r>
              <a:rPr lang="en-US" b="0" dirty="0"/>
              <a:t>all individuals newly diagnosed with HIV infection reported to HIV surveillance </a:t>
            </a:r>
          </a:p>
          <a:p>
            <a:r>
              <a:rPr lang="en-US" b="0" dirty="0" smtClean="0"/>
              <a:t>Collecting </a:t>
            </a:r>
            <a:r>
              <a:rPr lang="en-US" b="0" dirty="0"/>
              <a:t>results </a:t>
            </a:r>
            <a:r>
              <a:rPr lang="en-US" b="0" dirty="0" smtClean="0"/>
              <a:t>for </a:t>
            </a:r>
            <a:r>
              <a:rPr lang="en-US" b="0" dirty="0"/>
              <a:t>recent HIV </a:t>
            </a:r>
            <a:r>
              <a:rPr lang="en-US" b="0" dirty="0" smtClean="0"/>
              <a:t>infection and specimen information</a:t>
            </a:r>
          </a:p>
          <a:p>
            <a:pPr lvl="1"/>
            <a:r>
              <a:rPr lang="en-US" b="0" dirty="0" smtClean="0"/>
              <a:t>Establishing </a:t>
            </a:r>
            <a:r>
              <a:rPr lang="en-US" b="0" dirty="0"/>
              <a:t>and maintaining </a:t>
            </a:r>
            <a:r>
              <a:rPr lang="en-US" b="0" dirty="0" smtClean="0"/>
              <a:t>communication </a:t>
            </a:r>
            <a:r>
              <a:rPr lang="en-US" b="0" dirty="0"/>
              <a:t>with </a:t>
            </a:r>
            <a:r>
              <a:rPr lang="en-US" b="0" dirty="0" smtClean="0"/>
              <a:t>HIV </a:t>
            </a:r>
            <a:r>
              <a:rPr lang="en-US" b="0" dirty="0"/>
              <a:t>testing laboratories </a:t>
            </a:r>
            <a:endParaRPr lang="en-US" b="0" dirty="0" smtClean="0"/>
          </a:p>
          <a:p>
            <a:pPr lvl="1"/>
            <a:r>
              <a:rPr lang="en-US" b="0" dirty="0" smtClean="0"/>
              <a:t>Securing</a:t>
            </a:r>
            <a:r>
              <a:rPr lang="en-US" b="0" dirty="0"/>
              <a:t>, transporting and tracking remnant specimens shipped to the </a:t>
            </a:r>
            <a:r>
              <a:rPr lang="en-US" b="0" dirty="0" err="1" smtClean="0"/>
              <a:t>recency</a:t>
            </a:r>
            <a:r>
              <a:rPr lang="en-US" b="0" dirty="0" smtClean="0"/>
              <a:t> </a:t>
            </a:r>
            <a:r>
              <a:rPr lang="en-US" b="0" dirty="0"/>
              <a:t>testing  </a:t>
            </a:r>
            <a:r>
              <a:rPr lang="en-US" b="0" dirty="0" smtClean="0"/>
              <a:t>laboratory   </a:t>
            </a:r>
          </a:p>
          <a:p>
            <a:pPr lvl="1"/>
            <a:r>
              <a:rPr lang="en-US" b="0" dirty="0"/>
              <a:t>Maintaining STARHS eligibility list 	</a:t>
            </a:r>
          </a:p>
        </p:txBody>
      </p:sp>
    </p:spTree>
    <p:extLst>
      <p:ext uri="{BB962C8B-B14F-4D97-AF65-F5344CB8AC3E}">
        <p14:creationId xmlns:p14="http://schemas.microsoft.com/office/powerpoint/2010/main" val="25640650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3342</TotalTime>
  <Words>2699</Words>
  <Application>Microsoft Office PowerPoint</Application>
  <PresentationFormat>On-screen Show (4:3)</PresentationFormat>
  <Paragraphs>285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Courier New</vt:lpstr>
      <vt:lpstr>Wingdings</vt:lpstr>
      <vt:lpstr>Calibri</vt:lpstr>
      <vt:lpstr>Times New Roman</vt:lpstr>
      <vt:lpstr>Myriad Web Pro</vt:lpstr>
      <vt:lpstr>NCHHSTP_PPT_dark(</vt:lpstr>
      <vt:lpstr> Technical Guidance for HIV Surveillance Programs: HIV Incidence Surveillance</vt:lpstr>
      <vt:lpstr>HIV Incidence Surveillance Technical Guidance Goal</vt:lpstr>
      <vt:lpstr>Overview</vt:lpstr>
      <vt:lpstr>Purpose of HIV Incidence Surveillance</vt:lpstr>
      <vt:lpstr>Background</vt:lpstr>
      <vt:lpstr>Structural Requirements</vt:lpstr>
      <vt:lpstr>Structural Requirements:   Definition of Reportable HIV Incidence Information</vt:lpstr>
      <vt:lpstr>Structural Requirements:  Policies and Procedures</vt:lpstr>
      <vt:lpstr>Policies and Procedures</vt:lpstr>
      <vt:lpstr>Policies and Procedures (cont)</vt:lpstr>
      <vt:lpstr>Structural Requirements: Staffing Needs</vt:lpstr>
      <vt:lpstr>HIS Process Standards </vt:lpstr>
      <vt:lpstr>HIS Process Standards (cont)</vt:lpstr>
      <vt:lpstr>Collection of HIS Data Elements: Cases Out of Jurisdiction</vt:lpstr>
      <vt:lpstr>STARHS Specimen Information and Results</vt:lpstr>
      <vt:lpstr>STARHS Specimen Information and Results</vt:lpstr>
      <vt:lpstr>STARHS Specimen Information and Results</vt:lpstr>
      <vt:lpstr>STARHS Specimen Information and Results</vt:lpstr>
      <vt:lpstr>Testing and Treatment History (TTH)</vt:lpstr>
      <vt:lpstr>Testing and Treatment History (TTH)</vt:lpstr>
      <vt:lpstr>Entering Data into Surveillance Databases </vt:lpstr>
      <vt:lpstr>Creating the HIS Dataset and Transferring Data to CDC</vt:lpstr>
      <vt:lpstr>Data Quality: Completeness</vt:lpstr>
      <vt:lpstr>Data Quality:  Error Reports</vt:lpstr>
      <vt:lpstr>Ensuring Security and Confidentiality </vt:lpstr>
      <vt:lpstr>Analyzing and Disseminating HIV Incidence Estimates </vt:lpstr>
      <vt:lpstr>HIS Training  </vt:lpstr>
      <vt:lpstr>Outcome Standards</vt:lpstr>
      <vt:lpstr>Appendices</vt:lpstr>
      <vt:lpstr>Summary of Main Changes</vt:lpstr>
      <vt:lpstr>Summary of  Main Changes</vt:lpstr>
      <vt:lpstr>HIV Incidence Surveillance Technical Guidance Workgroup </vt:lpstr>
      <vt:lpstr>PowerPoint Presentation</vt:lpstr>
      <vt:lpstr>Thank you!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Lauren Rosenberg</cp:lastModifiedBy>
  <cp:revision>124</cp:revision>
  <cp:lastPrinted>2012-10-15T19:06:31Z</cp:lastPrinted>
  <dcterms:created xsi:type="dcterms:W3CDTF">2010-12-06T17:56:06Z</dcterms:created>
  <dcterms:modified xsi:type="dcterms:W3CDTF">2012-10-16T16:37:25Z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