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24"/>
  </p:notesMasterIdLst>
  <p:sldIdLst>
    <p:sldId id="256" r:id="rId2"/>
    <p:sldId id="280" r:id="rId3"/>
    <p:sldId id="327" r:id="rId4"/>
    <p:sldId id="323" r:id="rId5"/>
    <p:sldId id="324" r:id="rId6"/>
    <p:sldId id="339" r:id="rId7"/>
    <p:sldId id="329" r:id="rId8"/>
    <p:sldId id="325" r:id="rId9"/>
    <p:sldId id="332" r:id="rId10"/>
    <p:sldId id="347" r:id="rId11"/>
    <p:sldId id="333" r:id="rId12"/>
    <p:sldId id="334" r:id="rId13"/>
    <p:sldId id="326" r:id="rId14"/>
    <p:sldId id="337" r:id="rId15"/>
    <p:sldId id="338" r:id="rId16"/>
    <p:sldId id="336" r:id="rId17"/>
    <p:sldId id="340" r:id="rId18"/>
    <p:sldId id="342" r:id="rId19"/>
    <p:sldId id="344" r:id="rId20"/>
    <p:sldId id="308" r:id="rId21"/>
    <p:sldId id="264" r:id="rId22"/>
    <p:sldId id="263" r:id="rId23"/>
  </p:sldIdLst>
  <p:sldSz cx="9144000" cy="6858000" type="screen4x3"/>
  <p:notesSz cx="7010400" cy="9296400"/>
  <p:embeddedFontLst>
    <p:embeddedFont>
      <p:font typeface="Myriad Web Pro" charset="0"/>
      <p:regular r:id="rId25"/>
      <p:bold r:id="rId26"/>
      <p:italic r:id="rId27"/>
    </p:embeddedFont>
    <p:embeddedFont>
      <p:font typeface="Calibri" pitchFamily="34" charset="0"/>
      <p:regular r:id="rId28"/>
      <p:bold r:id="rId29"/>
      <p:italic r:id="rId30"/>
      <p:boldItalic r:id="rId31"/>
    </p:embeddedFont>
    <p:embeddedFont>
      <p:font typeface="ＭＳ Ｐゴシック" pitchFamily="34" charset="-128"/>
      <p:regular r:id="rId32"/>
    </p:embeddedFont>
    <p:embeddedFont>
      <p:font typeface="Arial Unicode MS" pitchFamily="34" charset="-128"/>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094" autoAdjust="0"/>
    <p:restoredTop sz="79785" autoAdjust="0"/>
  </p:normalViewPr>
  <p:slideViewPr>
    <p:cSldViewPr>
      <p:cViewPr varScale="1">
        <p:scale>
          <a:sx n="62" d="100"/>
          <a:sy n="62" d="100"/>
        </p:scale>
        <p:origin x="-1104" y="-78"/>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sorterViewPr>
    <p:cViewPr>
      <p:scale>
        <a:sx n="100" d="100"/>
        <a:sy n="100" d="100"/>
      </p:scale>
      <p:origin x="0" y="1860"/>
    </p:cViewPr>
  </p:sorterViewPr>
  <p:notesViewPr>
    <p:cSldViewPr>
      <p:cViewPr>
        <p:scale>
          <a:sx n="100" d="100"/>
          <a:sy n="100" d="100"/>
        </p:scale>
        <p:origin x="-1584" y="46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416" cy="464343"/>
          </a:xfrm>
          <a:prstGeom prst="rect">
            <a:avLst/>
          </a:prstGeom>
        </p:spPr>
        <p:txBody>
          <a:bodyPr vert="horz" lIns="91614" tIns="45807" rIns="91614" bIns="45807" rtlCol="0"/>
          <a:lstStyle>
            <a:lvl1pPr algn="l">
              <a:defRPr sz="1200"/>
            </a:lvl1pPr>
          </a:lstStyle>
          <a:p>
            <a:endParaRPr lang="en-US"/>
          </a:p>
        </p:txBody>
      </p:sp>
      <p:sp>
        <p:nvSpPr>
          <p:cNvPr id="3" name="Date Placeholder 2"/>
          <p:cNvSpPr>
            <a:spLocks noGrp="1"/>
          </p:cNvSpPr>
          <p:nvPr>
            <p:ph type="dt" idx="1"/>
          </p:nvPr>
        </p:nvSpPr>
        <p:spPr>
          <a:xfrm>
            <a:off x="3971393" y="0"/>
            <a:ext cx="3037416" cy="464343"/>
          </a:xfrm>
          <a:prstGeom prst="rect">
            <a:avLst/>
          </a:prstGeom>
        </p:spPr>
        <p:txBody>
          <a:bodyPr vert="horz" lIns="91614" tIns="45807" rIns="91614" bIns="45807" rtlCol="0"/>
          <a:lstStyle>
            <a:lvl1pPr algn="r">
              <a:defRPr sz="1200"/>
            </a:lvl1pPr>
          </a:lstStyle>
          <a:p>
            <a:fld id="{FED05122-B9EF-44B1-8E67-014EB94303DD}" type="datetimeFigureOut">
              <a:rPr lang="en-US" smtClean="0"/>
              <a:pPr/>
              <a:t>10/30/2012</a:t>
            </a:fld>
            <a:endParaRPr lang="en-US"/>
          </a:p>
        </p:txBody>
      </p:sp>
      <p:sp>
        <p:nvSpPr>
          <p:cNvPr id="4" name="Slide Image Placeholder 3"/>
          <p:cNvSpPr>
            <a:spLocks noGrp="1" noRot="1" noChangeAspect="1"/>
          </p:cNvSpPr>
          <p:nvPr>
            <p:ph type="sldImg" idx="2"/>
          </p:nvPr>
        </p:nvSpPr>
        <p:spPr>
          <a:xfrm>
            <a:off x="1179513" y="696913"/>
            <a:ext cx="4651375" cy="3487737"/>
          </a:xfrm>
          <a:prstGeom prst="rect">
            <a:avLst/>
          </a:prstGeom>
          <a:noFill/>
          <a:ln w="12700">
            <a:solidFill>
              <a:prstClr val="black"/>
            </a:solidFill>
          </a:ln>
        </p:spPr>
        <p:txBody>
          <a:bodyPr vert="horz" lIns="91614" tIns="45807" rIns="91614" bIns="45807" rtlCol="0" anchor="ctr"/>
          <a:lstStyle/>
          <a:p>
            <a:endParaRPr lang="en-US"/>
          </a:p>
        </p:txBody>
      </p:sp>
      <p:sp>
        <p:nvSpPr>
          <p:cNvPr id="5" name="Notes Placeholder 4"/>
          <p:cNvSpPr>
            <a:spLocks noGrp="1"/>
          </p:cNvSpPr>
          <p:nvPr>
            <p:ph type="body" sz="quarter" idx="3"/>
          </p:nvPr>
        </p:nvSpPr>
        <p:spPr>
          <a:xfrm>
            <a:off x="701677" y="4416029"/>
            <a:ext cx="5607047" cy="4183857"/>
          </a:xfrm>
          <a:prstGeom prst="rect">
            <a:avLst/>
          </a:prstGeom>
        </p:spPr>
        <p:txBody>
          <a:bodyPr vert="horz" lIns="91614" tIns="45807" rIns="91614" bIns="4580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467"/>
            <a:ext cx="3037416" cy="464343"/>
          </a:xfrm>
          <a:prstGeom prst="rect">
            <a:avLst/>
          </a:prstGeom>
        </p:spPr>
        <p:txBody>
          <a:bodyPr vert="horz" lIns="91614" tIns="45807" rIns="91614" bIns="45807" rtlCol="0" anchor="b"/>
          <a:lstStyle>
            <a:lvl1pPr algn="l">
              <a:defRPr sz="1200"/>
            </a:lvl1pPr>
          </a:lstStyle>
          <a:p>
            <a:endParaRPr lang="en-US"/>
          </a:p>
        </p:txBody>
      </p:sp>
      <p:sp>
        <p:nvSpPr>
          <p:cNvPr id="7" name="Slide Number Placeholder 6"/>
          <p:cNvSpPr>
            <a:spLocks noGrp="1"/>
          </p:cNvSpPr>
          <p:nvPr>
            <p:ph type="sldNum" sz="quarter" idx="5"/>
          </p:nvPr>
        </p:nvSpPr>
        <p:spPr>
          <a:xfrm>
            <a:off x="3971393" y="8830467"/>
            <a:ext cx="3037416" cy="464343"/>
          </a:xfrm>
          <a:prstGeom prst="rect">
            <a:avLst/>
          </a:prstGeom>
        </p:spPr>
        <p:txBody>
          <a:bodyPr vert="horz" lIns="91614" tIns="45807" rIns="91614" bIns="45807"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hab.hrsa.gov/manageyourgrant/files/datatomeasure2010.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hab.hrsa.gov/manageyourgrant/files/datatomeasure2010.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1101687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2"/>
            <a:r>
              <a:rPr lang="en-US" sz="1100" dirty="0" smtClean="0">
                <a:latin typeface="Arial" pitchFamily="34" charset="0"/>
                <a:cs typeface="Arial" pitchFamily="34" charset="0"/>
              </a:rPr>
              <a:t>Early diagnosis of HIV infection, prompt linkage to, and retention in HIV medical care, appropriately timed antiretroviral therapy (ART), and suppressed VL are key indicators in a continuum of HIV care. Optimal levels of engagement in each stage of the continuum are associated with reduced morbidity, mortality, and onward transmission of the virus. Information on the HIV continuum of care can be used to assess quality of care for HIV infected persons. For jurisdictions with good HIV surveillance lab data (i.e., all values of CD4 and VL lab test results are reported to the surveillance program and entered into eHARS); and data on prescription of ART (i.e., through medical record abstractions by surveillance program, information from the MMP, continuum of care indicators can be assessed locally. </a:t>
            </a:r>
            <a:endParaRPr lang="en-US" sz="11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C2865D1B-0DC6-42CE-8930-912C113E9AA7}"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11</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defTabSz="916137"/>
            <a:r>
              <a:rPr lang="en-US" dirty="0" smtClean="0">
                <a:latin typeface="Arial" pitchFamily="34" charset="0"/>
              </a:rPr>
              <a:t>This section pertains to Ryan White HIV/AIDS Program planning groups and grantees. </a:t>
            </a:r>
          </a:p>
          <a:p>
            <a:pPr defTabSz="916137"/>
            <a:endParaRPr lang="en-US" dirty="0">
              <a:latin typeface="Arial" pitchFamily="34" charset="0"/>
            </a:endParaRPr>
          </a:p>
          <a:p>
            <a:pPr defTabSz="916137"/>
            <a:r>
              <a:rPr lang="en-US" dirty="0" smtClean="0">
                <a:latin typeface="Arial" pitchFamily="34" charset="0"/>
              </a:rPr>
              <a:t>Address these questions in addition to the core epidemiologic questions just described. </a:t>
            </a:r>
          </a:p>
          <a:p>
            <a:endParaRPr lang="en-US" dirty="0"/>
          </a:p>
          <a:p>
            <a:r>
              <a:rPr lang="en-US" dirty="0"/>
              <a:t>				</a:t>
            </a:r>
          </a:p>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12</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0" marR="0" indent="0" algn="l" defTabSz="916137" rtl="0" eaLnBrk="1" fontAlgn="auto" latinLnBrk="0" hangingPunct="1">
              <a:lnSpc>
                <a:spcPct val="100000"/>
              </a:lnSpc>
              <a:spcBef>
                <a:spcPts val="0"/>
              </a:spcBef>
              <a:spcAft>
                <a:spcPts val="0"/>
              </a:spcAft>
              <a:buClrTx/>
              <a:buSzTx/>
              <a:buFontTx/>
              <a:buNone/>
              <a:tabLst/>
              <a:defRPr/>
            </a:pPr>
            <a:r>
              <a:rPr lang="en-US" sz="1200" dirty="0" smtClean="0">
                <a:latin typeface="Arial" pitchFamily="34" charset="0"/>
                <a:cs typeface="Arial" pitchFamily="34" charset="0"/>
              </a:rPr>
              <a:t>What is the impact of HIV on the care and treatment services received by Ryan White HIV/AIDS Program clients in the service area?</a:t>
            </a:r>
          </a:p>
          <a:p>
            <a:pPr marL="0" marR="0" indent="0" algn="l" defTabSz="916137" rtl="0" eaLnBrk="1" fontAlgn="auto" latinLnBrk="0" hangingPunct="1">
              <a:lnSpc>
                <a:spcPct val="100000"/>
              </a:lnSpc>
              <a:spcBef>
                <a:spcPts val="0"/>
              </a:spcBef>
              <a:spcAft>
                <a:spcPts val="0"/>
              </a:spcAft>
              <a:buClrTx/>
              <a:buSzTx/>
              <a:buFontTx/>
              <a:buNone/>
              <a:tabLst/>
              <a:defRPr/>
            </a:pPr>
            <a:r>
              <a:rPr lang="en-US" dirty="0" smtClean="0">
                <a:latin typeface="Arial" pitchFamily="34" charset="0"/>
                <a:cs typeface="Arial" pitchFamily="34" charset="0"/>
              </a:rPr>
              <a:t>Address this question by:</a:t>
            </a:r>
            <a:endParaRPr lang="en-US" sz="1200" dirty="0" smtClean="0">
              <a:latin typeface="Arial" pitchFamily="34" charset="0"/>
              <a:cs typeface="Arial" pitchFamily="34" charset="0"/>
            </a:endParaRPr>
          </a:p>
          <a:p>
            <a:pPr marL="0" marR="0" lvl="1" indent="0" algn="l" defTabSz="916137" rtl="0" eaLnBrk="1" fontAlgn="auto" latinLnBrk="0" hangingPunct="1">
              <a:lnSpc>
                <a:spcPct val="100000"/>
              </a:lnSpc>
              <a:spcBef>
                <a:spcPts val="0"/>
              </a:spcBef>
              <a:spcAft>
                <a:spcPts val="0"/>
              </a:spcAft>
              <a:buClrTx/>
              <a:buSzTx/>
              <a:buFontTx/>
              <a:buNone/>
              <a:tabLst/>
              <a:defRPr/>
            </a:pPr>
            <a:r>
              <a:rPr lang="en-US" dirty="0" smtClean="0">
                <a:latin typeface="Arial" pitchFamily="34" charset="0"/>
                <a:cs typeface="Arial" pitchFamily="34" charset="0"/>
              </a:rPr>
              <a:t> - Measuring public health outcomes for your program</a:t>
            </a:r>
          </a:p>
          <a:p>
            <a:pPr defTabSz="916137"/>
            <a:r>
              <a:rPr lang="en-US" dirty="0" smtClean="0">
                <a:latin typeface="Arial" pitchFamily="34" charset="0"/>
                <a:cs typeface="Arial" pitchFamily="34" charset="0"/>
              </a:rPr>
              <a:t> - </a:t>
            </a:r>
            <a:r>
              <a:rPr lang="en-US" sz="1200" dirty="0" smtClean="0">
                <a:latin typeface="Arial" pitchFamily="34" charset="0"/>
                <a:cs typeface="Arial" pitchFamily="34" charset="0"/>
              </a:rPr>
              <a:t>Assessing the need for HIV services, </a:t>
            </a:r>
            <a:r>
              <a:rPr lang="en-US" sz="1200" baseline="0" dirty="0" smtClean="0">
                <a:latin typeface="Arial" pitchFamily="34" charset="0"/>
                <a:cs typeface="Arial" pitchFamily="34" charset="0"/>
              </a:rPr>
              <a:t>including demand for care and unmet need.</a:t>
            </a:r>
          </a:p>
          <a:p>
            <a:pPr defTabSz="916137"/>
            <a:endParaRPr lang="en-US" sz="1200" baseline="0" dirty="0" smtClean="0">
              <a:solidFill>
                <a:srgbClr val="FFFF66"/>
              </a:solidFill>
              <a:latin typeface="Arial" pitchFamily="34" charset="0"/>
              <a:cs typeface="Arial" pitchFamily="34" charset="0"/>
            </a:endParaRPr>
          </a:p>
          <a:p>
            <a:pPr defTabSz="916137"/>
            <a:r>
              <a:rPr lang="en-US" dirty="0" smtClean="0">
                <a:latin typeface="Arial" pitchFamily="34" charset="0"/>
              </a:rPr>
              <a:t>For guidance on how to monitor and measure the performance of your programs and to conduct needs assessment,</a:t>
            </a:r>
            <a:r>
              <a:rPr lang="en-US" baseline="0" dirty="0" smtClean="0">
                <a:latin typeface="Arial" pitchFamily="34" charset="0"/>
              </a:rPr>
              <a:t> refer </a:t>
            </a:r>
            <a:r>
              <a:rPr lang="en-US" dirty="0" smtClean="0">
                <a:latin typeface="Arial" pitchFamily="34" charset="0"/>
              </a:rPr>
              <a:t>to </a:t>
            </a:r>
            <a:r>
              <a:rPr lang="en-US" dirty="0">
                <a:latin typeface="Arial" pitchFamily="34" charset="0"/>
              </a:rPr>
              <a:t>the HRSA monograph “Using Data to Measure Public Health Performance – A Guide for Ryan White Program Grantees” at the listed site: </a:t>
            </a:r>
            <a:r>
              <a:rPr lang="en-US" dirty="0">
                <a:solidFill>
                  <a:srgbClr val="FFFF66"/>
                </a:solidFill>
                <a:hlinkClick r:id="rId3"/>
              </a:rPr>
              <a:t>http://hab.hrsa.gov/manageyourgrant/files/datatomeasure2010.pdf</a:t>
            </a:r>
            <a:endParaRPr lang="en-US" dirty="0">
              <a:latin typeface="Arial" pitchFamily="34" charset="0"/>
            </a:endParaRPr>
          </a:p>
          <a:p>
            <a:pPr defTabSz="916137"/>
            <a:endParaRPr lang="en-US" dirty="0" smtClean="0">
              <a:latin typeface="Arial" pitchFamily="34" charset="0"/>
            </a:endParaRPr>
          </a:p>
          <a:p>
            <a:endParaRPr lang="en-US" dirty="0"/>
          </a:p>
          <a:p>
            <a:r>
              <a:rPr lang="en-US" dirty="0"/>
              <a:t>				</a:t>
            </a:r>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13</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sz="1100" dirty="0" smtClean="0">
                <a:latin typeface="Arial" pitchFamily="34" charset="0"/>
                <a:cs typeface="Arial" pitchFamily="34" charset="0"/>
              </a:rPr>
              <a:t>The second consideration pertains to things to keep in mind as Ryan White HIV/AIDS Program grantees prepare the </a:t>
            </a:r>
            <a:r>
              <a:rPr lang="en-US" sz="1100" dirty="0" err="1" smtClean="0">
                <a:latin typeface="Arial" pitchFamily="34" charset="0"/>
                <a:cs typeface="Arial" pitchFamily="34" charset="0"/>
              </a:rPr>
              <a:t>epi</a:t>
            </a:r>
            <a:r>
              <a:rPr lang="en-US" sz="1100" dirty="0" smtClean="0">
                <a:latin typeface="Arial" pitchFamily="34" charset="0"/>
                <a:cs typeface="Arial" pitchFamily="34" charset="0"/>
              </a:rPr>
              <a:t> profile for HRSA’s HIV/AIDS Bureau:</a:t>
            </a:r>
          </a:p>
          <a:p>
            <a:endParaRPr lang="en-US" sz="1100" dirty="0" smtClean="0">
              <a:latin typeface="Arial" pitchFamily="34" charset="0"/>
              <a:cs typeface="Arial" pitchFamily="34" charset="0"/>
            </a:endParaRPr>
          </a:p>
          <a:p>
            <a:r>
              <a:rPr lang="en-US" sz="1100" dirty="0" smtClean="0">
                <a:latin typeface="Arial" pitchFamily="34" charset="0"/>
                <a:cs typeface="Arial" pitchFamily="34" charset="0"/>
              </a:rPr>
              <a:t>The HIV/AIDS Bureau requires new &amp; existing Ryan White Parts A &amp; B Grantees to demonstrate the following elements in the </a:t>
            </a:r>
            <a:r>
              <a:rPr lang="en-US" sz="1100" dirty="0" err="1" smtClean="0">
                <a:latin typeface="Arial" pitchFamily="34" charset="0"/>
                <a:cs typeface="Arial" pitchFamily="34" charset="0"/>
              </a:rPr>
              <a:t>epi</a:t>
            </a:r>
            <a:r>
              <a:rPr lang="en-US" sz="1100" dirty="0" smtClean="0">
                <a:latin typeface="Arial" pitchFamily="34" charset="0"/>
                <a:cs typeface="Arial" pitchFamily="34" charset="0"/>
              </a:rPr>
              <a:t> profile submitted to HRSA:</a:t>
            </a:r>
          </a:p>
          <a:p>
            <a:r>
              <a:rPr lang="en-US" sz="1100" dirty="0" smtClean="0">
                <a:latin typeface="Arial" pitchFamily="34" charset="0"/>
                <a:cs typeface="Arial" pitchFamily="34" charset="0"/>
              </a:rPr>
              <a:t> - Determine </a:t>
            </a:r>
            <a:r>
              <a:rPr lang="en-US" sz="1100" dirty="0">
                <a:latin typeface="Arial" pitchFamily="34" charset="0"/>
                <a:cs typeface="Arial" pitchFamily="34" charset="0"/>
              </a:rPr>
              <a:t>size  &amp; demographics of population with HIV</a:t>
            </a:r>
          </a:p>
          <a:p>
            <a:r>
              <a:rPr lang="en-US" sz="1100" dirty="0" smtClean="0">
                <a:latin typeface="Arial" pitchFamily="34" charset="0"/>
                <a:cs typeface="Arial" pitchFamily="34" charset="0"/>
              </a:rPr>
              <a:t> - Determine </a:t>
            </a:r>
            <a:r>
              <a:rPr lang="en-US" sz="1100" dirty="0">
                <a:latin typeface="Arial" pitchFamily="34" charset="0"/>
                <a:cs typeface="Arial" pitchFamily="34" charset="0"/>
              </a:rPr>
              <a:t>service needs of population</a:t>
            </a:r>
          </a:p>
          <a:p>
            <a:r>
              <a:rPr lang="en-US" sz="1100" dirty="0" smtClean="0">
                <a:latin typeface="Arial" pitchFamily="34" charset="0"/>
                <a:cs typeface="Arial" pitchFamily="34" charset="0"/>
              </a:rPr>
              <a:t> - Identify </a:t>
            </a:r>
            <a:r>
              <a:rPr lang="en-US" sz="1100" dirty="0">
                <a:latin typeface="Arial" pitchFamily="34" charset="0"/>
                <a:cs typeface="Arial" pitchFamily="34" charset="0"/>
              </a:rPr>
              <a:t>populations with severe needs &amp; comorbidities</a:t>
            </a:r>
          </a:p>
          <a:p>
            <a:endParaRPr lang="en-US" sz="1100" dirty="0">
              <a:latin typeface="Arial" pitchFamily="34" charset="0"/>
              <a:cs typeface="Arial" pitchFamily="34" charset="0"/>
            </a:endParaRPr>
          </a:p>
          <a:p>
            <a:r>
              <a:rPr lang="en-US" sz="1100" dirty="0" smtClean="0">
                <a:latin typeface="Arial" pitchFamily="34" charset="0"/>
                <a:cs typeface="Arial" pitchFamily="34" charset="0"/>
              </a:rPr>
              <a:t>For Parts C &amp;D grantees, pay attention to the following elements in the </a:t>
            </a:r>
            <a:r>
              <a:rPr lang="en-US" sz="1100" dirty="0" err="1" smtClean="0">
                <a:latin typeface="Arial" pitchFamily="34" charset="0"/>
                <a:cs typeface="Arial" pitchFamily="34" charset="0"/>
              </a:rPr>
              <a:t>epi</a:t>
            </a:r>
            <a:r>
              <a:rPr lang="en-US" sz="1100" dirty="0" smtClean="0">
                <a:latin typeface="Arial" pitchFamily="34" charset="0"/>
                <a:cs typeface="Arial" pitchFamily="34" charset="0"/>
              </a:rPr>
              <a:t> profile discussion of the grant application or report:</a:t>
            </a:r>
          </a:p>
          <a:p>
            <a:r>
              <a:rPr lang="en-US" sz="1100" dirty="0" smtClean="0">
                <a:latin typeface="Arial" pitchFamily="34" charset="0"/>
                <a:cs typeface="Arial" pitchFamily="34" charset="0"/>
              </a:rPr>
              <a:t> - HIV </a:t>
            </a:r>
            <a:r>
              <a:rPr lang="en-US" sz="1100" dirty="0">
                <a:latin typeface="Arial" pitchFamily="34" charset="0"/>
                <a:cs typeface="Arial" pitchFamily="34" charset="0"/>
              </a:rPr>
              <a:t>prevalence &amp; surrogate markers</a:t>
            </a:r>
          </a:p>
          <a:p>
            <a:r>
              <a:rPr lang="en-US" sz="1100" dirty="0" smtClean="0">
                <a:latin typeface="Arial" pitchFamily="34" charset="0"/>
                <a:cs typeface="Arial" pitchFamily="34" charset="0"/>
              </a:rPr>
              <a:t> - Social </a:t>
            </a:r>
            <a:r>
              <a:rPr lang="en-US" sz="1100" dirty="0">
                <a:latin typeface="Arial" pitchFamily="34" charset="0"/>
                <a:cs typeface="Arial" pitchFamily="34" charset="0"/>
              </a:rPr>
              <a:t>context of HIV</a:t>
            </a:r>
          </a:p>
          <a:p>
            <a:r>
              <a:rPr lang="en-US" sz="1100" dirty="0" smtClean="0">
                <a:latin typeface="Arial" pitchFamily="34" charset="0"/>
                <a:cs typeface="Arial" pitchFamily="34" charset="0"/>
              </a:rPr>
              <a:t> - Target </a:t>
            </a:r>
            <a:r>
              <a:rPr lang="en-US" sz="1100" dirty="0">
                <a:latin typeface="Arial" pitchFamily="34" charset="0"/>
                <a:cs typeface="Arial" pitchFamily="34" charset="0"/>
              </a:rPr>
              <a:t>populations</a:t>
            </a:r>
          </a:p>
          <a:p>
            <a:r>
              <a:rPr lang="en-US" sz="1100" dirty="0" smtClean="0">
                <a:latin typeface="Arial" pitchFamily="34" charset="0"/>
                <a:cs typeface="Arial" pitchFamily="34" charset="0"/>
              </a:rPr>
              <a:t> - Local </a:t>
            </a:r>
            <a:r>
              <a:rPr lang="en-US" sz="1100" dirty="0">
                <a:latin typeface="Arial" pitchFamily="34" charset="0"/>
                <a:cs typeface="Arial" pitchFamily="34" charset="0"/>
              </a:rPr>
              <a:t>HIV service delivery</a:t>
            </a:r>
          </a:p>
          <a:p>
            <a:endParaRPr lang="en-US" sz="1100" dirty="0" smtClean="0">
              <a:latin typeface="Arial" pitchFamily="34" charset="0"/>
              <a:cs typeface="Arial" pitchFamily="34" charset="0"/>
            </a:endParaRPr>
          </a:p>
          <a:p>
            <a:pPr defTabSz="916137"/>
            <a:r>
              <a:rPr lang="en-US" sz="1100" dirty="0" smtClean="0">
                <a:latin typeface="Arial" pitchFamily="34" charset="0"/>
                <a:cs typeface="Arial" pitchFamily="34" charset="0"/>
              </a:rPr>
              <a:t>Refer to the HRSA monograph “Using Data to Measure Public Health Performance – A Guide for Ryan White Program Grantees” at the</a:t>
            </a:r>
            <a:r>
              <a:rPr lang="en-US" sz="1100" baseline="0" dirty="0" smtClean="0">
                <a:latin typeface="Arial" pitchFamily="34" charset="0"/>
                <a:cs typeface="Arial" pitchFamily="34" charset="0"/>
              </a:rPr>
              <a:t> listed site:</a:t>
            </a:r>
            <a:r>
              <a:rPr lang="en-US" sz="1100" dirty="0" smtClean="0">
                <a:latin typeface="Arial" pitchFamily="34" charset="0"/>
                <a:cs typeface="Arial" pitchFamily="34" charset="0"/>
              </a:rPr>
              <a:t> </a:t>
            </a:r>
            <a:r>
              <a:rPr lang="en-US" sz="1100" dirty="0" smtClean="0">
                <a:solidFill>
                  <a:srgbClr val="FFFF66"/>
                </a:solidFill>
                <a:latin typeface="Arial" pitchFamily="34" charset="0"/>
                <a:cs typeface="Arial" pitchFamily="34" charset="0"/>
                <a:hlinkClick r:id="rId3"/>
              </a:rPr>
              <a:t>http://hab.hrsa.gov/manageyourgrant/files/datatomeasure2010.pdf</a:t>
            </a:r>
            <a:r>
              <a:rPr lang="en-US" sz="1100" dirty="0" smtClean="0">
                <a:latin typeface="Arial" pitchFamily="34" charset="0"/>
                <a:cs typeface="Arial" pitchFamily="34" charset="0"/>
              </a:rPr>
              <a:t>. </a:t>
            </a:r>
          </a:p>
          <a:p>
            <a:r>
              <a:rPr lang="en-US" sz="1100" dirty="0">
                <a:latin typeface="Arial" pitchFamily="34" charset="0"/>
                <a:cs typeface="Arial" pitchFamily="34" charset="0"/>
              </a:rPr>
              <a:t>				</a:t>
            </a:r>
          </a:p>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14</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a:defRPr/>
            </a:pPr>
            <a:r>
              <a:rPr lang="en-US" dirty="0" smtClean="0"/>
              <a:t>Once you have gathered and analyzed all your data, making your profile user-friendly will help ensure that prevention and care planning groups appropriately use the information to make decisions about prevention and care programs and resources. Organize the profile in a logical sequence as described earlier. Present the data in a clear, easy-to-understand manner, using tables and figures ( e.g., graphs, charts, and maps, including geographic information system maps). Explain the data in a well-organized narrative, using straightforward and easy-to-understand language.</a:t>
            </a:r>
          </a:p>
          <a:p>
            <a:pPr>
              <a:defRPr/>
            </a:pPr>
            <a:endParaRPr lang="en-US" dirty="0" smtClean="0"/>
          </a:p>
          <a:p>
            <a:r>
              <a:rPr lang="en-US" dirty="0"/>
              <a:t>				</a:t>
            </a:r>
          </a:p>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15</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dirty="0" smtClean="0">
                <a:latin typeface="Arial" pitchFamily="34" charset="0"/>
              </a:rPr>
              <a:t>Writers of </a:t>
            </a:r>
            <a:r>
              <a:rPr lang="en-US" dirty="0" err="1" smtClean="0">
                <a:latin typeface="Arial" pitchFamily="34" charset="0"/>
              </a:rPr>
              <a:t>epi</a:t>
            </a:r>
            <a:r>
              <a:rPr lang="en-US" dirty="0" smtClean="0">
                <a:latin typeface="Arial" pitchFamily="34" charset="0"/>
              </a:rPr>
              <a:t> profiles should ensure that the completed profile is disseminated by state health departments to the members of HIV prevention CPGs. For prevention planning, the </a:t>
            </a:r>
            <a:r>
              <a:rPr lang="en-US" dirty="0" err="1" smtClean="0">
                <a:latin typeface="Arial" pitchFamily="34" charset="0"/>
              </a:rPr>
              <a:t>epi</a:t>
            </a:r>
            <a:r>
              <a:rPr lang="en-US" dirty="0" smtClean="0">
                <a:latin typeface="Arial" pitchFamily="34" charset="0"/>
              </a:rPr>
              <a:t> profile informs the development of HIV Comprehensive plan, which is the “blue print” of  prevention programs. </a:t>
            </a:r>
          </a:p>
          <a:p>
            <a:endParaRPr lang="en-US" dirty="0" smtClean="0">
              <a:latin typeface="Arial" pitchFamily="34" charset="0"/>
            </a:endParaRPr>
          </a:p>
          <a:p>
            <a:r>
              <a:rPr lang="en-US" dirty="0" smtClean="0">
                <a:latin typeface="Arial" pitchFamily="34" charset="0"/>
              </a:rPr>
              <a:t>Writers of </a:t>
            </a:r>
            <a:r>
              <a:rPr lang="en-US" dirty="0" err="1" smtClean="0">
                <a:latin typeface="Arial" pitchFamily="34" charset="0"/>
              </a:rPr>
              <a:t>epi</a:t>
            </a:r>
            <a:r>
              <a:rPr lang="en-US" dirty="0" smtClean="0">
                <a:latin typeface="Arial" pitchFamily="34" charset="0"/>
              </a:rPr>
              <a:t> profiles should also ensure that the completed profile is distributed to Ryan White HIV/AIDS program grantees and planning councils and consortia.</a:t>
            </a:r>
          </a:p>
          <a:p>
            <a:endParaRPr lang="en-US" dirty="0" smtClean="0">
              <a:latin typeface="Arial" pitchFamily="34" charset="0"/>
            </a:endParaRPr>
          </a:p>
          <a:p>
            <a:r>
              <a:rPr lang="en-US" dirty="0" smtClean="0">
                <a:latin typeface="Arial" pitchFamily="34" charset="0"/>
              </a:rPr>
              <a:t>Post the </a:t>
            </a:r>
            <a:r>
              <a:rPr lang="en-US" dirty="0" err="1" smtClean="0">
                <a:latin typeface="Arial" pitchFamily="34" charset="0"/>
              </a:rPr>
              <a:t>epi</a:t>
            </a:r>
            <a:r>
              <a:rPr lang="en-US" dirty="0" smtClean="0">
                <a:latin typeface="Arial" pitchFamily="34" charset="0"/>
              </a:rPr>
              <a:t> profile on the health dept. website.</a:t>
            </a:r>
          </a:p>
          <a:p>
            <a:endParaRPr lang="en-US" dirty="0">
              <a:latin typeface="Arial" pitchFamily="34" charset="0"/>
            </a:endParaRPr>
          </a:p>
          <a:p>
            <a:r>
              <a:rPr lang="en-US" dirty="0" smtClean="0">
                <a:latin typeface="Arial" pitchFamily="34" charset="0"/>
              </a:rPr>
              <a:t>Additionally, distribute the </a:t>
            </a:r>
            <a:r>
              <a:rPr lang="en-US" dirty="0" err="1" smtClean="0">
                <a:latin typeface="Arial" pitchFamily="34" charset="0"/>
              </a:rPr>
              <a:t>epi</a:t>
            </a:r>
            <a:r>
              <a:rPr lang="en-US" dirty="0" smtClean="0">
                <a:latin typeface="Arial" pitchFamily="34" charset="0"/>
              </a:rPr>
              <a:t> profile to other stake holders, such as </a:t>
            </a:r>
          </a:p>
          <a:p>
            <a:pPr marL="171450" indent="-171450">
              <a:buFontTx/>
              <a:buChar char="-"/>
            </a:pPr>
            <a:r>
              <a:rPr lang="en-US" dirty="0" smtClean="0">
                <a:latin typeface="Arial" pitchFamily="34" charset="0"/>
              </a:rPr>
              <a:t>Community-based Organizations (CBOs) </a:t>
            </a:r>
          </a:p>
          <a:p>
            <a:pPr marL="171450" indent="-171450">
              <a:buFontTx/>
              <a:buChar char="-"/>
            </a:pPr>
            <a:r>
              <a:rPr lang="en-US" dirty="0" smtClean="0">
                <a:latin typeface="Arial" pitchFamily="34" charset="0"/>
              </a:rPr>
              <a:t>HIV care providers </a:t>
            </a:r>
          </a:p>
          <a:p>
            <a:pPr marL="171450" indent="-171450">
              <a:buFontTx/>
              <a:buChar char="-"/>
            </a:pPr>
            <a:r>
              <a:rPr lang="en-US" dirty="0" smtClean="0">
                <a:latin typeface="Arial" pitchFamily="34" charset="0"/>
              </a:rPr>
              <a:t>other programs in the health dept. (e.g., STD, TB, hepatitis) </a:t>
            </a:r>
          </a:p>
          <a:p>
            <a:pPr marL="171450" indent="-171450">
              <a:buFontTx/>
              <a:buChar char="-"/>
            </a:pPr>
            <a:r>
              <a:rPr lang="en-US" dirty="0" smtClean="0">
                <a:latin typeface="Arial" pitchFamily="34" charset="0"/>
              </a:rPr>
              <a:t>local academic researchers </a:t>
            </a:r>
          </a:p>
          <a:p>
            <a:pPr marL="171450" indent="-171450">
              <a:buFontTx/>
              <a:buChar char="-"/>
            </a:pPr>
            <a:r>
              <a:rPr lang="en-US" dirty="0" smtClean="0">
                <a:latin typeface="Arial" pitchFamily="34" charset="0"/>
              </a:rPr>
              <a:t>community activists </a:t>
            </a:r>
          </a:p>
          <a:p>
            <a:pPr marL="171450" indent="-171450">
              <a:buFontTx/>
              <a:buChar char="-"/>
            </a:pPr>
            <a:r>
              <a:rPr lang="en-US" dirty="0" smtClean="0">
                <a:latin typeface="Arial" pitchFamily="34" charset="0"/>
              </a:rPr>
              <a:t>local govt. officials</a:t>
            </a:r>
            <a:endParaRPr lang="en-US" dirty="0"/>
          </a:p>
          <a:p>
            <a:r>
              <a:rPr lang="en-US" dirty="0"/>
              <a:t>				</a:t>
            </a:r>
          </a:p>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16</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normAutofit fontScale="92500" lnSpcReduction="20000"/>
          </a:bodyPr>
          <a:lstStyle/>
          <a:p>
            <a:r>
              <a:rPr lang="en-US" dirty="0">
                <a:latin typeface="Arial" pitchFamily="34" charset="0"/>
                <a:cs typeface="Arial" pitchFamily="34" charset="0"/>
              </a:rPr>
              <a:t>When developing </a:t>
            </a:r>
            <a:r>
              <a:rPr lang="en-US" dirty="0" smtClean="0">
                <a:latin typeface="Arial" pitchFamily="34" charset="0"/>
                <a:cs typeface="Arial" pitchFamily="34" charset="0"/>
              </a:rPr>
              <a:t>the </a:t>
            </a:r>
            <a:r>
              <a:rPr lang="en-US" dirty="0" err="1" smtClean="0">
                <a:latin typeface="Arial" pitchFamily="34" charset="0"/>
                <a:cs typeface="Arial" pitchFamily="34" charset="0"/>
              </a:rPr>
              <a:t>epi</a:t>
            </a:r>
            <a:r>
              <a:rPr lang="en-US" dirty="0" smtClean="0">
                <a:latin typeface="Arial" pitchFamily="34" charset="0"/>
                <a:cs typeface="Arial" pitchFamily="34" charset="0"/>
              </a:rPr>
              <a:t> </a:t>
            </a:r>
            <a:r>
              <a:rPr lang="en-US" dirty="0">
                <a:latin typeface="Arial" pitchFamily="34" charset="0"/>
                <a:cs typeface="Arial" pitchFamily="34" charset="0"/>
              </a:rPr>
              <a:t>profile, keep confidentiality concerns </a:t>
            </a:r>
            <a:r>
              <a:rPr lang="en-US" dirty="0" smtClean="0">
                <a:latin typeface="Arial" pitchFamily="34" charset="0"/>
                <a:cs typeface="Arial" pitchFamily="34" charset="0"/>
              </a:rPr>
              <a:t>regarding the data in mind. </a:t>
            </a:r>
            <a:r>
              <a:rPr lang="en-US" dirty="0">
                <a:latin typeface="Arial" pitchFamily="34" charset="0"/>
                <a:cs typeface="Arial" pitchFamily="34" charset="0"/>
              </a:rPr>
              <a:t>When presenting data, follow your jurisdictions data release policies and restrictions on small cell size to ensure that confidentiality is not compromised and that the data are reliable.</a:t>
            </a:r>
          </a:p>
          <a:p>
            <a:endParaRPr lang="en-US" dirty="0" smtClean="0">
              <a:latin typeface="Arial" pitchFamily="34" charset="0"/>
              <a:cs typeface="Arial" pitchFamily="34" charset="0"/>
            </a:endParaRPr>
          </a:p>
          <a:p>
            <a:pPr marL="0" lvl="1"/>
            <a:r>
              <a:rPr lang="en-US" dirty="0" smtClean="0">
                <a:latin typeface="Arial" pitchFamily="34" charset="0"/>
                <a:cs typeface="Arial" pitchFamily="34" charset="0"/>
              </a:rPr>
              <a:t>The </a:t>
            </a:r>
            <a:r>
              <a:rPr lang="en-US" dirty="0">
                <a:latin typeface="Arial" pitchFamily="34" charset="0"/>
                <a:cs typeface="Arial" pitchFamily="34" charset="0"/>
              </a:rPr>
              <a:t>Ryan White HIV/AIDS Program requires that needs assessment and comprehensive plans used by planning councils or consortia in setting and allocating funds identify and address the unmet service needs of special populations. In planning for special populations, unmet needs may refer to the service needs of persons not currently in the system of HIV/AIDS care. It may also refer to persons in the service of HIV/AIDS care, </a:t>
            </a:r>
            <a:r>
              <a:rPr lang="en-US" dirty="0" smtClean="0">
                <a:latin typeface="Arial" pitchFamily="34" charset="0"/>
                <a:cs typeface="Arial" pitchFamily="34" charset="0"/>
              </a:rPr>
              <a:t>but whose </a:t>
            </a:r>
            <a:r>
              <a:rPr lang="en-US" dirty="0">
                <a:latin typeface="Arial" pitchFamily="34" charset="0"/>
                <a:cs typeface="Arial" pitchFamily="34" charset="0"/>
              </a:rPr>
              <a:t>needs are being only partially met. HRSA’s HIV/AIDS Bureau identified the following populations as requiring special attention during the planning and resource allocation processes conducted in a </a:t>
            </a:r>
            <a:r>
              <a:rPr lang="en-US" dirty="0" smtClean="0">
                <a:latin typeface="Arial" pitchFamily="34" charset="0"/>
                <a:cs typeface="Arial" pitchFamily="34" charset="0"/>
              </a:rPr>
              <a:t>Ryan </a:t>
            </a:r>
            <a:r>
              <a:rPr lang="en-US" dirty="0">
                <a:latin typeface="Arial" pitchFamily="34" charset="0"/>
                <a:cs typeface="Arial" pitchFamily="34" charset="0"/>
              </a:rPr>
              <a:t>White service area: </a:t>
            </a:r>
            <a:r>
              <a:rPr lang="en-US" b="1" dirty="0" smtClean="0">
                <a:latin typeface="Arial" pitchFamily="34" charset="0"/>
                <a:cs typeface="Arial" pitchFamily="34" charset="0"/>
              </a:rPr>
              <a:t>youth 13-24 years, injection drug users, men of color who have sex with men, white men who </a:t>
            </a:r>
            <a:r>
              <a:rPr lang="en-US" b="1" dirty="0">
                <a:latin typeface="Arial" pitchFamily="34" charset="0"/>
                <a:cs typeface="Arial" pitchFamily="34" charset="0"/>
              </a:rPr>
              <a:t>have sex with men, </a:t>
            </a:r>
            <a:r>
              <a:rPr lang="en-US" b="1" dirty="0" smtClean="0">
                <a:latin typeface="Arial" pitchFamily="34" charset="0"/>
                <a:cs typeface="Arial" pitchFamily="34" charset="0"/>
              </a:rPr>
              <a:t>and women of child bearing age (13 years of age or older</a:t>
            </a:r>
            <a:r>
              <a:rPr lang="en-US" dirty="0" smtClean="0">
                <a:latin typeface="Arial" pitchFamily="34" charset="0"/>
                <a:cs typeface="Arial" pitchFamily="34" charset="0"/>
              </a:rPr>
              <a:t>).</a:t>
            </a:r>
          </a:p>
          <a:p>
            <a:endParaRPr lang="en-US" dirty="0" smtClean="0">
              <a:latin typeface="Arial" pitchFamily="34" charset="0"/>
              <a:cs typeface="Arial" pitchFamily="34" charset="0"/>
            </a:endParaRPr>
          </a:p>
          <a:p>
            <a:r>
              <a:rPr lang="en-US" dirty="0" smtClean="0">
                <a:latin typeface="Arial" pitchFamily="34" charset="0"/>
                <a:cs typeface="Arial" pitchFamily="34" charset="0"/>
              </a:rPr>
              <a:t>For </a:t>
            </a:r>
            <a:r>
              <a:rPr lang="en-US" dirty="0">
                <a:latin typeface="Arial" pitchFamily="34" charset="0"/>
                <a:cs typeface="Arial" pitchFamily="34" charset="0"/>
              </a:rPr>
              <a:t>further guidance see: section 2 of the HRSA’s HIV/AIDS Bureau data monograph titled: “Using Data to Measure Public Health Performance: A Guide for Ryan White Program Grantees.” </a:t>
            </a:r>
          </a:p>
          <a:p>
            <a:endParaRPr lang="en-US" dirty="0" smtClean="0">
              <a:latin typeface="Arial" pitchFamily="34" charset="0"/>
              <a:cs typeface="Arial" pitchFamily="34" charset="0"/>
            </a:endParaRPr>
          </a:p>
          <a:p>
            <a:r>
              <a:rPr lang="en-US" dirty="0" smtClean="0">
                <a:latin typeface="Arial" pitchFamily="34" charset="0"/>
                <a:cs typeface="Arial" pitchFamily="34" charset="0"/>
              </a:rPr>
              <a:t>In </a:t>
            </a:r>
            <a:r>
              <a:rPr lang="en-US" dirty="0">
                <a:latin typeface="Arial" pitchFamily="34" charset="0"/>
                <a:cs typeface="Arial" pitchFamily="34" charset="0"/>
              </a:rPr>
              <a:t>setting service priorities and allocating Ryan White program funding, Part A Planning Councils/Planning Groups are required to consider epidemiologic data on comorbid conditions, such as STDs, hepatitis B or C, TB, substance use, or severe mental illness. They must especially consider how these conditions may increase the cost and complexity of delivering HIV/AIDS primary medical care and support services </a:t>
            </a:r>
            <a:r>
              <a:rPr lang="en-US" dirty="0" smtClean="0">
                <a:latin typeface="Arial" pitchFamily="34" charset="0"/>
                <a:cs typeface="Arial" pitchFamily="34" charset="0"/>
              </a:rPr>
              <a:t>for persons living with HIV (PLWH) in </a:t>
            </a:r>
            <a:r>
              <a:rPr lang="en-US" dirty="0">
                <a:latin typeface="Arial" pitchFamily="34" charset="0"/>
                <a:cs typeface="Arial" pitchFamily="34" charset="0"/>
              </a:rPr>
              <a:t>the Eligible Metropolitan Areas (</a:t>
            </a:r>
            <a:r>
              <a:rPr lang="en-US" dirty="0" smtClean="0">
                <a:latin typeface="Arial" pitchFamily="34" charset="0"/>
                <a:cs typeface="Arial" pitchFamily="34" charset="0"/>
              </a:rPr>
              <a:t>EMAs).</a:t>
            </a:r>
            <a:endParaRPr lang="en-US" dirty="0">
              <a:latin typeface="Arial" pitchFamily="34" charset="0"/>
              <a:cs typeface="Arial" pitchFamily="34" charset="0"/>
            </a:endParaRPr>
          </a:p>
          <a:p>
            <a:r>
              <a:rPr lang="en-US" dirty="0">
                <a:latin typeface="Arial" pitchFamily="34" charset="0"/>
              </a:rPr>
              <a:t> </a:t>
            </a:r>
            <a:endParaRPr lang="en-US" dirty="0"/>
          </a:p>
          <a:p>
            <a:r>
              <a:rPr lang="en-US" dirty="0"/>
              <a:t>				</a:t>
            </a:r>
          </a:p>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17</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dirty="0" smtClean="0">
                <a:latin typeface="Arial" pitchFamily="34" charset="0"/>
              </a:rPr>
              <a:t>Produce at least one comprehensive or full </a:t>
            </a:r>
            <a:r>
              <a:rPr lang="en-US" dirty="0" err="1" smtClean="0">
                <a:latin typeface="Arial" pitchFamily="34" charset="0"/>
              </a:rPr>
              <a:t>epi</a:t>
            </a:r>
            <a:r>
              <a:rPr lang="en-US" dirty="0" smtClean="0">
                <a:latin typeface="Arial" pitchFamily="34" charset="0"/>
              </a:rPr>
              <a:t> profile in a funding cycle (5 years). Annually update the profile in the form of an update to the executive summary and core epidemiologic tables and figures. Updates can also be in the form of fact sheets, supplemental reports, and slide sets. If fact sheets focusing on specific populations or topics are periodically produced during the year, they should be pulled together into one document at the end of the year.</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18</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19</a:t>
            </a:fld>
            <a:endParaRPr lang="en-US"/>
          </a:p>
        </p:txBody>
      </p:sp>
    </p:spTree>
    <p:extLst>
      <p:ext uri="{BB962C8B-B14F-4D97-AF65-F5344CB8AC3E}">
        <p14:creationId xmlns:p14="http://schemas.microsoft.com/office/powerpoint/2010/main" val="3936910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itchFamily="34" charset="0"/>
                <a:cs typeface="Arial" pitchFamily="34" charset="0"/>
              </a:rPr>
              <a:t>This</a:t>
            </a:r>
            <a:r>
              <a:rPr lang="en-US" baseline="0" dirty="0" smtClean="0">
                <a:latin typeface="Arial" pitchFamily="34" charset="0"/>
                <a:cs typeface="Arial" pitchFamily="34" charset="0"/>
              </a:rPr>
              <a:t> webinar provides an overview of the </a:t>
            </a:r>
            <a:r>
              <a:rPr lang="en-US" dirty="0">
                <a:latin typeface="Arial" pitchFamily="34" charset="0"/>
                <a:cs typeface="Arial" pitchFamily="34" charset="0"/>
              </a:rPr>
              <a:t>Integrated Guidance for Developing Epidemiologic Profiles </a:t>
            </a:r>
            <a:r>
              <a:rPr lang="en-US" dirty="0" smtClean="0">
                <a:latin typeface="Arial" pitchFamily="34" charset="0"/>
                <a:cs typeface="Arial" pitchFamily="34" charset="0"/>
              </a:rPr>
              <a:t>for HIV </a:t>
            </a:r>
            <a:r>
              <a:rPr lang="en-US" dirty="0">
                <a:latin typeface="Arial" pitchFamily="34" charset="0"/>
                <a:cs typeface="Arial" pitchFamily="34" charset="0"/>
              </a:rPr>
              <a:t>Prevention and Ryan White HIV/AIDS Programs Community Planning. </a:t>
            </a:r>
            <a:br>
              <a:rPr lang="en-US" dirty="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rPr>
              <a:t>The integrated Guidance for Developing Epidemiologic Profiles is a joint project of CDC and HRSA. The purpose of the guidance is to provide 1 set of guidance to help epidemiologists/</a:t>
            </a:r>
            <a:r>
              <a:rPr lang="en-US" dirty="0" err="1" smtClean="0">
                <a:latin typeface="Arial" pitchFamily="34" charset="0"/>
              </a:rPr>
              <a:t>epi</a:t>
            </a:r>
            <a:r>
              <a:rPr lang="en-US" dirty="0" smtClean="0">
                <a:latin typeface="Arial" pitchFamily="34" charset="0"/>
              </a:rPr>
              <a:t> profile writers appropriately create an integrated HIV epidemiologic profile (</a:t>
            </a:r>
            <a:r>
              <a:rPr lang="en-US" dirty="0" err="1" smtClean="0">
                <a:latin typeface="Arial" pitchFamily="34" charset="0"/>
              </a:rPr>
              <a:t>epi</a:t>
            </a:r>
            <a:r>
              <a:rPr lang="en-US" baseline="0" dirty="0" smtClean="0">
                <a:latin typeface="Arial" pitchFamily="34" charset="0"/>
              </a:rPr>
              <a:t> profile) </a:t>
            </a:r>
            <a:r>
              <a:rPr lang="en-US" dirty="0" smtClean="0">
                <a:latin typeface="Arial" pitchFamily="34" charset="0"/>
              </a:rPr>
              <a:t>and advise on how to interpret the data in ways that are consistent and useful in meeting the planning needs of both HIV prevention and HIV care programs. Integrating prevention and care data should help to streamline the work of health department staff, community planning groups, and planning councils by reducing duplicated effort and by promoting consistency and comparability of data and terms in prevention as well as care planning.</a:t>
            </a:r>
          </a:p>
          <a:p>
            <a:endParaRPr lang="en-US" dirty="0" smtClean="0">
              <a:latin typeface="Arial" pitchFamily="34" charset="0"/>
            </a:endParaRPr>
          </a:p>
          <a:p>
            <a:r>
              <a:rPr lang="en-US" dirty="0" smtClean="0">
                <a:latin typeface="Arial" pitchFamily="34" charset="0"/>
              </a:rPr>
              <a:t>The objectives discussed in this webinar reflect chapters covered in the guidance, and they are:</a:t>
            </a:r>
            <a:endParaRPr lang="en-US" dirty="0">
              <a:latin typeface="Arial" pitchFamily="34" charset="0"/>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a:p>
        </p:txBody>
      </p:sp>
    </p:spTree>
    <p:extLst>
      <p:ext uri="{BB962C8B-B14F-4D97-AF65-F5344CB8AC3E}">
        <p14:creationId xmlns:p14="http://schemas.microsoft.com/office/powerpoint/2010/main" val="1931686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DBDCBC-02FA-4132-A59C-2AEAA2247DB6}" type="slidenum">
              <a:rPr lang="en-US"/>
              <a:pPr/>
              <a:t>20</a:t>
            </a:fld>
            <a:endParaRPr lang="en-US"/>
          </a:p>
        </p:txBody>
      </p:sp>
      <p:sp>
        <p:nvSpPr>
          <p:cNvPr id="486402" name="Rectangle 2"/>
          <p:cNvSpPr>
            <a:spLocks noGrp="1" noRot="1" noChangeAspect="1" noChangeArrowheads="1" noTextEdit="1"/>
          </p:cNvSpPr>
          <p:nvPr>
            <p:ph type="sldImg"/>
          </p:nvPr>
        </p:nvSpPr>
        <p:spPr>
          <a:ln/>
        </p:spPr>
      </p:sp>
      <p:sp>
        <p:nvSpPr>
          <p:cNvPr id="486403" name="Rectangle 3"/>
          <p:cNvSpPr>
            <a:spLocks noGrp="1" noChangeArrowheads="1"/>
          </p:cNvSpPr>
          <p:nvPr>
            <p:ph type="body" idx="1"/>
          </p:nvPr>
        </p:nvSpPr>
        <p:spPr/>
        <p:txBody>
          <a:bodyPr/>
          <a:lstStyle/>
          <a:p>
            <a:endParaRPr lang="en-US" sz="10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21</a:t>
            </a:fld>
            <a:endParaRPr lang="en-US"/>
          </a:p>
        </p:txBody>
      </p:sp>
    </p:spTree>
    <p:extLst>
      <p:ext uri="{BB962C8B-B14F-4D97-AF65-F5344CB8AC3E}">
        <p14:creationId xmlns:p14="http://schemas.microsoft.com/office/powerpoint/2010/main" val="3761537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22</a:t>
            </a:fld>
            <a:endParaRPr lang="en-US"/>
          </a:p>
        </p:txBody>
      </p:sp>
    </p:spTree>
    <p:extLst>
      <p:ext uri="{BB962C8B-B14F-4D97-AF65-F5344CB8AC3E}">
        <p14:creationId xmlns:p14="http://schemas.microsoft.com/office/powerpoint/2010/main" val="86452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31766" eaLnBrk="0" hangingPunct="0">
              <a:defRPr sz="3600">
                <a:solidFill>
                  <a:schemeClr val="tx1"/>
                </a:solidFill>
                <a:latin typeface="Arial" charset="0"/>
                <a:ea typeface="ＭＳ Ｐゴシック" pitchFamily="-111" charset="-128"/>
              </a:defRPr>
            </a:lvl1pPr>
            <a:lvl2pPr marL="38648438" indent="-38183349" defTabSz="931766"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167751" indent="-49770896" defTabSz="931766"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7153" eaLnBrk="0" fontAlgn="base" hangingPunct="0">
              <a:spcBef>
                <a:spcPct val="0"/>
              </a:spcBef>
              <a:spcAft>
                <a:spcPct val="0"/>
              </a:spcAft>
              <a:defRPr sz="3600">
                <a:solidFill>
                  <a:schemeClr val="tx1"/>
                </a:solidFill>
                <a:latin typeface="Arial" charset="0"/>
                <a:ea typeface="ＭＳ Ｐゴシック" pitchFamily="-111" charset="-128"/>
              </a:defRPr>
            </a:lvl6pPr>
            <a:lvl7pPr marL="914305" eaLnBrk="0" fontAlgn="base" hangingPunct="0">
              <a:spcBef>
                <a:spcPct val="0"/>
              </a:spcBef>
              <a:spcAft>
                <a:spcPct val="0"/>
              </a:spcAft>
              <a:defRPr sz="3600">
                <a:solidFill>
                  <a:schemeClr val="tx1"/>
                </a:solidFill>
                <a:latin typeface="Arial" charset="0"/>
                <a:ea typeface="ＭＳ Ｐゴシック" pitchFamily="-111" charset="-128"/>
              </a:defRPr>
            </a:lvl7pPr>
            <a:lvl8pPr marL="1371458" eaLnBrk="0" fontAlgn="base" hangingPunct="0">
              <a:spcBef>
                <a:spcPct val="0"/>
              </a:spcBef>
              <a:spcAft>
                <a:spcPct val="0"/>
              </a:spcAft>
              <a:defRPr sz="3600">
                <a:solidFill>
                  <a:schemeClr val="tx1"/>
                </a:solidFill>
                <a:latin typeface="Arial" charset="0"/>
                <a:ea typeface="ＭＳ Ｐゴシック" pitchFamily="-111" charset="-128"/>
              </a:defRPr>
            </a:lvl8pPr>
            <a:lvl9pPr marL="1828610"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3</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normAutofit/>
          </a:bodyPr>
          <a:lstStyle/>
          <a:p>
            <a:r>
              <a:rPr lang="en-US" dirty="0" smtClean="0">
                <a:latin typeface="Arial" pitchFamily="34" charset="0"/>
              </a:rPr>
              <a:t>The </a:t>
            </a:r>
            <a:r>
              <a:rPr lang="en-US" dirty="0" err="1" smtClean="0">
                <a:latin typeface="Arial" pitchFamily="34" charset="0"/>
              </a:rPr>
              <a:t>epi</a:t>
            </a:r>
            <a:r>
              <a:rPr lang="en-US" dirty="0" smtClean="0">
                <a:latin typeface="Arial" pitchFamily="34" charset="0"/>
              </a:rPr>
              <a:t> profile describes the burden of HIV in the population of the service area in terms of </a:t>
            </a:r>
            <a:r>
              <a:rPr lang="en-US" dirty="0" err="1" smtClean="0">
                <a:latin typeface="Arial" pitchFamily="34" charset="0"/>
              </a:rPr>
              <a:t>sociodemographic</a:t>
            </a:r>
            <a:r>
              <a:rPr lang="en-US" dirty="0" smtClean="0">
                <a:latin typeface="Arial" pitchFamily="34" charset="0"/>
              </a:rPr>
              <a:t>, geographic, behavioral, and clinical characteristics.</a:t>
            </a:r>
          </a:p>
          <a:p>
            <a:endParaRPr lang="en-US" dirty="0" smtClean="0">
              <a:latin typeface="Arial" pitchFamily="34" charset="0"/>
            </a:endParaRPr>
          </a:p>
          <a:p>
            <a:r>
              <a:rPr lang="en-US" dirty="0" smtClean="0">
                <a:latin typeface="Arial" pitchFamily="34" charset="0"/>
              </a:rPr>
              <a:t>The primary users of the </a:t>
            </a:r>
            <a:r>
              <a:rPr lang="en-US" dirty="0" err="1" smtClean="0">
                <a:latin typeface="Arial" pitchFamily="34" charset="0"/>
              </a:rPr>
              <a:t>epi</a:t>
            </a:r>
            <a:r>
              <a:rPr lang="en-US" dirty="0" smtClean="0">
                <a:latin typeface="Arial" pitchFamily="34" charset="0"/>
              </a:rPr>
              <a:t> profile are: </a:t>
            </a:r>
          </a:p>
          <a:p>
            <a:r>
              <a:rPr lang="en-US" dirty="0">
                <a:latin typeface="Arial" pitchFamily="34" charset="0"/>
              </a:rPr>
              <a:t> </a:t>
            </a:r>
            <a:r>
              <a:rPr lang="en-US" dirty="0" smtClean="0">
                <a:latin typeface="Arial" pitchFamily="34" charset="0"/>
              </a:rPr>
              <a:t>- HIV prevention and care planning groups </a:t>
            </a:r>
          </a:p>
          <a:p>
            <a:r>
              <a:rPr lang="en-US" dirty="0">
                <a:latin typeface="Arial" pitchFamily="34" charset="0"/>
              </a:rPr>
              <a:t> </a:t>
            </a:r>
            <a:r>
              <a:rPr lang="en-US" dirty="0" smtClean="0">
                <a:latin typeface="Arial" pitchFamily="34" charset="0"/>
              </a:rPr>
              <a:t>- grantees</a:t>
            </a:r>
          </a:p>
          <a:p>
            <a:r>
              <a:rPr lang="en-US" dirty="0" smtClean="0">
                <a:latin typeface="Arial" pitchFamily="34" charset="0"/>
              </a:rPr>
              <a:t> - applicants </a:t>
            </a:r>
            <a:r>
              <a:rPr lang="en-US" dirty="0">
                <a:latin typeface="Arial" pitchFamily="34" charset="0"/>
              </a:rPr>
              <a:t>for </a:t>
            </a:r>
            <a:r>
              <a:rPr lang="en-US" dirty="0" smtClean="0">
                <a:latin typeface="Arial" pitchFamily="34" charset="0"/>
              </a:rPr>
              <a:t>funding</a:t>
            </a:r>
          </a:p>
          <a:p>
            <a:endParaRPr lang="en-US" dirty="0" smtClean="0">
              <a:latin typeface="Arial" pitchFamily="34" charset="0"/>
            </a:endParaRPr>
          </a:p>
          <a:p>
            <a:r>
              <a:rPr lang="en-US" dirty="0" smtClean="0">
                <a:latin typeface="Arial" pitchFamily="34" charset="0"/>
              </a:rPr>
              <a:t>Uses of the </a:t>
            </a:r>
            <a:r>
              <a:rPr lang="en-US" dirty="0" err="1" smtClean="0">
                <a:latin typeface="Arial" pitchFamily="34" charset="0"/>
              </a:rPr>
              <a:t>epi</a:t>
            </a:r>
            <a:r>
              <a:rPr lang="en-US" dirty="0" smtClean="0">
                <a:latin typeface="Arial" pitchFamily="34" charset="0"/>
              </a:rPr>
              <a:t> profile include: </a:t>
            </a:r>
          </a:p>
          <a:p>
            <a:endParaRPr lang="en-US" b="1" dirty="0" smtClean="0">
              <a:latin typeface="Arial" pitchFamily="34" charset="0"/>
            </a:endParaRPr>
          </a:p>
          <a:p>
            <a:pPr eaLnBrk="1" hangingPunct="1"/>
            <a:endParaRPr lang="en-US" dirty="0" smtClean="0">
              <a:latin typeface="Arial" charset="0"/>
            </a:endParaRPr>
          </a:p>
          <a:p>
            <a:pPr eaLnBrk="1" hangingPunct="1"/>
            <a:r>
              <a:rPr lang="en-US" dirty="0" smtClean="0">
                <a:latin typeface="Arial" charset="0"/>
              </a:rPr>
              <a:t>				</a:t>
            </a:r>
          </a:p>
          <a:p>
            <a:pPr eaLnBrk="1" hangingPunct="1"/>
            <a:endParaRPr lang="en-US" dirty="0"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4</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a:p>
            <a:r>
              <a:rPr lang="en-US"/>
              <a:t>				</a:t>
            </a: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5</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dirty="0" smtClean="0">
                <a:latin typeface="Arial" pitchFamily="34" charset="0"/>
              </a:rPr>
              <a:t>Using the </a:t>
            </a:r>
            <a:r>
              <a:rPr lang="en-US" dirty="0" err="1" smtClean="0">
                <a:latin typeface="Arial" pitchFamily="34" charset="0"/>
              </a:rPr>
              <a:t>epi</a:t>
            </a:r>
            <a:r>
              <a:rPr lang="en-US" dirty="0" smtClean="0">
                <a:latin typeface="Arial" pitchFamily="34" charset="0"/>
              </a:rPr>
              <a:t> profile, CDC prevention guidelines require that an HIV Comprehensive Plan is developed. The plan is jointly developed by the health department and community planning groups (CPGs). The </a:t>
            </a:r>
            <a:r>
              <a:rPr lang="en-US" dirty="0" err="1" smtClean="0">
                <a:latin typeface="Arial" pitchFamily="34" charset="0"/>
              </a:rPr>
              <a:t>epi</a:t>
            </a:r>
            <a:r>
              <a:rPr lang="en-US" dirty="0" smtClean="0">
                <a:latin typeface="Arial" pitchFamily="34" charset="0"/>
              </a:rPr>
              <a:t> profile provides the basis upon which CPG composition is determined and target populations are selected and prioritized for HIV prevention efforts. </a:t>
            </a:r>
          </a:p>
          <a:p>
            <a:endParaRPr lang="en-US" dirty="0" smtClean="0">
              <a:latin typeface="Arial" pitchFamily="34" charset="0"/>
            </a:endParaRPr>
          </a:p>
          <a:p>
            <a:r>
              <a:rPr lang="en-US" dirty="0" smtClean="0">
                <a:latin typeface="Arial" pitchFamily="34" charset="0"/>
              </a:rPr>
              <a:t>As part of needs assessment, an </a:t>
            </a:r>
            <a:r>
              <a:rPr lang="en-US" dirty="0" err="1" smtClean="0">
                <a:latin typeface="Arial" pitchFamily="34" charset="0"/>
              </a:rPr>
              <a:t>epi</a:t>
            </a:r>
            <a:r>
              <a:rPr lang="en-US" dirty="0" smtClean="0">
                <a:latin typeface="Arial" pitchFamily="34" charset="0"/>
              </a:rPr>
              <a:t> profile is an important component of Ryan White HIV/AIDS Program planning for care and services to people living with HIV, including persons who know they have HIV, but are not receiving HIV-related services, and historically underserved persons and communities that are experiencing difficulties in obtaining services.</a:t>
            </a:r>
          </a:p>
          <a:p>
            <a:r>
              <a:rPr lang="en-US" dirty="0" smtClean="0">
                <a:latin typeface="Arial" pitchFamily="34" charset="0"/>
              </a:rPr>
              <a:t> </a:t>
            </a:r>
            <a:endParaRPr lang="en-US" dirty="0"/>
          </a:p>
          <a:p>
            <a:r>
              <a:rPr lang="en-US" dirty="0"/>
              <a:t>				</a:t>
            </a:r>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6</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dirty="0" smtClean="0">
                <a:latin typeface="Arial" pitchFamily="34" charset="0"/>
              </a:rPr>
              <a:t>The slides in this section describe the process to use to develop the </a:t>
            </a:r>
            <a:r>
              <a:rPr lang="en-US" dirty="0" err="1" smtClean="0">
                <a:latin typeface="Arial" pitchFamily="34" charset="0"/>
              </a:rPr>
              <a:t>epi</a:t>
            </a:r>
            <a:r>
              <a:rPr lang="en-US" dirty="0" smtClean="0">
                <a:latin typeface="Arial" pitchFamily="34" charset="0"/>
              </a:rPr>
              <a:t> profile.</a:t>
            </a:r>
          </a:p>
          <a:p>
            <a:endParaRPr lang="en-US" dirty="0" smtClean="0">
              <a:latin typeface="Arial" pitchFamily="34" charset="0"/>
            </a:endParaRPr>
          </a:p>
          <a:p>
            <a:r>
              <a:rPr lang="en-US" dirty="0" smtClean="0">
                <a:latin typeface="Arial" pitchFamily="34" charset="0"/>
              </a:rPr>
              <a:t>In collaboration with state and local HIV surveillance staff and prevention and care planning groups, epidemiologists or </a:t>
            </a:r>
            <a:r>
              <a:rPr lang="en-US" dirty="0" err="1" smtClean="0">
                <a:latin typeface="Arial" pitchFamily="34" charset="0"/>
              </a:rPr>
              <a:t>epi</a:t>
            </a:r>
            <a:r>
              <a:rPr lang="en-US" dirty="0" smtClean="0">
                <a:latin typeface="Arial" pitchFamily="34" charset="0"/>
              </a:rPr>
              <a:t> profile writers should determine the specific needs of the planning group. Establish mechanisms to ensure collaboration throughout the process. A key to a comprehensive, user-friendly, and a relevant profile is to ensure that the development process is a collaboration between you, as the writer, and the planning group.</a:t>
            </a:r>
          </a:p>
          <a:p>
            <a:endParaRPr lang="en-US" dirty="0"/>
          </a:p>
          <a:p>
            <a:r>
              <a:rPr lang="en-US" dirty="0"/>
              <a:t>				</a:t>
            </a: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7</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normAutofit lnSpcReduction="10000"/>
          </a:bodyPr>
          <a:lstStyle/>
          <a:p>
            <a:r>
              <a:rPr lang="en-US" dirty="0" smtClean="0">
                <a:latin typeface="Arial" pitchFamily="34" charset="0"/>
              </a:rPr>
              <a:t>As with any good document, a well-organized </a:t>
            </a:r>
            <a:r>
              <a:rPr lang="en-US" dirty="0" err="1" smtClean="0">
                <a:latin typeface="Arial" pitchFamily="34" charset="0"/>
              </a:rPr>
              <a:t>epi</a:t>
            </a:r>
            <a:r>
              <a:rPr lang="en-US" dirty="0" smtClean="0">
                <a:latin typeface="Arial" pitchFamily="34" charset="0"/>
              </a:rPr>
              <a:t> profile should be </a:t>
            </a:r>
            <a:r>
              <a:rPr lang="en-US" dirty="0" err="1" smtClean="0">
                <a:latin typeface="Arial" pitchFamily="34" charset="0"/>
              </a:rPr>
              <a:t>devided</a:t>
            </a:r>
            <a:r>
              <a:rPr lang="en-US" dirty="0" smtClean="0">
                <a:latin typeface="Arial" pitchFamily="34" charset="0"/>
              </a:rPr>
              <a:t> into logical sections. </a:t>
            </a:r>
          </a:p>
          <a:p>
            <a:endParaRPr lang="en-US" dirty="0" smtClean="0">
              <a:latin typeface="Arial" pitchFamily="34" charset="0"/>
            </a:endParaRPr>
          </a:p>
          <a:p>
            <a:r>
              <a:rPr lang="en-US" u="sng" dirty="0" smtClean="0">
                <a:latin typeface="Arial" pitchFamily="34" charset="0"/>
              </a:rPr>
              <a:t>The front matter </a:t>
            </a:r>
            <a:r>
              <a:rPr lang="en-US" dirty="0" smtClean="0">
                <a:latin typeface="Arial" pitchFamily="34" charset="0"/>
              </a:rPr>
              <a:t>should consist of the following:</a:t>
            </a:r>
          </a:p>
          <a:p>
            <a:r>
              <a:rPr lang="en-US" b="1" dirty="0" smtClean="0">
                <a:latin typeface="Arial" pitchFamily="34" charset="0"/>
              </a:rPr>
              <a:t>Contributors</a:t>
            </a:r>
            <a:r>
              <a:rPr lang="en-US" dirty="0" smtClean="0">
                <a:latin typeface="Arial" pitchFamily="34" charset="0"/>
              </a:rPr>
              <a:t>, a list that includes the names of writers and others who worked on the profile </a:t>
            </a:r>
          </a:p>
          <a:p>
            <a:r>
              <a:rPr lang="en-US" b="1" dirty="0" smtClean="0">
                <a:latin typeface="Arial" pitchFamily="34" charset="0"/>
              </a:rPr>
              <a:t>Abbreviations</a:t>
            </a:r>
            <a:r>
              <a:rPr lang="en-US" dirty="0" smtClean="0">
                <a:latin typeface="Arial" pitchFamily="34" charset="0"/>
              </a:rPr>
              <a:t>, a list of the shortened names for terms and organizations that appear in the profile </a:t>
            </a:r>
          </a:p>
          <a:p>
            <a:r>
              <a:rPr lang="en-US" b="1" dirty="0" smtClean="0">
                <a:latin typeface="Arial" pitchFamily="34" charset="0"/>
              </a:rPr>
              <a:t>Executive summary</a:t>
            </a:r>
            <a:r>
              <a:rPr lang="en-US" dirty="0" smtClean="0">
                <a:latin typeface="Arial" pitchFamily="34" charset="0"/>
              </a:rPr>
              <a:t>, a synopsis of the profile’s content. Although the executive summary is at the beginning of the profile, it is one of the last elements you should write </a:t>
            </a:r>
          </a:p>
          <a:p>
            <a:r>
              <a:rPr lang="en-US" b="1" dirty="0" smtClean="0">
                <a:latin typeface="Arial" pitchFamily="34" charset="0"/>
              </a:rPr>
              <a:t>Table of contents</a:t>
            </a:r>
            <a:r>
              <a:rPr lang="en-US" dirty="0" smtClean="0">
                <a:latin typeface="Arial" pitchFamily="34" charset="0"/>
              </a:rPr>
              <a:t>, a listing of, and page numbers for, topics, tables, and figures</a:t>
            </a:r>
          </a:p>
          <a:p>
            <a:endParaRPr lang="en-US" dirty="0" smtClean="0">
              <a:latin typeface="Arial" pitchFamily="34" charset="0"/>
            </a:endParaRPr>
          </a:p>
          <a:p>
            <a:r>
              <a:rPr lang="en-US" dirty="0" smtClean="0">
                <a:latin typeface="Arial" pitchFamily="34" charset="0"/>
              </a:rPr>
              <a:t> </a:t>
            </a:r>
            <a:r>
              <a:rPr lang="en-US" u="sng" dirty="0" smtClean="0">
                <a:latin typeface="Arial" pitchFamily="34" charset="0"/>
              </a:rPr>
              <a:t>The introduction </a:t>
            </a:r>
            <a:r>
              <a:rPr lang="en-US" dirty="0" smtClean="0">
                <a:latin typeface="Arial" pitchFamily="34" charset="0"/>
              </a:rPr>
              <a:t>should include the following: </a:t>
            </a:r>
          </a:p>
          <a:p>
            <a:r>
              <a:rPr lang="en-US" b="1" dirty="0" smtClean="0">
                <a:latin typeface="Arial" pitchFamily="34" charset="0"/>
              </a:rPr>
              <a:t>Background </a:t>
            </a:r>
            <a:r>
              <a:rPr lang="en-US" dirty="0" smtClean="0">
                <a:latin typeface="Arial" pitchFamily="34" charset="0"/>
              </a:rPr>
              <a:t>about the history and purpose of the profile </a:t>
            </a:r>
          </a:p>
          <a:p>
            <a:r>
              <a:rPr lang="en-US" b="1" dirty="0" smtClean="0">
                <a:latin typeface="Arial" pitchFamily="34" charset="0"/>
              </a:rPr>
              <a:t>General description</a:t>
            </a:r>
            <a:r>
              <a:rPr lang="en-US" dirty="0" smtClean="0">
                <a:latin typeface="Arial" pitchFamily="34" charset="0"/>
              </a:rPr>
              <a:t> of data sources and their strengths and limitations to ensure that users understand what the profile can and cannot explain </a:t>
            </a:r>
          </a:p>
          <a:p>
            <a:r>
              <a:rPr lang="en-US" b="1" dirty="0" smtClean="0">
                <a:latin typeface="Arial" pitchFamily="34" charset="0"/>
              </a:rPr>
              <a:t>Overall description</a:t>
            </a:r>
            <a:r>
              <a:rPr lang="en-US" dirty="0" smtClean="0">
                <a:latin typeface="Arial" pitchFamily="34" charset="0"/>
              </a:rPr>
              <a:t> of the profile’s strengths and limitations </a:t>
            </a:r>
          </a:p>
          <a:p>
            <a:r>
              <a:rPr lang="en-US" b="1" dirty="0" smtClean="0">
                <a:latin typeface="Arial" pitchFamily="34" charset="0"/>
              </a:rPr>
              <a:t>Other sources of information beyond the profile</a:t>
            </a:r>
            <a:r>
              <a:rPr lang="en-US" dirty="0" smtClean="0">
                <a:latin typeface="Arial" pitchFamily="34" charset="0"/>
              </a:rPr>
              <a:t>. Links to MMWR articles, other reports, published work that includes data from your jurisdiction.</a:t>
            </a:r>
          </a:p>
          <a:p>
            <a:endParaRPr lang="en-US" dirty="0" smtClean="0">
              <a:latin typeface="Arial" pitchFamily="34" charset="0"/>
            </a:endParaRPr>
          </a:p>
          <a:p>
            <a:endParaRPr lang="en-US" dirty="0"/>
          </a:p>
          <a:p>
            <a:r>
              <a:rPr lang="en-US" dirty="0"/>
              <a:t>				</a:t>
            </a: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8</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u="sng" dirty="0" smtClean="0">
                <a:latin typeface="Arial" pitchFamily="34" charset="0"/>
              </a:rPr>
              <a:t>The body </a:t>
            </a:r>
            <a:r>
              <a:rPr lang="en-US" dirty="0" smtClean="0">
                <a:latin typeface="Arial" pitchFamily="34" charset="0"/>
              </a:rPr>
              <a:t>of the profile includes the epidemiologic questions and the data that answer the questions. </a:t>
            </a:r>
          </a:p>
          <a:p>
            <a:r>
              <a:rPr lang="en-US" dirty="0" smtClean="0">
                <a:latin typeface="Arial" pitchFamily="34" charset="0"/>
              </a:rPr>
              <a:t>Data are typically presented in tables, graphs, pie charts, or maps, including GIS maps. These presentations should be accompanied by a narrative that explains and expands upon the data. </a:t>
            </a:r>
          </a:p>
          <a:p>
            <a:r>
              <a:rPr lang="en-US" u="sng" dirty="0" smtClean="0">
                <a:latin typeface="Arial" pitchFamily="34" charset="0"/>
              </a:rPr>
              <a:t>The appendix and other back matter </a:t>
            </a:r>
            <a:r>
              <a:rPr lang="en-US" dirty="0" smtClean="0">
                <a:latin typeface="Arial" pitchFamily="34" charset="0"/>
              </a:rPr>
              <a:t>should consist of the following: </a:t>
            </a:r>
          </a:p>
          <a:p>
            <a:r>
              <a:rPr lang="en-US" b="1" dirty="0" smtClean="0">
                <a:latin typeface="Arial" pitchFamily="34" charset="0"/>
              </a:rPr>
              <a:t>Appendices</a:t>
            </a:r>
            <a:r>
              <a:rPr lang="en-US" dirty="0" smtClean="0">
                <a:latin typeface="Arial" pitchFamily="34" charset="0"/>
              </a:rPr>
              <a:t> contain information on data sources, supporting documentation, and a feedback form for end users to complete and return to the authors. </a:t>
            </a:r>
          </a:p>
          <a:p>
            <a:r>
              <a:rPr lang="en-US" b="1" dirty="0" smtClean="0">
                <a:latin typeface="Arial" pitchFamily="34" charset="0"/>
              </a:rPr>
              <a:t>Other back matter (in addition to the appendices)</a:t>
            </a:r>
            <a:r>
              <a:rPr lang="en-US" dirty="0" smtClean="0">
                <a:latin typeface="Arial" pitchFamily="34" charset="0"/>
              </a:rPr>
              <a:t> includes items such as a glossary and a list of references or suggested readings. </a:t>
            </a:r>
          </a:p>
          <a:p>
            <a:endParaRPr lang="en-US" dirty="0"/>
          </a:p>
          <a:p>
            <a:r>
              <a:rPr lang="en-US" dirty="0"/>
              <a:t>				</a:t>
            </a:r>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9</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xfrm>
            <a:off x="533400" y="4416029"/>
            <a:ext cx="6019799" cy="4183857"/>
          </a:xfrm>
        </p:spPr>
        <p:txBody>
          <a:bodyPr>
            <a:normAutofit fontScale="55000" lnSpcReduction="20000"/>
          </a:bodyPr>
          <a:lstStyle/>
          <a:p>
            <a:r>
              <a:rPr lang="en-US" sz="1800" dirty="0">
                <a:latin typeface="Arial" pitchFamily="34" charset="0"/>
              </a:rPr>
              <a:t>To be effective and useful, the profile should describe the burden of HIV from various perspectives, including characteristics of the general population in the geographic area covered by the profile, characteristics of HIV-infected persons, and indicators of risk in the </a:t>
            </a:r>
            <a:r>
              <a:rPr lang="en-US" sz="1800" dirty="0" smtClean="0">
                <a:latin typeface="Arial" pitchFamily="34" charset="0"/>
              </a:rPr>
              <a:t>population. These constitute the core epidemiologic questions that the profile must address.</a:t>
            </a:r>
            <a:endParaRPr lang="en-US" sz="1800" dirty="0">
              <a:latin typeface="Arial" pitchFamily="34" charset="0"/>
            </a:endParaRPr>
          </a:p>
          <a:p>
            <a:endParaRPr lang="en-US" sz="1800" dirty="0" smtClean="0">
              <a:latin typeface="Arial" pitchFamily="34" charset="0"/>
            </a:endParaRPr>
          </a:p>
          <a:p>
            <a:r>
              <a:rPr lang="en-US" sz="1800" dirty="0" smtClean="0">
                <a:latin typeface="Arial" pitchFamily="34" charset="0"/>
              </a:rPr>
              <a:t>Description </a:t>
            </a:r>
            <a:r>
              <a:rPr lang="en-US" sz="1800" dirty="0">
                <a:latin typeface="Arial" pitchFamily="34" charset="0"/>
              </a:rPr>
              <a:t>of the general characteristics of the population of the service area provides an essential context. For example, this information informs you about the risk factors that might be associated with HIV in your area—such as poverty and lack of health insurance. Examine </a:t>
            </a:r>
            <a:r>
              <a:rPr lang="en-US" sz="1800" dirty="0" smtClean="0">
                <a:latin typeface="Arial" pitchFamily="34" charset="0"/>
              </a:rPr>
              <a:t>the general </a:t>
            </a:r>
            <a:r>
              <a:rPr lang="en-US" sz="1800" dirty="0">
                <a:latin typeface="Arial" pitchFamily="34" charset="0"/>
              </a:rPr>
              <a:t>characteristics of the population from 2 perspectives: demographics and socioeconomic status.</a:t>
            </a:r>
          </a:p>
          <a:p>
            <a:endParaRPr lang="en-US" sz="1800" dirty="0" smtClean="0">
              <a:latin typeface="Arial" pitchFamily="34" charset="0"/>
            </a:endParaRPr>
          </a:p>
          <a:p>
            <a:r>
              <a:rPr lang="en-US" sz="1800" dirty="0" smtClean="0">
                <a:latin typeface="Arial" pitchFamily="34" charset="0"/>
              </a:rPr>
              <a:t>An </a:t>
            </a:r>
            <a:r>
              <a:rPr lang="en-US" sz="1800" dirty="0">
                <a:latin typeface="Arial" pitchFamily="34" charset="0"/>
              </a:rPr>
              <a:t>examination of the extent and effect of HIV in broad population groups in your service area provides the basis for comparison with national data and allows a closer examination of the effect on specific groups, both of which will help your planning group better focus prevention and care services. </a:t>
            </a:r>
          </a:p>
          <a:p>
            <a:r>
              <a:rPr lang="en-US" sz="1800" dirty="0">
                <a:latin typeface="Arial" pitchFamily="34" charset="0"/>
              </a:rPr>
              <a:t>CDC has developed SAS programs </a:t>
            </a:r>
            <a:r>
              <a:rPr lang="en-US" sz="1800" dirty="0" smtClean="0">
                <a:latin typeface="Arial" pitchFamily="34" charset="0"/>
              </a:rPr>
              <a:t>and guidance for </a:t>
            </a:r>
            <a:r>
              <a:rPr lang="en-US" sz="1800" dirty="0">
                <a:latin typeface="Arial" pitchFamily="34" charset="0"/>
              </a:rPr>
              <a:t>creating epidemiologic profile tables using jurisdictional level HIV surveillance data in eHARS.</a:t>
            </a:r>
          </a:p>
          <a:p>
            <a:endParaRPr lang="en-US" sz="1800" dirty="0" smtClean="0">
              <a:latin typeface="Arial" pitchFamily="34" charset="0"/>
            </a:endParaRPr>
          </a:p>
          <a:p>
            <a:r>
              <a:rPr lang="en-US" sz="1800" dirty="0" smtClean="0">
                <a:latin typeface="Arial" pitchFamily="34" charset="0"/>
              </a:rPr>
              <a:t>In </a:t>
            </a:r>
            <a:r>
              <a:rPr lang="en-US" sz="1800" dirty="0">
                <a:latin typeface="Arial" pitchFamily="34" charset="0"/>
              </a:rPr>
              <a:t>addition to case data from HIV surveillance systems, select </a:t>
            </a:r>
            <a:r>
              <a:rPr lang="en-US" sz="1800" dirty="0" smtClean="0">
                <a:latin typeface="Arial" pitchFamily="34" charset="0"/>
              </a:rPr>
              <a:t>jurisdictions are funded to conduct </a:t>
            </a:r>
            <a:r>
              <a:rPr lang="en-US" sz="1800" u="sng" dirty="0" smtClean="0">
                <a:latin typeface="Arial" pitchFamily="34" charset="0"/>
              </a:rPr>
              <a:t>HIV incidence surveillance</a:t>
            </a:r>
            <a:r>
              <a:rPr lang="en-US" sz="1800" dirty="0" smtClean="0">
                <a:latin typeface="Arial" pitchFamily="34" charset="0"/>
              </a:rPr>
              <a:t>. These jurisdictions can calculate </a:t>
            </a:r>
            <a:r>
              <a:rPr lang="en-US" sz="1800" dirty="0">
                <a:latin typeface="Arial" pitchFamily="34" charset="0"/>
              </a:rPr>
              <a:t>estimates of HIV incidence. Estimates of HIV incidence</a:t>
            </a:r>
            <a:r>
              <a:rPr lang="en-US" sz="1800" i="1" dirty="0">
                <a:latin typeface="Arial" pitchFamily="34" charset="0"/>
              </a:rPr>
              <a:t> </a:t>
            </a:r>
            <a:r>
              <a:rPr lang="en-US" sz="1800" dirty="0">
                <a:latin typeface="Arial" pitchFamily="34" charset="0"/>
              </a:rPr>
              <a:t>provide information about the estimated number of persons newly infected with </a:t>
            </a:r>
            <a:r>
              <a:rPr lang="en-US" sz="1800" dirty="0" smtClean="0">
                <a:latin typeface="Arial" pitchFamily="34" charset="0"/>
              </a:rPr>
              <a:t>HIV </a:t>
            </a:r>
            <a:r>
              <a:rPr lang="en-US" sz="1800" dirty="0">
                <a:latin typeface="Arial" pitchFamily="34" charset="0"/>
              </a:rPr>
              <a:t>in a population in a defined time period</a:t>
            </a:r>
            <a:r>
              <a:rPr lang="en-US" sz="1800" dirty="0" smtClean="0">
                <a:latin typeface="Arial" pitchFamily="34" charset="0"/>
              </a:rPr>
              <a:t>. </a:t>
            </a:r>
            <a:r>
              <a:rPr lang="en-US" sz="1800" dirty="0">
                <a:latin typeface="Arial" pitchFamily="34" charset="0"/>
              </a:rPr>
              <a:t>CDC has developed </a:t>
            </a:r>
            <a:r>
              <a:rPr lang="en-US" sz="1800" dirty="0" smtClean="0">
                <a:latin typeface="Arial" pitchFamily="34" charset="0"/>
              </a:rPr>
              <a:t>SAS </a:t>
            </a:r>
            <a:r>
              <a:rPr lang="en-US" sz="1800" dirty="0">
                <a:latin typeface="Arial" pitchFamily="34" charset="0"/>
              </a:rPr>
              <a:t>programs </a:t>
            </a:r>
            <a:r>
              <a:rPr lang="en-US" sz="1800" dirty="0" smtClean="0">
                <a:latin typeface="Arial" pitchFamily="34" charset="0"/>
              </a:rPr>
              <a:t>and guidance for the </a:t>
            </a:r>
            <a:r>
              <a:rPr lang="en-US" sz="1800" dirty="0">
                <a:latin typeface="Arial" pitchFamily="34" charset="0"/>
              </a:rPr>
              <a:t>select jurisdictions for calculating HIV incidence estimates. There is an important difference between HIV incidence</a:t>
            </a:r>
            <a:r>
              <a:rPr lang="en-US" sz="1800" i="1" dirty="0">
                <a:latin typeface="Arial" pitchFamily="34" charset="0"/>
              </a:rPr>
              <a:t> </a:t>
            </a:r>
            <a:r>
              <a:rPr lang="en-US" sz="1800" dirty="0">
                <a:latin typeface="Arial" pitchFamily="34" charset="0"/>
              </a:rPr>
              <a:t>and a new diagnosis of HIV infection: HIV incidence</a:t>
            </a:r>
            <a:r>
              <a:rPr lang="en-US" sz="1800" i="1" dirty="0">
                <a:latin typeface="Arial" pitchFamily="34" charset="0"/>
              </a:rPr>
              <a:t> </a:t>
            </a:r>
            <a:r>
              <a:rPr lang="en-US" sz="1800" dirty="0">
                <a:latin typeface="Arial" pitchFamily="34" charset="0"/>
              </a:rPr>
              <a:t>refers to persons newly infected with HIV, whereas persons newly diagnosed with HIV may have been infected years before the diagnosis. </a:t>
            </a:r>
          </a:p>
          <a:p>
            <a:endParaRPr lang="en-US" sz="1800" u="sng" dirty="0" smtClean="0">
              <a:latin typeface="Arial" pitchFamily="34" charset="0"/>
            </a:endParaRPr>
          </a:p>
          <a:p>
            <a:r>
              <a:rPr lang="en-US" sz="1800" u="sng" dirty="0" smtClean="0">
                <a:latin typeface="Arial" pitchFamily="34" charset="0"/>
              </a:rPr>
              <a:t>HIV </a:t>
            </a:r>
            <a:r>
              <a:rPr lang="en-US" sz="1800" u="sng" dirty="0">
                <a:latin typeface="Arial" pitchFamily="34" charset="0"/>
              </a:rPr>
              <a:t>testing data </a:t>
            </a:r>
            <a:r>
              <a:rPr lang="en-US" sz="1800" dirty="0">
                <a:latin typeface="Arial" pitchFamily="34" charset="0"/>
              </a:rPr>
              <a:t>can serve as a useful source of information on newly identified HIV cases in your service </a:t>
            </a:r>
            <a:r>
              <a:rPr lang="en-US" sz="1800" dirty="0" smtClean="0">
                <a:latin typeface="Arial" pitchFamily="34" charset="0"/>
              </a:rPr>
              <a:t>area. These data </a:t>
            </a:r>
            <a:r>
              <a:rPr lang="en-US" sz="1800" dirty="0">
                <a:latin typeface="Arial" pitchFamily="34" charset="0"/>
              </a:rPr>
              <a:t>represent only persons tested at select sites. </a:t>
            </a:r>
          </a:p>
          <a:p>
            <a:pPr marL="0" lvl="2"/>
            <a:endParaRPr lang="en-US" sz="1800" dirty="0" smtClean="0">
              <a:latin typeface="Arial" pitchFamily="34" charset="0"/>
            </a:endParaRPr>
          </a:p>
          <a:p>
            <a:pPr marL="0" lvl="2"/>
            <a:r>
              <a:rPr lang="en-US" sz="1800" dirty="0" smtClean="0">
                <a:latin typeface="Arial" pitchFamily="34" charset="0"/>
              </a:rPr>
              <a:t>Use </a:t>
            </a:r>
            <a:r>
              <a:rPr lang="en-US" sz="1800" u="sng" dirty="0">
                <a:latin typeface="Arial" pitchFamily="34" charset="0"/>
              </a:rPr>
              <a:t>other sources </a:t>
            </a:r>
            <a:r>
              <a:rPr lang="en-US" sz="1800" dirty="0">
                <a:latin typeface="Arial" pitchFamily="34" charset="0"/>
              </a:rPr>
              <a:t>of data (e.g., </a:t>
            </a:r>
            <a:r>
              <a:rPr lang="en-US" sz="1800" dirty="0" smtClean="0">
                <a:latin typeface="Arial" pitchFamily="34" charset="0"/>
              </a:rPr>
              <a:t>NHBS</a:t>
            </a:r>
            <a:r>
              <a:rPr lang="en-US" sz="1800" dirty="0">
                <a:latin typeface="Arial" pitchFamily="34" charset="0"/>
              </a:rPr>
              <a:t>, MMP</a:t>
            </a:r>
            <a:r>
              <a:rPr lang="en-US" sz="1800" dirty="0" smtClean="0">
                <a:latin typeface="Arial" pitchFamily="34" charset="0"/>
              </a:rPr>
              <a:t>, </a:t>
            </a:r>
            <a:r>
              <a:rPr lang="en-US" sz="1800" dirty="0">
                <a:latin typeface="Arial" pitchFamily="34" charset="0"/>
              </a:rPr>
              <a:t>YRBS, STD, </a:t>
            </a:r>
            <a:r>
              <a:rPr lang="en-US" sz="1800" dirty="0" err="1">
                <a:latin typeface="Arial" pitchFamily="34" charset="0"/>
              </a:rPr>
              <a:t>etc</a:t>
            </a:r>
            <a:r>
              <a:rPr lang="en-US" sz="1800" dirty="0">
                <a:latin typeface="Arial" pitchFamily="34" charset="0"/>
              </a:rPr>
              <a:t>) to examine the risk of HIV </a:t>
            </a:r>
            <a:r>
              <a:rPr lang="en-US" sz="1800" dirty="0" smtClean="0">
                <a:latin typeface="Arial" pitchFamily="34" charset="0"/>
              </a:rPr>
              <a:t>infection. Examine the risk in two ways: 1) factors </a:t>
            </a:r>
            <a:r>
              <a:rPr lang="en-US" sz="1800" dirty="0">
                <a:latin typeface="Arial" pitchFamily="34" charset="0"/>
              </a:rPr>
              <a:t>affecting risk of acquiring HIV among HIV-negative </a:t>
            </a:r>
            <a:r>
              <a:rPr lang="en-US" sz="1800" dirty="0" smtClean="0">
                <a:latin typeface="Arial" pitchFamily="34" charset="0"/>
              </a:rPr>
              <a:t>persons, and 2) </a:t>
            </a:r>
            <a:r>
              <a:rPr lang="en-US" sz="1800" dirty="0">
                <a:latin typeface="Arial" pitchFamily="34" charset="0"/>
              </a:rPr>
              <a:t>factors affecting risk of transmitting HIV among HIV-positive persons.</a:t>
            </a:r>
          </a:p>
          <a:p>
            <a:pPr marL="0" lvl="2"/>
            <a:endParaRPr lang="en-US" sz="1600" dirty="0">
              <a:latin typeface="Arial" pitchFamily="34" charset="0"/>
            </a:endParaRPr>
          </a:p>
          <a:p>
            <a:r>
              <a:rPr lang="en-US" sz="1000" dirty="0">
                <a:latin typeface="Arial" pitchFamily="34" charset="0"/>
              </a:rPr>
              <a:t> </a:t>
            </a:r>
          </a:p>
          <a:p>
            <a:endParaRPr lang="en-US" dirty="0"/>
          </a:p>
          <a:p>
            <a:r>
              <a:rPr lang="en-US" dirty="0"/>
              <a:t>				</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74134" y="609600"/>
            <a:ext cx="8195733"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541867" y="6477000"/>
            <a:ext cx="5283200" cy="3048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5825067" y="6477001"/>
            <a:ext cx="2506133" cy="303213"/>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a:xfrm>
            <a:off x="8331200" y="6491288"/>
            <a:ext cx="474133" cy="290512"/>
          </a:xfrm>
          <a:prstGeom prst="rect">
            <a:avLst/>
          </a:prstGeom>
        </p:spPr>
        <p:txBody>
          <a:bodyPr/>
          <a:lstStyle>
            <a:lvl1pPr>
              <a:defRPr/>
            </a:lvl1pPr>
          </a:lstStyle>
          <a:p>
            <a:fld id="{B3FE9C51-FAB0-4321-856D-D23EF30C49EA}" type="slidenum">
              <a:rPr lang="en-US"/>
              <a:pPr/>
              <a:t>‹#›</a:t>
            </a:fld>
            <a:endParaRPr lang="en-US"/>
          </a:p>
        </p:txBody>
      </p:sp>
    </p:spTree>
    <p:extLst>
      <p:ext uri="{BB962C8B-B14F-4D97-AF65-F5344CB8AC3E}">
        <p14:creationId xmlns:p14="http://schemas.microsoft.com/office/powerpoint/2010/main" val="2238231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9709C010-CD79-451C-81A6-F339C800828F}" type="slidenum">
              <a:rPr lang="en-US"/>
              <a:pPr/>
              <a:t>‹#›</a:t>
            </a:fld>
            <a:endParaRPr lang="en-US"/>
          </a:p>
        </p:txBody>
      </p:sp>
    </p:spTree>
    <p:extLst>
      <p:ext uri="{BB962C8B-B14F-4D97-AF65-F5344CB8AC3E}">
        <p14:creationId xmlns:p14="http://schemas.microsoft.com/office/powerpoint/2010/main" val="1420267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701" r:id="rId10"/>
    <p:sldLayoutId id="2147483702"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hab.hrsa.gov/manageyourgrant/files/datatomeasure2010.pdf"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hab.hrsa.gov/manageyourgrant/files/datatomeasure2010.pdf"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hab.hrsa.gov/manageyourgrant/files/datatomeasure2010.pdf"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partner.cdc.gov/sites/NCHHSTP/HICSB/default.aspx"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6710" y="685800"/>
            <a:ext cx="8401050" cy="990600"/>
          </a:xfrm>
        </p:spPr>
        <p:txBody>
          <a:bodyPr/>
          <a:lstStyle/>
          <a:p>
            <a:r>
              <a:rPr lang="en-US" sz="3200" i="1" dirty="0"/>
              <a:t>Technical Guidance for </a:t>
            </a:r>
            <a:br>
              <a:rPr lang="en-US" sz="3200" i="1" dirty="0"/>
            </a:br>
            <a:r>
              <a:rPr lang="en-US" sz="3200" i="1" dirty="0"/>
              <a:t>HIV Surveillance </a:t>
            </a:r>
            <a:r>
              <a:rPr lang="en-US" sz="3200" i="1" dirty="0" smtClean="0"/>
              <a:t>Programs</a:t>
            </a:r>
            <a:br>
              <a:rPr lang="en-US" sz="3200" i="1" dirty="0" smtClean="0"/>
            </a:br>
            <a:r>
              <a:rPr lang="en-US" sz="3200" i="1" dirty="0"/>
              <a:t/>
            </a:r>
            <a:br>
              <a:rPr lang="en-US" sz="3200" i="1" dirty="0"/>
            </a:br>
            <a:r>
              <a:rPr lang="en-US" sz="3200" i="1" dirty="0" smtClean="0"/>
              <a:t/>
            </a:r>
            <a:br>
              <a:rPr lang="en-US" sz="3200" i="1" dirty="0" smtClean="0"/>
            </a:br>
            <a:r>
              <a:rPr lang="en-US" sz="3200" dirty="0" smtClean="0"/>
              <a:t>Integrated </a:t>
            </a:r>
            <a:r>
              <a:rPr lang="en-US" sz="3200" dirty="0"/>
              <a:t>Guidance for</a:t>
            </a:r>
            <a:br>
              <a:rPr lang="en-US" sz="3200" dirty="0"/>
            </a:br>
            <a:r>
              <a:rPr lang="en-US" sz="3200" dirty="0"/>
              <a:t>Developing </a:t>
            </a:r>
            <a:r>
              <a:rPr lang="en-US" sz="3200" dirty="0" smtClean="0"/>
              <a:t>Epidemiologic </a:t>
            </a:r>
            <a:r>
              <a:rPr lang="en-US" sz="3200" dirty="0"/>
              <a:t>Profiles – HIV Prevention and Ryan White HIV/AIDS Programs Community Planning </a:t>
            </a:r>
          </a:p>
        </p:txBody>
      </p:sp>
      <p:sp>
        <p:nvSpPr>
          <p:cNvPr id="2" name="Subtitle 1"/>
          <p:cNvSpPr>
            <a:spLocks noGrp="1"/>
          </p:cNvSpPr>
          <p:nvPr>
            <p:ph type="subTitle" idx="1"/>
          </p:nvPr>
        </p:nvSpPr>
        <p:spPr>
          <a:xfrm>
            <a:off x="1447800" y="4191000"/>
            <a:ext cx="6400800" cy="1905000"/>
          </a:xfrm>
        </p:spPr>
        <p:txBody>
          <a:bodyPr/>
          <a:lstStyle/>
          <a:p>
            <a:r>
              <a:rPr lang="en-US" dirty="0" smtClean="0"/>
              <a:t>William Adih, MD, </a:t>
            </a:r>
            <a:r>
              <a:rPr lang="en-US" dirty="0" err="1" smtClean="0"/>
              <a:t>DrPH</a:t>
            </a:r>
            <a:endParaRPr lang="en-US" dirty="0" smtClean="0"/>
          </a:p>
          <a:p>
            <a:r>
              <a:rPr lang="en-US" dirty="0" smtClean="0"/>
              <a:t>Epidemiologist</a:t>
            </a:r>
          </a:p>
          <a:p>
            <a:endParaRPr lang="en-US" dirty="0" smtClean="0"/>
          </a:p>
          <a:p>
            <a:r>
              <a:rPr lang="en-US" b="0" dirty="0" smtClean="0"/>
              <a:t>CSTE  Webinar</a:t>
            </a:r>
          </a:p>
          <a:p>
            <a:r>
              <a:rPr lang="en-US" b="0" dirty="0" smtClean="0"/>
              <a:t>October 30, 2012</a:t>
            </a:r>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772400" cy="914400"/>
          </a:xfrm>
        </p:spPr>
        <p:txBody>
          <a:bodyPr>
            <a:normAutofit fontScale="90000"/>
          </a:bodyPr>
          <a:lstStyle/>
          <a:p>
            <a:r>
              <a:rPr lang="en-US" sz="2800" b="1" dirty="0" smtClean="0">
                <a:solidFill>
                  <a:srgbClr val="FFC000"/>
                </a:solidFill>
                <a:latin typeface="Arial Unicode MS" pitchFamily="34" charset="-128"/>
              </a:rPr>
              <a:t>Monitoring Stages of HIV Care </a:t>
            </a:r>
            <a:br>
              <a:rPr lang="en-US" sz="2800" b="1" dirty="0" smtClean="0">
                <a:solidFill>
                  <a:srgbClr val="FFC000"/>
                </a:solidFill>
                <a:latin typeface="Arial Unicode MS" pitchFamily="34" charset="-128"/>
              </a:rPr>
            </a:br>
            <a:r>
              <a:rPr lang="en-US" sz="2800" b="1" dirty="0" smtClean="0">
                <a:solidFill>
                  <a:srgbClr val="FFC000"/>
                </a:solidFill>
                <a:latin typeface="Arial Unicode MS" pitchFamily="34" charset="-128"/>
              </a:rPr>
              <a:t>(National HIV/AIDS Strategy)</a:t>
            </a:r>
            <a:endParaRPr lang="en-US" sz="2900" b="1" dirty="0">
              <a:solidFill>
                <a:srgbClr val="FFC000"/>
              </a:solidFill>
            </a:endParaRPr>
          </a:p>
        </p:txBody>
      </p:sp>
      <p:grpSp>
        <p:nvGrpSpPr>
          <p:cNvPr id="7" name="Group 6"/>
          <p:cNvGrpSpPr/>
          <p:nvPr/>
        </p:nvGrpSpPr>
        <p:grpSpPr>
          <a:xfrm>
            <a:off x="914400" y="1905001"/>
            <a:ext cx="6781800" cy="4283108"/>
            <a:chOff x="914400" y="1905001"/>
            <a:chExt cx="6781800" cy="4283108"/>
          </a:xfrm>
        </p:grpSpPr>
        <p:grpSp>
          <p:nvGrpSpPr>
            <p:cNvPr id="6" name="Group 5"/>
            <p:cNvGrpSpPr/>
            <p:nvPr/>
          </p:nvGrpSpPr>
          <p:grpSpPr>
            <a:xfrm>
              <a:off x="914400" y="1905001"/>
              <a:ext cx="6781800" cy="4283108"/>
              <a:chOff x="914400" y="1905001"/>
              <a:chExt cx="6781800" cy="4283108"/>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5362"/>
              <a:stretch/>
            </p:blipFill>
            <p:spPr>
              <a:xfrm>
                <a:off x="914400" y="1905001"/>
                <a:ext cx="6781800" cy="4283108"/>
              </a:xfrm>
              <a:prstGeom prst="rect">
                <a:avLst/>
              </a:prstGeom>
            </p:spPr>
          </p:pic>
          <p:sp>
            <p:nvSpPr>
              <p:cNvPr id="5" name="Rectangle 4"/>
              <p:cNvSpPr/>
              <p:nvPr/>
            </p:nvSpPr>
            <p:spPr>
              <a:xfrm>
                <a:off x="1600200" y="1981200"/>
                <a:ext cx="762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667000" y="2590800"/>
                <a:ext cx="762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543300" y="3124200"/>
                <a:ext cx="762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648200" y="3733800"/>
                <a:ext cx="762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791200" y="3848100"/>
                <a:ext cx="762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618514" y="4191000"/>
                <a:ext cx="762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p:cNvSpPr/>
            <p:nvPr/>
          </p:nvSpPr>
          <p:spPr>
            <a:xfrm>
              <a:off x="3298372" y="5562600"/>
              <a:ext cx="1524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4272644" y="5568042"/>
              <a:ext cx="1524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5290458" y="5562600"/>
              <a:ext cx="1524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6275616" y="5339442"/>
              <a:ext cx="1524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369628" y="5736772"/>
              <a:ext cx="1524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209801" y="5508172"/>
              <a:ext cx="1524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itle 1"/>
          <p:cNvSpPr txBox="1">
            <a:spLocks/>
          </p:cNvSpPr>
          <p:nvPr/>
        </p:nvSpPr>
        <p:spPr>
          <a:xfrm>
            <a:off x="386444" y="1295399"/>
            <a:ext cx="7772400" cy="609601"/>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buFont typeface="Arial" pitchFamily="34" charset="0"/>
              <a:buChar char="•"/>
            </a:pPr>
            <a:r>
              <a:rPr lang="en-US" sz="2400" b="1" dirty="0" smtClean="0">
                <a:solidFill>
                  <a:srgbClr val="FFC000"/>
                </a:solidFill>
                <a:latin typeface="Arial Unicode MS" pitchFamily="34" charset="-128"/>
              </a:rPr>
              <a:t>Continuum of HIV Care</a:t>
            </a:r>
            <a:endParaRPr lang="en-US" sz="2400" b="1" dirty="0">
              <a:solidFill>
                <a:srgbClr val="FFC000"/>
              </a:solidFill>
            </a:endParaRPr>
          </a:p>
        </p:txBody>
      </p:sp>
    </p:spTree>
    <p:extLst>
      <p:ext uri="{BB962C8B-B14F-4D97-AF65-F5344CB8AC3E}">
        <p14:creationId xmlns:p14="http://schemas.microsoft.com/office/powerpoint/2010/main" val="4111236568"/>
      </p:ext>
    </p:extLst>
  </p:cSld>
  <p:clrMapOvr>
    <a:masterClrMapping/>
  </p:clrMapOvr>
  <mc:AlternateContent xmlns:mc="http://schemas.openxmlformats.org/markup-compatibility/2006">
    <mc:Choice xmlns:p14="http://schemas.microsoft.com/office/powerpoint/2010/main" Requires="p14">
      <p:transition spd="slow" p14:dur="2000" advTm="29237"/>
    </mc:Choice>
    <mc:Fallback>
      <p:transition spd="slow" advTm="29237"/>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219200"/>
          </a:xfrm>
        </p:spPr>
        <p:txBody>
          <a:bodyPr/>
          <a:lstStyle/>
          <a:p>
            <a:r>
              <a:rPr lang="en-US" sz="2400" b="1" dirty="0">
                <a:solidFill>
                  <a:srgbClr val="FFC000"/>
                </a:solidFill>
                <a:latin typeface="Arial Unicode MS" pitchFamily="34" charset="-128"/>
              </a:rPr>
              <a:t>Describing the burden of HIV in a jurisdiction -  </a:t>
            </a:r>
            <a:br>
              <a:rPr lang="en-US" sz="2400" b="1" dirty="0">
                <a:solidFill>
                  <a:srgbClr val="FFC000"/>
                </a:solidFill>
                <a:latin typeface="Arial Unicode MS" pitchFamily="34" charset="-128"/>
              </a:rPr>
            </a:br>
            <a:r>
              <a:rPr lang="en-US" sz="2400" b="1" dirty="0">
                <a:solidFill>
                  <a:srgbClr val="FFC000"/>
                </a:solidFill>
                <a:latin typeface="Arial Unicode MS" pitchFamily="34" charset="-128"/>
              </a:rPr>
              <a:t>Special Questions and Considerations for Ryan White HIV/AIDS Program Grantees</a:t>
            </a:r>
            <a:endParaRPr lang="en-US" sz="2400" b="1" dirty="0">
              <a:solidFill>
                <a:srgbClr val="FFC000"/>
              </a:solidFill>
            </a:endParaRPr>
          </a:p>
        </p:txBody>
      </p:sp>
      <p:sp>
        <p:nvSpPr>
          <p:cNvPr id="5123" name="Rectangle 3"/>
          <p:cNvSpPr>
            <a:spLocks noGrp="1" noChangeArrowheads="1"/>
          </p:cNvSpPr>
          <p:nvPr>
            <p:ph type="body" idx="1"/>
          </p:nvPr>
        </p:nvSpPr>
        <p:spPr>
          <a:xfrm>
            <a:off x="381000" y="1981200"/>
            <a:ext cx="8458199" cy="3733800"/>
          </a:xfrm>
        </p:spPr>
        <p:txBody>
          <a:bodyPr/>
          <a:lstStyle/>
          <a:p>
            <a:r>
              <a:rPr lang="en-US" sz="2800" dirty="0">
                <a:solidFill>
                  <a:srgbClr val="FFFF66"/>
                </a:solidFill>
              </a:rPr>
              <a:t>This section contains 2 questions that pertain to HRSA Ryan White HIV/AIDS planning groups &amp; grantees</a:t>
            </a:r>
          </a:p>
          <a:p>
            <a:r>
              <a:rPr lang="en-US" sz="2800" dirty="0">
                <a:solidFill>
                  <a:srgbClr val="FFFF66"/>
                </a:solidFill>
              </a:rPr>
              <a:t>Address these questions in addition to the core epidemiologic questions </a:t>
            </a:r>
          </a:p>
        </p:txBody>
      </p:sp>
    </p:spTree>
    <p:extLst>
      <p:ext uri="{BB962C8B-B14F-4D97-AF65-F5344CB8AC3E}">
        <p14:creationId xmlns:p14="http://schemas.microsoft.com/office/powerpoint/2010/main" val="41059138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sz="2400" b="1" dirty="0">
                <a:solidFill>
                  <a:srgbClr val="FFC000"/>
                </a:solidFill>
                <a:latin typeface="Arial Unicode MS" pitchFamily="34" charset="-128"/>
              </a:rPr>
              <a:t>Describing the </a:t>
            </a:r>
            <a:r>
              <a:rPr lang="en-US" sz="2400" b="1" dirty="0" smtClean="0">
                <a:solidFill>
                  <a:srgbClr val="FFC000"/>
                </a:solidFill>
                <a:latin typeface="Arial Unicode MS" pitchFamily="34" charset="-128"/>
              </a:rPr>
              <a:t>Burden </a:t>
            </a:r>
            <a:r>
              <a:rPr lang="en-US" sz="2400" b="1" dirty="0">
                <a:solidFill>
                  <a:srgbClr val="FFC000"/>
                </a:solidFill>
                <a:latin typeface="Arial Unicode MS" pitchFamily="34" charset="-128"/>
              </a:rPr>
              <a:t>of HIV in a </a:t>
            </a:r>
            <a:r>
              <a:rPr lang="en-US" sz="2400" b="1" dirty="0" smtClean="0">
                <a:solidFill>
                  <a:srgbClr val="FFC000"/>
                </a:solidFill>
                <a:latin typeface="Arial Unicode MS" pitchFamily="34" charset="-128"/>
              </a:rPr>
              <a:t>Jurisdiction </a:t>
            </a:r>
            <a:r>
              <a:rPr lang="en-US" sz="2400" b="1" dirty="0">
                <a:solidFill>
                  <a:srgbClr val="FFC000"/>
                </a:solidFill>
                <a:latin typeface="Arial Unicode MS" pitchFamily="34" charset="-128"/>
              </a:rPr>
              <a:t>-  </a:t>
            </a:r>
            <a:br>
              <a:rPr lang="en-US" sz="2400" b="1" dirty="0">
                <a:solidFill>
                  <a:srgbClr val="FFC000"/>
                </a:solidFill>
                <a:latin typeface="Arial Unicode MS" pitchFamily="34" charset="-128"/>
              </a:rPr>
            </a:br>
            <a:r>
              <a:rPr lang="en-US" sz="2400" b="1" dirty="0">
                <a:solidFill>
                  <a:srgbClr val="FFC000"/>
                </a:solidFill>
                <a:latin typeface="Arial Unicode MS" pitchFamily="34" charset="-128"/>
              </a:rPr>
              <a:t>Special Questions and Considerations for Ryan White HIV/AIDS Program Grantees</a:t>
            </a:r>
            <a:endParaRPr lang="en-US" sz="2400" b="1" dirty="0">
              <a:solidFill>
                <a:srgbClr val="FFC000"/>
              </a:solidFill>
            </a:endParaRPr>
          </a:p>
        </p:txBody>
      </p:sp>
      <p:sp>
        <p:nvSpPr>
          <p:cNvPr id="5123" name="Rectangle 3"/>
          <p:cNvSpPr>
            <a:spLocks noGrp="1" noChangeArrowheads="1"/>
          </p:cNvSpPr>
          <p:nvPr>
            <p:ph type="body" idx="1"/>
          </p:nvPr>
        </p:nvSpPr>
        <p:spPr>
          <a:xfrm>
            <a:off x="304800" y="1676400"/>
            <a:ext cx="8381999" cy="4648200"/>
          </a:xfrm>
        </p:spPr>
        <p:txBody>
          <a:bodyPr/>
          <a:lstStyle/>
          <a:p>
            <a:r>
              <a:rPr lang="en-US" sz="2000" dirty="0" smtClean="0">
                <a:solidFill>
                  <a:srgbClr val="FFFF66"/>
                </a:solidFill>
              </a:rPr>
              <a:t>What </a:t>
            </a:r>
            <a:r>
              <a:rPr lang="en-US" sz="2000" dirty="0">
                <a:solidFill>
                  <a:srgbClr val="FFFF66"/>
                </a:solidFill>
              </a:rPr>
              <a:t>is the impact of HIV on the care </a:t>
            </a:r>
            <a:r>
              <a:rPr lang="en-US" sz="2000" dirty="0" smtClean="0">
                <a:solidFill>
                  <a:srgbClr val="FFFF66"/>
                </a:solidFill>
              </a:rPr>
              <a:t>and </a:t>
            </a:r>
            <a:r>
              <a:rPr lang="en-US" sz="2000" dirty="0">
                <a:solidFill>
                  <a:srgbClr val="FFFF66"/>
                </a:solidFill>
              </a:rPr>
              <a:t>treatment services received by Ryan White HIV/AIDS Program clients in the service area?</a:t>
            </a:r>
          </a:p>
          <a:p>
            <a:pPr lvl="1"/>
            <a:r>
              <a:rPr lang="en-US" sz="2000" dirty="0">
                <a:solidFill>
                  <a:srgbClr val="FFFF66"/>
                </a:solidFill>
              </a:rPr>
              <a:t>Measure public health outcomes for your program</a:t>
            </a:r>
          </a:p>
          <a:p>
            <a:pPr lvl="2"/>
            <a:r>
              <a:rPr lang="en-US" sz="1800" dirty="0">
                <a:solidFill>
                  <a:srgbClr val="FFFF66"/>
                </a:solidFill>
              </a:rPr>
              <a:t>Provision of HIV core medical &amp; support services, or</a:t>
            </a:r>
          </a:p>
          <a:p>
            <a:pPr lvl="2"/>
            <a:r>
              <a:rPr lang="en-US" sz="1800" dirty="0">
                <a:solidFill>
                  <a:srgbClr val="FFFF66"/>
                </a:solidFill>
              </a:rPr>
              <a:t>Adherence to established clinical practice standards, or HHS guidelines</a:t>
            </a:r>
          </a:p>
          <a:p>
            <a:pPr lvl="1"/>
            <a:r>
              <a:rPr lang="en-US" sz="2000" dirty="0">
                <a:solidFill>
                  <a:srgbClr val="FFFF66"/>
                </a:solidFill>
              </a:rPr>
              <a:t>Assess the need for HIV services, including</a:t>
            </a:r>
          </a:p>
          <a:p>
            <a:pPr lvl="2"/>
            <a:r>
              <a:rPr lang="en-US" sz="1800" dirty="0">
                <a:solidFill>
                  <a:srgbClr val="FFFF66"/>
                </a:solidFill>
              </a:rPr>
              <a:t>Demand for care: # of </a:t>
            </a:r>
            <a:r>
              <a:rPr lang="en-US" sz="1800" dirty="0" smtClean="0">
                <a:solidFill>
                  <a:srgbClr val="FFFF66"/>
                </a:solidFill>
              </a:rPr>
              <a:t>people living with HIV infection (PLWH) </a:t>
            </a:r>
            <a:r>
              <a:rPr lang="en-US" sz="1800" dirty="0">
                <a:solidFill>
                  <a:srgbClr val="FFFF66"/>
                </a:solidFill>
              </a:rPr>
              <a:t>without health insurance or other resources to pay for care</a:t>
            </a:r>
          </a:p>
          <a:p>
            <a:pPr lvl="2"/>
            <a:r>
              <a:rPr lang="en-US" sz="1800" dirty="0">
                <a:solidFill>
                  <a:srgbClr val="FFFF66"/>
                </a:solidFill>
              </a:rPr>
              <a:t>Unmet need: Size of population aware they have HIV but are not in care</a:t>
            </a:r>
          </a:p>
          <a:p>
            <a:pPr marL="0" indent="0">
              <a:buNone/>
            </a:pPr>
            <a:endParaRPr lang="en-US" sz="1600" i="1" dirty="0" smtClean="0">
              <a:solidFill>
                <a:srgbClr val="FFFF66"/>
              </a:solidFill>
              <a:latin typeface="Arial" pitchFamily="34" charset="0"/>
            </a:endParaRPr>
          </a:p>
          <a:p>
            <a:pPr marL="0" indent="0">
              <a:buNone/>
            </a:pPr>
            <a:r>
              <a:rPr lang="en-US" sz="1600" i="1" dirty="0" smtClean="0">
                <a:solidFill>
                  <a:srgbClr val="FFFF66"/>
                </a:solidFill>
                <a:latin typeface="Arial" pitchFamily="34" charset="0"/>
              </a:rPr>
              <a:t>Note</a:t>
            </a:r>
            <a:r>
              <a:rPr lang="en-US" sz="1600" dirty="0" smtClean="0">
                <a:solidFill>
                  <a:srgbClr val="FFFF66"/>
                </a:solidFill>
                <a:latin typeface="Arial" pitchFamily="34" charset="0"/>
              </a:rPr>
              <a:t>: </a:t>
            </a:r>
            <a:r>
              <a:rPr lang="en-US" sz="1600" dirty="0" smtClean="0">
                <a:solidFill>
                  <a:srgbClr val="FFFF66"/>
                </a:solidFill>
              </a:rPr>
              <a:t>For guidance on how to </a:t>
            </a:r>
            <a:r>
              <a:rPr lang="en-US" sz="1600" dirty="0">
                <a:solidFill>
                  <a:srgbClr val="FFFF66"/>
                </a:solidFill>
              </a:rPr>
              <a:t>monitor &amp; measure the performance of your program &amp; to conduct needs </a:t>
            </a:r>
            <a:r>
              <a:rPr lang="en-US" sz="1600" dirty="0" smtClean="0">
                <a:solidFill>
                  <a:srgbClr val="FFFF66"/>
                </a:solidFill>
              </a:rPr>
              <a:t>assessment, see</a:t>
            </a:r>
            <a:r>
              <a:rPr lang="en-US" sz="1600" dirty="0" smtClean="0">
                <a:solidFill>
                  <a:srgbClr val="FFFF66"/>
                </a:solidFill>
                <a:latin typeface="Arial" pitchFamily="34" charset="0"/>
              </a:rPr>
              <a:t> the HRSA monograph “Using Data to Measure Public Health Performance – A Guide for Ryan White Program Grantees” at the listed site:  </a:t>
            </a:r>
            <a:r>
              <a:rPr lang="en-US" sz="1600" dirty="0">
                <a:solidFill>
                  <a:srgbClr val="FFFF66"/>
                </a:solidFill>
                <a:hlinkClick r:id="rId3"/>
              </a:rPr>
              <a:t>http://</a:t>
            </a:r>
            <a:r>
              <a:rPr lang="en-US" sz="1600" dirty="0" smtClean="0">
                <a:solidFill>
                  <a:srgbClr val="FFFF66"/>
                </a:solidFill>
                <a:hlinkClick r:id="rId3"/>
              </a:rPr>
              <a:t>hab.hrsa.gov/manageyourgrant/files/datatomeasure2010.pdf</a:t>
            </a:r>
            <a:r>
              <a:rPr lang="en-US" sz="1600" dirty="0" smtClean="0">
                <a:solidFill>
                  <a:srgbClr val="FFFF66"/>
                </a:solidFill>
              </a:rPr>
              <a:t>.</a:t>
            </a:r>
          </a:p>
          <a:p>
            <a:endParaRPr lang="en-US" dirty="0">
              <a:solidFill>
                <a:srgbClr val="FFFF66"/>
              </a:solidFill>
            </a:endParaRPr>
          </a:p>
        </p:txBody>
      </p:sp>
    </p:spTree>
    <p:extLst>
      <p:ext uri="{BB962C8B-B14F-4D97-AF65-F5344CB8AC3E}">
        <p14:creationId xmlns:p14="http://schemas.microsoft.com/office/powerpoint/2010/main" val="4105913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04800"/>
            <a:ext cx="7772400" cy="1066800"/>
          </a:xfrm>
        </p:spPr>
        <p:txBody>
          <a:bodyPr/>
          <a:lstStyle/>
          <a:p>
            <a:r>
              <a:rPr lang="en-US" sz="2400" b="1" dirty="0">
                <a:solidFill>
                  <a:srgbClr val="FFC000"/>
                </a:solidFill>
                <a:latin typeface="Arial Unicode MS" pitchFamily="34" charset="-128"/>
              </a:rPr>
              <a:t>Describing the B</a:t>
            </a:r>
            <a:r>
              <a:rPr lang="en-US" sz="2400" b="1" dirty="0" smtClean="0">
                <a:solidFill>
                  <a:srgbClr val="FFC000"/>
                </a:solidFill>
                <a:latin typeface="Arial Unicode MS" pitchFamily="34" charset="-128"/>
              </a:rPr>
              <a:t>urden </a:t>
            </a:r>
            <a:r>
              <a:rPr lang="en-US" sz="2400" b="1" dirty="0">
                <a:solidFill>
                  <a:srgbClr val="FFC000"/>
                </a:solidFill>
                <a:latin typeface="Arial Unicode MS" pitchFamily="34" charset="-128"/>
              </a:rPr>
              <a:t>of HIV in a J</a:t>
            </a:r>
            <a:r>
              <a:rPr lang="en-US" sz="2400" b="1" dirty="0" smtClean="0">
                <a:solidFill>
                  <a:srgbClr val="FFC000"/>
                </a:solidFill>
                <a:latin typeface="Arial Unicode MS" pitchFamily="34" charset="-128"/>
              </a:rPr>
              <a:t>urisdiction </a:t>
            </a:r>
            <a:r>
              <a:rPr lang="en-US" sz="2400" b="1" dirty="0">
                <a:solidFill>
                  <a:srgbClr val="FFC000"/>
                </a:solidFill>
                <a:latin typeface="Arial Unicode MS" pitchFamily="34" charset="-128"/>
              </a:rPr>
              <a:t>-  </a:t>
            </a:r>
            <a:br>
              <a:rPr lang="en-US" sz="2400" b="1" dirty="0">
                <a:solidFill>
                  <a:srgbClr val="FFC000"/>
                </a:solidFill>
                <a:latin typeface="Arial Unicode MS" pitchFamily="34" charset="-128"/>
              </a:rPr>
            </a:br>
            <a:r>
              <a:rPr lang="en-US" sz="2400" b="1" dirty="0">
                <a:solidFill>
                  <a:srgbClr val="FFC000"/>
                </a:solidFill>
                <a:latin typeface="Arial Unicode MS" pitchFamily="34" charset="-128"/>
              </a:rPr>
              <a:t>Special Questions and Considerations for Ryan White HIV/AIDS Program </a:t>
            </a:r>
            <a:r>
              <a:rPr lang="en-US" sz="2400" b="1" dirty="0" smtClean="0">
                <a:solidFill>
                  <a:srgbClr val="FFC000"/>
                </a:solidFill>
                <a:latin typeface="Arial Unicode MS" pitchFamily="34" charset="-128"/>
              </a:rPr>
              <a:t>Grantees, </a:t>
            </a:r>
            <a:r>
              <a:rPr lang="en-US" sz="2400" b="1" i="1" dirty="0" smtClean="0">
                <a:solidFill>
                  <a:srgbClr val="FFC000"/>
                </a:solidFill>
                <a:latin typeface="Arial Unicode MS" pitchFamily="34" charset="-128"/>
              </a:rPr>
              <a:t>cont.</a:t>
            </a:r>
            <a:endParaRPr lang="en-US" sz="2400" b="1" i="1" dirty="0">
              <a:solidFill>
                <a:srgbClr val="FFC000"/>
              </a:solidFill>
            </a:endParaRPr>
          </a:p>
        </p:txBody>
      </p:sp>
      <p:sp>
        <p:nvSpPr>
          <p:cNvPr id="5123" name="Rectangle 3"/>
          <p:cNvSpPr>
            <a:spLocks noGrp="1" noChangeArrowheads="1"/>
          </p:cNvSpPr>
          <p:nvPr>
            <p:ph type="body" idx="1"/>
          </p:nvPr>
        </p:nvSpPr>
        <p:spPr>
          <a:xfrm>
            <a:off x="381000" y="1447800"/>
            <a:ext cx="8534400" cy="4800600"/>
          </a:xfrm>
        </p:spPr>
        <p:txBody>
          <a:bodyPr/>
          <a:lstStyle/>
          <a:p>
            <a:r>
              <a:rPr lang="en-US" sz="1800" dirty="0">
                <a:solidFill>
                  <a:srgbClr val="FFFF66"/>
                </a:solidFill>
              </a:rPr>
              <a:t>What are some things to keep in mind as </a:t>
            </a:r>
            <a:r>
              <a:rPr lang="en-US" sz="1800" dirty="0" smtClean="0">
                <a:solidFill>
                  <a:srgbClr val="FFFF66"/>
                </a:solidFill>
              </a:rPr>
              <a:t>Ryan </a:t>
            </a:r>
            <a:r>
              <a:rPr lang="en-US" sz="1800" dirty="0">
                <a:solidFill>
                  <a:srgbClr val="FFFF66"/>
                </a:solidFill>
              </a:rPr>
              <a:t>White HIV/AIDS Program </a:t>
            </a:r>
            <a:r>
              <a:rPr lang="en-US" sz="1800" dirty="0" smtClean="0">
                <a:solidFill>
                  <a:srgbClr val="FFFF66"/>
                </a:solidFill>
              </a:rPr>
              <a:t>grantees prepare </a:t>
            </a:r>
            <a:r>
              <a:rPr lang="en-US" sz="1800" dirty="0">
                <a:solidFill>
                  <a:srgbClr val="FFFF66"/>
                </a:solidFill>
              </a:rPr>
              <a:t>the epidemiologic profile </a:t>
            </a:r>
            <a:r>
              <a:rPr lang="en-US" sz="1800" dirty="0" smtClean="0">
                <a:solidFill>
                  <a:srgbClr val="FFFF66"/>
                </a:solidFill>
              </a:rPr>
              <a:t>for </a:t>
            </a:r>
            <a:r>
              <a:rPr lang="en-US" sz="1800" dirty="0">
                <a:solidFill>
                  <a:srgbClr val="FFFF66"/>
                </a:solidFill>
              </a:rPr>
              <a:t>HRSA’s HIV/AIDS Bureau?</a:t>
            </a:r>
          </a:p>
          <a:p>
            <a:pPr lvl="1"/>
            <a:r>
              <a:rPr lang="en-US" sz="1800" dirty="0">
                <a:solidFill>
                  <a:srgbClr val="FFFF66"/>
                </a:solidFill>
              </a:rPr>
              <a:t>Parts A &amp; B</a:t>
            </a:r>
          </a:p>
          <a:p>
            <a:pPr lvl="2"/>
            <a:r>
              <a:rPr lang="en-US" sz="1800" dirty="0">
                <a:solidFill>
                  <a:srgbClr val="FFFF66"/>
                </a:solidFill>
              </a:rPr>
              <a:t>Determine size  &amp; demographics of population with HIV</a:t>
            </a:r>
          </a:p>
          <a:p>
            <a:pPr lvl="2"/>
            <a:r>
              <a:rPr lang="en-US" sz="1800" dirty="0">
                <a:solidFill>
                  <a:srgbClr val="FFFF66"/>
                </a:solidFill>
              </a:rPr>
              <a:t>Determine service needs of population</a:t>
            </a:r>
          </a:p>
          <a:p>
            <a:pPr lvl="2"/>
            <a:r>
              <a:rPr lang="en-US" sz="1800" dirty="0">
                <a:solidFill>
                  <a:srgbClr val="FFFF66"/>
                </a:solidFill>
              </a:rPr>
              <a:t>Identify populations with severe needs &amp; comorbidities</a:t>
            </a:r>
          </a:p>
          <a:p>
            <a:pPr lvl="1"/>
            <a:r>
              <a:rPr lang="en-US" sz="1800" dirty="0">
                <a:solidFill>
                  <a:srgbClr val="FFFF66"/>
                </a:solidFill>
              </a:rPr>
              <a:t>Parts C&amp;D</a:t>
            </a:r>
          </a:p>
          <a:p>
            <a:pPr lvl="2"/>
            <a:r>
              <a:rPr lang="en-US" sz="1800" dirty="0">
                <a:solidFill>
                  <a:srgbClr val="FFFF66"/>
                </a:solidFill>
              </a:rPr>
              <a:t>HIV prevalence &amp; surrogate markers</a:t>
            </a:r>
          </a:p>
          <a:p>
            <a:pPr lvl="2"/>
            <a:r>
              <a:rPr lang="en-US" sz="1800" dirty="0">
                <a:solidFill>
                  <a:srgbClr val="FFFF66"/>
                </a:solidFill>
              </a:rPr>
              <a:t>Social context of HIV</a:t>
            </a:r>
          </a:p>
          <a:p>
            <a:pPr lvl="2"/>
            <a:r>
              <a:rPr lang="en-US" sz="1800" dirty="0">
                <a:solidFill>
                  <a:srgbClr val="FFFF66"/>
                </a:solidFill>
              </a:rPr>
              <a:t>Target populations</a:t>
            </a:r>
          </a:p>
          <a:p>
            <a:pPr lvl="2"/>
            <a:r>
              <a:rPr lang="en-US" sz="1800" dirty="0">
                <a:solidFill>
                  <a:srgbClr val="FFFF66"/>
                </a:solidFill>
              </a:rPr>
              <a:t>Local HIV service delivery</a:t>
            </a:r>
          </a:p>
          <a:p>
            <a:endParaRPr lang="en-US" sz="1400" i="1" dirty="0" smtClean="0">
              <a:solidFill>
                <a:srgbClr val="FFFF66"/>
              </a:solidFill>
              <a:latin typeface="Arial" pitchFamily="34" charset="0"/>
              <a:cs typeface="Arial" pitchFamily="34" charset="0"/>
            </a:endParaRPr>
          </a:p>
          <a:p>
            <a:r>
              <a:rPr lang="en-US" sz="1400" i="1" dirty="0" smtClean="0">
                <a:solidFill>
                  <a:srgbClr val="FFFF66"/>
                </a:solidFill>
                <a:latin typeface="Arial" pitchFamily="34" charset="0"/>
                <a:cs typeface="Arial" pitchFamily="34" charset="0"/>
              </a:rPr>
              <a:t>Note</a:t>
            </a:r>
            <a:r>
              <a:rPr lang="en-US" sz="1400" dirty="0">
                <a:solidFill>
                  <a:srgbClr val="FFFF66"/>
                </a:solidFill>
                <a:latin typeface="Arial" pitchFamily="34" charset="0"/>
                <a:cs typeface="Arial" pitchFamily="34" charset="0"/>
              </a:rPr>
              <a:t>: </a:t>
            </a:r>
            <a:r>
              <a:rPr lang="en-US" sz="1400" dirty="0" smtClean="0">
                <a:solidFill>
                  <a:srgbClr val="FFFF66"/>
                </a:solidFill>
                <a:latin typeface="Arial" pitchFamily="34" charset="0"/>
                <a:cs typeface="Arial" pitchFamily="34" charset="0"/>
              </a:rPr>
              <a:t>See the </a:t>
            </a:r>
            <a:r>
              <a:rPr lang="en-US" sz="1400" dirty="0">
                <a:solidFill>
                  <a:srgbClr val="FFFF66"/>
                </a:solidFill>
                <a:latin typeface="Arial" pitchFamily="34" charset="0"/>
                <a:cs typeface="Arial" pitchFamily="34" charset="0"/>
              </a:rPr>
              <a:t>HRSA monograph “Using Data to Measure Public Health Performance – A Guide for Ryan White Program Grantees” at </a:t>
            </a:r>
            <a:r>
              <a:rPr lang="en-US" sz="1400" dirty="0" smtClean="0">
                <a:solidFill>
                  <a:srgbClr val="FFFF66"/>
                </a:solidFill>
                <a:latin typeface="Arial" pitchFamily="34" charset="0"/>
                <a:cs typeface="Arial" pitchFamily="34" charset="0"/>
              </a:rPr>
              <a:t> the listed site: </a:t>
            </a:r>
            <a:r>
              <a:rPr lang="en-US" sz="1400" dirty="0" smtClean="0">
                <a:solidFill>
                  <a:srgbClr val="FFFF66"/>
                </a:solidFill>
                <a:latin typeface="Arial" pitchFamily="34" charset="0"/>
                <a:cs typeface="Arial" pitchFamily="34" charset="0"/>
                <a:hlinkClick r:id="rId3"/>
              </a:rPr>
              <a:t>http</a:t>
            </a:r>
            <a:r>
              <a:rPr lang="en-US" sz="1400" dirty="0">
                <a:solidFill>
                  <a:srgbClr val="FFFF66"/>
                </a:solidFill>
                <a:latin typeface="Arial" pitchFamily="34" charset="0"/>
                <a:cs typeface="Arial" pitchFamily="34" charset="0"/>
                <a:hlinkClick r:id="rId3"/>
              </a:rPr>
              <a:t>://</a:t>
            </a:r>
            <a:r>
              <a:rPr lang="en-US" sz="1400" dirty="0" smtClean="0">
                <a:solidFill>
                  <a:srgbClr val="FFFF66"/>
                </a:solidFill>
                <a:latin typeface="Arial" pitchFamily="34" charset="0"/>
                <a:cs typeface="Arial" pitchFamily="34" charset="0"/>
                <a:hlinkClick r:id="rId3"/>
              </a:rPr>
              <a:t>hab.hrsa.gov/manageyourgrant/files/datatomeasure2010.pdf</a:t>
            </a:r>
            <a:endParaRPr lang="en-US" sz="1400" dirty="0" smtClean="0">
              <a:solidFill>
                <a:srgbClr val="FFFF66"/>
              </a:solidFill>
              <a:latin typeface="Arial" pitchFamily="34" charset="0"/>
              <a:cs typeface="Arial" pitchFamily="34" charset="0"/>
            </a:endParaRPr>
          </a:p>
          <a:p>
            <a:endParaRPr lang="en-US" dirty="0">
              <a:solidFill>
                <a:srgbClr val="FFFF66"/>
              </a:solidFill>
            </a:endParaRPr>
          </a:p>
        </p:txBody>
      </p:sp>
    </p:spTree>
    <p:extLst>
      <p:ext uri="{BB962C8B-B14F-4D97-AF65-F5344CB8AC3E}">
        <p14:creationId xmlns:p14="http://schemas.microsoft.com/office/powerpoint/2010/main" val="22417575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sz="3200" b="1" dirty="0">
                <a:solidFill>
                  <a:srgbClr val="FFC000"/>
                </a:solidFill>
                <a:latin typeface="Arial Unicode MS" pitchFamily="34" charset="-128"/>
              </a:rPr>
              <a:t>Completing the </a:t>
            </a:r>
            <a:r>
              <a:rPr lang="en-US" sz="3200" b="1" dirty="0" err="1">
                <a:solidFill>
                  <a:srgbClr val="FFC000"/>
                </a:solidFill>
                <a:latin typeface="Arial Unicode MS" pitchFamily="34" charset="-128"/>
              </a:rPr>
              <a:t>E</a:t>
            </a:r>
            <a:r>
              <a:rPr lang="en-US" sz="3200" b="1" dirty="0" err="1" smtClean="0">
                <a:solidFill>
                  <a:srgbClr val="FFC000"/>
                </a:solidFill>
                <a:latin typeface="Arial Unicode MS" pitchFamily="34" charset="-128"/>
              </a:rPr>
              <a:t>pi</a:t>
            </a:r>
            <a:r>
              <a:rPr lang="en-US" sz="3200" b="1" dirty="0" smtClean="0">
                <a:solidFill>
                  <a:srgbClr val="FFC000"/>
                </a:solidFill>
                <a:latin typeface="Arial Unicode MS" pitchFamily="34" charset="-128"/>
              </a:rPr>
              <a:t> Profile</a:t>
            </a:r>
            <a:endParaRPr lang="en-US" sz="3200" b="1" i="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pPr>
              <a:defRPr/>
            </a:pPr>
            <a:r>
              <a:rPr lang="en-US" sz="2400" dirty="0">
                <a:solidFill>
                  <a:srgbClr val="FFFF66"/>
                </a:solidFill>
              </a:rPr>
              <a:t>Making the profile user-friendly</a:t>
            </a:r>
          </a:p>
          <a:p>
            <a:pPr lvl="1">
              <a:defRPr/>
            </a:pPr>
            <a:r>
              <a:rPr lang="en-US" sz="2400" dirty="0">
                <a:solidFill>
                  <a:srgbClr val="FFFF66"/>
                </a:solidFill>
              </a:rPr>
              <a:t>Organize profile in a logical sequence</a:t>
            </a:r>
          </a:p>
          <a:p>
            <a:pPr lvl="2">
              <a:defRPr/>
            </a:pPr>
            <a:r>
              <a:rPr lang="en-US" dirty="0">
                <a:solidFill>
                  <a:srgbClr val="FFFF66"/>
                </a:solidFill>
              </a:rPr>
              <a:t>Front matter</a:t>
            </a:r>
          </a:p>
          <a:p>
            <a:pPr lvl="2">
              <a:defRPr/>
            </a:pPr>
            <a:r>
              <a:rPr lang="en-US" dirty="0">
                <a:solidFill>
                  <a:srgbClr val="FFFF66"/>
                </a:solidFill>
              </a:rPr>
              <a:t>Introduction</a:t>
            </a:r>
          </a:p>
          <a:p>
            <a:pPr lvl="2">
              <a:defRPr/>
            </a:pPr>
            <a:r>
              <a:rPr lang="en-US" dirty="0">
                <a:solidFill>
                  <a:srgbClr val="FFFF66"/>
                </a:solidFill>
              </a:rPr>
              <a:t>Body</a:t>
            </a:r>
          </a:p>
          <a:p>
            <a:pPr lvl="2">
              <a:defRPr/>
            </a:pPr>
            <a:r>
              <a:rPr lang="en-US" dirty="0" smtClean="0">
                <a:solidFill>
                  <a:srgbClr val="FFFF66"/>
                </a:solidFill>
              </a:rPr>
              <a:t>Appendices </a:t>
            </a:r>
            <a:r>
              <a:rPr lang="en-US" dirty="0">
                <a:solidFill>
                  <a:srgbClr val="FFFF66"/>
                </a:solidFill>
              </a:rPr>
              <a:t>&amp; other matter</a:t>
            </a:r>
          </a:p>
          <a:p>
            <a:pPr lvl="1">
              <a:defRPr/>
            </a:pPr>
            <a:r>
              <a:rPr lang="en-US" sz="2400" dirty="0">
                <a:solidFill>
                  <a:srgbClr val="FFFF66"/>
                </a:solidFill>
              </a:rPr>
              <a:t>Present data in clear, easy-to-understand tables &amp; figures (graphs, charts, </a:t>
            </a:r>
            <a:r>
              <a:rPr lang="en-US" sz="2400" dirty="0" smtClean="0">
                <a:solidFill>
                  <a:srgbClr val="FFFF66"/>
                </a:solidFill>
              </a:rPr>
              <a:t>maps, including GIS maps)</a:t>
            </a:r>
            <a:endParaRPr lang="en-US" sz="2400" dirty="0">
              <a:solidFill>
                <a:srgbClr val="FFFF66"/>
              </a:solidFill>
            </a:endParaRPr>
          </a:p>
          <a:p>
            <a:pPr lvl="1">
              <a:defRPr/>
            </a:pPr>
            <a:r>
              <a:rPr lang="en-US" sz="2400" dirty="0">
                <a:solidFill>
                  <a:srgbClr val="FFFF66"/>
                </a:solidFill>
              </a:rPr>
              <a:t>Explain data in well-organized narrative </a:t>
            </a:r>
          </a:p>
          <a:p>
            <a:pPr marL="114300" indent="0">
              <a:buFontTx/>
              <a:buNone/>
              <a:defRPr/>
            </a:pPr>
            <a:r>
              <a:rPr lang="en-US" sz="2000" dirty="0"/>
              <a:t>  </a:t>
            </a:r>
          </a:p>
          <a:p>
            <a:pPr lvl="1"/>
            <a:endParaRPr lang="en-US" dirty="0" smtClean="0">
              <a:solidFill>
                <a:srgbClr val="FFFF66"/>
              </a:solidFill>
            </a:endParaRPr>
          </a:p>
        </p:txBody>
      </p:sp>
    </p:spTree>
    <p:extLst>
      <p:ext uri="{BB962C8B-B14F-4D97-AF65-F5344CB8AC3E}">
        <p14:creationId xmlns:p14="http://schemas.microsoft.com/office/powerpoint/2010/main" val="21574628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609600"/>
          </a:xfrm>
        </p:spPr>
        <p:txBody>
          <a:bodyPr/>
          <a:lstStyle/>
          <a:p>
            <a:r>
              <a:rPr lang="en-US" sz="3200" b="1" dirty="0">
                <a:solidFill>
                  <a:srgbClr val="FFC000"/>
                </a:solidFill>
                <a:latin typeface="Arial Unicode MS" pitchFamily="34" charset="-128"/>
              </a:rPr>
              <a:t>Disseminating the </a:t>
            </a:r>
            <a:r>
              <a:rPr lang="en-US" sz="3200" b="1" dirty="0" err="1">
                <a:solidFill>
                  <a:srgbClr val="FFC000"/>
                </a:solidFill>
                <a:latin typeface="Arial Unicode MS" pitchFamily="34" charset="-128"/>
              </a:rPr>
              <a:t>E</a:t>
            </a:r>
            <a:r>
              <a:rPr lang="en-US" sz="3200" b="1" dirty="0" err="1" smtClean="0">
                <a:solidFill>
                  <a:srgbClr val="FFC000"/>
                </a:solidFill>
                <a:latin typeface="Arial Unicode MS" pitchFamily="34" charset="-128"/>
              </a:rPr>
              <a:t>pi</a:t>
            </a:r>
            <a:r>
              <a:rPr lang="en-US" sz="3200" b="1" dirty="0" smtClean="0">
                <a:solidFill>
                  <a:srgbClr val="FFC000"/>
                </a:solidFill>
                <a:latin typeface="Arial Unicode MS" pitchFamily="34" charset="-128"/>
              </a:rPr>
              <a:t> Profile</a:t>
            </a:r>
            <a:endParaRPr lang="en-US" sz="3200" b="1" i="1" dirty="0">
              <a:solidFill>
                <a:srgbClr val="FFC000"/>
              </a:solidFill>
            </a:endParaRPr>
          </a:p>
        </p:txBody>
      </p:sp>
      <p:sp>
        <p:nvSpPr>
          <p:cNvPr id="5123" name="Rectangle 3"/>
          <p:cNvSpPr>
            <a:spLocks noGrp="1" noChangeArrowheads="1"/>
          </p:cNvSpPr>
          <p:nvPr>
            <p:ph type="body" idx="1"/>
          </p:nvPr>
        </p:nvSpPr>
        <p:spPr>
          <a:xfrm>
            <a:off x="457200" y="1219200"/>
            <a:ext cx="8458200" cy="4882251"/>
          </a:xfrm>
        </p:spPr>
        <p:txBody>
          <a:bodyPr/>
          <a:lstStyle/>
          <a:p>
            <a:r>
              <a:rPr lang="en-US" sz="2200" dirty="0">
                <a:solidFill>
                  <a:srgbClr val="FFFF66"/>
                </a:solidFill>
              </a:rPr>
              <a:t>HIV prevention CPGs – informs development of the HIV Comprehensive Plan</a:t>
            </a:r>
          </a:p>
          <a:p>
            <a:r>
              <a:rPr lang="en-US" sz="2200" dirty="0">
                <a:solidFill>
                  <a:srgbClr val="FFFF66"/>
                </a:solidFill>
              </a:rPr>
              <a:t>Ryan White HIV/AIDS program grantees, planning councils &amp; consortia – informs development of the  Comprehensive Needs Assessment</a:t>
            </a:r>
          </a:p>
          <a:p>
            <a:r>
              <a:rPr lang="en-US" sz="2200" dirty="0">
                <a:solidFill>
                  <a:srgbClr val="FFFF66"/>
                </a:solidFill>
              </a:rPr>
              <a:t>Post profile on health </a:t>
            </a:r>
            <a:r>
              <a:rPr lang="en-US" sz="2200" dirty="0" smtClean="0">
                <a:solidFill>
                  <a:srgbClr val="FFFF66"/>
                </a:solidFill>
              </a:rPr>
              <a:t>department </a:t>
            </a:r>
            <a:r>
              <a:rPr lang="en-US" sz="2200" dirty="0">
                <a:solidFill>
                  <a:srgbClr val="FFFF66"/>
                </a:solidFill>
              </a:rPr>
              <a:t>website</a:t>
            </a:r>
          </a:p>
          <a:p>
            <a:r>
              <a:rPr lang="en-US" sz="2200" dirty="0">
                <a:solidFill>
                  <a:srgbClr val="FFFF66"/>
                </a:solidFill>
              </a:rPr>
              <a:t>Distribute </a:t>
            </a:r>
            <a:r>
              <a:rPr lang="en-US" sz="2200" dirty="0" err="1">
                <a:solidFill>
                  <a:srgbClr val="FFFF66"/>
                </a:solidFill>
              </a:rPr>
              <a:t>epi</a:t>
            </a:r>
            <a:r>
              <a:rPr lang="en-US" sz="2200" dirty="0">
                <a:solidFill>
                  <a:srgbClr val="FFFF66"/>
                </a:solidFill>
              </a:rPr>
              <a:t> profile to other stake holders:</a:t>
            </a:r>
          </a:p>
          <a:p>
            <a:pPr lvl="1"/>
            <a:r>
              <a:rPr lang="en-US" sz="2000" dirty="0" smtClean="0">
                <a:solidFill>
                  <a:srgbClr val="FFFF66"/>
                </a:solidFill>
              </a:rPr>
              <a:t>Community-based organizations (CBOs ) </a:t>
            </a:r>
            <a:endParaRPr lang="en-US" sz="2000" dirty="0">
              <a:solidFill>
                <a:srgbClr val="FFFF66"/>
              </a:solidFill>
            </a:endParaRPr>
          </a:p>
          <a:p>
            <a:pPr lvl="1"/>
            <a:r>
              <a:rPr lang="en-US" sz="2000" dirty="0">
                <a:solidFill>
                  <a:srgbClr val="FFFF66"/>
                </a:solidFill>
              </a:rPr>
              <a:t>HIV care providers</a:t>
            </a:r>
          </a:p>
          <a:p>
            <a:pPr lvl="1"/>
            <a:r>
              <a:rPr lang="en-US" sz="2000" dirty="0">
                <a:solidFill>
                  <a:srgbClr val="FFFF66"/>
                </a:solidFill>
              </a:rPr>
              <a:t>Other programs in health </a:t>
            </a:r>
            <a:r>
              <a:rPr lang="en-US" sz="2000" dirty="0" smtClean="0">
                <a:solidFill>
                  <a:srgbClr val="FFFF66"/>
                </a:solidFill>
              </a:rPr>
              <a:t>department </a:t>
            </a:r>
            <a:r>
              <a:rPr lang="en-US" sz="2000" dirty="0">
                <a:solidFill>
                  <a:srgbClr val="FFFF66"/>
                </a:solidFill>
              </a:rPr>
              <a:t>(e.g., STD, TB, Hepatitis)</a:t>
            </a:r>
          </a:p>
          <a:p>
            <a:pPr lvl="1"/>
            <a:r>
              <a:rPr lang="en-US" sz="2000" dirty="0">
                <a:solidFill>
                  <a:srgbClr val="FFFF66"/>
                </a:solidFill>
              </a:rPr>
              <a:t>Local academic HIV researchers</a:t>
            </a:r>
          </a:p>
          <a:p>
            <a:pPr lvl="1"/>
            <a:r>
              <a:rPr lang="en-US" sz="2000" dirty="0">
                <a:solidFill>
                  <a:srgbClr val="FFFF66"/>
                </a:solidFill>
              </a:rPr>
              <a:t>Community activists</a:t>
            </a:r>
          </a:p>
          <a:p>
            <a:pPr lvl="1"/>
            <a:r>
              <a:rPr lang="en-US" sz="2000" dirty="0">
                <a:solidFill>
                  <a:srgbClr val="FFFF66"/>
                </a:solidFill>
              </a:rPr>
              <a:t>Local government officials</a:t>
            </a:r>
          </a:p>
        </p:txBody>
      </p:sp>
    </p:spTree>
    <p:extLst>
      <p:ext uri="{BB962C8B-B14F-4D97-AF65-F5344CB8AC3E}">
        <p14:creationId xmlns:p14="http://schemas.microsoft.com/office/powerpoint/2010/main" val="41523934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685800"/>
          </a:xfrm>
        </p:spPr>
        <p:txBody>
          <a:bodyPr/>
          <a:lstStyle/>
          <a:p>
            <a:r>
              <a:rPr lang="en-US" sz="3200" b="1" dirty="0">
                <a:solidFill>
                  <a:srgbClr val="FFC000"/>
                </a:solidFill>
                <a:latin typeface="Arial Unicode MS" pitchFamily="34" charset="-128"/>
              </a:rPr>
              <a:t>Special Considerations</a:t>
            </a:r>
            <a:endParaRPr lang="en-US" sz="3200" b="1" i="1" dirty="0">
              <a:solidFill>
                <a:srgbClr val="FFC000"/>
              </a:solidFill>
            </a:endParaRPr>
          </a:p>
        </p:txBody>
      </p:sp>
      <p:sp>
        <p:nvSpPr>
          <p:cNvPr id="5123" name="Rectangle 3"/>
          <p:cNvSpPr>
            <a:spLocks noGrp="1" noChangeArrowheads="1"/>
          </p:cNvSpPr>
          <p:nvPr>
            <p:ph type="body" idx="1"/>
          </p:nvPr>
        </p:nvSpPr>
        <p:spPr>
          <a:xfrm>
            <a:off x="778933" y="1066800"/>
            <a:ext cx="7772400" cy="5105400"/>
          </a:xfrm>
        </p:spPr>
        <p:txBody>
          <a:bodyPr/>
          <a:lstStyle/>
          <a:p>
            <a:pPr>
              <a:defRPr/>
            </a:pPr>
            <a:r>
              <a:rPr lang="en-US" sz="2400" dirty="0">
                <a:solidFill>
                  <a:srgbClr val="FFFF66"/>
                </a:solidFill>
              </a:rPr>
              <a:t>Confidentiality</a:t>
            </a:r>
          </a:p>
          <a:p>
            <a:pPr>
              <a:defRPr/>
            </a:pPr>
            <a:r>
              <a:rPr lang="en-US" sz="2400" dirty="0">
                <a:solidFill>
                  <a:srgbClr val="FFFF66"/>
                </a:solidFill>
              </a:rPr>
              <a:t>Special-Needs Populations – Ryan White HIV/AIDS Program</a:t>
            </a:r>
          </a:p>
          <a:p>
            <a:pPr lvl="1">
              <a:defRPr/>
            </a:pPr>
            <a:r>
              <a:rPr lang="en-US" sz="2000" dirty="0">
                <a:solidFill>
                  <a:srgbClr val="FFFF66"/>
                </a:solidFill>
              </a:rPr>
              <a:t>Youth 13-24 years</a:t>
            </a:r>
          </a:p>
          <a:p>
            <a:pPr lvl="1">
              <a:defRPr/>
            </a:pPr>
            <a:r>
              <a:rPr lang="en-US" sz="2000" dirty="0">
                <a:solidFill>
                  <a:srgbClr val="FFFF66"/>
                </a:solidFill>
              </a:rPr>
              <a:t>Injection drug users</a:t>
            </a:r>
          </a:p>
          <a:p>
            <a:pPr lvl="1">
              <a:defRPr/>
            </a:pPr>
            <a:r>
              <a:rPr lang="en-US" sz="2000" dirty="0">
                <a:solidFill>
                  <a:srgbClr val="FFFF66"/>
                </a:solidFill>
              </a:rPr>
              <a:t>Men of color who have sex with men</a:t>
            </a:r>
          </a:p>
          <a:p>
            <a:pPr lvl="1">
              <a:defRPr/>
            </a:pPr>
            <a:r>
              <a:rPr lang="en-US" sz="2000" dirty="0">
                <a:solidFill>
                  <a:srgbClr val="FFFF66"/>
                </a:solidFill>
              </a:rPr>
              <a:t>White men who have sex with men</a:t>
            </a:r>
          </a:p>
          <a:p>
            <a:pPr lvl="1">
              <a:defRPr/>
            </a:pPr>
            <a:r>
              <a:rPr lang="en-US" sz="2000" dirty="0">
                <a:solidFill>
                  <a:srgbClr val="FFFF66"/>
                </a:solidFill>
              </a:rPr>
              <a:t>Women of child bearing age (13 years of age or older)</a:t>
            </a:r>
          </a:p>
          <a:p>
            <a:pPr marL="400050" lvl="1" indent="0">
              <a:buFont typeface="Times New Roman" pitchFamily="18" charset="0"/>
              <a:buNone/>
              <a:defRPr/>
            </a:pPr>
            <a:r>
              <a:rPr lang="en-US" sz="1800" i="1" dirty="0" smtClean="0">
                <a:solidFill>
                  <a:srgbClr val="FFFF66"/>
                </a:solidFill>
              </a:rPr>
              <a:t>Note</a:t>
            </a:r>
            <a:r>
              <a:rPr lang="en-US" sz="1800" dirty="0" smtClean="0">
                <a:solidFill>
                  <a:srgbClr val="FFFF66"/>
                </a:solidFill>
              </a:rPr>
              <a:t>: See section 2 of Ryan </a:t>
            </a:r>
            <a:r>
              <a:rPr lang="en-US" sz="1800" dirty="0">
                <a:solidFill>
                  <a:srgbClr val="FFFF66"/>
                </a:solidFill>
              </a:rPr>
              <a:t>White monograph: Using Data to Measure Public Health Performance: A Guide for Ryan White Program Grantees - available at </a:t>
            </a:r>
            <a:r>
              <a:rPr lang="en-US" sz="1800" dirty="0">
                <a:solidFill>
                  <a:srgbClr val="FFFF66"/>
                </a:solidFill>
                <a:hlinkClick r:id="rId3"/>
              </a:rPr>
              <a:t>http://hab.hrsa.gov/manageyourgrant/files/datatomeasure2010.pdf</a:t>
            </a:r>
            <a:r>
              <a:rPr lang="en-US" sz="1800" dirty="0">
                <a:solidFill>
                  <a:srgbClr val="FFFF66"/>
                </a:solidFill>
              </a:rPr>
              <a:t>.   </a:t>
            </a:r>
          </a:p>
          <a:p>
            <a:pPr>
              <a:defRPr/>
            </a:pPr>
            <a:r>
              <a:rPr lang="en-US" sz="2400" dirty="0">
                <a:solidFill>
                  <a:srgbClr val="FFFF66"/>
                </a:solidFill>
              </a:rPr>
              <a:t>Comorbidity (e.g., STDs, hepatitis B or C, TB, substance use, or severe mental illness) - Ryan White HIV/AIDS Program</a:t>
            </a:r>
          </a:p>
          <a:p>
            <a:endParaRPr lang="en-US" dirty="0">
              <a:solidFill>
                <a:srgbClr val="FFFF66"/>
              </a:solidFill>
            </a:endParaRPr>
          </a:p>
        </p:txBody>
      </p:sp>
    </p:spTree>
    <p:extLst>
      <p:ext uri="{BB962C8B-B14F-4D97-AF65-F5344CB8AC3E}">
        <p14:creationId xmlns:p14="http://schemas.microsoft.com/office/powerpoint/2010/main" val="29798634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685800"/>
          </a:xfrm>
        </p:spPr>
        <p:txBody>
          <a:bodyPr/>
          <a:lstStyle/>
          <a:p>
            <a:r>
              <a:rPr lang="en-US" sz="3200" b="1" dirty="0" smtClean="0">
                <a:solidFill>
                  <a:srgbClr val="FFC000"/>
                </a:solidFill>
                <a:latin typeface="Arial Unicode MS" pitchFamily="34" charset="-128"/>
              </a:rPr>
              <a:t>Frequency of Producing </a:t>
            </a:r>
            <a:r>
              <a:rPr lang="en-US" sz="3200" b="1" dirty="0" err="1" smtClean="0">
                <a:solidFill>
                  <a:srgbClr val="FFC000"/>
                </a:solidFill>
                <a:latin typeface="Arial Unicode MS" pitchFamily="34" charset="-128"/>
              </a:rPr>
              <a:t>Epi</a:t>
            </a:r>
            <a:r>
              <a:rPr lang="en-US" sz="3200" b="1" dirty="0" smtClean="0">
                <a:solidFill>
                  <a:srgbClr val="FFC000"/>
                </a:solidFill>
                <a:latin typeface="Arial Unicode MS" pitchFamily="34" charset="-128"/>
              </a:rPr>
              <a:t> Profile</a:t>
            </a:r>
            <a:endParaRPr lang="en-US" sz="3200" b="1" i="1" dirty="0">
              <a:solidFill>
                <a:srgbClr val="FFC000"/>
              </a:solidFill>
            </a:endParaRPr>
          </a:p>
        </p:txBody>
      </p:sp>
      <p:sp>
        <p:nvSpPr>
          <p:cNvPr id="5123" name="Rectangle 3"/>
          <p:cNvSpPr>
            <a:spLocks noGrp="1" noChangeArrowheads="1"/>
          </p:cNvSpPr>
          <p:nvPr>
            <p:ph type="body" idx="1"/>
          </p:nvPr>
        </p:nvSpPr>
        <p:spPr>
          <a:xfrm>
            <a:off x="778933" y="1066800"/>
            <a:ext cx="7772400" cy="5105400"/>
          </a:xfrm>
        </p:spPr>
        <p:txBody>
          <a:bodyPr/>
          <a:lstStyle/>
          <a:p>
            <a:r>
              <a:rPr lang="en-US" sz="2400" dirty="0">
                <a:solidFill>
                  <a:srgbClr val="FFFF66"/>
                </a:solidFill>
              </a:rPr>
              <a:t>Produce at least one comprehensive or full </a:t>
            </a:r>
            <a:r>
              <a:rPr lang="en-US" sz="2400" dirty="0" err="1">
                <a:solidFill>
                  <a:srgbClr val="FFFF66"/>
                </a:solidFill>
              </a:rPr>
              <a:t>epi</a:t>
            </a:r>
            <a:r>
              <a:rPr lang="en-US" sz="2400" dirty="0">
                <a:solidFill>
                  <a:srgbClr val="FFFF66"/>
                </a:solidFill>
              </a:rPr>
              <a:t> profile in a </a:t>
            </a:r>
            <a:r>
              <a:rPr lang="en-US" sz="2400" dirty="0" smtClean="0">
                <a:solidFill>
                  <a:srgbClr val="FFFF66"/>
                </a:solidFill>
              </a:rPr>
              <a:t>funding </a:t>
            </a:r>
            <a:r>
              <a:rPr lang="en-US" sz="2400" dirty="0">
                <a:solidFill>
                  <a:srgbClr val="FFFF66"/>
                </a:solidFill>
              </a:rPr>
              <a:t>cycle (5 years)</a:t>
            </a:r>
          </a:p>
          <a:p>
            <a:r>
              <a:rPr lang="en-US" sz="2400" dirty="0" smtClean="0">
                <a:solidFill>
                  <a:srgbClr val="FFFF66"/>
                </a:solidFill>
              </a:rPr>
              <a:t>Update annually: </a:t>
            </a:r>
            <a:r>
              <a:rPr lang="en-US" sz="2400" dirty="0">
                <a:solidFill>
                  <a:srgbClr val="FFFF66"/>
                </a:solidFill>
              </a:rPr>
              <a:t>Updates can be in the form of: </a:t>
            </a:r>
          </a:p>
          <a:p>
            <a:pPr lvl="1"/>
            <a:r>
              <a:rPr lang="en-US" sz="2400" dirty="0">
                <a:solidFill>
                  <a:srgbClr val="FFFF66"/>
                </a:solidFill>
              </a:rPr>
              <a:t>update to executive summary </a:t>
            </a:r>
            <a:r>
              <a:rPr lang="en-US" sz="2400" dirty="0" smtClean="0">
                <a:solidFill>
                  <a:srgbClr val="FFFF66"/>
                </a:solidFill>
              </a:rPr>
              <a:t>and </a:t>
            </a:r>
            <a:r>
              <a:rPr lang="en-US" sz="2400" dirty="0">
                <a:solidFill>
                  <a:srgbClr val="FFFF66"/>
                </a:solidFill>
              </a:rPr>
              <a:t>core tables </a:t>
            </a:r>
            <a:r>
              <a:rPr lang="en-US" sz="2400" dirty="0" smtClean="0">
                <a:solidFill>
                  <a:srgbClr val="FFFF66"/>
                </a:solidFill>
              </a:rPr>
              <a:t>and figures</a:t>
            </a:r>
            <a:endParaRPr lang="en-US" sz="2400" dirty="0">
              <a:solidFill>
                <a:srgbClr val="FFFF66"/>
              </a:solidFill>
            </a:endParaRPr>
          </a:p>
          <a:p>
            <a:pPr lvl="1"/>
            <a:r>
              <a:rPr lang="en-US" sz="2400" dirty="0">
                <a:solidFill>
                  <a:srgbClr val="FFFF66"/>
                </a:solidFill>
              </a:rPr>
              <a:t>Fact sheets</a:t>
            </a:r>
          </a:p>
          <a:p>
            <a:pPr lvl="2"/>
            <a:r>
              <a:rPr lang="en-US" dirty="0" smtClean="0">
                <a:solidFill>
                  <a:srgbClr val="FFFF66"/>
                </a:solidFill>
              </a:rPr>
              <a:t>Pull fact sheets together at end of year</a:t>
            </a:r>
          </a:p>
          <a:p>
            <a:pPr lvl="1"/>
            <a:r>
              <a:rPr lang="en-US" sz="2400" dirty="0" smtClean="0">
                <a:solidFill>
                  <a:srgbClr val="FFFF66"/>
                </a:solidFill>
              </a:rPr>
              <a:t>Supplemental reports</a:t>
            </a:r>
          </a:p>
          <a:p>
            <a:pPr lvl="1"/>
            <a:r>
              <a:rPr lang="en-US" sz="2400" dirty="0" smtClean="0">
                <a:solidFill>
                  <a:srgbClr val="FFFF66"/>
                </a:solidFill>
              </a:rPr>
              <a:t>Slide sets</a:t>
            </a:r>
            <a:endParaRPr lang="en-US" sz="2400" dirty="0">
              <a:solidFill>
                <a:srgbClr val="FFFF66"/>
              </a:solidFill>
            </a:endParaRPr>
          </a:p>
          <a:p>
            <a:r>
              <a:rPr lang="en-US" sz="2400" dirty="0">
                <a:solidFill>
                  <a:srgbClr val="FFFF66"/>
                </a:solidFill>
              </a:rPr>
              <a:t>Ryan White HIV/AIDS program grantees should follow program guidance from HIV/AIDS bureau</a:t>
            </a:r>
          </a:p>
          <a:p>
            <a:endParaRPr lang="en-US" dirty="0">
              <a:solidFill>
                <a:srgbClr val="FFFF66"/>
              </a:solidFill>
            </a:endParaRPr>
          </a:p>
        </p:txBody>
      </p:sp>
    </p:spTree>
    <p:extLst>
      <p:ext uri="{BB962C8B-B14F-4D97-AF65-F5344CB8AC3E}">
        <p14:creationId xmlns:p14="http://schemas.microsoft.com/office/powerpoint/2010/main" val="31580720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609600"/>
          </a:xfrm>
        </p:spPr>
        <p:txBody>
          <a:bodyPr/>
          <a:lstStyle/>
          <a:p>
            <a:r>
              <a:rPr lang="en-US" sz="3200" b="1" dirty="0" smtClean="0">
                <a:solidFill>
                  <a:srgbClr val="FFC000"/>
                </a:solidFill>
                <a:latin typeface="Arial Unicode MS" pitchFamily="34" charset="-128"/>
              </a:rPr>
              <a:t>Major Changes from previous Guidance</a:t>
            </a:r>
            <a:endParaRPr lang="en-US" sz="3200" b="1" i="1" dirty="0">
              <a:solidFill>
                <a:srgbClr val="FFC000"/>
              </a:solidFill>
            </a:endParaRPr>
          </a:p>
        </p:txBody>
      </p:sp>
      <p:sp>
        <p:nvSpPr>
          <p:cNvPr id="5123" name="Rectangle 3"/>
          <p:cNvSpPr>
            <a:spLocks noGrp="1" noChangeArrowheads="1"/>
          </p:cNvSpPr>
          <p:nvPr>
            <p:ph type="body" idx="1"/>
          </p:nvPr>
        </p:nvSpPr>
        <p:spPr>
          <a:xfrm>
            <a:off x="762000" y="990600"/>
            <a:ext cx="7772400" cy="5334000"/>
          </a:xfrm>
        </p:spPr>
        <p:txBody>
          <a:bodyPr/>
          <a:lstStyle/>
          <a:p>
            <a:r>
              <a:rPr lang="en-US" sz="2200" dirty="0" smtClean="0">
                <a:solidFill>
                  <a:srgbClr val="FFFF66"/>
                </a:solidFill>
              </a:rPr>
              <a:t>Chapters tightened to avoid repetition/redundancy</a:t>
            </a:r>
          </a:p>
          <a:p>
            <a:r>
              <a:rPr lang="en-US" sz="2200" dirty="0" smtClean="0">
                <a:solidFill>
                  <a:srgbClr val="FFFF66"/>
                </a:solidFill>
              </a:rPr>
              <a:t>HIV/AIDS changed to HIV infection to reflect all stages of HIV</a:t>
            </a:r>
            <a:endParaRPr lang="en-US" sz="2200" dirty="0">
              <a:solidFill>
                <a:srgbClr val="FFFF66"/>
              </a:solidFill>
            </a:endParaRPr>
          </a:p>
          <a:p>
            <a:r>
              <a:rPr lang="en-US" sz="2200" dirty="0" smtClean="0">
                <a:solidFill>
                  <a:srgbClr val="FFFF66"/>
                </a:solidFill>
              </a:rPr>
              <a:t>Definitions and concept terms scattered in previous guidance consolidated and placed in appendix</a:t>
            </a:r>
          </a:p>
          <a:p>
            <a:r>
              <a:rPr lang="en-US" sz="2200" dirty="0" smtClean="0">
                <a:solidFill>
                  <a:srgbClr val="FFFF66"/>
                </a:solidFill>
              </a:rPr>
              <a:t>Added use of CDC-developed SAS programs for analysis of jurisdictional level data to answer core epidemiologic questions</a:t>
            </a:r>
          </a:p>
          <a:p>
            <a:r>
              <a:rPr lang="en-US" sz="2200" dirty="0" smtClean="0">
                <a:solidFill>
                  <a:srgbClr val="FFFF66"/>
                </a:solidFill>
              </a:rPr>
              <a:t>Added use of data from HIV incidence surveillance by select sites to calculate estimates of HIV incidence</a:t>
            </a:r>
          </a:p>
          <a:p>
            <a:r>
              <a:rPr lang="en-US" sz="2200" dirty="0" smtClean="0">
                <a:solidFill>
                  <a:srgbClr val="FFFF66"/>
                </a:solidFill>
              </a:rPr>
              <a:t>Added continuum of HIV care</a:t>
            </a:r>
          </a:p>
          <a:p>
            <a:r>
              <a:rPr lang="en-US" sz="2200" dirty="0" smtClean="0">
                <a:solidFill>
                  <a:srgbClr val="FFFF66"/>
                </a:solidFill>
              </a:rPr>
              <a:t>References provided on the use of HIV testing data</a:t>
            </a:r>
          </a:p>
          <a:p>
            <a:r>
              <a:rPr lang="en-US" sz="2200" dirty="0" smtClean="0">
                <a:solidFill>
                  <a:srgbClr val="FFFF66"/>
                </a:solidFill>
              </a:rPr>
              <a:t>HRSA updated Ryan White-related questions</a:t>
            </a:r>
          </a:p>
          <a:p>
            <a:r>
              <a:rPr lang="en-US" sz="2200" dirty="0" smtClean="0">
                <a:solidFill>
                  <a:srgbClr val="FFFF66"/>
                </a:solidFill>
              </a:rPr>
              <a:t>Data sources in appendix updated</a:t>
            </a:r>
          </a:p>
          <a:p>
            <a:r>
              <a:rPr lang="en-US" sz="2200" dirty="0" smtClean="0">
                <a:solidFill>
                  <a:srgbClr val="FFFF66"/>
                </a:solidFill>
              </a:rPr>
              <a:t>Sample tables and charts placed in appendix</a:t>
            </a:r>
          </a:p>
          <a:p>
            <a:pPr marL="0" indent="0">
              <a:buNone/>
            </a:pPr>
            <a:endParaRPr lang="en-US" sz="2200" dirty="0" smtClean="0">
              <a:solidFill>
                <a:srgbClr val="FFFF66"/>
              </a:solidFill>
            </a:endParaRPr>
          </a:p>
          <a:p>
            <a:endParaRPr lang="en-US" sz="2400" dirty="0">
              <a:solidFill>
                <a:srgbClr val="FFFF66"/>
              </a:solidFill>
            </a:endParaRPr>
          </a:p>
        </p:txBody>
      </p:sp>
    </p:spTree>
    <p:extLst>
      <p:ext uri="{BB962C8B-B14F-4D97-AF65-F5344CB8AC3E}">
        <p14:creationId xmlns:p14="http://schemas.microsoft.com/office/powerpoint/2010/main" val="30056766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01375"/>
            <a:ext cx="7772400" cy="1143000"/>
          </a:xfrm>
        </p:spPr>
        <p:txBody>
          <a:bodyPr/>
          <a:lstStyle/>
          <a:p>
            <a:r>
              <a:rPr lang="en-US" sz="3200" b="1" dirty="0" smtClean="0">
                <a:solidFill>
                  <a:srgbClr val="FFC000"/>
                </a:solidFill>
              </a:rPr>
              <a:t>Update of Integrated Guidelines for Developing </a:t>
            </a:r>
            <a:r>
              <a:rPr lang="en-US" sz="3200" b="1" dirty="0" err="1" smtClean="0">
                <a:solidFill>
                  <a:srgbClr val="FFC000"/>
                </a:solidFill>
              </a:rPr>
              <a:t>Epi</a:t>
            </a:r>
            <a:r>
              <a:rPr lang="en-US" sz="3200" b="1" dirty="0" smtClean="0">
                <a:solidFill>
                  <a:srgbClr val="FFC000"/>
                </a:solidFill>
              </a:rPr>
              <a:t> Profile Work Group</a:t>
            </a:r>
            <a:r>
              <a:rPr lang="en-US" b="1" dirty="0" smtClean="0">
                <a:solidFill>
                  <a:srgbClr val="FFC000"/>
                </a:solidFill>
              </a:rPr>
              <a:t>	</a:t>
            </a:r>
            <a:endParaRPr lang="en-US" b="1" dirty="0">
              <a:solidFill>
                <a:srgbClr val="FFC000"/>
              </a:solidFill>
            </a:endParaRPr>
          </a:p>
        </p:txBody>
      </p:sp>
      <p:sp>
        <p:nvSpPr>
          <p:cNvPr id="3" name="Content Placeholder 2"/>
          <p:cNvSpPr>
            <a:spLocks noGrp="1"/>
          </p:cNvSpPr>
          <p:nvPr>
            <p:ph idx="1"/>
          </p:nvPr>
        </p:nvSpPr>
        <p:spPr>
          <a:xfrm>
            <a:off x="375548" y="1605633"/>
            <a:ext cx="4120251" cy="4114800"/>
          </a:xfrm>
        </p:spPr>
        <p:txBody>
          <a:bodyPr/>
          <a:lstStyle/>
          <a:p>
            <a:r>
              <a:rPr lang="en-US" sz="2000" dirty="0" smtClean="0">
                <a:solidFill>
                  <a:srgbClr val="FFFF99"/>
                </a:solidFill>
              </a:rPr>
              <a:t>State/local representatives</a:t>
            </a:r>
          </a:p>
          <a:p>
            <a:pPr lvl="1"/>
            <a:r>
              <a:rPr lang="en-US" sz="1600" dirty="0" smtClean="0">
                <a:solidFill>
                  <a:srgbClr val="FFFF99"/>
                </a:solidFill>
              </a:rPr>
              <a:t>Jim Dowling (Delaware)</a:t>
            </a:r>
          </a:p>
          <a:p>
            <a:pPr lvl="1"/>
            <a:r>
              <a:rPr lang="en-US" sz="1600" dirty="0" smtClean="0">
                <a:solidFill>
                  <a:srgbClr val="FFFF99"/>
                </a:solidFill>
              </a:rPr>
              <a:t>Khalid </a:t>
            </a:r>
            <a:r>
              <a:rPr lang="en-US" sz="1600" dirty="0">
                <a:solidFill>
                  <a:srgbClr val="FFFF99"/>
                </a:solidFill>
              </a:rPr>
              <a:t>Kheirallah (District of Columbia</a:t>
            </a:r>
            <a:r>
              <a:rPr lang="en-US" sz="1600" dirty="0" smtClean="0">
                <a:solidFill>
                  <a:srgbClr val="FFFF99"/>
                </a:solidFill>
              </a:rPr>
              <a:t>)</a:t>
            </a:r>
          </a:p>
          <a:p>
            <a:pPr lvl="1"/>
            <a:r>
              <a:rPr lang="en-US" sz="1600" dirty="0" smtClean="0">
                <a:solidFill>
                  <a:srgbClr val="FFFF99"/>
                </a:solidFill>
              </a:rPr>
              <a:t>Maile Beatty (Massachusetts)</a:t>
            </a:r>
          </a:p>
          <a:p>
            <a:pPr lvl="1"/>
            <a:r>
              <a:rPr lang="en-US" sz="1600" dirty="0" smtClean="0">
                <a:solidFill>
                  <a:srgbClr val="FFFF99"/>
                </a:solidFill>
              </a:rPr>
              <a:t>Jessica Fridge (Louisiana) </a:t>
            </a:r>
          </a:p>
          <a:p>
            <a:pPr lvl="1"/>
            <a:r>
              <a:rPr lang="en-US" sz="1600" dirty="0" smtClean="0">
                <a:solidFill>
                  <a:srgbClr val="FFFF99"/>
                </a:solidFill>
              </a:rPr>
              <a:t>Aaron Roome (Connecticut)</a:t>
            </a:r>
          </a:p>
          <a:p>
            <a:pPr lvl="1"/>
            <a:r>
              <a:rPr lang="en-US" sz="1600" dirty="0" smtClean="0">
                <a:solidFill>
                  <a:srgbClr val="FFFF99"/>
                </a:solidFill>
              </a:rPr>
              <a:t>Glenise Johnson (Minnesota)</a:t>
            </a:r>
          </a:p>
          <a:p>
            <a:pPr lvl="1"/>
            <a:r>
              <a:rPr lang="en-US" sz="1600" dirty="0" smtClean="0">
                <a:solidFill>
                  <a:srgbClr val="FFFF99"/>
                </a:solidFill>
              </a:rPr>
              <a:t>Jeff Capizzi (Oregon)</a:t>
            </a:r>
          </a:p>
          <a:p>
            <a:pPr lvl="1"/>
            <a:r>
              <a:rPr lang="en-US" sz="1600" dirty="0" smtClean="0">
                <a:solidFill>
                  <a:srgbClr val="FFFF99"/>
                </a:solidFill>
              </a:rPr>
              <a:t>Tom Shavor (Tennessee)</a:t>
            </a:r>
          </a:p>
          <a:p>
            <a:pPr lvl="1"/>
            <a:r>
              <a:rPr lang="en-US" sz="1600" dirty="0" smtClean="0">
                <a:solidFill>
                  <a:srgbClr val="FFFF99"/>
                </a:solidFill>
              </a:rPr>
              <a:t>Ashley Carter (Virginia)</a:t>
            </a:r>
          </a:p>
          <a:p>
            <a:pPr lvl="1"/>
            <a:r>
              <a:rPr lang="en-US" sz="1600" dirty="0" smtClean="0">
                <a:solidFill>
                  <a:srgbClr val="FFFF99"/>
                </a:solidFill>
              </a:rPr>
              <a:t>Karin Bosh (Missouri)</a:t>
            </a:r>
          </a:p>
          <a:p>
            <a:pPr lvl="1"/>
            <a:r>
              <a:rPr lang="en-US" sz="1600" dirty="0" smtClean="0">
                <a:solidFill>
                  <a:srgbClr val="FFFF99"/>
                </a:solidFill>
              </a:rPr>
              <a:t>Daniel Hilman (Indiana)</a:t>
            </a:r>
          </a:p>
          <a:p>
            <a:pPr lvl="1"/>
            <a:endParaRPr lang="en-US" sz="1600" dirty="0">
              <a:solidFill>
                <a:srgbClr val="FFFF99"/>
              </a:solidFill>
            </a:endParaRPr>
          </a:p>
        </p:txBody>
      </p:sp>
      <p:sp>
        <p:nvSpPr>
          <p:cNvPr id="4" name="Content Placeholder 2"/>
          <p:cNvSpPr txBox="1">
            <a:spLocks/>
          </p:cNvSpPr>
          <p:nvPr/>
        </p:nvSpPr>
        <p:spPr>
          <a:xfrm>
            <a:off x="4495800" y="2568952"/>
            <a:ext cx="3581400" cy="32766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solidFill>
                  <a:srgbClr val="FFFF99"/>
                </a:solidFill>
              </a:rPr>
              <a:t>CDC representatives </a:t>
            </a:r>
          </a:p>
          <a:p>
            <a:pPr lvl="1"/>
            <a:r>
              <a:rPr lang="en-US" sz="1600" dirty="0" smtClean="0">
                <a:solidFill>
                  <a:srgbClr val="FFFF99"/>
                </a:solidFill>
              </a:rPr>
              <a:t>Sherene Cora</a:t>
            </a:r>
            <a:endParaRPr lang="en-US" sz="1600" dirty="0">
              <a:solidFill>
                <a:srgbClr val="FFFF99"/>
              </a:solidFill>
            </a:endParaRPr>
          </a:p>
          <a:p>
            <a:pPr lvl="1"/>
            <a:r>
              <a:rPr lang="en-US" sz="1600" dirty="0" smtClean="0">
                <a:solidFill>
                  <a:srgbClr val="FFFF99"/>
                </a:solidFill>
              </a:rPr>
              <a:t>Deanna Campbell</a:t>
            </a:r>
          </a:p>
          <a:p>
            <a:pPr lvl="1"/>
            <a:r>
              <a:rPr lang="en-US" sz="1600" dirty="0" smtClean="0">
                <a:solidFill>
                  <a:srgbClr val="FFFF99"/>
                </a:solidFill>
              </a:rPr>
              <a:t>Avena Jackson</a:t>
            </a:r>
          </a:p>
          <a:p>
            <a:pPr lvl="1"/>
            <a:r>
              <a:rPr lang="en-US" sz="1600" dirty="0" smtClean="0">
                <a:solidFill>
                  <a:srgbClr val="FFFF99"/>
                </a:solidFill>
              </a:rPr>
              <a:t>June Mayfield</a:t>
            </a:r>
          </a:p>
          <a:p>
            <a:pPr lvl="1"/>
            <a:r>
              <a:rPr lang="en-US" sz="1600" dirty="0" smtClean="0">
                <a:solidFill>
                  <a:srgbClr val="FFFF99"/>
                </a:solidFill>
              </a:rPr>
              <a:t>Stan Lehman</a:t>
            </a:r>
          </a:p>
          <a:p>
            <a:pPr lvl="1"/>
            <a:r>
              <a:rPr lang="en-US" sz="1600" dirty="0" smtClean="0">
                <a:solidFill>
                  <a:srgbClr val="FFFF99"/>
                </a:solidFill>
              </a:rPr>
              <a:t>Michael Campsmith</a:t>
            </a:r>
          </a:p>
          <a:p>
            <a:pPr lvl="1"/>
            <a:r>
              <a:rPr lang="en-US" sz="1600" dirty="0" smtClean="0">
                <a:solidFill>
                  <a:srgbClr val="FFFF99"/>
                </a:solidFill>
              </a:rPr>
              <a:t>Anna Satcher Johnson</a:t>
            </a:r>
          </a:p>
          <a:p>
            <a:pPr lvl="1"/>
            <a:r>
              <a:rPr lang="en-US" sz="1600" dirty="0" smtClean="0">
                <a:solidFill>
                  <a:srgbClr val="FFFF99"/>
                </a:solidFill>
              </a:rPr>
              <a:t>John Gerstle</a:t>
            </a:r>
          </a:p>
          <a:p>
            <a:pPr lvl="1"/>
            <a:r>
              <a:rPr lang="en-US" sz="1600" dirty="0" smtClean="0">
                <a:solidFill>
                  <a:srgbClr val="FFFF99"/>
                </a:solidFill>
              </a:rPr>
              <a:t>Laurie Linley</a:t>
            </a:r>
          </a:p>
          <a:p>
            <a:pPr lvl="1"/>
            <a:r>
              <a:rPr lang="en-US" sz="1600" dirty="0" smtClean="0">
                <a:solidFill>
                  <a:srgbClr val="FFFF99"/>
                </a:solidFill>
              </a:rPr>
              <a:t>William Adih</a:t>
            </a:r>
          </a:p>
          <a:p>
            <a:pPr lvl="1"/>
            <a:endParaRPr lang="en-US" sz="1600" dirty="0">
              <a:solidFill>
                <a:srgbClr val="FFFF99"/>
              </a:solidFill>
            </a:endParaRPr>
          </a:p>
        </p:txBody>
      </p:sp>
      <p:sp>
        <p:nvSpPr>
          <p:cNvPr id="5" name="TextBox 4"/>
          <p:cNvSpPr txBox="1"/>
          <p:nvPr/>
        </p:nvSpPr>
        <p:spPr>
          <a:xfrm>
            <a:off x="4511040" y="1676400"/>
            <a:ext cx="2895600" cy="892552"/>
          </a:xfrm>
          <a:prstGeom prst="rect">
            <a:avLst/>
          </a:prstGeom>
          <a:noFill/>
        </p:spPr>
        <p:txBody>
          <a:bodyPr wrap="square" rtlCol="0">
            <a:spAutoFit/>
          </a:bodyPr>
          <a:lstStyle/>
          <a:p>
            <a:pPr marL="342900" indent="-342900">
              <a:buFont typeface="Arial" pitchFamily="34" charset="0"/>
              <a:buChar char="•"/>
            </a:pPr>
            <a:r>
              <a:rPr lang="en-US" sz="2000" dirty="0" smtClean="0">
                <a:solidFill>
                  <a:srgbClr val="FFFF99"/>
                </a:solidFill>
              </a:rPr>
              <a:t>HRSA representative</a:t>
            </a:r>
          </a:p>
          <a:p>
            <a:pPr marL="285750" indent="-285750">
              <a:buFontTx/>
              <a:buChar char="-"/>
            </a:pPr>
            <a:r>
              <a:rPr lang="en-US" sz="1600" dirty="0" smtClean="0">
                <a:solidFill>
                  <a:srgbClr val="FFFF99"/>
                </a:solidFill>
              </a:rPr>
              <a:t>Gregory Fant</a:t>
            </a:r>
          </a:p>
          <a:p>
            <a:pPr marL="285750" indent="-285750">
              <a:buFontTx/>
              <a:buChar char="-"/>
            </a:pPr>
            <a:endParaRPr lang="en-US" sz="1600" dirty="0"/>
          </a:p>
        </p:txBody>
      </p:sp>
    </p:spTree>
    <p:extLst>
      <p:ext uri="{BB962C8B-B14F-4D97-AF65-F5344CB8AC3E}">
        <p14:creationId xmlns:p14="http://schemas.microsoft.com/office/powerpoint/2010/main" val="1053263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Objectives/Goals</a:t>
            </a:r>
            <a:endParaRPr lang="en-US" sz="4400" dirty="0"/>
          </a:p>
        </p:txBody>
      </p:sp>
      <p:sp>
        <p:nvSpPr>
          <p:cNvPr id="3" name="Content Placeholder 2"/>
          <p:cNvSpPr>
            <a:spLocks noGrp="1"/>
          </p:cNvSpPr>
          <p:nvPr>
            <p:ph idx="1"/>
          </p:nvPr>
        </p:nvSpPr>
        <p:spPr/>
        <p:txBody>
          <a:bodyPr/>
          <a:lstStyle/>
          <a:p>
            <a:pPr lvl="0"/>
            <a:r>
              <a:rPr lang="en-US" b="0" dirty="0" smtClean="0">
                <a:solidFill>
                  <a:srgbClr val="FFFF66"/>
                </a:solidFill>
              </a:rPr>
              <a:t>Overview  of the integrated HIV epidemiologic profile (</a:t>
            </a:r>
            <a:r>
              <a:rPr lang="en-US" b="0" dirty="0" err="1" smtClean="0">
                <a:solidFill>
                  <a:srgbClr val="FFFF66"/>
                </a:solidFill>
              </a:rPr>
              <a:t>epi</a:t>
            </a:r>
            <a:r>
              <a:rPr lang="en-US" b="0" dirty="0" smtClean="0">
                <a:solidFill>
                  <a:srgbClr val="FFFF66"/>
                </a:solidFill>
              </a:rPr>
              <a:t> profile)</a:t>
            </a:r>
            <a:endParaRPr lang="en-US" b="0" dirty="0">
              <a:solidFill>
                <a:srgbClr val="FFFF66"/>
              </a:solidFill>
            </a:endParaRPr>
          </a:p>
          <a:p>
            <a:pPr lvl="0"/>
            <a:r>
              <a:rPr lang="en-US" b="0" dirty="0" err="1" smtClean="0">
                <a:solidFill>
                  <a:srgbClr val="FFFF66"/>
                </a:solidFill>
              </a:rPr>
              <a:t>Epi</a:t>
            </a:r>
            <a:r>
              <a:rPr lang="en-US" b="0" dirty="0" smtClean="0">
                <a:solidFill>
                  <a:srgbClr val="FFFF66"/>
                </a:solidFill>
              </a:rPr>
              <a:t> profile development process</a:t>
            </a:r>
            <a:endParaRPr lang="en-US" b="0" dirty="0">
              <a:solidFill>
                <a:srgbClr val="FFFF66"/>
              </a:solidFill>
            </a:endParaRPr>
          </a:p>
          <a:p>
            <a:pPr lvl="0"/>
            <a:r>
              <a:rPr lang="en-US" b="0" dirty="0">
                <a:solidFill>
                  <a:srgbClr val="FFFF66"/>
                </a:solidFill>
                <a:latin typeface="Arial Unicode MS" pitchFamily="34" charset="-128"/>
              </a:rPr>
              <a:t>Describing the burden of HIV in a jurisdiction </a:t>
            </a:r>
            <a:endParaRPr lang="en-US" b="0" dirty="0">
              <a:solidFill>
                <a:srgbClr val="FFFF66"/>
              </a:solidFill>
            </a:endParaRPr>
          </a:p>
          <a:p>
            <a:r>
              <a:rPr lang="en-US" b="0" dirty="0">
                <a:solidFill>
                  <a:srgbClr val="FFFF66"/>
                </a:solidFill>
                <a:latin typeface="Arial Unicode MS" pitchFamily="34" charset="-128"/>
              </a:rPr>
              <a:t>Completing the </a:t>
            </a:r>
            <a:r>
              <a:rPr lang="en-US" b="0" dirty="0" err="1">
                <a:solidFill>
                  <a:srgbClr val="FFFF66"/>
                </a:solidFill>
                <a:latin typeface="Arial Unicode MS" pitchFamily="34" charset="-128"/>
              </a:rPr>
              <a:t>epi</a:t>
            </a:r>
            <a:r>
              <a:rPr lang="en-US" b="0" dirty="0">
                <a:solidFill>
                  <a:srgbClr val="FFFF66"/>
                </a:solidFill>
                <a:latin typeface="Arial Unicode MS" pitchFamily="34" charset="-128"/>
              </a:rPr>
              <a:t> </a:t>
            </a:r>
            <a:r>
              <a:rPr lang="en-US" b="0" dirty="0" smtClean="0">
                <a:solidFill>
                  <a:srgbClr val="FFFF66"/>
                </a:solidFill>
                <a:latin typeface="Arial Unicode MS" pitchFamily="34" charset="-128"/>
              </a:rPr>
              <a:t>profile</a:t>
            </a:r>
          </a:p>
          <a:p>
            <a:r>
              <a:rPr lang="en-US" b="0" dirty="0" smtClean="0">
                <a:solidFill>
                  <a:srgbClr val="FFFF66"/>
                </a:solidFill>
                <a:latin typeface="Arial Unicode MS" pitchFamily="34" charset="-128"/>
              </a:rPr>
              <a:t>Special considerations</a:t>
            </a:r>
            <a:endParaRPr lang="en-US" b="0" dirty="0" smtClean="0">
              <a:solidFill>
                <a:srgbClr val="FFFF66"/>
              </a:solidFill>
            </a:endParaRPr>
          </a:p>
        </p:txBody>
      </p:sp>
    </p:spTree>
    <p:extLst>
      <p:ext uri="{BB962C8B-B14F-4D97-AF65-F5344CB8AC3E}">
        <p14:creationId xmlns:p14="http://schemas.microsoft.com/office/powerpoint/2010/main" val="213812356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a:xfrm>
            <a:off x="396523" y="-479425"/>
            <a:ext cx="8195733" cy="5445125"/>
          </a:xfrm>
        </p:spPr>
        <p:txBody>
          <a:bodyPr/>
          <a:lstStyle/>
          <a:p>
            <a:r>
              <a:rPr lang="en-US" sz="3800" dirty="0"/>
              <a:t/>
            </a:r>
            <a:br>
              <a:rPr lang="en-US" sz="3800" dirty="0"/>
            </a:br>
            <a:r>
              <a:rPr lang="en-US" sz="3800" dirty="0" smtClean="0"/>
              <a:t/>
            </a:r>
            <a:br>
              <a:rPr lang="en-US" sz="3800" dirty="0" smtClean="0"/>
            </a:br>
            <a:r>
              <a:rPr lang="en-US" sz="2400" b="1" dirty="0" smtClean="0">
                <a:solidFill>
                  <a:srgbClr val="FFC000"/>
                </a:solidFill>
              </a:rPr>
              <a:t>Technical Guidance for HIV Surveillance Programs</a:t>
            </a:r>
            <a:r>
              <a:rPr lang="en-US" sz="3800" dirty="0" smtClean="0">
                <a:solidFill>
                  <a:srgbClr val="FFC000"/>
                </a:solidFill>
              </a:rPr>
              <a:t/>
            </a:r>
            <a:br>
              <a:rPr lang="en-US" sz="3800" dirty="0" smtClean="0">
                <a:solidFill>
                  <a:srgbClr val="FFC000"/>
                </a:solidFill>
              </a:rPr>
            </a:br>
            <a:r>
              <a:rPr lang="en-US" sz="4000" b="1" dirty="0" smtClean="0"/>
              <a:t> </a:t>
            </a:r>
            <a:br>
              <a:rPr lang="en-US" sz="4000" b="1" dirty="0" smtClean="0"/>
            </a:br>
            <a:r>
              <a:rPr lang="en-US" sz="2000" u="sng" dirty="0">
                <a:hlinkClick r:id="rId3"/>
              </a:rPr>
              <a:t>https://partner.cdc.gov/sites/NCHHSTP/HICSB/default.aspx</a:t>
            </a:r>
            <a:r>
              <a:rPr lang="en-US" sz="2000" dirty="0"/>
              <a:t/>
            </a:r>
            <a:br>
              <a:rPr lang="en-US" sz="2000" dirty="0"/>
            </a:br>
            <a:r>
              <a:rPr lang="en-US" sz="4000" dirty="0"/>
              <a:t/>
            </a:r>
            <a:br>
              <a:rPr lang="en-US" sz="4000" dirty="0"/>
            </a:br>
            <a:endParaRPr lang="en-US" sz="3800" dirty="0"/>
          </a:p>
        </p:txBody>
      </p:sp>
    </p:spTree>
    <p:extLst>
      <p:ext uri="{BB962C8B-B14F-4D97-AF65-F5344CB8AC3E}">
        <p14:creationId xmlns:p14="http://schemas.microsoft.com/office/powerpoint/2010/main" val="9213100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rgbClr val="FFC000"/>
                </a:solidFill>
                <a:latin typeface="Myriad Web Pro"/>
                <a:ea typeface="+mn-ea"/>
                <a:cs typeface="+mn-cs"/>
              </a:rPr>
              <a:t>Thank you!</a:t>
            </a:r>
            <a:endParaRPr lang="en-US" dirty="0" smtClean="0">
              <a:solidFill>
                <a:srgbClr val="FFC000"/>
              </a:solidFill>
            </a:endParaRPr>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1200" b="0" i="1"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7772400" cy="990600"/>
          </a:xfrm>
        </p:spPr>
        <p:txBody>
          <a:bodyPr/>
          <a:lstStyle/>
          <a:p>
            <a:pPr eaLnBrk="1" hangingPunct="1"/>
            <a:r>
              <a:rPr lang="en-US" sz="4000" b="1" dirty="0" smtClean="0">
                <a:solidFill>
                  <a:srgbClr val="FFC000"/>
                </a:solidFill>
                <a:latin typeface="Arial" charset="0"/>
              </a:rPr>
              <a:t>Overview of the </a:t>
            </a:r>
            <a:r>
              <a:rPr lang="en-US" sz="4000" b="1" dirty="0" err="1" smtClean="0">
                <a:solidFill>
                  <a:srgbClr val="FFC000"/>
                </a:solidFill>
                <a:latin typeface="Arial" charset="0"/>
              </a:rPr>
              <a:t>Epi</a:t>
            </a:r>
            <a:r>
              <a:rPr lang="en-US" sz="4000" b="1" dirty="0" smtClean="0">
                <a:solidFill>
                  <a:srgbClr val="FFC000"/>
                </a:solidFill>
                <a:latin typeface="Arial" charset="0"/>
              </a:rPr>
              <a:t> Profile</a:t>
            </a:r>
          </a:p>
        </p:txBody>
      </p:sp>
      <p:sp>
        <p:nvSpPr>
          <p:cNvPr id="21507" name="Rectangle 3"/>
          <p:cNvSpPr>
            <a:spLocks noGrp="1" noChangeArrowheads="1"/>
          </p:cNvSpPr>
          <p:nvPr>
            <p:ph type="body" idx="1"/>
          </p:nvPr>
        </p:nvSpPr>
        <p:spPr>
          <a:xfrm>
            <a:off x="533400" y="1447800"/>
            <a:ext cx="8229600" cy="4800600"/>
          </a:xfrm>
        </p:spPr>
        <p:txBody>
          <a:bodyPr/>
          <a:lstStyle/>
          <a:p>
            <a:pPr>
              <a:lnSpc>
                <a:spcPct val="90000"/>
              </a:lnSpc>
            </a:pPr>
            <a:r>
              <a:rPr lang="en-US" sz="2400" dirty="0" smtClean="0">
                <a:solidFill>
                  <a:srgbClr val="FFFF66"/>
                </a:solidFill>
              </a:rPr>
              <a:t>Developed </a:t>
            </a:r>
            <a:r>
              <a:rPr lang="en-US" sz="2400" dirty="0">
                <a:solidFill>
                  <a:srgbClr val="FFFF66"/>
                </a:solidFill>
              </a:rPr>
              <a:t>according to Guidance for Developing </a:t>
            </a:r>
            <a:r>
              <a:rPr lang="en-US" sz="2400" dirty="0" err="1">
                <a:solidFill>
                  <a:srgbClr val="FFFF66"/>
                </a:solidFill>
              </a:rPr>
              <a:t>Epi</a:t>
            </a:r>
            <a:r>
              <a:rPr lang="en-US" sz="2400" dirty="0">
                <a:solidFill>
                  <a:srgbClr val="FFFF66"/>
                </a:solidFill>
              </a:rPr>
              <a:t> Profiles -  Joint Project of CDC &amp; </a:t>
            </a:r>
            <a:r>
              <a:rPr lang="en-US" sz="2400" dirty="0" smtClean="0">
                <a:solidFill>
                  <a:srgbClr val="FFFF66"/>
                </a:solidFill>
              </a:rPr>
              <a:t>HRSA</a:t>
            </a:r>
          </a:p>
          <a:p>
            <a:pPr>
              <a:lnSpc>
                <a:spcPct val="90000"/>
              </a:lnSpc>
            </a:pPr>
            <a:r>
              <a:rPr lang="en-US" sz="2400" dirty="0">
                <a:solidFill>
                  <a:srgbClr val="FFFF66"/>
                </a:solidFill>
              </a:rPr>
              <a:t>Describes burden of HIV in the population of the service area</a:t>
            </a:r>
          </a:p>
          <a:p>
            <a:pPr>
              <a:lnSpc>
                <a:spcPct val="90000"/>
              </a:lnSpc>
            </a:pPr>
            <a:r>
              <a:rPr lang="en-US" sz="2400" dirty="0" smtClean="0">
                <a:solidFill>
                  <a:srgbClr val="FFFF66"/>
                </a:solidFill>
              </a:rPr>
              <a:t>Primary </a:t>
            </a:r>
            <a:r>
              <a:rPr lang="en-US" sz="2400" dirty="0">
                <a:solidFill>
                  <a:srgbClr val="FFFF66"/>
                </a:solidFill>
              </a:rPr>
              <a:t>users of </a:t>
            </a:r>
            <a:r>
              <a:rPr lang="en-US" sz="2400" dirty="0" err="1">
                <a:solidFill>
                  <a:srgbClr val="FFFF66"/>
                </a:solidFill>
              </a:rPr>
              <a:t>epi</a:t>
            </a:r>
            <a:r>
              <a:rPr lang="en-US" sz="2400" dirty="0">
                <a:solidFill>
                  <a:srgbClr val="FFFF66"/>
                </a:solidFill>
              </a:rPr>
              <a:t> profile</a:t>
            </a:r>
          </a:p>
          <a:p>
            <a:pPr lvl="1">
              <a:lnSpc>
                <a:spcPct val="90000"/>
              </a:lnSpc>
            </a:pPr>
            <a:r>
              <a:rPr lang="en-US" sz="2200" dirty="0">
                <a:solidFill>
                  <a:srgbClr val="FFFF66"/>
                </a:solidFill>
              </a:rPr>
              <a:t>Prevention </a:t>
            </a:r>
            <a:r>
              <a:rPr lang="en-US" sz="2200" dirty="0" smtClean="0">
                <a:solidFill>
                  <a:srgbClr val="FFFF66"/>
                </a:solidFill>
              </a:rPr>
              <a:t>and </a:t>
            </a:r>
            <a:r>
              <a:rPr lang="en-US" sz="2200" dirty="0">
                <a:solidFill>
                  <a:srgbClr val="FFFF66"/>
                </a:solidFill>
              </a:rPr>
              <a:t>care planning groups</a:t>
            </a:r>
          </a:p>
          <a:p>
            <a:pPr lvl="1">
              <a:lnSpc>
                <a:spcPct val="90000"/>
              </a:lnSpc>
            </a:pPr>
            <a:r>
              <a:rPr lang="en-US" sz="2200" dirty="0" smtClean="0">
                <a:solidFill>
                  <a:srgbClr val="FFFF66"/>
                </a:solidFill>
              </a:rPr>
              <a:t>Grantees </a:t>
            </a:r>
          </a:p>
          <a:p>
            <a:pPr lvl="1">
              <a:lnSpc>
                <a:spcPct val="90000"/>
              </a:lnSpc>
            </a:pPr>
            <a:r>
              <a:rPr lang="en-US" sz="2200" dirty="0" smtClean="0">
                <a:solidFill>
                  <a:srgbClr val="FFFF66"/>
                </a:solidFill>
              </a:rPr>
              <a:t>Applicants for funding</a:t>
            </a:r>
          </a:p>
          <a:p>
            <a:pPr>
              <a:lnSpc>
                <a:spcPct val="90000"/>
              </a:lnSpc>
            </a:pPr>
            <a:r>
              <a:rPr lang="en-US" sz="2400" dirty="0" smtClean="0">
                <a:solidFill>
                  <a:srgbClr val="FFFF66"/>
                </a:solidFill>
              </a:rPr>
              <a:t>Uses </a:t>
            </a:r>
            <a:r>
              <a:rPr lang="en-US" sz="2400" dirty="0">
                <a:solidFill>
                  <a:srgbClr val="FFFF66"/>
                </a:solidFill>
              </a:rPr>
              <a:t>of </a:t>
            </a:r>
            <a:r>
              <a:rPr lang="en-US" sz="2400" dirty="0" err="1">
                <a:solidFill>
                  <a:srgbClr val="FFFF66"/>
                </a:solidFill>
              </a:rPr>
              <a:t>epi</a:t>
            </a:r>
            <a:r>
              <a:rPr lang="en-US" sz="2400" dirty="0">
                <a:solidFill>
                  <a:srgbClr val="FFFF66"/>
                </a:solidFill>
              </a:rPr>
              <a:t> profile</a:t>
            </a:r>
          </a:p>
          <a:p>
            <a:pPr lvl="1">
              <a:lnSpc>
                <a:spcPct val="90000"/>
              </a:lnSpc>
            </a:pPr>
            <a:r>
              <a:rPr lang="en-US" sz="2200" dirty="0">
                <a:solidFill>
                  <a:srgbClr val="FFFF66"/>
                </a:solidFill>
              </a:rPr>
              <a:t>Help </a:t>
            </a:r>
            <a:r>
              <a:rPr lang="en-US" sz="2200" dirty="0" smtClean="0">
                <a:solidFill>
                  <a:srgbClr val="FFFF66"/>
                </a:solidFill>
              </a:rPr>
              <a:t>to develop </a:t>
            </a:r>
            <a:r>
              <a:rPr lang="en-US" sz="2200" dirty="0">
                <a:solidFill>
                  <a:srgbClr val="FFFF66"/>
                </a:solidFill>
              </a:rPr>
              <a:t>comprehensive HIV prevention &amp; care plan</a:t>
            </a:r>
          </a:p>
          <a:p>
            <a:pPr lvl="1">
              <a:lnSpc>
                <a:spcPct val="90000"/>
              </a:lnSpc>
            </a:pPr>
            <a:r>
              <a:rPr lang="en-US" sz="2200" dirty="0">
                <a:solidFill>
                  <a:srgbClr val="FFFF66"/>
                </a:solidFill>
              </a:rPr>
              <a:t>Set priorities among populations who need prevention &amp; care services</a:t>
            </a:r>
          </a:p>
        </p:txBody>
      </p:sp>
    </p:spTree>
    <p:extLst>
      <p:ext uri="{BB962C8B-B14F-4D97-AF65-F5344CB8AC3E}">
        <p14:creationId xmlns:p14="http://schemas.microsoft.com/office/powerpoint/2010/main" val="4234970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sz="3200" b="1" dirty="0">
                <a:solidFill>
                  <a:srgbClr val="FFC000"/>
                </a:solidFill>
              </a:rPr>
              <a:t>Overview of the </a:t>
            </a:r>
            <a:r>
              <a:rPr lang="en-US" sz="3200" b="1" dirty="0" err="1">
                <a:solidFill>
                  <a:srgbClr val="FFC000"/>
                </a:solidFill>
              </a:rPr>
              <a:t>Epi</a:t>
            </a:r>
            <a:r>
              <a:rPr lang="en-US" sz="3200" b="1" dirty="0">
                <a:solidFill>
                  <a:srgbClr val="FFC000"/>
                </a:solidFill>
              </a:rPr>
              <a:t> Profile, </a:t>
            </a:r>
            <a:r>
              <a:rPr lang="en-US" sz="3200" b="1" i="1" dirty="0" smtClean="0">
                <a:solidFill>
                  <a:srgbClr val="FFC000"/>
                </a:solidFill>
              </a:rPr>
              <a:t>cont</a:t>
            </a:r>
            <a:r>
              <a:rPr lang="en-US" b="1" i="1" dirty="0" smtClean="0">
                <a:solidFill>
                  <a:srgbClr val="FFC000"/>
                </a:solidFill>
              </a:rPr>
              <a:t>.</a:t>
            </a:r>
            <a:endParaRPr lang="en-US" b="1" dirty="0">
              <a:solidFill>
                <a:srgbClr val="FFC000"/>
              </a:solidFill>
            </a:endParaRPr>
          </a:p>
        </p:txBody>
      </p:sp>
      <p:sp>
        <p:nvSpPr>
          <p:cNvPr id="5123" name="Rectangle 3"/>
          <p:cNvSpPr>
            <a:spLocks noGrp="1" noChangeArrowheads="1"/>
          </p:cNvSpPr>
          <p:nvPr>
            <p:ph type="body" idx="1"/>
          </p:nvPr>
        </p:nvSpPr>
        <p:spPr>
          <a:xfrm>
            <a:off x="778933" y="1295400"/>
            <a:ext cx="7772400" cy="4800600"/>
          </a:xfrm>
        </p:spPr>
        <p:txBody>
          <a:bodyPr/>
          <a:lstStyle/>
          <a:p>
            <a:pPr>
              <a:lnSpc>
                <a:spcPct val="90000"/>
              </a:lnSpc>
            </a:pPr>
            <a:r>
              <a:rPr lang="en-US" sz="2200" dirty="0">
                <a:solidFill>
                  <a:srgbClr val="FFFF66"/>
                </a:solidFill>
              </a:rPr>
              <a:t>Uses of </a:t>
            </a:r>
            <a:r>
              <a:rPr lang="en-US" sz="2200" dirty="0" err="1">
                <a:solidFill>
                  <a:srgbClr val="FFFF66"/>
                </a:solidFill>
              </a:rPr>
              <a:t>epi</a:t>
            </a:r>
            <a:r>
              <a:rPr lang="en-US" sz="2200" dirty="0">
                <a:solidFill>
                  <a:srgbClr val="FFFF66"/>
                </a:solidFill>
              </a:rPr>
              <a:t> profile</a:t>
            </a:r>
          </a:p>
          <a:p>
            <a:pPr lvl="1">
              <a:lnSpc>
                <a:spcPct val="90000"/>
              </a:lnSpc>
            </a:pPr>
            <a:r>
              <a:rPr lang="en-US" sz="2200" dirty="0" smtClean="0">
                <a:solidFill>
                  <a:srgbClr val="FFFF66"/>
                </a:solidFill>
              </a:rPr>
              <a:t>Provide </a:t>
            </a:r>
            <a:r>
              <a:rPr lang="en-US" sz="2200" dirty="0">
                <a:solidFill>
                  <a:srgbClr val="FFFF66"/>
                </a:solidFill>
              </a:rPr>
              <a:t>a basis for determining or projecting future needs</a:t>
            </a:r>
          </a:p>
          <a:p>
            <a:pPr lvl="1">
              <a:lnSpc>
                <a:spcPct val="90000"/>
              </a:lnSpc>
            </a:pPr>
            <a:r>
              <a:rPr lang="en-US" sz="2200" dirty="0">
                <a:solidFill>
                  <a:srgbClr val="FFFF66"/>
                </a:solidFill>
              </a:rPr>
              <a:t>Increase general awareness of HIV</a:t>
            </a:r>
          </a:p>
          <a:p>
            <a:pPr lvl="1">
              <a:lnSpc>
                <a:spcPct val="90000"/>
              </a:lnSpc>
            </a:pPr>
            <a:r>
              <a:rPr lang="en-US" sz="2200" dirty="0">
                <a:solidFill>
                  <a:srgbClr val="FFFF66"/>
                </a:solidFill>
              </a:rPr>
              <a:t>Disseminate data – profile serves as a form of HIV data dissemination</a:t>
            </a:r>
          </a:p>
          <a:p>
            <a:pPr lvl="1">
              <a:lnSpc>
                <a:spcPct val="90000"/>
              </a:lnSpc>
            </a:pPr>
            <a:r>
              <a:rPr lang="en-US" sz="2200" dirty="0">
                <a:solidFill>
                  <a:srgbClr val="FFFF66"/>
                </a:solidFill>
              </a:rPr>
              <a:t>Frame research &amp; evaluation questions</a:t>
            </a:r>
          </a:p>
          <a:p>
            <a:pPr lvl="1">
              <a:lnSpc>
                <a:spcPct val="90000"/>
              </a:lnSpc>
            </a:pPr>
            <a:r>
              <a:rPr lang="en-US" sz="2200" dirty="0">
                <a:solidFill>
                  <a:srgbClr val="FFFF66"/>
                </a:solidFill>
              </a:rPr>
              <a:t>Apply for funding</a:t>
            </a:r>
          </a:p>
          <a:p>
            <a:pPr lvl="1">
              <a:lnSpc>
                <a:spcPct val="90000"/>
              </a:lnSpc>
            </a:pPr>
            <a:r>
              <a:rPr lang="en-US" sz="2200" dirty="0">
                <a:solidFill>
                  <a:srgbClr val="FFFF66"/>
                </a:solidFill>
              </a:rPr>
              <a:t>Respond to public needs (e.g., educators, funding agencies, media, policy </a:t>
            </a:r>
            <a:r>
              <a:rPr lang="en-US" sz="2200" dirty="0" smtClean="0">
                <a:solidFill>
                  <a:srgbClr val="FFFF66"/>
                </a:solidFill>
              </a:rPr>
              <a:t>makers)</a:t>
            </a:r>
            <a:endParaRPr lang="en-US" sz="2200" dirty="0">
              <a:solidFill>
                <a:srgbClr val="FFFF66"/>
              </a:solidFill>
            </a:endParaRPr>
          </a:p>
          <a:p>
            <a:pPr lvl="1">
              <a:lnSpc>
                <a:spcPct val="90000"/>
              </a:lnSpc>
            </a:pPr>
            <a:r>
              <a:rPr lang="en-US" sz="2200" dirty="0">
                <a:solidFill>
                  <a:srgbClr val="FFFF66"/>
                </a:solidFill>
              </a:rPr>
              <a:t>Determine the composition of planning or advisory group </a:t>
            </a:r>
            <a:r>
              <a:rPr lang="en-US" sz="2200" dirty="0" smtClean="0">
                <a:solidFill>
                  <a:srgbClr val="FFFF66"/>
                </a:solidFill>
              </a:rPr>
              <a:t>membership </a:t>
            </a:r>
            <a:r>
              <a:rPr lang="en-US" sz="2200" dirty="0">
                <a:solidFill>
                  <a:srgbClr val="FFFF66"/>
                </a:solidFill>
              </a:rPr>
              <a:t>to reflect </a:t>
            </a:r>
            <a:r>
              <a:rPr lang="en-US" sz="2200" dirty="0" smtClean="0">
                <a:solidFill>
                  <a:srgbClr val="FFFF66"/>
                </a:solidFill>
              </a:rPr>
              <a:t>demographic characteristics </a:t>
            </a:r>
            <a:r>
              <a:rPr lang="en-US" sz="2200" dirty="0">
                <a:solidFill>
                  <a:srgbClr val="FFFF66"/>
                </a:solidFill>
              </a:rPr>
              <a:t>of </a:t>
            </a:r>
            <a:r>
              <a:rPr lang="en-US" sz="2200" dirty="0" smtClean="0">
                <a:solidFill>
                  <a:srgbClr val="FFFF66"/>
                </a:solidFill>
              </a:rPr>
              <a:t>population infected with HIV </a:t>
            </a:r>
            <a:r>
              <a:rPr lang="en-US" sz="2200" dirty="0">
                <a:solidFill>
                  <a:srgbClr val="FFFF66"/>
                </a:solidFill>
              </a:rPr>
              <a:t>in service area</a:t>
            </a:r>
          </a:p>
        </p:txBody>
      </p:sp>
    </p:spTree>
    <p:extLst>
      <p:ext uri="{BB962C8B-B14F-4D97-AF65-F5344CB8AC3E}">
        <p14:creationId xmlns:p14="http://schemas.microsoft.com/office/powerpoint/2010/main" val="26983855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457200"/>
            <a:ext cx="7772400" cy="859968"/>
          </a:xfrm>
        </p:spPr>
        <p:txBody>
          <a:bodyPr/>
          <a:lstStyle/>
          <a:p>
            <a:r>
              <a:rPr lang="en-US" sz="3200" b="1" dirty="0">
                <a:solidFill>
                  <a:srgbClr val="FFC000"/>
                </a:solidFill>
              </a:rPr>
              <a:t>Overview of the </a:t>
            </a:r>
            <a:r>
              <a:rPr lang="en-US" sz="3200" b="1" dirty="0" err="1">
                <a:solidFill>
                  <a:srgbClr val="FFC000"/>
                </a:solidFill>
              </a:rPr>
              <a:t>Epi</a:t>
            </a:r>
            <a:r>
              <a:rPr lang="en-US" sz="3200" b="1" dirty="0">
                <a:solidFill>
                  <a:srgbClr val="FFC000"/>
                </a:solidFill>
              </a:rPr>
              <a:t> </a:t>
            </a:r>
            <a:r>
              <a:rPr lang="en-US" sz="3200" b="1" dirty="0" smtClean="0">
                <a:solidFill>
                  <a:srgbClr val="FFC000"/>
                </a:solidFill>
              </a:rPr>
              <a:t>Profile</a:t>
            </a:r>
            <a:endParaRPr lang="en-US" sz="3200" b="1" dirty="0">
              <a:solidFill>
                <a:srgbClr val="FFC000"/>
              </a:solidFill>
            </a:endParaRPr>
          </a:p>
        </p:txBody>
      </p:sp>
      <p:sp>
        <p:nvSpPr>
          <p:cNvPr id="5123" name="Rectangle 3"/>
          <p:cNvSpPr>
            <a:spLocks noGrp="1" noChangeArrowheads="1"/>
          </p:cNvSpPr>
          <p:nvPr>
            <p:ph type="body" idx="1"/>
          </p:nvPr>
        </p:nvSpPr>
        <p:spPr>
          <a:xfrm>
            <a:off x="304800" y="1524000"/>
            <a:ext cx="8610600" cy="4114800"/>
          </a:xfrm>
        </p:spPr>
        <p:txBody>
          <a:bodyPr/>
          <a:lstStyle/>
          <a:p>
            <a:pPr marL="342900" lvl="2" indent="-342900">
              <a:buClr>
                <a:srgbClr val="FFFF00"/>
              </a:buClr>
            </a:pPr>
            <a:r>
              <a:rPr lang="en-US" dirty="0">
                <a:solidFill>
                  <a:srgbClr val="FFFF66"/>
                </a:solidFill>
              </a:rPr>
              <a:t>Using profile to meet CDC prevention guidelines</a:t>
            </a:r>
          </a:p>
          <a:p>
            <a:pPr marL="800100" lvl="3" indent="-342900">
              <a:buClr>
                <a:srgbClr val="FFFF00"/>
              </a:buClr>
            </a:pPr>
            <a:r>
              <a:rPr lang="en-US" sz="2200" dirty="0">
                <a:solidFill>
                  <a:srgbClr val="FFFF66"/>
                </a:solidFill>
              </a:rPr>
              <a:t>CDC-sponsored </a:t>
            </a:r>
            <a:r>
              <a:rPr lang="en-US" sz="2200" dirty="0" smtClean="0">
                <a:solidFill>
                  <a:srgbClr val="FFFF66"/>
                </a:solidFill>
              </a:rPr>
              <a:t>community planning groups (CPGs), </a:t>
            </a:r>
            <a:r>
              <a:rPr lang="en-US" sz="2200" dirty="0">
                <a:solidFill>
                  <a:srgbClr val="FFFF66"/>
                </a:solidFill>
              </a:rPr>
              <a:t>state </a:t>
            </a:r>
            <a:r>
              <a:rPr lang="en-US" sz="2200" dirty="0" smtClean="0">
                <a:solidFill>
                  <a:srgbClr val="FFFF66"/>
                </a:solidFill>
              </a:rPr>
              <a:t>and </a:t>
            </a:r>
            <a:r>
              <a:rPr lang="en-US" sz="2200" dirty="0">
                <a:solidFill>
                  <a:srgbClr val="FFFF66"/>
                </a:solidFill>
              </a:rPr>
              <a:t>local health depts., and </a:t>
            </a:r>
            <a:r>
              <a:rPr lang="en-US" sz="2200" dirty="0" smtClean="0">
                <a:solidFill>
                  <a:srgbClr val="FFFF66"/>
                </a:solidFill>
              </a:rPr>
              <a:t>community-based organizations (CBOs) </a:t>
            </a:r>
            <a:r>
              <a:rPr lang="en-US" sz="2200" dirty="0">
                <a:solidFill>
                  <a:srgbClr val="FFFF66"/>
                </a:solidFill>
              </a:rPr>
              <a:t>focus on prevention of HIV</a:t>
            </a:r>
          </a:p>
          <a:p>
            <a:pPr marL="342900" lvl="2" indent="-342900">
              <a:buClr>
                <a:srgbClr val="FFFF00"/>
              </a:buClr>
            </a:pPr>
            <a:endParaRPr lang="en-US" dirty="0" smtClean="0">
              <a:solidFill>
                <a:srgbClr val="FFFF66"/>
              </a:solidFill>
            </a:endParaRPr>
          </a:p>
          <a:p>
            <a:pPr marL="342900" lvl="2" indent="-342900">
              <a:buClr>
                <a:srgbClr val="FFFF00"/>
              </a:buClr>
            </a:pPr>
            <a:r>
              <a:rPr lang="en-US" dirty="0" smtClean="0">
                <a:solidFill>
                  <a:srgbClr val="FFFF66"/>
                </a:solidFill>
              </a:rPr>
              <a:t>Using </a:t>
            </a:r>
            <a:r>
              <a:rPr lang="en-US" dirty="0">
                <a:solidFill>
                  <a:srgbClr val="FFFF66"/>
                </a:solidFill>
              </a:rPr>
              <a:t>profile to meet Ryan White HIV/AIDS Program legislative requirements</a:t>
            </a:r>
          </a:p>
          <a:p>
            <a:pPr marL="800100" lvl="3" indent="-342900">
              <a:buClr>
                <a:srgbClr val="FFFF00"/>
              </a:buClr>
            </a:pPr>
            <a:r>
              <a:rPr lang="en-US" sz="2200" dirty="0">
                <a:solidFill>
                  <a:srgbClr val="FFFF66"/>
                </a:solidFill>
              </a:rPr>
              <a:t>HRSA-sponsored Ryan White HIV/AIDS Program grantees, planning bodies, and CBOs focus on providing care and services to people living with HIV, including addressing unmet need</a:t>
            </a:r>
          </a:p>
          <a:p>
            <a:endParaRPr lang="en-US" sz="2200" dirty="0" smtClean="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4163791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sz="3200" b="1" dirty="0" err="1">
                <a:solidFill>
                  <a:srgbClr val="FFC000"/>
                </a:solidFill>
              </a:rPr>
              <a:t>Epi</a:t>
            </a:r>
            <a:r>
              <a:rPr lang="en-US" sz="3200" b="1" dirty="0">
                <a:solidFill>
                  <a:srgbClr val="FFC000"/>
                </a:solidFill>
              </a:rPr>
              <a:t> Profile Development Process </a:t>
            </a:r>
          </a:p>
        </p:txBody>
      </p:sp>
      <p:sp>
        <p:nvSpPr>
          <p:cNvPr id="5123" name="Rectangle 3"/>
          <p:cNvSpPr>
            <a:spLocks noGrp="1" noChangeArrowheads="1"/>
          </p:cNvSpPr>
          <p:nvPr>
            <p:ph type="body" idx="1"/>
          </p:nvPr>
        </p:nvSpPr>
        <p:spPr>
          <a:xfrm>
            <a:off x="778933" y="1295400"/>
            <a:ext cx="7772400" cy="4648200"/>
          </a:xfrm>
        </p:spPr>
        <p:txBody>
          <a:bodyPr/>
          <a:lstStyle/>
          <a:p>
            <a:pPr>
              <a:lnSpc>
                <a:spcPct val="90000"/>
              </a:lnSpc>
            </a:pPr>
            <a:r>
              <a:rPr lang="en-US" sz="2400" dirty="0">
                <a:solidFill>
                  <a:srgbClr val="FFFF66"/>
                </a:solidFill>
              </a:rPr>
              <a:t>In collaboration with </a:t>
            </a:r>
            <a:r>
              <a:rPr lang="en-US" sz="2400" dirty="0" smtClean="0">
                <a:solidFill>
                  <a:srgbClr val="FFFF66"/>
                </a:solidFill>
              </a:rPr>
              <a:t>surveillance </a:t>
            </a:r>
            <a:r>
              <a:rPr lang="en-US" sz="2400" dirty="0">
                <a:solidFill>
                  <a:srgbClr val="FFFF66"/>
                </a:solidFill>
              </a:rPr>
              <a:t>staff </a:t>
            </a:r>
            <a:r>
              <a:rPr lang="en-US" sz="2400" dirty="0" smtClean="0">
                <a:solidFill>
                  <a:srgbClr val="FFFF66"/>
                </a:solidFill>
              </a:rPr>
              <a:t>and prevention  and care </a:t>
            </a:r>
            <a:r>
              <a:rPr lang="en-US" sz="2400" dirty="0">
                <a:solidFill>
                  <a:srgbClr val="FFFF66"/>
                </a:solidFill>
              </a:rPr>
              <a:t>planning </a:t>
            </a:r>
            <a:r>
              <a:rPr lang="en-US" sz="2400" dirty="0" smtClean="0">
                <a:solidFill>
                  <a:srgbClr val="FFFF66"/>
                </a:solidFill>
              </a:rPr>
              <a:t>groups, epidemiologist/</a:t>
            </a:r>
            <a:r>
              <a:rPr lang="en-US" sz="2400" dirty="0" err="1" smtClean="0">
                <a:solidFill>
                  <a:srgbClr val="FFFF66"/>
                </a:solidFill>
              </a:rPr>
              <a:t>epi</a:t>
            </a:r>
            <a:r>
              <a:rPr lang="en-US" sz="2400" dirty="0" smtClean="0">
                <a:solidFill>
                  <a:srgbClr val="FFFF66"/>
                </a:solidFill>
              </a:rPr>
              <a:t> profile writer should determine </a:t>
            </a:r>
            <a:r>
              <a:rPr lang="en-US" sz="2400" dirty="0">
                <a:solidFill>
                  <a:srgbClr val="FFFF66"/>
                </a:solidFill>
              </a:rPr>
              <a:t>needs of planning </a:t>
            </a:r>
            <a:r>
              <a:rPr lang="en-US" sz="2400" dirty="0" smtClean="0">
                <a:solidFill>
                  <a:srgbClr val="FFFF66"/>
                </a:solidFill>
              </a:rPr>
              <a:t>group</a:t>
            </a:r>
          </a:p>
          <a:p>
            <a:pPr>
              <a:lnSpc>
                <a:spcPct val="90000"/>
              </a:lnSpc>
            </a:pPr>
            <a:r>
              <a:rPr lang="en-US" sz="2400" dirty="0" smtClean="0">
                <a:solidFill>
                  <a:srgbClr val="FFFF66"/>
                </a:solidFill>
              </a:rPr>
              <a:t>Obtain core and supplemental data </a:t>
            </a:r>
          </a:p>
          <a:p>
            <a:pPr>
              <a:lnSpc>
                <a:spcPct val="90000"/>
              </a:lnSpc>
            </a:pPr>
            <a:r>
              <a:rPr lang="en-US" sz="2400" dirty="0" smtClean="0">
                <a:solidFill>
                  <a:srgbClr val="FFFF66"/>
                </a:solidFill>
              </a:rPr>
              <a:t>Analyze </a:t>
            </a:r>
            <a:r>
              <a:rPr lang="en-US" sz="2400" dirty="0">
                <a:solidFill>
                  <a:srgbClr val="FFFF66"/>
                </a:solidFill>
              </a:rPr>
              <a:t>and </a:t>
            </a:r>
            <a:r>
              <a:rPr lang="en-US" sz="2400" dirty="0" smtClean="0">
                <a:solidFill>
                  <a:srgbClr val="FFFF66"/>
                </a:solidFill>
              </a:rPr>
              <a:t>interpret </a:t>
            </a:r>
            <a:r>
              <a:rPr lang="en-US" sz="2400" dirty="0">
                <a:solidFill>
                  <a:srgbClr val="FFFF66"/>
                </a:solidFill>
              </a:rPr>
              <a:t>data</a:t>
            </a:r>
          </a:p>
          <a:p>
            <a:pPr>
              <a:lnSpc>
                <a:spcPct val="90000"/>
              </a:lnSpc>
            </a:pPr>
            <a:r>
              <a:rPr lang="en-US" sz="2400" dirty="0">
                <a:solidFill>
                  <a:srgbClr val="FFFF66"/>
                </a:solidFill>
              </a:rPr>
              <a:t>Present data in user-friendly formats</a:t>
            </a:r>
          </a:p>
          <a:p>
            <a:pPr>
              <a:lnSpc>
                <a:spcPct val="90000"/>
              </a:lnSpc>
            </a:pPr>
            <a:r>
              <a:rPr lang="en-US" sz="2400" dirty="0">
                <a:solidFill>
                  <a:srgbClr val="FFFF66"/>
                </a:solidFill>
              </a:rPr>
              <a:t>Draw conclusions</a:t>
            </a:r>
          </a:p>
          <a:p>
            <a:pPr>
              <a:lnSpc>
                <a:spcPct val="90000"/>
              </a:lnSpc>
            </a:pPr>
            <a:r>
              <a:rPr lang="en-US" sz="2400" dirty="0">
                <a:solidFill>
                  <a:srgbClr val="FFFF66"/>
                </a:solidFill>
              </a:rPr>
              <a:t>Write well-organized profile in sections:</a:t>
            </a:r>
          </a:p>
          <a:p>
            <a:pPr lvl="1">
              <a:lnSpc>
                <a:spcPct val="90000"/>
              </a:lnSpc>
            </a:pPr>
            <a:r>
              <a:rPr lang="en-US" sz="2000" dirty="0">
                <a:solidFill>
                  <a:srgbClr val="FFFF66"/>
                </a:solidFill>
              </a:rPr>
              <a:t>Front matter</a:t>
            </a:r>
          </a:p>
          <a:p>
            <a:pPr lvl="1">
              <a:lnSpc>
                <a:spcPct val="90000"/>
              </a:lnSpc>
            </a:pPr>
            <a:r>
              <a:rPr lang="en-US" sz="2000" dirty="0">
                <a:solidFill>
                  <a:srgbClr val="FFFF66"/>
                </a:solidFill>
              </a:rPr>
              <a:t>Introduction</a:t>
            </a:r>
          </a:p>
          <a:p>
            <a:pPr lvl="1">
              <a:lnSpc>
                <a:spcPct val="90000"/>
              </a:lnSpc>
            </a:pPr>
            <a:r>
              <a:rPr lang="en-US" sz="2000" dirty="0">
                <a:solidFill>
                  <a:srgbClr val="FFFF66"/>
                </a:solidFill>
              </a:rPr>
              <a:t>Body</a:t>
            </a:r>
          </a:p>
          <a:p>
            <a:pPr lvl="1">
              <a:lnSpc>
                <a:spcPct val="90000"/>
              </a:lnSpc>
            </a:pPr>
            <a:r>
              <a:rPr lang="en-US" sz="2000" dirty="0" smtClean="0">
                <a:solidFill>
                  <a:srgbClr val="FFFF66"/>
                </a:solidFill>
              </a:rPr>
              <a:t>Appendices </a:t>
            </a:r>
            <a:r>
              <a:rPr lang="en-US" sz="2000" dirty="0">
                <a:solidFill>
                  <a:srgbClr val="FFFF66"/>
                </a:solidFill>
              </a:rPr>
              <a:t>&amp; other matter</a:t>
            </a:r>
          </a:p>
          <a:p>
            <a:pPr>
              <a:lnSpc>
                <a:spcPct val="90000"/>
              </a:lnSpc>
            </a:pPr>
            <a:r>
              <a:rPr lang="en-US" sz="2400" dirty="0">
                <a:solidFill>
                  <a:srgbClr val="FFFF66"/>
                </a:solidFill>
              </a:rPr>
              <a:t>Prepare clear presentations for appropriate audiences</a:t>
            </a:r>
          </a:p>
          <a:p>
            <a:endParaRPr lang="en-US" dirty="0">
              <a:solidFill>
                <a:srgbClr val="FFFF66"/>
              </a:solidFill>
            </a:endParaRPr>
          </a:p>
        </p:txBody>
      </p:sp>
    </p:spTree>
    <p:extLst>
      <p:ext uri="{BB962C8B-B14F-4D97-AF65-F5344CB8AC3E}">
        <p14:creationId xmlns:p14="http://schemas.microsoft.com/office/powerpoint/2010/main" val="3804904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sz="3200" b="1" dirty="0" err="1">
                <a:solidFill>
                  <a:srgbClr val="FFC000"/>
                </a:solidFill>
              </a:rPr>
              <a:t>Epi</a:t>
            </a:r>
            <a:r>
              <a:rPr lang="en-US" sz="3200" b="1" dirty="0">
                <a:solidFill>
                  <a:srgbClr val="FFC000"/>
                </a:solidFill>
              </a:rPr>
              <a:t> Profile Development Process </a:t>
            </a:r>
            <a:br>
              <a:rPr lang="en-US" sz="3200" b="1" dirty="0">
                <a:solidFill>
                  <a:srgbClr val="FFC000"/>
                </a:solidFill>
              </a:rPr>
            </a:br>
            <a:r>
              <a:rPr lang="en-US" sz="3200" b="1" dirty="0">
                <a:solidFill>
                  <a:srgbClr val="FFC000"/>
                </a:solidFill>
              </a:rPr>
              <a:t>– Profile Sections and Organization</a:t>
            </a:r>
          </a:p>
        </p:txBody>
      </p:sp>
      <p:sp>
        <p:nvSpPr>
          <p:cNvPr id="5123" name="Rectangle 3"/>
          <p:cNvSpPr>
            <a:spLocks noGrp="1" noChangeArrowheads="1"/>
          </p:cNvSpPr>
          <p:nvPr>
            <p:ph type="body" idx="1"/>
          </p:nvPr>
        </p:nvSpPr>
        <p:spPr>
          <a:xfrm>
            <a:off x="778933" y="1600200"/>
            <a:ext cx="7772400" cy="4343400"/>
          </a:xfrm>
        </p:spPr>
        <p:txBody>
          <a:bodyPr/>
          <a:lstStyle/>
          <a:p>
            <a:r>
              <a:rPr lang="en-US" sz="2200" dirty="0">
                <a:solidFill>
                  <a:srgbClr val="FFFF66"/>
                </a:solidFill>
              </a:rPr>
              <a:t>Front matter </a:t>
            </a:r>
          </a:p>
          <a:p>
            <a:pPr lvl="1"/>
            <a:r>
              <a:rPr lang="en-US" sz="2200" dirty="0">
                <a:solidFill>
                  <a:srgbClr val="FFFF66"/>
                </a:solidFill>
              </a:rPr>
              <a:t>Contributors</a:t>
            </a:r>
          </a:p>
          <a:p>
            <a:pPr lvl="1"/>
            <a:r>
              <a:rPr lang="en-US" sz="2200" dirty="0" smtClean="0">
                <a:solidFill>
                  <a:srgbClr val="FFFF66"/>
                </a:solidFill>
              </a:rPr>
              <a:t>Abbreviations</a:t>
            </a:r>
            <a:endParaRPr lang="en-US" sz="2200" dirty="0">
              <a:solidFill>
                <a:srgbClr val="FFFF66"/>
              </a:solidFill>
            </a:endParaRPr>
          </a:p>
          <a:p>
            <a:pPr lvl="1"/>
            <a:r>
              <a:rPr lang="en-US" sz="2200" dirty="0">
                <a:solidFill>
                  <a:srgbClr val="FFFF66"/>
                </a:solidFill>
              </a:rPr>
              <a:t>Executive summary</a:t>
            </a:r>
          </a:p>
          <a:p>
            <a:pPr lvl="1"/>
            <a:r>
              <a:rPr lang="en-US" sz="2200" dirty="0">
                <a:solidFill>
                  <a:srgbClr val="FFFF66"/>
                </a:solidFill>
              </a:rPr>
              <a:t>Table of contents</a:t>
            </a:r>
          </a:p>
          <a:p>
            <a:r>
              <a:rPr lang="en-US" sz="2200" dirty="0">
                <a:solidFill>
                  <a:srgbClr val="FFFF66"/>
                </a:solidFill>
              </a:rPr>
              <a:t>Introduction</a:t>
            </a:r>
          </a:p>
          <a:p>
            <a:pPr lvl="1"/>
            <a:r>
              <a:rPr lang="en-US" sz="2200" dirty="0">
                <a:solidFill>
                  <a:srgbClr val="FFFF66"/>
                </a:solidFill>
              </a:rPr>
              <a:t>Background</a:t>
            </a:r>
          </a:p>
          <a:p>
            <a:pPr lvl="1"/>
            <a:r>
              <a:rPr lang="en-US" sz="2200" dirty="0">
                <a:solidFill>
                  <a:srgbClr val="FFFF66"/>
                </a:solidFill>
              </a:rPr>
              <a:t>General description of data sources</a:t>
            </a:r>
          </a:p>
          <a:p>
            <a:pPr lvl="1"/>
            <a:r>
              <a:rPr lang="en-US" sz="2200" dirty="0">
                <a:solidFill>
                  <a:srgbClr val="FFFF66"/>
                </a:solidFill>
              </a:rPr>
              <a:t>Overall description of profile </a:t>
            </a:r>
            <a:r>
              <a:rPr lang="en-US" sz="2200" dirty="0" smtClean="0">
                <a:solidFill>
                  <a:srgbClr val="FFFF66"/>
                </a:solidFill>
              </a:rPr>
              <a:t>strengths and </a:t>
            </a:r>
            <a:r>
              <a:rPr lang="en-US" sz="2200" dirty="0">
                <a:solidFill>
                  <a:srgbClr val="FFFF66"/>
                </a:solidFill>
              </a:rPr>
              <a:t>limitations</a:t>
            </a:r>
          </a:p>
          <a:p>
            <a:pPr lvl="1"/>
            <a:r>
              <a:rPr lang="en-US" sz="2200" dirty="0">
                <a:solidFill>
                  <a:srgbClr val="FFFF66"/>
                </a:solidFill>
              </a:rPr>
              <a:t>Other sources of information beyond the profile</a:t>
            </a:r>
          </a:p>
          <a:p>
            <a:endParaRPr lang="en-US" dirty="0">
              <a:solidFill>
                <a:srgbClr val="FFFF66"/>
              </a:solidFill>
            </a:endParaRPr>
          </a:p>
        </p:txBody>
      </p:sp>
    </p:spTree>
    <p:extLst>
      <p:ext uri="{BB962C8B-B14F-4D97-AF65-F5344CB8AC3E}">
        <p14:creationId xmlns:p14="http://schemas.microsoft.com/office/powerpoint/2010/main" val="13752823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33400" y="381000"/>
            <a:ext cx="8077200" cy="1066800"/>
          </a:xfrm>
        </p:spPr>
        <p:txBody>
          <a:bodyPr/>
          <a:lstStyle/>
          <a:p>
            <a:r>
              <a:rPr lang="en-US" sz="3200" b="1" dirty="0" err="1">
                <a:solidFill>
                  <a:srgbClr val="FFC000"/>
                </a:solidFill>
              </a:rPr>
              <a:t>Epi</a:t>
            </a:r>
            <a:r>
              <a:rPr lang="en-US" sz="3200" b="1" dirty="0">
                <a:solidFill>
                  <a:srgbClr val="FFC000"/>
                </a:solidFill>
              </a:rPr>
              <a:t> Profile Development Process </a:t>
            </a:r>
            <a:br>
              <a:rPr lang="en-US" sz="3200" b="1" dirty="0">
                <a:solidFill>
                  <a:srgbClr val="FFC000"/>
                </a:solidFill>
              </a:rPr>
            </a:br>
            <a:r>
              <a:rPr lang="en-US" sz="3200" b="1" dirty="0">
                <a:solidFill>
                  <a:srgbClr val="FFC000"/>
                </a:solidFill>
              </a:rPr>
              <a:t>– Profile Sections and </a:t>
            </a:r>
            <a:r>
              <a:rPr lang="en-US" sz="3200" b="1" dirty="0" smtClean="0">
                <a:solidFill>
                  <a:srgbClr val="FFC000"/>
                </a:solidFill>
              </a:rPr>
              <a:t>Organization, </a:t>
            </a:r>
            <a:r>
              <a:rPr lang="en-US" sz="3200" b="1" i="1" dirty="0" smtClean="0">
                <a:solidFill>
                  <a:srgbClr val="FFC000"/>
                </a:solidFill>
              </a:rPr>
              <a:t>cont</a:t>
            </a:r>
            <a:r>
              <a:rPr lang="en-US" sz="3200" i="1" dirty="0" smtClean="0">
                <a:solidFill>
                  <a:srgbClr val="FFC000"/>
                </a:solidFill>
              </a:rPr>
              <a:t>.</a:t>
            </a:r>
            <a:endParaRPr lang="en-US" sz="3200" b="1" i="1" dirty="0">
              <a:solidFill>
                <a:srgbClr val="FFC000"/>
              </a:solidFill>
            </a:endParaRPr>
          </a:p>
        </p:txBody>
      </p:sp>
      <p:sp>
        <p:nvSpPr>
          <p:cNvPr id="5123" name="Rectangle 3"/>
          <p:cNvSpPr>
            <a:spLocks noGrp="1" noChangeArrowheads="1"/>
          </p:cNvSpPr>
          <p:nvPr>
            <p:ph type="body" idx="1"/>
          </p:nvPr>
        </p:nvSpPr>
        <p:spPr>
          <a:xfrm>
            <a:off x="778933" y="2209800"/>
            <a:ext cx="7772400" cy="3886200"/>
          </a:xfrm>
        </p:spPr>
        <p:txBody>
          <a:bodyPr/>
          <a:lstStyle/>
          <a:p>
            <a:r>
              <a:rPr lang="en-US" sz="2800" dirty="0">
                <a:solidFill>
                  <a:srgbClr val="FFFF66"/>
                </a:solidFill>
              </a:rPr>
              <a:t>Body</a:t>
            </a:r>
          </a:p>
          <a:p>
            <a:pPr lvl="1"/>
            <a:r>
              <a:rPr lang="en-US" sz="2400" dirty="0">
                <a:solidFill>
                  <a:srgbClr val="FFFF66"/>
                </a:solidFill>
              </a:rPr>
              <a:t>Epidemiologic questions </a:t>
            </a:r>
            <a:r>
              <a:rPr lang="en-US" sz="2400" dirty="0" smtClean="0">
                <a:solidFill>
                  <a:srgbClr val="FFFF66"/>
                </a:solidFill>
              </a:rPr>
              <a:t>and </a:t>
            </a:r>
            <a:r>
              <a:rPr lang="en-US" sz="2400" dirty="0">
                <a:solidFill>
                  <a:srgbClr val="FFFF66"/>
                </a:solidFill>
              </a:rPr>
              <a:t>supporting data</a:t>
            </a:r>
          </a:p>
          <a:p>
            <a:pPr lvl="1"/>
            <a:r>
              <a:rPr lang="en-US" sz="2400" dirty="0">
                <a:solidFill>
                  <a:srgbClr val="FFFF66"/>
                </a:solidFill>
              </a:rPr>
              <a:t>Tables, graphs, pie charts, </a:t>
            </a:r>
            <a:r>
              <a:rPr lang="en-US" sz="2400" dirty="0" smtClean="0">
                <a:solidFill>
                  <a:srgbClr val="FFFF66"/>
                </a:solidFill>
              </a:rPr>
              <a:t>maps, including GIS maps</a:t>
            </a:r>
            <a:endParaRPr lang="en-US" sz="2400" dirty="0">
              <a:solidFill>
                <a:srgbClr val="FFFF66"/>
              </a:solidFill>
            </a:endParaRPr>
          </a:p>
          <a:p>
            <a:pPr lvl="1"/>
            <a:r>
              <a:rPr lang="en-US" sz="2400" dirty="0">
                <a:solidFill>
                  <a:srgbClr val="FFFF66"/>
                </a:solidFill>
              </a:rPr>
              <a:t>Narrative explaining data</a:t>
            </a:r>
          </a:p>
          <a:p>
            <a:r>
              <a:rPr lang="en-US" sz="2800" dirty="0" smtClean="0">
                <a:solidFill>
                  <a:srgbClr val="FFFF66"/>
                </a:solidFill>
              </a:rPr>
              <a:t>Appendices </a:t>
            </a:r>
            <a:r>
              <a:rPr lang="en-US" sz="2800" dirty="0">
                <a:solidFill>
                  <a:srgbClr val="FFFF66"/>
                </a:solidFill>
              </a:rPr>
              <a:t>and other matter</a:t>
            </a:r>
          </a:p>
          <a:p>
            <a:endParaRPr lang="en-US" dirty="0">
              <a:solidFill>
                <a:srgbClr val="FFFF66"/>
              </a:solidFill>
            </a:endParaRPr>
          </a:p>
        </p:txBody>
      </p:sp>
    </p:spTree>
    <p:extLst>
      <p:ext uri="{BB962C8B-B14F-4D97-AF65-F5344CB8AC3E}">
        <p14:creationId xmlns:p14="http://schemas.microsoft.com/office/powerpoint/2010/main" val="5020129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sz="3200" b="1" dirty="0">
                <a:solidFill>
                  <a:srgbClr val="FFC000"/>
                </a:solidFill>
                <a:latin typeface="Arial Unicode MS" pitchFamily="34" charset="-128"/>
              </a:rPr>
              <a:t>Describing the burden of HIV </a:t>
            </a:r>
            <a:r>
              <a:rPr lang="en-US" sz="3200" b="1" dirty="0" smtClean="0">
                <a:solidFill>
                  <a:srgbClr val="FFC000"/>
                </a:solidFill>
                <a:latin typeface="Arial Unicode MS" pitchFamily="34" charset="-128"/>
              </a:rPr>
              <a:t/>
            </a:r>
            <a:br>
              <a:rPr lang="en-US" sz="3200" b="1" dirty="0" smtClean="0">
                <a:solidFill>
                  <a:srgbClr val="FFC000"/>
                </a:solidFill>
                <a:latin typeface="Arial Unicode MS" pitchFamily="34" charset="-128"/>
              </a:rPr>
            </a:br>
            <a:r>
              <a:rPr lang="en-US" sz="3200" b="1" dirty="0" smtClean="0">
                <a:solidFill>
                  <a:srgbClr val="FFC000"/>
                </a:solidFill>
                <a:latin typeface="Arial Unicode MS" pitchFamily="34" charset="-128"/>
              </a:rPr>
              <a:t>in </a:t>
            </a:r>
            <a:r>
              <a:rPr lang="en-US" sz="3200" b="1" dirty="0">
                <a:solidFill>
                  <a:srgbClr val="FFC000"/>
                </a:solidFill>
                <a:latin typeface="Arial Unicode MS" pitchFamily="34" charset="-128"/>
              </a:rPr>
              <a:t>a jurisdiction</a:t>
            </a:r>
            <a:endParaRPr lang="en-US" sz="3200" b="1" dirty="0">
              <a:solidFill>
                <a:srgbClr val="FFC000"/>
              </a:solidFill>
            </a:endParaRPr>
          </a:p>
        </p:txBody>
      </p:sp>
      <p:sp>
        <p:nvSpPr>
          <p:cNvPr id="5123" name="Rectangle 3"/>
          <p:cNvSpPr>
            <a:spLocks noGrp="1" noChangeArrowheads="1"/>
          </p:cNvSpPr>
          <p:nvPr>
            <p:ph type="body" idx="1"/>
          </p:nvPr>
        </p:nvSpPr>
        <p:spPr>
          <a:xfrm>
            <a:off x="778933" y="1447800"/>
            <a:ext cx="7772400" cy="4800600"/>
          </a:xfrm>
        </p:spPr>
        <p:txBody>
          <a:bodyPr/>
          <a:lstStyle/>
          <a:p>
            <a:r>
              <a:rPr lang="en-US" sz="2400" dirty="0">
                <a:solidFill>
                  <a:srgbClr val="FFFF66"/>
                </a:solidFill>
              </a:rPr>
              <a:t>Core epidemiologic questions:</a:t>
            </a:r>
          </a:p>
          <a:p>
            <a:pPr lvl="1"/>
            <a:r>
              <a:rPr lang="en-US" sz="2400" dirty="0" err="1">
                <a:solidFill>
                  <a:srgbClr val="FFFF66"/>
                </a:solidFill>
              </a:rPr>
              <a:t>Sociodemographic</a:t>
            </a:r>
            <a:r>
              <a:rPr lang="en-US" sz="2400" dirty="0">
                <a:solidFill>
                  <a:srgbClr val="FFFF66"/>
                </a:solidFill>
              </a:rPr>
              <a:t> characteristics of general population in service area</a:t>
            </a:r>
          </a:p>
          <a:p>
            <a:pPr lvl="1"/>
            <a:r>
              <a:rPr lang="en-US" sz="2400" dirty="0">
                <a:solidFill>
                  <a:srgbClr val="FFFF66"/>
                </a:solidFill>
              </a:rPr>
              <a:t>Scope of HIV in service area</a:t>
            </a:r>
          </a:p>
          <a:p>
            <a:pPr lvl="2"/>
            <a:r>
              <a:rPr lang="en-US" sz="1800" dirty="0">
                <a:solidFill>
                  <a:srgbClr val="FFFF66"/>
                </a:solidFill>
              </a:rPr>
              <a:t>Using data from HIV </a:t>
            </a:r>
            <a:r>
              <a:rPr lang="en-US" sz="1800" dirty="0" smtClean="0">
                <a:solidFill>
                  <a:srgbClr val="FFFF66"/>
                </a:solidFill>
              </a:rPr>
              <a:t>case surveillance : </a:t>
            </a:r>
            <a:r>
              <a:rPr lang="en-US" sz="1800" dirty="0">
                <a:solidFill>
                  <a:srgbClr val="FFFF66"/>
                </a:solidFill>
              </a:rPr>
              <a:t>CDC-supplied SAS Programs</a:t>
            </a:r>
          </a:p>
          <a:p>
            <a:pPr lvl="2"/>
            <a:r>
              <a:rPr lang="en-US" sz="1800" dirty="0">
                <a:solidFill>
                  <a:srgbClr val="FFFF66"/>
                </a:solidFill>
              </a:rPr>
              <a:t>Using data from HIV incidence surveillance: Select jurisdictions, CDC-supplied SAS Programs</a:t>
            </a:r>
          </a:p>
          <a:p>
            <a:pPr lvl="2"/>
            <a:r>
              <a:rPr lang="en-US" sz="1800" dirty="0">
                <a:solidFill>
                  <a:srgbClr val="FFFF66"/>
                </a:solidFill>
              </a:rPr>
              <a:t>HIV program data – HIV testing </a:t>
            </a:r>
            <a:r>
              <a:rPr lang="en-US" sz="1800" dirty="0" smtClean="0">
                <a:solidFill>
                  <a:srgbClr val="FFFF66"/>
                </a:solidFill>
              </a:rPr>
              <a:t>data  </a:t>
            </a:r>
            <a:endParaRPr lang="en-US" sz="1800" dirty="0">
              <a:solidFill>
                <a:srgbClr val="FFFF66"/>
              </a:solidFill>
            </a:endParaRPr>
          </a:p>
          <a:p>
            <a:pPr lvl="1"/>
            <a:r>
              <a:rPr lang="en-US" sz="2400" dirty="0">
                <a:solidFill>
                  <a:srgbClr val="FFFF66"/>
                </a:solidFill>
              </a:rPr>
              <a:t>Indicators of risk </a:t>
            </a:r>
            <a:r>
              <a:rPr lang="en-US" sz="2400" dirty="0" smtClean="0">
                <a:solidFill>
                  <a:srgbClr val="FFFF66"/>
                </a:solidFill>
              </a:rPr>
              <a:t>of </a:t>
            </a:r>
            <a:r>
              <a:rPr lang="en-US" sz="2400" dirty="0">
                <a:solidFill>
                  <a:srgbClr val="FFFF66"/>
                </a:solidFill>
              </a:rPr>
              <a:t>the population in service area</a:t>
            </a:r>
          </a:p>
          <a:p>
            <a:pPr lvl="2"/>
            <a:r>
              <a:rPr lang="en-US" sz="1800" dirty="0">
                <a:solidFill>
                  <a:srgbClr val="FFFF66"/>
                </a:solidFill>
              </a:rPr>
              <a:t>Factors affecting risk of acquiring HIV among HIV-negative persons</a:t>
            </a:r>
          </a:p>
          <a:p>
            <a:pPr lvl="2"/>
            <a:r>
              <a:rPr lang="en-US" sz="1800" dirty="0">
                <a:solidFill>
                  <a:srgbClr val="FFFF66"/>
                </a:solidFill>
              </a:rPr>
              <a:t>Factors affecting risk of transmitting HIV among HIV-positive persons</a:t>
            </a:r>
          </a:p>
          <a:p>
            <a:pPr lvl="1"/>
            <a:endParaRPr lang="en-US" dirty="0" smtClean="0">
              <a:solidFill>
                <a:srgbClr val="FFFF66"/>
              </a:solidFill>
            </a:endParaRPr>
          </a:p>
          <a:p>
            <a:endParaRPr lang="en-US" dirty="0">
              <a:solidFill>
                <a:srgbClr val="FFFF66"/>
              </a:solidFill>
            </a:endParaRPr>
          </a:p>
        </p:txBody>
      </p:sp>
    </p:spTree>
    <p:extLst>
      <p:ext uri="{BB962C8B-B14F-4D97-AF65-F5344CB8AC3E}">
        <p14:creationId xmlns:p14="http://schemas.microsoft.com/office/powerpoint/2010/main" val="4105913814"/>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2763</TotalTime>
  <Words>3399</Words>
  <Application>Microsoft Office PowerPoint</Application>
  <PresentationFormat>On-screen Show (4:3)</PresentationFormat>
  <Paragraphs>340</Paragraphs>
  <Slides>22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Myriad Web Pro</vt:lpstr>
      <vt:lpstr>Calibri</vt:lpstr>
      <vt:lpstr>Wingdings</vt:lpstr>
      <vt:lpstr>Times New Roman</vt:lpstr>
      <vt:lpstr>ＭＳ Ｐゴシック</vt:lpstr>
      <vt:lpstr>Arial Unicode MS</vt:lpstr>
      <vt:lpstr>Courier New</vt:lpstr>
      <vt:lpstr>NCHHSTP_PPT_dark(</vt:lpstr>
      <vt:lpstr>Technical Guidance for  HIV Surveillance Programs   Integrated Guidance for Developing Epidemiologic Profiles – HIV Prevention and Ryan White HIV/AIDS Programs Community Planning </vt:lpstr>
      <vt:lpstr>Objectives/Goals</vt:lpstr>
      <vt:lpstr>Overview of the Epi Profile</vt:lpstr>
      <vt:lpstr>Overview of the Epi Profile, cont.</vt:lpstr>
      <vt:lpstr>Overview of the Epi Profile</vt:lpstr>
      <vt:lpstr>Epi Profile Development Process </vt:lpstr>
      <vt:lpstr>Epi Profile Development Process  – Profile Sections and Organization</vt:lpstr>
      <vt:lpstr>Epi Profile Development Process  – Profile Sections and Organization, cont.</vt:lpstr>
      <vt:lpstr>Describing the burden of HIV  in a jurisdiction</vt:lpstr>
      <vt:lpstr>Monitoring Stages of HIV Care  (National HIV/AIDS Strategy)</vt:lpstr>
      <vt:lpstr>Describing the burden of HIV in a jurisdiction -   Special Questions and Considerations for Ryan White HIV/AIDS Program Grantees</vt:lpstr>
      <vt:lpstr>Describing the Burden of HIV in a Jurisdiction -   Special Questions and Considerations for Ryan White HIV/AIDS Program Grantees</vt:lpstr>
      <vt:lpstr>Describing the Burden of HIV in a Jurisdiction -   Special Questions and Considerations for Ryan White HIV/AIDS Program Grantees, cont.</vt:lpstr>
      <vt:lpstr>Completing the Epi Profile</vt:lpstr>
      <vt:lpstr>Disseminating the Epi Profile</vt:lpstr>
      <vt:lpstr>Special Considerations</vt:lpstr>
      <vt:lpstr>Frequency of Producing Epi Profile</vt:lpstr>
      <vt:lpstr>Major Changes from previous Guidance</vt:lpstr>
      <vt:lpstr>Update of Integrated Guidelines for Developing Epi Profile Work Group </vt:lpstr>
      <vt:lpstr>  Technical Guidance for HIV Surveillance Programs   https://partner.cdc.gov/sites/NCHHSTP/HICSB/default.aspx  </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Adih, William K. (CDC/OID/NCHHSTP)</cp:lastModifiedBy>
  <cp:revision>164</cp:revision>
  <cp:lastPrinted>2012-10-30T16:41:57Z</cp:lastPrinted>
  <dcterms:created xsi:type="dcterms:W3CDTF">2010-12-06T17:56:06Z</dcterms:created>
  <dcterms:modified xsi:type="dcterms:W3CDTF">2012-10-30T16:42:57Z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