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7"/>
  </p:notesMasterIdLst>
  <p:handoutMasterIdLst>
    <p:handoutMasterId r:id="rId28"/>
  </p:handoutMasterIdLst>
  <p:sldIdLst>
    <p:sldId id="256" r:id="rId2"/>
    <p:sldId id="267" r:id="rId3"/>
    <p:sldId id="327" r:id="rId4"/>
    <p:sldId id="328" r:id="rId5"/>
    <p:sldId id="310" r:id="rId6"/>
    <p:sldId id="311" r:id="rId7"/>
    <p:sldId id="308" r:id="rId8"/>
    <p:sldId id="313" r:id="rId9"/>
    <p:sldId id="329" r:id="rId10"/>
    <p:sldId id="331" r:id="rId11"/>
    <p:sldId id="320" r:id="rId12"/>
    <p:sldId id="321" r:id="rId13"/>
    <p:sldId id="316" r:id="rId14"/>
    <p:sldId id="314" r:id="rId15"/>
    <p:sldId id="315" r:id="rId16"/>
    <p:sldId id="330" r:id="rId17"/>
    <p:sldId id="293" r:id="rId18"/>
    <p:sldId id="303" r:id="rId19"/>
    <p:sldId id="305" r:id="rId20"/>
    <p:sldId id="306" r:id="rId21"/>
    <p:sldId id="307" r:id="rId22"/>
    <p:sldId id="285" r:id="rId23"/>
    <p:sldId id="297" r:id="rId24"/>
    <p:sldId id="264" r:id="rId25"/>
    <p:sldId id="263" r:id="rId26"/>
  </p:sldIdLst>
  <p:sldSz cx="9144000" cy="6858000" type="screen4x3"/>
  <p:notesSz cx="7010400" cy="9296400"/>
  <p:embeddedFontLst>
    <p:embeddedFont>
      <p:font typeface="Calibri" pitchFamily="34" charset="0"/>
      <p:regular r:id="rId29"/>
      <p:bold r:id="rId30"/>
      <p:italic r:id="rId31"/>
      <p:boldItalic r:id="rId32"/>
    </p:embeddedFont>
    <p:embeddedFont>
      <p:font typeface="Myriad Web Pro" charset="0"/>
      <p:regular r:id="rId33"/>
      <p:bold r:id="rId34"/>
      <p: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9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0" autoAdjust="0"/>
    <p:restoredTop sz="76056" autoAdjust="0"/>
  </p:normalViewPr>
  <p:slideViewPr>
    <p:cSldViewPr>
      <p:cViewPr>
        <p:scale>
          <a:sx n="70" d="100"/>
          <a:sy n="70" d="100"/>
        </p:scale>
        <p:origin x="-1819" y="-230"/>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66" d="100"/>
        <a:sy n="66" d="100"/>
      </p:scale>
      <p:origin x="0" y="66"/>
    </p:cViewPr>
  </p:sorterViewPr>
  <p:notesViewPr>
    <p:cSldViewPr>
      <p:cViewPr varScale="1">
        <p:scale>
          <a:sx n="67" d="100"/>
          <a:sy n="67" d="100"/>
        </p:scale>
        <p:origin x="-192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4646635-DCA9-4459-8D66-21095CC9B411}" type="datetimeFigureOut">
              <a:rPr lang="en-US" smtClean="0"/>
              <a:pPr/>
              <a:t>11/27/2012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F425DB8-4654-4FE2-B5B7-A5224897B1A9}" type="slidenum">
              <a:rPr lang="en-US" smtClean="0"/>
              <a:pPr/>
              <a:t>‹#›</a:t>
            </a:fld>
            <a:endParaRPr lang="en-US" dirty="0"/>
          </a:p>
        </p:txBody>
      </p:sp>
    </p:spTree>
    <p:extLst>
      <p:ext uri="{BB962C8B-B14F-4D97-AF65-F5344CB8AC3E}">
        <p14:creationId xmlns:p14="http://schemas.microsoft.com/office/powerpoint/2010/main" val="2534543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6" cy="464343"/>
          </a:xfrm>
          <a:prstGeom prst="rect">
            <a:avLst/>
          </a:prstGeom>
        </p:spPr>
        <p:txBody>
          <a:bodyPr vert="horz" lIns="91614" tIns="45807" rIns="91614" bIns="45807" rtlCol="0"/>
          <a:lstStyle>
            <a:lvl1pPr algn="l">
              <a:defRPr sz="1200"/>
            </a:lvl1pPr>
          </a:lstStyle>
          <a:p>
            <a:endParaRPr lang="en-US" dirty="0"/>
          </a:p>
        </p:txBody>
      </p:sp>
      <p:sp>
        <p:nvSpPr>
          <p:cNvPr id="3" name="Date Placeholder 2"/>
          <p:cNvSpPr>
            <a:spLocks noGrp="1"/>
          </p:cNvSpPr>
          <p:nvPr>
            <p:ph type="dt" idx="1"/>
          </p:nvPr>
        </p:nvSpPr>
        <p:spPr>
          <a:xfrm>
            <a:off x="3971393" y="0"/>
            <a:ext cx="3037416" cy="464343"/>
          </a:xfrm>
          <a:prstGeom prst="rect">
            <a:avLst/>
          </a:prstGeom>
        </p:spPr>
        <p:txBody>
          <a:bodyPr vert="horz" lIns="91614" tIns="45807" rIns="91614" bIns="45807" rtlCol="0"/>
          <a:lstStyle>
            <a:lvl1pPr algn="r">
              <a:defRPr sz="1200"/>
            </a:lvl1pPr>
          </a:lstStyle>
          <a:p>
            <a:fld id="{FED05122-B9EF-44B1-8E67-014EB94303DD}" type="datetimeFigureOut">
              <a:rPr lang="en-US" smtClean="0"/>
              <a:pPr/>
              <a:t>11/27/2012</a:t>
            </a:fld>
            <a:endParaRPr lang="en-US" dirty="0"/>
          </a:p>
        </p:txBody>
      </p:sp>
      <p:sp>
        <p:nvSpPr>
          <p:cNvPr id="4" name="Slide Image Placeholder 3"/>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1614" tIns="45807" rIns="91614" bIns="45807" rtlCol="0" anchor="ctr"/>
          <a:lstStyle/>
          <a:p>
            <a:endParaRPr lang="en-US" dirty="0"/>
          </a:p>
        </p:txBody>
      </p:sp>
      <p:sp>
        <p:nvSpPr>
          <p:cNvPr id="5" name="Notes Placeholder 4"/>
          <p:cNvSpPr>
            <a:spLocks noGrp="1"/>
          </p:cNvSpPr>
          <p:nvPr>
            <p:ph type="body" sz="quarter" idx="3"/>
          </p:nvPr>
        </p:nvSpPr>
        <p:spPr>
          <a:xfrm>
            <a:off x="701677" y="4416029"/>
            <a:ext cx="5607047" cy="4183857"/>
          </a:xfrm>
          <a:prstGeom prst="rect">
            <a:avLst/>
          </a:prstGeom>
        </p:spPr>
        <p:txBody>
          <a:bodyPr vert="horz" lIns="91614" tIns="45807" rIns="91614" bIns="458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7"/>
            <a:ext cx="3037416" cy="464343"/>
          </a:xfrm>
          <a:prstGeom prst="rect">
            <a:avLst/>
          </a:prstGeom>
        </p:spPr>
        <p:txBody>
          <a:bodyPr vert="horz" lIns="91614" tIns="45807" rIns="91614" bIns="4580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93" y="8830467"/>
            <a:ext cx="3037416" cy="464343"/>
          </a:xfrm>
          <a:prstGeom prst="rect">
            <a:avLst/>
          </a:prstGeom>
        </p:spPr>
        <p:txBody>
          <a:bodyPr vert="horz" lIns="91614" tIns="45807" rIns="91614" bIns="45807" rtlCol="0" anchor="b"/>
          <a:lstStyle>
            <a:lvl1pPr algn="r">
              <a:defRPr sz="1200"/>
            </a:lvl1pPr>
          </a:lstStyle>
          <a:p>
            <a:fld id="{C2865D1B-0DC6-42CE-8930-912C113E9AA7}" type="slidenum">
              <a:rPr lang="en-US" smtClean="0"/>
              <a:pPr/>
              <a:t>‹#›</a:t>
            </a:fld>
            <a:endParaRPr lang="en-US" dirty="0"/>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dirty="0"/>
          </a:p>
        </p:txBody>
      </p:sp>
    </p:spTree>
    <p:extLst>
      <p:ext uri="{BB962C8B-B14F-4D97-AF65-F5344CB8AC3E}">
        <p14:creationId xmlns:p14="http://schemas.microsoft.com/office/powerpoint/2010/main" val="1725103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r>
              <a:rPr lang="en-US" sz="1100" baseline="0" dirty="0" smtClean="0">
                <a:solidFill>
                  <a:srgbClr val="000714"/>
                </a:solidFill>
                <a:latin typeface="Calibri" pitchFamily="34" charset="0"/>
              </a:rPr>
              <a:t>Over the past several years, clinical laboratories, hospitals, and government have recognized the need for standard ways to communicate data. Several standards have evolved and have been adopted by an increasing number of partners.</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aseline="0" dirty="0" smtClean="0">
                <a:solidFill>
                  <a:srgbClr val="000714"/>
                </a:solidFill>
                <a:latin typeface="Calibri" pitchFamily="34" charset="0"/>
              </a:rPr>
              <a:t>DHHS has identified three standards relevant to the content and format for transferring electronic data for public health reporting.  These include: Health Level 7 (HL7), Logical Observation Identifiers Names and Codes (LOINC), and Systematized Nomenclature of Medicine (SNOMED).  </a:t>
            </a:r>
          </a:p>
          <a:p>
            <a:pPr marL="228600" indent="-228600">
              <a:buFont typeface="Arial" pitchFamily="34" charset="0"/>
              <a:buChar char="•"/>
            </a:pPr>
            <a:endParaRPr lang="en-US" sz="1100" baseline="0" dirty="0" smtClean="0">
              <a:solidFill>
                <a:srgbClr val="000714"/>
              </a:solidFill>
              <a:latin typeface="Calibri" pitchFamily="34" charset="0"/>
            </a:endParaRPr>
          </a:p>
          <a:p>
            <a:pPr marL="228600" indent="-228600">
              <a:buFont typeface="Arial" pitchFamily="34" charset="0"/>
              <a:buChar char="•"/>
            </a:pPr>
            <a:endParaRPr lang="en-US" sz="1100" baseline="0" dirty="0" smtClean="0">
              <a:solidFill>
                <a:srgbClr val="000714"/>
              </a:solidFill>
              <a:latin typeface="Calibri" pitchFamily="34" charset="0"/>
            </a:endParaRPr>
          </a:p>
          <a:p>
            <a:endParaRPr lang="en-US" sz="1100" baseline="0" dirty="0">
              <a:solidFill>
                <a:srgbClr val="000714"/>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lvl="0" indent="-228600">
              <a:lnSpc>
                <a:spcPct val="90000"/>
              </a:lnSpc>
              <a:buClr>
                <a:schemeClr val="bg1"/>
              </a:buClr>
              <a:buSzPct val="70000"/>
              <a:buFont typeface="Arial" pitchFamily="34" charset="0"/>
              <a:buChar char="•"/>
            </a:pPr>
            <a:r>
              <a:rPr lang="en-US" sz="1100" kern="1200" dirty="0" smtClean="0">
                <a:solidFill>
                  <a:srgbClr val="000000"/>
                </a:solidFill>
                <a:latin typeface="Calibri" pitchFamily="34" charset="0"/>
                <a:ea typeface="+mn-ea"/>
                <a:cs typeface="+mn-cs"/>
              </a:rPr>
              <a:t>Reporting laboratories are encouraged to use the standard HL7 format when transmitting lab result information.  HL7</a:t>
            </a:r>
            <a:r>
              <a:rPr lang="en-US" sz="1100" kern="1200" baseline="0" dirty="0" smtClean="0">
                <a:solidFill>
                  <a:srgbClr val="000000"/>
                </a:solidFill>
                <a:latin typeface="Calibri" pitchFamily="34" charset="0"/>
                <a:ea typeface="+mn-ea"/>
                <a:cs typeface="+mn-cs"/>
              </a:rPr>
              <a:t> is an a</a:t>
            </a:r>
            <a:r>
              <a:rPr lang="en-US" sz="1100" dirty="0" smtClean="0">
                <a:solidFill>
                  <a:srgbClr val="000000"/>
                </a:solidFill>
                <a:latin typeface="Calibri" pitchFamily="34" charset="0"/>
              </a:rPr>
              <a:t>pproved standard for electronic data exchange in health care and defines the structure and syntax of an electronic message.</a:t>
            </a:r>
          </a:p>
          <a:p>
            <a:pPr marL="228600" lvl="0" indent="-228600">
              <a:lnSpc>
                <a:spcPct val="90000"/>
              </a:lnSpc>
              <a:buClr>
                <a:schemeClr val="bg1"/>
              </a:buClr>
              <a:buSzPct val="70000"/>
              <a:buFont typeface="Arial" pitchFamily="34" charset="0"/>
              <a:buChar char="•"/>
            </a:pPr>
            <a:r>
              <a:rPr lang="en-US" sz="1100" dirty="0" smtClean="0">
                <a:solidFill>
                  <a:srgbClr val="000000"/>
                </a:solidFill>
                <a:latin typeface="Calibri" pitchFamily="34" charset="0"/>
              </a:rPr>
              <a:t>HL7 allows coding of the laboratory tests and results using SNOMED or LOINC.</a:t>
            </a:r>
          </a:p>
          <a:p>
            <a:pPr marL="228600" indent="-228600">
              <a:buFont typeface="Arial" pitchFamily="34" charset="0"/>
              <a:buChar char="•"/>
            </a:pPr>
            <a:r>
              <a:rPr lang="en-US" sz="1100" dirty="0" smtClean="0">
                <a:solidFill>
                  <a:srgbClr val="000000"/>
                </a:solidFill>
                <a:latin typeface="Calibri" pitchFamily="34" charset="0"/>
              </a:rPr>
              <a:t>SNOMED was developed starting in 1965 by the College of American Pathologists.  SNOMED is a dictionary of clinical terms that includes every clinically relevant organism that might be identified by a laboratory.</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smtClean="0">
                <a:solidFill>
                  <a:srgbClr val="000000"/>
                </a:solidFill>
                <a:latin typeface="Calibri" pitchFamily="34" charset="0"/>
              </a:rPr>
              <a:t>The Regenstrief (“Reaganstreef”) Institute developed the LOINC dictionary of codes for lab tests and results.  </a:t>
            </a:r>
            <a:r>
              <a:rPr lang="en-US" sz="1100" kern="1200" dirty="0" smtClean="0">
                <a:solidFill>
                  <a:srgbClr val="000000"/>
                </a:solidFill>
                <a:latin typeface="Calibri" pitchFamily="34" charset="0"/>
                <a:ea typeface="+mn-ea"/>
                <a:cs typeface="+mn-cs"/>
              </a:rPr>
              <a:t>LOINCs have the potential to uniquely identify a clinical test, test method, and specimen source. </a:t>
            </a:r>
          </a:p>
          <a:p>
            <a:pPr marL="228600" indent="-228600">
              <a:buFont typeface="Arial" pitchFamily="34" charset="0"/>
              <a:buChar char="•"/>
            </a:pPr>
            <a:endParaRPr lang="en-US" sz="1100" dirty="0" smtClean="0">
              <a:solidFill>
                <a:srgbClr val="000000"/>
              </a:solidFill>
              <a:latin typeface="Calibri" pitchFamily="34" charset="0"/>
            </a:endParaRPr>
          </a:p>
          <a:p>
            <a:pPr marL="228600" indent="-228600">
              <a:buFont typeface="Arial" pitchFamily="34" charset="0"/>
              <a:buNone/>
            </a:pPr>
            <a:endParaRPr lang="en-US" sz="1100" baseline="0" dirty="0" smtClean="0">
              <a:solidFill>
                <a:srgbClr val="000000"/>
              </a:solidFill>
              <a:latin typeface="Calibri" pitchFamily="34" charset="0"/>
            </a:endParaRPr>
          </a:p>
          <a:p>
            <a:endParaRPr lang="en-US" sz="1100" baseline="0" dirty="0">
              <a:solidFill>
                <a:srgbClr val="000000"/>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dirty="0" smtClean="0">
                <a:solidFill>
                  <a:srgbClr val="020916"/>
                </a:solidFill>
                <a:latin typeface="+mn-lt"/>
                <a:ea typeface="+mn-ea"/>
                <a:cs typeface="+mn-cs"/>
              </a:rPr>
              <a:t>Because of the complex nature of reporting, surveillance programs should make documentation as detailed as possible. It may be beneficial to consult with other states to aid in writing this documentation. Topics to consider include confidentiality and IT issues regarding how data must be formatted and what data elements are required. Alternatively, states may want to approach laboratories with the idea of creating memoranda of understanding (MOU) itemizing issues on both sides. Some examples of documentation to provide to laboratories</a:t>
            </a:r>
            <a:r>
              <a:rPr lang="en-US" sz="1100" kern="1200" baseline="0" dirty="0" smtClean="0">
                <a:solidFill>
                  <a:srgbClr val="020916"/>
                </a:solidFill>
                <a:latin typeface="+mn-lt"/>
                <a:ea typeface="+mn-ea"/>
                <a:cs typeface="+mn-cs"/>
              </a:rPr>
              <a:t> are listed on this slide</a:t>
            </a:r>
            <a:r>
              <a:rPr lang="en-US" sz="1100" kern="1200" dirty="0" smtClean="0">
                <a:solidFill>
                  <a:srgbClr val="020916"/>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If a laboratory is reporting electronically, encourage reporting in an HL7 format. HL7 is a national standard for laboratory file structure and format and should be encouraged for use in reporting.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If a laboratory is reporting other communicable diseases electronically, determine where the results are being sent (normally to the state communicable disease program) and explore the possibility of  having HIV reports sent encrypted and securely to your communicable disease program for transmission to the HIV program.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If the reports are being sent in a non-HL7 format, specify the variables that are needed.</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kern="1200" dirty="0" smtClean="0">
              <a:solidFill>
                <a:srgbClr val="020916"/>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kern="1200" dirty="0" smtClean="0">
              <a:solidFill>
                <a:srgbClr val="020916"/>
              </a:solidFill>
              <a:latin typeface="+mn-lt"/>
              <a:ea typeface="+mn-ea"/>
              <a:cs typeface="+mn-cs"/>
            </a:endParaRPr>
          </a:p>
          <a:p>
            <a:endParaRPr lang="en-US" sz="1100" kern="1200" dirty="0" smtClean="0">
              <a:solidFill>
                <a:srgbClr val="020916"/>
              </a:solidFill>
              <a:latin typeface="+mn-lt"/>
              <a:ea typeface="+mn-ea"/>
              <a:cs typeface="+mn-cs"/>
            </a:endParaRPr>
          </a:p>
          <a:p>
            <a:pPr marL="228600" indent="-228600">
              <a:buFont typeface="Arial" pitchFamily="34" charset="0"/>
              <a:buNone/>
            </a:pPr>
            <a:endParaRPr lang="en-US" sz="1100" baseline="0" dirty="0">
              <a:solidFill>
                <a:srgbClr val="020916"/>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r>
              <a:rPr lang="en-US" sz="1100" baseline="0" dirty="0" smtClean="0">
                <a:solidFill>
                  <a:srgbClr val="020916"/>
                </a:solidFill>
                <a:latin typeface="+mn-lt"/>
              </a:rPr>
              <a:t>Potential problems with incomplete data from referral laboratory should be considered and resolved.</a:t>
            </a:r>
          </a:p>
          <a:p>
            <a:pPr marL="228600" indent="-228600">
              <a:buFont typeface="Arial" pitchFamily="34" charset="0"/>
              <a:buChar char="•"/>
            </a:pPr>
            <a:r>
              <a:rPr lang="en-US" sz="1100" baseline="0" dirty="0" smtClean="0">
                <a:solidFill>
                  <a:srgbClr val="020916"/>
                </a:solidFill>
                <a:latin typeface="+mn-lt"/>
              </a:rPr>
              <a:t>Problems happen most commonly when the testing laboratory indicates the ordering or referral laboratory, but does not include the name of the provider/facility who ordered the test.</a:t>
            </a:r>
          </a:p>
          <a:p>
            <a:pPr marL="228600" indent="-228600">
              <a:buFont typeface="Arial" pitchFamily="34" charset="0"/>
              <a:buChar char="•"/>
            </a:pPr>
            <a:r>
              <a:rPr lang="en-US" sz="1100" baseline="0" dirty="0" smtClean="0">
                <a:solidFill>
                  <a:srgbClr val="020916"/>
                </a:solidFill>
                <a:latin typeface="+mn-lt"/>
              </a:rPr>
              <a:t>It is important for these laboratories to preserve an identifying number that connects the patient with the specimen. When a specimen passes from laboratory to laboratory or from facility to laboratory, the laboratory that performs the test should report the identifier.</a:t>
            </a:r>
          </a:p>
          <a:p>
            <a:pPr marL="228600" indent="-228600">
              <a:buFont typeface="Arial" pitchFamily="34" charset="0"/>
              <a:buChar char="•"/>
            </a:pPr>
            <a:endParaRPr lang="en-US" sz="1100" baseline="0" dirty="0">
              <a:solidFill>
                <a:srgbClr val="000000"/>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r>
              <a:rPr lang="en-US" sz="1100" kern="1200" dirty="0" smtClean="0">
                <a:solidFill>
                  <a:srgbClr val="020916"/>
                </a:solidFill>
                <a:latin typeface="+mn-lt"/>
                <a:ea typeface="+mn-ea"/>
                <a:cs typeface="+mn-cs"/>
              </a:rPr>
              <a:t>Ongoing communication with laboratories can help to improve accuracy and completeness for reporting the required and recommended data elements. </a:t>
            </a:r>
          </a:p>
          <a:p>
            <a:pPr marL="228600" indent="-228600">
              <a:buFont typeface="Arial" pitchFamily="34" charset="0"/>
              <a:buChar char="•"/>
            </a:pPr>
            <a:r>
              <a:rPr lang="en-US" sz="1100" kern="1200" dirty="0" smtClean="0">
                <a:solidFill>
                  <a:srgbClr val="020916"/>
                </a:solidFill>
                <a:latin typeface="+mn-lt"/>
                <a:ea typeface="+mn-ea"/>
                <a:cs typeface="+mn-cs"/>
              </a:rPr>
              <a:t>Surveillance programs should p</a:t>
            </a:r>
            <a:r>
              <a:rPr lang="en-US" sz="1100" dirty="0" smtClean="0">
                <a:solidFill>
                  <a:srgbClr val="020916"/>
                </a:solidFill>
              </a:rPr>
              <a:t>rovide feedback to reporting laboratories through a report card on a routine basis (e.g., ≥4 times a year) highlighting the completeness and quality of the laboratory reports received by the health department. </a:t>
            </a:r>
          </a:p>
          <a:p>
            <a:pPr marL="228600" indent="-228600">
              <a:buFont typeface="Arial" pitchFamily="34" charset="0"/>
              <a:buChar char="•"/>
            </a:pPr>
            <a:r>
              <a:rPr lang="en-US" sz="1100" dirty="0" smtClean="0">
                <a:solidFill>
                  <a:srgbClr val="020916"/>
                </a:solidFill>
              </a:rPr>
              <a:t>At a minimum, include:</a:t>
            </a:r>
            <a:r>
              <a:rPr lang="en-US" sz="1100" baseline="0" dirty="0" smtClean="0">
                <a:solidFill>
                  <a:srgbClr val="020916"/>
                </a:solidFill>
              </a:rPr>
              <a:t> the n</a:t>
            </a:r>
            <a:r>
              <a:rPr lang="en-US" sz="1100" dirty="0" smtClean="0">
                <a:solidFill>
                  <a:srgbClr val="020916"/>
                </a:solidFill>
              </a:rPr>
              <a:t>umber of records reported, number of records rejected because they were not appropriate HIV tests or test results, and the completeness of each variable.</a:t>
            </a:r>
          </a:p>
          <a:p>
            <a:pPr marL="228600" indent="-228600">
              <a:buFont typeface="Arial" pitchFamily="34" charset="0"/>
              <a:buChar char="•"/>
            </a:pPr>
            <a:endParaRPr lang="en-US" sz="1100" baseline="0" dirty="0" smtClean="0">
              <a:solidFill>
                <a:srgbClr val="01060F"/>
              </a:solidFill>
              <a:latin typeface="Calibri" pitchFamily="34" charset="0"/>
            </a:endParaRPr>
          </a:p>
          <a:p>
            <a:pPr marL="228600" indent="-228600">
              <a:buFont typeface="Arial" pitchFamily="34" charset="0"/>
              <a:buNone/>
            </a:pPr>
            <a:endParaRPr lang="en-US" sz="1100" baseline="0" dirty="0">
              <a:solidFill>
                <a:srgbClr val="01060F"/>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solidFill>
                  <a:srgbClr val="020916"/>
                </a:solidFill>
              </a:rPr>
              <a:t>There are 7 performance standards in the revised Reporting Chapter. </a:t>
            </a:r>
          </a:p>
          <a:p>
            <a:pPr marL="228600" indent="-228600">
              <a:buFont typeface="Arial" pitchFamily="34" charset="0"/>
              <a:buChar char="•"/>
            </a:pPr>
            <a:r>
              <a:rPr lang="en-US" sz="1100" b="0" dirty="0" smtClean="0"/>
              <a:t>Standard 1:  In accordance with state laws and regulations, all HIV-related laboratory test results should be reported to surveillance programs.</a:t>
            </a:r>
          </a:p>
          <a:p>
            <a:pPr marL="228600" indent="-228600">
              <a:buFont typeface="Arial" pitchFamily="34" charset="0"/>
              <a:buChar char="•"/>
            </a:pPr>
            <a:r>
              <a:rPr lang="en-US" sz="1100" b="0" dirty="0" smtClean="0"/>
              <a:t>Standard 2:  For each calendar year, ≥50% of all HIV-related laboratory test results should be electronically reported to HIV surveillance programs.</a:t>
            </a:r>
          </a:p>
          <a:p>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17</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dirty="0" smtClean="0"/>
              <a:t>Standard 3:  </a:t>
            </a:r>
          </a:p>
          <a:p>
            <a:pPr marL="228600" indent="-228600">
              <a:buFont typeface="Arial" pitchFamily="34" charset="0"/>
              <a:buChar char="•"/>
            </a:pPr>
            <a:r>
              <a:rPr lang="en-US" sz="1100" b="0" dirty="0" smtClean="0"/>
              <a:t>HIV surveillance programs should have a solid understanding of the laboratories that report to the HIV program by: </a:t>
            </a:r>
          </a:p>
          <a:p>
            <a:pPr marL="685800" lvl="1" indent="-228600">
              <a:buFont typeface="Arial" pitchFamily="34" charset="0"/>
              <a:buChar char="•"/>
            </a:pPr>
            <a:r>
              <a:rPr lang="en-US" sz="1100" dirty="0" smtClean="0"/>
              <a:t>Developing and annually maintaining a list of all laboratories that report HIV-related laboratory test results in the state</a:t>
            </a:r>
          </a:p>
          <a:p>
            <a:pPr marL="685800" lvl="1" indent="-228600">
              <a:buFont typeface="Arial" pitchFamily="34" charset="0"/>
              <a:buChar char="•"/>
            </a:pPr>
            <a:r>
              <a:rPr lang="en-US" sz="1100" dirty="0" smtClean="0"/>
              <a:t>Maintaining documentation on the types of tests run by each laboratory and the approximate volume of tests from each laboratory.</a:t>
            </a:r>
          </a:p>
          <a:p>
            <a:endParaRPr lang="en-US" sz="1100"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18</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dirty="0" smtClean="0">
                <a:solidFill>
                  <a:srgbClr val="020916"/>
                </a:solidFill>
              </a:rPr>
              <a:t>Standard 4:  </a:t>
            </a:r>
          </a:p>
          <a:p>
            <a:pPr marL="228600" indent="-228600">
              <a:buFont typeface="Arial" pitchFamily="34" charset="0"/>
              <a:buChar char="•"/>
            </a:pPr>
            <a:r>
              <a:rPr lang="en-US" sz="1100" b="0" dirty="0" smtClean="0">
                <a:solidFill>
                  <a:srgbClr val="020916"/>
                </a:solidFill>
              </a:rPr>
              <a:t>HIV surveillance programs should have a solid understanding of their laboratory data by:</a:t>
            </a:r>
          </a:p>
          <a:p>
            <a:pPr marL="685800" lvl="1" indent="-228600">
              <a:buFont typeface="Arial" pitchFamily="34" charset="0"/>
              <a:buChar char="•"/>
            </a:pPr>
            <a:r>
              <a:rPr lang="en-US" sz="1100" dirty="0" smtClean="0">
                <a:solidFill>
                  <a:srgbClr val="020916"/>
                </a:solidFill>
              </a:rPr>
              <a:t>Developing and implementing a data management plan for managing laboratory data, reviewing data quality, and correcting data errors.  </a:t>
            </a:r>
          </a:p>
          <a:p>
            <a:pPr marL="685800" lvl="1" indent="-228600">
              <a:buFont typeface="Arial" pitchFamily="34" charset="0"/>
              <a:buChar char="•"/>
            </a:pPr>
            <a:r>
              <a:rPr lang="en-US" sz="1100" dirty="0" smtClean="0">
                <a:solidFill>
                  <a:srgbClr val="020916"/>
                </a:solidFill>
              </a:rPr>
              <a:t>Providing feedback to reporting laboratories through a report card on a routine basis (e.g., ≥4 times a year) highlighting the completeness and quality of the laboratory reports received by the health department.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dirty="0" smtClean="0">
                <a:solidFill>
                  <a:srgbClr val="020916"/>
                </a:solidFill>
              </a:rPr>
              <a:t>Standards  5 and 6 are the same with the exception that the</a:t>
            </a:r>
            <a:r>
              <a:rPr lang="en-US" sz="1100" b="0" baseline="0" dirty="0" smtClean="0">
                <a:solidFill>
                  <a:srgbClr val="020916"/>
                </a:solidFill>
              </a:rPr>
              <a:t> first evaluates CD4 data and the second evaluates viral load data. </a:t>
            </a:r>
          </a:p>
          <a:p>
            <a:endParaRPr lang="en-US" sz="1100" b="0" baseline="0" dirty="0" smtClean="0">
              <a:solidFill>
                <a:srgbClr val="020916"/>
              </a:solidFill>
            </a:endParaRPr>
          </a:p>
          <a:p>
            <a:r>
              <a:rPr lang="en-US" sz="1100" b="0" dirty="0" smtClean="0">
                <a:solidFill>
                  <a:srgbClr val="020916"/>
                </a:solidFill>
              </a:rPr>
              <a:t>Standard 5:  For each calendar year, ≥60% of newly diagnosed persons, aged ≥13 years, will have an initial CD4 test result (i.e., CD4 specimen collected within 3 months of HIV diagnosis) reported to the National HIV Surveillance System no later than 12 months following diagnosis.</a:t>
            </a:r>
          </a:p>
          <a:p>
            <a:endParaRPr lang="en-US" sz="1100" b="0" dirty="0" smtClean="0">
              <a:solidFill>
                <a:srgbClr val="020916"/>
              </a:solidFill>
            </a:endParaRPr>
          </a:p>
          <a:p>
            <a:r>
              <a:rPr lang="en-US" sz="1100" b="0" dirty="0" smtClean="0">
                <a:solidFill>
                  <a:srgbClr val="020916"/>
                </a:solidFill>
              </a:rPr>
              <a:t>Standard 6:  For each calendar year, ≥60% of newly diagnosed persons, aged ≥13 years, will have an initial VL test result (i.e., VL specimen collected within 3 months of HIV diagnosis) reported to the National HIV Surveillance System no later than 12 months following diagnosis.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20</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dirty="0" smtClean="0">
                <a:solidFill>
                  <a:srgbClr val="020916"/>
                </a:solidFill>
              </a:rPr>
              <a:t>Standard  7:  All HIV-related laboratory reports received by the HIV surveillance program should be entered or imported into eHARS at least monthly.</a:t>
            </a:r>
          </a:p>
          <a:p>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solidFill>
                  <a:srgbClr val="020916"/>
                </a:solidFill>
              </a:rPr>
              <a:t>This</a:t>
            </a:r>
            <a:r>
              <a:rPr lang="en-US" sz="1100" baseline="0" dirty="0" smtClean="0">
                <a:solidFill>
                  <a:srgbClr val="020916"/>
                </a:solidFill>
              </a:rPr>
              <a:t> presentation will highlight some of the sections of the revised Reporting Chapter including:</a:t>
            </a:r>
          </a:p>
          <a:p>
            <a:pPr marL="228600" indent="-228600">
              <a:buFont typeface="Arial" pitchFamily="34" charset="0"/>
              <a:buChar char="•"/>
            </a:pPr>
            <a:r>
              <a:rPr lang="en-US" sz="1100" b="0" dirty="0" smtClean="0">
                <a:solidFill>
                  <a:srgbClr val="020916"/>
                </a:solidFill>
              </a:rPr>
              <a:t>A review of reporting laws</a:t>
            </a:r>
          </a:p>
          <a:p>
            <a:pPr marL="228600" indent="-228600">
              <a:buFont typeface="Arial" pitchFamily="34" charset="0"/>
              <a:buChar char="•"/>
            </a:pPr>
            <a:r>
              <a:rPr lang="en-US" sz="1100" b="0" dirty="0" smtClean="0">
                <a:solidFill>
                  <a:srgbClr val="020916"/>
                </a:solidFill>
              </a:rPr>
              <a:t>The identification</a:t>
            </a:r>
            <a:r>
              <a:rPr lang="en-US" sz="1100" b="0" baseline="0" dirty="0" smtClean="0">
                <a:solidFill>
                  <a:srgbClr val="020916"/>
                </a:solidFill>
              </a:rPr>
              <a:t> of reporting</a:t>
            </a:r>
            <a:r>
              <a:rPr lang="en-US" sz="1100" b="0" dirty="0" smtClean="0">
                <a:solidFill>
                  <a:srgbClr val="020916"/>
                </a:solidFill>
              </a:rPr>
              <a:t> facilities and providers </a:t>
            </a:r>
          </a:p>
          <a:p>
            <a:pPr marL="228600" indent="-228600">
              <a:buFont typeface="Arial" pitchFamily="34" charset="0"/>
              <a:buChar char="•"/>
            </a:pPr>
            <a:r>
              <a:rPr lang="en-US" sz="1100" b="0" dirty="0" smtClean="0">
                <a:solidFill>
                  <a:srgbClr val="020916"/>
                </a:solidFill>
              </a:rPr>
              <a:t>The identification</a:t>
            </a:r>
            <a:r>
              <a:rPr lang="en-US" sz="1100" b="0" baseline="0" dirty="0" smtClean="0">
                <a:solidFill>
                  <a:srgbClr val="020916"/>
                </a:solidFill>
              </a:rPr>
              <a:t> of reporting</a:t>
            </a:r>
            <a:r>
              <a:rPr lang="en-US" sz="1100" b="0" dirty="0" smtClean="0">
                <a:solidFill>
                  <a:srgbClr val="020916"/>
                </a:solidFill>
              </a:rPr>
              <a:t> laboratories</a:t>
            </a:r>
          </a:p>
          <a:p>
            <a:pPr marL="228600" indent="-228600">
              <a:buFont typeface="Arial" pitchFamily="34" charset="0"/>
              <a:buChar char="•"/>
            </a:pPr>
            <a:r>
              <a:rPr lang="en-US" sz="1100" b="0" dirty="0" smtClean="0">
                <a:solidFill>
                  <a:srgbClr val="020916"/>
                </a:solidFill>
              </a:rPr>
              <a:t>Developing a </a:t>
            </a:r>
            <a:r>
              <a:rPr lang="en-US" sz="1100" b="0" baseline="0" dirty="0" smtClean="0">
                <a:solidFill>
                  <a:srgbClr val="020916"/>
                </a:solidFill>
              </a:rPr>
              <a:t>m</a:t>
            </a:r>
            <a:r>
              <a:rPr lang="en-US" sz="1100" b="0" dirty="0" smtClean="0">
                <a:solidFill>
                  <a:srgbClr val="020916"/>
                </a:solidFill>
              </a:rPr>
              <a:t>echanism for electronic reporting</a:t>
            </a:r>
          </a:p>
          <a:p>
            <a:pPr marL="228600" indent="-228600">
              <a:buFont typeface="Arial" pitchFamily="34" charset="0"/>
              <a:buChar char="•"/>
            </a:pPr>
            <a:r>
              <a:rPr lang="en-US" sz="1100" b="0" dirty="0" smtClean="0">
                <a:solidFill>
                  <a:srgbClr val="020916"/>
                </a:solidFill>
              </a:rPr>
              <a:t>An overview of standards for electronic data</a:t>
            </a:r>
          </a:p>
          <a:p>
            <a:pPr marL="228600" indent="-228600">
              <a:buFont typeface="Arial" pitchFamily="34" charset="0"/>
              <a:buChar char="•"/>
            </a:pPr>
            <a:r>
              <a:rPr lang="en-US" sz="1100" b="0" dirty="0" smtClean="0">
                <a:solidFill>
                  <a:srgbClr val="020916"/>
                </a:solidFill>
              </a:rPr>
              <a:t>Documentation for a reporting laboratory</a:t>
            </a:r>
          </a:p>
          <a:p>
            <a:pPr marL="228600" indent="-228600">
              <a:buFont typeface="Arial" pitchFamily="34" charset="0"/>
              <a:buChar char="•"/>
            </a:pPr>
            <a:r>
              <a:rPr lang="en-US" sz="1100" b="0" dirty="0" smtClean="0">
                <a:solidFill>
                  <a:srgbClr val="020916"/>
                </a:solidFill>
              </a:rPr>
              <a:t>Resolving laboratory referral problems </a:t>
            </a:r>
          </a:p>
          <a:p>
            <a:pPr marL="228600" indent="-228600">
              <a:buFont typeface="Arial" pitchFamily="34" charset="0"/>
              <a:buChar char="•"/>
            </a:pPr>
            <a:r>
              <a:rPr lang="en-US" sz="1100" b="0" dirty="0" smtClean="0">
                <a:solidFill>
                  <a:srgbClr val="020916"/>
                </a:solidFill>
              </a:rPr>
              <a:t>Reporting back to laboratories</a:t>
            </a:r>
          </a:p>
          <a:p>
            <a:pPr marL="228600" indent="-228600">
              <a:buFont typeface="Arial" pitchFamily="34" charset="0"/>
              <a:buChar char="•"/>
            </a:pPr>
            <a:r>
              <a:rPr lang="en-US" sz="1100" b="0" dirty="0" smtClean="0">
                <a:solidFill>
                  <a:srgbClr val="020916"/>
                </a:solidFill>
              </a:rPr>
              <a:t>A review</a:t>
            </a:r>
            <a:r>
              <a:rPr lang="en-US" sz="1100" b="0" baseline="0" dirty="0" smtClean="0">
                <a:solidFill>
                  <a:srgbClr val="020916"/>
                </a:solidFill>
              </a:rPr>
              <a:t> of the p</a:t>
            </a:r>
            <a:r>
              <a:rPr lang="en-US" sz="1100" b="0" dirty="0" smtClean="0">
                <a:solidFill>
                  <a:srgbClr val="020916"/>
                </a:solidFill>
              </a:rPr>
              <a:t>erformance standards, and </a:t>
            </a:r>
          </a:p>
          <a:p>
            <a:pPr marL="228600" indent="-228600">
              <a:buFont typeface="Arial" pitchFamily="34" charset="0"/>
              <a:buChar char="•"/>
            </a:pPr>
            <a:r>
              <a:rPr lang="en-US" sz="1100" b="0" dirty="0" smtClean="0">
                <a:solidFill>
                  <a:srgbClr val="020916"/>
                </a:solidFill>
              </a:rPr>
              <a:t>A</a:t>
            </a:r>
            <a:r>
              <a:rPr lang="en-US" sz="1100" b="0" baseline="0" dirty="0" smtClean="0">
                <a:solidFill>
                  <a:srgbClr val="020916"/>
                </a:solidFill>
              </a:rPr>
              <a:t> s</a:t>
            </a:r>
            <a:r>
              <a:rPr lang="en-US" sz="1100" b="0" dirty="0" smtClean="0">
                <a:solidFill>
                  <a:srgbClr val="020916"/>
                </a:solidFill>
              </a:rPr>
              <a:t>ummary of the</a:t>
            </a:r>
            <a:r>
              <a:rPr lang="en-US" sz="1100" b="0" baseline="0" dirty="0" smtClean="0">
                <a:solidFill>
                  <a:srgbClr val="020916"/>
                </a:solidFill>
              </a:rPr>
              <a:t> c</a:t>
            </a:r>
            <a:r>
              <a:rPr lang="en-US" sz="1100" b="0" dirty="0" smtClean="0">
                <a:solidFill>
                  <a:srgbClr val="020916"/>
                </a:solidFill>
              </a:rPr>
              <a:t>hanges to the</a:t>
            </a:r>
            <a:r>
              <a:rPr lang="en-US" sz="1100" b="0" baseline="0" dirty="0" smtClean="0">
                <a:solidFill>
                  <a:srgbClr val="020916"/>
                </a:solidFill>
              </a:rPr>
              <a:t> c</a:t>
            </a:r>
            <a:r>
              <a:rPr lang="en-US" sz="1100" b="0" dirty="0" smtClean="0">
                <a:solidFill>
                  <a:srgbClr val="020916"/>
                </a:solidFill>
              </a:rPr>
              <a:t>hapter</a:t>
            </a:r>
          </a:p>
          <a:p>
            <a:r>
              <a:rPr lang="en-US" dirty="0" smtClean="0"/>
              <a:t>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dirty="0"/>
          </a:p>
        </p:txBody>
      </p:sp>
    </p:spTree>
    <p:extLst>
      <p:ext uri="{BB962C8B-B14F-4D97-AF65-F5344CB8AC3E}">
        <p14:creationId xmlns:p14="http://schemas.microsoft.com/office/powerpoint/2010/main" val="3157820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solidFill>
                  <a:srgbClr val="020916"/>
                </a:solidFill>
              </a:rPr>
              <a:t>There</a:t>
            </a:r>
            <a:r>
              <a:rPr lang="en-US" sz="1100" baseline="0" dirty="0" smtClean="0">
                <a:solidFill>
                  <a:srgbClr val="020916"/>
                </a:solidFill>
              </a:rPr>
              <a:t> have been several changes/updates to this chapter. </a:t>
            </a:r>
          </a:p>
          <a:p>
            <a:pPr marL="228600" lvl="0" indent="-228600">
              <a:buFont typeface="Arial" pitchFamily="34" charset="0"/>
              <a:buChar char="•"/>
            </a:pPr>
            <a:r>
              <a:rPr lang="en-US" sz="1100" dirty="0" smtClean="0">
                <a:solidFill>
                  <a:srgbClr val="020916"/>
                </a:solidFill>
              </a:rPr>
              <a:t>Updated the content and structure of the chapter</a:t>
            </a:r>
          </a:p>
          <a:p>
            <a:pPr marL="685800" lvl="1" indent="-228600">
              <a:buFont typeface="Arial" pitchFamily="34" charset="0"/>
              <a:buChar char="•"/>
            </a:pPr>
            <a:r>
              <a:rPr lang="en-US" sz="1100" dirty="0" smtClean="0">
                <a:solidFill>
                  <a:srgbClr val="020916"/>
                </a:solidFill>
              </a:rPr>
              <a:t>Updated the focus from electronic reporting to reporting (paper and electronic)</a:t>
            </a:r>
          </a:p>
          <a:p>
            <a:pPr marL="685800" lvl="1" indent="-228600">
              <a:buFont typeface="Arial" pitchFamily="34" charset="0"/>
              <a:buChar char="•"/>
            </a:pPr>
            <a:r>
              <a:rPr lang="en-US" sz="1100" dirty="0" smtClean="0">
                <a:solidFill>
                  <a:srgbClr val="020916"/>
                </a:solidFill>
              </a:rPr>
              <a:t>Restructured to follow the general flow of reporting</a:t>
            </a:r>
          </a:p>
          <a:p>
            <a:pPr marL="685800" lvl="1" indent="-228600">
              <a:buFont typeface="Arial" pitchFamily="34" charset="0"/>
              <a:buChar char="•"/>
            </a:pPr>
            <a:r>
              <a:rPr lang="en-US" sz="1100" dirty="0" smtClean="0">
                <a:solidFill>
                  <a:srgbClr val="020916"/>
                </a:solidFill>
              </a:rPr>
              <a:t>Removed redundant language</a:t>
            </a:r>
          </a:p>
          <a:p>
            <a:pPr marL="685800" lvl="1" indent="-228600">
              <a:buFont typeface="Arial" pitchFamily="34" charset="0"/>
              <a:buChar char="•"/>
            </a:pPr>
            <a:endParaRPr lang="en-US" sz="1100" dirty="0" smtClean="0">
              <a:solidFill>
                <a:srgbClr val="020916"/>
              </a:solidFill>
            </a:endParaRPr>
          </a:p>
          <a:p>
            <a:pPr marL="228600" lvl="0" indent="-228600">
              <a:buFont typeface="Arial" pitchFamily="34" charset="0"/>
              <a:buChar char="•"/>
            </a:pPr>
            <a:r>
              <a:rPr lang="en-US" sz="1100" dirty="0" smtClean="0">
                <a:solidFill>
                  <a:srgbClr val="020916"/>
                </a:solidFill>
              </a:rPr>
              <a:t>Added the following sections:</a:t>
            </a:r>
          </a:p>
          <a:p>
            <a:pPr marL="685800" lvl="1" indent="-228600">
              <a:buFont typeface="Arial" pitchFamily="34" charset="0"/>
              <a:buChar char="•"/>
            </a:pPr>
            <a:r>
              <a:rPr lang="en-US" sz="1100" dirty="0" smtClean="0">
                <a:solidFill>
                  <a:srgbClr val="020916"/>
                </a:solidFill>
              </a:rPr>
              <a:t>Reporting System Components </a:t>
            </a:r>
          </a:p>
          <a:p>
            <a:pPr marL="685800" lvl="1" indent="-228600">
              <a:buFont typeface="Arial" pitchFamily="34" charset="0"/>
              <a:buChar char="•"/>
            </a:pPr>
            <a:r>
              <a:rPr lang="en-US" sz="1100" dirty="0" smtClean="0">
                <a:solidFill>
                  <a:srgbClr val="020916"/>
                </a:solidFill>
              </a:rPr>
              <a:t>Requirements </a:t>
            </a:r>
          </a:p>
          <a:p>
            <a:pPr marL="685800" lvl="1" indent="-228600">
              <a:buFont typeface="Arial" pitchFamily="34" charset="0"/>
              <a:buChar char="•"/>
            </a:pPr>
            <a:r>
              <a:rPr lang="en-US" sz="1100" dirty="0" smtClean="0">
                <a:solidFill>
                  <a:srgbClr val="020916"/>
                </a:solidFill>
              </a:rPr>
              <a:t>Identify the Method for Reporting </a:t>
            </a:r>
          </a:p>
          <a:p>
            <a:pPr marL="685800" lvl="1" indent="-228600">
              <a:buFont typeface="Arial" pitchFamily="34" charset="0"/>
              <a:buChar char="•"/>
            </a:pPr>
            <a:r>
              <a:rPr lang="en-US" sz="1100" dirty="0" smtClean="0">
                <a:solidFill>
                  <a:srgbClr val="020916"/>
                </a:solidFill>
              </a:rPr>
              <a:t>Added the Processing Information </a:t>
            </a:r>
          </a:p>
          <a:p>
            <a:pPr marL="685800" lvl="1" indent="-228600">
              <a:buFont typeface="Arial" pitchFamily="34" charset="0"/>
              <a:buChar char="•"/>
            </a:pPr>
            <a:r>
              <a:rPr lang="en-US" sz="1100" dirty="0" smtClean="0">
                <a:solidFill>
                  <a:srgbClr val="020916"/>
                </a:solidFill>
              </a:rPr>
              <a:t>Added the Health Information Exchange </a:t>
            </a:r>
          </a:p>
          <a:p>
            <a:pPr marL="685800" lvl="1" indent="-228600">
              <a:buFont typeface="Arial" pitchFamily="34" charset="0"/>
              <a:buChar char="•"/>
            </a:pPr>
            <a:endParaRPr lang="en-US" sz="1100" dirty="0" smtClean="0">
              <a:solidFill>
                <a:srgbClr val="020916"/>
              </a:solidFill>
            </a:endParaRPr>
          </a:p>
          <a:p>
            <a:pPr lvl="0"/>
            <a:r>
              <a:rPr lang="en-US" dirty="0" smtClean="0"/>
              <a:t>Performance Standards:</a:t>
            </a:r>
            <a:endParaRPr lang="en-US" sz="2000" dirty="0" smtClean="0"/>
          </a:p>
          <a:p>
            <a:pPr lvl="1"/>
            <a:r>
              <a:rPr lang="en-US" dirty="0" smtClean="0"/>
              <a:t>Updated performance standard 5</a:t>
            </a:r>
            <a:endParaRPr lang="en-US" sz="1800" dirty="0" smtClean="0"/>
          </a:p>
          <a:p>
            <a:pPr lvl="1"/>
            <a:r>
              <a:rPr lang="en-US" dirty="0" smtClean="0"/>
              <a:t>Added performance standards 1, 2, 3, 4, 6 and 7</a:t>
            </a:r>
            <a:endParaRPr lang="en-US" sz="1800" dirty="0" smtClean="0"/>
          </a:p>
          <a:p>
            <a:pPr marL="685800" lvl="1" indent="-228600">
              <a:buFont typeface="Arial" pitchFamily="34" charset="0"/>
              <a:buChar char="•"/>
            </a:pPr>
            <a:endParaRPr lang="en-US" sz="1100" dirty="0" smtClean="0">
              <a:solidFill>
                <a:srgbClr val="020916"/>
              </a:solidFill>
            </a:endParaRPr>
          </a:p>
          <a:p>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100" dirty="0" smtClean="0">
                <a:solidFill>
                  <a:srgbClr val="020916"/>
                </a:solidFill>
              </a:rPr>
              <a:t>Finally, we made the following changes to the appendices:</a:t>
            </a:r>
          </a:p>
          <a:p>
            <a:pPr marL="685800" lvl="1" indent="-228600">
              <a:buFont typeface="Arial" pitchFamily="34" charset="0"/>
              <a:buChar char="•"/>
            </a:pPr>
            <a:r>
              <a:rPr lang="en-US" sz="1100" dirty="0" smtClean="0">
                <a:solidFill>
                  <a:srgbClr val="020916"/>
                </a:solidFill>
              </a:rPr>
              <a:t>Added Appendix 1: Completeness of Data Elements on Laboratory Documents </a:t>
            </a:r>
          </a:p>
          <a:p>
            <a:pPr marL="685800" lvl="1" indent="-228600">
              <a:buFont typeface="Arial" pitchFamily="34" charset="0"/>
              <a:buChar char="•"/>
            </a:pPr>
            <a:r>
              <a:rPr lang="en-US" sz="1100" dirty="0" smtClean="0">
                <a:solidFill>
                  <a:srgbClr val="020916"/>
                </a:solidFill>
              </a:rPr>
              <a:t>Added Appendix 2: Monitoring the Volume of Laboratory Reports</a:t>
            </a:r>
          </a:p>
          <a:p>
            <a:pPr marL="685800" lvl="1" indent="-228600">
              <a:buFont typeface="Arial" pitchFamily="34" charset="0"/>
              <a:buChar char="•"/>
            </a:pPr>
            <a:r>
              <a:rPr lang="en-US" sz="1100" dirty="0" smtClean="0">
                <a:solidFill>
                  <a:srgbClr val="020916"/>
                </a:solidFill>
              </a:rPr>
              <a:t>Updated and moved the ELR resources to Appendix 3: Electronic Reporting Resources</a:t>
            </a:r>
          </a:p>
          <a:p>
            <a:pPr marL="685800" lvl="1" indent="-228600">
              <a:buFont typeface="Arial" pitchFamily="34" charset="0"/>
              <a:buChar char="•"/>
            </a:pPr>
            <a:r>
              <a:rPr lang="en-US" sz="1100" dirty="0" smtClean="0">
                <a:solidFill>
                  <a:srgbClr val="020916"/>
                </a:solidFill>
              </a:rPr>
              <a:t>Removed Appendix B (Fields for Reporting) as this is now maintained outside of the TG</a:t>
            </a:r>
          </a:p>
          <a:p>
            <a:pPr marL="685800" lvl="1" indent="-228600">
              <a:buFont typeface="Arial" pitchFamily="34" charset="0"/>
              <a:buChar char="•"/>
            </a:pPr>
            <a:r>
              <a:rPr lang="en-US" sz="1100" dirty="0" smtClean="0">
                <a:solidFill>
                  <a:srgbClr val="020916"/>
                </a:solidFill>
              </a:rPr>
              <a:t>Removed Appendix F (LOINC list) as this is now maintained outside of the TG</a:t>
            </a:r>
          </a:p>
          <a:p>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23</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24</a:t>
            </a:fld>
            <a:endParaRPr lang="en-US" dirty="0"/>
          </a:p>
        </p:txBody>
      </p:sp>
    </p:spTree>
    <p:extLst>
      <p:ext uri="{BB962C8B-B14F-4D97-AF65-F5344CB8AC3E}">
        <p14:creationId xmlns:p14="http://schemas.microsoft.com/office/powerpoint/2010/main" val="863887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25</a:t>
            </a:fld>
            <a:endParaRPr lang="en-US" dirty="0"/>
          </a:p>
        </p:txBody>
      </p:sp>
    </p:spTree>
    <p:extLst>
      <p:ext uri="{BB962C8B-B14F-4D97-AF65-F5344CB8AC3E}">
        <p14:creationId xmlns:p14="http://schemas.microsoft.com/office/powerpoint/2010/main" val="2946046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r>
              <a:rPr lang="en-US" sz="1100" kern="1200" dirty="0" smtClean="0">
                <a:solidFill>
                  <a:srgbClr val="020916"/>
                </a:solidFill>
                <a:latin typeface="+mn-lt"/>
                <a:ea typeface="+mn-ea"/>
                <a:cs typeface="+mn-cs"/>
              </a:rPr>
              <a:t>HIV surveillance programs should review existing state laws and regulations regarding requirements for communicable disease reporting, and specifically HIV reporting. State laws and regulations regarding requirements for electronic HIV reporting should also be reviewed and laboratories, health care providers, and other facilities should be encouraged to report electronically where possible. </a:t>
            </a:r>
          </a:p>
          <a:p>
            <a:pPr marL="228600" indent="-228600">
              <a:buFont typeface="Arial" pitchFamily="34" charset="0"/>
              <a:buChar char="•"/>
            </a:pPr>
            <a:r>
              <a:rPr lang="en-US" sz="1100" kern="1200" dirty="0" smtClean="0">
                <a:solidFill>
                  <a:srgbClr val="020916"/>
                </a:solidFill>
                <a:latin typeface="+mn-lt"/>
                <a:ea typeface="+mn-ea"/>
                <a:cs typeface="+mn-cs"/>
              </a:rPr>
              <a:t>CDC recommends that all HIV surveillance programs work towards ensuring state policy is supportive of the reporting of all HIV-related CD4 results (counts and percentages) and all viral load results (detectable and undetectable). </a:t>
            </a:r>
          </a:p>
          <a:p>
            <a:pPr marL="228600" indent="-228600">
              <a:buFont typeface="Arial" pitchFamily="34" charset="0"/>
              <a:buChar char="•"/>
            </a:pPr>
            <a:r>
              <a:rPr lang="en-US" sz="1100" kern="1200" dirty="0" smtClean="0">
                <a:solidFill>
                  <a:srgbClr val="020916"/>
                </a:solidFill>
                <a:latin typeface="+mn-lt"/>
                <a:ea typeface="+mn-ea"/>
                <a:cs typeface="+mn-cs"/>
              </a:rPr>
              <a:t>In some cases it is valuable to have the clear authority to collect HIV-negative test results, such as for establishing acute infection. However, many laboratories will only report positive test results.</a:t>
            </a:r>
            <a:endParaRPr lang="en-US" sz="1100" kern="1200" dirty="0">
              <a:solidFill>
                <a:srgbClr val="020916"/>
              </a:solidFill>
              <a:latin typeface="+mn-lt"/>
              <a:ea typeface="+mn-ea"/>
              <a:cs typeface="+mn-cs"/>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None/>
            </a:pPr>
            <a:r>
              <a:rPr lang="en-US" sz="1100" kern="1200" dirty="0" smtClean="0">
                <a:solidFill>
                  <a:srgbClr val="020916"/>
                </a:solidFill>
                <a:latin typeface="+mn-lt"/>
                <a:ea typeface="+mn-ea"/>
                <a:cs typeface="+mn-cs"/>
              </a:rPr>
              <a:t>Other items to consider when reviewing state laws and regulations include:</a:t>
            </a:r>
          </a:p>
          <a:p>
            <a:pPr marL="228600" indent="-228600">
              <a:spcBef>
                <a:spcPct val="15000"/>
              </a:spcBef>
              <a:buClr>
                <a:schemeClr val="bg1"/>
              </a:buClr>
              <a:buSzPct val="70000"/>
              <a:buFont typeface="Arial" pitchFamily="34" charset="0"/>
              <a:buChar char="•"/>
            </a:pPr>
            <a:r>
              <a:rPr lang="en-US" sz="1100" dirty="0" smtClean="0">
                <a:solidFill>
                  <a:srgbClr val="020916"/>
                </a:solidFill>
                <a:latin typeface="+mn-lt"/>
              </a:rPr>
              <a:t>Specifying handling instructions for data that are from an intermediate or a pass-through laboratory</a:t>
            </a:r>
          </a:p>
          <a:p>
            <a:pPr marL="228600" indent="-228600">
              <a:spcBef>
                <a:spcPct val="15000"/>
              </a:spcBef>
              <a:buClr>
                <a:schemeClr val="bg1"/>
              </a:buClr>
              <a:buSzPct val="70000"/>
              <a:buFont typeface="Arial" pitchFamily="34" charset="0"/>
              <a:buChar char="•"/>
            </a:pPr>
            <a:r>
              <a:rPr lang="en-US" sz="1100" dirty="0" smtClean="0">
                <a:solidFill>
                  <a:srgbClr val="020916"/>
                </a:solidFill>
                <a:latin typeface="+mn-lt"/>
              </a:rPr>
              <a:t>Developing policies for receiving ongoing laboratory reports on individuals with a current residence locally but with an HIV diagnosis in another state.</a:t>
            </a:r>
          </a:p>
          <a:p>
            <a:pPr marL="228600" indent="-228600">
              <a:spcBef>
                <a:spcPct val="15000"/>
              </a:spcBef>
              <a:buClr>
                <a:schemeClr val="bg1"/>
              </a:buClr>
              <a:buSzPct val="70000"/>
              <a:buFont typeface="Arial" pitchFamily="34" charset="0"/>
              <a:buChar char="•"/>
            </a:pPr>
            <a:r>
              <a:rPr lang="en-US" sz="1100" dirty="0" smtClean="0">
                <a:solidFill>
                  <a:srgbClr val="020916"/>
                </a:solidFill>
                <a:latin typeface="+mn-lt"/>
              </a:rPr>
              <a:t>The reporting regulations should clearly state that all laboratories must additionally report to Infection Control.</a:t>
            </a:r>
          </a:p>
          <a:p>
            <a:pPr marL="228600" indent="-228600">
              <a:buFont typeface="Arial" pitchFamily="34" charset="0"/>
              <a:buChar char="•"/>
            </a:pPr>
            <a:r>
              <a:rPr lang="en-US" sz="1100" baseline="0" dirty="0" smtClean="0">
                <a:solidFill>
                  <a:srgbClr val="020916"/>
                </a:solidFill>
                <a:latin typeface="+mn-lt"/>
              </a:rPr>
              <a:t>Clarifying interpretations of HIPAA for laboratory reporting. HIPAA permits disease reporting requirements established under state law. State’s reporting regulations should acknowledge provisions in HIPAA that deal with public health reporting.  </a:t>
            </a:r>
            <a:endParaRPr lang="en-US" sz="1100" baseline="0" dirty="0">
              <a:solidFill>
                <a:srgbClr val="020916"/>
              </a:solidFill>
              <a:latin typeface="+mn-lt"/>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Surveillance programs should work to identify all facilities and providers that need to report to the state or local health department and monitor this list at least annually as facilities and providers ordering HIV tests may change frequently. To compile a list of facilities and providers that should report, begin with facilities/providers in eHARS and consider the other sources</a:t>
            </a:r>
            <a:r>
              <a:rPr lang="en-US" sz="1100" kern="1200" baseline="0" dirty="0" smtClean="0">
                <a:solidFill>
                  <a:srgbClr val="020916"/>
                </a:solidFill>
                <a:latin typeface="+mn-lt"/>
                <a:ea typeface="+mn-ea"/>
                <a:cs typeface="+mn-cs"/>
              </a:rPr>
              <a:t> listed on this slide</a:t>
            </a:r>
            <a:r>
              <a:rPr lang="en-US" sz="1100" kern="1200" dirty="0" smtClean="0">
                <a:solidFill>
                  <a:srgbClr val="020916"/>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0" dirty="0" smtClean="0">
                <a:solidFill>
                  <a:srgbClr val="020916"/>
                </a:solidFill>
              </a:rPr>
              <a:t>Explore programs agencies which may maintain a list of providers for administrative and/or reimbursement purposes (e.g., Ryan White CARE Act, HRSA, Medicaid)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0" dirty="0" smtClean="0">
                <a:solidFill>
                  <a:srgbClr val="020916"/>
                </a:solidFill>
              </a:rPr>
              <a:t>Contact large reporting providers and establish a relationship.</a:t>
            </a:r>
            <a:r>
              <a:rPr lang="en-US" sz="1100" b="0" baseline="0" dirty="0" smtClean="0">
                <a:solidFill>
                  <a:srgbClr val="020916"/>
                </a:solidFill>
              </a:rPr>
              <a:t> Work to e</a:t>
            </a:r>
            <a:r>
              <a:rPr lang="en-US" sz="1100" dirty="0" smtClean="0">
                <a:solidFill>
                  <a:srgbClr val="020916"/>
                </a:solidFill>
              </a:rPr>
              <a:t>ducate providers on reporting requirements and mechanisms to promote prompt, accurate, and complete reporting.</a:t>
            </a:r>
            <a:r>
              <a:rPr lang="en-US" sz="1100" baseline="0" dirty="0" smtClean="0">
                <a:solidFill>
                  <a:srgbClr val="020916"/>
                </a:solidFill>
              </a:rPr>
              <a:t> Also consider asking the </a:t>
            </a:r>
            <a:r>
              <a:rPr lang="en-US" sz="1100" dirty="0" smtClean="0">
                <a:solidFill>
                  <a:srgbClr val="020916"/>
                </a:solidFill>
              </a:rPr>
              <a:t>point of contact to provide the number of newly diagnosed persons at the facility/year.</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kern="1200" dirty="0" smtClean="0">
              <a:solidFill>
                <a:srgbClr val="020916"/>
              </a:solidFill>
              <a:latin typeface="+mn-lt"/>
              <a:ea typeface="+mn-ea"/>
              <a:cs typeface="+mn-cs"/>
            </a:endParaRPr>
          </a:p>
          <a:p>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itchFamily="34" charset="0"/>
              <a:buChar char="•"/>
            </a:pPr>
            <a:r>
              <a:rPr lang="en-US" sz="1100" dirty="0" smtClean="0">
                <a:solidFill>
                  <a:srgbClr val="020916"/>
                </a:solidFill>
              </a:rPr>
              <a:t>Other ways</a:t>
            </a:r>
            <a:r>
              <a:rPr lang="en-US" sz="1100" baseline="0" dirty="0" smtClean="0">
                <a:solidFill>
                  <a:srgbClr val="020916"/>
                </a:solidFill>
              </a:rPr>
              <a:t> to identify reporting facilities and providers include consulting with other HIV surveillance funded programs (e.g., MMP) and asking field staff to review your facility and provider list for completion.</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0" dirty="0" smtClean="0"/>
              <a:t>Ask field surveillance staff to review your facility and provider list for completeness and accuracy</a:t>
            </a:r>
          </a:p>
          <a:p>
            <a:pPr marL="228600" indent="-228600">
              <a:buFont typeface="Arial" pitchFamily="34" charset="0"/>
              <a:buChar char="•"/>
            </a:pPr>
            <a:endParaRPr lang="en-US" sz="1100" dirty="0">
              <a:solidFill>
                <a:srgbClr val="020916"/>
              </a:solidFill>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dirty="0"/>
          </a:p>
        </p:txBody>
      </p:sp>
    </p:spTree>
    <p:extLst>
      <p:ext uri="{BB962C8B-B14F-4D97-AF65-F5344CB8AC3E}">
        <p14:creationId xmlns:p14="http://schemas.microsoft.com/office/powerpoint/2010/main" val="3228948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Surveillance programs should also work to identify all laboratories that need to report to the state or local health department and monitor</a:t>
            </a:r>
            <a:r>
              <a:rPr lang="en-US" sz="1100" kern="1200" baseline="0" dirty="0" smtClean="0">
                <a:solidFill>
                  <a:srgbClr val="020916"/>
                </a:solidFill>
                <a:latin typeface="+mn-lt"/>
                <a:ea typeface="+mn-ea"/>
                <a:cs typeface="+mn-cs"/>
              </a:rPr>
              <a:t> </a:t>
            </a:r>
            <a:r>
              <a:rPr lang="en-US" sz="1100" kern="1200" dirty="0" smtClean="0">
                <a:solidFill>
                  <a:srgbClr val="020916"/>
                </a:solidFill>
                <a:latin typeface="+mn-lt"/>
                <a:ea typeface="+mn-ea"/>
                <a:cs typeface="+mn-cs"/>
              </a:rPr>
              <a:t>this list at least annually as laboratories performing HIV testing may change frequently.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To compile a list of laboratories that should report, begin with an inventory of laboratories in eHARS.</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smtClean="0">
                <a:solidFill>
                  <a:srgbClr val="020916"/>
                </a:solidFill>
                <a:latin typeface="+mn-lt"/>
                <a:ea typeface="+mn-ea"/>
                <a:cs typeface="+mn-cs"/>
              </a:rPr>
              <a:t>Next</a:t>
            </a:r>
            <a:r>
              <a:rPr lang="en-US" sz="1100" kern="1200" baseline="0" dirty="0" smtClean="0">
                <a:solidFill>
                  <a:srgbClr val="020916"/>
                </a:solidFill>
                <a:latin typeface="+mn-lt"/>
                <a:ea typeface="+mn-ea"/>
                <a:cs typeface="+mn-cs"/>
              </a:rPr>
              <a:t>, consider other sources such as approaching the state </a:t>
            </a:r>
            <a:r>
              <a:rPr lang="en-US" sz="1100" dirty="0" smtClean="0">
                <a:solidFill>
                  <a:srgbClr val="020916"/>
                </a:solidFill>
                <a:latin typeface="+mn-lt"/>
              </a:rPr>
              <a:t>agency responsible for conducting licensing or credentialing of laboratories within the state.</a:t>
            </a:r>
            <a:r>
              <a:rPr lang="en-US" sz="1100" baseline="0" dirty="0" smtClean="0">
                <a:solidFill>
                  <a:srgbClr val="020916"/>
                </a:solidFill>
                <a:latin typeface="+mn-lt"/>
              </a:rPr>
              <a:t> </a:t>
            </a:r>
            <a:r>
              <a:rPr lang="en-US" sz="1100" dirty="0" smtClean="0">
                <a:solidFill>
                  <a:srgbClr val="020916"/>
                </a:solidFill>
                <a:latin typeface="+mn-lt"/>
              </a:rPr>
              <a:t>This agency will have lists of laboratories and the type of tests they conduct to identify all laboratories in a state licensed to conduct HIV testing.</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smtClean="0">
                <a:solidFill>
                  <a:srgbClr val="020916"/>
                </a:solidFill>
                <a:latin typeface="+mn-lt"/>
              </a:rPr>
              <a:t>Surveillance</a:t>
            </a:r>
            <a:r>
              <a:rPr lang="en-US" sz="1100" baseline="0" dirty="0" smtClean="0">
                <a:solidFill>
                  <a:srgbClr val="020916"/>
                </a:solidFill>
                <a:latin typeface="+mn-lt"/>
              </a:rPr>
              <a:t> programs may also want to a</a:t>
            </a:r>
            <a:r>
              <a:rPr lang="en-US" sz="1100" dirty="0" smtClean="0">
                <a:solidFill>
                  <a:srgbClr val="020916"/>
                </a:solidFill>
                <a:latin typeface="+mn-lt"/>
              </a:rPr>
              <a:t>pproach the federal agency responsible for conducting laboratory proficiency testing, which is CMS-CLIA</a:t>
            </a:r>
            <a:r>
              <a:rPr lang="en-US" sz="1100" baseline="0" dirty="0" smtClean="0">
                <a:solidFill>
                  <a:srgbClr val="020916"/>
                </a:solidFill>
                <a:latin typeface="+mn-lt"/>
              </a:rPr>
              <a:t> in most states. </a:t>
            </a:r>
            <a:endParaRPr lang="en-US" sz="1100" kern="1200" dirty="0" smtClean="0">
              <a:solidFill>
                <a:srgbClr val="020916"/>
              </a:solidFill>
              <a:latin typeface="+mn-lt"/>
              <a:ea typeface="+mn-ea"/>
              <a:cs typeface="+mn-cs"/>
            </a:endParaRPr>
          </a:p>
          <a:p>
            <a:pPr marL="228600" indent="-228600">
              <a:buFont typeface="Arial" pitchFamily="34" charset="0"/>
              <a:buChar char="•"/>
            </a:pPr>
            <a:endParaRPr lang="en-US" sz="1100" baseline="0" dirty="0">
              <a:solidFill>
                <a:srgbClr val="020916"/>
              </a:solidFill>
              <a:latin typeface="+mn-lt"/>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spcBef>
                <a:spcPct val="15000"/>
              </a:spcBef>
              <a:buClr>
                <a:schemeClr val="bg1"/>
              </a:buClr>
              <a:buSzPct val="70000"/>
              <a:buFont typeface="Arial" pitchFamily="34" charset="0"/>
              <a:buChar char="•"/>
            </a:pPr>
            <a:r>
              <a:rPr lang="en-US" sz="1100" dirty="0" smtClean="0">
                <a:solidFill>
                  <a:srgbClr val="020916"/>
                </a:solidFill>
              </a:rPr>
              <a:t>Laboratories</a:t>
            </a:r>
            <a:r>
              <a:rPr lang="en-US" sz="1100" baseline="0" dirty="0" smtClean="0">
                <a:solidFill>
                  <a:srgbClr val="020916"/>
                </a:solidFill>
              </a:rPr>
              <a:t> may also be identified through some of the mechanisms listed on this slide. </a:t>
            </a:r>
          </a:p>
          <a:p>
            <a:pPr marL="228600" indent="-228600">
              <a:spcBef>
                <a:spcPct val="15000"/>
              </a:spcBef>
              <a:buClr>
                <a:schemeClr val="bg1"/>
              </a:buClr>
              <a:buSzPct val="70000"/>
              <a:buFont typeface="Arial" pitchFamily="34" charset="0"/>
              <a:buChar char="•"/>
            </a:pPr>
            <a:r>
              <a:rPr lang="en-US" sz="1100" baseline="0" dirty="0" smtClean="0">
                <a:solidFill>
                  <a:srgbClr val="020916"/>
                </a:solidFill>
              </a:rPr>
              <a:t>First, it is important to e</a:t>
            </a:r>
            <a:r>
              <a:rPr lang="en-US" sz="1100" dirty="0" smtClean="0">
                <a:solidFill>
                  <a:srgbClr val="020916"/>
                </a:solidFill>
              </a:rPr>
              <a:t>stablish a relationship with the corporate compliance officer or laboratory director and ask for information  (e.g., who the reference/referring laboratories are, how data are managed, what type of IT support they have)</a:t>
            </a:r>
          </a:p>
          <a:p>
            <a:pPr marL="228600" indent="-228600">
              <a:spcBef>
                <a:spcPct val="15000"/>
              </a:spcBef>
              <a:buClr>
                <a:schemeClr val="bg1"/>
              </a:buClr>
              <a:buSzPct val="70000"/>
              <a:buFont typeface="Arial" pitchFamily="34" charset="0"/>
              <a:buChar char="•"/>
            </a:pPr>
            <a:r>
              <a:rPr lang="en-US" sz="1100" dirty="0" smtClean="0">
                <a:solidFill>
                  <a:srgbClr val="020916"/>
                </a:solidFill>
              </a:rPr>
              <a:t>Explore other state programs such as the state Medicaid program which maintains a list of licensed laboratories used for administrative reimbursement purposes.</a:t>
            </a:r>
          </a:p>
          <a:p>
            <a:pPr marL="228600" indent="-228600">
              <a:spcBef>
                <a:spcPct val="15000"/>
              </a:spcBef>
              <a:buClr>
                <a:schemeClr val="bg1"/>
              </a:buClr>
              <a:buSzPct val="70000"/>
              <a:buFont typeface="Arial" pitchFamily="34" charset="0"/>
              <a:buChar char="•"/>
            </a:pPr>
            <a:r>
              <a:rPr lang="en-US" sz="1100" dirty="0" smtClean="0">
                <a:solidFill>
                  <a:srgbClr val="020916"/>
                </a:solidFill>
              </a:rPr>
              <a:t>Explore federal programs such as the Veteran’s Administration or Military HIV Research Program.</a:t>
            </a:r>
          </a:p>
          <a:p>
            <a:pPr marL="228600" indent="-228600">
              <a:buFont typeface="Arial" pitchFamily="34" charset="0"/>
              <a:buNone/>
            </a:pPr>
            <a:endParaRPr lang="en-US" sz="1100" baseline="0" dirty="0">
              <a:solidFill>
                <a:srgbClr val="020D20"/>
              </a:solidFill>
              <a:latin typeface="Calibri" pitchFamily="34" charset="0"/>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r>
              <a:rPr lang="en-US" sz="1100" baseline="0" dirty="0" smtClean="0">
                <a:solidFill>
                  <a:srgbClr val="020916"/>
                </a:solidFill>
                <a:latin typeface="+mn-lt"/>
              </a:rPr>
              <a:t>Areas will need to develop a mechanism for electronic reporting.  First, programs should evaluate local IT resources to see if the health department has an existing secure electronic system that can be used or adapted. </a:t>
            </a:r>
          </a:p>
          <a:p>
            <a:pPr marL="228600" indent="-228600">
              <a:buFont typeface="Arial" pitchFamily="34" charset="0"/>
              <a:buChar char="•"/>
            </a:pPr>
            <a:r>
              <a:rPr lang="en-US" sz="1100" baseline="0" dirty="0" smtClean="0">
                <a:solidFill>
                  <a:srgbClr val="020916"/>
                </a:solidFill>
                <a:latin typeface="+mn-lt"/>
              </a:rPr>
              <a:t>If not, the program may need to consider resources for designing and implementing its own secure system for laboratories to use to transmit data. Some other options to consider include:</a:t>
            </a:r>
          </a:p>
          <a:p>
            <a:pPr marL="228600" indent="-228600">
              <a:buFont typeface="Arial" pitchFamily="34" charset="0"/>
              <a:buChar char="•"/>
            </a:pPr>
            <a:r>
              <a:rPr lang="en-US" sz="1100" baseline="0" dirty="0" smtClean="0">
                <a:solidFill>
                  <a:srgbClr val="020916"/>
                </a:solidFill>
                <a:latin typeface="+mn-lt"/>
              </a:rPr>
              <a:t>Hiring consultants, systems persons, or developers, and programmers,</a:t>
            </a:r>
          </a:p>
          <a:p>
            <a:pPr marL="228600" indent="-228600">
              <a:buFont typeface="Arial" pitchFamily="34" charset="0"/>
              <a:buChar char="•"/>
            </a:pPr>
            <a:r>
              <a:rPr lang="en-US" sz="1100" baseline="0" dirty="0" smtClean="0">
                <a:solidFill>
                  <a:srgbClr val="020916"/>
                </a:solidFill>
                <a:latin typeface="+mn-lt"/>
              </a:rPr>
              <a:t>Researching third-party products,</a:t>
            </a:r>
          </a:p>
          <a:p>
            <a:pPr marL="228600" indent="-228600">
              <a:buFont typeface="Arial" pitchFamily="34" charset="0"/>
              <a:buChar char="•"/>
            </a:pPr>
            <a:r>
              <a:rPr lang="en-US" sz="1100" baseline="0" dirty="0" smtClean="0">
                <a:solidFill>
                  <a:srgbClr val="020916"/>
                </a:solidFill>
                <a:latin typeface="+mn-lt"/>
              </a:rPr>
              <a:t>And reorganizing human resources by recruiting more staff with data processing skills or enhancing data management skills of existing staff.</a:t>
            </a:r>
            <a:endParaRPr lang="en-US" sz="1100" baseline="0" dirty="0">
              <a:solidFill>
                <a:srgbClr val="020916"/>
              </a:solidFill>
              <a:latin typeface="+mn-lt"/>
            </a:endParaRPr>
          </a:p>
        </p:txBody>
      </p:sp>
      <p:sp>
        <p:nvSpPr>
          <p:cNvPr id="4" name="Slide Number Placeholder 3"/>
          <p:cNvSpPr>
            <a:spLocks noGrp="1"/>
          </p:cNvSpPr>
          <p:nvPr>
            <p:ph type="sldNum" sz="quarter" idx="10"/>
          </p:nvPr>
        </p:nvSpPr>
        <p:spPr/>
        <p:txBody>
          <a:bodyPr/>
          <a:lstStyle/>
          <a:p>
            <a:fld id="{A4EC01BD-F3F5-41A7-8106-2360BFD9BC4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image" Target="../media/image7.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r>
              <a:rPr lang="en-US" sz="3200" dirty="0" smtClean="0"/>
              <a:t/>
            </a:r>
            <a:br>
              <a:rPr lang="en-US" sz="3200" dirty="0" smtClean="0"/>
            </a:br>
            <a:r>
              <a:rPr lang="en-US" sz="3200" dirty="0"/>
              <a:t>Technical Guidance </a:t>
            </a:r>
            <a:r>
              <a:rPr lang="en-US" sz="3200" dirty="0" smtClean="0"/>
              <a:t>for </a:t>
            </a:r>
            <a:br>
              <a:rPr lang="en-US" sz="3200" dirty="0" smtClean="0"/>
            </a:br>
            <a:r>
              <a:rPr lang="en-US" sz="3200" dirty="0" smtClean="0"/>
              <a:t>HIV Surveillance Programs</a:t>
            </a:r>
            <a:br>
              <a:rPr lang="en-US" sz="3200" dirty="0" smtClean="0"/>
            </a:br>
            <a:r>
              <a:rPr lang="en-US" sz="3200" dirty="0" smtClean="0"/>
              <a:t>Reporting Chapter</a:t>
            </a:r>
            <a:endParaRPr lang="en-US" sz="3200" dirty="0"/>
          </a:p>
        </p:txBody>
      </p:sp>
      <p:sp>
        <p:nvSpPr>
          <p:cNvPr id="2" name="Subtitle 1"/>
          <p:cNvSpPr>
            <a:spLocks noGrp="1"/>
          </p:cNvSpPr>
          <p:nvPr>
            <p:ph type="subTitle" idx="1"/>
          </p:nvPr>
        </p:nvSpPr>
        <p:spPr>
          <a:xfrm>
            <a:off x="1371600" y="3581400"/>
            <a:ext cx="6400800" cy="457200"/>
          </a:xfrm>
        </p:spPr>
        <p:txBody>
          <a:bodyPr/>
          <a:lstStyle/>
          <a:p>
            <a:r>
              <a:rPr lang="en-US" dirty="0" smtClean="0"/>
              <a:t>Adria Prosser </a:t>
            </a:r>
          </a:p>
          <a:p>
            <a:r>
              <a:rPr lang="en-US" dirty="0" smtClean="0"/>
              <a:t>for Maria Rein and Kristen Mahle Gray</a:t>
            </a:r>
            <a:endParaRPr lang="en-US" dirty="0"/>
          </a:p>
        </p:txBody>
      </p:sp>
      <p:sp>
        <p:nvSpPr>
          <p:cNvPr id="3" name="Text Placeholder 2"/>
          <p:cNvSpPr>
            <a:spLocks noGrp="1"/>
          </p:cNvSpPr>
          <p:nvPr>
            <p:ph type="body" sz="quarter" idx="10"/>
          </p:nvPr>
        </p:nvSpPr>
        <p:spPr>
          <a:xfrm>
            <a:off x="1371600" y="4495800"/>
            <a:ext cx="6400800" cy="838200"/>
          </a:xfrm>
        </p:spPr>
        <p:txBody>
          <a:bodyPr/>
          <a:lstStyle/>
          <a:p>
            <a:r>
              <a:rPr lang="en-US" dirty="0" smtClean="0"/>
              <a:t>CSTE Webinar</a:t>
            </a:r>
          </a:p>
          <a:p>
            <a:r>
              <a:rPr lang="en-US" dirty="0" smtClean="0"/>
              <a:t>November 27, 2012</a:t>
            </a:r>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lstStyle/>
          <a:p>
            <a:r>
              <a:rPr lang="en-US" sz="3200" dirty="0" smtClean="0"/>
              <a:t>Data Standards</a:t>
            </a:r>
            <a:endParaRPr lang="en-US" sz="3200" dirty="0"/>
          </a:p>
        </p:txBody>
      </p:sp>
    </p:spTree>
    <p:extLst>
      <p:ext uri="{BB962C8B-B14F-4D97-AF65-F5344CB8AC3E}">
        <p14:creationId xmlns:p14="http://schemas.microsoft.com/office/powerpoint/2010/main" val="326303944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Standards for Electronic Data (1)</a:t>
            </a:r>
            <a:endParaRPr lang="en-US" dirty="0"/>
          </a:p>
        </p:txBody>
      </p:sp>
      <p:sp>
        <p:nvSpPr>
          <p:cNvPr id="6" name="Rectangle 3"/>
          <p:cNvSpPr>
            <a:spLocks noGrp="1" noChangeArrowheads="1"/>
          </p:cNvSpPr>
          <p:nvPr>
            <p:ph type="body" idx="4294967295"/>
          </p:nvPr>
        </p:nvSpPr>
        <p:spPr>
          <a:xfrm>
            <a:off x="990600" y="1905000"/>
            <a:ext cx="7391400" cy="3505200"/>
          </a:xfrm>
          <a:prstGeom prst="rect">
            <a:avLst/>
          </a:prstGeom>
          <a:noFill/>
          <a:ln/>
        </p:spPr>
        <p:txBody>
          <a:bodyPr/>
          <a:lstStyle/>
          <a:p>
            <a:pPr>
              <a:lnSpc>
                <a:spcPct val="90000"/>
              </a:lnSpc>
              <a:buClr>
                <a:schemeClr val="bg1"/>
              </a:buClr>
              <a:buSzPct val="70000"/>
              <a:buFont typeface="Wingdings" pitchFamily="2" charset="2"/>
              <a:buChar char="q"/>
            </a:pPr>
            <a:r>
              <a:rPr lang="en-US" sz="2400" dirty="0" smtClean="0">
                <a:solidFill>
                  <a:schemeClr val="bg2"/>
                </a:solidFill>
              </a:rPr>
              <a:t>Clinical laboratories, hospitals, and government agencies have recognized the need for standard ways to communicate data.  </a:t>
            </a:r>
          </a:p>
          <a:p>
            <a:pPr>
              <a:lnSpc>
                <a:spcPct val="90000"/>
              </a:lnSpc>
              <a:buClr>
                <a:schemeClr val="bg1"/>
              </a:buClr>
              <a:buSzPct val="70000"/>
              <a:buFont typeface="Wingdings" pitchFamily="2" charset="2"/>
              <a:buChar char="q"/>
            </a:pPr>
            <a:endParaRPr lang="en-US" sz="1600" dirty="0" smtClean="0">
              <a:solidFill>
                <a:schemeClr val="bg2"/>
              </a:solidFill>
            </a:endParaRPr>
          </a:p>
          <a:p>
            <a:pPr>
              <a:lnSpc>
                <a:spcPct val="90000"/>
              </a:lnSpc>
              <a:buClr>
                <a:schemeClr val="bg1"/>
              </a:buClr>
              <a:buSzPct val="70000"/>
              <a:buFont typeface="Wingdings" pitchFamily="2" charset="2"/>
              <a:buChar char="q"/>
            </a:pPr>
            <a:r>
              <a:rPr lang="en-US" sz="2400" dirty="0" smtClean="0">
                <a:solidFill>
                  <a:schemeClr val="bg2"/>
                </a:solidFill>
              </a:rPr>
              <a:t>Establishment of standards</a:t>
            </a:r>
          </a:p>
          <a:p>
            <a:pPr lvl="1">
              <a:lnSpc>
                <a:spcPct val="90000"/>
              </a:lnSpc>
              <a:buClr>
                <a:schemeClr val="bg1"/>
              </a:buClr>
              <a:buSzPct val="70000"/>
              <a:buFont typeface="Wingdings" pitchFamily="2" charset="2"/>
              <a:buChar char="§"/>
            </a:pPr>
            <a:r>
              <a:rPr lang="en-US" sz="2000" dirty="0" smtClean="0">
                <a:solidFill>
                  <a:schemeClr val="bg2"/>
                </a:solidFill>
              </a:rPr>
              <a:t>Format Standard:  HL7</a:t>
            </a:r>
          </a:p>
          <a:p>
            <a:pPr lvl="1">
              <a:lnSpc>
                <a:spcPct val="90000"/>
              </a:lnSpc>
              <a:buClr>
                <a:schemeClr val="bg1"/>
              </a:buClr>
              <a:buSzPct val="70000"/>
              <a:buFont typeface="Wingdings" pitchFamily="2" charset="2"/>
              <a:buChar char="§"/>
            </a:pPr>
            <a:r>
              <a:rPr lang="en-US" sz="2000" dirty="0" smtClean="0">
                <a:solidFill>
                  <a:schemeClr val="bg2"/>
                </a:solidFill>
              </a:rPr>
              <a:t>Content Standards: SNOMED/LOINC</a:t>
            </a:r>
          </a:p>
          <a:p>
            <a:pPr>
              <a:lnSpc>
                <a:spcPct val="90000"/>
              </a:lnSpc>
              <a:buClr>
                <a:schemeClr val="bg1"/>
              </a:buClr>
              <a:buSzPct val="70000"/>
              <a:buFont typeface="Wingdings" pitchFamily="2" charset="2"/>
              <a:buChar char="q"/>
            </a:pPr>
            <a:endParaRPr lang="en-US" sz="2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Standards for Electronic Data (2)</a:t>
            </a:r>
            <a:endParaRPr lang="en-US" dirty="0"/>
          </a:p>
        </p:txBody>
      </p:sp>
      <p:sp>
        <p:nvSpPr>
          <p:cNvPr id="6" name="Rectangle 3"/>
          <p:cNvSpPr>
            <a:spLocks noGrp="1" noChangeArrowheads="1"/>
          </p:cNvSpPr>
          <p:nvPr>
            <p:ph type="body" idx="4294967295"/>
          </p:nvPr>
        </p:nvSpPr>
        <p:spPr>
          <a:xfrm>
            <a:off x="609600" y="1676400"/>
            <a:ext cx="7772400" cy="4572000"/>
          </a:xfrm>
          <a:prstGeom prst="rect">
            <a:avLst/>
          </a:prstGeom>
          <a:noFill/>
          <a:ln/>
        </p:spPr>
        <p:txBody>
          <a:bodyPr/>
          <a:lstStyle/>
          <a:p>
            <a:pPr>
              <a:lnSpc>
                <a:spcPct val="90000"/>
              </a:lnSpc>
              <a:buClr>
                <a:schemeClr val="bg1"/>
              </a:buClr>
              <a:buSzPct val="70000"/>
              <a:buFont typeface="Wingdings" pitchFamily="2" charset="2"/>
              <a:buChar char="q"/>
            </a:pPr>
            <a:r>
              <a:rPr lang="en-US" sz="2400" dirty="0" smtClean="0">
                <a:solidFill>
                  <a:schemeClr val="bg2"/>
                </a:solidFill>
              </a:rPr>
              <a:t>HL7 (Health Level 7) </a:t>
            </a:r>
          </a:p>
          <a:p>
            <a:pPr lvl="1">
              <a:lnSpc>
                <a:spcPct val="90000"/>
              </a:lnSpc>
              <a:buClr>
                <a:schemeClr val="bg1"/>
              </a:buClr>
              <a:buSzPct val="70000"/>
              <a:buFont typeface="Wingdings" pitchFamily="2" charset="2"/>
              <a:buChar char="§"/>
            </a:pPr>
            <a:r>
              <a:rPr lang="en-US" sz="2000" dirty="0" smtClean="0">
                <a:solidFill>
                  <a:schemeClr val="bg2"/>
                </a:solidFill>
              </a:rPr>
              <a:t>Approved standard for electronic data exchange in health care</a:t>
            </a:r>
          </a:p>
          <a:p>
            <a:pPr lvl="1">
              <a:lnSpc>
                <a:spcPct val="90000"/>
              </a:lnSpc>
              <a:buClr>
                <a:schemeClr val="bg1"/>
              </a:buClr>
              <a:buSzPct val="70000"/>
              <a:buFont typeface="Wingdings" pitchFamily="2" charset="2"/>
              <a:buChar char="§"/>
            </a:pPr>
            <a:r>
              <a:rPr lang="en-US" sz="2000" dirty="0" smtClean="0">
                <a:solidFill>
                  <a:schemeClr val="bg2"/>
                </a:solidFill>
              </a:rPr>
              <a:t>Defines the structure and syntax of an electronic message</a:t>
            </a:r>
          </a:p>
          <a:p>
            <a:pPr lvl="1">
              <a:lnSpc>
                <a:spcPct val="90000"/>
              </a:lnSpc>
              <a:buClr>
                <a:schemeClr val="bg1"/>
              </a:buClr>
              <a:buSzPct val="70000"/>
              <a:buFont typeface="Wingdings" pitchFamily="2" charset="2"/>
              <a:buChar char="§"/>
            </a:pPr>
            <a:r>
              <a:rPr lang="en-US" sz="2000" dirty="0">
                <a:solidFill>
                  <a:schemeClr val="bg2"/>
                </a:solidFill>
              </a:rPr>
              <a:t>Reporting laboratories are encouraged to use the standard HL7 format </a:t>
            </a:r>
            <a:endParaRPr lang="en-US" sz="2000" dirty="0" smtClean="0">
              <a:solidFill>
                <a:schemeClr val="bg2"/>
              </a:solidFill>
            </a:endParaRPr>
          </a:p>
          <a:p>
            <a:pPr lvl="1">
              <a:lnSpc>
                <a:spcPct val="90000"/>
              </a:lnSpc>
              <a:buClr>
                <a:schemeClr val="bg1"/>
              </a:buClr>
              <a:buSzPct val="70000"/>
              <a:buFont typeface="Wingdings" pitchFamily="2" charset="2"/>
              <a:buChar char="§"/>
            </a:pPr>
            <a:endParaRPr lang="en-US" sz="1600" dirty="0" smtClean="0">
              <a:solidFill>
                <a:schemeClr val="bg2"/>
              </a:solidFill>
            </a:endParaRPr>
          </a:p>
          <a:p>
            <a:pPr>
              <a:lnSpc>
                <a:spcPct val="90000"/>
              </a:lnSpc>
              <a:buClr>
                <a:schemeClr val="bg1"/>
              </a:buClr>
              <a:buSzPct val="70000"/>
              <a:buFont typeface="Wingdings" pitchFamily="2" charset="2"/>
              <a:buChar char="q"/>
            </a:pPr>
            <a:r>
              <a:rPr lang="en-US" sz="2400" dirty="0" smtClean="0">
                <a:solidFill>
                  <a:schemeClr val="bg2"/>
                </a:solidFill>
              </a:rPr>
              <a:t>SNOMED (Systematized Nomenclature of Medicine)</a:t>
            </a:r>
            <a:endParaRPr lang="en-US" sz="2000" dirty="0" smtClean="0">
              <a:solidFill>
                <a:schemeClr val="bg2"/>
              </a:solidFill>
            </a:endParaRPr>
          </a:p>
          <a:p>
            <a:pPr lvl="1">
              <a:lnSpc>
                <a:spcPct val="90000"/>
              </a:lnSpc>
              <a:buClr>
                <a:schemeClr val="bg1"/>
              </a:buClr>
              <a:buSzPct val="70000"/>
              <a:buFont typeface="Wingdings" pitchFamily="2" charset="2"/>
              <a:buChar char="§"/>
            </a:pPr>
            <a:r>
              <a:rPr lang="en-US" sz="2000" dirty="0" smtClean="0">
                <a:solidFill>
                  <a:schemeClr val="bg2"/>
                </a:solidFill>
              </a:rPr>
              <a:t>Dictionary of clinical terms</a:t>
            </a:r>
          </a:p>
          <a:p>
            <a:pPr lvl="1">
              <a:lnSpc>
                <a:spcPct val="90000"/>
              </a:lnSpc>
              <a:buClr>
                <a:schemeClr val="bg1"/>
              </a:buClr>
              <a:buSzPct val="70000"/>
              <a:buFont typeface="Wingdings" pitchFamily="2" charset="2"/>
              <a:buChar char="§"/>
            </a:pPr>
            <a:endParaRPr lang="en-US" sz="1600" dirty="0" smtClean="0">
              <a:solidFill>
                <a:schemeClr val="bg2"/>
              </a:solidFill>
            </a:endParaRPr>
          </a:p>
          <a:p>
            <a:pPr>
              <a:lnSpc>
                <a:spcPct val="90000"/>
              </a:lnSpc>
              <a:buClr>
                <a:schemeClr val="bg1"/>
              </a:buClr>
              <a:buSzPct val="70000"/>
              <a:buFont typeface="Wingdings" pitchFamily="2" charset="2"/>
              <a:buChar char="q"/>
            </a:pPr>
            <a:r>
              <a:rPr lang="en-US" sz="2400" dirty="0" smtClean="0">
                <a:solidFill>
                  <a:schemeClr val="bg2"/>
                </a:solidFill>
              </a:rPr>
              <a:t>LOINC (Logical Observation Identifiers, Names and Codes)</a:t>
            </a:r>
          </a:p>
          <a:p>
            <a:pPr lvl="1">
              <a:lnSpc>
                <a:spcPct val="90000"/>
              </a:lnSpc>
              <a:buClr>
                <a:schemeClr val="bg1"/>
              </a:buClr>
              <a:buSzPct val="70000"/>
              <a:buFont typeface="Wingdings" pitchFamily="2" charset="2"/>
              <a:buChar char="§"/>
            </a:pPr>
            <a:r>
              <a:rPr lang="en-US" sz="2000" dirty="0" smtClean="0">
                <a:solidFill>
                  <a:schemeClr val="bg2"/>
                </a:solidFill>
              </a:rPr>
              <a:t>Dictionary of lab tests and results</a:t>
            </a:r>
          </a:p>
          <a:p>
            <a:pPr>
              <a:lnSpc>
                <a:spcPct val="90000"/>
              </a:lnSpc>
              <a:buClr>
                <a:schemeClr val="bg1"/>
              </a:buClr>
              <a:buSzPct val="70000"/>
              <a:buFont typeface="Wingdings" pitchFamily="2" charset="2"/>
              <a:buChar char="q"/>
            </a:pPr>
            <a:endParaRPr lang="en-US" sz="36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1143000"/>
          </a:xfrm>
        </p:spPr>
        <p:txBody>
          <a:bodyPr/>
          <a:lstStyle/>
          <a:p>
            <a:r>
              <a:rPr lang="en-US" dirty="0" smtClean="0"/>
              <a:t>Documentation for a Reporting Laboratory</a:t>
            </a:r>
          </a:p>
        </p:txBody>
      </p:sp>
      <p:sp>
        <p:nvSpPr>
          <p:cNvPr id="6" name="Rectangle 3"/>
          <p:cNvSpPr>
            <a:spLocks noGrp="1" noChangeArrowheads="1"/>
          </p:cNvSpPr>
          <p:nvPr>
            <p:ph type="body" idx="4294967295"/>
          </p:nvPr>
        </p:nvSpPr>
        <p:spPr>
          <a:xfrm>
            <a:off x="838200" y="1600200"/>
            <a:ext cx="7620000" cy="4114800"/>
          </a:xfrm>
          <a:prstGeom prst="rect">
            <a:avLst/>
          </a:prstGeom>
          <a:noFill/>
          <a:ln/>
        </p:spPr>
        <p:txBody>
          <a:bodyPr/>
          <a:lstStyle/>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If a laboratory is reporting other communicable diseases electronically, determine where the results are being sent (normally to the state communicable disease program) </a:t>
            </a:r>
          </a:p>
          <a:p>
            <a:pPr lvl="1">
              <a:spcBef>
                <a:spcPct val="15000"/>
              </a:spcBef>
              <a:buClr>
                <a:schemeClr val="bg1"/>
              </a:buClr>
              <a:buSzPct val="70000"/>
              <a:buFont typeface="Wingdings" pitchFamily="2" charset="2"/>
              <a:buChar char="q"/>
            </a:pPr>
            <a:r>
              <a:rPr lang="en-US" sz="2000" dirty="0" smtClean="0">
                <a:solidFill>
                  <a:schemeClr val="tx2"/>
                </a:solidFill>
              </a:rPr>
              <a:t>Explore the possibility of  having HIV reports sent encrypted and securely to your communicable disease program for transmission to the HIV program. </a:t>
            </a:r>
          </a:p>
          <a:p>
            <a:pPr lvl="1">
              <a:spcBef>
                <a:spcPct val="15000"/>
              </a:spcBef>
              <a:buClr>
                <a:schemeClr val="bg1"/>
              </a:buClr>
              <a:buSzPct val="70000"/>
              <a:buFont typeface="Wingdings" pitchFamily="2" charset="2"/>
              <a:buChar char="q"/>
            </a:pPr>
            <a:endParaRPr lang="en-US" sz="400" dirty="0" smtClean="0">
              <a:solidFill>
                <a:schemeClr val="tx2"/>
              </a:solidFill>
            </a:endParaRPr>
          </a:p>
          <a:p>
            <a:pPr lvl="1">
              <a:spcBef>
                <a:spcPct val="15000"/>
              </a:spcBef>
              <a:buClr>
                <a:schemeClr val="bg1"/>
              </a:buClr>
              <a:buSzPct val="70000"/>
              <a:buFont typeface="Wingdings" pitchFamily="2" charset="2"/>
              <a:buChar char="q"/>
            </a:pPr>
            <a:r>
              <a:rPr lang="en-US" sz="2000" dirty="0" smtClean="0">
                <a:solidFill>
                  <a:schemeClr val="tx2"/>
                </a:solidFill>
              </a:rPr>
              <a:t>If the reports are being sent in a non-HL7 format, specify needed variables</a:t>
            </a: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2400" dirty="0" smtClean="0">
              <a:solidFill>
                <a:schemeClr val="tx2"/>
              </a:solidFill>
            </a:endParaRPr>
          </a:p>
          <a:p>
            <a:pPr>
              <a:buFontTx/>
              <a:buNone/>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1000" dirty="0" smtClean="0">
              <a:solidFill>
                <a:schemeClr val="tx2"/>
              </a:solidFill>
            </a:endParaRPr>
          </a:p>
          <a:p>
            <a:pPr>
              <a:lnSpc>
                <a:spcPct val="90000"/>
              </a:lnSpc>
              <a:buClr>
                <a:schemeClr val="bg1"/>
              </a:buClr>
              <a:buSzPct val="70000"/>
              <a:buFont typeface="Wingdings" pitchFamily="2" charset="2"/>
              <a:buChar char="q"/>
            </a:pPr>
            <a:endParaRPr lang="en-US" sz="36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Line 10"/>
          <p:cNvSpPr>
            <a:spLocks noChangeShapeType="1"/>
          </p:cNvSpPr>
          <p:nvPr/>
        </p:nvSpPr>
        <p:spPr bwMode="auto">
          <a:xfrm flipV="1">
            <a:off x="5715000" y="4495800"/>
            <a:ext cx="1371600" cy="838200"/>
          </a:xfrm>
          <a:prstGeom prst="line">
            <a:avLst/>
          </a:prstGeom>
          <a:noFill/>
          <a:ln w="57150">
            <a:solidFill>
              <a:srgbClr val="00FF00"/>
            </a:solidFill>
            <a:round/>
            <a:headEnd/>
            <a:tailEnd type="stealth" w="med" len="med"/>
          </a:ln>
          <a:effectLst/>
        </p:spPr>
        <p:txBody>
          <a:bodyPr/>
          <a:lstStyle/>
          <a:p>
            <a:endParaRPr lang="en-US" dirty="0"/>
          </a:p>
        </p:txBody>
      </p:sp>
      <p:sp>
        <p:nvSpPr>
          <p:cNvPr id="4" name="Title 3"/>
          <p:cNvSpPr>
            <a:spLocks noGrp="1"/>
          </p:cNvSpPr>
          <p:nvPr>
            <p:ph type="title"/>
          </p:nvPr>
        </p:nvSpPr>
        <p:spPr>
          <a:xfrm>
            <a:off x="457200" y="457200"/>
            <a:ext cx="8229600" cy="1143000"/>
          </a:xfrm>
        </p:spPr>
        <p:txBody>
          <a:bodyPr/>
          <a:lstStyle/>
          <a:p>
            <a:r>
              <a:rPr lang="en-US" dirty="0" smtClean="0">
                <a:solidFill>
                  <a:srgbClr val="FFC000"/>
                </a:solidFill>
              </a:rPr>
              <a:t>Resolving Referral Laboratory Problems</a:t>
            </a:r>
            <a:br>
              <a:rPr lang="en-US" dirty="0" smtClean="0">
                <a:solidFill>
                  <a:srgbClr val="FFC000"/>
                </a:solidFill>
              </a:rPr>
            </a:br>
            <a:r>
              <a:rPr lang="en-US" sz="2400" b="0" i="1" dirty="0" smtClean="0">
                <a:solidFill>
                  <a:srgbClr val="FFC000"/>
                </a:solidFill>
              </a:rPr>
              <a:t>Potential Specimen Paths to the Testing Laboratory</a:t>
            </a:r>
            <a:endParaRPr lang="en-US" sz="2400" b="0" i="1" dirty="0" smtClean="0"/>
          </a:p>
        </p:txBody>
      </p:sp>
      <p:pic>
        <p:nvPicPr>
          <p:cNvPr id="7" name="Picture 7"/>
          <p:cNvPicPr>
            <a:picLocks noChangeAspect="1" noChangeArrowheads="1"/>
          </p:cNvPicPr>
          <p:nvPr/>
        </p:nvPicPr>
        <p:blipFill>
          <a:blip r:embed="rId3" cstate="print"/>
          <a:srcRect/>
          <a:stretch>
            <a:fillRect/>
          </a:stretch>
        </p:blipFill>
        <p:spPr bwMode="auto">
          <a:xfrm>
            <a:off x="6477000" y="2590800"/>
            <a:ext cx="1808702" cy="1828799"/>
          </a:xfrm>
          <a:prstGeom prst="rect">
            <a:avLst/>
          </a:prstGeom>
          <a:noFill/>
          <a:ln w="9525">
            <a:noFill/>
            <a:miter lim="800000"/>
            <a:headEnd/>
            <a:tailEnd/>
          </a:ln>
          <a:effectLst/>
        </p:spPr>
      </p:pic>
      <p:pic>
        <p:nvPicPr>
          <p:cNvPr id="8" name="Picture 8"/>
          <p:cNvPicPr>
            <a:picLocks noChangeAspect="1" noChangeArrowheads="1"/>
          </p:cNvPicPr>
          <p:nvPr/>
        </p:nvPicPr>
        <p:blipFill>
          <a:blip r:embed="rId4" cstate="print"/>
          <a:srcRect/>
          <a:stretch>
            <a:fillRect/>
          </a:stretch>
        </p:blipFill>
        <p:spPr bwMode="auto">
          <a:xfrm>
            <a:off x="927788" y="2590800"/>
            <a:ext cx="1739212" cy="1765300"/>
          </a:xfrm>
          <a:prstGeom prst="rect">
            <a:avLst/>
          </a:prstGeom>
          <a:noFill/>
          <a:ln w="9525">
            <a:noFill/>
            <a:miter lim="800000"/>
            <a:headEnd/>
            <a:tailEnd/>
          </a:ln>
          <a:effectLst/>
        </p:spPr>
      </p:pic>
      <p:pic>
        <p:nvPicPr>
          <p:cNvPr id="9" name="Picture 9"/>
          <p:cNvPicPr>
            <a:picLocks noChangeAspect="1" noChangeArrowheads="1"/>
          </p:cNvPicPr>
          <p:nvPr/>
        </p:nvPicPr>
        <p:blipFill>
          <a:blip r:embed="rId5" cstate="print"/>
          <a:srcRect/>
          <a:stretch>
            <a:fillRect/>
          </a:stretch>
        </p:blipFill>
        <p:spPr bwMode="auto">
          <a:xfrm>
            <a:off x="3855745" y="4495800"/>
            <a:ext cx="1706855" cy="1666486"/>
          </a:xfrm>
          <a:prstGeom prst="rect">
            <a:avLst/>
          </a:prstGeom>
          <a:noFill/>
          <a:ln w="9525">
            <a:noFill/>
            <a:miter lim="800000"/>
            <a:headEnd/>
            <a:tailEnd/>
          </a:ln>
          <a:effectLst/>
        </p:spPr>
      </p:pic>
      <p:sp>
        <p:nvSpPr>
          <p:cNvPr id="10" name="Line 10"/>
          <p:cNvSpPr>
            <a:spLocks noChangeShapeType="1"/>
          </p:cNvSpPr>
          <p:nvPr/>
        </p:nvSpPr>
        <p:spPr bwMode="auto">
          <a:xfrm>
            <a:off x="2286000" y="4572000"/>
            <a:ext cx="1447800" cy="685800"/>
          </a:xfrm>
          <a:prstGeom prst="line">
            <a:avLst/>
          </a:prstGeom>
          <a:noFill/>
          <a:ln w="57150">
            <a:solidFill>
              <a:srgbClr val="00FF00"/>
            </a:solidFill>
            <a:round/>
            <a:headEnd/>
            <a:tailEnd type="stealth" w="med" len="med"/>
          </a:ln>
          <a:effectLst/>
        </p:spPr>
        <p:txBody>
          <a:bodyPr/>
          <a:lstStyle/>
          <a:p>
            <a:endParaRPr lang="en-US" dirty="0"/>
          </a:p>
        </p:txBody>
      </p:sp>
      <p:sp>
        <p:nvSpPr>
          <p:cNvPr id="12" name="Line 12"/>
          <p:cNvSpPr>
            <a:spLocks noChangeShapeType="1"/>
          </p:cNvSpPr>
          <p:nvPr/>
        </p:nvSpPr>
        <p:spPr bwMode="auto">
          <a:xfrm flipV="1">
            <a:off x="2971800" y="3124200"/>
            <a:ext cx="3429000" cy="0"/>
          </a:xfrm>
          <a:prstGeom prst="line">
            <a:avLst/>
          </a:prstGeom>
          <a:noFill/>
          <a:ln w="57150">
            <a:solidFill>
              <a:srgbClr val="00FF00"/>
            </a:solidFill>
            <a:round/>
            <a:headEnd/>
            <a:tailEnd type="triangle" w="med" len="med"/>
          </a:ln>
          <a:effectLst/>
        </p:spPr>
        <p:txBody>
          <a:bodyPr/>
          <a:lstStyle/>
          <a:p>
            <a:endParaRPr lang="en-US" dirty="0"/>
          </a:p>
        </p:txBody>
      </p:sp>
      <p:sp>
        <p:nvSpPr>
          <p:cNvPr id="13" name="Text Box 13"/>
          <p:cNvSpPr txBox="1">
            <a:spLocks noChangeArrowheads="1"/>
          </p:cNvSpPr>
          <p:nvPr/>
        </p:nvSpPr>
        <p:spPr bwMode="auto">
          <a:xfrm>
            <a:off x="818516" y="2057400"/>
            <a:ext cx="2077084" cy="461665"/>
          </a:xfrm>
          <a:prstGeom prst="rect">
            <a:avLst/>
          </a:prstGeom>
          <a:noFill/>
          <a:ln w="9525">
            <a:noFill/>
            <a:miter lim="800000"/>
            <a:headEnd/>
            <a:tailEnd/>
          </a:ln>
          <a:effectLst/>
        </p:spPr>
        <p:txBody>
          <a:bodyPr wrap="square">
            <a:spAutoFit/>
          </a:bodyPr>
          <a:lstStyle/>
          <a:p>
            <a:r>
              <a:rPr lang="en-US" sz="2400" dirty="0">
                <a:solidFill>
                  <a:schemeClr val="bg1"/>
                </a:solidFill>
              </a:rPr>
              <a:t>Drawing Site</a:t>
            </a:r>
          </a:p>
        </p:txBody>
      </p:sp>
      <p:sp>
        <p:nvSpPr>
          <p:cNvPr id="14" name="Text Box 14"/>
          <p:cNvSpPr txBox="1">
            <a:spLocks noChangeArrowheads="1"/>
          </p:cNvSpPr>
          <p:nvPr/>
        </p:nvSpPr>
        <p:spPr bwMode="auto">
          <a:xfrm>
            <a:off x="6553200" y="2057400"/>
            <a:ext cx="1876350" cy="461665"/>
          </a:xfrm>
          <a:prstGeom prst="rect">
            <a:avLst/>
          </a:prstGeom>
          <a:noFill/>
          <a:ln w="9525">
            <a:noFill/>
            <a:miter lim="800000"/>
            <a:headEnd/>
            <a:tailEnd/>
          </a:ln>
          <a:effectLst/>
        </p:spPr>
        <p:txBody>
          <a:bodyPr wrap="square">
            <a:spAutoFit/>
          </a:bodyPr>
          <a:lstStyle/>
          <a:p>
            <a:r>
              <a:rPr lang="en-US" sz="2400" dirty="0">
                <a:solidFill>
                  <a:schemeClr val="bg1"/>
                </a:solidFill>
              </a:rPr>
              <a:t>Testing Lab</a:t>
            </a:r>
          </a:p>
        </p:txBody>
      </p:sp>
      <p:sp>
        <p:nvSpPr>
          <p:cNvPr id="15" name="Text Box 15"/>
          <p:cNvSpPr txBox="1">
            <a:spLocks noChangeArrowheads="1"/>
          </p:cNvSpPr>
          <p:nvPr/>
        </p:nvSpPr>
        <p:spPr bwMode="auto">
          <a:xfrm>
            <a:off x="3429000" y="3886200"/>
            <a:ext cx="2894940" cy="461665"/>
          </a:xfrm>
          <a:prstGeom prst="rect">
            <a:avLst/>
          </a:prstGeom>
          <a:noFill/>
          <a:ln w="9525">
            <a:noFill/>
            <a:miter lim="800000"/>
            <a:headEnd/>
            <a:tailEnd/>
          </a:ln>
          <a:effectLst/>
        </p:spPr>
        <p:txBody>
          <a:bodyPr wrap="square">
            <a:spAutoFit/>
          </a:bodyPr>
          <a:lstStyle/>
          <a:p>
            <a:r>
              <a:rPr lang="en-US" sz="2400" dirty="0">
                <a:solidFill>
                  <a:schemeClr val="bg1"/>
                </a:solidFill>
              </a:rPr>
              <a:t>Intermediate Lab</a:t>
            </a:r>
          </a:p>
        </p:txBody>
      </p:sp>
      <p:sp>
        <p:nvSpPr>
          <p:cNvPr id="16" name="Oval 16"/>
          <p:cNvSpPr>
            <a:spLocks noChangeArrowheads="1"/>
          </p:cNvSpPr>
          <p:nvPr/>
        </p:nvSpPr>
        <p:spPr bwMode="auto">
          <a:xfrm>
            <a:off x="4495800" y="2945597"/>
            <a:ext cx="321660" cy="331003"/>
          </a:xfrm>
          <a:prstGeom prst="ellipse">
            <a:avLst/>
          </a:prstGeom>
          <a:solidFill>
            <a:schemeClr val="accent1"/>
          </a:solidFill>
          <a:ln w="9525">
            <a:solidFill>
              <a:schemeClr val="tx1"/>
            </a:solidFill>
            <a:round/>
            <a:headEnd/>
            <a:tailEnd/>
          </a:ln>
          <a:effectLst/>
        </p:spPr>
        <p:txBody>
          <a:bodyPr wrap="none" anchor="ctr"/>
          <a:lstStyle/>
          <a:p>
            <a:pPr algn="ctr"/>
            <a:r>
              <a:rPr lang="en-US" sz="1800" dirty="0"/>
              <a:t>1</a:t>
            </a:r>
          </a:p>
        </p:txBody>
      </p:sp>
      <p:sp>
        <p:nvSpPr>
          <p:cNvPr id="18" name="Oval 18"/>
          <p:cNvSpPr>
            <a:spLocks noChangeArrowheads="1"/>
          </p:cNvSpPr>
          <p:nvPr/>
        </p:nvSpPr>
        <p:spPr bwMode="auto">
          <a:xfrm>
            <a:off x="6096000" y="4800600"/>
            <a:ext cx="321660" cy="331003"/>
          </a:xfrm>
          <a:prstGeom prst="ellipse">
            <a:avLst/>
          </a:prstGeom>
          <a:solidFill>
            <a:schemeClr val="accent1"/>
          </a:solidFill>
          <a:ln w="9525">
            <a:solidFill>
              <a:schemeClr val="tx1"/>
            </a:solidFill>
            <a:round/>
            <a:headEnd/>
            <a:tailEnd/>
          </a:ln>
          <a:effectLst/>
        </p:spPr>
        <p:txBody>
          <a:bodyPr anchor="ctr" anchorCtr="1"/>
          <a:lstStyle/>
          <a:p>
            <a:pPr algn="ctr">
              <a:lnSpc>
                <a:spcPct val="80000"/>
              </a:lnSpc>
            </a:pPr>
            <a:r>
              <a:rPr lang="en-US" sz="1800" dirty="0"/>
              <a:t>2</a:t>
            </a:r>
          </a:p>
        </p:txBody>
      </p:sp>
      <p:sp>
        <p:nvSpPr>
          <p:cNvPr id="20" name="Oval 18"/>
          <p:cNvSpPr>
            <a:spLocks noChangeArrowheads="1"/>
          </p:cNvSpPr>
          <p:nvPr/>
        </p:nvSpPr>
        <p:spPr bwMode="auto">
          <a:xfrm>
            <a:off x="2743200" y="4724400"/>
            <a:ext cx="321660" cy="331003"/>
          </a:xfrm>
          <a:prstGeom prst="ellipse">
            <a:avLst/>
          </a:prstGeom>
          <a:solidFill>
            <a:schemeClr val="accent1"/>
          </a:solidFill>
          <a:ln w="9525">
            <a:solidFill>
              <a:schemeClr val="tx1"/>
            </a:solidFill>
            <a:round/>
            <a:headEnd/>
            <a:tailEnd/>
          </a:ln>
          <a:effectLst/>
        </p:spPr>
        <p:txBody>
          <a:bodyPr anchor="ctr" anchorCtr="1"/>
          <a:lstStyle/>
          <a:p>
            <a:pPr algn="ctr">
              <a:lnSpc>
                <a:spcPct val="80000"/>
              </a:lnSpc>
            </a:pPr>
            <a:r>
              <a:rPr lang="en-US" sz="1800" dirty="0"/>
              <a:t>2</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Reporting Back to Laboratories</a:t>
            </a:r>
          </a:p>
        </p:txBody>
      </p:sp>
      <p:sp>
        <p:nvSpPr>
          <p:cNvPr id="6" name="Rectangle 3"/>
          <p:cNvSpPr>
            <a:spLocks noGrp="1" noChangeArrowheads="1"/>
          </p:cNvSpPr>
          <p:nvPr>
            <p:ph type="body" idx="4294967295"/>
          </p:nvPr>
        </p:nvSpPr>
        <p:spPr>
          <a:xfrm>
            <a:off x="990600" y="1600200"/>
            <a:ext cx="7391400" cy="44196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Ongoing communication with laboratories can help to improve accuracy and completeness</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a:solidFill>
                  <a:schemeClr val="tx2"/>
                </a:solidFill>
              </a:rPr>
              <a:t>P</a:t>
            </a:r>
            <a:r>
              <a:rPr lang="en-US" sz="2400" dirty="0" smtClean="0">
                <a:solidFill>
                  <a:schemeClr val="tx2"/>
                </a:solidFill>
              </a:rPr>
              <a:t>rovide feedback to reporting laboratories through a report card on a routine basis highlighting the completeness and quality of the laboratory reports</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At a minimum, include:</a:t>
            </a:r>
          </a:p>
          <a:p>
            <a:pPr lvl="1">
              <a:spcBef>
                <a:spcPct val="15000"/>
              </a:spcBef>
              <a:buClr>
                <a:schemeClr val="bg1"/>
              </a:buClr>
              <a:buSzPct val="70000"/>
              <a:buFont typeface="Wingdings" pitchFamily="2" charset="2"/>
              <a:buChar char="q"/>
            </a:pPr>
            <a:r>
              <a:rPr lang="en-US" sz="2000" dirty="0" smtClean="0">
                <a:solidFill>
                  <a:schemeClr val="tx2"/>
                </a:solidFill>
              </a:rPr>
              <a:t>number of records reported, </a:t>
            </a:r>
          </a:p>
          <a:p>
            <a:pPr lvl="1">
              <a:spcBef>
                <a:spcPct val="15000"/>
              </a:spcBef>
              <a:buClr>
                <a:schemeClr val="bg1"/>
              </a:buClr>
              <a:buSzPct val="70000"/>
              <a:buFont typeface="Wingdings" pitchFamily="2" charset="2"/>
              <a:buChar char="q"/>
            </a:pPr>
            <a:r>
              <a:rPr lang="en-US" sz="2000" dirty="0" smtClean="0">
                <a:solidFill>
                  <a:schemeClr val="tx2"/>
                </a:solidFill>
              </a:rPr>
              <a:t>number of records rejected because they were not appropriate HIV tests or test results, and </a:t>
            </a:r>
          </a:p>
          <a:p>
            <a:pPr lvl="1">
              <a:spcBef>
                <a:spcPct val="15000"/>
              </a:spcBef>
              <a:buClr>
                <a:schemeClr val="bg1"/>
              </a:buClr>
              <a:buSzPct val="70000"/>
              <a:buFont typeface="Wingdings" pitchFamily="2" charset="2"/>
              <a:buChar char="q"/>
            </a:pPr>
            <a:r>
              <a:rPr lang="en-US" sz="2000" dirty="0" smtClean="0">
                <a:solidFill>
                  <a:schemeClr val="tx2"/>
                </a:solidFill>
              </a:rPr>
              <a:t>the completeness of each variable</a:t>
            </a:r>
          </a:p>
          <a:p>
            <a:pPr>
              <a:buFontTx/>
              <a:buNone/>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1000" dirty="0" smtClean="0">
              <a:solidFill>
                <a:schemeClr val="tx2"/>
              </a:solidFill>
            </a:endParaRPr>
          </a:p>
          <a:p>
            <a:pPr>
              <a:lnSpc>
                <a:spcPct val="90000"/>
              </a:lnSpc>
              <a:buClr>
                <a:schemeClr val="bg1"/>
              </a:buClr>
              <a:buSzPct val="70000"/>
              <a:buFont typeface="Wingdings" pitchFamily="2" charset="2"/>
              <a:buChar char="q"/>
            </a:pPr>
            <a:endParaRPr lang="en-US" sz="36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4952"/>
            <a:ext cx="8229600" cy="1143000"/>
          </a:xfrm>
        </p:spPr>
        <p:txBody>
          <a:bodyPr/>
          <a:lstStyle/>
          <a:p>
            <a:r>
              <a:rPr lang="en-US" sz="3600" dirty="0" smtClean="0"/>
              <a:t>Performance Standards</a:t>
            </a:r>
            <a:endParaRPr lang="en-US" sz="3600" dirty="0"/>
          </a:p>
        </p:txBody>
      </p:sp>
    </p:spTree>
    <p:extLst>
      <p:ext uri="{BB962C8B-B14F-4D97-AF65-F5344CB8AC3E}">
        <p14:creationId xmlns:p14="http://schemas.microsoft.com/office/powerpoint/2010/main" val="9434234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r>
              <a:rPr lang="en-US" dirty="0" smtClean="0"/>
              <a:t>Performance Standards (1)</a:t>
            </a:r>
            <a:endParaRPr lang="en-US" i="1" dirty="0"/>
          </a:p>
        </p:txBody>
      </p:sp>
      <p:sp>
        <p:nvSpPr>
          <p:cNvPr id="3" name="Content Placeholder 2"/>
          <p:cNvSpPr>
            <a:spLocks noGrp="1"/>
          </p:cNvSpPr>
          <p:nvPr>
            <p:ph idx="1"/>
          </p:nvPr>
        </p:nvSpPr>
        <p:spPr>
          <a:xfrm>
            <a:off x="838200" y="1676400"/>
            <a:ext cx="7315200" cy="4191000"/>
          </a:xfrm>
        </p:spPr>
        <p:txBody>
          <a:bodyPr/>
          <a:lstStyle/>
          <a:p>
            <a:r>
              <a:rPr lang="en-US" b="0" dirty="0" smtClean="0"/>
              <a:t>Standard 1:  In accordance with state laws and regulations, all HIV-related laboratory test results should be reported to surveillance programs.</a:t>
            </a:r>
          </a:p>
          <a:p>
            <a:endParaRPr lang="en-US" sz="1200" b="0" dirty="0" smtClean="0"/>
          </a:p>
          <a:p>
            <a:r>
              <a:rPr lang="en-US" b="0" dirty="0" smtClean="0"/>
              <a:t>Standard 2:  For each calendar year, ≥50% of all HIV-related laboratory test results should be electronically reported to HIV surveillance programs.</a:t>
            </a:r>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r>
              <a:rPr lang="en-US" dirty="0" smtClean="0"/>
              <a:t>Performance Standards (2)</a:t>
            </a:r>
            <a:endParaRPr lang="en-US" i="1" dirty="0"/>
          </a:p>
        </p:txBody>
      </p:sp>
      <p:sp>
        <p:nvSpPr>
          <p:cNvPr id="3" name="Content Placeholder 2"/>
          <p:cNvSpPr>
            <a:spLocks noGrp="1"/>
          </p:cNvSpPr>
          <p:nvPr>
            <p:ph idx="1"/>
          </p:nvPr>
        </p:nvSpPr>
        <p:spPr>
          <a:xfrm>
            <a:off x="762000" y="1676400"/>
            <a:ext cx="7467600" cy="4191000"/>
          </a:xfrm>
        </p:spPr>
        <p:txBody>
          <a:bodyPr/>
          <a:lstStyle/>
          <a:p>
            <a:r>
              <a:rPr lang="en-US" b="0" dirty="0" smtClean="0"/>
              <a:t>Standard 3:  HIV surveillance programs should have a solid understanding of the laboratories that report to the HIV program by: </a:t>
            </a:r>
          </a:p>
          <a:p>
            <a:pPr lvl="1"/>
            <a:r>
              <a:rPr lang="en-US" dirty="0" smtClean="0"/>
              <a:t>Developing and annually maintaining a list of all laboratories that report HIV-related laboratory test results in the state</a:t>
            </a:r>
          </a:p>
          <a:p>
            <a:pPr lvl="1"/>
            <a:r>
              <a:rPr lang="en-US" dirty="0" smtClean="0"/>
              <a:t>Maintaining documentation on the types of tests run by each laboratory and the approximate volume of tests from each laboratory.</a:t>
            </a:r>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dirty="0" smtClean="0"/>
              <a:t>Performance Standards (3)</a:t>
            </a:r>
            <a:endParaRPr lang="en-US" i="1" dirty="0"/>
          </a:p>
        </p:txBody>
      </p:sp>
      <p:sp>
        <p:nvSpPr>
          <p:cNvPr id="3" name="Content Placeholder 2"/>
          <p:cNvSpPr>
            <a:spLocks noGrp="1"/>
          </p:cNvSpPr>
          <p:nvPr>
            <p:ph idx="1"/>
          </p:nvPr>
        </p:nvSpPr>
        <p:spPr>
          <a:xfrm>
            <a:off x="914400" y="1524000"/>
            <a:ext cx="7162800" cy="5029200"/>
          </a:xfrm>
        </p:spPr>
        <p:txBody>
          <a:bodyPr/>
          <a:lstStyle/>
          <a:p>
            <a:r>
              <a:rPr lang="en-US" b="0" dirty="0" smtClean="0"/>
              <a:t>Standard 4:  HIV surveillance programs should have a solid understanding of their laboratory data by:</a:t>
            </a:r>
            <a:endParaRPr lang="en-US" sz="2000" b="0" dirty="0" smtClean="0"/>
          </a:p>
          <a:p>
            <a:pPr lvl="1"/>
            <a:r>
              <a:rPr lang="en-US" dirty="0" smtClean="0"/>
              <a:t>Developing and implementing a data management plan for managing laboratory data, reviewing data quality, and correcting data errors.  </a:t>
            </a:r>
            <a:endParaRPr lang="en-US" sz="1600" dirty="0" smtClean="0"/>
          </a:p>
          <a:p>
            <a:pPr lvl="1"/>
            <a:r>
              <a:rPr lang="en-US" dirty="0" smtClean="0"/>
              <a:t>Providing feedback to reporting laboratories through a report card on a routine basis (e.g., ≥4 times a year) highlighting the completeness and quality of the laboratory reports received by the health department. </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1066800" y="1676400"/>
            <a:ext cx="7772400" cy="4191000"/>
          </a:xfrm>
        </p:spPr>
        <p:txBody>
          <a:bodyPr/>
          <a:lstStyle/>
          <a:p>
            <a:r>
              <a:rPr lang="en-US" b="0" dirty="0" smtClean="0"/>
              <a:t>Review Reporting Laws</a:t>
            </a:r>
          </a:p>
          <a:p>
            <a:r>
              <a:rPr lang="en-US" b="0" dirty="0" smtClean="0"/>
              <a:t>Identify  Facilities and Providers </a:t>
            </a:r>
          </a:p>
          <a:p>
            <a:r>
              <a:rPr lang="en-US" b="0" dirty="0" smtClean="0"/>
              <a:t>Identify Laboratories</a:t>
            </a:r>
          </a:p>
          <a:p>
            <a:r>
              <a:rPr lang="en-US" b="0" dirty="0" smtClean="0"/>
              <a:t>Develop a Mechanism for Electronic Reporting</a:t>
            </a:r>
          </a:p>
          <a:p>
            <a:r>
              <a:rPr lang="en-US" b="0" dirty="0" smtClean="0"/>
              <a:t>Standards for Electronic Data</a:t>
            </a:r>
          </a:p>
          <a:p>
            <a:r>
              <a:rPr lang="en-US" b="0" dirty="0" smtClean="0"/>
              <a:t>Documentation for a Reporting Laboratory</a:t>
            </a:r>
          </a:p>
          <a:p>
            <a:r>
              <a:rPr lang="en-US" b="0" dirty="0" smtClean="0">
                <a:solidFill>
                  <a:schemeClr val="tx2"/>
                </a:solidFill>
              </a:rPr>
              <a:t>Resolving Laboratory Referral Problems </a:t>
            </a:r>
          </a:p>
          <a:p>
            <a:r>
              <a:rPr lang="en-US" b="0" dirty="0" smtClean="0"/>
              <a:t>Reporting Back to Laboratories</a:t>
            </a:r>
          </a:p>
          <a:p>
            <a:r>
              <a:rPr lang="en-US" b="0" dirty="0" smtClean="0"/>
              <a:t>Performance Standards</a:t>
            </a:r>
          </a:p>
          <a:p>
            <a:r>
              <a:rPr lang="en-US" b="0" dirty="0" smtClean="0"/>
              <a:t>Summary of Changes to Chapter</a:t>
            </a:r>
            <a:endParaRPr lang="en-US" b="0" dirty="0"/>
          </a:p>
        </p:txBody>
      </p:sp>
    </p:spTree>
    <p:extLst>
      <p:ext uri="{BB962C8B-B14F-4D97-AF65-F5344CB8AC3E}">
        <p14:creationId xmlns:p14="http://schemas.microsoft.com/office/powerpoint/2010/main" val="262715316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lstStyle/>
          <a:p>
            <a:r>
              <a:rPr lang="en-US" dirty="0" smtClean="0"/>
              <a:t>Performance Standards (4)</a:t>
            </a:r>
            <a:endParaRPr lang="en-US" i="1" dirty="0"/>
          </a:p>
        </p:txBody>
      </p:sp>
      <p:sp>
        <p:nvSpPr>
          <p:cNvPr id="3" name="Content Placeholder 2"/>
          <p:cNvSpPr>
            <a:spLocks noGrp="1"/>
          </p:cNvSpPr>
          <p:nvPr>
            <p:ph idx="1"/>
          </p:nvPr>
        </p:nvSpPr>
        <p:spPr>
          <a:xfrm>
            <a:off x="609600" y="1371600"/>
            <a:ext cx="8001000" cy="5029200"/>
          </a:xfrm>
        </p:spPr>
        <p:txBody>
          <a:bodyPr/>
          <a:lstStyle/>
          <a:p>
            <a:r>
              <a:rPr lang="en-US" b="0" dirty="0" smtClean="0"/>
              <a:t>Standard 5:  For each calendar year, ≥60% of newly diagnosed persons, aged ≥13 years, will have an initial CD4 test result (i.e., CD4 specimen collected within 3 months of HIV diagnosis) reported to the National HIV Surveillance System no later than 12 months following diagnosis.</a:t>
            </a:r>
          </a:p>
          <a:p>
            <a:endParaRPr lang="en-US" sz="800" b="0" dirty="0" smtClean="0"/>
          </a:p>
          <a:p>
            <a:r>
              <a:rPr lang="en-US" b="0" dirty="0" smtClean="0"/>
              <a:t>Standard 6:  For each calendar year, ≥60% of newly diagnosed persons, aged ≥13 years, will have an initial VL test result (i.e., VL specimen collected within 3 months of HIV diagnosis) reported to the National HIV Surveillance System no later than 12 months following diagnosis.</a:t>
            </a:r>
          </a:p>
          <a:p>
            <a:endParaRPr lang="en-US" dirty="0" smtClean="0"/>
          </a:p>
          <a:p>
            <a:endParaRPr lang="en-US" sz="2000"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lstStyle/>
          <a:p>
            <a:r>
              <a:rPr lang="en-US" dirty="0" smtClean="0"/>
              <a:t>Performance Standards (5)</a:t>
            </a:r>
            <a:endParaRPr lang="en-US" i="1" dirty="0"/>
          </a:p>
        </p:txBody>
      </p:sp>
      <p:sp>
        <p:nvSpPr>
          <p:cNvPr id="3" name="Content Placeholder 2"/>
          <p:cNvSpPr>
            <a:spLocks noGrp="1"/>
          </p:cNvSpPr>
          <p:nvPr>
            <p:ph idx="1"/>
          </p:nvPr>
        </p:nvSpPr>
        <p:spPr>
          <a:xfrm>
            <a:off x="609600" y="1371600"/>
            <a:ext cx="8001000" cy="5029200"/>
          </a:xfrm>
        </p:spPr>
        <p:txBody>
          <a:bodyPr/>
          <a:lstStyle/>
          <a:p>
            <a:r>
              <a:rPr lang="en-US" b="0" dirty="0" smtClean="0"/>
              <a:t>Standard  7:  All HIV-related laboratory reports received by the HIV surveillance program should be entered or imported into eHARS at least monthly.</a:t>
            </a:r>
          </a:p>
          <a:p>
            <a:endParaRPr lang="en-US" dirty="0" smtClean="0"/>
          </a:p>
          <a:p>
            <a:endParaRPr lang="en-US" sz="2000"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Technical Guidance (1)</a:t>
            </a:r>
            <a:endParaRPr lang="en-US" dirty="0"/>
          </a:p>
        </p:txBody>
      </p:sp>
      <p:sp>
        <p:nvSpPr>
          <p:cNvPr id="3" name="Content Placeholder 2"/>
          <p:cNvSpPr>
            <a:spLocks noGrp="1"/>
          </p:cNvSpPr>
          <p:nvPr>
            <p:ph idx="1"/>
          </p:nvPr>
        </p:nvSpPr>
        <p:spPr>
          <a:xfrm>
            <a:off x="762000" y="1600200"/>
            <a:ext cx="7772400" cy="4876799"/>
          </a:xfrm>
        </p:spPr>
        <p:txBody>
          <a:bodyPr/>
          <a:lstStyle/>
          <a:p>
            <a:pPr lvl="0"/>
            <a:r>
              <a:rPr lang="en-US" dirty="0" smtClean="0"/>
              <a:t>Updated the content and structure of the chapter</a:t>
            </a:r>
            <a:endParaRPr lang="en-US" sz="2000" dirty="0" smtClean="0"/>
          </a:p>
          <a:p>
            <a:pPr lvl="1"/>
            <a:r>
              <a:rPr lang="en-US" dirty="0" smtClean="0"/>
              <a:t>Updated the focus from electronic reporting to reporting (paper and electronic)</a:t>
            </a:r>
            <a:endParaRPr lang="en-US" sz="1800" dirty="0" smtClean="0"/>
          </a:p>
          <a:p>
            <a:pPr lvl="1"/>
            <a:r>
              <a:rPr lang="en-US" dirty="0" smtClean="0"/>
              <a:t>Restructured to follow the general flow of reporting</a:t>
            </a:r>
            <a:endParaRPr lang="en-US" sz="1800" dirty="0" smtClean="0"/>
          </a:p>
          <a:p>
            <a:pPr lvl="1"/>
            <a:endParaRPr lang="en-US" sz="800" dirty="0" smtClean="0"/>
          </a:p>
          <a:p>
            <a:pPr lvl="0"/>
            <a:r>
              <a:rPr lang="en-US" dirty="0" smtClean="0"/>
              <a:t>Added the following sections:</a:t>
            </a:r>
            <a:endParaRPr lang="en-US" sz="2000" dirty="0" smtClean="0"/>
          </a:p>
          <a:p>
            <a:pPr lvl="1"/>
            <a:r>
              <a:rPr lang="en-US" dirty="0" smtClean="0"/>
              <a:t>Reporting System Components; Requirements; Identify the Method for Reporting; Processing Information; Health Information Exchange </a:t>
            </a:r>
          </a:p>
          <a:p>
            <a:pPr lvl="1"/>
            <a:endParaRPr lang="en-US" sz="1400" dirty="0" smtClean="0"/>
          </a:p>
          <a:p>
            <a:pPr lvl="0"/>
            <a:r>
              <a:rPr lang="en-US" dirty="0" smtClean="0"/>
              <a:t>Performance </a:t>
            </a:r>
            <a:r>
              <a:rPr lang="en-US" dirty="0"/>
              <a:t>Standards:</a:t>
            </a:r>
            <a:endParaRPr lang="en-US" sz="2000" dirty="0"/>
          </a:p>
          <a:p>
            <a:pPr lvl="1"/>
            <a:r>
              <a:rPr lang="en-US" dirty="0"/>
              <a:t>Updated performance standard 5</a:t>
            </a:r>
            <a:endParaRPr lang="en-US" sz="1800" dirty="0"/>
          </a:p>
          <a:p>
            <a:pPr lvl="1"/>
            <a:r>
              <a:rPr lang="en-US" dirty="0"/>
              <a:t>Added performance standards 1, 2, 3, 4, 6 and 7</a:t>
            </a:r>
            <a:endParaRPr lang="en-US" sz="1800" dirty="0"/>
          </a:p>
          <a:p>
            <a:pPr marL="457200" lvl="1" indent="0">
              <a:buNone/>
            </a:pPr>
            <a:endParaRPr lang="en-US" sz="800" dirty="0"/>
          </a:p>
        </p:txBody>
      </p:sp>
    </p:spTree>
    <p:extLst>
      <p:ext uri="{BB962C8B-B14F-4D97-AF65-F5344CB8AC3E}">
        <p14:creationId xmlns:p14="http://schemas.microsoft.com/office/powerpoint/2010/main" val="319792462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Technical Guidance (2)</a:t>
            </a:r>
            <a:endParaRPr lang="en-US" dirty="0"/>
          </a:p>
        </p:txBody>
      </p:sp>
      <p:sp>
        <p:nvSpPr>
          <p:cNvPr id="3" name="Content Placeholder 2"/>
          <p:cNvSpPr>
            <a:spLocks noGrp="1"/>
          </p:cNvSpPr>
          <p:nvPr>
            <p:ph idx="1"/>
          </p:nvPr>
        </p:nvSpPr>
        <p:spPr>
          <a:xfrm>
            <a:off x="685800" y="1600201"/>
            <a:ext cx="7620000" cy="4191000"/>
          </a:xfrm>
        </p:spPr>
        <p:txBody>
          <a:bodyPr/>
          <a:lstStyle/>
          <a:p>
            <a:pPr lvl="0"/>
            <a:r>
              <a:rPr lang="en-US" dirty="0" smtClean="0"/>
              <a:t>Appendices:</a:t>
            </a:r>
            <a:endParaRPr lang="en-US" sz="2000" dirty="0" smtClean="0"/>
          </a:p>
          <a:p>
            <a:pPr lvl="1"/>
            <a:r>
              <a:rPr lang="en-US" dirty="0" smtClean="0"/>
              <a:t>Appendix 1: Completeness of Data Elements on Laboratory Documents </a:t>
            </a:r>
            <a:endParaRPr lang="en-US" sz="1800" dirty="0" smtClean="0"/>
          </a:p>
          <a:p>
            <a:pPr lvl="1"/>
            <a:r>
              <a:rPr lang="en-US" dirty="0" smtClean="0"/>
              <a:t>Appendix 2: Monitoring the Volume of Laboratory Reports</a:t>
            </a:r>
            <a:endParaRPr lang="en-US" sz="1800" dirty="0" smtClean="0"/>
          </a:p>
          <a:p>
            <a:pPr lvl="1"/>
            <a:r>
              <a:rPr lang="en-US" dirty="0" smtClean="0"/>
              <a:t>Updated and moved ELR resources to Appendix 3: Electronic Reporting Resources</a:t>
            </a:r>
            <a:endParaRPr lang="en-US" sz="1800" dirty="0" smtClean="0"/>
          </a:p>
          <a:p>
            <a:pPr lvl="2"/>
            <a:r>
              <a:rPr lang="en-US" dirty="0" smtClean="0"/>
              <a:t>Removed Appendix B (Fields for Reporting) as this is now maintained outside of the TG</a:t>
            </a:r>
            <a:endParaRPr lang="en-US" sz="1600" dirty="0" smtClean="0"/>
          </a:p>
          <a:p>
            <a:pPr lvl="2"/>
            <a:r>
              <a:rPr lang="en-US" dirty="0" smtClean="0"/>
              <a:t>Removed Appendix F (LOINC list) as this is now maintained outside of the TG</a:t>
            </a:r>
            <a:endParaRPr lang="en-US" sz="1600"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9792462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1143000"/>
          </a:xfrm>
        </p:spPr>
        <p:txBody>
          <a:bodyPr/>
          <a:lstStyle/>
          <a:p>
            <a:r>
              <a:rPr lang="en-US" dirty="0" smtClean="0"/>
              <a:t>Review  Reporting Laws (1)</a:t>
            </a:r>
          </a:p>
        </p:txBody>
      </p:sp>
      <p:sp>
        <p:nvSpPr>
          <p:cNvPr id="6" name="Rectangle 3"/>
          <p:cNvSpPr>
            <a:spLocks noGrp="1" noChangeArrowheads="1"/>
          </p:cNvSpPr>
          <p:nvPr>
            <p:ph type="body" idx="4294967295"/>
          </p:nvPr>
        </p:nvSpPr>
        <p:spPr>
          <a:xfrm>
            <a:off x="990600" y="1676400"/>
            <a:ext cx="7315200" cy="42672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Review existing state laws and regulations</a:t>
            </a:r>
          </a:p>
          <a:p>
            <a:pPr>
              <a:spcBef>
                <a:spcPct val="15000"/>
              </a:spcBef>
              <a:buClr>
                <a:schemeClr val="bg1"/>
              </a:buClr>
              <a:buSzPct val="70000"/>
              <a:buFont typeface="Wingdings" pitchFamily="2" charset="2"/>
              <a:buChar char="q"/>
            </a:pPr>
            <a:endParaRPr lang="en-US" sz="10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Ensure state policy requires reporting of all HIV-related CD4 and all viral load results</a:t>
            </a:r>
          </a:p>
          <a:p>
            <a:pPr>
              <a:spcBef>
                <a:spcPct val="15000"/>
              </a:spcBef>
              <a:buClr>
                <a:schemeClr val="bg1"/>
              </a:buClr>
              <a:buSzPct val="70000"/>
              <a:buFont typeface="Wingdings" pitchFamily="2" charset="2"/>
              <a:buChar char="q"/>
            </a:pPr>
            <a:endParaRPr lang="en-US" sz="10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In some cases, it is valuable to have the clear authority to collect HIV-negative test results </a:t>
            </a:r>
          </a:p>
          <a:p>
            <a:pPr lvl="1">
              <a:spcBef>
                <a:spcPct val="15000"/>
              </a:spcBef>
              <a:buClr>
                <a:schemeClr val="bg1"/>
              </a:buClr>
              <a:buSzPct val="70000"/>
              <a:buFont typeface="Wingdings" pitchFamily="2" charset="2"/>
              <a:buChar char="q"/>
            </a:pPr>
            <a:r>
              <a:rPr lang="en-US" sz="2000" dirty="0" smtClean="0">
                <a:solidFill>
                  <a:schemeClr val="tx2"/>
                </a:solidFill>
              </a:rPr>
              <a:t>(e.g., Acute HIV </a:t>
            </a:r>
            <a:r>
              <a:rPr lang="en-US" sz="2000" dirty="0">
                <a:solidFill>
                  <a:schemeClr val="tx2"/>
                </a:solidFill>
              </a:rPr>
              <a:t>i</a:t>
            </a:r>
            <a:r>
              <a:rPr lang="en-US" sz="2000" dirty="0" smtClean="0">
                <a:solidFill>
                  <a:schemeClr val="tx2"/>
                </a:solidFill>
              </a:rPr>
              <a:t>nfection surveillance)</a:t>
            </a:r>
          </a:p>
          <a:p>
            <a:pPr marL="0" indent="0">
              <a:lnSpc>
                <a:spcPct val="90000"/>
              </a:lnSpc>
              <a:buClr>
                <a:schemeClr val="bg1"/>
              </a:buClr>
              <a:buSzPct val="70000"/>
              <a:buNone/>
            </a:pPr>
            <a:endParaRPr lang="en-US" sz="36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Review Reporting Laws (2)</a:t>
            </a:r>
          </a:p>
        </p:txBody>
      </p:sp>
      <p:sp>
        <p:nvSpPr>
          <p:cNvPr id="6" name="Rectangle 3"/>
          <p:cNvSpPr>
            <a:spLocks noGrp="1" noChangeArrowheads="1"/>
          </p:cNvSpPr>
          <p:nvPr>
            <p:ph type="body" idx="4294967295"/>
          </p:nvPr>
        </p:nvSpPr>
        <p:spPr>
          <a:xfrm>
            <a:off x="1143000" y="1600200"/>
            <a:ext cx="7162800" cy="42672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Handling instructions for data from </a:t>
            </a:r>
            <a:r>
              <a:rPr lang="en-US" sz="2800" dirty="0" smtClean="0">
                <a:solidFill>
                  <a:schemeClr val="tx2"/>
                </a:solidFill>
              </a:rPr>
              <a:t>an </a:t>
            </a:r>
            <a:r>
              <a:rPr lang="en-US" sz="2400" dirty="0" smtClean="0">
                <a:solidFill>
                  <a:schemeClr val="tx2"/>
                </a:solidFill>
              </a:rPr>
              <a:t>intermediate or a pass-through laboratory</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Policies for receiving ongoing laboratory reports on individuals with a current residence locally but with an HIV diagnosis in another state</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Reporting regulations should require laboratories to additionally report to Infection Control</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smtClean="0">
                <a:solidFill>
                  <a:schemeClr val="tx2"/>
                </a:solidFill>
              </a:rPr>
              <a:t>Interpretation of HIPAA</a:t>
            </a:r>
          </a:p>
          <a:p>
            <a:pPr>
              <a:spcBef>
                <a:spcPct val="15000"/>
              </a:spcBef>
              <a:buClr>
                <a:schemeClr val="bg1"/>
              </a:buClr>
              <a:buSzPct val="70000"/>
              <a:buFont typeface="Wingdings" pitchFamily="2" charset="2"/>
              <a:buChar char="q"/>
            </a:pPr>
            <a:endParaRPr lang="en-US" sz="2400" dirty="0" smtClean="0">
              <a:solidFill>
                <a:schemeClr val="tx2"/>
              </a:solidFill>
            </a:endParaRPr>
          </a:p>
          <a:p>
            <a:pPr>
              <a:lnSpc>
                <a:spcPct val="90000"/>
              </a:lnSpc>
              <a:buClr>
                <a:schemeClr val="bg1"/>
              </a:buClr>
              <a:buSzPct val="70000"/>
              <a:buFont typeface="Wingdings" pitchFamily="2" charset="2"/>
              <a:buChar char="§"/>
            </a:pPr>
            <a:endParaRPr lang="en-US" sz="1600" dirty="0">
              <a:solidFill>
                <a:schemeClr val="tx2"/>
              </a:solidFill>
            </a:endParaRPr>
          </a:p>
          <a:p>
            <a:pPr>
              <a:lnSpc>
                <a:spcPct val="90000"/>
              </a:lnSpc>
              <a:buClr>
                <a:schemeClr val="bg1"/>
              </a:buClr>
              <a:buSzPct val="70000"/>
              <a:buFont typeface="Wingdings" pitchFamily="2" charset="2"/>
              <a:buChar char="q"/>
            </a:pPr>
            <a:endParaRPr lang="en-US" sz="36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r>
              <a:rPr lang="en-US" dirty="0" smtClean="0"/>
              <a:t>Identifying Facilities and Providers (1)</a:t>
            </a:r>
            <a:endParaRPr lang="en-US" i="1" dirty="0"/>
          </a:p>
        </p:txBody>
      </p:sp>
      <p:sp>
        <p:nvSpPr>
          <p:cNvPr id="3" name="Content Placeholder 2"/>
          <p:cNvSpPr>
            <a:spLocks noGrp="1"/>
          </p:cNvSpPr>
          <p:nvPr>
            <p:ph idx="1"/>
          </p:nvPr>
        </p:nvSpPr>
        <p:spPr>
          <a:xfrm>
            <a:off x="762000" y="1600200"/>
            <a:ext cx="7772400" cy="4800600"/>
          </a:xfrm>
        </p:spPr>
        <p:txBody>
          <a:bodyPr/>
          <a:lstStyle/>
          <a:p>
            <a:pPr>
              <a:defRPr/>
            </a:pPr>
            <a:r>
              <a:rPr lang="en-US" b="0" dirty="0" smtClean="0"/>
              <a:t>Begin with facilities/providers in eHARS </a:t>
            </a:r>
          </a:p>
          <a:p>
            <a:pPr>
              <a:defRPr/>
            </a:pPr>
            <a:endParaRPr lang="en-US" sz="1000" b="0" dirty="0" smtClean="0"/>
          </a:p>
          <a:p>
            <a:pPr>
              <a:defRPr/>
            </a:pPr>
            <a:r>
              <a:rPr lang="en-US" b="0" dirty="0" smtClean="0"/>
              <a:t>Other agencies may maintain a list of providers for administrative and/or reimbursement purposes (e.g., Ryan White CARE Act, HRSA, Medicaid) </a:t>
            </a:r>
          </a:p>
          <a:p>
            <a:pPr>
              <a:defRPr/>
            </a:pPr>
            <a:endParaRPr lang="en-US" sz="1000" b="0" dirty="0" smtClean="0"/>
          </a:p>
          <a:p>
            <a:pPr>
              <a:defRPr/>
            </a:pPr>
            <a:r>
              <a:rPr lang="en-US" b="0" dirty="0" smtClean="0"/>
              <a:t>Contact large reporting providers</a:t>
            </a:r>
          </a:p>
          <a:p>
            <a:pPr lvl="1">
              <a:defRPr/>
            </a:pPr>
            <a:r>
              <a:rPr lang="en-US" b="0" dirty="0" smtClean="0"/>
              <a:t>Establish a relationship</a:t>
            </a:r>
          </a:p>
          <a:p>
            <a:pPr lvl="1">
              <a:defRPr/>
            </a:pPr>
            <a:r>
              <a:rPr lang="en-US" dirty="0" smtClean="0"/>
              <a:t>Educate on reporting requirements and mechanisms to promote prompt, accurate, and complete reporting</a:t>
            </a:r>
          </a:p>
          <a:p>
            <a:pPr lvl="1">
              <a:defRPr/>
            </a:pPr>
            <a:r>
              <a:rPr lang="en-US" dirty="0" smtClean="0"/>
              <a:t>Ask for the number of newly diagnosed persons at the facility per year</a:t>
            </a:r>
          </a:p>
          <a:p>
            <a:pPr marL="628650" lvl="1" indent="-228600">
              <a:spcBef>
                <a:spcPts val="0"/>
              </a:spcBef>
              <a:defRPr/>
            </a:pP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r>
              <a:rPr lang="en-US" dirty="0" smtClean="0"/>
              <a:t>Identifying Facilities and Providers (2)</a:t>
            </a:r>
            <a:endParaRPr lang="en-US" i="1" dirty="0"/>
          </a:p>
        </p:txBody>
      </p:sp>
      <p:sp>
        <p:nvSpPr>
          <p:cNvPr id="3" name="Content Placeholder 2"/>
          <p:cNvSpPr>
            <a:spLocks noGrp="1"/>
          </p:cNvSpPr>
          <p:nvPr>
            <p:ph idx="1"/>
          </p:nvPr>
        </p:nvSpPr>
        <p:spPr>
          <a:xfrm>
            <a:off x="762000" y="1600200"/>
            <a:ext cx="7620000" cy="4191000"/>
          </a:xfrm>
        </p:spPr>
        <p:txBody>
          <a:bodyPr/>
          <a:lstStyle/>
          <a:p>
            <a:r>
              <a:rPr lang="en-US" b="0" dirty="0" smtClean="0"/>
              <a:t>Consult with other HIV surveillance funded programs to identify reporting providers and established relationships</a:t>
            </a:r>
          </a:p>
          <a:p>
            <a:endParaRPr lang="en-US" sz="1000" b="0" dirty="0" smtClean="0"/>
          </a:p>
          <a:p>
            <a:r>
              <a:rPr lang="en-US" b="0" dirty="0" smtClean="0"/>
              <a:t>Ask field surveillance staff to review your facility and provider list</a:t>
            </a:r>
            <a:endParaRPr lang="en-US" sz="500" dirty="0" smtClean="0"/>
          </a:p>
        </p:txBody>
      </p:sp>
    </p:spTree>
    <p:extLst>
      <p:ext uri="{BB962C8B-B14F-4D97-AF65-F5344CB8AC3E}">
        <p14:creationId xmlns:p14="http://schemas.microsoft.com/office/powerpoint/2010/main" val="276749828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Identifying Laboratories (1)</a:t>
            </a:r>
          </a:p>
        </p:txBody>
      </p:sp>
      <p:sp>
        <p:nvSpPr>
          <p:cNvPr id="6" name="Rectangle 3"/>
          <p:cNvSpPr>
            <a:spLocks noGrp="1" noChangeArrowheads="1"/>
          </p:cNvSpPr>
          <p:nvPr>
            <p:ph type="body" idx="4294967295"/>
          </p:nvPr>
        </p:nvSpPr>
        <p:spPr>
          <a:xfrm>
            <a:off x="685800" y="1676400"/>
            <a:ext cx="7772400" cy="47244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Begin with laboratories in eHARS</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a:solidFill>
                  <a:schemeClr val="tx2"/>
                </a:solidFill>
              </a:rPr>
              <a:t>S</a:t>
            </a:r>
            <a:r>
              <a:rPr lang="en-US" sz="2400" dirty="0" smtClean="0">
                <a:solidFill>
                  <a:schemeClr val="tx2"/>
                </a:solidFill>
              </a:rPr>
              <a:t>tate agency responsible for licensing or credentialing laboratories </a:t>
            </a:r>
          </a:p>
          <a:p>
            <a:pPr lvl="1">
              <a:spcBef>
                <a:spcPct val="15000"/>
              </a:spcBef>
              <a:buClr>
                <a:schemeClr val="bg1"/>
              </a:buClr>
              <a:buSzPct val="70000"/>
              <a:buFont typeface="Wingdings" pitchFamily="2" charset="2"/>
              <a:buChar char="q"/>
            </a:pPr>
            <a:r>
              <a:rPr lang="en-US" sz="1800" dirty="0" smtClean="0">
                <a:solidFill>
                  <a:schemeClr val="bg2"/>
                </a:solidFill>
              </a:rPr>
              <a:t>This agency will have lists of laboratories and the type of tests they conduct to identify all laboratories in a state licensed to conduct HIV testing.</a:t>
            </a:r>
          </a:p>
          <a:p>
            <a:pPr lvl="1">
              <a:buClr>
                <a:schemeClr val="bg1"/>
              </a:buClr>
              <a:buSzPct val="100000"/>
              <a:buFont typeface="Wingdings" pitchFamily="2" charset="2"/>
              <a:buChar char="§"/>
              <a:defRPr/>
            </a:pPr>
            <a:endParaRPr lang="en-US" sz="800" dirty="0" smtClean="0">
              <a:solidFill>
                <a:schemeClr val="bg2"/>
              </a:solidFill>
            </a:endParaRPr>
          </a:p>
          <a:p>
            <a:pPr>
              <a:spcBef>
                <a:spcPct val="15000"/>
              </a:spcBef>
              <a:buClr>
                <a:schemeClr val="bg1"/>
              </a:buClr>
              <a:buSzPct val="70000"/>
              <a:buFont typeface="Wingdings" pitchFamily="2" charset="2"/>
              <a:buChar char="q"/>
              <a:defRPr/>
            </a:pPr>
            <a:r>
              <a:rPr lang="en-US" sz="2400" dirty="0">
                <a:solidFill>
                  <a:schemeClr val="tx2"/>
                </a:solidFill>
              </a:rPr>
              <a:t>F</a:t>
            </a:r>
            <a:r>
              <a:rPr lang="en-US" sz="2400" dirty="0" smtClean="0">
                <a:solidFill>
                  <a:schemeClr val="tx2"/>
                </a:solidFill>
              </a:rPr>
              <a:t>ederal agency responsible for conducting laboratory proficiency testing (e.g., CMS-CLIA) </a:t>
            </a:r>
          </a:p>
          <a:p>
            <a:pPr>
              <a:spcBef>
                <a:spcPct val="15000"/>
              </a:spcBef>
              <a:buClr>
                <a:schemeClr val="bg1"/>
              </a:buClr>
              <a:buSzPct val="70000"/>
              <a:buNone/>
            </a:pPr>
            <a:r>
              <a:rPr lang="en-US" sz="2400" dirty="0" smtClean="0">
                <a:solidFill>
                  <a:schemeClr val="tx2"/>
                </a:solidFill>
              </a:rPr>
              <a:t> </a:t>
            </a:r>
          </a:p>
          <a:p>
            <a:pPr>
              <a:lnSpc>
                <a:spcPct val="90000"/>
              </a:lnSpc>
              <a:spcBef>
                <a:spcPct val="15000"/>
              </a:spcBef>
              <a:buClr>
                <a:schemeClr val="bg1"/>
              </a:buClr>
              <a:buSzPct val="70000"/>
              <a:buFont typeface="Wingdings" pitchFamily="2" charset="2"/>
              <a:buChar char="q"/>
            </a:pPr>
            <a:endParaRPr lang="en-US" sz="24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Identifying Laboratories (2)</a:t>
            </a:r>
          </a:p>
        </p:txBody>
      </p:sp>
      <p:sp>
        <p:nvSpPr>
          <p:cNvPr id="6" name="Rectangle 3"/>
          <p:cNvSpPr>
            <a:spLocks noGrp="1" noChangeArrowheads="1"/>
          </p:cNvSpPr>
          <p:nvPr>
            <p:ph type="body" idx="4294967295"/>
          </p:nvPr>
        </p:nvSpPr>
        <p:spPr>
          <a:xfrm>
            <a:off x="685800" y="1676400"/>
            <a:ext cx="7924800" cy="47244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Contact the corporate compliance officer or laboratory director and ask for information  </a:t>
            </a:r>
          </a:p>
          <a:p>
            <a:pPr lvl="1">
              <a:spcBef>
                <a:spcPct val="15000"/>
              </a:spcBef>
              <a:buClr>
                <a:schemeClr val="bg1"/>
              </a:buClr>
              <a:buSzPct val="70000"/>
              <a:buFont typeface="Wingdings" pitchFamily="2" charset="2"/>
              <a:buChar char="q"/>
            </a:pPr>
            <a:r>
              <a:rPr lang="en-US" sz="2000" dirty="0" smtClean="0">
                <a:solidFill>
                  <a:schemeClr val="tx2"/>
                </a:solidFill>
              </a:rPr>
              <a:t>(who the reference/referring laboratories are, how data are managed, what type of IT support they have)</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a:solidFill>
                  <a:schemeClr val="tx2"/>
                </a:solidFill>
              </a:rPr>
              <a:t>O</a:t>
            </a:r>
            <a:r>
              <a:rPr lang="en-US" sz="2400" dirty="0" smtClean="0">
                <a:solidFill>
                  <a:schemeClr val="tx2"/>
                </a:solidFill>
              </a:rPr>
              <a:t>ther state programs such as the state Medicaid program</a:t>
            </a:r>
          </a:p>
          <a:p>
            <a:pPr>
              <a:spcBef>
                <a:spcPct val="15000"/>
              </a:spcBef>
              <a:buClr>
                <a:schemeClr val="bg1"/>
              </a:buClr>
              <a:buSzPct val="70000"/>
              <a:buFont typeface="Wingdings" pitchFamily="2" charset="2"/>
              <a:buChar char="q"/>
            </a:pPr>
            <a:endParaRPr lang="en-US" sz="800" dirty="0" smtClean="0">
              <a:solidFill>
                <a:schemeClr val="tx2"/>
              </a:solidFill>
            </a:endParaRPr>
          </a:p>
          <a:p>
            <a:pPr>
              <a:spcBef>
                <a:spcPct val="15000"/>
              </a:spcBef>
              <a:buClr>
                <a:schemeClr val="bg1"/>
              </a:buClr>
              <a:buSzPct val="70000"/>
              <a:buFont typeface="Wingdings" pitchFamily="2" charset="2"/>
              <a:buChar char="q"/>
            </a:pPr>
            <a:r>
              <a:rPr lang="en-US" sz="2400" dirty="0">
                <a:solidFill>
                  <a:schemeClr val="tx2"/>
                </a:solidFill>
              </a:rPr>
              <a:t>F</a:t>
            </a:r>
            <a:r>
              <a:rPr lang="en-US" sz="2400" dirty="0" smtClean="0">
                <a:solidFill>
                  <a:schemeClr val="tx2"/>
                </a:solidFill>
              </a:rPr>
              <a:t>ederal programs such as the Veteran’s Administration or Military HIV Research Program</a:t>
            </a:r>
          </a:p>
          <a:p>
            <a:pPr>
              <a:spcBef>
                <a:spcPct val="15000"/>
              </a:spcBef>
              <a:buClr>
                <a:schemeClr val="bg1"/>
              </a:buClr>
              <a:buSzPct val="70000"/>
              <a:buFont typeface="Wingdings" pitchFamily="2" charset="2"/>
              <a:buChar char="q"/>
            </a:pPr>
            <a:endParaRPr lang="en-US" sz="2000" dirty="0" smtClean="0">
              <a:solidFill>
                <a:schemeClr val="bg2"/>
              </a:solidFill>
            </a:endParaRPr>
          </a:p>
          <a:p>
            <a:pPr>
              <a:spcBef>
                <a:spcPct val="15000"/>
              </a:spcBef>
              <a:buClr>
                <a:schemeClr val="bg1"/>
              </a:buClr>
              <a:buSzPct val="70000"/>
              <a:buNone/>
            </a:pPr>
            <a:r>
              <a:rPr lang="en-US" sz="2400" dirty="0" smtClean="0">
                <a:solidFill>
                  <a:schemeClr val="tx2"/>
                </a:solidFill>
              </a:rPr>
              <a:t> </a:t>
            </a:r>
          </a:p>
          <a:p>
            <a:pPr>
              <a:lnSpc>
                <a:spcPct val="90000"/>
              </a:lnSpc>
              <a:spcBef>
                <a:spcPct val="15000"/>
              </a:spcBef>
              <a:buClr>
                <a:schemeClr val="bg1"/>
              </a:buClr>
              <a:buSzPct val="70000"/>
              <a:buFont typeface="Wingdings" pitchFamily="2" charset="2"/>
              <a:buChar char="q"/>
            </a:pPr>
            <a:endParaRPr lang="en-US" sz="24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Develop a Mechanism for Electronic Reporting</a:t>
            </a:r>
          </a:p>
        </p:txBody>
      </p:sp>
      <p:sp>
        <p:nvSpPr>
          <p:cNvPr id="6" name="Rectangle 3"/>
          <p:cNvSpPr>
            <a:spLocks noGrp="1" noChangeArrowheads="1"/>
          </p:cNvSpPr>
          <p:nvPr>
            <p:ph type="body" idx="4294967295"/>
          </p:nvPr>
        </p:nvSpPr>
        <p:spPr>
          <a:xfrm>
            <a:off x="1143000" y="1828800"/>
            <a:ext cx="6934200" cy="4114800"/>
          </a:xfrm>
          <a:prstGeom prst="rect">
            <a:avLst/>
          </a:prstGeom>
          <a:noFill/>
          <a:ln/>
        </p:spPr>
        <p:txBody>
          <a:bodyPr/>
          <a:lstStyle/>
          <a:p>
            <a:pPr>
              <a:spcBef>
                <a:spcPct val="15000"/>
              </a:spcBef>
              <a:buClr>
                <a:schemeClr val="bg1"/>
              </a:buClr>
              <a:buSzPct val="70000"/>
              <a:buFont typeface="Wingdings" pitchFamily="2" charset="2"/>
              <a:buChar char="q"/>
            </a:pPr>
            <a:r>
              <a:rPr lang="en-US" sz="2400" dirty="0" smtClean="0">
                <a:solidFill>
                  <a:schemeClr val="tx2"/>
                </a:solidFill>
              </a:rPr>
              <a:t>Evaluate local and state information technology resources and infrastructure</a:t>
            </a:r>
          </a:p>
          <a:p>
            <a:pPr>
              <a:spcBef>
                <a:spcPct val="15000"/>
              </a:spcBef>
              <a:buClr>
                <a:schemeClr val="bg1"/>
              </a:buClr>
              <a:buSzPct val="70000"/>
              <a:buFont typeface="Wingdings" pitchFamily="2" charset="2"/>
              <a:buChar char="q"/>
            </a:pPr>
            <a:r>
              <a:rPr lang="en-US" sz="2400" dirty="0" smtClean="0">
                <a:solidFill>
                  <a:schemeClr val="tx2"/>
                </a:solidFill>
              </a:rPr>
              <a:t>Options for ELR include</a:t>
            </a:r>
          </a:p>
          <a:p>
            <a:pPr>
              <a:spcBef>
                <a:spcPct val="15000"/>
              </a:spcBef>
              <a:buClr>
                <a:schemeClr val="bg1"/>
              </a:buClr>
              <a:buSzPct val="70000"/>
              <a:buFont typeface="Wingdings" pitchFamily="2" charset="2"/>
              <a:buChar char="q"/>
            </a:pPr>
            <a:endParaRPr lang="en-US" sz="1000" dirty="0" smtClean="0">
              <a:solidFill>
                <a:schemeClr val="tx2"/>
              </a:solidFill>
            </a:endParaRPr>
          </a:p>
          <a:p>
            <a:pPr lvl="1">
              <a:spcBef>
                <a:spcPct val="15000"/>
              </a:spcBef>
              <a:buClr>
                <a:schemeClr val="bg1"/>
              </a:buClr>
              <a:buSzPct val="70000"/>
              <a:buFont typeface="Wingdings" pitchFamily="2" charset="2"/>
              <a:buChar char="q"/>
            </a:pPr>
            <a:r>
              <a:rPr lang="en-US" sz="2000" dirty="0" smtClean="0">
                <a:solidFill>
                  <a:schemeClr val="tx2"/>
                </a:solidFill>
              </a:rPr>
              <a:t>Hire developers/programmers</a:t>
            </a:r>
          </a:p>
          <a:p>
            <a:pPr lvl="1">
              <a:spcBef>
                <a:spcPct val="15000"/>
              </a:spcBef>
              <a:buClr>
                <a:schemeClr val="bg1"/>
              </a:buClr>
              <a:buSzPct val="70000"/>
              <a:buFont typeface="Wingdings" pitchFamily="2" charset="2"/>
              <a:buChar char="q"/>
            </a:pPr>
            <a:endParaRPr lang="en-US" sz="600" dirty="0" smtClean="0">
              <a:solidFill>
                <a:schemeClr val="tx2"/>
              </a:solidFill>
            </a:endParaRPr>
          </a:p>
          <a:p>
            <a:pPr lvl="1">
              <a:spcBef>
                <a:spcPct val="15000"/>
              </a:spcBef>
              <a:buClr>
                <a:schemeClr val="bg1"/>
              </a:buClr>
              <a:buSzPct val="70000"/>
              <a:buFont typeface="Wingdings" pitchFamily="2" charset="2"/>
              <a:buChar char="q"/>
            </a:pPr>
            <a:r>
              <a:rPr lang="en-US" sz="2000" dirty="0" smtClean="0">
                <a:solidFill>
                  <a:schemeClr val="tx2"/>
                </a:solidFill>
              </a:rPr>
              <a:t>Research third party Software Products (COTS)</a:t>
            </a:r>
          </a:p>
          <a:p>
            <a:pPr lvl="1">
              <a:spcBef>
                <a:spcPct val="15000"/>
              </a:spcBef>
              <a:buClr>
                <a:schemeClr val="bg1"/>
              </a:buClr>
              <a:buSzPct val="70000"/>
              <a:buFont typeface="Wingdings" pitchFamily="2" charset="2"/>
              <a:buChar char="q"/>
            </a:pPr>
            <a:endParaRPr lang="en-US" sz="600" dirty="0" smtClean="0">
              <a:solidFill>
                <a:schemeClr val="tx2"/>
              </a:solidFill>
            </a:endParaRPr>
          </a:p>
          <a:p>
            <a:pPr lvl="1">
              <a:spcBef>
                <a:spcPct val="15000"/>
              </a:spcBef>
              <a:buClr>
                <a:schemeClr val="bg1"/>
              </a:buClr>
              <a:buSzPct val="70000"/>
              <a:buFont typeface="Wingdings" pitchFamily="2" charset="2"/>
              <a:buChar char="q"/>
            </a:pPr>
            <a:r>
              <a:rPr lang="en-US" sz="2000" dirty="0" smtClean="0">
                <a:solidFill>
                  <a:schemeClr val="tx2"/>
                </a:solidFill>
              </a:rPr>
              <a:t>Reorganize human resources by recruiting more staff with data processing skills or enhancing data management skills of existing staff</a:t>
            </a:r>
          </a:p>
          <a:p>
            <a:pPr>
              <a:spcBef>
                <a:spcPct val="15000"/>
              </a:spcBef>
              <a:buClr>
                <a:schemeClr val="bg1"/>
              </a:buClr>
              <a:buSzPct val="70000"/>
              <a:buFont typeface="Wingdings" pitchFamily="2" charset="2"/>
              <a:buChar char="q"/>
            </a:pPr>
            <a:endParaRPr lang="en-US" sz="2400" dirty="0" smtClean="0">
              <a:solidFill>
                <a:schemeClr val="tx2"/>
              </a:solidFill>
            </a:endParaRPr>
          </a:p>
          <a:p>
            <a:pPr>
              <a:spcBef>
                <a:spcPct val="15000"/>
              </a:spcBef>
              <a:buClr>
                <a:schemeClr val="bg1"/>
              </a:buClr>
              <a:buSzPct val="70000"/>
              <a:buFont typeface="Wingdings" pitchFamily="2" charset="2"/>
              <a:buChar char="q"/>
            </a:pPr>
            <a:endParaRPr lang="en-US" sz="2400" dirty="0" smtClean="0">
              <a:solidFill>
                <a:schemeClr val="tx2"/>
              </a:solidFill>
            </a:endParaRPr>
          </a:p>
          <a:p>
            <a:pPr>
              <a:lnSpc>
                <a:spcPct val="90000"/>
              </a:lnSpc>
              <a:buClr>
                <a:schemeClr val="bg1"/>
              </a:buClr>
              <a:buSzPct val="70000"/>
              <a:buFont typeface="Wingdings" pitchFamily="2" charset="2"/>
              <a:buChar char="§"/>
            </a:pPr>
            <a:endParaRPr lang="en-US" sz="1600" dirty="0">
              <a:solidFill>
                <a:schemeClr val="tx2"/>
              </a:solidFill>
            </a:endParaRPr>
          </a:p>
          <a:p>
            <a:pPr>
              <a:lnSpc>
                <a:spcPct val="90000"/>
              </a:lnSpc>
              <a:buClr>
                <a:schemeClr val="bg1"/>
              </a:buClr>
              <a:buSzPct val="70000"/>
              <a:buFont typeface="Wingdings" pitchFamily="2" charset="2"/>
              <a:buChar char="q"/>
            </a:pPr>
            <a:endParaRPr lang="en-US" sz="3600" dirty="0">
              <a:solidFill>
                <a:schemeClr val="tx2"/>
              </a:solidFil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1015</TotalTime>
  <Words>3199</Words>
  <Application>Microsoft Office PowerPoint</Application>
  <PresentationFormat>On-screen Show (4:3)</PresentationFormat>
  <Paragraphs>298</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Wingdings</vt:lpstr>
      <vt:lpstr>Calibri</vt:lpstr>
      <vt:lpstr>Myriad Web Pro</vt:lpstr>
      <vt:lpstr>Courier New</vt:lpstr>
      <vt:lpstr>NCHHSTP_PPT_dark(</vt:lpstr>
      <vt:lpstr> Technical Guidance for  HIV Surveillance Programs Reporting Chapter</vt:lpstr>
      <vt:lpstr>Overview</vt:lpstr>
      <vt:lpstr>Review  Reporting Laws (1)</vt:lpstr>
      <vt:lpstr>Review Reporting Laws (2)</vt:lpstr>
      <vt:lpstr>Identifying Facilities and Providers (1)</vt:lpstr>
      <vt:lpstr>Identifying Facilities and Providers (2)</vt:lpstr>
      <vt:lpstr>Identifying Laboratories (1)</vt:lpstr>
      <vt:lpstr>Identifying Laboratories (2)</vt:lpstr>
      <vt:lpstr>Develop a Mechanism for Electronic Reporting</vt:lpstr>
      <vt:lpstr>Data Standards</vt:lpstr>
      <vt:lpstr>Standards for Electronic Data (1)</vt:lpstr>
      <vt:lpstr>Standards for Electronic Data (2)</vt:lpstr>
      <vt:lpstr>Documentation for a Reporting Laboratory</vt:lpstr>
      <vt:lpstr>Resolving Referral Laboratory Problems Potential Specimen Paths to the Testing Laboratory</vt:lpstr>
      <vt:lpstr>Reporting Back to Laboratories</vt:lpstr>
      <vt:lpstr>Performance Standards</vt:lpstr>
      <vt:lpstr>Performance Standards (1)</vt:lpstr>
      <vt:lpstr>Performance Standards (2)</vt:lpstr>
      <vt:lpstr>Performance Standards (3)</vt:lpstr>
      <vt:lpstr>Performance Standards (4)</vt:lpstr>
      <vt:lpstr>Performance Standards (5)</vt:lpstr>
      <vt:lpstr>Major Changes from the  Previous Technical Guidance (1)</vt:lpstr>
      <vt:lpstr>Major Changes from the  Previous Technical Guidance (2)</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87</cp:revision>
  <cp:lastPrinted>2012-11-26T13:44:04Z</cp:lastPrinted>
  <dcterms:created xsi:type="dcterms:W3CDTF">2010-12-06T17:56:06Z</dcterms:created>
  <dcterms:modified xsi:type="dcterms:W3CDTF">2012-11-27T16:35:27Z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