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35"/>
  </p:notesMasterIdLst>
  <p:sldIdLst>
    <p:sldId id="256" r:id="rId2"/>
    <p:sldId id="267" r:id="rId3"/>
    <p:sldId id="281" r:id="rId4"/>
    <p:sldId id="270" r:id="rId5"/>
    <p:sldId id="321" r:id="rId6"/>
    <p:sldId id="300" r:id="rId7"/>
    <p:sldId id="301" r:id="rId8"/>
    <p:sldId id="292" r:id="rId9"/>
    <p:sldId id="322" r:id="rId10"/>
    <p:sldId id="304" r:id="rId11"/>
    <p:sldId id="294" r:id="rId12"/>
    <p:sldId id="323" r:id="rId13"/>
    <p:sldId id="324" r:id="rId14"/>
    <p:sldId id="325" r:id="rId15"/>
    <p:sldId id="317" r:id="rId16"/>
    <p:sldId id="319" r:id="rId17"/>
    <p:sldId id="329" r:id="rId18"/>
    <p:sldId id="330" r:id="rId19"/>
    <p:sldId id="327" r:id="rId20"/>
    <p:sldId id="320" r:id="rId21"/>
    <p:sldId id="331" r:id="rId22"/>
    <p:sldId id="328" r:id="rId23"/>
    <p:sldId id="333" r:id="rId24"/>
    <p:sldId id="334" r:id="rId25"/>
    <p:sldId id="335" r:id="rId26"/>
    <p:sldId id="312" r:id="rId27"/>
    <p:sldId id="332" r:id="rId28"/>
    <p:sldId id="307" r:id="rId29"/>
    <p:sldId id="305" r:id="rId30"/>
    <p:sldId id="269" r:id="rId31"/>
    <p:sldId id="264" r:id="rId32"/>
    <p:sldId id="263" r:id="rId33"/>
    <p:sldId id="326" r:id="rId34"/>
  </p:sldIdLst>
  <p:sldSz cx="9144000" cy="6858000" type="screen4x3"/>
  <p:notesSz cx="6994525" cy="9280525"/>
  <p:embeddedFontLst>
    <p:embeddedFont>
      <p:font typeface="Calibri" pitchFamily="34" charset="0"/>
      <p:regular r:id="rId36"/>
      <p:bold r:id="rId37"/>
      <p:italic r:id="rId38"/>
      <p:boldItalic r:id="rId39"/>
    </p:embeddedFont>
    <p:embeddedFont>
      <p:font typeface="Myriad Web Pro" charset="0"/>
      <p:regular r:id="rId40"/>
      <p:bold r:id="rId41"/>
      <p:italic r:id="rId42"/>
    </p:embeddedFont>
    <p:embeddedFont>
      <p:font typeface="Arial Unicode MS" pitchFamily="34" charset="-128"/>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 Branson" initials="BM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66"/>
    <a:srgbClr val="000099"/>
    <a:srgbClr val="0000FF"/>
    <a:srgbClr val="00FFFF"/>
    <a:srgbClr val="000000"/>
    <a:srgbClr val="00FF99"/>
    <a:srgbClr val="CCFF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96" autoAdjust="0"/>
    <p:restoredTop sz="59469" autoAdjust="0"/>
  </p:normalViewPr>
  <p:slideViewPr>
    <p:cSldViewPr>
      <p:cViewPr varScale="1">
        <p:scale>
          <a:sx n="59" d="100"/>
          <a:sy n="59" d="100"/>
        </p:scale>
        <p:origin x="-1987" y="-72"/>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sorterViewPr>
    <p:cViewPr>
      <p:scale>
        <a:sx n="100" d="100"/>
        <a:sy n="100" d="100"/>
      </p:scale>
      <p:origin x="0" y="6510"/>
    </p:cViewPr>
  </p:sorterViewPr>
  <p:notesViewPr>
    <p:cSldViewPr>
      <p:cViewPr varScale="1">
        <p:scale>
          <a:sx n="49" d="100"/>
          <a:sy n="49" d="100"/>
        </p:scale>
        <p:origin x="-1860" y="-10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11/27/2012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2025676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10</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11</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12</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13</a:t>
            </a:fld>
            <a:endParaRPr lang="en-US"/>
          </a:p>
        </p:txBody>
      </p:sp>
    </p:spTree>
    <p:extLst>
      <p:ext uri="{BB962C8B-B14F-4D97-AF65-F5344CB8AC3E}">
        <p14:creationId xmlns:p14="http://schemas.microsoft.com/office/powerpoint/2010/main" val="1477514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14</a:t>
            </a:fld>
            <a:endParaRPr lang="en-US"/>
          </a:p>
        </p:txBody>
      </p:sp>
    </p:spTree>
    <p:extLst>
      <p:ext uri="{BB962C8B-B14F-4D97-AF65-F5344CB8AC3E}">
        <p14:creationId xmlns:p14="http://schemas.microsoft.com/office/powerpoint/2010/main" val="2318959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15</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999" eaLnBrk="0" hangingPunct="0">
              <a:defRPr sz="2400">
                <a:solidFill>
                  <a:schemeClr val="tx1"/>
                </a:solidFill>
                <a:latin typeface="Arial" pitchFamily="34" charset="0"/>
              </a:defRPr>
            </a:lvl1pPr>
            <a:lvl2pPr marL="741464" indent="-285179" defTabSz="929999" eaLnBrk="0" hangingPunct="0">
              <a:defRPr sz="2400">
                <a:solidFill>
                  <a:schemeClr val="tx1"/>
                </a:solidFill>
                <a:latin typeface="Arial" pitchFamily="34" charset="0"/>
              </a:defRPr>
            </a:lvl2pPr>
            <a:lvl3pPr marL="1140714" indent="-228143" defTabSz="929999" eaLnBrk="0" hangingPunct="0">
              <a:defRPr sz="2400">
                <a:solidFill>
                  <a:schemeClr val="tx1"/>
                </a:solidFill>
                <a:latin typeface="Arial" pitchFamily="34" charset="0"/>
              </a:defRPr>
            </a:lvl3pPr>
            <a:lvl4pPr marL="1597000" indent="-228143" defTabSz="929999" eaLnBrk="0" hangingPunct="0">
              <a:defRPr sz="2400">
                <a:solidFill>
                  <a:schemeClr val="tx1"/>
                </a:solidFill>
                <a:latin typeface="Arial" pitchFamily="34" charset="0"/>
              </a:defRPr>
            </a:lvl4pPr>
            <a:lvl5pPr marL="2053285" indent="-228143" defTabSz="929999" eaLnBrk="0" hangingPunct="0">
              <a:defRPr sz="2400">
                <a:solidFill>
                  <a:schemeClr val="tx1"/>
                </a:solidFill>
                <a:latin typeface="Arial" pitchFamily="34" charset="0"/>
              </a:defRPr>
            </a:lvl5pPr>
            <a:lvl6pPr marL="2509571" indent="-228143" defTabSz="929999" eaLnBrk="0" fontAlgn="base" hangingPunct="0">
              <a:spcBef>
                <a:spcPct val="0"/>
              </a:spcBef>
              <a:spcAft>
                <a:spcPct val="0"/>
              </a:spcAft>
              <a:defRPr sz="2400">
                <a:solidFill>
                  <a:schemeClr val="tx1"/>
                </a:solidFill>
                <a:latin typeface="Arial" pitchFamily="34" charset="0"/>
              </a:defRPr>
            </a:lvl6pPr>
            <a:lvl7pPr marL="2965856" indent="-228143" defTabSz="929999" eaLnBrk="0" fontAlgn="base" hangingPunct="0">
              <a:spcBef>
                <a:spcPct val="0"/>
              </a:spcBef>
              <a:spcAft>
                <a:spcPct val="0"/>
              </a:spcAft>
              <a:defRPr sz="2400">
                <a:solidFill>
                  <a:schemeClr val="tx1"/>
                </a:solidFill>
                <a:latin typeface="Arial" pitchFamily="34" charset="0"/>
              </a:defRPr>
            </a:lvl7pPr>
            <a:lvl8pPr marL="3422142" indent="-228143" defTabSz="929999" eaLnBrk="0" fontAlgn="base" hangingPunct="0">
              <a:spcBef>
                <a:spcPct val="0"/>
              </a:spcBef>
              <a:spcAft>
                <a:spcPct val="0"/>
              </a:spcAft>
              <a:defRPr sz="2400">
                <a:solidFill>
                  <a:schemeClr val="tx1"/>
                </a:solidFill>
                <a:latin typeface="Arial" pitchFamily="34" charset="0"/>
              </a:defRPr>
            </a:lvl8pPr>
            <a:lvl9pPr marL="3878428" indent="-228143" defTabSz="929999" eaLnBrk="0" fontAlgn="base" hangingPunct="0">
              <a:spcBef>
                <a:spcPct val="0"/>
              </a:spcBef>
              <a:spcAft>
                <a:spcPct val="0"/>
              </a:spcAft>
              <a:defRPr sz="2400">
                <a:solidFill>
                  <a:schemeClr val="tx1"/>
                </a:solidFill>
                <a:latin typeface="Arial" pitchFamily="34" charset="0"/>
              </a:defRPr>
            </a:lvl9pPr>
          </a:lstStyle>
          <a:p>
            <a:pPr eaLnBrk="1" hangingPunct="1"/>
            <a:fld id="{E5F38FA1-A71D-424C-BEE1-55D0C3FB85B6}" type="slidenum">
              <a:rPr lang="en-US" sz="1200"/>
              <a:pPr eaLnBrk="1" hangingPunct="1"/>
              <a:t>16</a:t>
            </a:fld>
            <a:endParaRPr lang="en-US" sz="120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1377998" y="928687"/>
            <a:ext cx="4238530" cy="3180672"/>
          </a:xfrm>
          <a:solidFill>
            <a:srgbClr val="FFFFFF"/>
          </a:solidFill>
          <a:ln/>
        </p:spPr>
      </p:sp>
      <p:sp>
        <p:nvSpPr>
          <p:cNvPr id="118787" name="Rectangle 3"/>
          <p:cNvSpPr>
            <a:spLocks noGrp="1" noChangeArrowheads="1"/>
          </p:cNvSpPr>
          <p:nvPr>
            <p:ph type="body" idx="1"/>
          </p:nvPr>
        </p:nvSpPr>
        <p:spPr>
          <a:xfrm>
            <a:off x="1067553" y="4418392"/>
            <a:ext cx="4865757" cy="1074910"/>
          </a:xfrm>
          <a:noFill/>
          <a:ln/>
        </p:spPr>
        <p:txBody>
          <a:bodyPr lIns="0" tIns="0" rIns="0" bIns="0">
            <a:spAutoFit/>
          </a:bodyPr>
          <a:lstStyle/>
          <a:p>
            <a:pPr marL="213861" indent="-213861" defTabSz="454655">
              <a:lnSpc>
                <a:spcPct val="97000"/>
              </a:lnSpc>
              <a:spcBef>
                <a:spcPct val="0"/>
              </a:spcBef>
              <a:buSzPct val="45000"/>
              <a:tabLst>
                <a:tab pos="720794" algn="l"/>
                <a:tab pos="1443171" algn="l"/>
                <a:tab pos="2165548" algn="l"/>
                <a:tab pos="2887926" algn="l"/>
                <a:tab pos="3610302" algn="l"/>
                <a:tab pos="4332679" algn="l"/>
                <a:tab pos="5055058" algn="l"/>
              </a:tabLst>
            </a:pPr>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defTabSz="928318"/>
            <a:fld id="{292D8677-97A4-49C9-904D-0530E38DEEE2}" type="slidenum">
              <a:rPr lang="en-US" smtClean="0"/>
              <a:pPr defTabSz="928318"/>
              <a:t>18</a:t>
            </a:fld>
            <a:endParaRPr lang="en-US" dirty="0"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19</a:t>
            </a:fld>
            <a:endParaRPr lang="en-US"/>
          </a:p>
        </p:txBody>
      </p:sp>
    </p:spTree>
    <p:extLst>
      <p:ext uri="{BB962C8B-B14F-4D97-AF65-F5344CB8AC3E}">
        <p14:creationId xmlns:p14="http://schemas.microsoft.com/office/powerpoint/2010/main" val="3798780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4140230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21</a:t>
            </a:fld>
            <a:endParaRPr lang="en-US"/>
          </a:p>
        </p:txBody>
      </p:sp>
    </p:spTree>
    <p:extLst>
      <p:ext uri="{BB962C8B-B14F-4D97-AF65-F5344CB8AC3E}">
        <p14:creationId xmlns:p14="http://schemas.microsoft.com/office/powerpoint/2010/main" val="152636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49"/>
              </a:spcBef>
              <a:tabLst>
                <a:tab pos="0" algn="l"/>
                <a:tab pos="912476" algn="l"/>
                <a:tab pos="1824953" algn="l"/>
                <a:tab pos="2737430" algn="l"/>
                <a:tab pos="3649907" algn="l"/>
                <a:tab pos="4562382" algn="l"/>
                <a:tab pos="5474858" algn="l"/>
                <a:tab pos="6387335" algn="l"/>
                <a:tab pos="7299812" algn="l"/>
                <a:tab pos="8212289" algn="l"/>
                <a:tab pos="9124765" algn="l"/>
                <a:tab pos="10037241" algn="l"/>
              </a:tabLst>
            </a:pPr>
            <a:r>
              <a:rPr lang="en-US" smtClean="0">
                <a:latin typeface="Arial" pitchFamily="34" charset="0"/>
                <a:ea typeface="Arial Unicode MS" pitchFamily="34" charset="-128"/>
                <a:cs typeface="Arial Unicode MS" pitchFamily="34" charset="-128"/>
              </a:rPr>
              <a:t>   </a:t>
            </a: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902" eaLnBrk="0" hangingPunct="0">
              <a:defRPr sz="2400">
                <a:solidFill>
                  <a:schemeClr val="tx1"/>
                </a:solidFill>
                <a:latin typeface="Arial" pitchFamily="34" charset="0"/>
              </a:defRPr>
            </a:lvl1pPr>
            <a:lvl2pPr marL="741387" indent="-285150" defTabSz="929902" eaLnBrk="0" hangingPunct="0">
              <a:defRPr sz="2400">
                <a:solidFill>
                  <a:schemeClr val="tx1"/>
                </a:solidFill>
                <a:latin typeface="Arial" pitchFamily="34" charset="0"/>
              </a:defRPr>
            </a:lvl2pPr>
            <a:lvl3pPr marL="1140595" indent="-228119" defTabSz="929902" eaLnBrk="0" hangingPunct="0">
              <a:defRPr sz="2400">
                <a:solidFill>
                  <a:schemeClr val="tx1"/>
                </a:solidFill>
                <a:latin typeface="Arial" pitchFamily="34" charset="0"/>
              </a:defRPr>
            </a:lvl3pPr>
            <a:lvl4pPr marL="1596834" indent="-228119" defTabSz="929902" eaLnBrk="0" hangingPunct="0">
              <a:defRPr sz="2400">
                <a:solidFill>
                  <a:schemeClr val="tx1"/>
                </a:solidFill>
                <a:latin typeface="Arial" pitchFamily="34" charset="0"/>
              </a:defRPr>
            </a:lvl4pPr>
            <a:lvl5pPr marL="2053072" indent="-228119" defTabSz="929902" eaLnBrk="0" hangingPunct="0">
              <a:defRPr sz="2400">
                <a:solidFill>
                  <a:schemeClr val="tx1"/>
                </a:solidFill>
                <a:latin typeface="Arial" pitchFamily="34" charset="0"/>
              </a:defRPr>
            </a:lvl5pPr>
            <a:lvl6pPr marL="2509310" indent="-228119" defTabSz="929902" eaLnBrk="0" fontAlgn="base" hangingPunct="0">
              <a:spcBef>
                <a:spcPct val="0"/>
              </a:spcBef>
              <a:spcAft>
                <a:spcPct val="0"/>
              </a:spcAft>
              <a:defRPr sz="2400">
                <a:solidFill>
                  <a:schemeClr val="tx1"/>
                </a:solidFill>
                <a:latin typeface="Arial" pitchFamily="34" charset="0"/>
              </a:defRPr>
            </a:lvl6pPr>
            <a:lvl7pPr marL="2965548" indent="-228119" defTabSz="929902" eaLnBrk="0" fontAlgn="base" hangingPunct="0">
              <a:spcBef>
                <a:spcPct val="0"/>
              </a:spcBef>
              <a:spcAft>
                <a:spcPct val="0"/>
              </a:spcAft>
              <a:defRPr sz="2400">
                <a:solidFill>
                  <a:schemeClr val="tx1"/>
                </a:solidFill>
                <a:latin typeface="Arial" pitchFamily="34" charset="0"/>
              </a:defRPr>
            </a:lvl7pPr>
            <a:lvl8pPr marL="3421787" indent="-228119" defTabSz="929902" eaLnBrk="0" fontAlgn="base" hangingPunct="0">
              <a:spcBef>
                <a:spcPct val="0"/>
              </a:spcBef>
              <a:spcAft>
                <a:spcPct val="0"/>
              </a:spcAft>
              <a:defRPr sz="2400">
                <a:solidFill>
                  <a:schemeClr val="tx1"/>
                </a:solidFill>
                <a:latin typeface="Arial" pitchFamily="34" charset="0"/>
              </a:defRPr>
            </a:lvl8pPr>
            <a:lvl9pPr marL="3878025" indent="-228119" defTabSz="929902" eaLnBrk="0" fontAlgn="base" hangingPunct="0">
              <a:spcBef>
                <a:spcPct val="0"/>
              </a:spcBef>
              <a:spcAft>
                <a:spcPct val="0"/>
              </a:spcAft>
              <a:defRPr sz="2400">
                <a:solidFill>
                  <a:schemeClr val="tx1"/>
                </a:solidFill>
                <a:latin typeface="Arial" pitchFamily="34" charset="0"/>
              </a:defRPr>
            </a:lvl9pPr>
          </a:lstStyle>
          <a:p>
            <a:pPr eaLnBrk="1" hangingPunct="1"/>
            <a:fld id="{A05CDE0E-1DA2-49D8-B270-B509C6AAFFE1}" type="slidenum">
              <a:rPr lang="en-US" sz="1200"/>
              <a:pPr eaLnBrk="1" hangingPunct="1"/>
              <a:t>22</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fld id="{8883E2BC-F678-40F7-8210-09998EE76656}"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883E2BC-F678-40F7-8210-09998EE76656}" type="slidenum">
              <a:rPr lang="en-US" smtClean="0"/>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883E2BC-F678-40F7-8210-09998EE76656}"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26</a:t>
            </a:fld>
            <a:endParaRPr lang="en-US"/>
          </a:p>
        </p:txBody>
      </p:sp>
    </p:spTree>
    <p:extLst>
      <p:ext uri="{BB962C8B-B14F-4D97-AF65-F5344CB8AC3E}">
        <p14:creationId xmlns:p14="http://schemas.microsoft.com/office/powerpoint/2010/main" val="2408861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a:t>
            </a:r>
          </a:p>
          <a:p>
            <a:r>
              <a:rPr lang="en-US" b="1" dirty="0"/>
              <a:t> </a:t>
            </a:r>
            <a:endParaRPr lang="en-US" dirty="0"/>
          </a:p>
        </p:txBody>
      </p:sp>
      <p:sp>
        <p:nvSpPr>
          <p:cNvPr id="4" name="Slide Number Placeholder 3"/>
          <p:cNvSpPr>
            <a:spLocks noGrp="1"/>
          </p:cNvSpPr>
          <p:nvPr>
            <p:ph type="sldNum" sz="quarter" idx="10"/>
          </p:nvPr>
        </p:nvSpPr>
        <p:spPr/>
        <p:txBody>
          <a:bodyPr/>
          <a:lstStyle/>
          <a:p>
            <a:fld id="{8883E2BC-F678-40F7-8210-09998EE76656}" type="slidenum">
              <a:rPr lang="en-US" smtClean="0"/>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28</a:t>
            </a:fld>
            <a:endParaRPr lang="en-US"/>
          </a:p>
        </p:txBody>
      </p:sp>
    </p:spTree>
    <p:extLst>
      <p:ext uri="{BB962C8B-B14F-4D97-AF65-F5344CB8AC3E}">
        <p14:creationId xmlns:p14="http://schemas.microsoft.com/office/powerpoint/2010/main" val="1334004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29</a:t>
            </a:fld>
            <a:endParaRPr lang="en-US"/>
          </a:p>
        </p:txBody>
      </p:sp>
    </p:spTree>
    <p:extLst>
      <p:ext uri="{BB962C8B-B14F-4D97-AF65-F5344CB8AC3E}">
        <p14:creationId xmlns:p14="http://schemas.microsoft.com/office/powerpoint/2010/main" val="1334004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30</a:t>
            </a:fld>
            <a:endParaRPr lang="en-US"/>
          </a:p>
        </p:txBody>
      </p:sp>
    </p:spTree>
    <p:extLst>
      <p:ext uri="{BB962C8B-B14F-4D97-AF65-F5344CB8AC3E}">
        <p14:creationId xmlns:p14="http://schemas.microsoft.com/office/powerpoint/2010/main" val="99928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3</a:t>
            </a:fld>
            <a:endParaRPr lang="en-US"/>
          </a:p>
        </p:txBody>
      </p:sp>
    </p:spTree>
    <p:extLst>
      <p:ext uri="{BB962C8B-B14F-4D97-AF65-F5344CB8AC3E}">
        <p14:creationId xmlns:p14="http://schemas.microsoft.com/office/powerpoint/2010/main" val="28477781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31</a:t>
            </a:fld>
            <a:endParaRPr lang="en-US"/>
          </a:p>
        </p:txBody>
      </p:sp>
    </p:spTree>
    <p:extLst>
      <p:ext uri="{BB962C8B-B14F-4D97-AF65-F5344CB8AC3E}">
        <p14:creationId xmlns:p14="http://schemas.microsoft.com/office/powerpoint/2010/main" val="34968981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32</a:t>
            </a:fld>
            <a:endParaRPr lang="en-US"/>
          </a:p>
        </p:txBody>
      </p:sp>
    </p:spTree>
    <p:extLst>
      <p:ext uri="{BB962C8B-B14F-4D97-AF65-F5344CB8AC3E}">
        <p14:creationId xmlns:p14="http://schemas.microsoft.com/office/powerpoint/2010/main" val="2624751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4</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5</a:t>
            </a:fld>
            <a:endParaRPr lang="en-US"/>
          </a:p>
        </p:txBody>
      </p:sp>
    </p:spTree>
    <p:extLst>
      <p:ext uri="{BB962C8B-B14F-4D97-AF65-F5344CB8AC3E}">
        <p14:creationId xmlns:p14="http://schemas.microsoft.com/office/powerpoint/2010/main" val="744335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6</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7</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8</a:t>
            </a:fld>
            <a:endParaRPr lang="en-US"/>
          </a:p>
        </p:txBody>
      </p:sp>
    </p:spTree>
    <p:extLst>
      <p:ext uri="{BB962C8B-B14F-4D97-AF65-F5344CB8AC3E}">
        <p14:creationId xmlns:p14="http://schemas.microsoft.com/office/powerpoint/2010/main" val="1745646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9</a:t>
            </a:fld>
            <a:endParaRPr lang="en-US"/>
          </a:p>
        </p:txBody>
      </p:sp>
    </p:spTree>
    <p:extLst>
      <p:ext uri="{BB962C8B-B14F-4D97-AF65-F5344CB8AC3E}">
        <p14:creationId xmlns:p14="http://schemas.microsoft.com/office/powerpoint/2010/main" val="2129458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A1F7ED0-86B1-4B0C-9CBD-3A430B5AF0A7}" type="datetimeFigureOut">
              <a:rPr lang="en-US" smtClean="0"/>
              <a:pPr/>
              <a:t>11/27/2012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EB81D06-A05A-4C1A-AD04-55C9FCBD04B9}" type="slidenum">
              <a:rPr lang="en-US" smtClean="0"/>
              <a:pPr/>
              <a:t>‹#›</a:t>
            </a:fld>
            <a:endParaRPr lang="en-US" dirty="0"/>
          </a:p>
        </p:txBody>
      </p:sp>
    </p:spTree>
    <p:extLst>
      <p:ext uri="{BB962C8B-B14F-4D97-AF65-F5344CB8AC3E}">
        <p14:creationId xmlns:p14="http://schemas.microsoft.com/office/powerpoint/2010/main" val="3355340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A1F7ED0-86B1-4B0C-9CBD-3A430B5AF0A7}" type="datetimeFigureOut">
              <a:rPr lang="en-US" smtClean="0"/>
              <a:pPr/>
              <a:t>11/27/2012</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EB81D06-A05A-4C1A-AD04-55C9FCBD04B9}" type="slidenum">
              <a:rPr lang="en-US" smtClean="0"/>
              <a:pPr/>
              <a:t>‹#›</a:t>
            </a:fld>
            <a:endParaRPr lang="en-US" dirty="0"/>
          </a:p>
        </p:txBody>
      </p:sp>
    </p:spTree>
    <p:extLst>
      <p:ext uri="{BB962C8B-B14F-4D97-AF65-F5344CB8AC3E}">
        <p14:creationId xmlns:p14="http://schemas.microsoft.com/office/powerpoint/2010/main" val="628943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3048000" y="6248400"/>
            <a:ext cx="1905000" cy="457200"/>
          </a:xfrm>
          <a:prstGeom prst="rect">
            <a:avLst/>
          </a:prstGeom>
          <a:ln/>
        </p:spPr>
        <p:txBody>
          <a:bodyPr/>
          <a:lstStyle>
            <a:lvl1pPr>
              <a:defRPr/>
            </a:lvl1pPr>
          </a:lstStyle>
          <a:p>
            <a:pPr>
              <a:defRPr/>
            </a:pPr>
            <a:fld id="{3D0B21A5-4CC1-4754-A84E-5318E40BC215}" type="slidenum">
              <a:rPr lang="en-US"/>
              <a:pPr>
                <a:defRPr/>
              </a:pPr>
              <a:t>‹#›</a:t>
            </a:fld>
            <a:endParaRPr lang="en-US"/>
          </a:p>
        </p:txBody>
      </p:sp>
    </p:spTree>
    <p:extLst>
      <p:ext uri="{BB962C8B-B14F-4D97-AF65-F5344CB8AC3E}">
        <p14:creationId xmlns:p14="http://schemas.microsoft.com/office/powerpoint/2010/main" val="125815115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698" r:id="rId10"/>
    <p:sldLayoutId id="2147483699" r:id="rId11"/>
    <p:sldLayoutId id="2147483700" r:id="rId12"/>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95400"/>
            <a:ext cx="8229600" cy="2209800"/>
          </a:xfrm>
        </p:spPr>
        <p:txBody>
          <a:bodyPr/>
          <a:lstStyle/>
          <a:p>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br>
              <a:rPr lang="en-US" sz="3200" i="1" dirty="0" smtClean="0"/>
            </a:br>
            <a:r>
              <a:rPr lang="en-US" sz="3200" i="1" dirty="0" smtClean="0"/>
              <a:t>--</a:t>
            </a:r>
            <a:r>
              <a:rPr lang="en-US" sz="3200" dirty="0" smtClean="0"/>
              <a:t/>
            </a:r>
            <a:br>
              <a:rPr lang="en-US" sz="3200" dirty="0" smtClean="0"/>
            </a:br>
            <a:r>
              <a:rPr lang="en-US" sz="3200" dirty="0" smtClean="0"/>
              <a:t>Special Diagnostics</a:t>
            </a:r>
            <a:endParaRPr lang="en-US" sz="3200" dirty="0"/>
          </a:p>
        </p:txBody>
      </p:sp>
      <p:sp>
        <p:nvSpPr>
          <p:cNvPr id="2" name="Subtitle 1"/>
          <p:cNvSpPr>
            <a:spLocks noGrp="1"/>
          </p:cNvSpPr>
          <p:nvPr>
            <p:ph type="subTitle" idx="1"/>
          </p:nvPr>
        </p:nvSpPr>
        <p:spPr>
          <a:xfrm>
            <a:off x="1371600" y="3733800"/>
            <a:ext cx="6400800" cy="914400"/>
          </a:xfrm>
        </p:spPr>
        <p:txBody>
          <a:bodyPr/>
          <a:lstStyle/>
          <a:p>
            <a:r>
              <a:rPr lang="en-US" dirty="0" smtClean="0"/>
              <a:t>Richard M. Selik, MD</a:t>
            </a:r>
          </a:p>
          <a:p>
            <a:r>
              <a:rPr lang="en-US" dirty="0" smtClean="0"/>
              <a:t>M. Patricia Joyce, MD</a:t>
            </a:r>
            <a:endParaRPr lang="en-US" dirty="0"/>
          </a:p>
        </p:txBody>
      </p:sp>
      <p:sp>
        <p:nvSpPr>
          <p:cNvPr id="3" name="Text Placeholder 2"/>
          <p:cNvSpPr>
            <a:spLocks noGrp="1"/>
          </p:cNvSpPr>
          <p:nvPr>
            <p:ph type="body" sz="quarter" idx="10"/>
          </p:nvPr>
        </p:nvSpPr>
        <p:spPr>
          <a:xfrm>
            <a:off x="1371600" y="4572000"/>
            <a:ext cx="6400800" cy="1295400"/>
          </a:xfrm>
        </p:spPr>
        <p:txBody>
          <a:bodyPr/>
          <a:lstStyle/>
          <a:p>
            <a:r>
              <a:rPr lang="en-US" dirty="0" smtClean="0"/>
              <a:t>Medical Epidemiologists</a:t>
            </a:r>
          </a:p>
          <a:p>
            <a:r>
              <a:rPr lang="en-US" dirty="0" smtClean="0"/>
              <a:t>CSTE Webinar</a:t>
            </a:r>
          </a:p>
          <a:p>
            <a:r>
              <a:rPr lang="en-US" dirty="0" smtClean="0"/>
              <a:t>November 27, 2012</a:t>
            </a:r>
          </a:p>
          <a:p>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dirty="0" smtClean="0"/>
              <a:t/>
            </a:r>
            <a:br>
              <a:rPr lang="en-US" dirty="0" smtClean="0"/>
            </a:br>
            <a:r>
              <a:rPr lang="en-US" dirty="0" smtClean="0"/>
              <a:t>Rationale for Stage 0</a:t>
            </a:r>
            <a:endParaRPr lang="en-US" dirty="0"/>
          </a:p>
        </p:txBody>
      </p:sp>
      <p:sp>
        <p:nvSpPr>
          <p:cNvPr id="3" name="Content Placeholder 2"/>
          <p:cNvSpPr>
            <a:spLocks noGrp="1"/>
          </p:cNvSpPr>
          <p:nvPr>
            <p:ph idx="1"/>
          </p:nvPr>
        </p:nvSpPr>
        <p:spPr>
          <a:xfrm>
            <a:off x="457200" y="914400"/>
            <a:ext cx="8382000" cy="5638800"/>
          </a:xfrm>
        </p:spPr>
        <p:txBody>
          <a:bodyPr/>
          <a:lstStyle/>
          <a:p>
            <a:r>
              <a:rPr lang="en-US" dirty="0" smtClean="0">
                <a:solidFill>
                  <a:srgbClr val="FFFFFF"/>
                </a:solidFill>
              </a:rPr>
              <a:t>Defining Stage 0 as diagnosis within 6 months after negative </a:t>
            </a:r>
            <a:r>
              <a:rPr lang="en-US" dirty="0">
                <a:solidFill>
                  <a:srgbClr val="FFFFFF"/>
                </a:solidFill>
              </a:rPr>
              <a:t>or indeterminate HIV test </a:t>
            </a:r>
            <a:r>
              <a:rPr lang="en-US" dirty="0" smtClean="0">
                <a:solidFill>
                  <a:srgbClr val="FFFFFF"/>
                </a:solidFill>
              </a:rPr>
              <a:t>results</a:t>
            </a:r>
          </a:p>
          <a:p>
            <a:pPr lvl="1"/>
            <a:r>
              <a:rPr lang="en-US" sz="2400" dirty="0" smtClean="0">
                <a:solidFill>
                  <a:srgbClr val="FFFFFF"/>
                </a:solidFill>
              </a:rPr>
              <a:t>Enables early HIV infection to be included in staging system</a:t>
            </a:r>
            <a:r>
              <a:rPr lang="en-US" sz="2400" dirty="0">
                <a:solidFill>
                  <a:srgbClr val="FFFFFF"/>
                </a:solidFill>
              </a:rPr>
              <a:t> independent of CD4 test results and OI diagnoses</a:t>
            </a:r>
            <a:endParaRPr lang="en-US" sz="2400" dirty="0" smtClean="0">
              <a:solidFill>
                <a:srgbClr val="FFFFFF"/>
              </a:solidFill>
            </a:endParaRPr>
          </a:p>
          <a:p>
            <a:pPr lvl="1"/>
            <a:r>
              <a:rPr lang="en-US" sz="2400" dirty="0" smtClean="0">
                <a:solidFill>
                  <a:srgbClr val="FFFFFF"/>
                </a:solidFill>
              </a:rPr>
              <a:t>Brings attention to important opportunity for prevention of transmission to other persons</a:t>
            </a:r>
          </a:p>
          <a:p>
            <a:pPr lvl="2"/>
            <a:r>
              <a:rPr lang="en-US" sz="2400" dirty="0" smtClean="0">
                <a:solidFill>
                  <a:srgbClr val="FFFFFF"/>
                </a:solidFill>
              </a:rPr>
              <a:t>Includes acute infection, associated with high viral load and high infectivity </a:t>
            </a:r>
          </a:p>
          <a:p>
            <a:pPr lvl="2"/>
            <a:r>
              <a:rPr lang="en-US" sz="2400" dirty="0" smtClean="0">
                <a:solidFill>
                  <a:srgbClr val="FFFFFF"/>
                </a:solidFill>
              </a:rPr>
              <a:t>Promotes early treatment</a:t>
            </a:r>
          </a:p>
          <a:p>
            <a:pPr lvl="2"/>
            <a:r>
              <a:rPr lang="en-US" sz="2400" dirty="0" smtClean="0">
                <a:solidFill>
                  <a:srgbClr val="FFFFFF"/>
                </a:solidFill>
              </a:rPr>
              <a:t>Uses negative test results available for high-risk persons who test every several months </a:t>
            </a:r>
          </a:p>
        </p:txBody>
      </p:sp>
    </p:spTree>
    <p:extLst>
      <p:ext uri="{BB962C8B-B14F-4D97-AF65-F5344CB8AC3E}">
        <p14:creationId xmlns:p14="http://schemas.microsoft.com/office/powerpoint/2010/main" val="356772590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33400"/>
          </a:xfrm>
        </p:spPr>
        <p:txBody>
          <a:bodyPr/>
          <a:lstStyle/>
          <a:p>
            <a:r>
              <a:rPr lang="en-US" dirty="0" smtClean="0"/>
              <a:t/>
            </a:r>
            <a:br>
              <a:rPr lang="en-US" dirty="0" smtClean="0"/>
            </a:br>
            <a:r>
              <a:rPr lang="en-US" dirty="0" smtClean="0"/>
              <a:t>Criteria for Stage 0 HIV Infection </a:t>
            </a:r>
            <a:endParaRPr lang="en-US" dirty="0"/>
          </a:p>
        </p:txBody>
      </p:sp>
      <p:sp>
        <p:nvSpPr>
          <p:cNvPr id="3" name="Content Placeholder 2"/>
          <p:cNvSpPr>
            <a:spLocks noGrp="1"/>
          </p:cNvSpPr>
          <p:nvPr>
            <p:ph idx="1"/>
          </p:nvPr>
        </p:nvSpPr>
        <p:spPr>
          <a:xfrm>
            <a:off x="457200" y="838200"/>
            <a:ext cx="8382000" cy="5638800"/>
          </a:xfrm>
        </p:spPr>
        <p:txBody>
          <a:bodyPr/>
          <a:lstStyle/>
          <a:p>
            <a:pPr marL="457200" lvl="1" indent="0">
              <a:buNone/>
            </a:pPr>
            <a:endParaRPr lang="en-US" sz="800" dirty="0" smtClean="0">
              <a:solidFill>
                <a:srgbClr val="FFFF00"/>
              </a:solidFill>
            </a:endParaRPr>
          </a:p>
          <a:p>
            <a:r>
              <a:rPr lang="en-US" sz="2800" b="0" dirty="0" smtClean="0">
                <a:solidFill>
                  <a:srgbClr val="FFFFFF"/>
                </a:solidFill>
              </a:rPr>
              <a:t>Involve </a:t>
            </a:r>
            <a:r>
              <a:rPr lang="en-US" sz="2800" b="0" dirty="0">
                <a:solidFill>
                  <a:srgbClr val="FFFFFF"/>
                </a:solidFill>
              </a:rPr>
              <a:t>“special diagnostics” </a:t>
            </a:r>
            <a:r>
              <a:rPr lang="en-US" sz="2800" b="0" dirty="0" smtClean="0">
                <a:solidFill>
                  <a:srgbClr val="FFFFFF"/>
                </a:solidFill>
              </a:rPr>
              <a:t> because </a:t>
            </a:r>
            <a:r>
              <a:rPr lang="en-US" sz="2800" b="0" dirty="0">
                <a:solidFill>
                  <a:srgbClr val="FFFFFF"/>
                </a:solidFill>
              </a:rPr>
              <a:t>of diagnostic uncertainty due to discordant test results </a:t>
            </a:r>
          </a:p>
          <a:p>
            <a:pPr marL="457200" lvl="1" indent="0">
              <a:buNone/>
            </a:pPr>
            <a:endParaRPr lang="en-US" sz="800" dirty="0" smtClean="0">
              <a:solidFill>
                <a:srgbClr val="FFFFFF"/>
              </a:solidFill>
            </a:endParaRPr>
          </a:p>
          <a:p>
            <a:r>
              <a:rPr lang="en-US" sz="2800" b="0" dirty="0">
                <a:solidFill>
                  <a:srgbClr val="FFFFFF"/>
                </a:solidFill>
              </a:rPr>
              <a:t>Apply to </a:t>
            </a:r>
            <a:r>
              <a:rPr lang="en-US" sz="2800" b="0" dirty="0" smtClean="0">
                <a:solidFill>
                  <a:srgbClr val="FFFFFF"/>
                </a:solidFill>
              </a:rPr>
              <a:t>all ages </a:t>
            </a:r>
          </a:p>
          <a:p>
            <a:pPr lvl="1"/>
            <a:r>
              <a:rPr lang="en-US" sz="2400" dirty="0" smtClean="0">
                <a:solidFill>
                  <a:srgbClr val="FFFFFF"/>
                </a:solidFill>
              </a:rPr>
              <a:t>Adults</a:t>
            </a:r>
          </a:p>
          <a:p>
            <a:pPr lvl="1"/>
            <a:r>
              <a:rPr lang="en-US" sz="2400" b="0" dirty="0" smtClean="0">
                <a:solidFill>
                  <a:srgbClr val="FFFFFF"/>
                </a:solidFill>
              </a:rPr>
              <a:t>Adolescents</a:t>
            </a:r>
          </a:p>
          <a:p>
            <a:pPr lvl="1"/>
            <a:r>
              <a:rPr lang="en-US" sz="2400" dirty="0" smtClean="0">
                <a:solidFill>
                  <a:srgbClr val="FFFFFF"/>
                </a:solidFill>
              </a:rPr>
              <a:t>Children known not to have </a:t>
            </a:r>
            <a:r>
              <a:rPr lang="en-US" sz="2400" b="0" dirty="0" smtClean="0">
                <a:solidFill>
                  <a:srgbClr val="FFFFFF"/>
                </a:solidFill>
              </a:rPr>
              <a:t>acquired </a:t>
            </a:r>
            <a:r>
              <a:rPr lang="en-US" sz="2400" b="0" dirty="0">
                <a:solidFill>
                  <a:srgbClr val="FFFFFF"/>
                </a:solidFill>
              </a:rPr>
              <a:t>HIV infection perinatally from their </a:t>
            </a:r>
            <a:r>
              <a:rPr lang="en-US" sz="2400" b="0" dirty="0" smtClean="0">
                <a:solidFill>
                  <a:srgbClr val="FFFFFF"/>
                </a:solidFill>
              </a:rPr>
              <a:t>mother</a:t>
            </a:r>
          </a:p>
        </p:txBody>
      </p:sp>
    </p:spTree>
    <p:extLst>
      <p:ext uri="{BB962C8B-B14F-4D97-AF65-F5344CB8AC3E}">
        <p14:creationId xmlns:p14="http://schemas.microsoft.com/office/powerpoint/2010/main" val="264483033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dirty="0" smtClean="0"/>
              <a:t/>
            </a:r>
            <a:br>
              <a:rPr lang="en-US" dirty="0" smtClean="0"/>
            </a:br>
            <a:r>
              <a:rPr lang="en-US" dirty="0" smtClean="0"/>
              <a:t>Stage 0 may be recognized based on:</a:t>
            </a:r>
            <a:endParaRPr lang="en-US" dirty="0"/>
          </a:p>
        </p:txBody>
      </p:sp>
      <p:sp>
        <p:nvSpPr>
          <p:cNvPr id="3" name="Content Placeholder 2"/>
          <p:cNvSpPr>
            <a:spLocks noGrp="1"/>
          </p:cNvSpPr>
          <p:nvPr>
            <p:ph idx="1"/>
          </p:nvPr>
        </p:nvSpPr>
        <p:spPr>
          <a:xfrm>
            <a:off x="457200" y="914400"/>
            <a:ext cx="8382000" cy="5638800"/>
          </a:xfrm>
        </p:spPr>
        <p:txBody>
          <a:bodyPr/>
          <a:lstStyle/>
          <a:p>
            <a:pPr marL="514350" indent="-457200">
              <a:buSzPct val="100000"/>
              <a:buFont typeface="+mj-lt"/>
              <a:buAutoNum type="arabicPeriod"/>
            </a:pPr>
            <a:r>
              <a:rPr lang="en-US" b="1" dirty="0" smtClean="0">
                <a:solidFill>
                  <a:srgbClr val="FFFFFF"/>
                </a:solidFill>
              </a:rPr>
              <a:t>Testing history</a:t>
            </a:r>
            <a:r>
              <a:rPr lang="en-US" dirty="0" smtClean="0">
                <a:solidFill>
                  <a:srgbClr val="FFFFFF"/>
                </a:solidFill>
              </a:rPr>
              <a:t>:  </a:t>
            </a:r>
            <a:r>
              <a:rPr lang="en-US" b="0" dirty="0" smtClean="0">
                <a:solidFill>
                  <a:srgbClr val="FFFFFF"/>
                </a:solidFill>
              </a:rPr>
              <a:t>Negative/indeterminate conclusion of test results in past 180 days,  and positive conclusion of test results now (may include </a:t>
            </a:r>
            <a:r>
              <a:rPr lang="en-US" b="0" u="sng" dirty="0" smtClean="0">
                <a:solidFill>
                  <a:srgbClr val="FFFFFF"/>
                </a:solidFill>
              </a:rPr>
              <a:t>non</a:t>
            </a:r>
            <a:r>
              <a:rPr lang="en-US" b="0" dirty="0" smtClean="0">
                <a:solidFill>
                  <a:srgbClr val="FFFFFF"/>
                </a:solidFill>
              </a:rPr>
              <a:t>-acute infections) </a:t>
            </a:r>
            <a:r>
              <a:rPr lang="en-US" dirty="0" smtClean="0">
                <a:solidFill>
                  <a:srgbClr val="FFFFFF"/>
                </a:solidFill>
              </a:rPr>
              <a:t>or</a:t>
            </a:r>
            <a:r>
              <a:rPr lang="en-US" b="0" dirty="0" smtClean="0">
                <a:solidFill>
                  <a:srgbClr val="FFFFFF"/>
                </a:solidFill>
              </a:rPr>
              <a:t> </a:t>
            </a:r>
          </a:p>
          <a:p>
            <a:pPr marL="57150" indent="0">
              <a:buSzPct val="100000"/>
              <a:buNone/>
            </a:pPr>
            <a:endParaRPr lang="en-US" sz="800" b="0" dirty="0" smtClean="0">
              <a:solidFill>
                <a:srgbClr val="FFFFFF"/>
              </a:solidFill>
            </a:endParaRPr>
          </a:p>
          <a:p>
            <a:pPr marL="514350" indent="-457200">
              <a:buSzPct val="100000"/>
              <a:buFont typeface="+mj-lt"/>
              <a:buAutoNum type="arabicPeriod" startAt="2"/>
            </a:pPr>
            <a:r>
              <a:rPr lang="en-US" b="1" dirty="0" smtClean="0">
                <a:solidFill>
                  <a:srgbClr val="FFFFFF"/>
                </a:solidFill>
              </a:rPr>
              <a:t>HIV testing algorithm </a:t>
            </a:r>
            <a:r>
              <a:rPr lang="en-US" b="0" dirty="0" smtClean="0">
                <a:solidFill>
                  <a:srgbClr val="FFFFFF"/>
                </a:solidFill>
              </a:rPr>
              <a:t>with conclusion of </a:t>
            </a:r>
            <a:r>
              <a:rPr lang="en-US" b="0" u="sng" dirty="0" smtClean="0">
                <a:solidFill>
                  <a:srgbClr val="FFFFFF"/>
                </a:solidFill>
              </a:rPr>
              <a:t>acute infection,</a:t>
            </a:r>
            <a:r>
              <a:rPr lang="en-US" b="0" dirty="0" smtClean="0">
                <a:solidFill>
                  <a:srgbClr val="FFFFFF"/>
                </a:solidFill>
              </a:rPr>
              <a:t> such as</a:t>
            </a:r>
          </a:p>
          <a:p>
            <a:pPr marL="57150" indent="0">
              <a:buSzPct val="100000"/>
              <a:buNone/>
            </a:pPr>
            <a:endParaRPr lang="en-US" sz="800" dirty="0" smtClean="0">
              <a:solidFill>
                <a:srgbClr val="FFFFFF"/>
              </a:solidFill>
            </a:endParaRPr>
          </a:p>
          <a:p>
            <a:pPr lvl="1"/>
            <a:r>
              <a:rPr lang="en-US" sz="2400" dirty="0" smtClean="0">
                <a:solidFill>
                  <a:srgbClr val="FFFFFF"/>
                </a:solidFill>
              </a:rPr>
              <a:t>Positive </a:t>
            </a:r>
            <a:r>
              <a:rPr lang="en-US" sz="2400" dirty="0">
                <a:solidFill>
                  <a:srgbClr val="FFFFFF"/>
                </a:solidFill>
              </a:rPr>
              <a:t>initial serologic </a:t>
            </a:r>
            <a:r>
              <a:rPr lang="en-US" sz="2400" dirty="0" smtClean="0">
                <a:solidFill>
                  <a:srgbClr val="FFFFFF"/>
                </a:solidFill>
              </a:rPr>
              <a:t>test (e.g., 4</a:t>
            </a:r>
            <a:r>
              <a:rPr lang="en-US" sz="2400" baseline="30000" dirty="0" smtClean="0">
                <a:solidFill>
                  <a:srgbClr val="FFFFFF"/>
                </a:solidFill>
              </a:rPr>
              <a:t>th</a:t>
            </a:r>
            <a:r>
              <a:rPr lang="en-US" sz="2400" dirty="0" smtClean="0">
                <a:solidFill>
                  <a:srgbClr val="FFFFFF"/>
                </a:solidFill>
              </a:rPr>
              <a:t> generation combination antigen/antibody test)</a:t>
            </a:r>
          </a:p>
          <a:p>
            <a:pPr lvl="1">
              <a:spcBef>
                <a:spcPts val="0"/>
              </a:spcBef>
            </a:pPr>
            <a:r>
              <a:rPr lang="en-US" sz="2400" dirty="0">
                <a:solidFill>
                  <a:srgbClr val="FFFFFF"/>
                </a:solidFill>
              </a:rPr>
              <a:t>N</a:t>
            </a:r>
            <a:r>
              <a:rPr lang="en-US" sz="2400" dirty="0" smtClean="0">
                <a:solidFill>
                  <a:srgbClr val="FFFFFF"/>
                </a:solidFill>
              </a:rPr>
              <a:t>egative </a:t>
            </a:r>
            <a:r>
              <a:rPr lang="en-US" sz="2400" dirty="0">
                <a:solidFill>
                  <a:srgbClr val="FFFFFF"/>
                </a:solidFill>
              </a:rPr>
              <a:t>or indeterminate supplemental antibody </a:t>
            </a:r>
            <a:r>
              <a:rPr lang="en-US" sz="2400" dirty="0" smtClean="0">
                <a:solidFill>
                  <a:srgbClr val="FFFFFF"/>
                </a:solidFill>
              </a:rPr>
              <a:t>test </a:t>
            </a:r>
          </a:p>
          <a:p>
            <a:pPr marL="514350" lvl="1" indent="0">
              <a:spcBef>
                <a:spcPts val="0"/>
              </a:spcBef>
              <a:buNone/>
            </a:pPr>
            <a:r>
              <a:rPr lang="en-US" sz="2400" dirty="0" smtClean="0">
                <a:solidFill>
                  <a:srgbClr val="FFFFFF"/>
                </a:solidFill>
              </a:rPr>
              <a:t>    (e.g., HIV-1/HIV-2 type-differentiating immunoassay),  </a:t>
            </a:r>
          </a:p>
          <a:p>
            <a:pPr lvl="1">
              <a:spcBef>
                <a:spcPts val="0"/>
              </a:spcBef>
            </a:pPr>
            <a:r>
              <a:rPr lang="en-US" sz="2400" dirty="0" smtClean="0">
                <a:solidFill>
                  <a:srgbClr val="FFFFFF"/>
                </a:solidFill>
              </a:rPr>
              <a:t> Concluding </a:t>
            </a:r>
            <a:r>
              <a:rPr lang="en-US" sz="2400" dirty="0">
                <a:solidFill>
                  <a:srgbClr val="FFFFFF"/>
                </a:solidFill>
              </a:rPr>
              <a:t>positive </a:t>
            </a:r>
            <a:r>
              <a:rPr lang="en-US" sz="2400" dirty="0" smtClean="0">
                <a:solidFill>
                  <a:srgbClr val="FFFFFF"/>
                </a:solidFill>
              </a:rPr>
              <a:t>HIV-1 NAT</a:t>
            </a:r>
          </a:p>
          <a:p>
            <a:pPr marL="57150" indent="0">
              <a:spcBef>
                <a:spcPts val="0"/>
              </a:spcBef>
              <a:buNone/>
            </a:pPr>
            <a:r>
              <a:rPr lang="en-US" dirty="0" smtClean="0">
                <a:solidFill>
                  <a:srgbClr val="FFFFFF"/>
                </a:solidFill>
              </a:rPr>
              <a:t>      </a:t>
            </a:r>
            <a:r>
              <a:rPr lang="en-US" b="0" dirty="0" smtClean="0">
                <a:solidFill>
                  <a:srgbClr val="FFFFFF"/>
                </a:solidFill>
              </a:rPr>
              <a:t>or</a:t>
            </a:r>
            <a:r>
              <a:rPr lang="en-US" dirty="0" smtClean="0">
                <a:solidFill>
                  <a:srgbClr val="FFFFFF"/>
                </a:solidFill>
              </a:rPr>
              <a:t> </a:t>
            </a:r>
            <a:endParaRPr lang="en-US" sz="2400" dirty="0" smtClean="0">
              <a:solidFill>
                <a:srgbClr val="FFFFFF"/>
              </a:solidFill>
            </a:endParaRPr>
          </a:p>
          <a:p>
            <a:pPr marL="800100" lvl="1" indent="-342900">
              <a:spcBef>
                <a:spcPts val="0"/>
              </a:spcBef>
            </a:pPr>
            <a:r>
              <a:rPr lang="en-US" sz="2400" dirty="0" smtClean="0">
                <a:solidFill>
                  <a:srgbClr val="FFFFFF"/>
                </a:solidFill>
              </a:rPr>
              <a:t>Negative initial </a:t>
            </a:r>
            <a:r>
              <a:rPr lang="en-US" sz="2400" dirty="0">
                <a:solidFill>
                  <a:srgbClr val="FFFFFF"/>
                </a:solidFill>
              </a:rPr>
              <a:t>serologic immunoassay </a:t>
            </a:r>
            <a:endParaRPr lang="en-US" sz="2400" dirty="0" smtClean="0">
              <a:solidFill>
                <a:srgbClr val="FFFFFF"/>
              </a:solidFill>
            </a:endParaRPr>
          </a:p>
          <a:p>
            <a:pPr marL="800100" lvl="1" indent="-342900">
              <a:spcBef>
                <a:spcPts val="0"/>
              </a:spcBef>
            </a:pPr>
            <a:r>
              <a:rPr lang="en-US" sz="2400" dirty="0" smtClean="0">
                <a:solidFill>
                  <a:srgbClr val="FFFFFF"/>
                </a:solidFill>
              </a:rPr>
              <a:t>Concluding positive HIV-1 NAT</a:t>
            </a:r>
            <a:endParaRPr lang="en-US" sz="2400" b="0" dirty="0" smtClean="0">
              <a:solidFill>
                <a:srgbClr val="FFFFFF"/>
              </a:solidFill>
            </a:endParaRPr>
          </a:p>
        </p:txBody>
      </p:sp>
    </p:spTree>
    <p:extLst>
      <p:ext uri="{BB962C8B-B14F-4D97-AF65-F5344CB8AC3E}">
        <p14:creationId xmlns:p14="http://schemas.microsoft.com/office/powerpoint/2010/main" val="101957219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382000" cy="4800600"/>
          </a:xfrm>
        </p:spPr>
        <p:txBody>
          <a:bodyPr/>
          <a:lstStyle/>
          <a:p>
            <a:pPr marL="0" indent="0">
              <a:buNone/>
            </a:pPr>
            <a:r>
              <a:rPr lang="en-US" sz="2600" b="0" dirty="0" smtClean="0">
                <a:solidFill>
                  <a:srgbClr val="FFFFFF"/>
                </a:solidFill>
              </a:rPr>
              <a:t>HIV </a:t>
            </a:r>
            <a:r>
              <a:rPr lang="en-US" sz="2600" b="0" dirty="0">
                <a:solidFill>
                  <a:srgbClr val="FFFFFF"/>
                </a:solidFill>
              </a:rPr>
              <a:t>infection is not </a:t>
            </a:r>
            <a:r>
              <a:rPr lang="en-US" sz="2600" b="0" dirty="0" smtClean="0">
                <a:solidFill>
                  <a:srgbClr val="FFFFFF"/>
                </a:solidFill>
              </a:rPr>
              <a:t>Stage </a:t>
            </a:r>
            <a:r>
              <a:rPr lang="en-US" sz="2600" b="0" dirty="0">
                <a:solidFill>
                  <a:srgbClr val="FFFFFF"/>
                </a:solidFill>
              </a:rPr>
              <a:t>0 if </a:t>
            </a:r>
            <a:r>
              <a:rPr lang="en-US" sz="2600" u="sng" dirty="0" smtClean="0">
                <a:solidFill>
                  <a:srgbClr val="FFFFFF"/>
                </a:solidFill>
              </a:rPr>
              <a:t>negative </a:t>
            </a:r>
            <a:r>
              <a:rPr lang="en-US" sz="2600" b="0" u="sng" dirty="0">
                <a:solidFill>
                  <a:srgbClr val="FFFFFF"/>
                </a:solidFill>
              </a:rPr>
              <a:t>or </a:t>
            </a:r>
            <a:r>
              <a:rPr lang="en-US" sz="2600" u="sng" dirty="0">
                <a:solidFill>
                  <a:srgbClr val="FFFFFF"/>
                </a:solidFill>
              </a:rPr>
              <a:t>indeterminate </a:t>
            </a:r>
            <a:r>
              <a:rPr lang="en-US" sz="2600" b="0" u="sng" dirty="0">
                <a:solidFill>
                  <a:srgbClr val="FFFFFF"/>
                </a:solidFill>
              </a:rPr>
              <a:t>HIV test</a:t>
            </a:r>
            <a:r>
              <a:rPr lang="en-US" sz="2600" b="0" dirty="0">
                <a:solidFill>
                  <a:srgbClr val="FFFFFF"/>
                </a:solidFill>
              </a:rPr>
              <a:t> used as </a:t>
            </a:r>
            <a:r>
              <a:rPr lang="en-US" sz="2600" b="0" dirty="0" smtClean="0">
                <a:solidFill>
                  <a:srgbClr val="FFFFFF"/>
                </a:solidFill>
              </a:rPr>
              <a:t>criterion </a:t>
            </a:r>
            <a:r>
              <a:rPr lang="en-US" sz="2600" b="0" dirty="0">
                <a:solidFill>
                  <a:srgbClr val="FFFFFF"/>
                </a:solidFill>
              </a:rPr>
              <a:t>for </a:t>
            </a:r>
            <a:r>
              <a:rPr lang="en-US" sz="2600" b="0" dirty="0" smtClean="0">
                <a:solidFill>
                  <a:srgbClr val="FFFFFF"/>
                </a:solidFill>
              </a:rPr>
              <a:t>earliness was </a:t>
            </a:r>
            <a:r>
              <a:rPr lang="en-US" sz="2600" u="sng" dirty="0">
                <a:solidFill>
                  <a:srgbClr val="FFFFFF"/>
                </a:solidFill>
              </a:rPr>
              <a:t>preceded by &gt;60 days</a:t>
            </a:r>
            <a:r>
              <a:rPr lang="en-US" sz="2600" dirty="0">
                <a:solidFill>
                  <a:srgbClr val="FFFFFF"/>
                </a:solidFill>
              </a:rPr>
              <a:t> </a:t>
            </a:r>
            <a:r>
              <a:rPr lang="en-US" sz="2600" b="0" dirty="0">
                <a:solidFill>
                  <a:srgbClr val="FFFFFF"/>
                </a:solidFill>
              </a:rPr>
              <a:t>by </a:t>
            </a:r>
            <a:r>
              <a:rPr lang="en-US" sz="2600" b="0" dirty="0" smtClean="0">
                <a:solidFill>
                  <a:srgbClr val="FFFFFF"/>
                </a:solidFill>
              </a:rPr>
              <a:t>clinical or laboratory evidence </a:t>
            </a:r>
            <a:r>
              <a:rPr lang="en-US" sz="2600" b="0" dirty="0">
                <a:solidFill>
                  <a:srgbClr val="FFFFFF"/>
                </a:solidFill>
              </a:rPr>
              <a:t>of </a:t>
            </a:r>
            <a:r>
              <a:rPr lang="en-US" sz="2600" b="0" dirty="0" smtClean="0">
                <a:solidFill>
                  <a:srgbClr val="FFFFFF"/>
                </a:solidFill>
              </a:rPr>
              <a:t>earlier </a:t>
            </a:r>
            <a:r>
              <a:rPr lang="en-US" sz="2600" b="0" dirty="0">
                <a:solidFill>
                  <a:srgbClr val="FFFFFF"/>
                </a:solidFill>
              </a:rPr>
              <a:t>onset of HIV </a:t>
            </a:r>
            <a:r>
              <a:rPr lang="en-US" sz="2600" b="0" dirty="0" smtClean="0">
                <a:solidFill>
                  <a:srgbClr val="FFFFFF"/>
                </a:solidFill>
              </a:rPr>
              <a:t>infection,  such as </a:t>
            </a:r>
          </a:p>
          <a:p>
            <a:r>
              <a:rPr lang="en-US" b="0" dirty="0" smtClean="0">
                <a:solidFill>
                  <a:srgbClr val="FFFFFF"/>
                </a:solidFill>
              </a:rPr>
              <a:t>CD4 </a:t>
            </a:r>
            <a:r>
              <a:rPr lang="en-US" b="0" dirty="0">
                <a:solidFill>
                  <a:srgbClr val="FFFFFF"/>
                </a:solidFill>
              </a:rPr>
              <a:t>T-lymphocyte test result indicative of stage </a:t>
            </a:r>
            <a:r>
              <a:rPr lang="en-US" b="0" dirty="0" smtClean="0">
                <a:solidFill>
                  <a:srgbClr val="FFFFFF"/>
                </a:solidFill>
              </a:rPr>
              <a:t>3</a:t>
            </a:r>
            <a:endParaRPr lang="en-US" b="0" dirty="0">
              <a:solidFill>
                <a:srgbClr val="FFFFFF"/>
              </a:solidFill>
            </a:endParaRPr>
          </a:p>
          <a:p>
            <a:r>
              <a:rPr lang="en-US" b="0" dirty="0">
                <a:solidFill>
                  <a:srgbClr val="FFFFFF"/>
                </a:solidFill>
              </a:rPr>
              <a:t>O</a:t>
            </a:r>
            <a:r>
              <a:rPr lang="en-US" b="0" dirty="0" smtClean="0">
                <a:solidFill>
                  <a:srgbClr val="FFFFFF"/>
                </a:solidFill>
              </a:rPr>
              <a:t>pportunistic </a:t>
            </a:r>
            <a:r>
              <a:rPr lang="en-US" b="0" dirty="0">
                <a:solidFill>
                  <a:srgbClr val="FFFFFF"/>
                </a:solidFill>
              </a:rPr>
              <a:t>illness indicative of stage 3 </a:t>
            </a:r>
          </a:p>
          <a:p>
            <a:r>
              <a:rPr lang="en-US" b="0" dirty="0">
                <a:solidFill>
                  <a:srgbClr val="FFFFFF"/>
                </a:solidFill>
              </a:rPr>
              <a:t>C</a:t>
            </a:r>
            <a:r>
              <a:rPr lang="en-US" b="0" dirty="0" smtClean="0">
                <a:solidFill>
                  <a:srgbClr val="FFFFFF"/>
                </a:solidFill>
              </a:rPr>
              <a:t>onfirmed </a:t>
            </a:r>
            <a:r>
              <a:rPr lang="en-US" b="0" dirty="0">
                <a:solidFill>
                  <a:srgbClr val="FFFFFF"/>
                </a:solidFill>
              </a:rPr>
              <a:t>positive HIV test result</a:t>
            </a:r>
          </a:p>
          <a:p>
            <a:r>
              <a:rPr lang="en-US" b="0" dirty="0" smtClean="0">
                <a:solidFill>
                  <a:srgbClr val="FFFFFF"/>
                </a:solidFill>
              </a:rPr>
              <a:t>“Physician-documented” (not </a:t>
            </a:r>
            <a:r>
              <a:rPr lang="en-US" b="0" dirty="0">
                <a:solidFill>
                  <a:srgbClr val="FFFFFF"/>
                </a:solidFill>
              </a:rPr>
              <a:t>laboratory-test-documented) diagnosis of HIV infection </a:t>
            </a:r>
          </a:p>
          <a:p>
            <a:pPr marL="0" indent="0">
              <a:buNone/>
            </a:pPr>
            <a:endParaRPr lang="en-US" sz="2600" b="0" dirty="0">
              <a:solidFill>
                <a:srgbClr val="FFFF00"/>
              </a:solidFill>
            </a:endParaRPr>
          </a:p>
        </p:txBody>
      </p:sp>
      <p:sp>
        <p:nvSpPr>
          <p:cNvPr id="6" name="Title 1"/>
          <p:cNvSpPr>
            <a:spLocks noGrp="1"/>
          </p:cNvSpPr>
          <p:nvPr>
            <p:ph type="title"/>
          </p:nvPr>
        </p:nvSpPr>
        <p:spPr>
          <a:xfrm>
            <a:off x="457200" y="152400"/>
            <a:ext cx="8229600" cy="715962"/>
          </a:xfrm>
        </p:spPr>
        <p:txBody>
          <a:bodyPr/>
          <a:lstStyle/>
          <a:p>
            <a:r>
              <a:rPr lang="en-US" dirty="0" smtClean="0"/>
              <a:t/>
            </a:r>
            <a:br>
              <a:rPr lang="en-US" dirty="0" smtClean="0"/>
            </a:br>
            <a:r>
              <a:rPr lang="en-US" dirty="0" smtClean="0"/>
              <a:t>Exception</a:t>
            </a:r>
            <a:endParaRPr lang="en-US" dirty="0"/>
          </a:p>
        </p:txBody>
      </p:sp>
    </p:spTree>
    <p:extLst>
      <p:ext uri="{BB962C8B-B14F-4D97-AF65-F5344CB8AC3E}">
        <p14:creationId xmlns:p14="http://schemas.microsoft.com/office/powerpoint/2010/main" val="40898183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3886200"/>
          </a:xfrm>
        </p:spPr>
        <p:txBody>
          <a:bodyPr/>
          <a:lstStyle/>
          <a:p>
            <a:r>
              <a:rPr lang="en-US" sz="2600" b="0" u="sng" dirty="0" smtClean="0">
                <a:solidFill>
                  <a:srgbClr val="FFFFFF"/>
                </a:solidFill>
              </a:rPr>
              <a:t>Routine</a:t>
            </a:r>
            <a:r>
              <a:rPr lang="en-US" sz="2600" b="0" dirty="0" smtClean="0">
                <a:solidFill>
                  <a:srgbClr val="FFFFFF"/>
                </a:solidFill>
              </a:rPr>
              <a:t> reporting of </a:t>
            </a:r>
            <a:r>
              <a:rPr lang="en-US" sz="2600" b="0" u="sng" dirty="0" smtClean="0">
                <a:solidFill>
                  <a:srgbClr val="FFFFFF"/>
                </a:solidFill>
              </a:rPr>
              <a:t>all</a:t>
            </a:r>
            <a:r>
              <a:rPr lang="en-US" sz="2600" b="0" dirty="0" smtClean="0">
                <a:solidFill>
                  <a:srgbClr val="FFFFFF"/>
                </a:solidFill>
              </a:rPr>
              <a:t> test results in the algorithm (including preliminary results of initial tests and negative or indeterminate antibody test results preceding the positive NAT), enabling surveillance program to recognize acute infection when results are reviewed </a:t>
            </a:r>
          </a:p>
          <a:p>
            <a:pPr marL="0" indent="0">
              <a:buNone/>
            </a:pPr>
            <a:r>
              <a:rPr lang="en-US" sz="2600" b="0" dirty="0" smtClean="0">
                <a:solidFill>
                  <a:srgbClr val="FFFFFF"/>
                </a:solidFill>
              </a:rPr>
              <a:t>and/or </a:t>
            </a:r>
          </a:p>
          <a:p>
            <a:r>
              <a:rPr lang="en-US" sz="2600" b="0" u="sng" dirty="0" smtClean="0">
                <a:solidFill>
                  <a:srgbClr val="FFFFFF"/>
                </a:solidFill>
              </a:rPr>
              <a:t>Specially</a:t>
            </a:r>
            <a:r>
              <a:rPr lang="en-US" sz="2600" b="0" dirty="0" smtClean="0">
                <a:solidFill>
                  <a:srgbClr val="FFFFFF"/>
                </a:solidFill>
              </a:rPr>
              <a:t> notification (e.g., by phone) on finding acute infection</a:t>
            </a:r>
          </a:p>
        </p:txBody>
      </p:sp>
      <p:sp>
        <p:nvSpPr>
          <p:cNvPr id="6" name="Title 1"/>
          <p:cNvSpPr>
            <a:spLocks noGrp="1"/>
          </p:cNvSpPr>
          <p:nvPr>
            <p:ph type="title"/>
          </p:nvPr>
        </p:nvSpPr>
        <p:spPr>
          <a:xfrm>
            <a:off x="228600" y="152400"/>
            <a:ext cx="8610600" cy="1066800"/>
          </a:xfrm>
        </p:spPr>
        <p:txBody>
          <a:bodyPr/>
          <a:lstStyle/>
          <a:p>
            <a:r>
              <a:rPr lang="en-US" dirty="0" smtClean="0"/>
              <a:t/>
            </a:r>
            <a:br>
              <a:rPr lang="en-US" dirty="0" smtClean="0"/>
            </a:br>
            <a:r>
              <a:rPr lang="en-US" dirty="0" smtClean="0"/>
              <a:t>Surveillance Programs Should  Persuade Labs to Report Stage 0 </a:t>
            </a:r>
            <a:r>
              <a:rPr lang="en-US" u="sng" dirty="0" smtClean="0">
                <a:solidFill>
                  <a:srgbClr val="FFFFFF"/>
                </a:solidFill>
              </a:rPr>
              <a:t>Acute Infection</a:t>
            </a:r>
            <a:r>
              <a:rPr lang="en-US" dirty="0" smtClean="0"/>
              <a:t> by:</a:t>
            </a:r>
            <a:endParaRPr lang="en-US" dirty="0"/>
          </a:p>
        </p:txBody>
      </p:sp>
    </p:spTree>
    <p:extLst>
      <p:ext uri="{BB962C8B-B14F-4D97-AF65-F5344CB8AC3E}">
        <p14:creationId xmlns:p14="http://schemas.microsoft.com/office/powerpoint/2010/main" val="331970726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en-US" dirty="0" smtClean="0"/>
              <a:t/>
            </a:r>
            <a:br>
              <a:rPr lang="en-US" dirty="0" smtClean="0"/>
            </a:br>
            <a:r>
              <a:rPr lang="en-US" sz="3600" b="0" dirty="0" smtClean="0">
                <a:solidFill>
                  <a:srgbClr val="FFFF00"/>
                </a:solidFill>
              </a:rPr>
              <a:t>Misclassification </a:t>
            </a:r>
            <a:r>
              <a:rPr lang="en-US" sz="3600" b="0" dirty="0">
                <a:solidFill>
                  <a:srgbClr val="FFFF00"/>
                </a:solidFill>
              </a:rPr>
              <a:t>of HIV </a:t>
            </a:r>
            <a:r>
              <a:rPr lang="en-US" sz="3600" b="0" dirty="0" smtClean="0">
                <a:solidFill>
                  <a:srgbClr val="FFFF00"/>
                </a:solidFill>
              </a:rPr>
              <a:t>Type </a:t>
            </a:r>
            <a:r>
              <a:rPr lang="en-US" sz="3600" b="0" dirty="0">
                <a:solidFill>
                  <a:srgbClr val="FFFF00"/>
                </a:solidFill>
              </a:rPr>
              <a:t>due to </a:t>
            </a:r>
            <a:r>
              <a:rPr lang="en-US" sz="3600" b="0" dirty="0" smtClean="0">
                <a:solidFill>
                  <a:srgbClr val="FFFF00"/>
                </a:solidFill>
              </a:rPr>
              <a:t/>
            </a:r>
            <a:br>
              <a:rPr lang="en-US" sz="3600" b="0" dirty="0" smtClean="0">
                <a:solidFill>
                  <a:srgbClr val="FFFF00"/>
                </a:solidFill>
              </a:rPr>
            </a:br>
            <a:r>
              <a:rPr lang="en-US" sz="3600" b="0" dirty="0" smtClean="0">
                <a:solidFill>
                  <a:srgbClr val="FFFF00"/>
                </a:solidFill>
              </a:rPr>
              <a:t>Cross-Reactivity </a:t>
            </a:r>
            <a:r>
              <a:rPr lang="en-US" sz="3600" b="0" dirty="0">
                <a:solidFill>
                  <a:srgbClr val="FFFF00"/>
                </a:solidFill>
              </a:rPr>
              <a:t>of </a:t>
            </a:r>
            <a:r>
              <a:rPr lang="en-US" sz="3600" b="0" dirty="0" smtClean="0">
                <a:solidFill>
                  <a:srgbClr val="FFFF00"/>
                </a:solidFill>
              </a:rPr>
              <a:t>Antibody Tests</a:t>
            </a:r>
            <a:endParaRPr lang="en-US" sz="3600" b="0" dirty="0">
              <a:solidFill>
                <a:srgbClr val="FFFF00"/>
              </a:solidFill>
            </a:endParaRPr>
          </a:p>
        </p:txBody>
      </p:sp>
      <p:sp>
        <p:nvSpPr>
          <p:cNvPr id="3" name="Content Placeholder 2"/>
          <p:cNvSpPr>
            <a:spLocks noGrp="1"/>
          </p:cNvSpPr>
          <p:nvPr>
            <p:ph idx="1"/>
          </p:nvPr>
        </p:nvSpPr>
        <p:spPr>
          <a:xfrm>
            <a:off x="457200" y="1219200"/>
            <a:ext cx="8382000" cy="5257800"/>
          </a:xfrm>
        </p:spPr>
        <p:txBody>
          <a:bodyPr/>
          <a:lstStyle/>
          <a:p>
            <a:r>
              <a:rPr lang="en-US" sz="2600" b="0" dirty="0" smtClean="0">
                <a:latin typeface="Arial" pitchFamily="34" charset="0"/>
                <a:cs typeface="Arial" pitchFamily="34" charset="0"/>
              </a:rPr>
              <a:t>Initial antibody immunoassays </a:t>
            </a:r>
            <a:r>
              <a:rPr lang="en-US" sz="2600" b="0" dirty="0">
                <a:latin typeface="Arial" pitchFamily="34" charset="0"/>
                <a:cs typeface="Arial" pitchFamily="34" charset="0"/>
              </a:rPr>
              <a:t>(e.g.,  HIV-1/2 + O</a:t>
            </a:r>
            <a:r>
              <a:rPr lang="en-US" sz="2600" b="0" dirty="0" smtClean="0">
                <a:latin typeface="Arial" pitchFamily="34" charset="0"/>
                <a:cs typeface="Arial" pitchFamily="34" charset="0"/>
              </a:rPr>
              <a:t>) are designed to detect both HIV-1 and HIV-2 antibodies, but not to distinguish between them. </a:t>
            </a:r>
          </a:p>
          <a:p>
            <a:r>
              <a:rPr lang="en-US" sz="2600" b="0" dirty="0" smtClean="0">
                <a:latin typeface="Arial" pitchFamily="34" charset="0"/>
                <a:cs typeface="Arial" pitchFamily="34" charset="0"/>
              </a:rPr>
              <a:t>HIV-1 and HIV-2 Western blot antibody tests usually cross-react with antibodies of the other type</a:t>
            </a:r>
          </a:p>
          <a:p>
            <a:pPr lvl="1"/>
            <a:r>
              <a:rPr lang="en-US" sz="2400" dirty="0" smtClean="0">
                <a:latin typeface="Arial" pitchFamily="34" charset="0"/>
                <a:cs typeface="Arial" pitchFamily="34" charset="0"/>
              </a:rPr>
              <a:t>HIV-1 WB is positive in most HIV-2 infections</a:t>
            </a:r>
          </a:p>
          <a:p>
            <a:pPr lvl="1"/>
            <a:r>
              <a:rPr lang="en-US" sz="2400" dirty="0" smtClean="0">
                <a:latin typeface="Arial" pitchFamily="34" charset="0"/>
                <a:cs typeface="Arial" pitchFamily="34" charset="0"/>
              </a:rPr>
              <a:t>HIV-2 WB may be positive in HIV-1 infections</a:t>
            </a:r>
          </a:p>
          <a:p>
            <a:r>
              <a:rPr lang="en-US" sz="2600" b="0" dirty="0" smtClean="0">
                <a:latin typeface="Arial" pitchFamily="34" charset="0"/>
                <a:cs typeface="Arial" pitchFamily="34" charset="0"/>
              </a:rPr>
              <a:t>To avoid misclassification of HIV type, tests with greater specificity are needed</a:t>
            </a:r>
          </a:p>
          <a:p>
            <a:pPr lvl="1">
              <a:spcBef>
                <a:spcPts val="0"/>
              </a:spcBef>
            </a:pPr>
            <a:r>
              <a:rPr lang="en-US" sz="2400" dirty="0" smtClean="0">
                <a:latin typeface="Arial" pitchFamily="34" charset="0"/>
                <a:cs typeface="Arial" pitchFamily="34" charset="0"/>
              </a:rPr>
              <a:t>HIV-1/HIV-2 type-differentiating immunoassay </a:t>
            </a:r>
          </a:p>
          <a:p>
            <a:pPr marL="457200" lvl="1" indent="0">
              <a:spcBef>
                <a:spcPts val="0"/>
              </a:spcBef>
              <a:buNone/>
            </a:pPr>
            <a:r>
              <a:rPr lang="en-US" sz="2400" dirty="0">
                <a:latin typeface="Arial" pitchFamily="34" charset="0"/>
                <a:cs typeface="Arial" pitchFamily="34" charset="0"/>
              </a:rPr>
              <a:t> </a:t>
            </a:r>
            <a:r>
              <a:rPr lang="en-US" sz="2400" dirty="0" smtClean="0">
                <a:latin typeface="Arial" pitchFamily="34" charset="0"/>
                <a:cs typeface="Arial" pitchFamily="34" charset="0"/>
              </a:rPr>
              <a:t>   (e.g., Multispot)</a:t>
            </a:r>
          </a:p>
          <a:p>
            <a:pPr lvl="1"/>
            <a:r>
              <a:rPr lang="en-US" sz="2400" dirty="0" smtClean="0">
                <a:latin typeface="Arial" pitchFamily="34" charset="0"/>
                <a:cs typeface="Arial" pitchFamily="34" charset="0"/>
              </a:rPr>
              <a:t>HIV-2 DNA test and HIV-1 RNA test</a:t>
            </a:r>
          </a:p>
          <a:p>
            <a:pPr marL="457200" lvl="1" indent="0">
              <a:buNone/>
            </a:pPr>
            <a:endParaRPr lang="en-US" sz="2000" dirty="0" smtClean="0">
              <a:solidFill>
                <a:srgbClr val="FFFFFF"/>
              </a:solidFill>
            </a:endParaRPr>
          </a:p>
        </p:txBody>
      </p:sp>
    </p:spTree>
    <p:extLst>
      <p:ext uri="{BB962C8B-B14F-4D97-AF65-F5344CB8AC3E}">
        <p14:creationId xmlns:p14="http://schemas.microsoft.com/office/powerpoint/2010/main" val="169334813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228600"/>
            <a:ext cx="8077200" cy="1143000"/>
          </a:xfrm>
        </p:spPr>
        <p:txBody>
          <a:bodyPr/>
          <a:lstStyle/>
          <a:p>
            <a:r>
              <a:rPr lang="en-US" sz="3200" dirty="0" smtClean="0">
                <a:solidFill>
                  <a:srgbClr val="FFFF00"/>
                </a:solidFill>
                <a:latin typeface="Arial" pitchFamily="34" charset="0"/>
                <a:cs typeface="Arial" pitchFamily="34" charset="0"/>
              </a:rPr>
              <a:t>HIV-1 and HIV-2 Proteins </a:t>
            </a:r>
            <a:br>
              <a:rPr lang="en-US" sz="3200" dirty="0" smtClean="0">
                <a:solidFill>
                  <a:srgbClr val="FFFF00"/>
                </a:solidFill>
                <a:latin typeface="Arial" pitchFamily="34" charset="0"/>
                <a:cs typeface="Arial" pitchFamily="34" charset="0"/>
              </a:rPr>
            </a:br>
            <a:r>
              <a:rPr lang="en-US" sz="3200" dirty="0" smtClean="0">
                <a:solidFill>
                  <a:srgbClr val="FFFF00"/>
                </a:solidFill>
                <a:latin typeface="Arial" pitchFamily="34" charset="0"/>
                <a:cs typeface="Arial" pitchFamily="34" charset="0"/>
              </a:rPr>
              <a:t>detected by Western blot</a:t>
            </a:r>
          </a:p>
        </p:txBody>
      </p:sp>
      <p:pic>
        <p:nvPicPr>
          <p:cNvPr id="24579" name="Picture 4" descr="f4-u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371600"/>
            <a:ext cx="704850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890908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3"/>
          <p:cNvSpPr>
            <a:spLocks noGrp="1"/>
          </p:cNvSpPr>
          <p:nvPr>
            <p:ph type="title"/>
          </p:nvPr>
        </p:nvSpPr>
        <p:spPr>
          <a:xfrm>
            <a:off x="609600" y="533400"/>
            <a:ext cx="7772400" cy="838200"/>
          </a:xfrm>
        </p:spPr>
        <p:txBody>
          <a:bodyPr/>
          <a:lstStyle/>
          <a:p>
            <a:r>
              <a:rPr lang="en-US" sz="3600" dirty="0" smtClean="0">
                <a:solidFill>
                  <a:srgbClr val="FFFF00"/>
                </a:solidFill>
                <a:latin typeface="Arial" pitchFamily="34" charset="0"/>
                <a:cs typeface="Arial" pitchFamily="34" charset="0"/>
              </a:rPr>
              <a:t>What are COPHI ?</a:t>
            </a:r>
          </a:p>
        </p:txBody>
      </p:sp>
      <p:sp>
        <p:nvSpPr>
          <p:cNvPr id="2" name="Rectangle 1"/>
          <p:cNvSpPr/>
          <p:nvPr/>
        </p:nvSpPr>
        <p:spPr>
          <a:xfrm>
            <a:off x="609600" y="1295400"/>
            <a:ext cx="8001000" cy="5016758"/>
          </a:xfrm>
          <a:prstGeom prst="rect">
            <a:avLst/>
          </a:prstGeom>
        </p:spPr>
        <p:txBody>
          <a:bodyPr wrap="square">
            <a:spAutoFit/>
          </a:bodyPr>
          <a:lstStyle/>
          <a:p>
            <a:r>
              <a:rPr lang="en-US" sz="3200" dirty="0">
                <a:solidFill>
                  <a:schemeClr val="bg2"/>
                </a:solidFill>
                <a:latin typeface="Arial" pitchFamily="34" charset="0"/>
                <a:cs typeface="Arial" pitchFamily="34" charset="0"/>
              </a:rPr>
              <a:t>Cases of public health importance (COPHI) are those cases where </a:t>
            </a:r>
            <a:r>
              <a:rPr lang="en-US" sz="3200" dirty="0" smtClean="0">
                <a:solidFill>
                  <a:schemeClr val="bg2"/>
                </a:solidFill>
                <a:latin typeface="Arial" pitchFamily="34" charset="0"/>
                <a:cs typeface="Arial" pitchFamily="34" charset="0"/>
              </a:rPr>
              <a:t>either: </a:t>
            </a:r>
          </a:p>
          <a:p>
            <a:endParaRPr lang="en-US" sz="3200" dirty="0">
              <a:solidFill>
                <a:schemeClr val="bg2"/>
              </a:solidFill>
              <a:latin typeface="Arial" pitchFamily="34" charset="0"/>
              <a:cs typeface="Arial" pitchFamily="34" charset="0"/>
            </a:endParaRPr>
          </a:p>
          <a:p>
            <a:r>
              <a:rPr lang="en-US" sz="3200" dirty="0" smtClean="0">
                <a:solidFill>
                  <a:schemeClr val="bg2"/>
                </a:solidFill>
                <a:latin typeface="Arial" pitchFamily="34" charset="0"/>
                <a:cs typeface="Arial" pitchFamily="34" charset="0"/>
              </a:rPr>
              <a:t>-the </a:t>
            </a:r>
            <a:r>
              <a:rPr lang="en-US" sz="3200" dirty="0">
                <a:solidFill>
                  <a:schemeClr val="bg2"/>
                </a:solidFill>
                <a:latin typeface="Arial" pitchFamily="34" charset="0"/>
                <a:cs typeface="Arial" pitchFamily="34" charset="0"/>
              </a:rPr>
              <a:t>risk factor reported is </a:t>
            </a:r>
            <a:r>
              <a:rPr lang="en-US" sz="3200" dirty="0" smtClean="0">
                <a:solidFill>
                  <a:schemeClr val="bg2"/>
                </a:solidFill>
                <a:latin typeface="Arial" pitchFamily="34" charset="0"/>
                <a:cs typeface="Arial" pitchFamily="34" charset="0"/>
              </a:rPr>
              <a:t>unusual</a:t>
            </a:r>
          </a:p>
          <a:p>
            <a:endParaRPr lang="en-US" sz="3200" dirty="0" smtClean="0">
              <a:solidFill>
                <a:schemeClr val="bg2"/>
              </a:solidFill>
              <a:latin typeface="Arial" pitchFamily="34" charset="0"/>
              <a:cs typeface="Arial" pitchFamily="34" charset="0"/>
            </a:endParaRPr>
          </a:p>
          <a:p>
            <a:r>
              <a:rPr lang="en-US" sz="3200" dirty="0" smtClean="0">
                <a:solidFill>
                  <a:schemeClr val="bg2"/>
                </a:solidFill>
                <a:latin typeface="Arial" pitchFamily="34" charset="0"/>
                <a:cs typeface="Arial" pitchFamily="34" charset="0"/>
              </a:rPr>
              <a:t>-or </a:t>
            </a:r>
            <a:r>
              <a:rPr lang="en-US" sz="3200" dirty="0">
                <a:solidFill>
                  <a:schemeClr val="bg2"/>
                </a:solidFill>
                <a:latin typeface="Arial" pitchFamily="34" charset="0"/>
                <a:cs typeface="Arial" pitchFamily="34" charset="0"/>
              </a:rPr>
              <a:t>where other circumstances exist, such as unusual strains of </a:t>
            </a:r>
            <a:r>
              <a:rPr lang="en-US" sz="3200" dirty="0" smtClean="0">
                <a:solidFill>
                  <a:schemeClr val="bg2"/>
                </a:solidFill>
                <a:latin typeface="Arial" pitchFamily="34" charset="0"/>
                <a:cs typeface="Arial" pitchFamily="34" charset="0"/>
              </a:rPr>
              <a:t>HIV</a:t>
            </a:r>
          </a:p>
          <a:p>
            <a:endParaRPr lang="en-US" sz="3200" dirty="0">
              <a:solidFill>
                <a:schemeClr val="bg2"/>
              </a:solidFill>
              <a:latin typeface="Arial" pitchFamily="34" charset="0"/>
              <a:cs typeface="Arial" pitchFamily="34" charset="0"/>
            </a:endParaRPr>
          </a:p>
          <a:p>
            <a:r>
              <a:rPr lang="en-US" sz="3200" dirty="0" smtClean="0">
                <a:solidFill>
                  <a:schemeClr val="bg2"/>
                </a:solidFill>
                <a:latin typeface="Arial" pitchFamily="34" charset="0"/>
                <a:cs typeface="Arial" pitchFamily="34" charset="0"/>
              </a:rPr>
              <a:t>These may necessitate </a:t>
            </a:r>
            <a:r>
              <a:rPr lang="en-US" sz="3200" dirty="0">
                <a:solidFill>
                  <a:schemeClr val="bg2"/>
                </a:solidFill>
                <a:latin typeface="Arial" pitchFamily="34" charset="0"/>
                <a:cs typeface="Arial" pitchFamily="34" charset="0"/>
              </a:rPr>
              <a:t>investigation, </a:t>
            </a:r>
            <a:r>
              <a:rPr lang="en-US" sz="3200" dirty="0" smtClean="0">
                <a:solidFill>
                  <a:schemeClr val="bg2"/>
                </a:solidFill>
                <a:latin typeface="Arial" pitchFamily="34" charset="0"/>
                <a:cs typeface="Arial" pitchFamily="34" charset="0"/>
              </a:rPr>
              <a:t> intervention, </a:t>
            </a:r>
            <a:r>
              <a:rPr lang="en-US" sz="3200" dirty="0">
                <a:solidFill>
                  <a:schemeClr val="bg2"/>
                </a:solidFill>
                <a:latin typeface="Arial" pitchFamily="34" charset="0"/>
                <a:cs typeface="Arial" pitchFamily="34" charset="0"/>
              </a:rPr>
              <a:t>or communication with </a:t>
            </a:r>
            <a:r>
              <a:rPr lang="en-US" sz="3200" dirty="0" smtClean="0">
                <a:solidFill>
                  <a:schemeClr val="bg2"/>
                </a:solidFill>
                <a:latin typeface="Arial" pitchFamily="34" charset="0"/>
                <a:cs typeface="Arial" pitchFamily="34" charset="0"/>
              </a:rPr>
              <a:t>CDC</a:t>
            </a:r>
            <a:endParaRPr lang="en-US" sz="3200"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73644554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685800" y="457200"/>
            <a:ext cx="7772400" cy="914400"/>
          </a:xfrm>
        </p:spPr>
        <p:txBody>
          <a:bodyPr/>
          <a:lstStyle/>
          <a:p>
            <a:pPr eaLnBrk="1" hangingPunct="1"/>
            <a:r>
              <a:rPr lang="en-US" sz="3600" dirty="0" smtClean="0">
                <a:solidFill>
                  <a:srgbClr val="FFFF00"/>
                </a:solidFill>
                <a:latin typeface="Arial" pitchFamily="34" charset="0"/>
                <a:cs typeface="Arial" pitchFamily="34" charset="0"/>
              </a:rPr>
              <a:t>COPHI consist of 2 basic types</a:t>
            </a:r>
          </a:p>
        </p:txBody>
      </p:sp>
      <p:sp>
        <p:nvSpPr>
          <p:cNvPr id="8196" name="Rectangle 3"/>
          <p:cNvSpPr>
            <a:spLocks noGrp="1" noChangeArrowheads="1"/>
          </p:cNvSpPr>
          <p:nvPr>
            <p:ph type="body" idx="1"/>
          </p:nvPr>
        </p:nvSpPr>
        <p:spPr>
          <a:xfrm>
            <a:off x="685800" y="1219200"/>
            <a:ext cx="7696200" cy="4876800"/>
          </a:xfrm>
        </p:spPr>
        <p:txBody>
          <a:bodyPr/>
          <a:lstStyle/>
          <a:p>
            <a:pPr marL="0" indent="0" eaLnBrk="1" hangingPunct="1">
              <a:lnSpc>
                <a:spcPct val="90000"/>
              </a:lnSpc>
              <a:buNone/>
            </a:pPr>
            <a:r>
              <a:rPr lang="en-US" u="sng" dirty="0" smtClean="0">
                <a:solidFill>
                  <a:schemeClr val="bg2"/>
                </a:solidFill>
                <a:latin typeface="Arial" pitchFamily="34" charset="0"/>
                <a:cs typeface="Arial" pitchFamily="34" charset="0"/>
              </a:rPr>
              <a:t>Unusual risk factors</a:t>
            </a:r>
            <a:endParaRPr lang="en-US" dirty="0" smtClean="0">
              <a:solidFill>
                <a:schemeClr val="bg2"/>
              </a:solidFill>
              <a:latin typeface="Arial" pitchFamily="34" charset="0"/>
              <a:cs typeface="Arial" pitchFamily="34" charset="0"/>
            </a:endParaRPr>
          </a:p>
          <a:p>
            <a:pPr>
              <a:lnSpc>
                <a:spcPct val="90000"/>
              </a:lnSpc>
            </a:pPr>
            <a:r>
              <a:rPr lang="en-US" dirty="0" smtClean="0">
                <a:solidFill>
                  <a:schemeClr val="bg2"/>
                </a:solidFill>
                <a:latin typeface="Arial" pitchFamily="34" charset="0"/>
                <a:cs typeface="Arial" pitchFamily="34" charset="0"/>
              </a:rPr>
              <a:t>Transplants, transfusions, hemophilia, </a:t>
            </a:r>
            <a:r>
              <a:rPr lang="en-US" dirty="0">
                <a:solidFill>
                  <a:schemeClr val="bg2"/>
                </a:solidFill>
                <a:latin typeface="Arial" pitchFamily="34" charset="0"/>
                <a:cs typeface="Arial" pitchFamily="34" charset="0"/>
              </a:rPr>
              <a:t>occupational</a:t>
            </a:r>
            <a:r>
              <a:rPr lang="en-US" dirty="0" smtClean="0">
                <a:solidFill>
                  <a:schemeClr val="bg2"/>
                </a:solidFill>
                <a:latin typeface="Arial" pitchFamily="34" charset="0"/>
                <a:cs typeface="Arial" pitchFamily="34" charset="0"/>
              </a:rPr>
              <a:t>, non-neonatal pediatric, and others</a:t>
            </a:r>
            <a:endParaRPr lang="en-US" dirty="0">
              <a:solidFill>
                <a:schemeClr val="bg2"/>
              </a:solidFill>
              <a:latin typeface="Arial" pitchFamily="34" charset="0"/>
              <a:cs typeface="Arial" pitchFamily="34" charset="0"/>
            </a:endParaRPr>
          </a:p>
          <a:p>
            <a:pPr eaLnBrk="1" hangingPunct="1">
              <a:lnSpc>
                <a:spcPct val="90000"/>
              </a:lnSpc>
              <a:buNone/>
            </a:pPr>
            <a:endParaRPr lang="en-US" u="sng" dirty="0" smtClean="0">
              <a:solidFill>
                <a:schemeClr val="bg2"/>
              </a:solidFill>
              <a:latin typeface="Arial" pitchFamily="34" charset="0"/>
              <a:cs typeface="Arial" pitchFamily="34" charset="0"/>
            </a:endParaRPr>
          </a:p>
          <a:p>
            <a:pPr eaLnBrk="1" hangingPunct="1">
              <a:lnSpc>
                <a:spcPct val="90000"/>
              </a:lnSpc>
              <a:buNone/>
            </a:pPr>
            <a:r>
              <a:rPr lang="en-US" u="sng" dirty="0" smtClean="0">
                <a:solidFill>
                  <a:schemeClr val="bg2"/>
                </a:solidFill>
                <a:latin typeface="Arial" pitchFamily="34" charset="0"/>
                <a:cs typeface="Arial" pitchFamily="34" charset="0"/>
              </a:rPr>
              <a:t>Special diagnostic (problems)</a:t>
            </a:r>
          </a:p>
          <a:p>
            <a:pPr>
              <a:lnSpc>
                <a:spcPct val="90000"/>
              </a:lnSpc>
            </a:pPr>
            <a:r>
              <a:rPr lang="en-US" dirty="0" smtClean="0">
                <a:solidFill>
                  <a:schemeClr val="bg2"/>
                </a:solidFill>
                <a:latin typeface="Arial" pitchFamily="34" charset="0"/>
                <a:cs typeface="Arial" pitchFamily="34" charset="0"/>
              </a:rPr>
              <a:t>Difficulty detecting atypical HIV strains </a:t>
            </a:r>
          </a:p>
          <a:p>
            <a:pPr lvl="1" eaLnBrk="1" hangingPunct="1">
              <a:lnSpc>
                <a:spcPct val="90000"/>
              </a:lnSpc>
              <a:buFont typeface="Wingdings" pitchFamily="2" charset="2"/>
              <a:buNone/>
            </a:pPr>
            <a:r>
              <a:rPr lang="en-US" dirty="0" smtClean="0">
                <a:solidFill>
                  <a:schemeClr val="bg2"/>
                </a:solidFill>
                <a:latin typeface="Arial" pitchFamily="34" charset="0"/>
                <a:cs typeface="Arial" pitchFamily="34" charset="0"/>
              </a:rPr>
              <a:t>	(HIV-2;  possible Group O;  others)</a:t>
            </a:r>
          </a:p>
        </p:txBody>
      </p:sp>
    </p:spTree>
    <p:extLst>
      <p:ext uri="{BB962C8B-B14F-4D97-AF65-F5344CB8AC3E}">
        <p14:creationId xmlns:p14="http://schemas.microsoft.com/office/powerpoint/2010/main" val="102149174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533400" y="228600"/>
            <a:ext cx="8077200" cy="914400"/>
          </a:xfrm>
          <a:prstGeom prst="rect">
            <a:avLst/>
          </a:prstGeom>
        </p:spPr>
        <p:txBody>
          <a:bodyPr/>
          <a:lstStyle/>
          <a:p>
            <a:pPr eaLnBrk="1" hangingPunct="1"/>
            <a:r>
              <a:rPr lang="en-US" sz="3600" dirty="0" smtClean="0">
                <a:solidFill>
                  <a:srgbClr val="FFFF00"/>
                </a:solidFill>
                <a:latin typeface="Arial" pitchFamily="34" charset="0"/>
                <a:cs typeface="Arial" pitchFamily="34" charset="0"/>
              </a:rPr>
              <a:t>HIV-2 Risk Factors</a:t>
            </a:r>
          </a:p>
        </p:txBody>
      </p:sp>
      <p:sp>
        <p:nvSpPr>
          <p:cNvPr id="32771" name="Rectangle 3"/>
          <p:cNvSpPr>
            <a:spLocks noGrp="1" noChangeArrowheads="1"/>
          </p:cNvSpPr>
          <p:nvPr>
            <p:ph type="body" idx="4294967295"/>
          </p:nvPr>
        </p:nvSpPr>
        <p:spPr>
          <a:xfrm>
            <a:off x="838200" y="1143000"/>
            <a:ext cx="7696200" cy="4419600"/>
          </a:xfrm>
          <a:prstGeom prst="rect">
            <a:avLst/>
          </a:prstGeom>
        </p:spPr>
        <p:txBody>
          <a:bodyPr/>
          <a:lstStyle/>
          <a:p>
            <a:pPr>
              <a:lnSpc>
                <a:spcPct val="80000"/>
              </a:lnSpc>
            </a:pPr>
            <a:r>
              <a:rPr lang="en-US" sz="2800" dirty="0" smtClean="0">
                <a:solidFill>
                  <a:schemeClr val="bg2"/>
                </a:solidFill>
                <a:latin typeface="Arial" pitchFamily="34" charset="0"/>
                <a:cs typeface="Arial" pitchFamily="34" charset="0"/>
              </a:rPr>
              <a:t>Native of West Africa or other endemic area</a:t>
            </a:r>
          </a:p>
          <a:p>
            <a:pPr>
              <a:lnSpc>
                <a:spcPct val="80000"/>
              </a:lnSpc>
            </a:pPr>
            <a:r>
              <a:rPr lang="en-US" sz="2800" dirty="0" smtClean="0">
                <a:solidFill>
                  <a:schemeClr val="bg2"/>
                </a:solidFill>
                <a:latin typeface="Arial" pitchFamily="34" charset="0"/>
                <a:cs typeface="Arial" pitchFamily="34" charset="0"/>
              </a:rPr>
              <a:t>Sex partners of person from country where HIV-2 is endemic </a:t>
            </a:r>
            <a:r>
              <a:rPr lang="en-US" sz="2800" dirty="0">
                <a:solidFill>
                  <a:schemeClr val="bg2"/>
                </a:solidFill>
                <a:latin typeface="Arial" pitchFamily="34" charset="0"/>
                <a:cs typeface="Arial" pitchFamily="34" charset="0"/>
              </a:rPr>
              <a:t>or known </a:t>
            </a:r>
            <a:r>
              <a:rPr lang="en-US" sz="2800" dirty="0" smtClean="0">
                <a:solidFill>
                  <a:schemeClr val="bg2"/>
                </a:solidFill>
                <a:latin typeface="Arial" pitchFamily="34" charset="0"/>
                <a:cs typeface="Arial" pitchFamily="34" charset="0"/>
              </a:rPr>
              <a:t>HIV-2 </a:t>
            </a:r>
            <a:r>
              <a:rPr lang="en-US" sz="2800" dirty="0">
                <a:solidFill>
                  <a:schemeClr val="bg2"/>
                </a:solidFill>
                <a:latin typeface="Arial" pitchFamily="34" charset="0"/>
                <a:cs typeface="Arial" pitchFamily="34" charset="0"/>
              </a:rPr>
              <a:t>infected </a:t>
            </a:r>
          </a:p>
          <a:p>
            <a:pPr>
              <a:lnSpc>
                <a:spcPct val="80000"/>
              </a:lnSpc>
            </a:pPr>
            <a:r>
              <a:rPr lang="en-US" sz="2800" dirty="0" smtClean="0">
                <a:solidFill>
                  <a:schemeClr val="bg2"/>
                </a:solidFill>
                <a:latin typeface="Arial" pitchFamily="34" charset="0"/>
                <a:cs typeface="Arial" pitchFamily="34" charset="0"/>
              </a:rPr>
              <a:t>Persons who received  blood transfusion or  had non-sterile injection in country where HIV-2 endemic</a:t>
            </a:r>
          </a:p>
          <a:p>
            <a:pPr>
              <a:lnSpc>
                <a:spcPct val="80000"/>
              </a:lnSpc>
            </a:pPr>
            <a:r>
              <a:rPr lang="en-US" sz="2800" dirty="0" smtClean="0">
                <a:solidFill>
                  <a:schemeClr val="bg2"/>
                </a:solidFill>
                <a:latin typeface="Arial" pitchFamily="34" charset="0"/>
                <a:cs typeface="Arial" pitchFamily="34" charset="0"/>
              </a:rPr>
              <a:t>Persons who shared needles with person from  HIV-2 endemic country, or with person known HIV-2 infected </a:t>
            </a:r>
          </a:p>
          <a:p>
            <a:pPr>
              <a:lnSpc>
                <a:spcPct val="80000"/>
              </a:lnSpc>
            </a:pPr>
            <a:r>
              <a:rPr lang="en-US" sz="2800" dirty="0" smtClean="0">
                <a:solidFill>
                  <a:schemeClr val="bg2"/>
                </a:solidFill>
                <a:latin typeface="Arial" pitchFamily="34" charset="0"/>
                <a:cs typeface="Arial" pitchFamily="34" charset="0"/>
              </a:rPr>
              <a:t>Children of women with risk factors for HIV-2 infection or who are known HIV-2 infected </a:t>
            </a:r>
          </a:p>
        </p:txBody>
      </p:sp>
      <p:sp>
        <p:nvSpPr>
          <p:cNvPr id="223236" name="Text Box 4"/>
          <p:cNvSpPr txBox="1">
            <a:spLocks noChangeArrowheads="1"/>
          </p:cNvSpPr>
          <p:nvPr/>
        </p:nvSpPr>
        <p:spPr bwMode="auto">
          <a:xfrm>
            <a:off x="2209800" y="6096000"/>
            <a:ext cx="4459811" cy="338554"/>
          </a:xfrm>
          <a:prstGeom prst="rect">
            <a:avLst/>
          </a:prstGeom>
          <a:noFill/>
          <a:ln w="9525">
            <a:noFill/>
            <a:miter lim="800000"/>
            <a:headEnd/>
            <a:tailEnd/>
          </a:ln>
          <a:effectLst/>
        </p:spPr>
        <p:txBody>
          <a:bodyPr wrap="none">
            <a:spAutoFit/>
          </a:bodyPr>
          <a:lstStyle/>
          <a:p>
            <a:pPr>
              <a:defRPr/>
            </a:pPr>
            <a:r>
              <a:rPr lang="fr-FR" sz="1600" dirty="0">
                <a:solidFill>
                  <a:srgbClr val="FFFF00"/>
                </a:solidFill>
              </a:rPr>
              <a:t>TG Vol 1  Page 26 (3-27) Appendix 3 August 2007</a:t>
            </a:r>
            <a:endParaRPr lang="en-US" sz="1600" dirty="0">
              <a:solidFill>
                <a:srgbClr val="FFFF00"/>
              </a:solidFill>
            </a:endParaRPr>
          </a:p>
        </p:txBody>
      </p:sp>
    </p:spTree>
    <p:extLst>
      <p:ext uri="{BB962C8B-B14F-4D97-AF65-F5344CB8AC3E}">
        <p14:creationId xmlns:p14="http://schemas.microsoft.com/office/powerpoint/2010/main" val="1972766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Learning Objectives and Overview</a:t>
            </a:r>
            <a:endParaRPr lang="en-US" dirty="0"/>
          </a:p>
        </p:txBody>
      </p:sp>
      <p:sp>
        <p:nvSpPr>
          <p:cNvPr id="3" name="Content Placeholder 2"/>
          <p:cNvSpPr>
            <a:spLocks noGrp="1"/>
          </p:cNvSpPr>
          <p:nvPr>
            <p:ph idx="1"/>
          </p:nvPr>
        </p:nvSpPr>
        <p:spPr>
          <a:xfrm>
            <a:off x="457200" y="914400"/>
            <a:ext cx="8229600" cy="5486400"/>
          </a:xfrm>
        </p:spPr>
        <p:txBody>
          <a:bodyPr/>
          <a:lstStyle/>
          <a:p>
            <a:r>
              <a:rPr lang="en-US" dirty="0" smtClean="0">
                <a:solidFill>
                  <a:srgbClr val="FFFFFF"/>
                </a:solidFill>
              </a:rPr>
              <a:t>Meaning of “special diagnostics”:  Tests to </a:t>
            </a:r>
          </a:p>
          <a:p>
            <a:pPr lvl="1"/>
            <a:r>
              <a:rPr lang="en-US" sz="2200" dirty="0" smtClean="0">
                <a:solidFill>
                  <a:srgbClr val="FFFFFF"/>
                </a:solidFill>
              </a:rPr>
              <a:t>Resolve uncertain infection status</a:t>
            </a:r>
          </a:p>
          <a:p>
            <a:pPr lvl="1"/>
            <a:r>
              <a:rPr lang="en-US" sz="2200" dirty="0" smtClean="0">
                <a:solidFill>
                  <a:srgbClr val="FFFFFF"/>
                </a:solidFill>
              </a:rPr>
              <a:t>Identify unusual viral strains (especially HIV-2)</a:t>
            </a:r>
          </a:p>
          <a:p>
            <a:r>
              <a:rPr lang="en-US" dirty="0" smtClean="0">
                <a:solidFill>
                  <a:srgbClr val="FFFFFF"/>
                </a:solidFill>
              </a:rPr>
              <a:t>Reasons for uncertain infection status </a:t>
            </a:r>
          </a:p>
          <a:p>
            <a:pPr lvl="1"/>
            <a:r>
              <a:rPr lang="en-US" sz="2200" dirty="0" smtClean="0">
                <a:solidFill>
                  <a:srgbClr val="FFFFFF"/>
                </a:solidFill>
              </a:rPr>
              <a:t>False negative tests</a:t>
            </a:r>
          </a:p>
          <a:p>
            <a:pPr lvl="1"/>
            <a:r>
              <a:rPr lang="en-US" sz="2200" dirty="0" smtClean="0">
                <a:solidFill>
                  <a:srgbClr val="FFFFFF"/>
                </a:solidFill>
              </a:rPr>
              <a:t>False positive tests</a:t>
            </a:r>
          </a:p>
          <a:p>
            <a:r>
              <a:rPr lang="en-US" dirty="0" smtClean="0">
                <a:solidFill>
                  <a:srgbClr val="FFFFFF"/>
                </a:solidFill>
              </a:rPr>
              <a:t>Rationale and </a:t>
            </a:r>
            <a:r>
              <a:rPr lang="en-US" dirty="0">
                <a:solidFill>
                  <a:srgbClr val="FFFFFF"/>
                </a:solidFill>
              </a:rPr>
              <a:t>definition </a:t>
            </a:r>
            <a:r>
              <a:rPr lang="en-US" dirty="0" smtClean="0">
                <a:solidFill>
                  <a:srgbClr val="FFFFFF"/>
                </a:solidFill>
              </a:rPr>
              <a:t>for </a:t>
            </a:r>
            <a:r>
              <a:rPr lang="en-US" dirty="0">
                <a:solidFill>
                  <a:srgbClr val="FFFFFF"/>
                </a:solidFill>
              </a:rPr>
              <a:t>stage 0 HIV infection</a:t>
            </a:r>
          </a:p>
          <a:p>
            <a:r>
              <a:rPr lang="en-US" dirty="0" smtClean="0">
                <a:solidFill>
                  <a:srgbClr val="FFFFFF"/>
                </a:solidFill>
              </a:rPr>
              <a:t>Reason </a:t>
            </a:r>
            <a:r>
              <a:rPr lang="en-US" dirty="0">
                <a:solidFill>
                  <a:srgbClr val="FFFFFF"/>
                </a:solidFill>
              </a:rPr>
              <a:t>for misclassification of HIV type</a:t>
            </a:r>
          </a:p>
          <a:p>
            <a:pPr lvl="1"/>
            <a:r>
              <a:rPr lang="en-US" sz="2200" dirty="0" smtClean="0">
                <a:solidFill>
                  <a:srgbClr val="FFFFFF"/>
                </a:solidFill>
              </a:rPr>
              <a:t>Antibody cross-reactivity</a:t>
            </a:r>
          </a:p>
          <a:p>
            <a:r>
              <a:rPr lang="en-US" dirty="0" smtClean="0">
                <a:solidFill>
                  <a:srgbClr val="FFFFFF"/>
                </a:solidFill>
              </a:rPr>
              <a:t>Surveillance </a:t>
            </a:r>
            <a:r>
              <a:rPr lang="en-US" dirty="0">
                <a:solidFill>
                  <a:srgbClr val="FFFFFF"/>
                </a:solidFill>
              </a:rPr>
              <a:t>definition of HIV-2 infection</a:t>
            </a:r>
          </a:p>
          <a:p>
            <a:r>
              <a:rPr lang="en-US" dirty="0" smtClean="0">
                <a:solidFill>
                  <a:srgbClr val="FFFFFF"/>
                </a:solidFill>
              </a:rPr>
              <a:t>Relation of special diagnostics to COPHI</a:t>
            </a:r>
          </a:p>
          <a:p>
            <a:r>
              <a:rPr lang="en-US" dirty="0" smtClean="0">
                <a:solidFill>
                  <a:srgbClr val="FFFFFF"/>
                </a:solidFill>
              </a:rPr>
              <a:t>Process standards for special diagnostics</a:t>
            </a:r>
          </a:p>
        </p:txBody>
      </p:sp>
    </p:spTree>
    <p:extLst>
      <p:ext uri="{BB962C8B-B14F-4D97-AF65-F5344CB8AC3E}">
        <p14:creationId xmlns:p14="http://schemas.microsoft.com/office/powerpoint/2010/main" val="262715316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title" idx="4294967295"/>
          </p:nvPr>
        </p:nvSpPr>
        <p:spPr>
          <a:xfrm>
            <a:off x="685800" y="304800"/>
            <a:ext cx="7772400" cy="685800"/>
          </a:xfrm>
          <a:prstGeom prst="rect">
            <a:avLst/>
          </a:prstGeom>
        </p:spPr>
        <p:txBody>
          <a:bodyPr/>
          <a:lstStyle/>
          <a:p>
            <a:r>
              <a:rPr lang="en-US" sz="3600" dirty="0" smtClean="0">
                <a:solidFill>
                  <a:srgbClr val="FFFF00"/>
                </a:solidFill>
              </a:rPr>
              <a:t>HIV-2 Prevalent Countries</a:t>
            </a:r>
          </a:p>
        </p:txBody>
      </p:sp>
      <p:sp>
        <p:nvSpPr>
          <p:cNvPr id="28675" name="Rectangle 3"/>
          <p:cNvSpPr>
            <a:spLocks noGrp="1" noChangeArrowheads="1"/>
          </p:cNvSpPr>
          <p:nvPr>
            <p:ph type="body" sz="half" idx="1"/>
          </p:nvPr>
        </p:nvSpPr>
        <p:spPr>
          <a:xfrm>
            <a:off x="838200" y="914400"/>
            <a:ext cx="3352800" cy="5410200"/>
          </a:xfrm>
        </p:spPr>
        <p:txBody>
          <a:bodyPr/>
          <a:lstStyle/>
          <a:p>
            <a:pPr>
              <a:lnSpc>
                <a:spcPct val="80000"/>
              </a:lnSpc>
              <a:buFontTx/>
              <a:buNone/>
            </a:pPr>
            <a:r>
              <a:rPr lang="en-US" sz="2000" dirty="0" smtClean="0">
                <a:solidFill>
                  <a:schemeClr val="bg2"/>
                </a:solidFill>
              </a:rPr>
              <a:t>West African nations:</a:t>
            </a:r>
          </a:p>
          <a:p>
            <a:pPr>
              <a:lnSpc>
                <a:spcPct val="80000"/>
              </a:lnSpc>
            </a:pPr>
            <a:r>
              <a:rPr lang="en-US" sz="2000" dirty="0" smtClean="0">
                <a:solidFill>
                  <a:schemeClr val="bg2"/>
                </a:solidFill>
              </a:rPr>
              <a:t>Benin </a:t>
            </a:r>
          </a:p>
          <a:p>
            <a:pPr>
              <a:lnSpc>
                <a:spcPct val="80000"/>
              </a:lnSpc>
            </a:pPr>
            <a:r>
              <a:rPr lang="en-US" sz="2000" dirty="0" smtClean="0">
                <a:solidFill>
                  <a:schemeClr val="bg2"/>
                </a:solidFill>
              </a:rPr>
              <a:t>Burkina Faso </a:t>
            </a:r>
            <a:endParaRPr lang="es-ES" sz="2000" dirty="0" smtClean="0">
              <a:solidFill>
                <a:schemeClr val="bg2"/>
              </a:solidFill>
            </a:endParaRPr>
          </a:p>
          <a:p>
            <a:pPr>
              <a:lnSpc>
                <a:spcPct val="80000"/>
              </a:lnSpc>
            </a:pPr>
            <a:r>
              <a:rPr lang="es-ES" sz="2000" dirty="0" smtClean="0">
                <a:solidFill>
                  <a:schemeClr val="bg2"/>
                </a:solidFill>
              </a:rPr>
              <a:t>Cape Verde+ </a:t>
            </a:r>
          </a:p>
          <a:p>
            <a:pPr>
              <a:lnSpc>
                <a:spcPct val="80000"/>
              </a:lnSpc>
            </a:pPr>
            <a:r>
              <a:rPr lang="es-ES" sz="2000" dirty="0" smtClean="0">
                <a:solidFill>
                  <a:schemeClr val="bg2"/>
                </a:solidFill>
              </a:rPr>
              <a:t>Cote d'Ivoire+ </a:t>
            </a:r>
          </a:p>
          <a:p>
            <a:pPr>
              <a:lnSpc>
                <a:spcPct val="80000"/>
              </a:lnSpc>
            </a:pPr>
            <a:r>
              <a:rPr lang="es-ES" sz="2000" dirty="0" smtClean="0">
                <a:solidFill>
                  <a:schemeClr val="bg2"/>
                </a:solidFill>
              </a:rPr>
              <a:t>Gambia+ </a:t>
            </a:r>
          </a:p>
          <a:p>
            <a:pPr>
              <a:lnSpc>
                <a:spcPct val="80000"/>
              </a:lnSpc>
            </a:pPr>
            <a:r>
              <a:rPr lang="es-ES" sz="2000" dirty="0" smtClean="0">
                <a:solidFill>
                  <a:schemeClr val="bg2"/>
                </a:solidFill>
              </a:rPr>
              <a:t>Ghana </a:t>
            </a:r>
          </a:p>
          <a:p>
            <a:pPr>
              <a:lnSpc>
                <a:spcPct val="80000"/>
              </a:lnSpc>
            </a:pPr>
            <a:r>
              <a:rPr lang="es-ES" sz="2000" dirty="0" smtClean="0">
                <a:solidFill>
                  <a:schemeClr val="bg2"/>
                </a:solidFill>
              </a:rPr>
              <a:t>Guinea </a:t>
            </a:r>
          </a:p>
          <a:p>
            <a:pPr>
              <a:lnSpc>
                <a:spcPct val="80000"/>
              </a:lnSpc>
            </a:pPr>
            <a:r>
              <a:rPr lang="es-ES" sz="2000" dirty="0" smtClean="0">
                <a:solidFill>
                  <a:schemeClr val="bg2"/>
                </a:solidFill>
              </a:rPr>
              <a:t>Guinea-Bissau+</a:t>
            </a:r>
            <a:endParaRPr lang="en-US" sz="2000" dirty="0" smtClean="0">
              <a:solidFill>
                <a:schemeClr val="bg2"/>
              </a:solidFill>
            </a:endParaRPr>
          </a:p>
          <a:p>
            <a:pPr>
              <a:lnSpc>
                <a:spcPct val="80000"/>
              </a:lnSpc>
            </a:pPr>
            <a:r>
              <a:rPr lang="en-US" sz="2000" dirty="0" smtClean="0">
                <a:solidFill>
                  <a:schemeClr val="bg2"/>
                </a:solidFill>
              </a:rPr>
              <a:t>Liberia </a:t>
            </a:r>
            <a:endParaRPr lang="fr-FR" sz="2000" dirty="0" smtClean="0">
              <a:solidFill>
                <a:schemeClr val="bg2"/>
              </a:solidFill>
            </a:endParaRPr>
          </a:p>
          <a:p>
            <a:pPr>
              <a:lnSpc>
                <a:spcPct val="80000"/>
              </a:lnSpc>
            </a:pPr>
            <a:r>
              <a:rPr lang="fr-FR" sz="2000" dirty="0" smtClean="0">
                <a:solidFill>
                  <a:schemeClr val="bg2"/>
                </a:solidFill>
              </a:rPr>
              <a:t>Mali+ </a:t>
            </a:r>
          </a:p>
          <a:p>
            <a:pPr>
              <a:lnSpc>
                <a:spcPct val="80000"/>
              </a:lnSpc>
            </a:pPr>
            <a:r>
              <a:rPr lang="fr-FR" sz="2000" dirty="0" smtClean="0">
                <a:solidFill>
                  <a:schemeClr val="bg2"/>
                </a:solidFill>
              </a:rPr>
              <a:t>Mauritania+</a:t>
            </a:r>
            <a:endParaRPr lang="en-US" sz="2000" dirty="0" smtClean="0">
              <a:solidFill>
                <a:schemeClr val="bg2"/>
              </a:solidFill>
            </a:endParaRPr>
          </a:p>
          <a:p>
            <a:pPr>
              <a:lnSpc>
                <a:spcPct val="80000"/>
              </a:lnSpc>
            </a:pPr>
            <a:r>
              <a:rPr lang="en-US" sz="2000" dirty="0" smtClean="0">
                <a:solidFill>
                  <a:schemeClr val="bg2"/>
                </a:solidFill>
              </a:rPr>
              <a:t>Niger</a:t>
            </a:r>
            <a:endParaRPr lang="es-ES" sz="2000" dirty="0" smtClean="0">
              <a:solidFill>
                <a:schemeClr val="bg2"/>
              </a:solidFill>
            </a:endParaRPr>
          </a:p>
          <a:p>
            <a:pPr>
              <a:lnSpc>
                <a:spcPct val="80000"/>
              </a:lnSpc>
            </a:pPr>
            <a:r>
              <a:rPr lang="es-ES" sz="2000" dirty="0" smtClean="0">
                <a:solidFill>
                  <a:schemeClr val="bg2"/>
                </a:solidFill>
              </a:rPr>
              <a:t>Nigeria+</a:t>
            </a:r>
          </a:p>
          <a:p>
            <a:pPr>
              <a:lnSpc>
                <a:spcPct val="80000"/>
              </a:lnSpc>
            </a:pPr>
            <a:r>
              <a:rPr lang="es-ES" sz="2000" dirty="0" smtClean="0">
                <a:solidFill>
                  <a:schemeClr val="bg2"/>
                </a:solidFill>
              </a:rPr>
              <a:t>Sao Tome</a:t>
            </a:r>
          </a:p>
          <a:p>
            <a:pPr>
              <a:lnSpc>
                <a:spcPct val="80000"/>
              </a:lnSpc>
            </a:pPr>
            <a:r>
              <a:rPr lang="es-ES" sz="2000" dirty="0" smtClean="0">
                <a:solidFill>
                  <a:schemeClr val="bg2"/>
                </a:solidFill>
              </a:rPr>
              <a:t>Senegal</a:t>
            </a:r>
          </a:p>
          <a:p>
            <a:pPr>
              <a:lnSpc>
                <a:spcPct val="80000"/>
              </a:lnSpc>
            </a:pPr>
            <a:r>
              <a:rPr lang="es-ES" sz="2000" dirty="0" smtClean="0">
                <a:solidFill>
                  <a:schemeClr val="bg2"/>
                </a:solidFill>
              </a:rPr>
              <a:t>Sierra Leone+</a:t>
            </a:r>
          </a:p>
          <a:p>
            <a:pPr>
              <a:lnSpc>
                <a:spcPct val="80000"/>
              </a:lnSpc>
            </a:pPr>
            <a:r>
              <a:rPr lang="es-ES" sz="2000" dirty="0" smtClean="0">
                <a:solidFill>
                  <a:schemeClr val="bg2"/>
                </a:solidFill>
              </a:rPr>
              <a:t>Togo</a:t>
            </a:r>
            <a:endParaRPr lang="en-US" sz="2000" dirty="0" smtClean="0">
              <a:solidFill>
                <a:schemeClr val="bg2"/>
              </a:solidFill>
            </a:endParaRPr>
          </a:p>
        </p:txBody>
      </p:sp>
      <p:sp>
        <p:nvSpPr>
          <p:cNvPr id="28676" name="Rectangle 6"/>
          <p:cNvSpPr>
            <a:spLocks noGrp="1" noChangeArrowheads="1"/>
          </p:cNvSpPr>
          <p:nvPr>
            <p:ph type="body" sz="half" idx="4294967295"/>
          </p:nvPr>
        </p:nvSpPr>
        <p:spPr>
          <a:xfrm>
            <a:off x="4648200" y="914400"/>
            <a:ext cx="4114800" cy="4038600"/>
          </a:xfrm>
          <a:prstGeom prst="rect">
            <a:avLst/>
          </a:prstGeom>
        </p:spPr>
        <p:txBody>
          <a:bodyPr/>
          <a:lstStyle/>
          <a:p>
            <a:pPr>
              <a:lnSpc>
                <a:spcPct val="80000"/>
              </a:lnSpc>
              <a:buFontTx/>
              <a:buNone/>
            </a:pPr>
            <a:r>
              <a:rPr lang="en-US" sz="2000" dirty="0" smtClean="0">
                <a:solidFill>
                  <a:schemeClr val="bg2"/>
                </a:solidFill>
              </a:rPr>
              <a:t>Other African Nations:</a:t>
            </a:r>
          </a:p>
          <a:p>
            <a:pPr>
              <a:lnSpc>
                <a:spcPct val="80000"/>
              </a:lnSpc>
            </a:pPr>
            <a:r>
              <a:rPr lang="en-US" sz="2000" dirty="0" smtClean="0">
                <a:solidFill>
                  <a:schemeClr val="bg2"/>
                </a:solidFill>
              </a:rPr>
              <a:t>Angola+ </a:t>
            </a:r>
          </a:p>
          <a:p>
            <a:pPr>
              <a:lnSpc>
                <a:spcPct val="80000"/>
              </a:lnSpc>
            </a:pPr>
            <a:r>
              <a:rPr lang="en-US" sz="2000" dirty="0" smtClean="0">
                <a:solidFill>
                  <a:schemeClr val="bg2"/>
                </a:solidFill>
              </a:rPr>
              <a:t>Mozambique+</a:t>
            </a:r>
          </a:p>
          <a:p>
            <a:pPr>
              <a:lnSpc>
                <a:spcPct val="80000"/>
              </a:lnSpc>
            </a:pPr>
            <a:endParaRPr lang="en-US" sz="2000" dirty="0" smtClean="0">
              <a:solidFill>
                <a:schemeClr val="bg2"/>
              </a:solidFill>
            </a:endParaRPr>
          </a:p>
          <a:p>
            <a:pPr>
              <a:lnSpc>
                <a:spcPct val="80000"/>
              </a:lnSpc>
            </a:pPr>
            <a:endParaRPr lang="en-US" sz="2000" dirty="0" smtClean="0">
              <a:solidFill>
                <a:schemeClr val="bg2"/>
              </a:solidFill>
            </a:endParaRPr>
          </a:p>
          <a:p>
            <a:pPr>
              <a:lnSpc>
                <a:spcPct val="80000"/>
              </a:lnSpc>
              <a:buFontTx/>
              <a:buNone/>
            </a:pPr>
            <a:r>
              <a:rPr lang="en-US" sz="2000" dirty="0" smtClean="0">
                <a:solidFill>
                  <a:schemeClr val="bg2"/>
                </a:solidFill>
              </a:rPr>
              <a:t>Other countries where HIV-2 reported: </a:t>
            </a:r>
            <a:endParaRPr lang="es-ES" sz="2000" dirty="0" smtClean="0">
              <a:solidFill>
                <a:schemeClr val="bg2"/>
              </a:solidFill>
            </a:endParaRPr>
          </a:p>
          <a:p>
            <a:pPr>
              <a:lnSpc>
                <a:spcPct val="80000"/>
              </a:lnSpc>
            </a:pPr>
            <a:r>
              <a:rPr lang="es-ES" sz="2000" dirty="0" smtClean="0">
                <a:solidFill>
                  <a:schemeClr val="bg2"/>
                </a:solidFill>
              </a:rPr>
              <a:t>Portugal</a:t>
            </a:r>
          </a:p>
          <a:p>
            <a:pPr>
              <a:lnSpc>
                <a:spcPct val="80000"/>
              </a:lnSpc>
            </a:pPr>
            <a:r>
              <a:rPr lang="es-ES" sz="2000" dirty="0" smtClean="0">
                <a:solidFill>
                  <a:schemeClr val="bg2"/>
                </a:solidFill>
              </a:rPr>
              <a:t>France</a:t>
            </a:r>
          </a:p>
          <a:p>
            <a:pPr>
              <a:lnSpc>
                <a:spcPct val="80000"/>
              </a:lnSpc>
            </a:pPr>
            <a:r>
              <a:rPr lang="es-ES" sz="2000" dirty="0" smtClean="0">
                <a:solidFill>
                  <a:schemeClr val="bg2"/>
                </a:solidFill>
              </a:rPr>
              <a:t>India</a:t>
            </a:r>
          </a:p>
          <a:p>
            <a:pPr>
              <a:lnSpc>
                <a:spcPct val="80000"/>
              </a:lnSpc>
            </a:pPr>
            <a:r>
              <a:rPr lang="es-ES" sz="2000" dirty="0" smtClean="0">
                <a:solidFill>
                  <a:schemeClr val="bg2"/>
                </a:solidFill>
              </a:rPr>
              <a:t>Brazil</a:t>
            </a:r>
          </a:p>
          <a:p>
            <a:pPr>
              <a:lnSpc>
                <a:spcPct val="80000"/>
              </a:lnSpc>
            </a:pPr>
            <a:r>
              <a:rPr lang="es-ES" sz="2000" dirty="0" smtClean="0">
                <a:solidFill>
                  <a:schemeClr val="bg2"/>
                </a:solidFill>
              </a:rPr>
              <a:t>Canada</a:t>
            </a:r>
          </a:p>
          <a:p>
            <a:pPr>
              <a:lnSpc>
                <a:spcPct val="80000"/>
              </a:lnSpc>
            </a:pPr>
            <a:r>
              <a:rPr lang="es-ES" sz="2000" dirty="0" smtClean="0">
                <a:solidFill>
                  <a:schemeClr val="bg2"/>
                </a:solidFill>
              </a:rPr>
              <a:t>United States</a:t>
            </a:r>
            <a:endParaRPr lang="en-US" sz="2000" dirty="0" smtClean="0">
              <a:solidFill>
                <a:schemeClr val="bg2"/>
              </a:solidFill>
            </a:endParaRPr>
          </a:p>
        </p:txBody>
      </p:sp>
      <p:sp>
        <p:nvSpPr>
          <p:cNvPr id="5" name="TextBox 4"/>
          <p:cNvSpPr txBox="1"/>
          <p:nvPr/>
        </p:nvSpPr>
        <p:spPr>
          <a:xfrm>
            <a:off x="4145997" y="5449669"/>
            <a:ext cx="3550203" cy="646331"/>
          </a:xfrm>
          <a:prstGeom prst="rect">
            <a:avLst/>
          </a:prstGeom>
          <a:noFill/>
        </p:spPr>
        <p:txBody>
          <a:bodyPr wrap="none">
            <a:spAutoFit/>
          </a:bodyPr>
          <a:lstStyle/>
          <a:p>
            <a:pPr>
              <a:defRPr/>
            </a:pPr>
            <a:r>
              <a:rPr lang="en-US" dirty="0">
                <a:solidFill>
                  <a:srgbClr val="FFFF00"/>
                </a:solidFill>
                <a:effectLst>
                  <a:outerShdw blurRad="38100" dist="38100" dir="2700000" algn="tl">
                    <a:srgbClr val="000000">
                      <a:alpha val="43137"/>
                    </a:srgbClr>
                  </a:outerShdw>
                </a:effectLst>
              </a:rPr>
              <a:t>(+ indicates more than 1% HIV-2 </a:t>
            </a:r>
            <a:endParaRPr lang="en-US" dirty="0" smtClean="0">
              <a:solidFill>
                <a:srgbClr val="FFFF00"/>
              </a:solidFill>
              <a:effectLst>
                <a:outerShdw blurRad="38100" dist="38100" dir="2700000" algn="tl">
                  <a:srgbClr val="000000">
                    <a:alpha val="43137"/>
                  </a:srgbClr>
                </a:outerShdw>
              </a:effectLst>
            </a:endParaRPr>
          </a:p>
          <a:p>
            <a:pPr>
              <a:defRPr/>
            </a:pPr>
            <a:r>
              <a:rPr lang="en-US" dirty="0" smtClean="0">
                <a:solidFill>
                  <a:srgbClr val="FFFF00"/>
                </a:solidFill>
                <a:effectLst>
                  <a:outerShdw blurRad="38100" dist="38100" dir="2700000" algn="tl">
                    <a:srgbClr val="000000">
                      <a:alpha val="43137"/>
                    </a:srgbClr>
                  </a:outerShdw>
                </a:effectLst>
              </a:rPr>
              <a:t>prevalence </a:t>
            </a:r>
            <a:r>
              <a:rPr lang="en-US" dirty="0">
                <a:solidFill>
                  <a:srgbClr val="FFFF00"/>
                </a:solidFill>
                <a:effectLst>
                  <a:outerShdw blurRad="38100" dist="38100" dir="2700000" algn="tl">
                    <a:srgbClr val="000000">
                      <a:alpha val="43137"/>
                    </a:srgbClr>
                  </a:outerShdw>
                </a:effectLst>
              </a:rPr>
              <a:t>in general population)</a:t>
            </a:r>
          </a:p>
        </p:txBody>
      </p:sp>
    </p:spTree>
    <p:extLst>
      <p:ext uri="{BB962C8B-B14F-4D97-AF65-F5344CB8AC3E}">
        <p14:creationId xmlns:p14="http://schemas.microsoft.com/office/powerpoint/2010/main" val="609938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915400" cy="838200"/>
          </a:xfrm>
        </p:spPr>
        <p:txBody>
          <a:bodyPr/>
          <a:lstStyle/>
          <a:p>
            <a:pPr>
              <a:defRPr/>
            </a:pPr>
            <a:r>
              <a:rPr lang="en-US" sz="3600" dirty="0" smtClean="0">
                <a:solidFill>
                  <a:srgbClr val="FFFF00"/>
                </a:solidFill>
                <a:latin typeface="Arial" pitchFamily="34" charset="0"/>
                <a:cs typeface="Arial" pitchFamily="34" charset="0"/>
              </a:rPr>
              <a:t>Why a COPHI Investigation ?</a:t>
            </a:r>
            <a:endParaRPr lang="en-US" sz="3600" dirty="0">
              <a:solidFill>
                <a:srgbClr val="FFFF00"/>
              </a:solidFill>
              <a:effectLst>
                <a:outerShdw blurRad="38100" dist="38100" dir="2700000" algn="tl">
                  <a:srgbClr val="000000">
                    <a:alpha val="43137"/>
                  </a:srgbClr>
                </a:outerShdw>
              </a:effectLst>
              <a:latin typeface="Arial" pitchFamily="34" charset="0"/>
              <a:cs typeface="Arial" pitchFamily="34" charset="0"/>
            </a:endParaRPr>
          </a:p>
        </p:txBody>
      </p:sp>
      <p:sp>
        <p:nvSpPr>
          <p:cNvPr id="7171" name="Content Placeholder 2"/>
          <p:cNvSpPr>
            <a:spLocks noGrp="1"/>
          </p:cNvSpPr>
          <p:nvPr>
            <p:ph idx="1"/>
          </p:nvPr>
        </p:nvSpPr>
        <p:spPr>
          <a:xfrm>
            <a:off x="228600" y="914400"/>
            <a:ext cx="8763000" cy="5715000"/>
          </a:xfrm>
        </p:spPr>
        <p:txBody>
          <a:bodyPr/>
          <a:lstStyle/>
          <a:p>
            <a:r>
              <a:rPr lang="en-US" sz="2800" dirty="0" smtClean="0">
                <a:solidFill>
                  <a:schemeClr val="bg2"/>
                </a:solidFill>
                <a:latin typeface="Arial" pitchFamily="34" charset="0"/>
                <a:cs typeface="Arial" pitchFamily="34" charset="0"/>
              </a:rPr>
              <a:t>To investigate unusual clinical, laboratory, or geographic occurrences that have potential public health significance</a:t>
            </a:r>
          </a:p>
          <a:p>
            <a:r>
              <a:rPr lang="en-US" sz="2800" dirty="0" smtClean="0">
                <a:solidFill>
                  <a:schemeClr val="bg2"/>
                </a:solidFill>
                <a:latin typeface="Arial" pitchFamily="34" charset="0"/>
                <a:cs typeface="Arial" pitchFamily="34" charset="0"/>
              </a:rPr>
              <a:t>To investigate cases of possible unusual transmission and provide scientific evidence to support or refute the possibility of transmission </a:t>
            </a:r>
          </a:p>
          <a:p>
            <a:r>
              <a:rPr lang="en-US" sz="2800" dirty="0" smtClean="0">
                <a:solidFill>
                  <a:schemeClr val="bg2"/>
                </a:solidFill>
                <a:latin typeface="Arial" pitchFamily="34" charset="0"/>
                <a:cs typeface="Arial" pitchFamily="34" charset="0"/>
              </a:rPr>
              <a:t>To create epidemiologic and laboratory profiles of HIV-infected patients without detectable antibody responses </a:t>
            </a:r>
          </a:p>
          <a:p>
            <a:r>
              <a:rPr lang="en-US" sz="2800" dirty="0" smtClean="0">
                <a:solidFill>
                  <a:schemeClr val="bg2"/>
                </a:solidFill>
                <a:latin typeface="Arial" pitchFamily="34" charset="0"/>
                <a:cs typeface="Arial" pitchFamily="34" charset="0"/>
              </a:rPr>
              <a:t>To collect  information on occurrence of HIV-2 and unusual non-B subtypes of HIV-1 in US</a:t>
            </a:r>
          </a:p>
        </p:txBody>
      </p:sp>
    </p:spTree>
    <p:extLst>
      <p:ext uri="{BB962C8B-B14F-4D97-AF65-F5344CB8AC3E}">
        <p14:creationId xmlns:p14="http://schemas.microsoft.com/office/powerpoint/2010/main" val="198797485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2"/>
          <p:cNvSpPr txBox="1">
            <a:spLocks noChangeArrowheads="1"/>
          </p:cNvSpPr>
          <p:nvPr/>
        </p:nvSpPr>
        <p:spPr bwMode="auto">
          <a:xfrm>
            <a:off x="109537" y="173037"/>
            <a:ext cx="8882063"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defRPr>
            </a:lvl9pPr>
          </a:lstStyle>
          <a:p>
            <a:pPr algn="ctr" eaLnBrk="1" hangingPunct="1">
              <a:buClr>
                <a:srgbClr val="FFFF00"/>
              </a:buClr>
            </a:pPr>
            <a:r>
              <a:rPr lang="en-US" sz="3600" dirty="0" smtClean="0">
                <a:solidFill>
                  <a:srgbClr val="FFFF00"/>
                </a:solidFill>
              </a:rPr>
              <a:t>What Prompted HIV-2 Testing in the Past?</a:t>
            </a:r>
            <a:endParaRPr lang="en-US" sz="3600" u="sng" dirty="0">
              <a:solidFill>
                <a:srgbClr val="FFFF00"/>
              </a:solidFill>
            </a:endParaRPr>
          </a:p>
        </p:txBody>
      </p:sp>
      <p:sp>
        <p:nvSpPr>
          <p:cNvPr id="20485" name="Text Box 3"/>
          <p:cNvSpPr txBox="1">
            <a:spLocks noChangeArrowheads="1"/>
          </p:cNvSpPr>
          <p:nvPr/>
        </p:nvSpPr>
        <p:spPr bwMode="auto">
          <a:xfrm>
            <a:off x="609600" y="1295401"/>
            <a:ext cx="7924800" cy="510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1313" indent="-341313"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1pPr>
            <a:lvl2pPr marL="798513" indent="-341313"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2pPr>
            <a:lvl3pPr marL="1255713" indent="-341313"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3pPr>
            <a:lvl4pPr marL="1712913" indent="-341313"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4pPr>
            <a:lvl5pPr marL="2057400" indent="-228600"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5pPr>
            <a:lvl6pPr marL="25146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6pPr>
            <a:lvl7pPr marL="29718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7pPr>
            <a:lvl8pPr marL="34290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8pPr>
            <a:lvl9pPr marL="38862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itchFamily="34" charset="0"/>
              </a:defRPr>
            </a:lvl9pPr>
          </a:lstStyle>
          <a:p>
            <a:pPr eaLnBrk="1" hangingPunct="1">
              <a:lnSpc>
                <a:spcPct val="90000"/>
              </a:lnSpc>
              <a:buClr>
                <a:srgbClr val="FFFF00"/>
              </a:buClr>
              <a:buFont typeface="Arial" pitchFamily="34" charset="0"/>
              <a:buChar char="•"/>
            </a:pPr>
            <a:r>
              <a:rPr lang="en-US" sz="2800" dirty="0">
                <a:solidFill>
                  <a:schemeClr val="bg2"/>
                </a:solidFill>
              </a:rPr>
              <a:t>Both </a:t>
            </a:r>
            <a:r>
              <a:rPr lang="en-US" sz="2800" dirty="0" smtClean="0">
                <a:solidFill>
                  <a:schemeClr val="bg2"/>
                </a:solidFill>
              </a:rPr>
              <a:t>HIV-1 screening  </a:t>
            </a:r>
            <a:r>
              <a:rPr lang="en-US" sz="2800" dirty="0">
                <a:solidFill>
                  <a:schemeClr val="bg2"/>
                </a:solidFill>
              </a:rPr>
              <a:t>and confirmatory </a:t>
            </a:r>
            <a:r>
              <a:rPr lang="en-US" sz="2800" dirty="0" smtClean="0">
                <a:solidFill>
                  <a:schemeClr val="bg2"/>
                </a:solidFill>
              </a:rPr>
              <a:t>tests are </a:t>
            </a:r>
            <a:r>
              <a:rPr lang="en-US" sz="2800" dirty="0">
                <a:solidFill>
                  <a:schemeClr val="bg2"/>
                </a:solidFill>
              </a:rPr>
              <a:t>positive but patient </a:t>
            </a:r>
            <a:r>
              <a:rPr lang="en-US" sz="2800" dirty="0" smtClean="0">
                <a:solidFill>
                  <a:schemeClr val="bg2"/>
                </a:solidFill>
              </a:rPr>
              <a:t>has:</a:t>
            </a:r>
            <a:endParaRPr lang="en-US" sz="2800" dirty="0">
              <a:solidFill>
                <a:schemeClr val="bg2"/>
              </a:solidFill>
            </a:endParaRPr>
          </a:p>
          <a:p>
            <a:pPr lvl="1" eaLnBrk="1" hangingPunct="1">
              <a:lnSpc>
                <a:spcPct val="90000"/>
              </a:lnSpc>
              <a:spcBef>
                <a:spcPts val="800"/>
              </a:spcBef>
              <a:buClr>
                <a:srgbClr val="FFFF00"/>
              </a:buClr>
              <a:buFont typeface="Arial" pitchFamily="34" charset="0"/>
              <a:buChar char="•"/>
            </a:pPr>
            <a:r>
              <a:rPr lang="en-US" sz="2800" dirty="0">
                <a:solidFill>
                  <a:schemeClr val="bg2"/>
                </a:solidFill>
              </a:rPr>
              <a:t>risk factor for </a:t>
            </a:r>
            <a:r>
              <a:rPr lang="en-US" sz="2800" dirty="0" smtClean="0">
                <a:solidFill>
                  <a:schemeClr val="bg2"/>
                </a:solidFill>
              </a:rPr>
              <a:t>HIV-2, </a:t>
            </a:r>
            <a:r>
              <a:rPr lang="en-US" sz="2800" b="1" dirty="0">
                <a:solidFill>
                  <a:schemeClr val="bg2"/>
                </a:solidFill>
              </a:rPr>
              <a:t>or</a:t>
            </a:r>
          </a:p>
          <a:p>
            <a:pPr lvl="1" eaLnBrk="1" hangingPunct="1">
              <a:lnSpc>
                <a:spcPct val="90000"/>
              </a:lnSpc>
              <a:spcBef>
                <a:spcPts val="800"/>
              </a:spcBef>
              <a:buClr>
                <a:srgbClr val="FFFF00"/>
              </a:buClr>
              <a:buFont typeface="Arial" pitchFamily="34" charset="0"/>
              <a:buChar char="•"/>
            </a:pPr>
            <a:r>
              <a:rPr lang="en-US" sz="2800" dirty="0">
                <a:solidFill>
                  <a:schemeClr val="bg2"/>
                </a:solidFill>
              </a:rPr>
              <a:t>undetectable or </a:t>
            </a:r>
            <a:r>
              <a:rPr lang="en-US" sz="2800" dirty="0" smtClean="0">
                <a:solidFill>
                  <a:schemeClr val="bg2"/>
                </a:solidFill>
              </a:rPr>
              <a:t>extremely low HIV-1 </a:t>
            </a:r>
            <a:r>
              <a:rPr lang="en-US" sz="2800" dirty="0">
                <a:solidFill>
                  <a:schemeClr val="bg2"/>
                </a:solidFill>
              </a:rPr>
              <a:t>viral load </a:t>
            </a:r>
            <a:r>
              <a:rPr lang="en-US" sz="2800" dirty="0" smtClean="0">
                <a:solidFill>
                  <a:schemeClr val="bg2"/>
                </a:solidFill>
              </a:rPr>
              <a:t>when patient not on antiretroviral therapy, </a:t>
            </a:r>
            <a:r>
              <a:rPr lang="en-US" sz="2800" b="1" dirty="0" smtClean="0">
                <a:solidFill>
                  <a:schemeClr val="bg2"/>
                </a:solidFill>
              </a:rPr>
              <a:t>or </a:t>
            </a:r>
          </a:p>
          <a:p>
            <a:pPr lvl="1" eaLnBrk="1" hangingPunct="1">
              <a:lnSpc>
                <a:spcPct val="90000"/>
              </a:lnSpc>
              <a:spcBef>
                <a:spcPts val="800"/>
              </a:spcBef>
              <a:buClr>
                <a:srgbClr val="FFFF00"/>
              </a:buClr>
              <a:buFont typeface="Arial" pitchFamily="34" charset="0"/>
              <a:buChar char="•"/>
            </a:pPr>
            <a:r>
              <a:rPr lang="en-US" sz="2800" dirty="0" smtClean="0">
                <a:solidFill>
                  <a:schemeClr val="bg2"/>
                </a:solidFill>
              </a:rPr>
              <a:t>antiretroviral </a:t>
            </a:r>
            <a:r>
              <a:rPr lang="en-US" sz="2800" dirty="0">
                <a:solidFill>
                  <a:schemeClr val="bg2"/>
                </a:solidFill>
              </a:rPr>
              <a:t>therapy </a:t>
            </a:r>
            <a:r>
              <a:rPr lang="en-US" sz="2800" dirty="0" smtClean="0">
                <a:solidFill>
                  <a:schemeClr val="bg2"/>
                </a:solidFill>
              </a:rPr>
              <a:t> </a:t>
            </a:r>
            <a:r>
              <a:rPr lang="en-US" sz="2800" dirty="0">
                <a:solidFill>
                  <a:schemeClr val="bg2"/>
                </a:solidFill>
              </a:rPr>
              <a:t>seems ineffective because </a:t>
            </a:r>
            <a:r>
              <a:rPr lang="en-US" sz="2800" dirty="0" smtClean="0">
                <a:solidFill>
                  <a:schemeClr val="bg2"/>
                </a:solidFill>
              </a:rPr>
              <a:t>of:</a:t>
            </a:r>
            <a:endParaRPr lang="en-US" sz="2800" dirty="0">
              <a:solidFill>
                <a:schemeClr val="bg2"/>
              </a:solidFill>
            </a:endParaRPr>
          </a:p>
          <a:p>
            <a:pPr lvl="3" eaLnBrk="1" hangingPunct="1">
              <a:lnSpc>
                <a:spcPct val="90000"/>
              </a:lnSpc>
              <a:spcBef>
                <a:spcPts val="800"/>
              </a:spcBef>
              <a:buClr>
                <a:srgbClr val="FFFF00"/>
              </a:buClr>
              <a:buFont typeface="Arial" pitchFamily="34" charset="0"/>
              <a:buChar char="•"/>
            </a:pPr>
            <a:r>
              <a:rPr lang="en-US" sz="2800" dirty="0">
                <a:solidFill>
                  <a:schemeClr val="bg2"/>
                </a:solidFill>
              </a:rPr>
              <a:t>persistently low </a:t>
            </a:r>
            <a:r>
              <a:rPr lang="en-US" sz="2800" dirty="0" smtClean="0">
                <a:solidFill>
                  <a:schemeClr val="bg2"/>
                </a:solidFill>
              </a:rPr>
              <a:t> CD4 levels, or</a:t>
            </a:r>
            <a:endParaRPr lang="en-US" sz="2800" dirty="0">
              <a:solidFill>
                <a:schemeClr val="bg2"/>
              </a:solidFill>
            </a:endParaRPr>
          </a:p>
          <a:p>
            <a:pPr lvl="3" eaLnBrk="1" hangingPunct="1">
              <a:lnSpc>
                <a:spcPct val="90000"/>
              </a:lnSpc>
              <a:spcBef>
                <a:spcPts val="800"/>
              </a:spcBef>
              <a:buClr>
                <a:srgbClr val="FFFF00"/>
              </a:buClr>
              <a:buFont typeface="Arial" pitchFamily="34" charset="0"/>
              <a:buChar char="•"/>
            </a:pPr>
            <a:r>
              <a:rPr lang="en-US" sz="2800" dirty="0">
                <a:solidFill>
                  <a:schemeClr val="bg2"/>
                </a:solidFill>
              </a:rPr>
              <a:t>decreasing CD4 count and/or signs and symptoms of clinical deterioration</a:t>
            </a:r>
          </a:p>
        </p:txBody>
      </p:sp>
    </p:spTree>
    <p:extLst>
      <p:ext uri="{BB962C8B-B14F-4D97-AF65-F5344CB8AC3E}">
        <p14:creationId xmlns:p14="http://schemas.microsoft.com/office/powerpoint/2010/main" val="2640296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74638"/>
            <a:ext cx="8839200" cy="868362"/>
          </a:xfrm>
        </p:spPr>
        <p:txBody>
          <a:bodyPr>
            <a:normAutofit/>
          </a:bodyPr>
          <a:lstStyle/>
          <a:p>
            <a:r>
              <a:rPr lang="en-US" sz="3600" dirty="0" smtClean="0">
                <a:solidFill>
                  <a:srgbClr val="FFFF00"/>
                </a:solidFill>
                <a:latin typeface="Arial" pitchFamily="34" charset="0"/>
                <a:cs typeface="Arial" pitchFamily="34" charset="0"/>
              </a:rPr>
              <a:t>HIV-2 Surveillance Case Definition</a:t>
            </a:r>
            <a:endParaRPr lang="en-US" sz="3600" dirty="0">
              <a:solidFill>
                <a:srgbClr val="FFFF00"/>
              </a:solidFill>
              <a:latin typeface="Arial" pitchFamily="34" charset="0"/>
              <a:cs typeface="Arial" pitchFamily="34" charset="0"/>
            </a:endParaRPr>
          </a:p>
        </p:txBody>
      </p:sp>
      <p:sp>
        <p:nvSpPr>
          <p:cNvPr id="4" name="Content Placeholder 3"/>
          <p:cNvSpPr>
            <a:spLocks noGrp="1"/>
          </p:cNvSpPr>
          <p:nvPr>
            <p:ph idx="1"/>
          </p:nvPr>
        </p:nvSpPr>
        <p:spPr>
          <a:xfrm>
            <a:off x="304800" y="914400"/>
            <a:ext cx="8839200" cy="5287963"/>
          </a:xfrm>
        </p:spPr>
        <p:txBody>
          <a:bodyPr>
            <a:noAutofit/>
          </a:bodyPr>
          <a:lstStyle/>
          <a:p>
            <a:pPr algn="ctr">
              <a:buNone/>
            </a:pPr>
            <a:r>
              <a:rPr lang="en-US" sz="2800" b="1" dirty="0" smtClean="0">
                <a:solidFill>
                  <a:schemeClr val="bg2"/>
                </a:solidFill>
                <a:latin typeface="Arial" pitchFamily="34" charset="0"/>
                <a:cs typeface="Arial" pitchFamily="34" charset="0"/>
              </a:rPr>
              <a:t>One or more of the following criteria:</a:t>
            </a:r>
          </a:p>
          <a:p>
            <a:pPr>
              <a:buNone/>
            </a:pPr>
            <a:r>
              <a:rPr lang="en-US" sz="2400" dirty="0" smtClean="0">
                <a:solidFill>
                  <a:schemeClr val="bg2"/>
                </a:solidFill>
                <a:latin typeface="Arial" pitchFamily="34" charset="0"/>
                <a:cs typeface="Arial" pitchFamily="34" charset="0"/>
              </a:rPr>
              <a:t>FDA-approved HIV1/HIV-2 type-differentiating antibody immunoassay  (TDAI) test result positive for HIV-2 and negative for HIV-1</a:t>
            </a:r>
          </a:p>
          <a:p>
            <a:pPr>
              <a:buNone/>
            </a:pPr>
            <a:r>
              <a:rPr lang="en-US" sz="2400" b="1" dirty="0" smtClean="0">
                <a:solidFill>
                  <a:schemeClr val="bg2"/>
                </a:solidFill>
                <a:latin typeface="Arial" pitchFamily="34" charset="0"/>
                <a:cs typeface="Arial" pitchFamily="34" charset="0"/>
              </a:rPr>
              <a:t>Or</a:t>
            </a:r>
            <a:endParaRPr lang="en-US" sz="2400" b="1" dirty="0">
              <a:solidFill>
                <a:schemeClr val="bg2"/>
              </a:solidFill>
              <a:latin typeface="Arial" pitchFamily="34" charset="0"/>
              <a:cs typeface="Arial" pitchFamily="34" charset="0"/>
            </a:endParaRPr>
          </a:p>
          <a:p>
            <a:pPr>
              <a:buNone/>
            </a:pPr>
            <a:r>
              <a:rPr lang="en-US" sz="2400" dirty="0" smtClean="0">
                <a:solidFill>
                  <a:schemeClr val="bg2"/>
                </a:solidFill>
                <a:latin typeface="Arial" pitchFamily="34" charset="0"/>
                <a:cs typeface="Arial" pitchFamily="34" charset="0"/>
              </a:rPr>
              <a:t>Positive HIV-2 NAT result (DNA test rather than an RNA test)</a:t>
            </a:r>
          </a:p>
          <a:p>
            <a:pPr>
              <a:buNone/>
            </a:pPr>
            <a:r>
              <a:rPr lang="en-US" sz="2400" b="1" dirty="0" smtClean="0">
                <a:solidFill>
                  <a:schemeClr val="bg2"/>
                </a:solidFill>
                <a:latin typeface="Arial" pitchFamily="34" charset="0"/>
                <a:cs typeface="Arial" pitchFamily="34" charset="0"/>
              </a:rPr>
              <a:t>Or</a:t>
            </a:r>
            <a:endParaRPr lang="en-US" sz="2400" b="1" dirty="0">
              <a:solidFill>
                <a:schemeClr val="bg2"/>
              </a:solidFill>
              <a:latin typeface="Arial" pitchFamily="34" charset="0"/>
              <a:cs typeface="Arial" pitchFamily="34" charset="0"/>
            </a:endParaRPr>
          </a:p>
          <a:p>
            <a:pPr>
              <a:buNone/>
            </a:pPr>
            <a:r>
              <a:rPr lang="en-US" sz="2400" dirty="0" smtClean="0">
                <a:solidFill>
                  <a:schemeClr val="bg2"/>
                </a:solidFill>
                <a:latin typeface="Arial" pitchFamily="34" charset="0"/>
                <a:cs typeface="Arial" pitchFamily="34" charset="0"/>
              </a:rPr>
              <a:t>Positive HIV-2 Western blot (WB) (or immunoblot or line assay)  result and negative or indeterminate HIV-1 WB result </a:t>
            </a:r>
          </a:p>
          <a:p>
            <a:pPr>
              <a:buNone/>
            </a:pPr>
            <a:r>
              <a:rPr lang="en-US" sz="2400" b="1" dirty="0" smtClean="0">
                <a:solidFill>
                  <a:schemeClr val="bg2"/>
                </a:solidFill>
                <a:latin typeface="Arial" pitchFamily="34" charset="0"/>
                <a:cs typeface="Arial" pitchFamily="34" charset="0"/>
              </a:rPr>
              <a:t>Or</a:t>
            </a:r>
            <a:endParaRPr lang="en-US" sz="2400" b="1" dirty="0">
              <a:solidFill>
                <a:schemeClr val="bg2"/>
              </a:solidFill>
              <a:latin typeface="Arial" pitchFamily="34" charset="0"/>
              <a:cs typeface="Arial" pitchFamily="34" charset="0"/>
            </a:endParaRPr>
          </a:p>
          <a:p>
            <a:pPr>
              <a:buNone/>
            </a:pPr>
            <a:r>
              <a:rPr lang="en-US" sz="2400" dirty="0" smtClean="0">
                <a:solidFill>
                  <a:schemeClr val="bg2"/>
                </a:solidFill>
                <a:latin typeface="Arial" pitchFamily="34" charset="0"/>
                <a:cs typeface="Arial" pitchFamily="34" charset="0"/>
              </a:rPr>
              <a:t>Diagnosis of HIV-2 infection by a laboratory expert experienced in differentiating HIV-2 from HIV-1 if laboratory evidence for HIV-2 is ambiguous  </a:t>
            </a:r>
            <a:endParaRPr lang="en-US" sz="2400"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1242081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27038"/>
            <a:ext cx="8229600" cy="1173162"/>
          </a:xfrm>
        </p:spPr>
        <p:txBody>
          <a:bodyPr/>
          <a:lstStyle/>
          <a:p>
            <a:r>
              <a:rPr lang="en-US" sz="3600" dirty="0" smtClean="0">
                <a:solidFill>
                  <a:srgbClr val="FFFF00"/>
                </a:solidFill>
                <a:latin typeface="Arial" pitchFamily="34" charset="0"/>
                <a:cs typeface="Arial" pitchFamily="34" charset="0"/>
              </a:rPr>
              <a:t>Undifferentiated HIV </a:t>
            </a:r>
            <a:br>
              <a:rPr lang="en-US" sz="3600" dirty="0" smtClean="0">
                <a:solidFill>
                  <a:srgbClr val="FFFF00"/>
                </a:solidFill>
                <a:latin typeface="Arial" pitchFamily="34" charset="0"/>
                <a:cs typeface="Arial" pitchFamily="34" charset="0"/>
              </a:rPr>
            </a:br>
            <a:r>
              <a:rPr lang="en-US" sz="3600" dirty="0" smtClean="0">
                <a:solidFill>
                  <a:srgbClr val="FFFF00"/>
                </a:solidFill>
                <a:latin typeface="Arial" pitchFamily="34" charset="0"/>
                <a:cs typeface="Arial" pitchFamily="34" charset="0"/>
              </a:rPr>
              <a:t>Surveillance </a:t>
            </a:r>
            <a:r>
              <a:rPr lang="en-US" sz="3600" dirty="0">
                <a:solidFill>
                  <a:srgbClr val="FFFF00"/>
                </a:solidFill>
                <a:latin typeface="Arial" pitchFamily="34" charset="0"/>
                <a:cs typeface="Arial" pitchFamily="34" charset="0"/>
              </a:rPr>
              <a:t>Case Definition</a:t>
            </a:r>
          </a:p>
        </p:txBody>
      </p:sp>
      <p:sp>
        <p:nvSpPr>
          <p:cNvPr id="4" name="Content Placeholder 3"/>
          <p:cNvSpPr>
            <a:spLocks noGrp="1"/>
          </p:cNvSpPr>
          <p:nvPr>
            <p:ph idx="1"/>
          </p:nvPr>
        </p:nvSpPr>
        <p:spPr>
          <a:xfrm>
            <a:off x="762000" y="1646237"/>
            <a:ext cx="7924800" cy="4525963"/>
          </a:xfrm>
        </p:spPr>
        <p:txBody>
          <a:bodyPr>
            <a:normAutofit fontScale="92500"/>
          </a:bodyPr>
          <a:lstStyle/>
          <a:p>
            <a:pPr marL="0" indent="0">
              <a:buNone/>
            </a:pPr>
            <a:r>
              <a:rPr lang="en-US" sz="3000" dirty="0" smtClean="0">
                <a:solidFill>
                  <a:schemeClr val="bg2"/>
                </a:solidFill>
                <a:latin typeface="Arial" pitchFamily="34" charset="0"/>
                <a:cs typeface="Arial" pitchFamily="34" charset="0"/>
              </a:rPr>
              <a:t>The HIV type is “undifferentiated” if a laboratory expert or definitive NAT results cannot resolve ambiguous antibody-test evidence for HIV-2:</a:t>
            </a:r>
          </a:p>
          <a:p>
            <a:pPr marL="0" indent="0">
              <a:buNone/>
            </a:pPr>
            <a:endParaRPr lang="en-US" sz="3000" dirty="0">
              <a:solidFill>
                <a:schemeClr val="bg2"/>
              </a:solidFill>
              <a:latin typeface="Arial" pitchFamily="34" charset="0"/>
              <a:cs typeface="Arial" pitchFamily="34" charset="0"/>
            </a:endParaRPr>
          </a:p>
          <a:p>
            <a:pPr lvl="0"/>
            <a:r>
              <a:rPr lang="en-US" sz="3000" dirty="0" smtClean="0">
                <a:solidFill>
                  <a:schemeClr val="bg2"/>
                </a:solidFill>
                <a:latin typeface="Arial" pitchFamily="34" charset="0"/>
                <a:cs typeface="Arial" pitchFamily="34" charset="0"/>
              </a:rPr>
              <a:t>HIV-1/HIV-2 type-differentiating (TDAI) test result is “undifferentiated” (positive for both HIV-1 and HIV-2)</a:t>
            </a:r>
          </a:p>
          <a:p>
            <a:pPr marL="0" indent="0">
              <a:buNone/>
            </a:pPr>
            <a:r>
              <a:rPr lang="en-US" sz="3000" dirty="0" smtClean="0">
                <a:solidFill>
                  <a:schemeClr val="bg2"/>
                </a:solidFill>
                <a:latin typeface="Arial" pitchFamily="34" charset="0"/>
                <a:cs typeface="Arial" pitchFamily="34" charset="0"/>
              </a:rPr>
              <a:t>or </a:t>
            </a:r>
          </a:p>
          <a:p>
            <a:pPr lvl="0"/>
            <a:r>
              <a:rPr lang="en-US" sz="3000" dirty="0" smtClean="0">
                <a:solidFill>
                  <a:schemeClr val="bg2"/>
                </a:solidFill>
                <a:latin typeface="Arial" pitchFamily="34" charset="0"/>
                <a:cs typeface="Arial" pitchFamily="34" charset="0"/>
              </a:rPr>
              <a:t>HIV-2 WB is positive and HIV-1 WB is positive </a:t>
            </a:r>
            <a:endParaRPr lang="en-US" sz="3000"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2182614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79438"/>
            <a:ext cx="8229600" cy="1325562"/>
          </a:xfrm>
        </p:spPr>
        <p:txBody>
          <a:bodyPr/>
          <a:lstStyle/>
          <a:p>
            <a:r>
              <a:rPr lang="en-US" sz="3600" dirty="0" smtClean="0">
                <a:solidFill>
                  <a:srgbClr val="FFFF00"/>
                </a:solidFill>
                <a:latin typeface="Arial" pitchFamily="34" charset="0"/>
                <a:cs typeface="Arial" pitchFamily="34" charset="0"/>
              </a:rPr>
              <a:t>Dual HIV </a:t>
            </a:r>
            <a:br>
              <a:rPr lang="en-US" sz="3600" dirty="0" smtClean="0">
                <a:solidFill>
                  <a:srgbClr val="FFFF00"/>
                </a:solidFill>
                <a:latin typeface="Arial" pitchFamily="34" charset="0"/>
                <a:cs typeface="Arial" pitchFamily="34" charset="0"/>
              </a:rPr>
            </a:br>
            <a:r>
              <a:rPr lang="en-US" sz="3600" dirty="0" smtClean="0">
                <a:solidFill>
                  <a:srgbClr val="FFFF00"/>
                </a:solidFill>
                <a:latin typeface="Arial" pitchFamily="34" charset="0"/>
                <a:cs typeface="Arial" pitchFamily="34" charset="0"/>
              </a:rPr>
              <a:t>Surveillance </a:t>
            </a:r>
            <a:r>
              <a:rPr lang="en-US" sz="3600" dirty="0">
                <a:solidFill>
                  <a:srgbClr val="FFFF00"/>
                </a:solidFill>
                <a:latin typeface="Arial" pitchFamily="34" charset="0"/>
                <a:cs typeface="Arial" pitchFamily="34" charset="0"/>
              </a:rPr>
              <a:t>Case Definition</a:t>
            </a:r>
          </a:p>
        </p:txBody>
      </p:sp>
      <p:sp>
        <p:nvSpPr>
          <p:cNvPr id="4" name="Content Placeholder 3"/>
          <p:cNvSpPr>
            <a:spLocks noGrp="1"/>
          </p:cNvSpPr>
          <p:nvPr>
            <p:ph idx="1"/>
          </p:nvPr>
        </p:nvSpPr>
        <p:spPr>
          <a:xfrm>
            <a:off x="457200" y="2590800"/>
            <a:ext cx="8229600" cy="1447800"/>
          </a:xfrm>
        </p:spPr>
        <p:txBody>
          <a:bodyPr>
            <a:normAutofit/>
          </a:bodyPr>
          <a:lstStyle/>
          <a:p>
            <a:pPr marL="0" indent="0">
              <a:buNone/>
            </a:pPr>
            <a:r>
              <a:rPr lang="en-US" dirty="0" smtClean="0">
                <a:solidFill>
                  <a:schemeClr val="bg2"/>
                </a:solidFill>
                <a:latin typeface="Arial" pitchFamily="34" charset="0"/>
                <a:cs typeface="Arial" pitchFamily="34" charset="0"/>
              </a:rPr>
              <a:t>The HIV type is “dual” (both 1 and 2) if both an HIV-1 NAT and an HIV-2 NAT are positive </a:t>
            </a:r>
          </a:p>
          <a:p>
            <a:endParaRPr lang="en-US"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2251809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FF00"/>
                </a:solidFill>
                <a:latin typeface="Arial" pitchFamily="34" charset="0"/>
                <a:cs typeface="Arial" pitchFamily="34" charset="0"/>
              </a:rPr>
              <a:t>Perinatal HIV-2 Exposure</a:t>
            </a:r>
            <a:endParaRPr lang="en-US" sz="3600"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457200" y="1066800"/>
            <a:ext cx="8229600" cy="5334000"/>
          </a:xfrm>
        </p:spPr>
        <p:txBody>
          <a:bodyPr>
            <a:normAutofit fontScale="85000" lnSpcReduction="10000"/>
          </a:bodyPr>
          <a:lstStyle/>
          <a:p>
            <a:r>
              <a:rPr lang="en-US" dirty="0" smtClean="0">
                <a:solidFill>
                  <a:schemeClr val="bg2"/>
                </a:solidFill>
                <a:latin typeface="Arial" pitchFamily="34" charset="0"/>
                <a:cs typeface="Arial" pitchFamily="34" charset="0"/>
              </a:rPr>
              <a:t>In perinatally exposed children aged &lt;18 months, antibody tests are not used to diagnose HIV infection because of the expectation that they will be falsely positive due to passive transfer of maternal antibody, and the NAT routinely used to diagnose HIV in children is likely to be negative because it is specific for HIV-1. </a:t>
            </a:r>
          </a:p>
          <a:p>
            <a:r>
              <a:rPr lang="en-US" dirty="0" smtClean="0">
                <a:solidFill>
                  <a:schemeClr val="bg2"/>
                </a:solidFill>
                <a:latin typeface="Arial" pitchFamily="34" charset="0"/>
                <a:cs typeface="Arial" pitchFamily="34" charset="0"/>
              </a:rPr>
              <a:t>An HIV-2 DNA test should be used if the mother is known to have HIV-2 infection, and a positive result would satisfy the criteria for a case. </a:t>
            </a:r>
          </a:p>
          <a:p>
            <a:r>
              <a:rPr lang="en-US" dirty="0" smtClean="0">
                <a:solidFill>
                  <a:schemeClr val="bg2"/>
                </a:solidFill>
                <a:latin typeface="Arial" pitchFamily="34" charset="0"/>
                <a:cs typeface="Arial" pitchFamily="34" charset="0"/>
              </a:rPr>
              <a:t>Otherwise, the diagnosis of HIV-2 infection in a child will probably need to wait until the child is 18 months old. </a:t>
            </a:r>
            <a:endParaRPr lang="en-US"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2918752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762000" y="381000"/>
            <a:ext cx="7467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0" algn="l"/>
              </a:tabLst>
            </a:pPr>
            <a:r>
              <a:rPr kumimoji="0" lang="en-US" sz="360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When to Contact the</a:t>
            </a:r>
            <a:r>
              <a:rPr kumimoji="0" lang="en-US" sz="3600" i="0" u="none" strike="noStrike" cap="none" normalizeH="0" dirty="0" smtClean="0">
                <a:ln>
                  <a:noFill/>
                </a:ln>
                <a:solidFill>
                  <a:srgbClr val="FFFF00"/>
                </a:solidFill>
                <a:effectLst/>
                <a:latin typeface="Arial" pitchFamily="34" charset="0"/>
                <a:ea typeface="Times New Roman" pitchFamily="18" charset="0"/>
                <a:cs typeface="Arial" pitchFamily="34" charset="0"/>
              </a:rPr>
              <a:t> </a:t>
            </a:r>
            <a:r>
              <a:rPr kumimoji="0" lang="en-US" sz="360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CDC COPHI Coordinator for Discordant Lab?</a:t>
            </a:r>
            <a:endParaRPr kumimoji="0" lang="en-US" sz="3600" i="0" u="none" strike="noStrike" cap="none" normalizeH="0" baseline="0" dirty="0" smtClean="0">
              <a:ln>
                <a:noFill/>
              </a:ln>
              <a:solidFill>
                <a:srgbClr val="FFFF00"/>
              </a:solidFill>
              <a:effectLst/>
              <a:latin typeface="Arial" pitchFamily="34" charset="0"/>
              <a:cs typeface="Arial" pitchFamily="34" charset="0"/>
            </a:endParaRPr>
          </a:p>
        </p:txBody>
      </p:sp>
      <p:sp>
        <p:nvSpPr>
          <p:cNvPr id="2" name="Content Placeholder 1"/>
          <p:cNvSpPr>
            <a:spLocks noGrp="1"/>
          </p:cNvSpPr>
          <p:nvPr>
            <p:ph idx="1"/>
          </p:nvPr>
        </p:nvSpPr>
        <p:spPr>
          <a:xfrm>
            <a:off x="838201" y="1809929"/>
            <a:ext cx="7696199" cy="3371671"/>
          </a:xfrm>
        </p:spPr>
        <p:txBody>
          <a:bodyPr/>
          <a:lstStyle/>
          <a:p>
            <a:r>
              <a:rPr lang="en-US" dirty="0">
                <a:solidFill>
                  <a:srgbClr val="FFFFFF"/>
                </a:solidFill>
                <a:latin typeface="Arial" pitchFamily="34" charset="0"/>
                <a:cs typeface="Arial" pitchFamily="34" charset="0"/>
              </a:rPr>
              <a:t>All cases </a:t>
            </a:r>
            <a:r>
              <a:rPr lang="en-US" dirty="0" smtClean="0">
                <a:solidFill>
                  <a:srgbClr val="FFFFFF"/>
                </a:solidFill>
                <a:latin typeface="Arial" pitchFamily="34" charset="0"/>
                <a:cs typeface="Arial" pitchFamily="34" charset="0"/>
              </a:rPr>
              <a:t>of HIV-2</a:t>
            </a:r>
          </a:p>
          <a:p>
            <a:r>
              <a:rPr lang="en-US" dirty="0" smtClean="0">
                <a:solidFill>
                  <a:srgbClr val="FFFFFF"/>
                </a:solidFill>
                <a:latin typeface="Arial" pitchFamily="34" charset="0"/>
                <a:cs typeface="Arial" pitchFamily="34" charset="0"/>
              </a:rPr>
              <a:t>Unusual </a:t>
            </a:r>
            <a:r>
              <a:rPr lang="en-US" dirty="0">
                <a:solidFill>
                  <a:srgbClr val="FFFFFF"/>
                </a:solidFill>
                <a:latin typeface="Arial" pitchFamily="34" charset="0"/>
                <a:cs typeface="Arial" pitchFamily="34" charset="0"/>
              </a:rPr>
              <a:t>HIV-1 </a:t>
            </a:r>
            <a:r>
              <a:rPr lang="en-US" dirty="0" smtClean="0">
                <a:solidFill>
                  <a:srgbClr val="FFFFFF"/>
                </a:solidFill>
                <a:latin typeface="Arial" pitchFamily="34" charset="0"/>
                <a:cs typeface="Arial" pitchFamily="34" charset="0"/>
              </a:rPr>
              <a:t>strains if </a:t>
            </a:r>
            <a:r>
              <a:rPr lang="en-US" dirty="0">
                <a:solidFill>
                  <a:srgbClr val="FFFFFF"/>
                </a:solidFill>
                <a:latin typeface="Arial" pitchFamily="34" charset="0"/>
                <a:cs typeface="Arial" pitchFamily="34" charset="0"/>
              </a:rPr>
              <a:t>the patient has possible </a:t>
            </a:r>
            <a:r>
              <a:rPr lang="en-US" dirty="0" smtClean="0">
                <a:solidFill>
                  <a:srgbClr val="FFFFFF"/>
                </a:solidFill>
                <a:latin typeface="Arial" pitchFamily="34" charset="0"/>
                <a:cs typeface="Arial" pitchFamily="34" charset="0"/>
              </a:rPr>
              <a:t>false-negative </a:t>
            </a:r>
            <a:r>
              <a:rPr lang="en-US" dirty="0">
                <a:solidFill>
                  <a:srgbClr val="FFFFFF"/>
                </a:solidFill>
                <a:latin typeface="Arial" pitchFamily="34" charset="0"/>
                <a:cs typeface="Arial" pitchFamily="34" charset="0"/>
              </a:rPr>
              <a:t>screening tests  </a:t>
            </a:r>
            <a:r>
              <a:rPr lang="en-US" dirty="0" smtClean="0">
                <a:solidFill>
                  <a:srgbClr val="FFFFFF"/>
                </a:solidFill>
                <a:latin typeface="Arial" pitchFamily="34" charset="0"/>
                <a:cs typeface="Arial" pitchFamily="34" charset="0"/>
              </a:rPr>
              <a:t>(e.g. Group </a:t>
            </a:r>
            <a:r>
              <a:rPr lang="en-US" dirty="0">
                <a:solidFill>
                  <a:srgbClr val="FFFFFF"/>
                </a:solidFill>
                <a:latin typeface="Arial" pitchFamily="34" charset="0"/>
                <a:cs typeface="Arial" pitchFamily="34" charset="0"/>
              </a:rPr>
              <a:t>O </a:t>
            </a:r>
            <a:r>
              <a:rPr lang="en-US" dirty="0" smtClean="0">
                <a:solidFill>
                  <a:srgbClr val="FFFFFF"/>
                </a:solidFill>
                <a:latin typeface="Arial" pitchFamily="34" charset="0"/>
                <a:cs typeface="Arial" pitchFamily="34" charset="0"/>
              </a:rPr>
              <a:t>suspected)</a:t>
            </a:r>
          </a:p>
          <a:p>
            <a:r>
              <a:rPr lang="en-US" dirty="0" smtClean="0">
                <a:solidFill>
                  <a:srgbClr val="FFFFFF"/>
                </a:solidFill>
                <a:latin typeface="Arial" pitchFamily="34" charset="0"/>
                <a:cs typeface="Arial" pitchFamily="34" charset="0"/>
              </a:rPr>
              <a:t>Diagnostic uncertainty (e.g. to “rule-out” Acute HIV-1)</a:t>
            </a:r>
            <a:endParaRPr lang="en-US" dirty="0"/>
          </a:p>
        </p:txBody>
      </p:sp>
      <p:sp>
        <p:nvSpPr>
          <p:cNvPr id="3" name="TextBox 2"/>
          <p:cNvSpPr txBox="1"/>
          <p:nvPr/>
        </p:nvSpPr>
        <p:spPr>
          <a:xfrm>
            <a:off x="228600" y="5410200"/>
            <a:ext cx="8763000" cy="523220"/>
          </a:xfrm>
          <a:prstGeom prst="rect">
            <a:avLst/>
          </a:prstGeom>
          <a:noFill/>
        </p:spPr>
        <p:txBody>
          <a:bodyPr wrap="square" rtlCol="0">
            <a:spAutoFit/>
          </a:bodyPr>
          <a:lstStyle/>
          <a:p>
            <a:r>
              <a:rPr lang="en-US" sz="2800" dirty="0" smtClean="0">
                <a:solidFill>
                  <a:srgbClr val="FFFF00"/>
                </a:solidFill>
                <a:latin typeface="Arial" pitchFamily="34" charset="0"/>
                <a:cs typeface="Arial" pitchFamily="34" charset="0"/>
              </a:rPr>
              <a:t>Contact Pat Joyce: </a:t>
            </a:r>
            <a:r>
              <a:rPr lang="en-US" sz="2800" u="sng" dirty="0" smtClean="0">
                <a:solidFill>
                  <a:srgbClr val="FFFF00"/>
                </a:solidFill>
                <a:latin typeface="Arial" pitchFamily="34" charset="0"/>
                <a:cs typeface="Arial" pitchFamily="34" charset="0"/>
              </a:rPr>
              <a:t>pjoyce@cdc.gov </a:t>
            </a:r>
            <a:r>
              <a:rPr lang="en-US" sz="2800" dirty="0" smtClean="0">
                <a:solidFill>
                  <a:srgbClr val="FFFF00"/>
                </a:solidFill>
                <a:latin typeface="Arial" pitchFamily="34" charset="0"/>
                <a:cs typeface="Arial" pitchFamily="34" charset="0"/>
              </a:rPr>
              <a:t>or 404-639-0934</a:t>
            </a:r>
            <a:endParaRPr lang="en-US" sz="28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322244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dirty="0" smtClean="0"/>
              <a:t>Process Standards</a:t>
            </a:r>
            <a:endParaRPr lang="en-US" i="1" dirty="0"/>
          </a:p>
        </p:txBody>
      </p:sp>
      <p:sp>
        <p:nvSpPr>
          <p:cNvPr id="3" name="Content Placeholder 2"/>
          <p:cNvSpPr>
            <a:spLocks noGrp="1"/>
          </p:cNvSpPr>
          <p:nvPr>
            <p:ph idx="1"/>
          </p:nvPr>
        </p:nvSpPr>
        <p:spPr>
          <a:xfrm>
            <a:off x="457200" y="639762"/>
            <a:ext cx="8229600" cy="5837238"/>
          </a:xfrm>
        </p:spPr>
        <p:txBody>
          <a:bodyPr/>
          <a:lstStyle/>
          <a:p>
            <a:r>
              <a:rPr lang="en-US" b="0" dirty="0" smtClean="0">
                <a:solidFill>
                  <a:srgbClr val="FFFFFF"/>
                </a:solidFill>
              </a:rPr>
              <a:t>Stage 0</a:t>
            </a:r>
          </a:p>
          <a:p>
            <a:pPr lvl="1"/>
            <a:r>
              <a:rPr lang="en-US" b="0" dirty="0" smtClean="0">
                <a:solidFill>
                  <a:srgbClr val="FFFFFF"/>
                </a:solidFill>
              </a:rPr>
              <a:t>Start special diagnostic investigation within 1 week after receiving report of possible stage 0 (combination of discordant test results)</a:t>
            </a:r>
          </a:p>
          <a:p>
            <a:pPr lvl="1"/>
            <a:r>
              <a:rPr lang="en-US" dirty="0" smtClean="0">
                <a:solidFill>
                  <a:srgbClr val="FFFFFF"/>
                </a:solidFill>
              </a:rPr>
              <a:t>Confirm or rule out stage 0 within 1 month later </a:t>
            </a:r>
          </a:p>
          <a:p>
            <a:pPr lvl="1"/>
            <a:r>
              <a:rPr lang="en-US" dirty="0" smtClean="0">
                <a:solidFill>
                  <a:srgbClr val="FFFFFF"/>
                </a:solidFill>
              </a:rPr>
              <a:t>Prioritize partner services for stage-0 cases</a:t>
            </a:r>
          </a:p>
          <a:p>
            <a:r>
              <a:rPr lang="en-US" b="0" dirty="0" smtClean="0">
                <a:solidFill>
                  <a:srgbClr val="FFFFFF"/>
                </a:solidFill>
              </a:rPr>
              <a:t>HIV-2</a:t>
            </a:r>
          </a:p>
          <a:p>
            <a:pPr lvl="1"/>
            <a:r>
              <a:rPr lang="en-US" dirty="0" smtClean="0">
                <a:solidFill>
                  <a:srgbClr val="FFFFFF"/>
                </a:solidFill>
              </a:rPr>
              <a:t>Start special diagnostic investigation within 3 months after receiving report of possible HIV-2 infection</a:t>
            </a:r>
          </a:p>
          <a:p>
            <a:pPr lvl="1"/>
            <a:r>
              <a:rPr lang="en-US" b="0" dirty="0" smtClean="0">
                <a:solidFill>
                  <a:srgbClr val="FFFFFF"/>
                </a:solidFill>
              </a:rPr>
              <a:t>Notify CDC COPHI coordinator</a:t>
            </a:r>
          </a:p>
          <a:p>
            <a:pPr lvl="1"/>
            <a:r>
              <a:rPr lang="en-US" b="0" dirty="0" smtClean="0">
                <a:solidFill>
                  <a:srgbClr val="FFFFFF"/>
                </a:solidFill>
              </a:rPr>
              <a:t>Complete investigation within 3 months after start </a:t>
            </a:r>
          </a:p>
          <a:p>
            <a:pPr lvl="1"/>
            <a:r>
              <a:rPr lang="en-US" dirty="0" smtClean="0">
                <a:solidFill>
                  <a:srgbClr val="FFFFFF"/>
                </a:solidFill>
              </a:rPr>
              <a:t>If HIV-2 is confirmed, answer “Yes” to eHARS question</a:t>
            </a:r>
            <a:r>
              <a:rPr lang="en-US" dirty="0">
                <a:solidFill>
                  <a:srgbClr val="FFFFFF"/>
                </a:solidFill>
              </a:rPr>
              <a:t>:  “Did documented laboratory test results meet approved HIV diagnostic algorithm criteria?” </a:t>
            </a:r>
            <a:r>
              <a:rPr lang="en-US" dirty="0" smtClean="0">
                <a:solidFill>
                  <a:srgbClr val="FFFFFF"/>
                </a:solidFill>
              </a:rPr>
              <a:t> </a:t>
            </a:r>
            <a:endParaRPr lang="en-US" b="0" dirty="0" smtClean="0">
              <a:solidFill>
                <a:srgbClr val="FFFFFF"/>
              </a:solidFill>
            </a:endParaRPr>
          </a:p>
          <a:p>
            <a:r>
              <a:rPr lang="en-US" b="0" dirty="0" smtClean="0">
                <a:solidFill>
                  <a:srgbClr val="FFFFFF"/>
                </a:solidFill>
              </a:rPr>
              <a:t>False positive test results</a:t>
            </a:r>
          </a:p>
          <a:p>
            <a:pPr lvl="1"/>
            <a:r>
              <a:rPr lang="en-US" dirty="0" smtClean="0">
                <a:solidFill>
                  <a:srgbClr val="FFFFFF"/>
                </a:solidFill>
              </a:rPr>
              <a:t>If subsequent tests show definite absence of infection, delete false positive results from data (avoid counting non-cases as cases)</a:t>
            </a:r>
            <a:endParaRPr lang="en-US" b="0" dirty="0" smtClean="0">
              <a:solidFill>
                <a:srgbClr val="FFFFFF"/>
              </a:solidFill>
            </a:endParaRPr>
          </a:p>
          <a:p>
            <a:pPr lvl="1"/>
            <a:endParaRPr lang="en-US" b="0" dirty="0" smtClean="0"/>
          </a:p>
          <a:p>
            <a:endParaRPr lang="en-US" b="0" dirty="0" smtClean="0"/>
          </a:p>
          <a:p>
            <a:endParaRPr lang="en-US" b="0" dirty="0" smtClean="0"/>
          </a:p>
          <a:p>
            <a:pPr marL="0" indent="0">
              <a:buNone/>
            </a:pPr>
            <a:endParaRPr lang="en-US" sz="2800" b="0" dirty="0" smtClean="0"/>
          </a:p>
          <a:p>
            <a:endParaRPr lang="en-US" sz="2800" dirty="0"/>
          </a:p>
        </p:txBody>
      </p:sp>
    </p:spTree>
    <p:extLst>
      <p:ext uri="{BB962C8B-B14F-4D97-AF65-F5344CB8AC3E}">
        <p14:creationId xmlns:p14="http://schemas.microsoft.com/office/powerpoint/2010/main" val="497277694"/>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dirty="0" smtClean="0"/>
              <a:t>Major Changes from Previous </a:t>
            </a:r>
            <a:r>
              <a:rPr lang="en-US" i="1" dirty="0" smtClean="0"/>
              <a:t>Technical Guidance</a:t>
            </a:r>
            <a:endParaRPr lang="en-US" i="1" dirty="0"/>
          </a:p>
        </p:txBody>
      </p:sp>
      <p:sp>
        <p:nvSpPr>
          <p:cNvPr id="3" name="Content Placeholder 2"/>
          <p:cNvSpPr>
            <a:spLocks noGrp="1"/>
          </p:cNvSpPr>
          <p:nvPr>
            <p:ph idx="1"/>
          </p:nvPr>
        </p:nvSpPr>
        <p:spPr>
          <a:xfrm>
            <a:off x="457200" y="868362"/>
            <a:ext cx="8229600" cy="5608638"/>
          </a:xfrm>
        </p:spPr>
        <p:txBody>
          <a:bodyPr/>
          <a:lstStyle/>
          <a:p>
            <a:r>
              <a:rPr lang="en-US" b="0" dirty="0" smtClean="0"/>
              <a:t>Special diagnostics chapter is separate from risk factor ascertainment chapter (where main section on COPHI is)</a:t>
            </a:r>
          </a:p>
          <a:p>
            <a:pPr marL="0" indent="0">
              <a:buNone/>
            </a:pPr>
            <a:endParaRPr lang="en-US" sz="800" b="0" dirty="0" smtClean="0"/>
          </a:p>
          <a:p>
            <a:r>
              <a:rPr lang="en-US" b="0" dirty="0" smtClean="0"/>
              <a:t>New chapter describes causes of diagnostic uncertainty, about which CDC COPHI coordinator may be consulted</a:t>
            </a:r>
          </a:p>
          <a:p>
            <a:pPr marL="0" indent="0">
              <a:buNone/>
            </a:pPr>
            <a:endParaRPr lang="en-US" sz="800" b="0" dirty="0" smtClean="0"/>
          </a:p>
          <a:p>
            <a:r>
              <a:rPr lang="en-US" b="0" dirty="0" smtClean="0"/>
              <a:t>Defines stage 0 (because it may be associated with diagnostic uncertainty), which provides opportunity for prevention of transmission</a:t>
            </a:r>
          </a:p>
          <a:p>
            <a:pPr marL="0" indent="0">
              <a:buNone/>
            </a:pPr>
            <a:endParaRPr lang="en-US" sz="800" b="0" dirty="0" smtClean="0"/>
          </a:p>
          <a:p>
            <a:r>
              <a:rPr lang="en-US" b="0" dirty="0" smtClean="0"/>
              <a:t>Clarifies surveillance criteria for HIV-2 cases and to report all HIV-2 strains to </a:t>
            </a:r>
            <a:r>
              <a:rPr lang="en-US" b="0" dirty="0"/>
              <a:t>CDC COPHI coordinator </a:t>
            </a:r>
            <a:endParaRPr lang="en-US" b="0" dirty="0" smtClean="0"/>
          </a:p>
          <a:p>
            <a:pPr marL="0" indent="0">
              <a:buNone/>
            </a:pPr>
            <a:endParaRPr lang="en-US" sz="800" b="0" dirty="0" smtClean="0"/>
          </a:p>
          <a:p>
            <a:r>
              <a:rPr lang="en-US" b="0" dirty="0" smtClean="0"/>
              <a:t>Eliminates requirement to report unusual HIV-1 strains to CDC COPHI coordinator unless the unusual strain is associated with false negative test results</a:t>
            </a:r>
          </a:p>
          <a:p>
            <a:endParaRPr lang="en-US" b="0" dirty="0" smtClean="0"/>
          </a:p>
          <a:p>
            <a:endParaRPr lang="en-US" b="0" dirty="0" smtClean="0"/>
          </a:p>
          <a:p>
            <a:pPr marL="0" indent="0">
              <a:buNone/>
            </a:pPr>
            <a:endParaRPr lang="en-US" sz="2800" b="0" dirty="0" smtClean="0"/>
          </a:p>
          <a:p>
            <a:endParaRPr lang="en-US" sz="2800" dirty="0"/>
          </a:p>
        </p:txBody>
      </p:sp>
    </p:spTree>
    <p:extLst>
      <p:ext uri="{BB962C8B-B14F-4D97-AF65-F5344CB8AC3E}">
        <p14:creationId xmlns:p14="http://schemas.microsoft.com/office/powerpoint/2010/main" val="363125695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pPr lvl="0"/>
            <a:r>
              <a:rPr lang="en-US" dirty="0" smtClean="0"/>
              <a:t>Definition of Special Diagnostics</a:t>
            </a:r>
            <a:endParaRPr lang="en-US" dirty="0"/>
          </a:p>
        </p:txBody>
      </p:sp>
      <p:sp>
        <p:nvSpPr>
          <p:cNvPr id="3" name="Content Placeholder 2"/>
          <p:cNvSpPr>
            <a:spLocks noGrp="1"/>
          </p:cNvSpPr>
          <p:nvPr>
            <p:ph idx="1"/>
          </p:nvPr>
        </p:nvSpPr>
        <p:spPr>
          <a:xfrm>
            <a:off x="457200" y="914400"/>
            <a:ext cx="8229600" cy="5638800"/>
          </a:xfrm>
        </p:spPr>
        <p:txBody>
          <a:bodyPr/>
          <a:lstStyle/>
          <a:p>
            <a:pPr marL="0" indent="0">
              <a:buNone/>
            </a:pPr>
            <a:r>
              <a:rPr lang="en-US" dirty="0" smtClean="0">
                <a:solidFill>
                  <a:srgbClr val="FFFFFF"/>
                </a:solidFill>
              </a:rPr>
              <a:t>Special (non-routine) tests to:</a:t>
            </a:r>
          </a:p>
          <a:p>
            <a:r>
              <a:rPr lang="en-US" b="0" dirty="0">
                <a:solidFill>
                  <a:srgbClr val="FFFFFF"/>
                </a:solidFill>
              </a:rPr>
              <a:t>Resolve uncertain infection </a:t>
            </a:r>
            <a:r>
              <a:rPr lang="en-US" b="0" dirty="0" smtClean="0">
                <a:solidFill>
                  <a:srgbClr val="FFFFFF"/>
                </a:solidFill>
              </a:rPr>
              <a:t>status (generally by use of nucleic acid tests [NATs])</a:t>
            </a:r>
            <a:endParaRPr lang="en-US" b="0" dirty="0">
              <a:solidFill>
                <a:srgbClr val="FFFFFF"/>
              </a:solidFill>
            </a:endParaRPr>
          </a:p>
          <a:p>
            <a:r>
              <a:rPr lang="en-US" b="0" dirty="0">
                <a:solidFill>
                  <a:srgbClr val="FFFFFF"/>
                </a:solidFill>
              </a:rPr>
              <a:t>Identify unusual viral strains (especially HIV-2)</a:t>
            </a:r>
          </a:p>
          <a:p>
            <a:r>
              <a:rPr lang="en-US" b="0" dirty="0">
                <a:solidFill>
                  <a:srgbClr val="FFFFFF"/>
                </a:solidFill>
              </a:rPr>
              <a:t>Compare viral strains in transmission </a:t>
            </a:r>
            <a:r>
              <a:rPr lang="en-US" b="0" dirty="0" smtClean="0">
                <a:solidFill>
                  <a:srgbClr val="FFFFFF"/>
                </a:solidFill>
              </a:rPr>
              <a:t>network (phylogenetic sequencing)</a:t>
            </a:r>
          </a:p>
          <a:p>
            <a:endParaRPr lang="en-US" b="0" dirty="0">
              <a:solidFill>
                <a:srgbClr val="FFFF00"/>
              </a:solidFill>
            </a:endParaRPr>
          </a:p>
          <a:p>
            <a:pPr marL="0" indent="0">
              <a:buNone/>
            </a:pPr>
            <a:endParaRPr lang="en-US" dirty="0">
              <a:solidFill>
                <a:srgbClr val="FFFF00"/>
              </a:solidFill>
            </a:endParaRPr>
          </a:p>
        </p:txBody>
      </p:sp>
    </p:spTree>
    <p:extLst>
      <p:ext uri="{BB962C8B-B14F-4D97-AF65-F5344CB8AC3E}">
        <p14:creationId xmlns:p14="http://schemas.microsoft.com/office/powerpoint/2010/main" val="2406917323"/>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55638"/>
          </a:xfrm>
        </p:spPr>
        <p:txBody>
          <a:bodyPr/>
          <a:lstStyle/>
          <a:p>
            <a:r>
              <a:rPr lang="en-US" dirty="0" smtClean="0"/>
              <a:t>Main Takeaway Points</a:t>
            </a:r>
            <a:endParaRPr lang="en-US" dirty="0"/>
          </a:p>
        </p:txBody>
      </p:sp>
      <p:sp>
        <p:nvSpPr>
          <p:cNvPr id="3" name="Content Placeholder 2"/>
          <p:cNvSpPr>
            <a:spLocks noGrp="1"/>
          </p:cNvSpPr>
          <p:nvPr>
            <p:ph idx="1"/>
          </p:nvPr>
        </p:nvSpPr>
        <p:spPr>
          <a:xfrm>
            <a:off x="457200" y="1143001"/>
            <a:ext cx="8229600" cy="4191000"/>
          </a:xfrm>
        </p:spPr>
        <p:txBody>
          <a:bodyPr/>
          <a:lstStyle/>
          <a:p>
            <a:r>
              <a:rPr lang="en-US" sz="2600" b="0" dirty="0" smtClean="0">
                <a:solidFill>
                  <a:srgbClr val="FFFFFF"/>
                </a:solidFill>
              </a:rPr>
              <a:t>Special </a:t>
            </a:r>
            <a:r>
              <a:rPr lang="en-US" sz="2600" b="0" dirty="0">
                <a:solidFill>
                  <a:srgbClr val="FFFFFF"/>
                </a:solidFill>
              </a:rPr>
              <a:t>diagnostics are mainly </a:t>
            </a:r>
            <a:r>
              <a:rPr lang="en-US" sz="2600" b="0" dirty="0" smtClean="0">
                <a:solidFill>
                  <a:srgbClr val="FFFFFF"/>
                </a:solidFill>
              </a:rPr>
              <a:t>for: </a:t>
            </a:r>
            <a:endParaRPr lang="en-US" sz="2600" b="0" dirty="0">
              <a:solidFill>
                <a:srgbClr val="FFFFFF"/>
              </a:solidFill>
            </a:endParaRPr>
          </a:p>
          <a:p>
            <a:pPr lvl="1"/>
            <a:r>
              <a:rPr lang="en-US" sz="2400" b="0" dirty="0" smtClean="0">
                <a:solidFill>
                  <a:srgbClr val="FFFFFF"/>
                </a:solidFill>
              </a:rPr>
              <a:t>Resolving diagnostic uncertainty</a:t>
            </a:r>
          </a:p>
          <a:p>
            <a:pPr lvl="1"/>
            <a:r>
              <a:rPr lang="en-US" sz="2400" dirty="0" smtClean="0">
                <a:solidFill>
                  <a:srgbClr val="FFFFFF"/>
                </a:solidFill>
              </a:rPr>
              <a:t>Recognizing </a:t>
            </a:r>
            <a:r>
              <a:rPr lang="en-US" sz="2400" b="0" dirty="0" smtClean="0">
                <a:solidFill>
                  <a:srgbClr val="FFFFFF"/>
                </a:solidFill>
              </a:rPr>
              <a:t>Stage </a:t>
            </a:r>
            <a:r>
              <a:rPr lang="en-US" sz="2400" b="0" dirty="0">
                <a:solidFill>
                  <a:srgbClr val="FFFFFF"/>
                </a:solidFill>
              </a:rPr>
              <a:t>0 HIV infection</a:t>
            </a:r>
          </a:p>
          <a:p>
            <a:pPr lvl="1"/>
            <a:r>
              <a:rPr lang="en-US" sz="2400" b="0" dirty="0" smtClean="0">
                <a:solidFill>
                  <a:srgbClr val="FFFFFF"/>
                </a:solidFill>
              </a:rPr>
              <a:t>Diagnosing HIV-2 infection</a:t>
            </a:r>
          </a:p>
          <a:p>
            <a:pPr marL="457200" lvl="1" indent="0">
              <a:buNone/>
            </a:pPr>
            <a:endParaRPr lang="en-US" sz="800" b="0" dirty="0" smtClean="0">
              <a:solidFill>
                <a:srgbClr val="FFFFFF"/>
              </a:solidFill>
            </a:endParaRPr>
          </a:p>
          <a:p>
            <a:r>
              <a:rPr lang="en-US" sz="2600" b="0" dirty="0">
                <a:solidFill>
                  <a:srgbClr val="FFFFFF"/>
                </a:solidFill>
              </a:rPr>
              <a:t>A</a:t>
            </a:r>
            <a:r>
              <a:rPr lang="en-US" sz="2600" b="0" dirty="0" smtClean="0">
                <a:solidFill>
                  <a:srgbClr val="FFFFFF"/>
                </a:solidFill>
              </a:rPr>
              <a:t>ll known or suspected HIV-2 cases must be reported to CDC COPHI coordinator</a:t>
            </a:r>
          </a:p>
          <a:p>
            <a:pPr marL="0" indent="0">
              <a:buNone/>
            </a:pPr>
            <a:endParaRPr lang="en-US" dirty="0">
              <a:solidFill>
                <a:srgbClr val="FFFFFF"/>
              </a:solidFill>
            </a:endParaRPr>
          </a:p>
          <a:p>
            <a:endParaRPr lang="en-US" dirty="0"/>
          </a:p>
        </p:txBody>
      </p:sp>
    </p:spTree>
    <p:extLst>
      <p:ext uri="{BB962C8B-B14F-4D97-AF65-F5344CB8AC3E}">
        <p14:creationId xmlns:p14="http://schemas.microsoft.com/office/powerpoint/2010/main" val="166779513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271965055"/>
              </p:ext>
            </p:extLst>
          </p:nvPr>
        </p:nvGraphicFramePr>
        <p:xfrm>
          <a:off x="304799" y="1600200"/>
          <a:ext cx="8534399" cy="3688559"/>
        </p:xfrm>
        <a:graphic>
          <a:graphicData uri="http://schemas.openxmlformats.org/drawingml/2006/table">
            <a:tbl>
              <a:tblPr firstRow="1" firstCol="1" bandRow="1">
                <a:tableStyleId>{073A0DAA-6AF3-43AB-8588-CEC1D06C72B9}</a:tableStyleId>
              </a:tblPr>
              <a:tblGrid>
                <a:gridCol w="888783"/>
                <a:gridCol w="1261897"/>
                <a:gridCol w="1125920"/>
                <a:gridCol w="762000"/>
                <a:gridCol w="1081253"/>
                <a:gridCol w="1280947"/>
                <a:gridCol w="1020160"/>
                <a:gridCol w="1113439"/>
              </a:tblGrid>
              <a:tr h="319560">
                <a:tc rowSpan="2">
                  <a:txBody>
                    <a:bodyPr/>
                    <a:lstStyle/>
                    <a:p>
                      <a:pPr marL="0" marR="0">
                        <a:lnSpc>
                          <a:spcPct val="115000"/>
                        </a:lnSpc>
                        <a:spcBef>
                          <a:spcPts val="0"/>
                        </a:spcBef>
                        <a:spcAft>
                          <a:spcPts val="1000"/>
                        </a:spcAft>
                      </a:pPr>
                      <a:r>
                        <a:rPr lang="en-US" sz="2000" dirty="0">
                          <a:solidFill>
                            <a:srgbClr val="FFFF00"/>
                          </a:solidFill>
                          <a:effectLst/>
                        </a:rPr>
                        <a:t> </a:t>
                      </a:r>
                    </a:p>
                    <a:p>
                      <a:pPr marL="0" marR="0">
                        <a:lnSpc>
                          <a:spcPct val="115000"/>
                        </a:lnSpc>
                        <a:spcBef>
                          <a:spcPts val="0"/>
                        </a:spcBef>
                        <a:spcAft>
                          <a:spcPts val="0"/>
                        </a:spcAft>
                      </a:pPr>
                      <a:r>
                        <a:rPr lang="en-US" sz="2000" dirty="0">
                          <a:solidFill>
                            <a:srgbClr val="FFFF00"/>
                          </a:solidFill>
                          <a:effectLst/>
                        </a:rPr>
                        <a:t> </a:t>
                      </a:r>
                    </a:p>
                    <a:p>
                      <a:pPr marL="0" marR="0">
                        <a:lnSpc>
                          <a:spcPct val="100000"/>
                        </a:lnSpc>
                        <a:spcBef>
                          <a:spcPts val="0"/>
                        </a:spcBef>
                        <a:spcAft>
                          <a:spcPts val="0"/>
                        </a:spcAft>
                      </a:pPr>
                      <a:r>
                        <a:rPr lang="en-US" sz="2000" b="0" dirty="0" err="1" smtClean="0">
                          <a:solidFill>
                            <a:srgbClr val="FFFF00"/>
                          </a:solidFill>
                          <a:effectLst/>
                        </a:rPr>
                        <a:t>Scen-ario</a:t>
                      </a:r>
                      <a:endParaRPr lang="en-US" sz="2000" b="0" dirty="0">
                        <a:solidFill>
                          <a:srgbClr val="FFFF00"/>
                        </a:solidFill>
                        <a:effectLst/>
                        <a:latin typeface="Calibri"/>
                        <a:ea typeface="Times New Roman"/>
                        <a:cs typeface="Times New Roman"/>
                      </a:endParaRPr>
                    </a:p>
                  </a:txBody>
                  <a:tcPr marL="68580" marR="68580" marT="0" marB="0">
                    <a:solidFill>
                      <a:srgbClr val="000099"/>
                    </a:solidFill>
                  </a:tcPr>
                </a:tc>
                <a:tc rowSpan="2">
                  <a:txBody>
                    <a:bodyPr/>
                    <a:lstStyle/>
                    <a:p>
                      <a:pPr marL="0" marR="0" algn="ctr">
                        <a:lnSpc>
                          <a:spcPct val="100000"/>
                        </a:lnSpc>
                        <a:spcBef>
                          <a:spcPts val="0"/>
                        </a:spcBef>
                        <a:spcAft>
                          <a:spcPts val="0"/>
                        </a:spcAft>
                      </a:pPr>
                      <a:r>
                        <a:rPr lang="en-US" sz="2000" b="0" dirty="0" smtClean="0">
                          <a:solidFill>
                            <a:srgbClr val="FFFF00"/>
                          </a:solidFill>
                          <a:effectLst/>
                        </a:rPr>
                        <a:t>Test results in past testing </a:t>
                      </a:r>
                      <a:r>
                        <a:rPr lang="en-US" sz="2000" b="0" dirty="0">
                          <a:solidFill>
                            <a:srgbClr val="FFFF00"/>
                          </a:solidFill>
                          <a:effectLst/>
                        </a:rPr>
                        <a:t>episode</a:t>
                      </a:r>
                      <a:endParaRPr lang="en-US" sz="2000" b="0" dirty="0">
                        <a:solidFill>
                          <a:srgbClr val="FFFF00"/>
                        </a:solidFill>
                        <a:effectLst/>
                        <a:latin typeface="Calibri"/>
                        <a:ea typeface="Times New Roman"/>
                        <a:cs typeface="Times New Roman"/>
                      </a:endParaRPr>
                    </a:p>
                  </a:txBody>
                  <a:tcPr marL="68580" marR="68580" marT="0" marB="0">
                    <a:solidFill>
                      <a:srgbClr val="000099"/>
                    </a:solidFill>
                  </a:tcPr>
                </a:tc>
                <a:tc rowSpan="2">
                  <a:txBody>
                    <a:bodyPr/>
                    <a:lstStyle/>
                    <a:p>
                      <a:pPr marL="0" marR="0">
                        <a:lnSpc>
                          <a:spcPct val="115000"/>
                        </a:lnSpc>
                        <a:spcBef>
                          <a:spcPts val="0"/>
                        </a:spcBef>
                        <a:spcAft>
                          <a:spcPts val="0"/>
                        </a:spcAft>
                      </a:pPr>
                      <a:r>
                        <a:rPr lang="en-US" sz="2000" dirty="0">
                          <a:solidFill>
                            <a:srgbClr val="FFFF00"/>
                          </a:solidFill>
                          <a:effectLst/>
                        </a:rPr>
                        <a:t> </a:t>
                      </a:r>
                    </a:p>
                    <a:p>
                      <a:pPr marL="0" marR="0">
                        <a:lnSpc>
                          <a:spcPct val="115000"/>
                        </a:lnSpc>
                        <a:spcBef>
                          <a:spcPts val="0"/>
                        </a:spcBef>
                        <a:spcAft>
                          <a:spcPts val="0"/>
                        </a:spcAft>
                      </a:pPr>
                      <a:r>
                        <a:rPr lang="en-US" sz="2000" b="0" dirty="0" smtClean="0">
                          <a:solidFill>
                            <a:srgbClr val="FFFFFF"/>
                          </a:solidFill>
                          <a:effectLst/>
                        </a:rPr>
                        <a:t>Maxi-mum</a:t>
                      </a:r>
                    </a:p>
                    <a:p>
                      <a:pPr marL="0" marR="0">
                        <a:lnSpc>
                          <a:spcPct val="115000"/>
                        </a:lnSpc>
                        <a:spcBef>
                          <a:spcPts val="0"/>
                        </a:spcBef>
                        <a:spcAft>
                          <a:spcPts val="0"/>
                        </a:spcAft>
                      </a:pPr>
                      <a:r>
                        <a:rPr lang="en-US" sz="2000" b="0" dirty="0" smtClean="0">
                          <a:solidFill>
                            <a:srgbClr val="FFFFFF"/>
                          </a:solidFill>
                          <a:effectLst/>
                        </a:rPr>
                        <a:t>interval</a:t>
                      </a:r>
                      <a:endParaRPr lang="en-US" sz="2000" b="0" dirty="0">
                        <a:solidFill>
                          <a:srgbClr val="FFFFFF"/>
                        </a:solidFill>
                        <a:effectLst/>
                        <a:latin typeface="Calibri"/>
                        <a:ea typeface="Times New Roman"/>
                        <a:cs typeface="Times New Roman"/>
                      </a:endParaRPr>
                    </a:p>
                  </a:txBody>
                  <a:tcPr marL="68580" marR="68580" marT="0" marB="0">
                    <a:lnB w="12700" cap="flat" cmpd="sng" algn="ctr">
                      <a:solidFill>
                        <a:srgbClr val="FFFFFF"/>
                      </a:solidFill>
                      <a:prstDash val="solid"/>
                      <a:round/>
                      <a:headEnd type="none" w="med" len="med"/>
                      <a:tailEnd type="none" w="med" len="med"/>
                    </a:lnB>
                    <a:solidFill>
                      <a:srgbClr val="000099"/>
                    </a:solidFill>
                  </a:tcPr>
                </a:tc>
                <a:tc gridSpan="5">
                  <a:txBody>
                    <a:bodyPr/>
                    <a:lstStyle/>
                    <a:p>
                      <a:pPr marL="0" marR="0" algn="ctr">
                        <a:lnSpc>
                          <a:spcPct val="115000"/>
                        </a:lnSpc>
                        <a:spcBef>
                          <a:spcPts val="0"/>
                        </a:spcBef>
                        <a:spcAft>
                          <a:spcPts val="0"/>
                        </a:spcAft>
                      </a:pPr>
                      <a:r>
                        <a:rPr lang="en-US" sz="2000" b="0" dirty="0" smtClean="0">
                          <a:solidFill>
                            <a:srgbClr val="FFFF00"/>
                          </a:solidFill>
                          <a:effectLst/>
                        </a:rPr>
                        <a:t>Test results in </a:t>
                      </a:r>
                      <a:r>
                        <a:rPr lang="en-US" sz="2000" b="0" dirty="0">
                          <a:solidFill>
                            <a:srgbClr val="FFFF00"/>
                          </a:solidFill>
                          <a:effectLst/>
                        </a:rPr>
                        <a:t>present testing episode</a:t>
                      </a:r>
                      <a:endParaRPr lang="en-US" sz="2000" b="0" dirty="0">
                        <a:solidFill>
                          <a:srgbClr val="FFFF00"/>
                        </a:solidFill>
                        <a:effectLst/>
                        <a:latin typeface="Calibri"/>
                        <a:ea typeface="Times New Roman"/>
                        <a:cs typeface="Times New Roman"/>
                      </a:endParaRPr>
                    </a:p>
                  </a:txBody>
                  <a:tcPr marL="68580" marR="68580" marT="0" marB="0">
                    <a:solidFill>
                      <a:srgbClr val="0000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5663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1000"/>
                        </a:spcAft>
                      </a:pPr>
                      <a:r>
                        <a:rPr lang="en-US" sz="2000" dirty="0">
                          <a:solidFill>
                            <a:srgbClr val="FFFF00"/>
                          </a:solidFill>
                          <a:effectLst/>
                        </a:rPr>
                        <a:t> </a:t>
                      </a:r>
                    </a:p>
                    <a:p>
                      <a:pPr marL="0" marR="0">
                        <a:lnSpc>
                          <a:spcPct val="100000"/>
                        </a:lnSpc>
                        <a:spcBef>
                          <a:spcPts val="0"/>
                        </a:spcBef>
                        <a:spcAft>
                          <a:spcPts val="0"/>
                        </a:spcAft>
                      </a:pPr>
                      <a:r>
                        <a:rPr lang="en-US" sz="2000" dirty="0">
                          <a:solidFill>
                            <a:srgbClr val="FFFF00"/>
                          </a:solidFill>
                          <a:effectLst/>
                        </a:rPr>
                        <a:t>Initial test</a:t>
                      </a:r>
                      <a:endParaRPr lang="en-US" sz="2000" dirty="0">
                        <a:solidFill>
                          <a:srgbClr val="FFFF00"/>
                        </a:solidFill>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1000"/>
                        </a:spcAft>
                      </a:pPr>
                      <a:r>
                        <a:rPr lang="en-US" sz="2000" dirty="0">
                          <a:solidFill>
                            <a:srgbClr val="FFFF00"/>
                          </a:solidFill>
                          <a:effectLst/>
                        </a:rPr>
                        <a:t> </a:t>
                      </a:r>
                      <a:r>
                        <a:rPr lang="en-US" sz="2000" dirty="0" smtClean="0">
                          <a:solidFill>
                            <a:srgbClr val="FFFFFF"/>
                          </a:solidFill>
                          <a:effectLst/>
                        </a:rPr>
                        <a:t>Maxi-mum interval </a:t>
                      </a:r>
                      <a:endParaRPr lang="en-US" sz="2000" dirty="0">
                        <a:solidFill>
                          <a:srgbClr val="FFFFFF"/>
                        </a:solidFill>
                        <a:effectLst/>
                        <a:latin typeface="Calibri"/>
                        <a:ea typeface="Times New Roman"/>
                        <a:cs typeface="Times New Roman"/>
                      </a:endParaRPr>
                    </a:p>
                  </a:txBody>
                  <a:tcPr marL="68580" marR="68580" marT="0" marB="0">
                    <a:solidFill>
                      <a:srgbClr val="000099"/>
                    </a:solidFill>
                  </a:tcPr>
                </a:tc>
                <a:tc>
                  <a:txBody>
                    <a:bodyPr/>
                    <a:lstStyle/>
                    <a:p>
                      <a:pPr marL="0" marR="0">
                        <a:lnSpc>
                          <a:spcPct val="100000"/>
                        </a:lnSpc>
                        <a:spcBef>
                          <a:spcPts val="0"/>
                        </a:spcBef>
                        <a:spcAft>
                          <a:spcPts val="0"/>
                        </a:spcAft>
                      </a:pPr>
                      <a:r>
                        <a:rPr lang="en-US" sz="2000" dirty="0">
                          <a:solidFill>
                            <a:srgbClr val="FFFF00"/>
                          </a:solidFill>
                          <a:effectLst/>
                        </a:rPr>
                        <a:t>First </a:t>
                      </a:r>
                      <a:r>
                        <a:rPr lang="en-US" sz="2000" dirty="0" smtClean="0">
                          <a:solidFill>
                            <a:srgbClr val="FFFF00"/>
                          </a:solidFill>
                          <a:effectLst/>
                        </a:rPr>
                        <a:t>supple-mental </a:t>
                      </a:r>
                      <a:r>
                        <a:rPr lang="en-US" sz="2000" dirty="0">
                          <a:solidFill>
                            <a:srgbClr val="FFFF00"/>
                          </a:solidFill>
                          <a:effectLst/>
                        </a:rPr>
                        <a:t>test</a:t>
                      </a:r>
                      <a:endParaRPr lang="en-US" sz="2000" dirty="0">
                        <a:solidFill>
                          <a:srgbClr val="FFFF00"/>
                        </a:solidFill>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1000"/>
                        </a:spcAft>
                      </a:pPr>
                      <a:r>
                        <a:rPr lang="en-US" sz="2000" dirty="0">
                          <a:solidFill>
                            <a:srgbClr val="FFFF00"/>
                          </a:solidFill>
                          <a:effectLst/>
                        </a:rPr>
                        <a:t> </a:t>
                      </a:r>
                      <a:r>
                        <a:rPr lang="en-US" sz="2000" dirty="0" smtClean="0">
                          <a:solidFill>
                            <a:srgbClr val="FFFFFF"/>
                          </a:solidFill>
                          <a:effectLst/>
                        </a:rPr>
                        <a:t>Maxi-mum</a:t>
                      </a:r>
                      <a:r>
                        <a:rPr lang="en-US" sz="2000" baseline="0" dirty="0" smtClean="0">
                          <a:solidFill>
                            <a:srgbClr val="FFFFFF"/>
                          </a:solidFill>
                          <a:effectLst/>
                        </a:rPr>
                        <a:t> i</a:t>
                      </a:r>
                      <a:r>
                        <a:rPr lang="en-US" sz="2000" dirty="0" smtClean="0">
                          <a:solidFill>
                            <a:srgbClr val="FFFFFF"/>
                          </a:solidFill>
                          <a:effectLst/>
                        </a:rPr>
                        <a:t>nterval</a:t>
                      </a:r>
                      <a:endParaRPr lang="en-US" sz="2000" dirty="0">
                        <a:solidFill>
                          <a:srgbClr val="FFFFFF"/>
                        </a:solidFill>
                        <a:effectLst/>
                        <a:latin typeface="Calibri"/>
                        <a:ea typeface="Times New Roman"/>
                        <a:cs typeface="Times New Roman"/>
                      </a:endParaRPr>
                    </a:p>
                  </a:txBody>
                  <a:tcPr marL="68580" marR="68580" marT="0" marB="0">
                    <a:solidFill>
                      <a:srgbClr val="000099"/>
                    </a:solidFill>
                  </a:tcPr>
                </a:tc>
                <a:tc>
                  <a:txBody>
                    <a:bodyPr/>
                    <a:lstStyle/>
                    <a:p>
                      <a:pPr marL="0" marR="0">
                        <a:lnSpc>
                          <a:spcPct val="100000"/>
                        </a:lnSpc>
                        <a:spcBef>
                          <a:spcPts val="0"/>
                        </a:spcBef>
                        <a:spcAft>
                          <a:spcPts val="0"/>
                        </a:spcAft>
                      </a:pPr>
                      <a:r>
                        <a:rPr lang="en-US" sz="2000" dirty="0">
                          <a:solidFill>
                            <a:srgbClr val="FFFF00"/>
                          </a:solidFill>
                          <a:effectLst/>
                        </a:rPr>
                        <a:t>Second </a:t>
                      </a:r>
                      <a:r>
                        <a:rPr lang="en-US" sz="2000" dirty="0" smtClean="0">
                          <a:solidFill>
                            <a:srgbClr val="FFFF00"/>
                          </a:solidFill>
                          <a:effectLst/>
                        </a:rPr>
                        <a:t>supple-mental </a:t>
                      </a:r>
                      <a:r>
                        <a:rPr lang="en-US" sz="2000" dirty="0">
                          <a:solidFill>
                            <a:srgbClr val="FFFF00"/>
                          </a:solidFill>
                          <a:effectLst/>
                        </a:rPr>
                        <a:t>test</a:t>
                      </a:r>
                      <a:endParaRPr lang="en-US" sz="2000" dirty="0">
                        <a:solidFill>
                          <a:srgbClr val="FFFF00"/>
                        </a:solidFill>
                        <a:effectLst/>
                        <a:latin typeface="Calibri"/>
                        <a:ea typeface="Times New Roman"/>
                        <a:cs typeface="Times New Roman"/>
                      </a:endParaRPr>
                    </a:p>
                  </a:txBody>
                  <a:tcPr marL="68580" marR="68580" marT="0" marB="0">
                    <a:solidFill>
                      <a:srgbClr val="000099"/>
                    </a:solidFill>
                  </a:tcPr>
                </a:tc>
              </a:tr>
              <a:tr h="631864">
                <a:tc>
                  <a:txBody>
                    <a:bodyPr/>
                    <a:lstStyle/>
                    <a:p>
                      <a:pPr marL="0" marR="0" algn="ctr">
                        <a:lnSpc>
                          <a:spcPct val="115000"/>
                        </a:lnSpc>
                        <a:spcBef>
                          <a:spcPts val="0"/>
                        </a:spcBef>
                        <a:spcAft>
                          <a:spcPts val="1000"/>
                        </a:spcAft>
                      </a:pPr>
                      <a:r>
                        <a:rPr lang="en-US" sz="2000" dirty="0">
                          <a:effectLst/>
                        </a:rPr>
                        <a:t>1</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00000"/>
                        </a:lnSpc>
                        <a:spcBef>
                          <a:spcPts val="0"/>
                        </a:spcBef>
                        <a:spcAft>
                          <a:spcPts val="0"/>
                        </a:spcAft>
                      </a:pPr>
                      <a:r>
                        <a:rPr lang="en-US" sz="2000" b="1" dirty="0" smtClean="0">
                          <a:solidFill>
                            <a:srgbClr val="FFFFFF"/>
                          </a:solidFill>
                          <a:effectLst/>
                          <a:latin typeface="+mn-lt"/>
                          <a:ea typeface="Times New Roman"/>
                          <a:cs typeface="Times New Roman"/>
                        </a:rPr>
                        <a:t>Negative</a:t>
                      </a:r>
                      <a:r>
                        <a:rPr lang="en-US" sz="2000" b="0" dirty="0" smtClean="0">
                          <a:solidFill>
                            <a:srgbClr val="FFFFFF"/>
                          </a:solidFill>
                          <a:effectLst/>
                          <a:latin typeface="+mn-lt"/>
                          <a:ea typeface="Times New Roman"/>
                          <a:cs typeface="Times New Roman"/>
                        </a:rPr>
                        <a:t> or </a:t>
                      </a:r>
                      <a:r>
                        <a:rPr lang="en-US" sz="2000" b="1" dirty="0" err="1" smtClean="0">
                          <a:solidFill>
                            <a:srgbClr val="FFFFFF"/>
                          </a:solidFill>
                          <a:effectLst/>
                          <a:latin typeface="+mn-lt"/>
                          <a:ea typeface="Times New Roman"/>
                          <a:cs typeface="Times New Roman"/>
                        </a:rPr>
                        <a:t>Indet</a:t>
                      </a:r>
                      <a:r>
                        <a:rPr lang="en-US" sz="2000" b="1" dirty="0" smtClean="0">
                          <a:solidFill>
                            <a:srgbClr val="FFFFFF"/>
                          </a:solidFill>
                          <a:effectLst/>
                          <a:latin typeface="+mn-lt"/>
                          <a:ea typeface="Times New Roman"/>
                          <a:cs typeface="Times New Roman"/>
                        </a:rPr>
                        <a:t>.</a:t>
                      </a:r>
                      <a:endParaRPr lang="en-US" sz="2000" b="1" dirty="0">
                        <a:solidFill>
                          <a:srgbClr val="FFFFFF"/>
                        </a:solidFill>
                        <a:effectLst/>
                        <a:latin typeface="+mn-lt"/>
                        <a:ea typeface="Times New Roman"/>
                        <a:cs typeface="Times New Roman"/>
                      </a:endParaRPr>
                    </a:p>
                  </a:txBody>
                  <a:tcPr marL="68580" marR="68580" marT="0" marB="0">
                    <a:solidFill>
                      <a:srgbClr val="FF0000"/>
                    </a:solidFill>
                  </a:tcPr>
                </a:tc>
                <a:tc>
                  <a:txBody>
                    <a:bodyPr/>
                    <a:lstStyle/>
                    <a:p>
                      <a:pPr marL="0" marR="0">
                        <a:lnSpc>
                          <a:spcPct val="100000"/>
                        </a:lnSpc>
                        <a:spcBef>
                          <a:spcPts val="0"/>
                        </a:spcBef>
                        <a:spcAft>
                          <a:spcPts val="0"/>
                        </a:spcAft>
                      </a:pPr>
                      <a:r>
                        <a:rPr lang="en-US" sz="2000" dirty="0" smtClean="0">
                          <a:solidFill>
                            <a:srgbClr val="000099"/>
                          </a:solidFill>
                          <a:effectLst/>
                          <a:highlight>
                            <a:srgbClr val="FFFF00"/>
                          </a:highlight>
                        </a:rPr>
                        <a:t>180 </a:t>
                      </a:r>
                      <a:r>
                        <a:rPr lang="en-US" sz="2000" dirty="0">
                          <a:solidFill>
                            <a:srgbClr val="000099"/>
                          </a:solidFill>
                          <a:effectLst/>
                          <a:highlight>
                            <a:srgbClr val="FFFF00"/>
                          </a:highlight>
                        </a:rPr>
                        <a:t>days</a:t>
                      </a:r>
                      <a:endParaRPr lang="en-US" sz="2000" dirty="0">
                        <a:solidFill>
                          <a:srgbClr val="000099"/>
                        </a:solidFill>
                        <a:effectLst/>
                        <a:latin typeface="Calibri"/>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solidFill>
                  </a:tcPr>
                </a:tc>
                <a:tc>
                  <a:txBody>
                    <a:bodyPr/>
                    <a:lstStyle/>
                    <a:p>
                      <a:pPr marL="0" marR="0">
                        <a:lnSpc>
                          <a:spcPct val="115000"/>
                        </a:lnSpc>
                        <a:spcBef>
                          <a:spcPts val="0"/>
                        </a:spcBef>
                        <a:spcAft>
                          <a:spcPts val="1000"/>
                        </a:spcAft>
                      </a:pPr>
                      <a:r>
                        <a:rPr lang="en-US" sz="2000" dirty="0" smtClean="0">
                          <a:solidFill>
                            <a:srgbClr val="000099"/>
                          </a:solidFill>
                          <a:effectLst/>
                          <a:latin typeface="+mn-lt"/>
                          <a:ea typeface="Times New Roman"/>
                          <a:cs typeface="Times New Roman"/>
                        </a:rPr>
                        <a:t>Pos. </a:t>
                      </a:r>
                      <a:endParaRPr lang="en-US" sz="2000" dirty="0">
                        <a:solidFill>
                          <a:srgbClr val="000099"/>
                        </a:solidFill>
                        <a:effectLst/>
                        <a:latin typeface="+mn-lt"/>
                        <a:ea typeface="Times New Roman"/>
                        <a:cs typeface="Times New Roman"/>
                      </a:endParaRPr>
                    </a:p>
                  </a:txBody>
                  <a:tcPr marL="68580" marR="68580" marT="0" marB="0">
                    <a:lnB w="12700" cap="flat" cmpd="sng" algn="ctr">
                      <a:solidFill>
                        <a:srgbClr val="FFFFFF"/>
                      </a:solidFill>
                      <a:prstDash val="solid"/>
                      <a:round/>
                      <a:headEnd type="none" w="med" len="med"/>
                      <a:tailEnd type="none" w="med" len="med"/>
                    </a:lnB>
                    <a:solidFill>
                      <a:srgbClr val="00FF99"/>
                    </a:solidFill>
                  </a:tcPr>
                </a:tc>
                <a:tc>
                  <a:txBody>
                    <a:bodyPr/>
                    <a:lstStyle/>
                    <a:p>
                      <a:pPr marL="0" marR="0">
                        <a:lnSpc>
                          <a:spcPct val="115000"/>
                        </a:lnSpc>
                        <a:spcBef>
                          <a:spcPts val="0"/>
                        </a:spcBef>
                        <a:spcAft>
                          <a:spcPts val="1000"/>
                        </a:spcAft>
                      </a:pPr>
                      <a:r>
                        <a:rPr lang="en-US" sz="2000" dirty="0" smtClean="0">
                          <a:solidFill>
                            <a:srgbClr val="000000"/>
                          </a:solidFill>
                          <a:effectLst/>
                        </a:rPr>
                        <a:t>No</a:t>
                      </a:r>
                      <a:r>
                        <a:rPr lang="en-US" sz="2000" baseline="0" dirty="0" smtClean="0">
                          <a:solidFill>
                            <a:srgbClr val="000000"/>
                          </a:solidFill>
                          <a:effectLst/>
                        </a:rPr>
                        <a:t> limit</a:t>
                      </a:r>
                      <a:endParaRPr lang="en-US" sz="2000" dirty="0">
                        <a:solidFill>
                          <a:srgbClr val="000000"/>
                        </a:solidFill>
                        <a:effectLst/>
                        <a:latin typeface="Calibri"/>
                        <a:ea typeface="Times New Roman"/>
                        <a:cs typeface="Times New Roman"/>
                      </a:endParaRPr>
                    </a:p>
                  </a:txBody>
                  <a:tcPr marL="68580" marR="68580" marT="0" marB="0">
                    <a:lnB w="1270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marR="0">
                        <a:lnSpc>
                          <a:spcPct val="115000"/>
                        </a:lnSpc>
                        <a:spcBef>
                          <a:spcPts val="0"/>
                        </a:spcBef>
                        <a:spcAft>
                          <a:spcPts val="0"/>
                        </a:spcAft>
                      </a:pPr>
                      <a:r>
                        <a:rPr lang="en-US" sz="2000" dirty="0" smtClean="0">
                          <a:solidFill>
                            <a:srgbClr val="000099"/>
                          </a:solidFill>
                          <a:effectLst/>
                        </a:rPr>
                        <a:t>Positive</a:t>
                      </a:r>
                      <a:endParaRPr lang="en-US" sz="2000" dirty="0">
                        <a:solidFill>
                          <a:srgbClr val="000099"/>
                        </a:solidFill>
                        <a:effectLst/>
                        <a:latin typeface="Calibri"/>
                        <a:ea typeface="Times New Roman"/>
                        <a:cs typeface="Times New Roman"/>
                      </a:endParaRPr>
                    </a:p>
                  </a:txBody>
                  <a:tcPr marL="68580" marR="68580" marT="0" marB="0">
                    <a:lnB w="12700" cap="flat" cmpd="sng" algn="ctr">
                      <a:solidFill>
                        <a:srgbClr val="FFFFFF"/>
                      </a:solidFill>
                      <a:prstDash val="solid"/>
                      <a:round/>
                      <a:headEnd type="none" w="med" len="med"/>
                      <a:tailEnd type="none" w="med" len="med"/>
                    </a:lnB>
                    <a:solidFill>
                      <a:srgbClr val="00FF99"/>
                    </a:solidFill>
                  </a:tcPr>
                </a:tc>
                <a:tc>
                  <a:txBody>
                    <a:bodyPr/>
                    <a:lstStyle/>
                    <a:p>
                      <a:pPr marL="0" marR="0">
                        <a:lnSpc>
                          <a:spcPct val="115000"/>
                        </a:lnSpc>
                        <a:spcBef>
                          <a:spcPts val="0"/>
                        </a:spcBef>
                        <a:spcAft>
                          <a:spcPts val="1000"/>
                        </a:spcAft>
                      </a:pPr>
                      <a:r>
                        <a:rPr lang="en-US" sz="2000" dirty="0">
                          <a:effectLst/>
                        </a:rPr>
                        <a:t> </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1000"/>
                        </a:spcAft>
                      </a:pPr>
                      <a:r>
                        <a:rPr lang="en-US" sz="2000" dirty="0">
                          <a:effectLst/>
                        </a:rPr>
                        <a:t> </a:t>
                      </a:r>
                      <a:endParaRPr lang="en-US" sz="2000" dirty="0">
                        <a:effectLst/>
                        <a:latin typeface="Calibri"/>
                        <a:ea typeface="Times New Roman"/>
                        <a:cs typeface="Times New Roman"/>
                      </a:endParaRPr>
                    </a:p>
                  </a:txBody>
                  <a:tcPr marL="68580" marR="68580" marT="0" marB="0">
                    <a:solidFill>
                      <a:srgbClr val="000099"/>
                    </a:solidFill>
                  </a:tcPr>
                </a:tc>
              </a:tr>
              <a:tr h="658720">
                <a:tc>
                  <a:txBody>
                    <a:bodyPr/>
                    <a:lstStyle/>
                    <a:p>
                      <a:pPr marL="0" marR="0" algn="ctr">
                        <a:lnSpc>
                          <a:spcPct val="115000"/>
                        </a:lnSpc>
                        <a:spcBef>
                          <a:spcPts val="0"/>
                        </a:spcBef>
                        <a:spcAft>
                          <a:spcPts val="1000"/>
                        </a:spcAft>
                      </a:pPr>
                      <a:r>
                        <a:rPr lang="en-US" sz="2000" dirty="0" smtClean="0">
                          <a:effectLst/>
                        </a:rPr>
                        <a:t>2a</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1000"/>
                        </a:spcAft>
                      </a:pPr>
                      <a:r>
                        <a:rPr lang="en-US" sz="2000" dirty="0">
                          <a:effectLst/>
                        </a:rPr>
                        <a:t> </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1000"/>
                        </a:spcAft>
                      </a:pPr>
                      <a:r>
                        <a:rPr lang="en-US" sz="2000" dirty="0">
                          <a:effectLst/>
                        </a:rPr>
                        <a:t> </a:t>
                      </a:r>
                      <a:endParaRPr lang="en-US" sz="2000" dirty="0">
                        <a:effectLst/>
                        <a:latin typeface="Calibri"/>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solidFill>
                      <a:srgbClr val="000099"/>
                    </a:solidFill>
                  </a:tcPr>
                </a:tc>
                <a:tc>
                  <a:txBody>
                    <a:bodyPr/>
                    <a:lstStyle/>
                    <a:p>
                      <a:pPr marL="0" marR="0">
                        <a:lnSpc>
                          <a:spcPct val="115000"/>
                        </a:lnSpc>
                        <a:spcBef>
                          <a:spcPts val="0"/>
                        </a:spcBef>
                        <a:spcAft>
                          <a:spcPts val="1000"/>
                        </a:spcAft>
                      </a:pPr>
                      <a:r>
                        <a:rPr lang="en-US" sz="2000" dirty="0" smtClean="0">
                          <a:solidFill>
                            <a:srgbClr val="000099"/>
                          </a:solidFill>
                          <a:effectLst/>
                        </a:rPr>
                        <a:t>Pos.</a:t>
                      </a:r>
                      <a:r>
                        <a:rPr lang="en-US" sz="2000" dirty="0" smtClean="0">
                          <a:effectLst/>
                        </a:rPr>
                        <a:t> </a:t>
                      </a:r>
                      <a:endParaRPr lang="en-US" sz="2000" dirty="0">
                        <a:effectLst/>
                        <a:latin typeface="Calibri"/>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FF99"/>
                    </a:solidFill>
                  </a:tcPr>
                </a:tc>
                <a:tc>
                  <a:txBody>
                    <a:bodyPr/>
                    <a:lstStyle/>
                    <a:p>
                      <a:pPr marL="0" marR="0">
                        <a:lnSpc>
                          <a:spcPct val="115000"/>
                        </a:lnSpc>
                        <a:spcBef>
                          <a:spcPts val="0"/>
                        </a:spcBef>
                        <a:spcAft>
                          <a:spcPts val="1000"/>
                        </a:spcAft>
                      </a:pPr>
                      <a:r>
                        <a:rPr lang="en-US" sz="2000" dirty="0" smtClean="0">
                          <a:solidFill>
                            <a:srgbClr val="002060"/>
                          </a:solidFill>
                          <a:effectLst/>
                        </a:rPr>
                        <a:t>No limit</a:t>
                      </a:r>
                      <a:endParaRPr lang="en-US" sz="2000" dirty="0">
                        <a:solidFill>
                          <a:srgbClr val="002060"/>
                        </a:solidFill>
                        <a:effectLst/>
                        <a:latin typeface="Calibri"/>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marR="0">
                        <a:lnSpc>
                          <a:spcPct val="100000"/>
                        </a:lnSpc>
                        <a:spcBef>
                          <a:spcPts val="0"/>
                        </a:spcBef>
                        <a:spcAft>
                          <a:spcPts val="0"/>
                        </a:spcAft>
                      </a:pPr>
                      <a:r>
                        <a:rPr lang="en-US" sz="2000" b="1" dirty="0" smtClean="0">
                          <a:solidFill>
                            <a:srgbClr val="FFFFFF"/>
                          </a:solidFill>
                          <a:effectLst/>
                          <a:latin typeface="+mn-lt"/>
                          <a:ea typeface="Times New Roman"/>
                          <a:cs typeface="Times New Roman"/>
                        </a:rPr>
                        <a:t>Negative</a:t>
                      </a:r>
                      <a:r>
                        <a:rPr lang="en-US" sz="2000" b="1" baseline="0" dirty="0" smtClean="0">
                          <a:solidFill>
                            <a:srgbClr val="FFFFFF"/>
                          </a:solidFill>
                          <a:effectLst/>
                          <a:latin typeface="+mn-lt"/>
                          <a:ea typeface="Times New Roman"/>
                          <a:cs typeface="Times New Roman"/>
                        </a:rPr>
                        <a:t> </a:t>
                      </a:r>
                      <a:r>
                        <a:rPr lang="en-US" sz="2000" b="0" baseline="0" dirty="0" smtClean="0">
                          <a:solidFill>
                            <a:srgbClr val="FFFFFF"/>
                          </a:solidFill>
                          <a:effectLst/>
                          <a:latin typeface="+mn-lt"/>
                          <a:ea typeface="Times New Roman"/>
                          <a:cs typeface="Times New Roman"/>
                        </a:rPr>
                        <a:t>or </a:t>
                      </a:r>
                      <a:r>
                        <a:rPr lang="en-US" sz="2000" b="1" baseline="0" dirty="0" err="1" smtClean="0">
                          <a:solidFill>
                            <a:srgbClr val="FFFFFF"/>
                          </a:solidFill>
                          <a:effectLst/>
                          <a:latin typeface="+mn-lt"/>
                          <a:ea typeface="Times New Roman"/>
                          <a:cs typeface="Times New Roman"/>
                        </a:rPr>
                        <a:t>Indet</a:t>
                      </a:r>
                      <a:r>
                        <a:rPr lang="en-US" sz="2000" b="1" baseline="0" dirty="0" smtClean="0">
                          <a:solidFill>
                            <a:srgbClr val="FFFFFF"/>
                          </a:solidFill>
                          <a:effectLst/>
                          <a:latin typeface="+mn-lt"/>
                          <a:ea typeface="Times New Roman"/>
                          <a:cs typeface="Times New Roman"/>
                        </a:rPr>
                        <a:t>.</a:t>
                      </a:r>
                      <a:endParaRPr lang="en-US" sz="2000" b="1" dirty="0">
                        <a:solidFill>
                          <a:srgbClr val="FFFFFF"/>
                        </a:solidFill>
                        <a:effectLst/>
                        <a:latin typeface="+mn-lt"/>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marL="0" marR="0">
                        <a:lnSpc>
                          <a:spcPct val="100000"/>
                        </a:lnSpc>
                        <a:spcBef>
                          <a:spcPts val="0"/>
                        </a:spcBef>
                        <a:spcAft>
                          <a:spcPts val="0"/>
                        </a:spcAft>
                      </a:pPr>
                      <a:r>
                        <a:rPr lang="en-US" sz="2000" dirty="0" smtClean="0">
                          <a:solidFill>
                            <a:srgbClr val="000099"/>
                          </a:solidFill>
                          <a:effectLst/>
                          <a:highlight>
                            <a:srgbClr val="FFFF00"/>
                          </a:highlight>
                        </a:rPr>
                        <a:t>180 </a:t>
                      </a:r>
                      <a:r>
                        <a:rPr lang="en-US" sz="2000" dirty="0">
                          <a:solidFill>
                            <a:srgbClr val="000099"/>
                          </a:solidFill>
                          <a:effectLst/>
                          <a:highlight>
                            <a:srgbClr val="FFFF00"/>
                          </a:highlight>
                        </a:rPr>
                        <a:t>days</a:t>
                      </a:r>
                      <a:endParaRPr lang="en-US" sz="2000" dirty="0">
                        <a:solidFill>
                          <a:srgbClr val="000099"/>
                        </a:solidFill>
                        <a:effectLst/>
                        <a:latin typeface="Calibri"/>
                        <a:ea typeface="Times New Roman"/>
                        <a:cs typeface="Times New Roman"/>
                      </a:endParaRPr>
                    </a:p>
                  </a:txBody>
                  <a:tcPr marL="68580" marR="68580" marT="0" marB="0">
                    <a:solidFill>
                      <a:srgbClr val="FFFF00"/>
                    </a:solidFill>
                  </a:tcPr>
                </a:tc>
                <a:tc>
                  <a:txBody>
                    <a:bodyPr/>
                    <a:lstStyle/>
                    <a:p>
                      <a:pPr marL="0" marR="0">
                        <a:lnSpc>
                          <a:spcPct val="100000"/>
                        </a:lnSpc>
                        <a:spcBef>
                          <a:spcPts val="0"/>
                        </a:spcBef>
                        <a:spcAft>
                          <a:spcPts val="1000"/>
                        </a:spcAft>
                      </a:pPr>
                      <a:r>
                        <a:rPr lang="en-US" sz="2000" dirty="0" smtClean="0">
                          <a:solidFill>
                            <a:srgbClr val="000099"/>
                          </a:solidFill>
                          <a:effectLst/>
                          <a:latin typeface="+mn-lt"/>
                          <a:ea typeface="Times New Roman"/>
                          <a:cs typeface="Times New Roman"/>
                        </a:rPr>
                        <a:t>Positive</a:t>
                      </a:r>
                      <a:endParaRPr lang="en-US" sz="2000" dirty="0">
                        <a:solidFill>
                          <a:srgbClr val="000099"/>
                        </a:solidFill>
                        <a:effectLst/>
                        <a:latin typeface="+mn-lt"/>
                        <a:ea typeface="Times New Roman"/>
                        <a:cs typeface="Times New Roman"/>
                      </a:endParaRPr>
                    </a:p>
                  </a:txBody>
                  <a:tcPr marL="68580" marR="68580" marT="0" marB="0">
                    <a:solidFill>
                      <a:srgbClr val="00FF99"/>
                    </a:solidFill>
                  </a:tcPr>
                </a:tc>
              </a:tr>
              <a:tr h="690816">
                <a:tc>
                  <a:txBody>
                    <a:bodyPr/>
                    <a:lstStyle/>
                    <a:p>
                      <a:pPr marL="0" marR="0" algn="ctr">
                        <a:lnSpc>
                          <a:spcPct val="115000"/>
                        </a:lnSpc>
                        <a:spcBef>
                          <a:spcPts val="0"/>
                        </a:spcBef>
                        <a:spcAft>
                          <a:spcPts val="1000"/>
                        </a:spcAft>
                      </a:pPr>
                      <a:r>
                        <a:rPr lang="en-US" sz="2000" dirty="0" smtClean="0">
                          <a:effectLst/>
                          <a:latin typeface="+mn-lt"/>
                          <a:ea typeface="+mn-ea"/>
                          <a:cs typeface="+mn-cs"/>
                        </a:rPr>
                        <a:t>2b</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00000"/>
                        </a:lnSpc>
                        <a:spcBef>
                          <a:spcPts val="0"/>
                        </a:spcBef>
                        <a:spcAft>
                          <a:spcPts val="0"/>
                        </a:spcAft>
                      </a:pPr>
                      <a:r>
                        <a:rPr lang="en-US" sz="2000" b="1" dirty="0" smtClean="0">
                          <a:solidFill>
                            <a:srgbClr val="FFFFFF"/>
                          </a:solidFill>
                          <a:effectLst/>
                        </a:rPr>
                        <a:t>Neg.</a:t>
                      </a:r>
                      <a:r>
                        <a:rPr lang="en-US" sz="2000" b="0" dirty="0" smtClean="0">
                          <a:solidFill>
                            <a:srgbClr val="FFFFFF"/>
                          </a:solidFill>
                          <a:effectLst/>
                        </a:rPr>
                        <a:t>  /</a:t>
                      </a:r>
                      <a:r>
                        <a:rPr lang="en-US" sz="2000" b="1" dirty="0" smtClean="0">
                          <a:solidFill>
                            <a:srgbClr val="FFFFFF"/>
                          </a:solidFill>
                          <a:effectLst/>
                        </a:rPr>
                        <a:t>Ind. </a:t>
                      </a:r>
                      <a:endParaRPr lang="en-US" sz="2000" b="1" dirty="0">
                        <a:solidFill>
                          <a:srgbClr val="FFFFFF"/>
                        </a:solidFill>
                        <a:effectLst/>
                        <a:latin typeface="Calibri"/>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solidFill>
                      <a:srgbClr val="FF0000"/>
                    </a:solidFill>
                  </a:tcPr>
                </a:tc>
                <a:tc>
                  <a:txBody>
                    <a:bodyPr/>
                    <a:lstStyle/>
                    <a:p>
                      <a:pPr marL="0" marR="0">
                        <a:lnSpc>
                          <a:spcPct val="100000"/>
                        </a:lnSpc>
                        <a:spcBef>
                          <a:spcPts val="0"/>
                        </a:spcBef>
                        <a:spcAft>
                          <a:spcPts val="0"/>
                        </a:spcAft>
                      </a:pPr>
                      <a:r>
                        <a:rPr lang="en-US" sz="2000" dirty="0" smtClean="0">
                          <a:solidFill>
                            <a:srgbClr val="000000"/>
                          </a:solidFill>
                          <a:effectLst/>
                          <a:highlight>
                            <a:srgbClr val="FFFF00"/>
                          </a:highlight>
                        </a:rPr>
                        <a:t>180 days</a:t>
                      </a:r>
                      <a:endParaRPr lang="en-US" sz="2000" dirty="0">
                        <a:solidFill>
                          <a:srgbClr val="000000"/>
                        </a:solidFill>
                        <a:effectLst/>
                        <a:latin typeface="Calibri"/>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solidFill>
                      <a:srgbClr val="FFFF00"/>
                    </a:solidFill>
                  </a:tcPr>
                </a:tc>
                <a:tc>
                  <a:txBody>
                    <a:bodyPr/>
                    <a:lstStyle/>
                    <a:p>
                      <a:pPr marL="0" marR="0">
                        <a:lnSpc>
                          <a:spcPct val="100000"/>
                        </a:lnSpc>
                        <a:spcBef>
                          <a:spcPts val="0"/>
                        </a:spcBef>
                        <a:spcAft>
                          <a:spcPts val="0"/>
                        </a:spcAft>
                      </a:pPr>
                      <a:r>
                        <a:rPr lang="en-US" sz="2000" dirty="0" smtClean="0">
                          <a:solidFill>
                            <a:srgbClr val="000099"/>
                          </a:solidFill>
                          <a:effectLst/>
                          <a:latin typeface="+mn-lt"/>
                          <a:ea typeface="Times New Roman"/>
                          <a:cs typeface="Times New Roman"/>
                        </a:rPr>
                        <a:t>Positive (NAT)</a:t>
                      </a:r>
                      <a:endParaRPr lang="en-US" sz="2000" dirty="0">
                        <a:solidFill>
                          <a:srgbClr val="000099"/>
                        </a:solidFill>
                        <a:effectLst/>
                        <a:latin typeface="+mn-lt"/>
                        <a:ea typeface="Times New Roman"/>
                        <a:cs typeface="Times New Roman"/>
                      </a:endParaRPr>
                    </a:p>
                  </a:txBody>
                  <a:tcPr marL="68580" marR="68580" marT="0" marB="0">
                    <a:lnT w="12700" cap="flat" cmpd="sng" algn="ctr">
                      <a:solidFill>
                        <a:srgbClr val="FFFFFF"/>
                      </a:solidFill>
                      <a:prstDash val="solid"/>
                      <a:round/>
                      <a:headEnd type="none" w="med" len="med"/>
                      <a:tailEnd type="none" w="med" len="med"/>
                    </a:lnT>
                    <a:solidFill>
                      <a:srgbClr val="00FF99"/>
                    </a:solidFill>
                  </a:tcPr>
                </a:tc>
                <a:tc>
                  <a:txBody>
                    <a:bodyPr/>
                    <a:lstStyle/>
                    <a:p>
                      <a:pPr marL="0" marR="0">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solidFill>
                      <a:srgbClr val="000099"/>
                    </a:solidFill>
                  </a:tcPr>
                </a:tc>
                <a:tc>
                  <a:txBody>
                    <a:bodyPr/>
                    <a:lstStyle/>
                    <a:p>
                      <a:pPr marL="0" marR="0">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solidFill>
                      <a:srgbClr val="000099"/>
                    </a:solidFill>
                  </a:tcPr>
                </a:tc>
              </a:tr>
            </a:tbl>
          </a:graphicData>
        </a:graphic>
      </p:graphicFrame>
      <p:sp>
        <p:nvSpPr>
          <p:cNvPr id="6" name="Title 1"/>
          <p:cNvSpPr>
            <a:spLocks noGrp="1"/>
          </p:cNvSpPr>
          <p:nvPr>
            <p:ph type="title"/>
          </p:nvPr>
        </p:nvSpPr>
        <p:spPr>
          <a:xfrm>
            <a:off x="457200" y="152400"/>
            <a:ext cx="8229600" cy="715962"/>
          </a:xfrm>
        </p:spPr>
        <p:txBody>
          <a:bodyPr/>
          <a:lstStyle/>
          <a:p>
            <a:r>
              <a:rPr lang="en-US" dirty="0" smtClean="0"/>
              <a:t/>
            </a:r>
            <a:br>
              <a:rPr lang="en-US" dirty="0" smtClean="0"/>
            </a:br>
            <a:r>
              <a:rPr lang="en-US" dirty="0" smtClean="0"/>
              <a:t>Surveillance Definition of Stage 0 HIV Infection </a:t>
            </a:r>
            <a:endParaRPr lang="en-US" dirty="0"/>
          </a:p>
        </p:txBody>
      </p:sp>
      <p:sp>
        <p:nvSpPr>
          <p:cNvPr id="7" name="TextBox 6"/>
          <p:cNvSpPr txBox="1"/>
          <p:nvPr/>
        </p:nvSpPr>
        <p:spPr>
          <a:xfrm>
            <a:off x="770886" y="914400"/>
            <a:ext cx="7370095" cy="461665"/>
          </a:xfrm>
          <a:prstGeom prst="rect">
            <a:avLst/>
          </a:prstGeom>
          <a:noFill/>
        </p:spPr>
        <p:txBody>
          <a:bodyPr wrap="none" rtlCol="0">
            <a:spAutoFit/>
          </a:bodyPr>
          <a:lstStyle/>
          <a:p>
            <a:pPr algn="ctr"/>
            <a:r>
              <a:rPr lang="en-US" sz="2400" b="1" dirty="0" smtClean="0">
                <a:solidFill>
                  <a:srgbClr val="FFFFFF"/>
                </a:solidFill>
              </a:rPr>
              <a:t>Timeline for Stage 0 diagnosis depends on scenario</a:t>
            </a:r>
            <a:endParaRPr lang="en-US" sz="2400" b="1" dirty="0"/>
          </a:p>
        </p:txBody>
      </p:sp>
    </p:spTree>
    <p:extLst>
      <p:ext uri="{BB962C8B-B14F-4D97-AF65-F5344CB8AC3E}">
        <p14:creationId xmlns:p14="http://schemas.microsoft.com/office/powerpoint/2010/main" val="170094924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pPr lvl="0"/>
            <a:r>
              <a:rPr lang="en-US" dirty="0" smtClean="0"/>
              <a:t>Reasons for Uncertain Infection Status  (1) </a:t>
            </a:r>
            <a:endParaRPr lang="en-US" dirty="0"/>
          </a:p>
        </p:txBody>
      </p:sp>
      <p:sp>
        <p:nvSpPr>
          <p:cNvPr id="3" name="Content Placeholder 2"/>
          <p:cNvSpPr>
            <a:spLocks noGrp="1"/>
          </p:cNvSpPr>
          <p:nvPr>
            <p:ph idx="1"/>
          </p:nvPr>
        </p:nvSpPr>
        <p:spPr>
          <a:xfrm>
            <a:off x="457200" y="914400"/>
            <a:ext cx="8229600" cy="5638800"/>
          </a:xfrm>
        </p:spPr>
        <p:txBody>
          <a:bodyPr/>
          <a:lstStyle/>
          <a:p>
            <a:r>
              <a:rPr lang="en-US" sz="2600" b="0" dirty="0" smtClean="0">
                <a:solidFill>
                  <a:srgbClr val="FFFFFF"/>
                </a:solidFill>
              </a:rPr>
              <a:t>False negative tests</a:t>
            </a:r>
          </a:p>
          <a:p>
            <a:pPr lvl="1"/>
            <a:r>
              <a:rPr lang="en-US" sz="2400" dirty="0" smtClean="0">
                <a:solidFill>
                  <a:srgbClr val="FFFFFF"/>
                </a:solidFill>
              </a:rPr>
              <a:t>Early HIV infection</a:t>
            </a:r>
          </a:p>
          <a:p>
            <a:pPr lvl="2"/>
            <a:r>
              <a:rPr lang="en-US" sz="2400" dirty="0" smtClean="0">
                <a:solidFill>
                  <a:srgbClr val="FFFFFF"/>
                </a:solidFill>
              </a:rPr>
              <a:t>Before RNA has increased enough to be detectable, about 10 days after infection (“eclipse period”)</a:t>
            </a:r>
          </a:p>
          <a:p>
            <a:pPr lvl="2"/>
            <a:r>
              <a:rPr lang="en-US" sz="2400" dirty="0" smtClean="0">
                <a:solidFill>
                  <a:srgbClr val="FFFFFF"/>
                </a:solidFill>
              </a:rPr>
              <a:t>Before p24 antigen has become detectable (2 weeks after infection)</a:t>
            </a:r>
          </a:p>
          <a:p>
            <a:pPr lvl="2"/>
            <a:r>
              <a:rPr lang="en-US" sz="2400" dirty="0" smtClean="0">
                <a:solidFill>
                  <a:srgbClr val="FFFFFF"/>
                </a:solidFill>
              </a:rPr>
              <a:t>Before antibodies have increased enough to be detectable (“window period”)</a:t>
            </a:r>
          </a:p>
          <a:p>
            <a:pPr lvl="3"/>
            <a:r>
              <a:rPr lang="en-US" sz="2400" dirty="0" err="1" smtClean="0">
                <a:solidFill>
                  <a:srgbClr val="FFFFFF"/>
                </a:solidFill>
              </a:rPr>
              <a:t>IgM</a:t>
            </a:r>
            <a:r>
              <a:rPr lang="en-US" sz="2400" dirty="0" smtClean="0">
                <a:solidFill>
                  <a:srgbClr val="FFFFFF"/>
                </a:solidFill>
              </a:rPr>
              <a:t> antibodies (detectable 3 weeks after infection)</a:t>
            </a:r>
          </a:p>
          <a:p>
            <a:pPr lvl="3"/>
            <a:r>
              <a:rPr lang="en-US" sz="2400" dirty="0" err="1" smtClean="0">
                <a:solidFill>
                  <a:srgbClr val="FFFFFF"/>
                </a:solidFill>
              </a:rPr>
              <a:t>IgG</a:t>
            </a:r>
            <a:r>
              <a:rPr lang="en-US" sz="2400" dirty="0" smtClean="0">
                <a:solidFill>
                  <a:srgbClr val="FFFFFF"/>
                </a:solidFill>
              </a:rPr>
              <a:t> antibodies (detectable 4 to 6 weeks after infection)</a:t>
            </a:r>
          </a:p>
        </p:txBody>
      </p:sp>
    </p:spTree>
    <p:extLst>
      <p:ext uri="{BB962C8B-B14F-4D97-AF65-F5344CB8AC3E}">
        <p14:creationId xmlns:p14="http://schemas.microsoft.com/office/powerpoint/2010/main" val="305504155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a:spLocks noGrp="1"/>
          </p:cNvSpPr>
          <p:nvPr>
            <p:ph type="title"/>
          </p:nvPr>
        </p:nvSpPr>
        <p:spPr>
          <a:xfrm>
            <a:off x="381000" y="381000"/>
            <a:ext cx="8382000" cy="838200"/>
          </a:xfrm>
        </p:spPr>
        <p:txBody>
          <a:bodyPr/>
          <a:lstStyle/>
          <a:p>
            <a:pPr algn="ctr"/>
            <a:r>
              <a:rPr lang="en-US" sz="2800" dirty="0" smtClean="0">
                <a:effectLst>
                  <a:outerShdw blurRad="38100" dist="38100" dir="2700000" algn="tl">
                    <a:srgbClr val="000000">
                      <a:alpha val="43137"/>
                    </a:srgbClr>
                  </a:outerShdw>
                </a:effectLst>
              </a:rPr>
              <a:t>False Negative HIV Tests occur during Eclipse Period and Acute Infection</a:t>
            </a:r>
            <a:endParaRPr lang="en-US" sz="2800" dirty="0">
              <a:effectLst>
                <a:outerShdw blurRad="38100" dist="38100" dir="2700000" algn="tl">
                  <a:srgbClr val="000000">
                    <a:alpha val="43137"/>
                  </a:srgbClr>
                </a:outerShdw>
              </a:effectLst>
            </a:endParaRPr>
          </a:p>
        </p:txBody>
      </p:sp>
      <p:sp>
        <p:nvSpPr>
          <p:cNvPr id="7" name="TextBox 6"/>
          <p:cNvSpPr txBox="1"/>
          <p:nvPr/>
        </p:nvSpPr>
        <p:spPr>
          <a:xfrm>
            <a:off x="457200" y="3733800"/>
            <a:ext cx="5751062" cy="400110"/>
          </a:xfrm>
          <a:prstGeom prst="rect">
            <a:avLst/>
          </a:prstGeom>
          <a:noFill/>
        </p:spPr>
        <p:txBody>
          <a:bodyPr wrap="none" rtlCol="0">
            <a:spAutoFit/>
          </a:bodyPr>
          <a:lstStyle/>
          <a:p>
            <a:r>
              <a:rPr lang="en-US" sz="2000" dirty="0" smtClean="0">
                <a:solidFill>
                  <a:srgbClr val="002060"/>
                </a:solidFill>
              </a:rPr>
              <a:t>Nucleic acid tests (e.g., viral load) and antigen tests</a:t>
            </a:r>
            <a:endParaRPr lang="en-US" sz="2000" dirty="0">
              <a:solidFill>
                <a:srgbClr val="002060"/>
              </a:solidFill>
            </a:endParaRPr>
          </a:p>
        </p:txBody>
      </p:sp>
      <p:pic>
        <p:nvPicPr>
          <p:cNvPr id="8" name="Picture 2"/>
          <p:cNvPicPr>
            <a:picLocks noChangeAspect="1" noChangeArrowheads="1"/>
          </p:cNvPicPr>
          <p:nvPr/>
        </p:nvPicPr>
        <p:blipFill>
          <a:blip r:embed="rId3" cstate="print"/>
          <a:srcRect/>
          <a:stretch>
            <a:fillRect/>
          </a:stretch>
        </p:blipFill>
        <p:spPr bwMode="auto">
          <a:xfrm>
            <a:off x="304800" y="1219200"/>
            <a:ext cx="8534400" cy="5105400"/>
          </a:xfrm>
          <a:prstGeom prst="rect">
            <a:avLst/>
          </a:prstGeom>
          <a:noFill/>
          <a:ln w="9525">
            <a:noFill/>
            <a:miter lim="800000"/>
            <a:headEnd/>
            <a:tailEnd/>
          </a:ln>
        </p:spPr>
      </p:pic>
      <p:sp>
        <p:nvSpPr>
          <p:cNvPr id="10" name="TextBox 9"/>
          <p:cNvSpPr txBox="1"/>
          <p:nvPr/>
        </p:nvSpPr>
        <p:spPr>
          <a:xfrm>
            <a:off x="1508760" y="2852906"/>
            <a:ext cx="2148840" cy="400110"/>
          </a:xfrm>
          <a:prstGeom prst="rect">
            <a:avLst/>
          </a:prstGeom>
          <a:noFill/>
        </p:spPr>
        <p:txBody>
          <a:bodyPr wrap="square" rtlCol="0">
            <a:spAutoFit/>
          </a:bodyPr>
          <a:lstStyle/>
          <a:p>
            <a:pPr algn="ctr"/>
            <a:r>
              <a:rPr lang="en-US" sz="2000" b="1" dirty="0" smtClean="0">
                <a:solidFill>
                  <a:srgbClr val="C00000"/>
                </a:solidFill>
              </a:rPr>
              <a:t>Acute Infection</a:t>
            </a:r>
            <a:endParaRPr lang="en-US" sz="2000" b="1" dirty="0">
              <a:solidFill>
                <a:srgbClr val="C00000"/>
              </a:solidFill>
            </a:endParaRPr>
          </a:p>
        </p:txBody>
      </p:sp>
      <p:sp>
        <p:nvSpPr>
          <p:cNvPr id="17" name="TextBox 16"/>
          <p:cNvSpPr txBox="1"/>
          <p:nvPr/>
        </p:nvSpPr>
        <p:spPr>
          <a:xfrm>
            <a:off x="6019800" y="3962400"/>
            <a:ext cx="2772939" cy="369332"/>
          </a:xfrm>
          <a:prstGeom prst="rect">
            <a:avLst/>
          </a:prstGeom>
          <a:solidFill>
            <a:srgbClr val="FFFFFF"/>
          </a:solidFill>
        </p:spPr>
        <p:txBody>
          <a:bodyPr wrap="none" rtlCol="0">
            <a:spAutoFit/>
          </a:bodyPr>
          <a:lstStyle/>
          <a:p>
            <a:r>
              <a:rPr lang="en-US" b="1" dirty="0" smtClean="0">
                <a:solidFill>
                  <a:schemeClr val="tx1">
                    <a:lumMod val="50000"/>
                  </a:schemeClr>
                </a:solidFill>
              </a:rPr>
              <a:t>CD4 T-lymphocyte count</a:t>
            </a:r>
            <a:endParaRPr lang="en-US" b="1" dirty="0">
              <a:solidFill>
                <a:schemeClr val="tx1">
                  <a:lumMod val="50000"/>
                </a:schemeClr>
              </a:solidFill>
            </a:endParaRPr>
          </a:p>
        </p:txBody>
      </p:sp>
      <p:sp>
        <p:nvSpPr>
          <p:cNvPr id="18" name="TextBox 17"/>
          <p:cNvSpPr txBox="1"/>
          <p:nvPr/>
        </p:nvSpPr>
        <p:spPr>
          <a:xfrm>
            <a:off x="6019800" y="4286310"/>
            <a:ext cx="1571456" cy="369332"/>
          </a:xfrm>
          <a:prstGeom prst="rect">
            <a:avLst/>
          </a:prstGeom>
          <a:solidFill>
            <a:srgbClr val="FFFFFF"/>
          </a:solidFill>
        </p:spPr>
        <p:txBody>
          <a:bodyPr wrap="none" rtlCol="0">
            <a:spAutoFit/>
          </a:bodyPr>
          <a:lstStyle/>
          <a:p>
            <a:r>
              <a:rPr lang="en-US" b="1" dirty="0" smtClean="0">
                <a:solidFill>
                  <a:schemeClr val="tx1">
                    <a:lumMod val="50000"/>
                  </a:schemeClr>
                </a:solidFill>
              </a:rPr>
              <a:t>HIV antibody</a:t>
            </a:r>
            <a:endParaRPr lang="en-US" b="1" dirty="0">
              <a:solidFill>
                <a:schemeClr val="tx1">
                  <a:lumMod val="50000"/>
                </a:schemeClr>
              </a:solidFill>
            </a:endParaRPr>
          </a:p>
        </p:txBody>
      </p:sp>
      <p:sp>
        <p:nvSpPr>
          <p:cNvPr id="19" name="TextBox 18"/>
          <p:cNvSpPr txBox="1"/>
          <p:nvPr/>
        </p:nvSpPr>
        <p:spPr>
          <a:xfrm>
            <a:off x="6019800" y="5269468"/>
            <a:ext cx="2504916" cy="369332"/>
          </a:xfrm>
          <a:prstGeom prst="rect">
            <a:avLst/>
          </a:prstGeom>
          <a:solidFill>
            <a:srgbClr val="FFFFFF"/>
          </a:solidFill>
        </p:spPr>
        <p:txBody>
          <a:bodyPr wrap="none" rtlCol="0">
            <a:spAutoFit/>
          </a:bodyPr>
          <a:lstStyle/>
          <a:p>
            <a:r>
              <a:rPr lang="en-US" b="1" dirty="0" smtClean="0">
                <a:solidFill>
                  <a:schemeClr val="tx1">
                    <a:lumMod val="50000"/>
                  </a:schemeClr>
                </a:solidFill>
              </a:rPr>
              <a:t>Genital viral shedding</a:t>
            </a:r>
            <a:endParaRPr lang="en-US" b="1" dirty="0">
              <a:solidFill>
                <a:schemeClr val="tx1">
                  <a:lumMod val="50000"/>
                </a:schemeClr>
              </a:solidFill>
            </a:endParaRPr>
          </a:p>
        </p:txBody>
      </p:sp>
      <p:sp>
        <p:nvSpPr>
          <p:cNvPr id="20" name="TextBox 19"/>
          <p:cNvSpPr txBox="1"/>
          <p:nvPr/>
        </p:nvSpPr>
        <p:spPr>
          <a:xfrm>
            <a:off x="6019800" y="5943600"/>
            <a:ext cx="2410788" cy="369332"/>
          </a:xfrm>
          <a:prstGeom prst="rect">
            <a:avLst/>
          </a:prstGeom>
          <a:solidFill>
            <a:srgbClr val="FFFFFF"/>
          </a:solidFill>
        </p:spPr>
        <p:txBody>
          <a:bodyPr wrap="none" rtlCol="0">
            <a:spAutoFit/>
          </a:bodyPr>
          <a:lstStyle/>
          <a:p>
            <a:r>
              <a:rPr lang="en-US" b="1" dirty="0" smtClean="0">
                <a:solidFill>
                  <a:srgbClr val="002060"/>
                </a:solidFill>
              </a:rPr>
              <a:t>Weeks after infection</a:t>
            </a:r>
            <a:endParaRPr lang="en-US" b="1" dirty="0">
              <a:solidFill>
                <a:srgbClr val="002060"/>
              </a:solidFill>
            </a:endParaRPr>
          </a:p>
        </p:txBody>
      </p:sp>
      <p:sp>
        <p:nvSpPr>
          <p:cNvPr id="21" name="TextBox 20"/>
          <p:cNvSpPr txBox="1"/>
          <p:nvPr/>
        </p:nvSpPr>
        <p:spPr>
          <a:xfrm>
            <a:off x="6019800" y="4876800"/>
            <a:ext cx="1997663" cy="369332"/>
          </a:xfrm>
          <a:prstGeom prst="rect">
            <a:avLst/>
          </a:prstGeom>
          <a:solidFill>
            <a:srgbClr val="FFFFFF"/>
          </a:solidFill>
        </p:spPr>
        <p:txBody>
          <a:bodyPr wrap="none" rtlCol="0">
            <a:spAutoFit/>
          </a:bodyPr>
          <a:lstStyle/>
          <a:p>
            <a:r>
              <a:rPr lang="en-US" b="1" dirty="0" smtClean="0">
                <a:solidFill>
                  <a:schemeClr val="tx1">
                    <a:lumMod val="50000"/>
                  </a:schemeClr>
                </a:solidFill>
              </a:rPr>
              <a:t>RNA in blood         </a:t>
            </a:r>
            <a:endParaRPr lang="en-US" b="1" dirty="0">
              <a:solidFill>
                <a:schemeClr val="tx1">
                  <a:lumMod val="50000"/>
                </a:schemeClr>
              </a:solidFill>
            </a:endParaRPr>
          </a:p>
        </p:txBody>
      </p:sp>
      <p:sp>
        <p:nvSpPr>
          <p:cNvPr id="22" name="TextBox 21"/>
          <p:cNvSpPr txBox="1"/>
          <p:nvPr/>
        </p:nvSpPr>
        <p:spPr>
          <a:xfrm>
            <a:off x="304800" y="5955268"/>
            <a:ext cx="5562600" cy="369332"/>
          </a:xfrm>
          <a:prstGeom prst="rect">
            <a:avLst/>
          </a:prstGeom>
          <a:solidFill>
            <a:srgbClr val="FFFFFF"/>
          </a:solidFill>
        </p:spPr>
        <p:txBody>
          <a:bodyPr wrap="square" rtlCol="0">
            <a:spAutoFit/>
          </a:bodyPr>
          <a:lstStyle/>
          <a:p>
            <a:r>
              <a:rPr lang="en-US" b="1" dirty="0" smtClean="0">
                <a:solidFill>
                  <a:srgbClr val="002060"/>
                </a:solidFill>
              </a:rPr>
              <a:t>                  1            2               3            4            5              24</a:t>
            </a:r>
            <a:endParaRPr lang="en-US" b="1" dirty="0">
              <a:solidFill>
                <a:srgbClr val="002060"/>
              </a:solidFill>
            </a:endParaRPr>
          </a:p>
        </p:txBody>
      </p:sp>
      <p:sp>
        <p:nvSpPr>
          <p:cNvPr id="23" name="TextBox 22"/>
          <p:cNvSpPr txBox="1"/>
          <p:nvPr/>
        </p:nvSpPr>
        <p:spPr>
          <a:xfrm>
            <a:off x="381001" y="1258669"/>
            <a:ext cx="1021080" cy="646331"/>
          </a:xfrm>
          <a:prstGeom prst="rect">
            <a:avLst/>
          </a:prstGeom>
          <a:solidFill>
            <a:srgbClr val="FFFFFF"/>
          </a:solidFill>
        </p:spPr>
        <p:txBody>
          <a:bodyPr wrap="square" rtlCol="0">
            <a:spAutoFit/>
          </a:bodyPr>
          <a:lstStyle/>
          <a:p>
            <a:pPr algn="ctr"/>
            <a:r>
              <a:rPr lang="en-US" b="1" dirty="0" smtClean="0">
                <a:solidFill>
                  <a:srgbClr val="C00000"/>
                </a:solidFill>
              </a:rPr>
              <a:t>Eclipse</a:t>
            </a:r>
          </a:p>
          <a:p>
            <a:pPr algn="ctr"/>
            <a:r>
              <a:rPr lang="en-US" b="1" dirty="0" smtClean="0">
                <a:solidFill>
                  <a:srgbClr val="C00000"/>
                </a:solidFill>
              </a:rPr>
              <a:t>Period</a:t>
            </a:r>
          </a:p>
        </p:txBody>
      </p:sp>
      <p:cxnSp>
        <p:nvCxnSpPr>
          <p:cNvPr id="36" name="Straight Connector 35"/>
          <p:cNvCxnSpPr/>
          <p:nvPr/>
        </p:nvCxnSpPr>
        <p:spPr>
          <a:xfrm>
            <a:off x="3733800" y="2514600"/>
            <a:ext cx="0" cy="3429000"/>
          </a:xfrm>
          <a:prstGeom prst="line">
            <a:avLst/>
          </a:prstGeom>
          <a:ln w="762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flipH="1" flipV="1">
            <a:off x="3802254" y="2818606"/>
            <a:ext cx="304800" cy="1588"/>
          </a:xfrm>
          <a:prstGeom prst="straightConnector1">
            <a:avLst/>
          </a:prstGeom>
          <a:ln w="254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5" name="TextBox 44"/>
          <p:cNvSpPr txBox="1"/>
          <p:nvPr/>
        </p:nvSpPr>
        <p:spPr>
          <a:xfrm>
            <a:off x="6142461" y="1944469"/>
            <a:ext cx="2620539" cy="646331"/>
          </a:xfrm>
          <a:prstGeom prst="rect">
            <a:avLst/>
          </a:prstGeom>
          <a:solidFill>
            <a:srgbClr val="FFFFFF"/>
          </a:solidFill>
        </p:spPr>
        <p:txBody>
          <a:bodyPr wrap="square" rtlCol="0">
            <a:spAutoFit/>
          </a:bodyPr>
          <a:lstStyle/>
          <a:p>
            <a:pPr algn="ctr"/>
            <a:r>
              <a:rPr lang="en-US" b="1" dirty="0" smtClean="0">
                <a:solidFill>
                  <a:srgbClr val="002060"/>
                </a:solidFill>
              </a:rPr>
              <a:t>4</a:t>
            </a:r>
            <a:r>
              <a:rPr lang="en-US" b="1" baseline="30000" dirty="0" smtClean="0">
                <a:solidFill>
                  <a:srgbClr val="002060"/>
                </a:solidFill>
              </a:rPr>
              <a:t>th</a:t>
            </a:r>
            <a:r>
              <a:rPr lang="en-US" b="1" dirty="0" smtClean="0">
                <a:solidFill>
                  <a:srgbClr val="002060"/>
                </a:solidFill>
              </a:rPr>
              <a:t> gen. combination </a:t>
            </a:r>
            <a:r>
              <a:rPr lang="en-US" b="1" dirty="0">
                <a:solidFill>
                  <a:srgbClr val="002060"/>
                </a:solidFill>
              </a:rPr>
              <a:t>a</a:t>
            </a:r>
            <a:r>
              <a:rPr lang="en-US" b="1" dirty="0" smtClean="0">
                <a:solidFill>
                  <a:srgbClr val="002060"/>
                </a:solidFill>
              </a:rPr>
              <a:t>ntigen/antibody test</a:t>
            </a:r>
            <a:endParaRPr lang="en-US" b="1" dirty="0">
              <a:solidFill>
                <a:srgbClr val="002060"/>
              </a:solidFill>
            </a:endParaRPr>
          </a:p>
        </p:txBody>
      </p:sp>
      <p:cxnSp>
        <p:nvCxnSpPr>
          <p:cNvPr id="48" name="Straight Connector 47"/>
          <p:cNvCxnSpPr/>
          <p:nvPr/>
        </p:nvCxnSpPr>
        <p:spPr>
          <a:xfrm>
            <a:off x="1402080" y="1600200"/>
            <a:ext cx="2103120" cy="0"/>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838200" y="1295400"/>
            <a:ext cx="5791200" cy="0"/>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248400" y="1258669"/>
            <a:ext cx="2362200" cy="646331"/>
          </a:xfrm>
          <a:prstGeom prst="rect">
            <a:avLst/>
          </a:prstGeom>
          <a:noFill/>
        </p:spPr>
        <p:txBody>
          <a:bodyPr wrap="square" rtlCol="0">
            <a:spAutoFit/>
          </a:bodyPr>
          <a:lstStyle/>
          <a:p>
            <a:r>
              <a:rPr lang="en-US" b="1" dirty="0" smtClean="0">
                <a:solidFill>
                  <a:srgbClr val="002060"/>
                </a:solidFill>
              </a:rPr>
              <a:t>Nucleic acid tests </a:t>
            </a:r>
          </a:p>
          <a:p>
            <a:r>
              <a:rPr lang="en-US" b="1" dirty="0" smtClean="0">
                <a:solidFill>
                  <a:srgbClr val="002060"/>
                </a:solidFill>
              </a:rPr>
              <a:t>(e.g.,  RNA viral load)</a:t>
            </a:r>
            <a:endParaRPr lang="en-US" b="1" dirty="0">
              <a:solidFill>
                <a:srgbClr val="002060"/>
              </a:solidFill>
            </a:endParaRPr>
          </a:p>
        </p:txBody>
      </p:sp>
      <p:sp>
        <p:nvSpPr>
          <p:cNvPr id="65" name="Rectangle 64"/>
          <p:cNvSpPr/>
          <p:nvPr/>
        </p:nvSpPr>
        <p:spPr>
          <a:xfrm>
            <a:off x="4724400" y="2667000"/>
            <a:ext cx="1219201" cy="14656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72200" y="2579132"/>
            <a:ext cx="2352516" cy="31646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324600" y="2831068"/>
            <a:ext cx="1720984" cy="369332"/>
          </a:xfrm>
          <a:prstGeom prst="rect">
            <a:avLst/>
          </a:prstGeom>
          <a:noFill/>
        </p:spPr>
        <p:txBody>
          <a:bodyPr wrap="none" rtlCol="0">
            <a:spAutoFit/>
          </a:bodyPr>
          <a:lstStyle/>
          <a:p>
            <a:r>
              <a:rPr lang="en-US" b="1" dirty="0" smtClean="0">
                <a:solidFill>
                  <a:srgbClr val="002060"/>
                </a:solidFill>
              </a:rPr>
              <a:t>Antibody tests</a:t>
            </a:r>
            <a:endParaRPr lang="en-US" b="1" dirty="0">
              <a:solidFill>
                <a:srgbClr val="002060"/>
              </a:solidFill>
            </a:endParaRPr>
          </a:p>
        </p:txBody>
      </p:sp>
      <p:cxnSp>
        <p:nvCxnSpPr>
          <p:cNvPr id="54" name="Straight Arrow Connector 53"/>
          <p:cNvCxnSpPr/>
          <p:nvPr/>
        </p:nvCxnSpPr>
        <p:spPr>
          <a:xfrm flipH="1" flipV="1">
            <a:off x="5943602" y="2514600"/>
            <a:ext cx="457199" cy="428656"/>
          </a:xfrm>
          <a:prstGeom prst="straightConnector1">
            <a:avLst/>
          </a:prstGeom>
          <a:ln w="254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3959635" y="2667000"/>
            <a:ext cx="2092624" cy="369332"/>
          </a:xfrm>
          <a:prstGeom prst="rect">
            <a:avLst/>
          </a:prstGeom>
          <a:noFill/>
        </p:spPr>
        <p:txBody>
          <a:bodyPr wrap="none" rtlCol="0">
            <a:spAutoFit/>
          </a:bodyPr>
          <a:lstStyle/>
          <a:p>
            <a:r>
              <a:rPr lang="en-US" b="1" dirty="0" smtClean="0">
                <a:solidFill>
                  <a:srgbClr val="002060"/>
                </a:solidFill>
              </a:rPr>
              <a:t>Western blot (</a:t>
            </a:r>
            <a:r>
              <a:rPr lang="en-US" b="1" dirty="0" err="1" smtClean="0">
                <a:solidFill>
                  <a:srgbClr val="002060"/>
                </a:solidFill>
              </a:rPr>
              <a:t>IgG</a:t>
            </a:r>
            <a:r>
              <a:rPr lang="en-US" b="1" dirty="0" smtClean="0">
                <a:solidFill>
                  <a:srgbClr val="002060"/>
                </a:solidFill>
              </a:rPr>
              <a:t>)</a:t>
            </a:r>
            <a:endParaRPr lang="en-US" b="1" dirty="0">
              <a:solidFill>
                <a:srgbClr val="002060"/>
              </a:solidFill>
            </a:endParaRPr>
          </a:p>
        </p:txBody>
      </p:sp>
      <p:cxnSp>
        <p:nvCxnSpPr>
          <p:cNvPr id="69" name="Straight Arrow Connector 68"/>
          <p:cNvCxnSpPr/>
          <p:nvPr/>
        </p:nvCxnSpPr>
        <p:spPr>
          <a:xfrm flipH="1">
            <a:off x="5943602" y="2286000"/>
            <a:ext cx="457198" cy="0"/>
          </a:xfrm>
          <a:prstGeom prst="straightConnector1">
            <a:avLst/>
          </a:prstGeom>
          <a:ln w="254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80" name="TextBox 79"/>
          <p:cNvSpPr txBox="1"/>
          <p:nvPr/>
        </p:nvSpPr>
        <p:spPr>
          <a:xfrm>
            <a:off x="1848869" y="1447800"/>
            <a:ext cx="1503931" cy="369332"/>
          </a:xfrm>
          <a:prstGeom prst="rect">
            <a:avLst/>
          </a:prstGeom>
          <a:solidFill>
            <a:srgbClr val="FFFFFF"/>
          </a:solidFill>
        </p:spPr>
        <p:txBody>
          <a:bodyPr wrap="square" rtlCol="0">
            <a:spAutoFit/>
          </a:bodyPr>
          <a:lstStyle/>
          <a:p>
            <a:pPr algn="ctr"/>
            <a:r>
              <a:rPr lang="en-US" b="1" dirty="0" smtClean="0">
                <a:solidFill>
                  <a:srgbClr val="C00000"/>
                </a:solidFill>
              </a:rPr>
              <a:t>Symptoms</a:t>
            </a:r>
          </a:p>
        </p:txBody>
      </p:sp>
      <p:sp>
        <p:nvSpPr>
          <p:cNvPr id="38" name="Left Brace 37"/>
          <p:cNvSpPr/>
          <p:nvPr/>
        </p:nvSpPr>
        <p:spPr>
          <a:xfrm rot="5400000">
            <a:off x="739761" y="1460858"/>
            <a:ext cx="303558" cy="1021079"/>
          </a:xfrm>
          <a:prstGeom prst="leftBrace">
            <a:avLst>
              <a:gd name="adj1" fmla="val 30000"/>
              <a:gd name="adj2" fmla="val 50000"/>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rgbClr val="0000FF"/>
              </a:solidFill>
            </a:endParaRPr>
          </a:p>
        </p:txBody>
      </p:sp>
      <p:sp>
        <p:nvSpPr>
          <p:cNvPr id="81" name="Left Brace 80"/>
          <p:cNvSpPr/>
          <p:nvPr/>
        </p:nvSpPr>
        <p:spPr>
          <a:xfrm rot="5400000">
            <a:off x="2493251" y="2112253"/>
            <a:ext cx="195093" cy="2285999"/>
          </a:xfrm>
          <a:prstGeom prst="leftBrace">
            <a:avLst>
              <a:gd name="adj1" fmla="val 30000"/>
              <a:gd name="adj2" fmla="val 50000"/>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cxnSp>
        <p:nvCxnSpPr>
          <p:cNvPr id="37" name="Straight Connector 36"/>
          <p:cNvCxnSpPr/>
          <p:nvPr/>
        </p:nvCxnSpPr>
        <p:spPr>
          <a:xfrm>
            <a:off x="1447800" y="2123177"/>
            <a:ext cx="0" cy="3820423"/>
          </a:xfrm>
          <a:prstGeom prst="line">
            <a:avLst/>
          </a:prstGeom>
          <a:ln w="762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3" name="Left Brace 42"/>
          <p:cNvSpPr/>
          <p:nvPr/>
        </p:nvSpPr>
        <p:spPr>
          <a:xfrm rot="5400000">
            <a:off x="2499375" y="1290862"/>
            <a:ext cx="202918" cy="1158158"/>
          </a:xfrm>
          <a:prstGeom prst="leftBrace">
            <a:avLst>
              <a:gd name="adj1" fmla="val 30000"/>
              <a:gd name="adj2" fmla="val 50000"/>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cxnSp>
        <p:nvCxnSpPr>
          <p:cNvPr id="60" name="Straight Arrow Connector 59"/>
          <p:cNvCxnSpPr/>
          <p:nvPr/>
        </p:nvCxnSpPr>
        <p:spPr>
          <a:xfrm flipH="1">
            <a:off x="5943602" y="1722567"/>
            <a:ext cx="380998" cy="334833"/>
          </a:xfrm>
          <a:prstGeom prst="straightConnector1">
            <a:avLst/>
          </a:prstGeom>
          <a:ln w="254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rot="5400000" flipH="1" flipV="1">
            <a:off x="1448594" y="2361406"/>
            <a:ext cx="304800" cy="1588"/>
          </a:xfrm>
          <a:prstGeom prst="straightConnector1">
            <a:avLst/>
          </a:prstGeom>
          <a:ln w="254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0" name="TextBox 39"/>
          <p:cNvSpPr txBox="1"/>
          <p:nvPr/>
        </p:nvSpPr>
        <p:spPr>
          <a:xfrm>
            <a:off x="2819400" y="2514600"/>
            <a:ext cx="960519" cy="369332"/>
          </a:xfrm>
          <a:prstGeom prst="rect">
            <a:avLst/>
          </a:prstGeom>
          <a:noFill/>
        </p:spPr>
        <p:txBody>
          <a:bodyPr wrap="none" rtlCol="0">
            <a:spAutoFit/>
          </a:bodyPr>
          <a:lstStyle/>
          <a:p>
            <a:r>
              <a:rPr lang="en-US" b="1" dirty="0" err="1" smtClean="0">
                <a:solidFill>
                  <a:srgbClr val="002060"/>
                </a:solidFill>
              </a:rPr>
              <a:t>IgM</a:t>
            </a:r>
            <a:r>
              <a:rPr lang="en-US" b="1" dirty="0" smtClean="0">
                <a:solidFill>
                  <a:srgbClr val="002060"/>
                </a:solidFill>
              </a:rPr>
              <a:t>  IA </a:t>
            </a:r>
            <a:endParaRPr lang="en-US" b="1" dirty="0">
              <a:solidFill>
                <a:srgbClr val="002060"/>
              </a:solidFill>
            </a:endParaRPr>
          </a:p>
        </p:txBody>
      </p:sp>
      <p:sp>
        <p:nvSpPr>
          <p:cNvPr id="13" name="TextBox 12"/>
          <p:cNvSpPr txBox="1"/>
          <p:nvPr/>
        </p:nvSpPr>
        <p:spPr>
          <a:xfrm>
            <a:off x="1295400" y="1336357"/>
            <a:ext cx="694421" cy="492443"/>
          </a:xfrm>
          <a:prstGeom prst="rect">
            <a:avLst/>
          </a:prstGeom>
          <a:solidFill>
            <a:srgbClr val="FFFFFF"/>
          </a:solidFill>
        </p:spPr>
        <p:txBody>
          <a:bodyPr wrap="none" rtlCol="0">
            <a:spAutoFit/>
          </a:bodyPr>
          <a:lstStyle/>
          <a:p>
            <a:endParaRPr lang="en-US" sz="800" b="1" dirty="0" smtClean="0">
              <a:solidFill>
                <a:srgbClr val="002060"/>
              </a:solidFill>
            </a:endParaRPr>
          </a:p>
          <a:p>
            <a:r>
              <a:rPr lang="en-US" b="1" dirty="0" smtClean="0">
                <a:solidFill>
                  <a:srgbClr val="002060"/>
                </a:solidFill>
              </a:rPr>
              <a:t>RNA </a:t>
            </a:r>
            <a:endParaRPr lang="en-US" b="1" dirty="0">
              <a:solidFill>
                <a:srgbClr val="002060"/>
              </a:solidFill>
            </a:endParaRPr>
          </a:p>
        </p:txBody>
      </p:sp>
      <p:cxnSp>
        <p:nvCxnSpPr>
          <p:cNvPr id="41" name="Straight Arrow Connector 40"/>
          <p:cNvCxnSpPr/>
          <p:nvPr/>
        </p:nvCxnSpPr>
        <p:spPr>
          <a:xfrm rot="5400000" flipH="1" flipV="1">
            <a:off x="2667794" y="2666206"/>
            <a:ext cx="304800" cy="1588"/>
          </a:xfrm>
          <a:prstGeom prst="straightConnector1">
            <a:avLst/>
          </a:prstGeom>
          <a:ln w="254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5" name="TextBox 24"/>
          <p:cNvSpPr txBox="1"/>
          <p:nvPr/>
        </p:nvSpPr>
        <p:spPr>
          <a:xfrm>
            <a:off x="1600200" y="2286000"/>
            <a:ext cx="1066800" cy="646331"/>
          </a:xfrm>
          <a:prstGeom prst="rect">
            <a:avLst/>
          </a:prstGeom>
          <a:noFill/>
        </p:spPr>
        <p:txBody>
          <a:bodyPr wrap="square" rtlCol="0">
            <a:spAutoFit/>
          </a:bodyPr>
          <a:lstStyle/>
          <a:p>
            <a:r>
              <a:rPr lang="en-US" b="1" dirty="0" smtClean="0">
                <a:solidFill>
                  <a:srgbClr val="002060"/>
                </a:solidFill>
              </a:rPr>
              <a:t>p24 </a:t>
            </a:r>
          </a:p>
          <a:p>
            <a:r>
              <a:rPr lang="en-US" b="1" dirty="0" smtClean="0">
                <a:solidFill>
                  <a:srgbClr val="002060"/>
                </a:solidFill>
              </a:rPr>
              <a:t>antigen</a:t>
            </a:r>
          </a:p>
        </p:txBody>
      </p:sp>
      <p:cxnSp>
        <p:nvCxnSpPr>
          <p:cNvPr id="14" name="Straight Arrow Connector 13"/>
          <p:cNvCxnSpPr/>
          <p:nvPr/>
        </p:nvCxnSpPr>
        <p:spPr>
          <a:xfrm flipH="1">
            <a:off x="1447800" y="1762403"/>
            <a:ext cx="15240" cy="294997"/>
          </a:xfrm>
          <a:prstGeom prst="straightConnector1">
            <a:avLst/>
          </a:prstGeom>
          <a:ln w="254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234703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i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ox(i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ox(i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ox(i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ox(in)">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box(in)">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ox(in)">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ox(in)">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ox(in)">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box(in)">
                                      <p:cBhvr>
                                        <p:cTn id="57" dur="500"/>
                                        <p:tgtEl>
                                          <p:spTgt spid="45"/>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box(in)">
                                      <p:cBhvr>
                                        <p:cTn id="62" dur="500"/>
                                        <p:tgtEl>
                                          <p:spTgt spid="59"/>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80"/>
                                        </p:tgtEl>
                                        <p:attrNameLst>
                                          <p:attrName>style.visibility</p:attrName>
                                        </p:attrNameLst>
                                      </p:cBhvr>
                                      <p:to>
                                        <p:strVal val="visible"/>
                                      </p:to>
                                    </p:set>
                                    <p:animEffect transition="in" filter="box(in)">
                                      <p:cBhvr>
                                        <p:cTn id="67" dur="500"/>
                                        <p:tgtEl>
                                          <p:spTgt spid="80"/>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box(in)">
                                      <p:cBhvr>
                                        <p:cTn id="7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animBg="1"/>
      <p:bldP spid="18" grpId="0" animBg="1"/>
      <p:bldP spid="19" grpId="0" animBg="1"/>
      <p:bldP spid="21" grpId="0" animBg="1"/>
      <p:bldP spid="23" grpId="0" animBg="1"/>
      <p:bldP spid="45" grpId="0" animBg="1"/>
      <p:bldP spid="59" grpId="0"/>
      <p:bldP spid="12" grpId="0"/>
      <p:bldP spid="11" grpId="0"/>
      <p:bldP spid="80" grpId="0" animBg="1"/>
      <p:bldP spid="40" grpId="0"/>
      <p:bldP spid="13" grpId="0" animBg="1"/>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pPr lvl="0"/>
            <a:r>
              <a:rPr lang="en-US" dirty="0" smtClean="0"/>
              <a:t>Reasons for Uncertain Infection Status  (2) </a:t>
            </a:r>
            <a:endParaRPr lang="en-US" dirty="0"/>
          </a:p>
        </p:txBody>
      </p:sp>
      <p:sp>
        <p:nvSpPr>
          <p:cNvPr id="3" name="Content Placeholder 2"/>
          <p:cNvSpPr>
            <a:spLocks noGrp="1"/>
          </p:cNvSpPr>
          <p:nvPr>
            <p:ph idx="1"/>
          </p:nvPr>
        </p:nvSpPr>
        <p:spPr>
          <a:xfrm>
            <a:off x="457200" y="914400"/>
            <a:ext cx="8153400" cy="5638800"/>
          </a:xfrm>
        </p:spPr>
        <p:txBody>
          <a:bodyPr/>
          <a:lstStyle/>
          <a:p>
            <a:r>
              <a:rPr lang="en-US" sz="2600" b="0" dirty="0" smtClean="0">
                <a:solidFill>
                  <a:srgbClr val="FFFFFF"/>
                </a:solidFill>
              </a:rPr>
              <a:t>False negative tests (continued)</a:t>
            </a:r>
          </a:p>
          <a:p>
            <a:pPr lvl="1"/>
            <a:r>
              <a:rPr lang="en-US" sz="2400" dirty="0" smtClean="0">
                <a:solidFill>
                  <a:srgbClr val="FFFFFF"/>
                </a:solidFill>
              </a:rPr>
              <a:t>Late HIV infection (impaired antibody production due to  advanced HIV disease)</a:t>
            </a:r>
          </a:p>
          <a:p>
            <a:pPr marL="457200" lvl="1" indent="0">
              <a:buNone/>
            </a:pPr>
            <a:endParaRPr lang="en-US" sz="800" dirty="0" smtClean="0">
              <a:solidFill>
                <a:srgbClr val="FFFFFF"/>
              </a:solidFill>
            </a:endParaRPr>
          </a:p>
          <a:p>
            <a:pPr lvl="1"/>
            <a:r>
              <a:rPr lang="en-US" sz="2400" dirty="0" smtClean="0">
                <a:solidFill>
                  <a:srgbClr val="FFFFFF"/>
                </a:solidFill>
              </a:rPr>
              <a:t>Pre-existing </a:t>
            </a:r>
            <a:r>
              <a:rPr lang="en-US" sz="2400" dirty="0">
                <a:solidFill>
                  <a:srgbClr val="FFFFFF"/>
                </a:solidFill>
              </a:rPr>
              <a:t>impaired </a:t>
            </a:r>
            <a:r>
              <a:rPr lang="en-US" sz="2400" dirty="0" smtClean="0">
                <a:solidFill>
                  <a:srgbClr val="FFFFFF"/>
                </a:solidFill>
              </a:rPr>
              <a:t>antibody production (e.g., congenital immunodeficiency, or acquired immunodeficiency due to immunosuppressive medication)</a:t>
            </a:r>
          </a:p>
          <a:p>
            <a:pPr marL="457200" lvl="1" indent="0">
              <a:buNone/>
            </a:pPr>
            <a:endParaRPr lang="en-US" sz="800" dirty="0" smtClean="0">
              <a:solidFill>
                <a:srgbClr val="FFFFFF"/>
              </a:solidFill>
            </a:endParaRPr>
          </a:p>
          <a:p>
            <a:pPr lvl="1"/>
            <a:r>
              <a:rPr lang="en-US" sz="2400" dirty="0" smtClean="0">
                <a:solidFill>
                  <a:srgbClr val="FFFFFF"/>
                </a:solidFill>
              </a:rPr>
              <a:t>Immune </a:t>
            </a:r>
            <a:r>
              <a:rPr lang="en-US" sz="2400" dirty="0">
                <a:solidFill>
                  <a:srgbClr val="FFFFFF"/>
                </a:solidFill>
              </a:rPr>
              <a:t>suppression of viral </a:t>
            </a:r>
            <a:r>
              <a:rPr lang="en-US" sz="2400" dirty="0" smtClean="0">
                <a:solidFill>
                  <a:srgbClr val="FFFFFF"/>
                </a:solidFill>
              </a:rPr>
              <a:t>replication by an unusually strong immune system, causing undetectable viral load (“elite controller” )</a:t>
            </a:r>
          </a:p>
          <a:p>
            <a:pPr marL="457200" lvl="1" indent="0">
              <a:buNone/>
            </a:pPr>
            <a:endParaRPr lang="en-US" sz="2200" dirty="0" smtClean="0">
              <a:solidFill>
                <a:srgbClr val="FFFF00"/>
              </a:solidFill>
            </a:endParaRPr>
          </a:p>
        </p:txBody>
      </p:sp>
    </p:spTree>
    <p:extLst>
      <p:ext uri="{BB962C8B-B14F-4D97-AF65-F5344CB8AC3E}">
        <p14:creationId xmlns:p14="http://schemas.microsoft.com/office/powerpoint/2010/main" val="199223084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pPr lvl="0"/>
            <a:r>
              <a:rPr lang="en-US" dirty="0" smtClean="0"/>
              <a:t>Reasons for Uncertain Infection Status  (3) </a:t>
            </a:r>
            <a:endParaRPr lang="en-US" dirty="0"/>
          </a:p>
        </p:txBody>
      </p:sp>
      <p:sp>
        <p:nvSpPr>
          <p:cNvPr id="3" name="Content Placeholder 2"/>
          <p:cNvSpPr>
            <a:spLocks noGrp="1"/>
          </p:cNvSpPr>
          <p:nvPr>
            <p:ph idx="1"/>
          </p:nvPr>
        </p:nvSpPr>
        <p:spPr>
          <a:xfrm>
            <a:off x="457200" y="914400"/>
            <a:ext cx="8229600" cy="5638800"/>
          </a:xfrm>
        </p:spPr>
        <p:txBody>
          <a:bodyPr/>
          <a:lstStyle/>
          <a:p>
            <a:r>
              <a:rPr lang="en-US" sz="2600" b="0" dirty="0" smtClean="0">
                <a:solidFill>
                  <a:srgbClr val="FFFFFF"/>
                </a:solidFill>
              </a:rPr>
              <a:t>False negative tests (continued)</a:t>
            </a:r>
          </a:p>
          <a:p>
            <a:pPr lvl="1"/>
            <a:r>
              <a:rPr lang="en-US" sz="2400" dirty="0" smtClean="0">
                <a:solidFill>
                  <a:srgbClr val="FFFFFF"/>
                </a:solidFill>
              </a:rPr>
              <a:t>Unusual </a:t>
            </a:r>
            <a:r>
              <a:rPr lang="en-US" sz="2400" dirty="0">
                <a:solidFill>
                  <a:srgbClr val="FFFFFF"/>
                </a:solidFill>
              </a:rPr>
              <a:t>HIV strains </a:t>
            </a:r>
          </a:p>
          <a:p>
            <a:pPr lvl="2"/>
            <a:r>
              <a:rPr lang="en-US" sz="2400" dirty="0" smtClean="0">
                <a:solidFill>
                  <a:srgbClr val="FFFFFF"/>
                </a:solidFill>
              </a:rPr>
              <a:t>Rarely a </a:t>
            </a:r>
            <a:r>
              <a:rPr lang="en-US" sz="2400" dirty="0">
                <a:solidFill>
                  <a:srgbClr val="FFFFFF"/>
                </a:solidFill>
              </a:rPr>
              <a:t>reason for false negative </a:t>
            </a:r>
            <a:r>
              <a:rPr lang="en-US" sz="2400" dirty="0" smtClean="0">
                <a:solidFill>
                  <a:srgbClr val="FFFFFF"/>
                </a:solidFill>
              </a:rPr>
              <a:t>results with currently available initial antibody tests but HIV-2 could yield indeterminate HIV-1 Western blot result </a:t>
            </a:r>
            <a:endParaRPr lang="en-US" sz="2400" dirty="0">
              <a:solidFill>
                <a:srgbClr val="FFFFFF"/>
              </a:solidFill>
            </a:endParaRPr>
          </a:p>
          <a:p>
            <a:pPr lvl="2"/>
            <a:r>
              <a:rPr lang="en-US" sz="2400" dirty="0">
                <a:solidFill>
                  <a:srgbClr val="FFFFFF"/>
                </a:solidFill>
              </a:rPr>
              <a:t>HIV-2 infection gives undetectable HIV-1 viral load  results</a:t>
            </a:r>
          </a:p>
          <a:p>
            <a:pPr lvl="1"/>
            <a:r>
              <a:rPr lang="en-US" sz="2400" dirty="0">
                <a:solidFill>
                  <a:srgbClr val="FFFFFF"/>
                </a:solidFill>
              </a:rPr>
              <a:t>Sample-handling errors</a:t>
            </a:r>
          </a:p>
          <a:p>
            <a:pPr lvl="2"/>
            <a:r>
              <a:rPr lang="en-US" sz="2400" dirty="0">
                <a:solidFill>
                  <a:srgbClr val="FFFFFF"/>
                </a:solidFill>
              </a:rPr>
              <a:t>Mislabeling </a:t>
            </a:r>
          </a:p>
          <a:p>
            <a:pPr lvl="2"/>
            <a:r>
              <a:rPr lang="en-US" sz="2400" dirty="0">
                <a:solidFill>
                  <a:srgbClr val="FFFFFF"/>
                </a:solidFill>
              </a:rPr>
              <a:t>Incorrect storage temperature</a:t>
            </a:r>
          </a:p>
          <a:p>
            <a:pPr lvl="1"/>
            <a:r>
              <a:rPr lang="en-US" sz="2400" dirty="0">
                <a:solidFill>
                  <a:srgbClr val="FFFFFF"/>
                </a:solidFill>
              </a:rPr>
              <a:t>Defective test kit</a:t>
            </a:r>
          </a:p>
          <a:p>
            <a:pPr marL="457200" lvl="1" indent="0">
              <a:buNone/>
            </a:pPr>
            <a:endParaRPr lang="en-US" sz="2200" dirty="0" smtClean="0">
              <a:solidFill>
                <a:srgbClr val="FFFF00"/>
              </a:solidFill>
            </a:endParaRPr>
          </a:p>
        </p:txBody>
      </p:sp>
    </p:spTree>
    <p:extLst>
      <p:ext uri="{BB962C8B-B14F-4D97-AF65-F5344CB8AC3E}">
        <p14:creationId xmlns:p14="http://schemas.microsoft.com/office/powerpoint/2010/main" val="322836146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pPr lvl="0"/>
            <a:r>
              <a:rPr lang="en-US" dirty="0" smtClean="0"/>
              <a:t>Reasons for Uncertain Infection Status  (4) </a:t>
            </a:r>
            <a:endParaRPr lang="en-US" dirty="0"/>
          </a:p>
        </p:txBody>
      </p:sp>
      <p:sp>
        <p:nvSpPr>
          <p:cNvPr id="3" name="Content Placeholder 2"/>
          <p:cNvSpPr>
            <a:spLocks noGrp="1"/>
          </p:cNvSpPr>
          <p:nvPr>
            <p:ph idx="1"/>
          </p:nvPr>
        </p:nvSpPr>
        <p:spPr>
          <a:xfrm>
            <a:off x="457200" y="914400"/>
            <a:ext cx="8382000" cy="5638800"/>
          </a:xfrm>
        </p:spPr>
        <p:txBody>
          <a:bodyPr/>
          <a:lstStyle/>
          <a:p>
            <a:r>
              <a:rPr lang="en-US" sz="2600" b="0" dirty="0" smtClean="0">
                <a:solidFill>
                  <a:srgbClr val="FFFFFF"/>
                </a:solidFill>
              </a:rPr>
              <a:t>False positive tests </a:t>
            </a:r>
          </a:p>
          <a:p>
            <a:pPr lvl="1"/>
            <a:r>
              <a:rPr lang="en-US" sz="2400" dirty="0" smtClean="0">
                <a:solidFill>
                  <a:srgbClr val="FFFFFF"/>
                </a:solidFill>
              </a:rPr>
              <a:t>Passive </a:t>
            </a:r>
            <a:r>
              <a:rPr lang="en-US" sz="2400" dirty="0">
                <a:solidFill>
                  <a:srgbClr val="FFFFFF"/>
                </a:solidFill>
              </a:rPr>
              <a:t>transfer of maternal </a:t>
            </a:r>
            <a:r>
              <a:rPr lang="en-US" sz="2400" dirty="0" smtClean="0">
                <a:solidFill>
                  <a:srgbClr val="FFFFFF"/>
                </a:solidFill>
              </a:rPr>
              <a:t>antibodies to an infant</a:t>
            </a:r>
            <a:endParaRPr lang="en-US" sz="2400" dirty="0">
              <a:solidFill>
                <a:srgbClr val="FFFFFF"/>
              </a:solidFill>
            </a:endParaRPr>
          </a:p>
          <a:p>
            <a:pPr lvl="1"/>
            <a:r>
              <a:rPr lang="en-US" sz="2400" dirty="0" smtClean="0">
                <a:solidFill>
                  <a:srgbClr val="FFFFFF"/>
                </a:solidFill>
              </a:rPr>
              <a:t>Nonspecific antibody reactivity (to non-HIV antigens)</a:t>
            </a:r>
          </a:p>
          <a:p>
            <a:pPr lvl="1"/>
            <a:r>
              <a:rPr lang="en-US" sz="2400" dirty="0" smtClean="0">
                <a:solidFill>
                  <a:srgbClr val="FFFFFF"/>
                </a:solidFill>
              </a:rPr>
              <a:t>False </a:t>
            </a:r>
            <a:r>
              <a:rPr lang="en-US" sz="2400" dirty="0">
                <a:solidFill>
                  <a:srgbClr val="FFFFFF"/>
                </a:solidFill>
              </a:rPr>
              <a:t>positive </a:t>
            </a:r>
            <a:r>
              <a:rPr lang="en-US" sz="2400" dirty="0" smtClean="0">
                <a:solidFill>
                  <a:srgbClr val="FFFFFF"/>
                </a:solidFill>
              </a:rPr>
              <a:t>NAT (especially if low but “detectable” viral load) due to contamination of specimen</a:t>
            </a:r>
          </a:p>
          <a:p>
            <a:pPr lvl="1"/>
            <a:r>
              <a:rPr lang="en-US" sz="2400" dirty="0" smtClean="0">
                <a:solidFill>
                  <a:srgbClr val="FFFFFF"/>
                </a:solidFill>
              </a:rPr>
              <a:t>Sample-handling errors</a:t>
            </a:r>
          </a:p>
          <a:p>
            <a:pPr lvl="1"/>
            <a:r>
              <a:rPr lang="en-US" sz="2400" dirty="0" smtClean="0">
                <a:solidFill>
                  <a:srgbClr val="FFFFFF"/>
                </a:solidFill>
              </a:rPr>
              <a:t>Defective </a:t>
            </a:r>
            <a:r>
              <a:rPr lang="en-US" sz="2400" dirty="0">
                <a:solidFill>
                  <a:srgbClr val="FFFFFF"/>
                </a:solidFill>
              </a:rPr>
              <a:t>test kit</a:t>
            </a:r>
            <a:endParaRPr lang="en-US" sz="2400" dirty="0" smtClean="0">
              <a:solidFill>
                <a:srgbClr val="FFFFFF"/>
              </a:solidFill>
            </a:endParaRPr>
          </a:p>
          <a:p>
            <a:pPr marL="457200" lvl="1" indent="0">
              <a:buNone/>
            </a:pPr>
            <a:endParaRPr lang="en-US" sz="2000" dirty="0" smtClean="0">
              <a:solidFill>
                <a:srgbClr val="FFFFFF"/>
              </a:solidFill>
            </a:endParaRPr>
          </a:p>
        </p:txBody>
      </p:sp>
    </p:spTree>
    <p:extLst>
      <p:ext uri="{BB962C8B-B14F-4D97-AF65-F5344CB8AC3E}">
        <p14:creationId xmlns:p14="http://schemas.microsoft.com/office/powerpoint/2010/main" val="302105046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a:spLocks noGrp="1"/>
          </p:cNvSpPr>
          <p:nvPr>
            <p:ph type="title"/>
          </p:nvPr>
        </p:nvSpPr>
        <p:spPr>
          <a:xfrm>
            <a:off x="381000" y="271462"/>
            <a:ext cx="8382000" cy="566738"/>
          </a:xfrm>
        </p:spPr>
        <p:txBody>
          <a:bodyPr/>
          <a:lstStyle/>
          <a:p>
            <a:pPr algn="ctr"/>
            <a:r>
              <a:rPr lang="en-US" sz="2800" dirty="0" smtClean="0">
                <a:effectLst>
                  <a:outerShdw blurRad="38100" dist="38100" dir="2700000" algn="tl">
                    <a:srgbClr val="000000">
                      <a:alpha val="43137"/>
                    </a:srgbClr>
                  </a:outerShdw>
                </a:effectLst>
              </a:rPr>
              <a:t>Rationale for Stage 0</a:t>
            </a:r>
            <a:endParaRPr lang="en-US" sz="2800" dirty="0">
              <a:effectLst>
                <a:outerShdw blurRad="38100" dist="38100" dir="2700000" algn="tl">
                  <a:srgbClr val="000000">
                    <a:alpha val="43137"/>
                  </a:srgbClr>
                </a:outerShdw>
              </a:effectLst>
            </a:endParaRPr>
          </a:p>
        </p:txBody>
      </p:sp>
      <p:sp>
        <p:nvSpPr>
          <p:cNvPr id="6" name="Text Placeholder 7"/>
          <p:cNvSpPr>
            <a:spLocks noGrp="1"/>
          </p:cNvSpPr>
          <p:nvPr>
            <p:ph type="body" sz="half" idx="2"/>
          </p:nvPr>
        </p:nvSpPr>
        <p:spPr>
          <a:xfrm>
            <a:off x="533400" y="6019800"/>
            <a:ext cx="8077200" cy="457200"/>
          </a:xfrm>
        </p:spPr>
        <p:txBody>
          <a:bodyPr/>
          <a:lstStyle/>
          <a:p>
            <a:r>
              <a:rPr lang="en-US" sz="1200" dirty="0" smtClean="0"/>
              <a:t>Based on:  </a:t>
            </a:r>
            <a:r>
              <a:rPr lang="en-US" sz="1200" dirty="0" err="1" smtClean="0"/>
              <a:t>Pilcher</a:t>
            </a:r>
            <a:r>
              <a:rPr lang="en-US" sz="1200" dirty="0" smtClean="0"/>
              <a:t> CD, </a:t>
            </a:r>
            <a:r>
              <a:rPr lang="en-US" sz="1200" dirty="0" err="1" smtClean="0"/>
              <a:t>Christopoulos</a:t>
            </a:r>
            <a:r>
              <a:rPr lang="en-US" sz="1200" dirty="0" smtClean="0"/>
              <a:t> KA, Golden M. Public Health Rationale for Rapid Nucleic Acid or p24 Antigen Tests for HIV. The Journal of Infectious Diseases 2010; 201(S1):S7–S17.</a:t>
            </a:r>
            <a:endParaRPr lang="en-US" sz="1200" dirty="0"/>
          </a:p>
        </p:txBody>
      </p:sp>
      <p:pic>
        <p:nvPicPr>
          <p:cNvPr id="8" name="Picture 2"/>
          <p:cNvPicPr>
            <a:picLocks noChangeAspect="1" noChangeArrowheads="1"/>
          </p:cNvPicPr>
          <p:nvPr/>
        </p:nvPicPr>
        <p:blipFill>
          <a:blip r:embed="rId3" cstate="print"/>
          <a:srcRect/>
          <a:stretch>
            <a:fillRect/>
          </a:stretch>
        </p:blipFill>
        <p:spPr bwMode="auto">
          <a:xfrm>
            <a:off x="304800" y="838200"/>
            <a:ext cx="8534400" cy="5105400"/>
          </a:xfrm>
          <a:prstGeom prst="rect">
            <a:avLst/>
          </a:prstGeom>
          <a:noFill/>
          <a:ln w="9525">
            <a:noFill/>
            <a:miter lim="800000"/>
            <a:headEnd/>
            <a:tailEnd/>
          </a:ln>
        </p:spPr>
      </p:pic>
      <p:sp>
        <p:nvSpPr>
          <p:cNvPr id="17" name="TextBox 16"/>
          <p:cNvSpPr txBox="1"/>
          <p:nvPr/>
        </p:nvSpPr>
        <p:spPr>
          <a:xfrm>
            <a:off x="3962400" y="3212068"/>
            <a:ext cx="3254545" cy="369332"/>
          </a:xfrm>
          <a:prstGeom prst="rect">
            <a:avLst/>
          </a:prstGeom>
          <a:solidFill>
            <a:srgbClr val="FFC000"/>
          </a:solidFill>
        </p:spPr>
        <p:txBody>
          <a:bodyPr wrap="none" rtlCol="0">
            <a:spAutoFit/>
          </a:bodyPr>
          <a:lstStyle/>
          <a:p>
            <a:r>
              <a:rPr lang="en-US" b="1" dirty="0" smtClean="0">
                <a:solidFill>
                  <a:schemeClr val="tx1">
                    <a:lumMod val="50000"/>
                  </a:schemeClr>
                </a:solidFill>
              </a:rPr>
              <a:t>Low CD4 T-lymphocyte count</a:t>
            </a:r>
            <a:endParaRPr lang="en-US" b="1" dirty="0">
              <a:solidFill>
                <a:schemeClr val="tx1">
                  <a:lumMod val="50000"/>
                </a:schemeClr>
              </a:solidFill>
            </a:endParaRPr>
          </a:p>
        </p:txBody>
      </p:sp>
      <p:sp>
        <p:nvSpPr>
          <p:cNvPr id="18" name="TextBox 17"/>
          <p:cNvSpPr txBox="1"/>
          <p:nvPr/>
        </p:nvSpPr>
        <p:spPr>
          <a:xfrm>
            <a:off x="6019800" y="3905310"/>
            <a:ext cx="1571456" cy="369332"/>
          </a:xfrm>
          <a:prstGeom prst="rect">
            <a:avLst/>
          </a:prstGeom>
          <a:solidFill>
            <a:srgbClr val="FFFFFF"/>
          </a:solidFill>
        </p:spPr>
        <p:txBody>
          <a:bodyPr wrap="none" rtlCol="0">
            <a:spAutoFit/>
          </a:bodyPr>
          <a:lstStyle/>
          <a:p>
            <a:r>
              <a:rPr lang="en-US" b="1" dirty="0" smtClean="0">
                <a:solidFill>
                  <a:schemeClr val="tx1">
                    <a:lumMod val="50000"/>
                  </a:schemeClr>
                </a:solidFill>
              </a:rPr>
              <a:t>HIV antibody</a:t>
            </a:r>
            <a:endParaRPr lang="en-US" b="1" dirty="0">
              <a:solidFill>
                <a:schemeClr val="tx1">
                  <a:lumMod val="50000"/>
                </a:schemeClr>
              </a:solidFill>
            </a:endParaRPr>
          </a:p>
        </p:txBody>
      </p:sp>
      <p:sp>
        <p:nvSpPr>
          <p:cNvPr id="19" name="TextBox 18"/>
          <p:cNvSpPr txBox="1"/>
          <p:nvPr/>
        </p:nvSpPr>
        <p:spPr>
          <a:xfrm>
            <a:off x="6019800" y="4888468"/>
            <a:ext cx="2504916" cy="369332"/>
          </a:xfrm>
          <a:prstGeom prst="rect">
            <a:avLst/>
          </a:prstGeom>
          <a:solidFill>
            <a:srgbClr val="FFFFFF"/>
          </a:solidFill>
        </p:spPr>
        <p:txBody>
          <a:bodyPr wrap="none" rtlCol="0">
            <a:spAutoFit/>
          </a:bodyPr>
          <a:lstStyle/>
          <a:p>
            <a:r>
              <a:rPr lang="en-US" b="1" dirty="0" smtClean="0">
                <a:solidFill>
                  <a:schemeClr val="tx1">
                    <a:lumMod val="50000"/>
                  </a:schemeClr>
                </a:solidFill>
              </a:rPr>
              <a:t>Genital viral shedding</a:t>
            </a:r>
            <a:endParaRPr lang="en-US" b="1" dirty="0">
              <a:solidFill>
                <a:schemeClr val="tx1">
                  <a:lumMod val="50000"/>
                </a:schemeClr>
              </a:solidFill>
            </a:endParaRPr>
          </a:p>
        </p:txBody>
      </p:sp>
      <p:sp>
        <p:nvSpPr>
          <p:cNvPr id="20" name="TextBox 19"/>
          <p:cNvSpPr txBox="1"/>
          <p:nvPr/>
        </p:nvSpPr>
        <p:spPr>
          <a:xfrm>
            <a:off x="6019800" y="5562600"/>
            <a:ext cx="2410788" cy="369332"/>
          </a:xfrm>
          <a:prstGeom prst="rect">
            <a:avLst/>
          </a:prstGeom>
          <a:solidFill>
            <a:srgbClr val="FFFFFF"/>
          </a:solidFill>
        </p:spPr>
        <p:txBody>
          <a:bodyPr wrap="none" rtlCol="0">
            <a:spAutoFit/>
          </a:bodyPr>
          <a:lstStyle/>
          <a:p>
            <a:r>
              <a:rPr lang="en-US" b="1" dirty="0" smtClean="0">
                <a:solidFill>
                  <a:srgbClr val="002060"/>
                </a:solidFill>
              </a:rPr>
              <a:t>Weeks after infection</a:t>
            </a:r>
            <a:endParaRPr lang="en-US" b="1" dirty="0">
              <a:solidFill>
                <a:srgbClr val="002060"/>
              </a:solidFill>
            </a:endParaRPr>
          </a:p>
        </p:txBody>
      </p:sp>
      <p:sp>
        <p:nvSpPr>
          <p:cNvPr id="21" name="TextBox 20"/>
          <p:cNvSpPr txBox="1"/>
          <p:nvPr/>
        </p:nvSpPr>
        <p:spPr>
          <a:xfrm>
            <a:off x="6019800" y="4495800"/>
            <a:ext cx="1997663" cy="369332"/>
          </a:xfrm>
          <a:prstGeom prst="rect">
            <a:avLst/>
          </a:prstGeom>
          <a:solidFill>
            <a:srgbClr val="FFFFFF"/>
          </a:solidFill>
        </p:spPr>
        <p:txBody>
          <a:bodyPr wrap="none" rtlCol="0">
            <a:spAutoFit/>
          </a:bodyPr>
          <a:lstStyle/>
          <a:p>
            <a:r>
              <a:rPr lang="en-US" b="1" dirty="0" smtClean="0">
                <a:solidFill>
                  <a:schemeClr val="tx1">
                    <a:lumMod val="50000"/>
                  </a:schemeClr>
                </a:solidFill>
              </a:rPr>
              <a:t>RNA in blood         </a:t>
            </a:r>
            <a:endParaRPr lang="en-US" b="1" dirty="0">
              <a:solidFill>
                <a:schemeClr val="tx1">
                  <a:lumMod val="50000"/>
                </a:schemeClr>
              </a:solidFill>
            </a:endParaRPr>
          </a:p>
        </p:txBody>
      </p:sp>
      <p:sp>
        <p:nvSpPr>
          <p:cNvPr id="22" name="TextBox 21"/>
          <p:cNvSpPr txBox="1"/>
          <p:nvPr/>
        </p:nvSpPr>
        <p:spPr>
          <a:xfrm>
            <a:off x="304800" y="5574268"/>
            <a:ext cx="5562600" cy="369332"/>
          </a:xfrm>
          <a:prstGeom prst="rect">
            <a:avLst/>
          </a:prstGeom>
          <a:solidFill>
            <a:srgbClr val="FFFFFF"/>
          </a:solidFill>
        </p:spPr>
        <p:txBody>
          <a:bodyPr wrap="square" rtlCol="0">
            <a:spAutoFit/>
          </a:bodyPr>
          <a:lstStyle/>
          <a:p>
            <a:r>
              <a:rPr lang="en-US" b="1" dirty="0" smtClean="0">
                <a:solidFill>
                  <a:srgbClr val="002060"/>
                </a:solidFill>
              </a:rPr>
              <a:t>                  1            2               3            4            5              24</a:t>
            </a:r>
            <a:endParaRPr lang="en-US" b="1" dirty="0">
              <a:solidFill>
                <a:srgbClr val="002060"/>
              </a:solidFill>
            </a:endParaRPr>
          </a:p>
        </p:txBody>
      </p:sp>
      <p:sp>
        <p:nvSpPr>
          <p:cNvPr id="2" name="TextBox 1"/>
          <p:cNvSpPr txBox="1"/>
          <p:nvPr/>
        </p:nvSpPr>
        <p:spPr>
          <a:xfrm>
            <a:off x="304800" y="838200"/>
            <a:ext cx="8534400" cy="1569660"/>
          </a:xfrm>
          <a:prstGeom prst="rect">
            <a:avLst/>
          </a:prstGeom>
          <a:solidFill>
            <a:srgbClr val="000099"/>
          </a:solidFill>
        </p:spPr>
        <p:txBody>
          <a:bodyPr wrap="square" rtlCol="0">
            <a:spAutoFit/>
          </a:bodyPr>
          <a:lstStyle/>
          <a:p>
            <a:r>
              <a:rPr lang="en-US" sz="2400" dirty="0" smtClean="0">
                <a:solidFill>
                  <a:srgbClr val="FFFFFF"/>
                </a:solidFill>
              </a:rPr>
              <a:t>Staging system cannot apply to early HIV infection if stage depends only on CD4 test results or OIs, because low CD4 levels and OIs can occur in early HIV infection, which could lead to confusion between early HIV infection and stage 3.</a:t>
            </a:r>
          </a:p>
        </p:txBody>
      </p:sp>
      <p:sp>
        <p:nvSpPr>
          <p:cNvPr id="39" name="TextBox 38"/>
          <p:cNvSpPr txBox="1"/>
          <p:nvPr/>
        </p:nvSpPr>
        <p:spPr>
          <a:xfrm>
            <a:off x="1445476" y="2362200"/>
            <a:ext cx="2212124" cy="369332"/>
          </a:xfrm>
          <a:prstGeom prst="rect">
            <a:avLst/>
          </a:prstGeom>
          <a:solidFill>
            <a:srgbClr val="FFC000"/>
          </a:solidFill>
        </p:spPr>
        <p:txBody>
          <a:bodyPr wrap="square" rtlCol="0">
            <a:spAutoFit/>
          </a:bodyPr>
          <a:lstStyle/>
          <a:p>
            <a:pPr algn="ctr"/>
            <a:r>
              <a:rPr lang="en-US" b="1" dirty="0" smtClean="0">
                <a:solidFill>
                  <a:schemeClr val="tx1">
                    <a:lumMod val="50000"/>
                  </a:schemeClr>
                </a:solidFill>
              </a:rPr>
              <a:t>Early HIV infection</a:t>
            </a:r>
          </a:p>
        </p:txBody>
      </p:sp>
      <p:sp>
        <p:nvSpPr>
          <p:cNvPr id="40" name="Left Brace 39"/>
          <p:cNvSpPr/>
          <p:nvPr/>
        </p:nvSpPr>
        <p:spPr>
          <a:xfrm rot="5400000">
            <a:off x="2409822" y="751109"/>
            <a:ext cx="285751" cy="4190999"/>
          </a:xfrm>
          <a:prstGeom prst="leftBrace">
            <a:avLst>
              <a:gd name="adj1" fmla="val 30000"/>
              <a:gd name="adj2" fmla="val 50000"/>
            </a:avLst>
          </a:prstGeom>
          <a:ln w="381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41" name="TextBox 40"/>
          <p:cNvSpPr txBox="1"/>
          <p:nvPr/>
        </p:nvSpPr>
        <p:spPr>
          <a:xfrm>
            <a:off x="6019800" y="3593068"/>
            <a:ext cx="2772939" cy="369332"/>
          </a:xfrm>
          <a:prstGeom prst="rect">
            <a:avLst/>
          </a:prstGeom>
          <a:solidFill>
            <a:srgbClr val="FFFFFF"/>
          </a:solidFill>
        </p:spPr>
        <p:txBody>
          <a:bodyPr wrap="none" rtlCol="0">
            <a:spAutoFit/>
          </a:bodyPr>
          <a:lstStyle/>
          <a:p>
            <a:r>
              <a:rPr lang="en-US" b="1" dirty="0" smtClean="0">
                <a:solidFill>
                  <a:schemeClr val="tx1">
                    <a:lumMod val="50000"/>
                  </a:schemeClr>
                </a:solidFill>
              </a:rPr>
              <a:t>CD4 T-lymphocyte count</a:t>
            </a:r>
            <a:endParaRPr lang="en-US" b="1" dirty="0">
              <a:solidFill>
                <a:schemeClr val="tx1">
                  <a:lumMod val="50000"/>
                </a:schemeClr>
              </a:solidFill>
            </a:endParaRPr>
          </a:p>
        </p:txBody>
      </p:sp>
      <p:cxnSp>
        <p:nvCxnSpPr>
          <p:cNvPr id="43" name="Straight Arrow Connector 42"/>
          <p:cNvCxnSpPr/>
          <p:nvPr/>
        </p:nvCxnSpPr>
        <p:spPr>
          <a:xfrm flipH="1">
            <a:off x="3962400" y="3505200"/>
            <a:ext cx="304800" cy="693242"/>
          </a:xfrm>
          <a:prstGeom prst="straightConnector1">
            <a:avLst/>
          </a:prstGeom>
          <a:ln w="38100" cmpd="sng">
            <a:solidFill>
              <a:srgbClr val="0000FF"/>
            </a:solidFill>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4297458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3314</TotalTime>
  <Words>2050</Words>
  <Application>Microsoft Office PowerPoint</Application>
  <PresentationFormat>On-screen Show (4:3)</PresentationFormat>
  <Paragraphs>348</Paragraphs>
  <Slides>33</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Wingdings</vt:lpstr>
      <vt:lpstr>Calibri</vt:lpstr>
      <vt:lpstr>Times New Roman</vt:lpstr>
      <vt:lpstr>Myriad Web Pro</vt:lpstr>
      <vt:lpstr>Arial Unicode MS</vt:lpstr>
      <vt:lpstr>Courier New</vt:lpstr>
      <vt:lpstr>NCHHSTP_PPT_dark(</vt:lpstr>
      <vt:lpstr> Technical Guidance for  HIV Surveillance Programs -- Special Diagnostics</vt:lpstr>
      <vt:lpstr>Learning Objectives and Overview</vt:lpstr>
      <vt:lpstr>Definition of Special Diagnostics</vt:lpstr>
      <vt:lpstr>Reasons for Uncertain Infection Status  (1) </vt:lpstr>
      <vt:lpstr>False Negative HIV Tests occur during Eclipse Period and Acute Infection</vt:lpstr>
      <vt:lpstr>Reasons for Uncertain Infection Status  (2) </vt:lpstr>
      <vt:lpstr>Reasons for Uncertain Infection Status  (3) </vt:lpstr>
      <vt:lpstr>Reasons for Uncertain Infection Status  (4) </vt:lpstr>
      <vt:lpstr>Rationale for Stage 0</vt:lpstr>
      <vt:lpstr> Rationale for Stage 0</vt:lpstr>
      <vt:lpstr> Criteria for Stage 0 HIV Infection </vt:lpstr>
      <vt:lpstr> Stage 0 may be recognized based on:</vt:lpstr>
      <vt:lpstr> Exception</vt:lpstr>
      <vt:lpstr> Surveillance Programs Should  Persuade Labs to Report Stage 0 Acute Infection by:</vt:lpstr>
      <vt:lpstr> Misclassification of HIV Type due to  Cross-Reactivity of Antibody Tests</vt:lpstr>
      <vt:lpstr>HIV-1 and HIV-2 Proteins  detected by Western blot</vt:lpstr>
      <vt:lpstr>What are COPHI ?</vt:lpstr>
      <vt:lpstr>COPHI consist of 2 basic types</vt:lpstr>
      <vt:lpstr>HIV-2 Risk Factors</vt:lpstr>
      <vt:lpstr>HIV-2 Prevalent Countries</vt:lpstr>
      <vt:lpstr>Why a COPHI Investigation ?</vt:lpstr>
      <vt:lpstr>PowerPoint Presentation</vt:lpstr>
      <vt:lpstr>HIV-2 Surveillance Case Definition</vt:lpstr>
      <vt:lpstr>Undifferentiated HIV  Surveillance Case Definition</vt:lpstr>
      <vt:lpstr>Dual HIV  Surveillance Case Definition</vt:lpstr>
      <vt:lpstr>Perinatal HIV-2 Exposure</vt:lpstr>
      <vt:lpstr>PowerPoint Presentation</vt:lpstr>
      <vt:lpstr>Process Standards</vt:lpstr>
      <vt:lpstr>Major Changes from Previous Technical Guidance</vt:lpstr>
      <vt:lpstr>Main Takeaway Points</vt:lpstr>
      <vt:lpstr>PowerPoint Presentation</vt:lpstr>
      <vt:lpstr>Thank you!</vt:lpstr>
      <vt:lpstr> Surveillance Definition of Stage 0 HIV Infection </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195</cp:revision>
  <dcterms:created xsi:type="dcterms:W3CDTF">2010-12-06T17:56:06Z</dcterms:created>
  <dcterms:modified xsi:type="dcterms:W3CDTF">2012-11-27T20:29:05Z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