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21"/>
  </p:notesMasterIdLst>
  <p:sldIdLst>
    <p:sldId id="256" r:id="rId2"/>
    <p:sldId id="280" r:id="rId3"/>
    <p:sldId id="313" r:id="rId4"/>
    <p:sldId id="314" r:id="rId5"/>
    <p:sldId id="312" r:id="rId6"/>
    <p:sldId id="311" r:id="rId7"/>
    <p:sldId id="310" r:id="rId8"/>
    <p:sldId id="296" r:id="rId9"/>
    <p:sldId id="297" r:id="rId10"/>
    <p:sldId id="303" r:id="rId11"/>
    <p:sldId id="270" r:id="rId12"/>
    <p:sldId id="298" r:id="rId13"/>
    <p:sldId id="304" r:id="rId14"/>
    <p:sldId id="274" r:id="rId15"/>
    <p:sldId id="315" r:id="rId16"/>
    <p:sldId id="316" r:id="rId17"/>
    <p:sldId id="308" r:id="rId18"/>
    <p:sldId id="264" r:id="rId19"/>
    <p:sldId id="263" r:id="rId20"/>
  </p:sldIdLst>
  <p:sldSz cx="9144000" cy="6858000" type="screen4x3"/>
  <p:notesSz cx="6994525" cy="9280525"/>
  <p:embeddedFontLst>
    <p:embeddedFont>
      <p:font typeface="Arial Unicode MS" pitchFamily="34" charset="-128"/>
      <p:regular r:id="rId22"/>
    </p:embeddedFont>
    <p:embeddedFont>
      <p:font typeface="Myriad Web Pro" charset="0"/>
      <p:regular r:id="rId23"/>
      <p:bold r:id="rId24"/>
      <p:italic r:id="rId25"/>
    </p:embeddedFont>
    <p:embeddedFont>
      <p:font typeface="Calibri" pitchFamily="3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7407" autoAdjust="0"/>
    <p:restoredTop sz="79785" autoAdjust="0"/>
  </p:normalViewPr>
  <p:slideViewPr>
    <p:cSldViewPr>
      <p:cViewPr varScale="1">
        <p:scale>
          <a:sx n="67" d="100"/>
          <a:sy n="67" d="100"/>
        </p:scale>
        <p:origin x="-1685" y="-72"/>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sorterViewPr>
    <p:cViewPr>
      <p:scale>
        <a:sx n="100" d="100"/>
        <a:sy n="100" d="100"/>
      </p:scale>
      <p:origin x="0" y="1860"/>
    </p:cViewPr>
  </p:sorterViewPr>
  <p:notesViewPr>
    <p:cSldViewPr>
      <p:cViewPr varScale="1">
        <p:scale>
          <a:sx n="55" d="100"/>
          <a:sy n="55" d="100"/>
        </p:scale>
        <p:origin x="-2838" y="-78"/>
      </p:cViewPr>
      <p:guideLst>
        <p:guide orient="horz" pos="2923"/>
        <p:guide pos="220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FED05122-B9EF-44B1-8E67-014EB94303DD}" type="datetimeFigureOut">
              <a:rPr lang="en-US" smtClean="0"/>
              <a:pPr/>
              <a:t>5/29/2012</a:t>
            </a:fld>
            <a:endParaRPr lang="en-US"/>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team.cdc.gov/team/cdc/dispatch.cgi/hicsb_TechGuid/folderFrame/100001/0/def/518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1101687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monitor HIV in the U.S., surveillance staff need to collect accurate information for key events during the time an individual is first diagnosed with HIV infection until death.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At a minimum, information that defines a case is required to be reported. Demographic and other information that allow for follow-up of case reports and the determination of the burden of disease in the population should also be reported. Reportable information (required, recommended, optional) is described in the </a:t>
            </a:r>
            <a:r>
              <a:rPr lang="en-US" sz="1200" u="sng" kern="1200" dirty="0" smtClean="0">
                <a:solidFill>
                  <a:schemeClr val="tx1"/>
                </a:solidFill>
                <a:effectLst/>
                <a:latin typeface="+mn-lt"/>
                <a:ea typeface="+mn-ea"/>
                <a:cs typeface="+mn-cs"/>
                <a:hlinkClick r:id="rId3"/>
              </a:rPr>
              <a:t>Instructions for Completing the Data Collection Form</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10</a:t>
            </a:fld>
            <a:endParaRPr lang="en-US"/>
          </a:p>
        </p:txBody>
      </p:sp>
    </p:spTree>
    <p:extLst>
      <p:ext uri="{BB962C8B-B14F-4D97-AF65-F5344CB8AC3E}">
        <p14:creationId xmlns:p14="http://schemas.microsoft.com/office/powerpoint/2010/main" val="3077187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sz="3700">
                <a:solidFill>
                  <a:schemeClr val="tx1"/>
                </a:solidFill>
                <a:latin typeface="Arial" charset="0"/>
              </a:defRPr>
            </a:lvl1pPr>
            <a:lvl2pPr marL="755580" indent="-290608" eaLnBrk="0" hangingPunct="0">
              <a:defRPr sz="3700">
                <a:solidFill>
                  <a:schemeClr val="tx1"/>
                </a:solidFill>
                <a:latin typeface="Arial" charset="0"/>
              </a:defRPr>
            </a:lvl2pPr>
            <a:lvl3pPr marL="1162431" indent="-232486" eaLnBrk="0" hangingPunct="0">
              <a:defRPr sz="3700">
                <a:solidFill>
                  <a:schemeClr val="tx1"/>
                </a:solidFill>
                <a:latin typeface="Arial" charset="0"/>
              </a:defRPr>
            </a:lvl3pPr>
            <a:lvl4pPr marL="1627403" indent="-232486" eaLnBrk="0" hangingPunct="0">
              <a:defRPr sz="3700">
                <a:solidFill>
                  <a:schemeClr val="tx1"/>
                </a:solidFill>
                <a:latin typeface="Arial" charset="0"/>
              </a:defRPr>
            </a:lvl4pPr>
            <a:lvl5pPr marL="2092376" indent="-232486" eaLnBrk="0" hangingPunct="0">
              <a:defRPr sz="3700">
                <a:solidFill>
                  <a:schemeClr val="tx1"/>
                </a:solidFill>
                <a:latin typeface="Arial" charset="0"/>
              </a:defRPr>
            </a:lvl5pPr>
            <a:lvl6pPr marL="2557348" indent="-232486" eaLnBrk="0" fontAlgn="base" hangingPunct="0">
              <a:spcBef>
                <a:spcPct val="0"/>
              </a:spcBef>
              <a:spcAft>
                <a:spcPct val="0"/>
              </a:spcAft>
              <a:defRPr sz="3700">
                <a:solidFill>
                  <a:schemeClr val="tx1"/>
                </a:solidFill>
                <a:latin typeface="Arial" charset="0"/>
              </a:defRPr>
            </a:lvl6pPr>
            <a:lvl7pPr marL="3022321" indent="-232486" eaLnBrk="0" fontAlgn="base" hangingPunct="0">
              <a:spcBef>
                <a:spcPct val="0"/>
              </a:spcBef>
              <a:spcAft>
                <a:spcPct val="0"/>
              </a:spcAft>
              <a:defRPr sz="3700">
                <a:solidFill>
                  <a:schemeClr val="tx1"/>
                </a:solidFill>
                <a:latin typeface="Arial" charset="0"/>
              </a:defRPr>
            </a:lvl7pPr>
            <a:lvl8pPr marL="3487293" indent="-232486" eaLnBrk="0" fontAlgn="base" hangingPunct="0">
              <a:spcBef>
                <a:spcPct val="0"/>
              </a:spcBef>
              <a:spcAft>
                <a:spcPct val="0"/>
              </a:spcAft>
              <a:defRPr sz="3700">
                <a:solidFill>
                  <a:schemeClr val="tx1"/>
                </a:solidFill>
                <a:latin typeface="Arial" charset="0"/>
              </a:defRPr>
            </a:lvl8pPr>
            <a:lvl9pPr marL="3952265" indent="-232486" eaLnBrk="0" fontAlgn="base" hangingPunct="0">
              <a:spcBef>
                <a:spcPct val="0"/>
              </a:spcBef>
              <a:spcAft>
                <a:spcPct val="0"/>
              </a:spcAft>
              <a:defRPr sz="3700">
                <a:solidFill>
                  <a:schemeClr val="tx1"/>
                </a:solidFill>
                <a:latin typeface="Arial" charset="0"/>
              </a:defRPr>
            </a:lvl9pPr>
          </a:lstStyle>
          <a:p>
            <a:pPr eaLnBrk="1" hangingPunct="1"/>
            <a:fld id="{F1F38B2E-64CB-40AC-96F0-A395D0BDBB03}" type="slidenum">
              <a:rPr lang="en-US" sz="1200"/>
              <a:pPr eaLnBrk="1" hangingPunct="1"/>
              <a:t>11</a:t>
            </a:fld>
            <a:endParaRPr lang="en-US" sz="1200"/>
          </a:p>
        </p:txBody>
      </p:sp>
      <p:sp>
        <p:nvSpPr>
          <p:cNvPr id="34819" name="Rectangle 2"/>
          <p:cNvSpPr>
            <a:spLocks noGrp="1" noRot="1" noChangeAspect="1" noChangeArrowheads="1" noTextEdit="1"/>
          </p:cNvSpPr>
          <p:nvPr>
            <p:ph type="sldImg"/>
          </p:nvPr>
        </p:nvSpPr>
        <p:spPr>
          <a:xfrm>
            <a:off x="1174750" y="693738"/>
            <a:ext cx="4645025" cy="3482975"/>
          </a:xfrm>
          <a:ln/>
        </p:spPr>
      </p:sp>
      <p:sp>
        <p:nvSpPr>
          <p:cNvPr id="34820" name="Rectangle 3"/>
          <p:cNvSpPr>
            <a:spLocks noGrp="1" noChangeArrowheads="1"/>
          </p:cNvSpPr>
          <p:nvPr>
            <p:ph type="body" idx="1"/>
          </p:nvPr>
        </p:nvSpPr>
        <p:spPr>
          <a:xfrm>
            <a:off x="699453" y="4409861"/>
            <a:ext cx="5595620" cy="4176236"/>
          </a:xfrm>
          <a:noFill/>
        </p:spPr>
        <p:txBody>
          <a:bodyPr/>
          <a:lstStyle/>
          <a:p>
            <a:r>
              <a:rPr lang="en-US" sz="1200" kern="1200" dirty="0" smtClean="0">
                <a:solidFill>
                  <a:schemeClr val="tx1"/>
                </a:solidFill>
                <a:effectLst/>
                <a:latin typeface="+mn-lt"/>
                <a:ea typeface="+mn-ea"/>
                <a:cs typeface="+mn-cs"/>
              </a:rPr>
              <a:t>This information is collected from many sources and documents, such as health care providers (adult and pediatric case report forms), laboratories (laboratory reports), and vital records offices (birth and death certificates</a:t>
            </a:r>
            <a:endParaRPr lang="en-US" sz="1200" kern="1200" dirty="0">
              <a:solidFill>
                <a:schemeClr val="tx1"/>
              </a:solidFill>
              <a:effectLst/>
              <a:latin typeface="+mn-lt"/>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defRPr sz="3700">
                <a:solidFill>
                  <a:schemeClr val="tx1"/>
                </a:solidFill>
                <a:latin typeface="Arial" charset="0"/>
              </a:defRPr>
            </a:lvl1pPr>
            <a:lvl2pPr marL="755580" indent="-290608" eaLnBrk="0" hangingPunct="0">
              <a:defRPr sz="3700">
                <a:solidFill>
                  <a:schemeClr val="tx1"/>
                </a:solidFill>
                <a:latin typeface="Arial" charset="0"/>
              </a:defRPr>
            </a:lvl2pPr>
            <a:lvl3pPr marL="1162431" indent="-232486" eaLnBrk="0" hangingPunct="0">
              <a:defRPr sz="3700">
                <a:solidFill>
                  <a:schemeClr val="tx1"/>
                </a:solidFill>
                <a:latin typeface="Arial" charset="0"/>
              </a:defRPr>
            </a:lvl3pPr>
            <a:lvl4pPr marL="1627403" indent="-232486" eaLnBrk="0" hangingPunct="0">
              <a:defRPr sz="3700">
                <a:solidFill>
                  <a:schemeClr val="tx1"/>
                </a:solidFill>
                <a:latin typeface="Arial" charset="0"/>
              </a:defRPr>
            </a:lvl4pPr>
            <a:lvl5pPr marL="2092376" indent="-232486" eaLnBrk="0" hangingPunct="0">
              <a:defRPr sz="3700">
                <a:solidFill>
                  <a:schemeClr val="tx1"/>
                </a:solidFill>
                <a:latin typeface="Arial" charset="0"/>
              </a:defRPr>
            </a:lvl5pPr>
            <a:lvl6pPr marL="2557348" indent="-232486" eaLnBrk="0" fontAlgn="base" hangingPunct="0">
              <a:spcBef>
                <a:spcPct val="0"/>
              </a:spcBef>
              <a:spcAft>
                <a:spcPct val="0"/>
              </a:spcAft>
              <a:defRPr sz="3700">
                <a:solidFill>
                  <a:schemeClr val="tx1"/>
                </a:solidFill>
                <a:latin typeface="Arial" charset="0"/>
              </a:defRPr>
            </a:lvl6pPr>
            <a:lvl7pPr marL="3022321" indent="-232486" eaLnBrk="0" fontAlgn="base" hangingPunct="0">
              <a:spcBef>
                <a:spcPct val="0"/>
              </a:spcBef>
              <a:spcAft>
                <a:spcPct val="0"/>
              </a:spcAft>
              <a:defRPr sz="3700">
                <a:solidFill>
                  <a:schemeClr val="tx1"/>
                </a:solidFill>
                <a:latin typeface="Arial" charset="0"/>
              </a:defRPr>
            </a:lvl7pPr>
            <a:lvl8pPr marL="3487293" indent="-232486" eaLnBrk="0" fontAlgn="base" hangingPunct="0">
              <a:spcBef>
                <a:spcPct val="0"/>
              </a:spcBef>
              <a:spcAft>
                <a:spcPct val="0"/>
              </a:spcAft>
              <a:defRPr sz="3700">
                <a:solidFill>
                  <a:schemeClr val="tx1"/>
                </a:solidFill>
                <a:latin typeface="Arial" charset="0"/>
              </a:defRPr>
            </a:lvl8pPr>
            <a:lvl9pPr marL="3952265" indent="-232486" eaLnBrk="0" fontAlgn="base" hangingPunct="0">
              <a:spcBef>
                <a:spcPct val="0"/>
              </a:spcBef>
              <a:spcAft>
                <a:spcPct val="0"/>
              </a:spcAft>
              <a:defRPr sz="3700">
                <a:solidFill>
                  <a:schemeClr val="tx1"/>
                </a:solidFill>
                <a:latin typeface="Arial" charset="0"/>
              </a:defRPr>
            </a:lvl9pPr>
          </a:lstStyle>
          <a:p>
            <a:pPr eaLnBrk="1" hangingPunct="1"/>
            <a:fld id="{80ACBAA4-2B8A-4D29-93AA-D5F337B9A028}" type="slidenum">
              <a:rPr lang="en-US" sz="1200"/>
              <a:pPr eaLnBrk="1" hangingPunct="1"/>
              <a:t>12</a:t>
            </a:fld>
            <a:endParaRPr lang="en-US" sz="120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Increased use of diagnostic laboratory testing and the growth of electronic reporting have led to an increased number of documents. Historically, consolidated information from all documents has been used to create a single case record for each HIV-infected person. CDC developed a document-based data management system to better track information received from HIV surveillance and to better monitor HIV disease progression. . Document-based surveillance requires retention of all documents received by the surveillance program that contain information on HIV cases. Other chapters</a:t>
            </a:r>
            <a:r>
              <a:rPr lang="en-US" sz="1200" kern="1200" baseline="0" dirty="0" smtClean="0">
                <a:solidFill>
                  <a:schemeClr val="tx1"/>
                </a:solidFill>
                <a:effectLst/>
                <a:latin typeface="+mn-lt"/>
                <a:ea typeface="+mn-ea"/>
                <a:cs typeface="+mn-cs"/>
              </a:rPr>
              <a:t> of the TG </a:t>
            </a:r>
            <a:r>
              <a:rPr lang="en-US" sz="1200" kern="1200" dirty="0" smtClean="0">
                <a:solidFill>
                  <a:schemeClr val="tx1"/>
                </a:solidFill>
                <a:effectLst/>
                <a:latin typeface="+mn-lt"/>
                <a:ea typeface="+mn-ea"/>
                <a:cs typeface="+mn-cs"/>
              </a:rPr>
              <a:t>describe the tasks and standards for processing these documents. </a:t>
            </a:r>
          </a:p>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857ECC-54E5-4ABF-8E40-440CE11082BE}" type="slidenum">
              <a:rPr lang="en-US"/>
              <a:pPr/>
              <a:t>13</a:t>
            </a:fld>
            <a:endParaRPr lang="en-US"/>
          </a:p>
        </p:txBody>
      </p:sp>
      <p:sp>
        <p:nvSpPr>
          <p:cNvPr id="439298" name="Rectangle 2"/>
          <p:cNvSpPr>
            <a:spLocks noGrp="1" noRot="1" noChangeAspect="1" noChangeArrowheads="1" noTextEdit="1"/>
          </p:cNvSpPr>
          <p:nvPr>
            <p:ph type="sldImg"/>
          </p:nvPr>
        </p:nvSpPr>
        <p:spPr>
          <a:xfrm>
            <a:off x="1174750" y="695325"/>
            <a:ext cx="4643438" cy="3481388"/>
          </a:xfrm>
          <a:ln/>
        </p:spPr>
      </p:sp>
      <p:sp>
        <p:nvSpPr>
          <p:cNvPr id="439299" name="Rectangle 3"/>
          <p:cNvSpPr>
            <a:spLocks noGrp="1" noChangeArrowheads="1"/>
          </p:cNvSpPr>
          <p:nvPr>
            <p:ph type="body" idx="1"/>
          </p:nvPr>
        </p:nvSpPr>
        <p:spPr>
          <a:xfrm>
            <a:off x="699929" y="4409321"/>
            <a:ext cx="5594667" cy="4175998"/>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effectLst/>
                <a:latin typeface="+mn-lt"/>
                <a:ea typeface="+mn-ea"/>
                <a:cs typeface="+mn-cs"/>
              </a:rPr>
              <a:t>In document-based data management, a predetermined algorithm selects the most appropriate values from incoming documents to create and update case records for analysis while still allowing for review of the overall case information. </a:t>
            </a:r>
            <a:endParaRPr lang="en-US" sz="3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eaLnBrk="0" hangingPunct="0">
              <a:defRPr sz="3700">
                <a:solidFill>
                  <a:schemeClr val="tx1"/>
                </a:solidFill>
                <a:latin typeface="Arial" charset="0"/>
              </a:defRPr>
            </a:lvl1pPr>
            <a:lvl2pPr marL="755580" indent="-290608" eaLnBrk="0" hangingPunct="0">
              <a:defRPr sz="3700">
                <a:solidFill>
                  <a:schemeClr val="tx1"/>
                </a:solidFill>
                <a:latin typeface="Arial" charset="0"/>
              </a:defRPr>
            </a:lvl2pPr>
            <a:lvl3pPr marL="1162431" indent="-232486" eaLnBrk="0" hangingPunct="0">
              <a:defRPr sz="3700">
                <a:solidFill>
                  <a:schemeClr val="tx1"/>
                </a:solidFill>
                <a:latin typeface="Arial" charset="0"/>
              </a:defRPr>
            </a:lvl3pPr>
            <a:lvl4pPr marL="1627403" indent="-232486" eaLnBrk="0" hangingPunct="0">
              <a:defRPr sz="3700">
                <a:solidFill>
                  <a:schemeClr val="tx1"/>
                </a:solidFill>
                <a:latin typeface="Arial" charset="0"/>
              </a:defRPr>
            </a:lvl4pPr>
            <a:lvl5pPr marL="2092376" indent="-232486" eaLnBrk="0" hangingPunct="0">
              <a:defRPr sz="3700">
                <a:solidFill>
                  <a:schemeClr val="tx1"/>
                </a:solidFill>
                <a:latin typeface="Arial" charset="0"/>
              </a:defRPr>
            </a:lvl5pPr>
            <a:lvl6pPr marL="2557348" indent="-232486" eaLnBrk="0" fontAlgn="base" hangingPunct="0">
              <a:spcBef>
                <a:spcPct val="0"/>
              </a:spcBef>
              <a:spcAft>
                <a:spcPct val="0"/>
              </a:spcAft>
              <a:defRPr sz="3700">
                <a:solidFill>
                  <a:schemeClr val="tx1"/>
                </a:solidFill>
                <a:latin typeface="Arial" charset="0"/>
              </a:defRPr>
            </a:lvl6pPr>
            <a:lvl7pPr marL="3022321" indent="-232486" eaLnBrk="0" fontAlgn="base" hangingPunct="0">
              <a:spcBef>
                <a:spcPct val="0"/>
              </a:spcBef>
              <a:spcAft>
                <a:spcPct val="0"/>
              </a:spcAft>
              <a:defRPr sz="3700">
                <a:solidFill>
                  <a:schemeClr val="tx1"/>
                </a:solidFill>
                <a:latin typeface="Arial" charset="0"/>
              </a:defRPr>
            </a:lvl7pPr>
            <a:lvl8pPr marL="3487293" indent="-232486" eaLnBrk="0" fontAlgn="base" hangingPunct="0">
              <a:spcBef>
                <a:spcPct val="0"/>
              </a:spcBef>
              <a:spcAft>
                <a:spcPct val="0"/>
              </a:spcAft>
              <a:defRPr sz="3700">
                <a:solidFill>
                  <a:schemeClr val="tx1"/>
                </a:solidFill>
                <a:latin typeface="Arial" charset="0"/>
              </a:defRPr>
            </a:lvl8pPr>
            <a:lvl9pPr marL="3952265" indent="-232486" eaLnBrk="0" fontAlgn="base" hangingPunct="0">
              <a:spcBef>
                <a:spcPct val="0"/>
              </a:spcBef>
              <a:spcAft>
                <a:spcPct val="0"/>
              </a:spcAft>
              <a:defRPr sz="3700">
                <a:solidFill>
                  <a:schemeClr val="tx1"/>
                </a:solidFill>
                <a:latin typeface="Arial" charset="0"/>
              </a:defRPr>
            </a:lvl9pPr>
          </a:lstStyle>
          <a:p>
            <a:pPr eaLnBrk="1" hangingPunct="1"/>
            <a:fld id="{EB0E0521-12A4-42EE-A7AB-2CEF0D509982}" type="slidenum">
              <a:rPr lang="en-US" sz="1200"/>
              <a:pPr eaLnBrk="1" hangingPunct="1"/>
              <a:t>14</a:t>
            </a:fld>
            <a:endParaRPr lang="en-US" sz="1200"/>
          </a:p>
        </p:txBody>
      </p:sp>
      <p:sp>
        <p:nvSpPr>
          <p:cNvPr id="38915" name="Rectangle 2"/>
          <p:cNvSpPr>
            <a:spLocks noGrp="1" noRot="1" noChangeAspect="1" noChangeArrowheads="1" noTextEdit="1"/>
          </p:cNvSpPr>
          <p:nvPr>
            <p:ph type="sldImg"/>
          </p:nvPr>
        </p:nvSpPr>
        <p:spPr>
          <a:xfrm>
            <a:off x="1174750" y="693738"/>
            <a:ext cx="4645025" cy="3482975"/>
          </a:xfrm>
          <a:ln/>
        </p:spPr>
      </p:sp>
      <p:sp>
        <p:nvSpPr>
          <p:cNvPr id="38916" name="Rectangle 3"/>
          <p:cNvSpPr>
            <a:spLocks noGrp="1" noChangeArrowheads="1"/>
          </p:cNvSpPr>
          <p:nvPr>
            <p:ph type="body" idx="1"/>
          </p:nvPr>
        </p:nvSpPr>
        <p:spPr>
          <a:xfrm>
            <a:off x="699453" y="4409861"/>
            <a:ext cx="5595620" cy="4176236"/>
          </a:xfrm>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Document-based data management allows information from all documents to be stored and retained electronically. Staff can refer not only to case report records, but also to original source documents. </a:t>
            </a:r>
            <a:endParaRPr lang="en-US" sz="20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sz="3700">
                <a:solidFill>
                  <a:schemeClr val="tx1"/>
                </a:solidFill>
                <a:latin typeface="Arial" charset="0"/>
              </a:defRPr>
            </a:lvl1pPr>
            <a:lvl2pPr marL="755580" indent="-290608" eaLnBrk="0" hangingPunct="0">
              <a:defRPr sz="3700">
                <a:solidFill>
                  <a:schemeClr val="tx1"/>
                </a:solidFill>
                <a:latin typeface="Arial" charset="0"/>
              </a:defRPr>
            </a:lvl2pPr>
            <a:lvl3pPr marL="1162431" indent="-232486" eaLnBrk="0" hangingPunct="0">
              <a:defRPr sz="3700">
                <a:solidFill>
                  <a:schemeClr val="tx1"/>
                </a:solidFill>
                <a:latin typeface="Arial" charset="0"/>
              </a:defRPr>
            </a:lvl3pPr>
            <a:lvl4pPr marL="1627403" indent="-232486" eaLnBrk="0" hangingPunct="0">
              <a:defRPr sz="3700">
                <a:solidFill>
                  <a:schemeClr val="tx1"/>
                </a:solidFill>
                <a:latin typeface="Arial" charset="0"/>
              </a:defRPr>
            </a:lvl4pPr>
            <a:lvl5pPr marL="2092376" indent="-232486" eaLnBrk="0" hangingPunct="0">
              <a:defRPr sz="3700">
                <a:solidFill>
                  <a:schemeClr val="tx1"/>
                </a:solidFill>
                <a:latin typeface="Arial" charset="0"/>
              </a:defRPr>
            </a:lvl5pPr>
            <a:lvl6pPr marL="2557348" indent="-232486" eaLnBrk="0" fontAlgn="base" hangingPunct="0">
              <a:spcBef>
                <a:spcPct val="0"/>
              </a:spcBef>
              <a:spcAft>
                <a:spcPct val="0"/>
              </a:spcAft>
              <a:defRPr sz="3700">
                <a:solidFill>
                  <a:schemeClr val="tx1"/>
                </a:solidFill>
                <a:latin typeface="Arial" charset="0"/>
              </a:defRPr>
            </a:lvl6pPr>
            <a:lvl7pPr marL="3022321" indent="-232486" eaLnBrk="0" fontAlgn="base" hangingPunct="0">
              <a:spcBef>
                <a:spcPct val="0"/>
              </a:spcBef>
              <a:spcAft>
                <a:spcPct val="0"/>
              </a:spcAft>
              <a:defRPr sz="3700">
                <a:solidFill>
                  <a:schemeClr val="tx1"/>
                </a:solidFill>
                <a:latin typeface="Arial" charset="0"/>
              </a:defRPr>
            </a:lvl7pPr>
            <a:lvl8pPr marL="3487293" indent="-232486" eaLnBrk="0" fontAlgn="base" hangingPunct="0">
              <a:spcBef>
                <a:spcPct val="0"/>
              </a:spcBef>
              <a:spcAft>
                <a:spcPct val="0"/>
              </a:spcAft>
              <a:defRPr sz="3700">
                <a:solidFill>
                  <a:schemeClr val="tx1"/>
                </a:solidFill>
                <a:latin typeface="Arial" charset="0"/>
              </a:defRPr>
            </a:lvl8pPr>
            <a:lvl9pPr marL="3952265" indent="-232486" eaLnBrk="0" fontAlgn="base" hangingPunct="0">
              <a:spcBef>
                <a:spcPct val="0"/>
              </a:spcBef>
              <a:spcAft>
                <a:spcPct val="0"/>
              </a:spcAft>
              <a:defRPr sz="3700">
                <a:solidFill>
                  <a:schemeClr val="tx1"/>
                </a:solidFill>
                <a:latin typeface="Arial" charset="0"/>
              </a:defRPr>
            </a:lvl9pPr>
          </a:lstStyle>
          <a:p>
            <a:pPr eaLnBrk="1" hangingPunct="1"/>
            <a:fld id="{F1F38B2E-64CB-40AC-96F0-A395D0BDBB03}" type="slidenum">
              <a:rPr lang="en-US" sz="1200"/>
              <a:pPr eaLnBrk="1" hangingPunct="1"/>
              <a:t>15</a:t>
            </a:fld>
            <a:endParaRPr lang="en-US" sz="1200"/>
          </a:p>
        </p:txBody>
      </p:sp>
      <p:sp>
        <p:nvSpPr>
          <p:cNvPr id="34819" name="Rectangle 2"/>
          <p:cNvSpPr>
            <a:spLocks noGrp="1" noRot="1" noChangeAspect="1" noChangeArrowheads="1" noTextEdit="1"/>
          </p:cNvSpPr>
          <p:nvPr>
            <p:ph type="sldImg"/>
          </p:nvPr>
        </p:nvSpPr>
        <p:spPr>
          <a:xfrm>
            <a:off x="1174750" y="693738"/>
            <a:ext cx="4645025" cy="3482975"/>
          </a:xfrm>
          <a:ln/>
        </p:spPr>
      </p:sp>
      <p:sp>
        <p:nvSpPr>
          <p:cNvPr id="34820" name="Rectangle 3"/>
          <p:cNvSpPr>
            <a:spLocks noGrp="1" noChangeArrowheads="1"/>
          </p:cNvSpPr>
          <p:nvPr>
            <p:ph type="body" idx="1"/>
          </p:nvPr>
        </p:nvSpPr>
        <p:spPr>
          <a:xfrm>
            <a:off x="699453" y="4409861"/>
            <a:ext cx="5595620" cy="4176236"/>
          </a:xfrm>
          <a:noFill/>
        </p:spPr>
        <p:txBody>
          <a:bodyPr/>
          <a:lstStyle/>
          <a:p>
            <a:pPr eaLnBrk="1" hangingPunct="1">
              <a:lnSpc>
                <a:spcPct val="115000"/>
              </a:lnSpc>
              <a:buSzPct val="50000"/>
            </a:pPr>
            <a:r>
              <a:rPr lang="en-US" sz="1200" kern="1200" dirty="0" smtClean="0">
                <a:solidFill>
                  <a:schemeClr val="tx1"/>
                </a:solidFill>
                <a:effectLst/>
                <a:latin typeface="+mn-lt"/>
                <a:ea typeface="+mn-ea"/>
                <a:cs typeface="+mn-cs"/>
              </a:rPr>
              <a:t>The technical guidance is divided into multiple main topic areas (such as reporting, pediatric surveillance, risk factor ascertainment….see Table of Contents page XX). Each main topic areais subdivided into structural requirements, process standards, and outcome measures. The format of the current surveillance policies and procedures allows for flexibility and ease of responsiveness as changes occur in methodology and as understanding of HIV disease continues to evolve</a:t>
            </a:r>
            <a:endParaRPr lang="en-US" sz="1200" dirty="0" smtClean="0">
              <a:solidFill>
                <a:schemeClr val="bg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sz="3700">
                <a:solidFill>
                  <a:schemeClr val="tx1"/>
                </a:solidFill>
                <a:latin typeface="Arial" charset="0"/>
              </a:defRPr>
            </a:lvl1pPr>
            <a:lvl2pPr marL="755580" indent="-290608" eaLnBrk="0" hangingPunct="0">
              <a:defRPr sz="3700">
                <a:solidFill>
                  <a:schemeClr val="tx1"/>
                </a:solidFill>
                <a:latin typeface="Arial" charset="0"/>
              </a:defRPr>
            </a:lvl2pPr>
            <a:lvl3pPr marL="1162431" indent="-232486" eaLnBrk="0" hangingPunct="0">
              <a:defRPr sz="3700">
                <a:solidFill>
                  <a:schemeClr val="tx1"/>
                </a:solidFill>
                <a:latin typeface="Arial" charset="0"/>
              </a:defRPr>
            </a:lvl3pPr>
            <a:lvl4pPr marL="1627403" indent="-232486" eaLnBrk="0" hangingPunct="0">
              <a:defRPr sz="3700">
                <a:solidFill>
                  <a:schemeClr val="tx1"/>
                </a:solidFill>
                <a:latin typeface="Arial" charset="0"/>
              </a:defRPr>
            </a:lvl4pPr>
            <a:lvl5pPr marL="2092376" indent="-232486" eaLnBrk="0" hangingPunct="0">
              <a:defRPr sz="3700">
                <a:solidFill>
                  <a:schemeClr val="tx1"/>
                </a:solidFill>
                <a:latin typeface="Arial" charset="0"/>
              </a:defRPr>
            </a:lvl5pPr>
            <a:lvl6pPr marL="2557348" indent="-232486" eaLnBrk="0" fontAlgn="base" hangingPunct="0">
              <a:spcBef>
                <a:spcPct val="0"/>
              </a:spcBef>
              <a:spcAft>
                <a:spcPct val="0"/>
              </a:spcAft>
              <a:defRPr sz="3700">
                <a:solidFill>
                  <a:schemeClr val="tx1"/>
                </a:solidFill>
                <a:latin typeface="Arial" charset="0"/>
              </a:defRPr>
            </a:lvl6pPr>
            <a:lvl7pPr marL="3022321" indent="-232486" eaLnBrk="0" fontAlgn="base" hangingPunct="0">
              <a:spcBef>
                <a:spcPct val="0"/>
              </a:spcBef>
              <a:spcAft>
                <a:spcPct val="0"/>
              </a:spcAft>
              <a:defRPr sz="3700">
                <a:solidFill>
                  <a:schemeClr val="tx1"/>
                </a:solidFill>
                <a:latin typeface="Arial" charset="0"/>
              </a:defRPr>
            </a:lvl7pPr>
            <a:lvl8pPr marL="3487293" indent="-232486" eaLnBrk="0" fontAlgn="base" hangingPunct="0">
              <a:spcBef>
                <a:spcPct val="0"/>
              </a:spcBef>
              <a:spcAft>
                <a:spcPct val="0"/>
              </a:spcAft>
              <a:defRPr sz="3700">
                <a:solidFill>
                  <a:schemeClr val="tx1"/>
                </a:solidFill>
                <a:latin typeface="Arial" charset="0"/>
              </a:defRPr>
            </a:lvl8pPr>
            <a:lvl9pPr marL="3952265" indent="-232486" eaLnBrk="0" fontAlgn="base" hangingPunct="0">
              <a:spcBef>
                <a:spcPct val="0"/>
              </a:spcBef>
              <a:spcAft>
                <a:spcPct val="0"/>
              </a:spcAft>
              <a:defRPr sz="3700">
                <a:solidFill>
                  <a:schemeClr val="tx1"/>
                </a:solidFill>
                <a:latin typeface="Arial" charset="0"/>
              </a:defRPr>
            </a:lvl9pPr>
          </a:lstStyle>
          <a:p>
            <a:pPr eaLnBrk="1" hangingPunct="1"/>
            <a:fld id="{F1F38B2E-64CB-40AC-96F0-A395D0BDBB03}" type="slidenum">
              <a:rPr lang="en-US" sz="1200"/>
              <a:pPr eaLnBrk="1" hangingPunct="1"/>
              <a:t>16</a:t>
            </a:fld>
            <a:endParaRPr lang="en-US" sz="1200"/>
          </a:p>
        </p:txBody>
      </p:sp>
      <p:sp>
        <p:nvSpPr>
          <p:cNvPr id="34819" name="Rectangle 2"/>
          <p:cNvSpPr>
            <a:spLocks noGrp="1" noRot="1" noChangeAspect="1" noChangeArrowheads="1" noTextEdit="1"/>
          </p:cNvSpPr>
          <p:nvPr>
            <p:ph type="sldImg"/>
          </p:nvPr>
        </p:nvSpPr>
        <p:spPr>
          <a:xfrm>
            <a:off x="1174750" y="693738"/>
            <a:ext cx="4645025" cy="3482975"/>
          </a:xfrm>
          <a:ln/>
        </p:spPr>
      </p:sp>
      <p:sp>
        <p:nvSpPr>
          <p:cNvPr id="34820" name="Rectangle 3"/>
          <p:cNvSpPr>
            <a:spLocks noGrp="1" noChangeArrowheads="1"/>
          </p:cNvSpPr>
          <p:nvPr>
            <p:ph type="body" idx="1"/>
          </p:nvPr>
        </p:nvSpPr>
        <p:spPr>
          <a:xfrm>
            <a:off x="699453" y="4409861"/>
            <a:ext cx="5595620" cy="4176236"/>
          </a:xfrm>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introduction to policies and procedures</a:t>
            </a:r>
            <a:r>
              <a:rPr lang="en-US" sz="1200" kern="1200" baseline="0" dirty="0" smtClean="0">
                <a:solidFill>
                  <a:schemeClr val="tx1"/>
                </a:solidFill>
                <a:effectLst/>
                <a:latin typeface="+mn-lt"/>
                <a:ea typeface="+mn-ea"/>
                <a:cs typeface="+mn-cs"/>
              </a:rPr>
              <a:t> chapter includes list </a:t>
            </a:r>
            <a:r>
              <a:rPr lang="en-US" sz="1200" dirty="0" smtClean="0">
                <a:solidFill>
                  <a:schemeClr val="bg1"/>
                </a:solidFill>
              </a:rPr>
              <a:t>of position statements drafted by CSTE that address surveillance of HIV infection which can be found at the end of chapter</a:t>
            </a:r>
          </a:p>
          <a:p>
            <a:endParaRPr lang="en-US" sz="1200" kern="1200" dirty="0">
              <a:solidFill>
                <a:schemeClr val="tx1"/>
              </a:solidFill>
              <a:effectLst/>
              <a:latin typeface="+mn-lt"/>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DBDCBC-02FA-4132-A59C-2AEAA2247DB6}" type="slidenum">
              <a:rPr lang="en-US"/>
              <a:pPr/>
              <a:t>17</a:t>
            </a:fld>
            <a:endParaRPr lang="en-US"/>
          </a:p>
        </p:txBody>
      </p:sp>
      <p:sp>
        <p:nvSpPr>
          <p:cNvPr id="486402" name="Rectangle 2"/>
          <p:cNvSpPr>
            <a:spLocks noGrp="1" noRot="1" noChangeAspect="1" noChangeArrowheads="1" noTextEdit="1"/>
          </p:cNvSpPr>
          <p:nvPr>
            <p:ph type="sldImg"/>
          </p:nvPr>
        </p:nvSpPr>
        <p:spPr>
          <a:ln/>
        </p:spPr>
      </p:sp>
      <p:sp>
        <p:nvSpPr>
          <p:cNvPr id="486403" name="Rectangle 3"/>
          <p:cNvSpPr>
            <a:spLocks noGrp="1" noChangeArrowheads="1"/>
          </p:cNvSpPr>
          <p:nvPr>
            <p:ph type="body" idx="1"/>
          </p:nvPr>
        </p:nvSpPr>
        <p:spPr/>
        <p:txBody>
          <a:bodyPr/>
          <a:lstStyle/>
          <a:p>
            <a:r>
              <a:rPr lang="en-US" sz="1000" dirty="0" smtClean="0"/>
              <a:t>This</a:t>
            </a:r>
            <a:r>
              <a:rPr lang="en-US" sz="1000" baseline="0" dirty="0" smtClean="0"/>
              <a:t> concludes my review of the Introduction to Policies and Procedures chapters. </a:t>
            </a:r>
            <a:r>
              <a:rPr lang="en-US" sz="1000" dirty="0" smtClean="0"/>
              <a:t>Once chapters</a:t>
            </a:r>
            <a:r>
              <a:rPr lang="en-US" sz="1000" baseline="0" dirty="0" smtClean="0"/>
              <a:t> have gone through the complete review process, they will be posted to HICSB’s Sharepoint drive which can be accessed at the url on the screen. </a:t>
            </a:r>
            <a:endParaRPr lang="en-US" sz="10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a:t>
            </a:r>
            <a:r>
              <a:rPr lang="en-US" baseline="0" dirty="0" smtClean="0"/>
              <a:t> for your attention. I will now take questions.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18</a:t>
            </a:fld>
            <a:endParaRPr lang="en-US"/>
          </a:p>
        </p:txBody>
      </p:sp>
    </p:spTree>
    <p:extLst>
      <p:ext uri="{BB962C8B-B14F-4D97-AF65-F5344CB8AC3E}">
        <p14:creationId xmlns:p14="http://schemas.microsoft.com/office/powerpoint/2010/main" val="376153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19</a:t>
            </a:fld>
            <a:endParaRPr lang="en-US"/>
          </a:p>
        </p:txBody>
      </p:sp>
    </p:spTree>
    <p:extLst>
      <p:ext uri="{BB962C8B-B14F-4D97-AF65-F5344CB8AC3E}">
        <p14:creationId xmlns:p14="http://schemas.microsoft.com/office/powerpoint/2010/main" val="864520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objectives for this webinar are to provide an overview of </a:t>
            </a:r>
          </a:p>
          <a:p>
            <a:pPr marL="171450" lvl="0" indent="-171450">
              <a:buFont typeface="Arial" pitchFamily="34" charset="0"/>
              <a:buChar char="•"/>
            </a:pPr>
            <a:r>
              <a:rPr lang="en-US" dirty="0" smtClean="0"/>
              <a:t>Background and purpose of HIV surveillance in the U.S.</a:t>
            </a:r>
          </a:p>
          <a:p>
            <a:pPr marL="171450" lvl="0" indent="-171450">
              <a:buFont typeface="Arial" pitchFamily="34" charset="0"/>
              <a:buChar char="•"/>
            </a:pPr>
            <a:r>
              <a:rPr lang="en-US" dirty="0" smtClean="0"/>
              <a:t>Purpose of technical guidance for HIV Surveillance Programs</a:t>
            </a:r>
          </a:p>
          <a:p>
            <a:pPr marL="171450" lvl="0" indent="-171450">
              <a:buFont typeface="Arial" pitchFamily="34" charset="0"/>
              <a:buChar char="•"/>
            </a:pPr>
            <a:r>
              <a:rPr lang="en-US" dirty="0" smtClean="0"/>
              <a:t>Definition of document-based surveillance</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a:p>
        </p:txBody>
      </p:sp>
    </p:spTree>
    <p:extLst>
      <p:ext uri="{BB962C8B-B14F-4D97-AF65-F5344CB8AC3E}">
        <p14:creationId xmlns:p14="http://schemas.microsoft.com/office/powerpoint/2010/main" val="1931686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4B9732-D500-48FE-A365-947E72915E07}" type="slidenum">
              <a:rPr lang="en-US"/>
              <a:pPr/>
              <a:t>3</a:t>
            </a:fld>
            <a:endParaRPr lang="en-US"/>
          </a:p>
        </p:txBody>
      </p:sp>
      <p:sp>
        <p:nvSpPr>
          <p:cNvPr id="408578" name="Rectangle 2"/>
          <p:cNvSpPr>
            <a:spLocks noGrp="1" noRot="1" noChangeAspect="1" noChangeArrowheads="1" noTextEdit="1"/>
          </p:cNvSpPr>
          <p:nvPr>
            <p:ph type="sldImg"/>
          </p:nvPr>
        </p:nvSpPr>
        <p:spPr>
          <a:ln/>
        </p:spPr>
      </p:sp>
      <p:sp>
        <p:nvSpPr>
          <p:cNvPr id="408579" name="Rectangle 3"/>
          <p:cNvSpPr>
            <a:spLocks noGrp="1" noChangeArrowheads="1"/>
          </p:cNvSpPr>
          <p:nvPr>
            <p:ph type="body" idx="1"/>
          </p:nvPr>
        </p:nvSpPr>
        <p:spPr/>
        <p:txBody>
          <a:bodyPr/>
          <a:lstStyle/>
          <a:p>
            <a:r>
              <a:rPr lang="en-US" sz="1200" kern="1200" dirty="0" smtClean="0">
                <a:solidFill>
                  <a:schemeClr val="tx1"/>
                </a:solidFill>
                <a:effectLst/>
                <a:latin typeface="+mn-lt"/>
                <a:ea typeface="+mn-ea"/>
                <a:cs typeface="+mn-cs"/>
              </a:rPr>
              <a:t>This slides provides a very general overview of HIV surveillance in the United</a:t>
            </a:r>
            <a:r>
              <a:rPr lang="en-US" sz="1200" kern="1200" baseline="0" dirty="0" smtClean="0">
                <a:solidFill>
                  <a:schemeClr val="tx1"/>
                </a:solidFill>
                <a:effectLst/>
                <a:latin typeface="+mn-lt"/>
                <a:ea typeface="+mn-ea"/>
                <a:cs typeface="+mn-cs"/>
              </a:rPr>
              <a:t> States since the beginning of the epidemic. </a:t>
            </a:r>
          </a:p>
          <a:p>
            <a:pPr marL="171450" indent="-171450">
              <a:buFont typeface="Arial" pitchFamily="34" charset="0"/>
              <a:buChar char="•"/>
            </a:pPr>
            <a:r>
              <a:rPr lang="en-US" sz="1200" kern="1200" baseline="0" dirty="0" smtClean="0">
                <a:solidFill>
                  <a:schemeClr val="tx1"/>
                </a:solidFill>
                <a:effectLst/>
                <a:latin typeface="+mn-lt"/>
                <a:ea typeface="+mn-ea"/>
                <a:cs typeface="+mn-cs"/>
              </a:rPr>
              <a:t>1981 </a:t>
            </a:r>
            <a:r>
              <a:rPr lang="en-US" sz="1200" kern="1200" dirty="0" smtClean="0">
                <a:solidFill>
                  <a:schemeClr val="tx1"/>
                </a:solidFill>
                <a:effectLst/>
                <a:latin typeface="+mn-lt"/>
                <a:ea typeface="+mn-ea"/>
                <a:cs typeface="+mn-cs"/>
              </a:rPr>
              <a:t>AIDS (also now referred to as HIV infection, stage 3) reporting was initiated at the national level in 1981 to help monitor the scope and impact of the HIV epidemic. </a:t>
            </a:r>
          </a:p>
          <a:p>
            <a:pPr marL="171450" indent="-171450">
              <a:buFont typeface="Arial" pitchFamily="34" charset="0"/>
              <a:buChar char="•"/>
            </a:pPr>
            <a:r>
              <a:rPr lang="en-US" sz="1200" kern="1200" dirty="0" smtClean="0">
                <a:solidFill>
                  <a:schemeClr val="tx1"/>
                </a:solidFill>
                <a:effectLst/>
                <a:latin typeface="+mn-lt"/>
                <a:ea typeface="+mn-ea"/>
                <a:cs typeface="+mn-cs"/>
              </a:rPr>
              <a:t>In 1985, after the Food and Drug Administration (FDA) approved the first HIV antibody tes, several states expanded their AIDS surveillance systems to include surveillance for HIV infection. </a:t>
            </a:r>
          </a:p>
          <a:p>
            <a:pPr marL="171450" indent="-171450">
              <a:buFont typeface="Arial" pitchFamily="34" charset="0"/>
              <a:buChar char="•"/>
            </a:pPr>
            <a:r>
              <a:rPr lang="en-US" sz="1200" kern="1200" dirty="0" smtClean="0">
                <a:solidFill>
                  <a:schemeClr val="tx1"/>
                </a:solidFill>
                <a:effectLst/>
                <a:latin typeface="+mn-lt"/>
                <a:ea typeface="+mn-ea"/>
                <a:cs typeface="+mn-cs"/>
              </a:rPr>
              <a:t>Mid-1990s, associated with widespread use of highly active antiretroviral therapies (HAART) that began, the progression of HIV infection to AIDS has dramatically slowed among treated persons, and an increasing number of persons with HIV infection are living longer and staying healthier. </a:t>
            </a:r>
          </a:p>
          <a:p>
            <a:pPr marL="0" indent="0">
              <a:buFont typeface="Arial" pitchFamily="34" charset="0"/>
              <a:buNone/>
            </a:pPr>
            <a:endParaRPr lang="en-US" sz="1200" kern="1200" dirty="0" smtClean="0">
              <a:solidFill>
                <a:schemeClr val="tx1"/>
              </a:solidFill>
              <a:effectLst/>
              <a:latin typeface="+mn-lt"/>
              <a:ea typeface="+mn-ea"/>
              <a:cs typeface="+mn-cs"/>
            </a:endParaRPr>
          </a:p>
          <a:p>
            <a:pPr marL="0" indent="0">
              <a:buFont typeface="Arial" pitchFamily="34" charset="0"/>
              <a:buNone/>
            </a:pPr>
            <a:r>
              <a:rPr lang="en-US" sz="1200" kern="1200" dirty="0" smtClean="0">
                <a:solidFill>
                  <a:schemeClr val="tx1"/>
                </a:solidFill>
                <a:effectLst/>
                <a:latin typeface="+mn-lt"/>
                <a:ea typeface="+mn-ea"/>
                <a:cs typeface="+mn-cs"/>
              </a:rPr>
              <a:t>Although AIDS surveillance remains important because it provides information about populations for whom treatment is not accessed or has not succeeded, reliance on AIDS surveillance data alone does not adequately describe the burden of HIV disease in the population or current trends in HIV and thus the national HIV surveillance system transitioned to using HIV diagnosis and incidence data. </a:t>
            </a:r>
          </a:p>
          <a:p>
            <a:pPr marL="171450" indent="-171450">
              <a:buFont typeface="Arial" pitchFamily="34" charset="0"/>
              <a:buChar char="•"/>
            </a:pPr>
            <a:r>
              <a:rPr lang="en-US" sz="1200" kern="1200" dirty="0" smtClean="0">
                <a:solidFill>
                  <a:schemeClr val="tx1"/>
                </a:solidFill>
                <a:effectLst/>
                <a:latin typeface="+mn-lt"/>
                <a:ea typeface="+mn-ea"/>
                <a:cs typeface="+mn-cs"/>
              </a:rPr>
              <a:t>By 2008, all 50 states, the District of Columbia, and 6 U.S. dependent areas successfully implemented confidential name-based HIV infection reporting </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4B9732-D500-48FE-A365-947E72915E07}" type="slidenum">
              <a:rPr lang="en-US"/>
              <a:pPr/>
              <a:t>4</a:t>
            </a:fld>
            <a:endParaRPr lang="en-US"/>
          </a:p>
        </p:txBody>
      </p:sp>
      <p:sp>
        <p:nvSpPr>
          <p:cNvPr id="408578" name="Rectangle 2"/>
          <p:cNvSpPr>
            <a:spLocks noGrp="1" noRot="1" noChangeAspect="1" noChangeArrowheads="1" noTextEdit="1"/>
          </p:cNvSpPr>
          <p:nvPr>
            <p:ph type="sldImg"/>
          </p:nvPr>
        </p:nvSpPr>
        <p:spPr>
          <a:ln/>
        </p:spPr>
      </p:sp>
      <p:sp>
        <p:nvSpPr>
          <p:cNvPr id="408579" name="Rectangle 3"/>
          <p:cNvSpPr>
            <a:spLocks noGrp="1" noChangeArrowheads="1"/>
          </p:cNvSpPr>
          <p:nvPr>
            <p:ph type="body" idx="1"/>
          </p:nvPr>
        </p:nvSpPr>
        <p:spPr/>
        <p:txBody>
          <a:bodyPr/>
          <a:lstStyle/>
          <a:p>
            <a:pPr>
              <a:lnSpc>
                <a:spcPct val="115000"/>
              </a:lnSpc>
              <a:buSzPct val="50000"/>
            </a:pPr>
            <a:r>
              <a:rPr lang="en-US" sz="1200" dirty="0" smtClean="0"/>
              <a:t>The purpose of HIV</a:t>
            </a:r>
            <a:r>
              <a:rPr lang="en-US" sz="1200" baseline="0" dirty="0" smtClean="0"/>
              <a:t> surveillance at </a:t>
            </a:r>
            <a:r>
              <a:rPr lang="en-US" sz="1200" dirty="0" smtClean="0">
                <a:solidFill>
                  <a:srgbClr val="FFC000"/>
                </a:solidFill>
              </a:rPr>
              <a:t>the federal, state, city and territorial levels are</a:t>
            </a:r>
          </a:p>
          <a:p>
            <a:pPr marL="800100" lvl="1" indent="-342900">
              <a:lnSpc>
                <a:spcPct val="115000"/>
              </a:lnSpc>
              <a:buSzPct val="50000"/>
              <a:buFont typeface="Arial" pitchFamily="34" charset="0"/>
              <a:buChar char="•"/>
            </a:pPr>
            <a:r>
              <a:rPr lang="en-US" sz="1200" dirty="0" smtClean="0">
                <a:solidFill>
                  <a:srgbClr val="FFC000"/>
                </a:solidFill>
              </a:rPr>
              <a:t>To provide accurate epidemiologic data in order to monitor the incidence and prevalence of HIV infection and morbidity and mortality related to HIV disease</a:t>
            </a:r>
          </a:p>
          <a:p>
            <a:pPr marL="800100" lvl="1" indent="-342900">
              <a:lnSpc>
                <a:spcPct val="115000"/>
              </a:lnSpc>
              <a:buSzPct val="50000"/>
              <a:buFont typeface="Arial" pitchFamily="34" charset="0"/>
              <a:buChar char="•"/>
            </a:pPr>
            <a:r>
              <a:rPr lang="en-US" sz="1200" dirty="0" smtClean="0">
                <a:solidFill>
                  <a:srgbClr val="FFC000"/>
                </a:solidFill>
              </a:rPr>
              <a:t>To use HIV surveillance data trends to assist in public health policy planning, enhance efforts to prevent HIV transmission, improve allocation for treatment services, and assist in evaluating public health interventions</a:t>
            </a:r>
          </a:p>
          <a:p>
            <a:endParaRPr lang="en-US"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4B9732-D500-48FE-A365-947E72915E07}" type="slidenum">
              <a:rPr lang="en-US"/>
              <a:pPr/>
              <a:t>5</a:t>
            </a:fld>
            <a:endParaRPr lang="en-US"/>
          </a:p>
        </p:txBody>
      </p:sp>
      <p:sp>
        <p:nvSpPr>
          <p:cNvPr id="408578" name="Rectangle 2"/>
          <p:cNvSpPr>
            <a:spLocks noGrp="1" noRot="1" noChangeAspect="1" noChangeArrowheads="1" noTextEdit="1"/>
          </p:cNvSpPr>
          <p:nvPr>
            <p:ph type="sldImg"/>
          </p:nvPr>
        </p:nvSpPr>
        <p:spPr>
          <a:ln/>
        </p:spPr>
      </p:sp>
      <p:sp>
        <p:nvSpPr>
          <p:cNvPr id="408579" name="Rectangle 3"/>
          <p:cNvSpPr>
            <a:spLocks noGrp="1" noChangeArrowheads="1"/>
          </p:cNvSpPr>
          <p:nvPr>
            <p:ph type="body" idx="1"/>
          </p:nvPr>
        </p:nvSpPr>
        <p:spPr/>
        <p:txBody>
          <a:bodyPr/>
          <a:lstStyle/>
          <a:p>
            <a:pPr>
              <a:lnSpc>
                <a:spcPct val="115000"/>
              </a:lnSpc>
              <a:buSzPct val="50000"/>
            </a:pPr>
            <a:r>
              <a:rPr lang="en-US" sz="1200" dirty="0" smtClean="0">
                <a:solidFill>
                  <a:srgbClr val="FFC000"/>
                </a:solidFill>
              </a:rPr>
              <a:t>The technical guidance for HIV surveillance programs is a CDC/CSTE</a:t>
            </a:r>
            <a:r>
              <a:rPr lang="en-US" sz="1200" baseline="0" dirty="0" smtClean="0">
                <a:solidFill>
                  <a:srgbClr val="FFC000"/>
                </a:solidFill>
              </a:rPr>
              <a:t> collaboration that reflects CDC and CSTE guidance for standards and best practices</a:t>
            </a:r>
          </a:p>
          <a:p>
            <a:pPr>
              <a:lnSpc>
                <a:spcPct val="115000"/>
              </a:lnSpc>
              <a:buSzPct val="50000"/>
            </a:pPr>
            <a:endParaRPr lang="en-US" sz="1200" baseline="0" dirty="0" smtClean="0">
              <a:solidFill>
                <a:srgbClr val="FFC000"/>
              </a:solidFill>
            </a:endParaRPr>
          </a:p>
          <a:p>
            <a:pPr>
              <a:lnSpc>
                <a:spcPct val="115000"/>
              </a:lnSpc>
              <a:buSzPct val="50000"/>
            </a:pPr>
            <a:r>
              <a:rPr lang="en-US" sz="1200" baseline="0" dirty="0" smtClean="0">
                <a:solidFill>
                  <a:srgbClr val="FFC000"/>
                </a:solidFill>
              </a:rPr>
              <a:t>The technical guidance was developed to s</a:t>
            </a:r>
            <a:r>
              <a:rPr lang="en-US" sz="1200" dirty="0" smtClean="0">
                <a:solidFill>
                  <a:srgbClr val="FFC000"/>
                </a:solidFill>
              </a:rPr>
              <a:t>erve as a resource for all HIV surveillance project areas and to provide a basis for </a:t>
            </a:r>
            <a:r>
              <a:rPr lang="en-US" sz="1200" i="1" dirty="0" smtClean="0">
                <a:solidFill>
                  <a:srgbClr val="FFC000"/>
                </a:solidFill>
              </a:rPr>
              <a:t>standardized data collection</a:t>
            </a:r>
            <a:r>
              <a:rPr lang="en-US" sz="1200" dirty="0" smtClean="0">
                <a:solidFill>
                  <a:srgbClr val="FFC000"/>
                </a:solidFill>
              </a:rPr>
              <a:t> to ensure complete, timely, and high quality data</a:t>
            </a:r>
          </a:p>
          <a:p>
            <a:pPr>
              <a:lnSpc>
                <a:spcPct val="115000"/>
              </a:lnSpc>
              <a:buSzPct val="50000"/>
            </a:pPr>
            <a:endParaRPr lang="en-US" sz="1200" dirty="0" smtClean="0">
              <a:solidFill>
                <a:srgbClr val="FFC000"/>
              </a:solidFill>
            </a:endParaRPr>
          </a:p>
          <a:p>
            <a:pPr>
              <a:lnSpc>
                <a:spcPct val="115000"/>
              </a:lnSpc>
              <a:buSzPct val="50000"/>
            </a:pPr>
            <a:endParaRPr lang="en-US" sz="1200" dirty="0" smtClean="0">
              <a:solidFill>
                <a:srgbClr val="FFC000"/>
              </a:solidFill>
            </a:endParaRPr>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sz="3700">
                <a:solidFill>
                  <a:schemeClr val="tx1"/>
                </a:solidFill>
                <a:latin typeface="Arial" charset="0"/>
              </a:defRPr>
            </a:lvl1pPr>
            <a:lvl2pPr marL="755580" indent="-290608" eaLnBrk="0" hangingPunct="0">
              <a:defRPr sz="3700">
                <a:solidFill>
                  <a:schemeClr val="tx1"/>
                </a:solidFill>
                <a:latin typeface="Arial" charset="0"/>
              </a:defRPr>
            </a:lvl2pPr>
            <a:lvl3pPr marL="1162431" indent="-232486" eaLnBrk="0" hangingPunct="0">
              <a:defRPr sz="3700">
                <a:solidFill>
                  <a:schemeClr val="tx1"/>
                </a:solidFill>
                <a:latin typeface="Arial" charset="0"/>
              </a:defRPr>
            </a:lvl3pPr>
            <a:lvl4pPr marL="1627403" indent="-232486" eaLnBrk="0" hangingPunct="0">
              <a:defRPr sz="3700">
                <a:solidFill>
                  <a:schemeClr val="tx1"/>
                </a:solidFill>
                <a:latin typeface="Arial" charset="0"/>
              </a:defRPr>
            </a:lvl4pPr>
            <a:lvl5pPr marL="2092376" indent="-232486" eaLnBrk="0" hangingPunct="0">
              <a:defRPr sz="3700">
                <a:solidFill>
                  <a:schemeClr val="tx1"/>
                </a:solidFill>
                <a:latin typeface="Arial" charset="0"/>
              </a:defRPr>
            </a:lvl5pPr>
            <a:lvl6pPr marL="2557348" indent="-232486" eaLnBrk="0" fontAlgn="base" hangingPunct="0">
              <a:spcBef>
                <a:spcPct val="0"/>
              </a:spcBef>
              <a:spcAft>
                <a:spcPct val="0"/>
              </a:spcAft>
              <a:defRPr sz="3700">
                <a:solidFill>
                  <a:schemeClr val="tx1"/>
                </a:solidFill>
                <a:latin typeface="Arial" charset="0"/>
              </a:defRPr>
            </a:lvl6pPr>
            <a:lvl7pPr marL="3022321" indent="-232486" eaLnBrk="0" fontAlgn="base" hangingPunct="0">
              <a:spcBef>
                <a:spcPct val="0"/>
              </a:spcBef>
              <a:spcAft>
                <a:spcPct val="0"/>
              </a:spcAft>
              <a:defRPr sz="3700">
                <a:solidFill>
                  <a:schemeClr val="tx1"/>
                </a:solidFill>
                <a:latin typeface="Arial" charset="0"/>
              </a:defRPr>
            </a:lvl7pPr>
            <a:lvl8pPr marL="3487293" indent="-232486" eaLnBrk="0" fontAlgn="base" hangingPunct="0">
              <a:spcBef>
                <a:spcPct val="0"/>
              </a:spcBef>
              <a:spcAft>
                <a:spcPct val="0"/>
              </a:spcAft>
              <a:defRPr sz="3700">
                <a:solidFill>
                  <a:schemeClr val="tx1"/>
                </a:solidFill>
                <a:latin typeface="Arial" charset="0"/>
              </a:defRPr>
            </a:lvl8pPr>
            <a:lvl9pPr marL="3952265" indent="-232486" eaLnBrk="0" fontAlgn="base" hangingPunct="0">
              <a:spcBef>
                <a:spcPct val="0"/>
              </a:spcBef>
              <a:spcAft>
                <a:spcPct val="0"/>
              </a:spcAft>
              <a:defRPr sz="3700">
                <a:solidFill>
                  <a:schemeClr val="tx1"/>
                </a:solidFill>
                <a:latin typeface="Arial" charset="0"/>
              </a:defRPr>
            </a:lvl9pPr>
          </a:lstStyle>
          <a:p>
            <a:pPr eaLnBrk="1" hangingPunct="1"/>
            <a:fld id="{FA4775EE-CA73-47D0-A7C7-C0785CED1656}" type="slidenum">
              <a:rPr lang="en-US" sz="1200"/>
              <a:pPr eaLnBrk="1" hangingPunct="1"/>
              <a:t>6</a:t>
            </a:fld>
            <a:endParaRPr lang="en-US" sz="120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r>
              <a:rPr lang="en-US" dirty="0" smtClean="0"/>
              <a:t>This shows the contents of volume</a:t>
            </a:r>
            <a:r>
              <a:rPr lang="en-US" baseline="0" dirty="0" smtClean="0"/>
              <a:t> 1 of the technical guidance. Each chapter was developed by w</a:t>
            </a:r>
            <a:r>
              <a:rPr lang="en-US" dirty="0" smtClean="0"/>
              <a:t>orkgroups composed of staff from state and local health departments and CDC.</a:t>
            </a:r>
          </a:p>
          <a:p>
            <a:pPr eaLnBrk="1" hangingPunct="1"/>
            <a:endParaRPr lang="en-US" dirty="0" smtClean="0"/>
          </a:p>
          <a:p>
            <a:pPr eaLnBrk="1" hangingPunct="1"/>
            <a:r>
              <a:rPr lang="en-US" dirty="0" smtClean="0"/>
              <a:t>There are 17</a:t>
            </a:r>
            <a:r>
              <a:rPr lang="en-US" baseline="0" dirty="0" smtClean="0"/>
              <a:t> chapters in Volume 1. Today, I will provide an overview of the 1</a:t>
            </a:r>
            <a:r>
              <a:rPr lang="en-US" baseline="30000" dirty="0" smtClean="0"/>
              <a:t>st</a:t>
            </a:r>
            <a:r>
              <a:rPr lang="en-US" baseline="0" dirty="0" smtClean="0"/>
              <a:t> chapter, introduction to policies and procedures for HIV surveillance</a:t>
            </a: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8ED47-E919-4FC7-BC23-03A5740CEAAC}" type="slidenum">
              <a:rPr lang="en-US"/>
              <a:pPr/>
              <a:t>7</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a:t>
            </a:r>
            <a:r>
              <a:rPr lang="en-US" baseline="0" dirty="0" smtClean="0"/>
              <a:t> provides an o</a:t>
            </a:r>
            <a:r>
              <a:rPr lang="en-US" dirty="0" smtClean="0"/>
              <a:t>verview of what is in the introduction</a:t>
            </a:r>
            <a:r>
              <a:rPr lang="en-US" baseline="0" dirty="0" smtClean="0"/>
              <a:t> to policies and procedures TG </a:t>
            </a:r>
            <a:r>
              <a:rPr lang="en-US" dirty="0" smtClean="0"/>
              <a:t>chapter</a:t>
            </a:r>
          </a:p>
          <a:p>
            <a:r>
              <a:rPr lang="en-US" sz="1200" dirty="0" smtClean="0">
                <a:solidFill>
                  <a:schemeClr val="bg1"/>
                </a:solidFill>
              </a:rPr>
              <a:t>Background and Purpose</a:t>
            </a:r>
          </a:p>
          <a:p>
            <a:r>
              <a:rPr lang="en-US" sz="1200" dirty="0" smtClean="0">
                <a:solidFill>
                  <a:schemeClr val="bg1"/>
                </a:solidFill>
              </a:rPr>
              <a:t>Practices and Standards</a:t>
            </a:r>
          </a:p>
          <a:p>
            <a:r>
              <a:rPr lang="en-US" sz="1200" dirty="0" smtClean="0">
                <a:solidFill>
                  <a:schemeClr val="bg1"/>
                </a:solidFill>
              </a:rPr>
              <a:t>Surveillance Using Document-based Data Management </a:t>
            </a:r>
          </a:p>
          <a:p>
            <a:r>
              <a:rPr lang="en-US" sz="1200" dirty="0" smtClean="0">
                <a:solidFill>
                  <a:schemeClr val="bg1"/>
                </a:solidFill>
              </a:rPr>
              <a:t>Organization of Technical Guidance for HIV Surveillance Programs</a:t>
            </a:r>
          </a:p>
          <a:p>
            <a:r>
              <a:rPr lang="en-US" sz="1200" dirty="0" smtClean="0">
                <a:solidFill>
                  <a:schemeClr val="bg1"/>
                </a:solidFill>
              </a:rPr>
              <a:t>CSTE Position Statements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defRPr sz="3700">
                <a:solidFill>
                  <a:schemeClr val="tx1"/>
                </a:solidFill>
                <a:latin typeface="Arial" charset="0"/>
              </a:defRPr>
            </a:lvl1pPr>
            <a:lvl2pPr marL="755580" indent="-290608" eaLnBrk="0" hangingPunct="0">
              <a:defRPr sz="3700">
                <a:solidFill>
                  <a:schemeClr val="tx1"/>
                </a:solidFill>
                <a:latin typeface="Arial" charset="0"/>
              </a:defRPr>
            </a:lvl2pPr>
            <a:lvl3pPr marL="1162431" indent="-232486" eaLnBrk="0" hangingPunct="0">
              <a:defRPr sz="3700">
                <a:solidFill>
                  <a:schemeClr val="tx1"/>
                </a:solidFill>
                <a:latin typeface="Arial" charset="0"/>
              </a:defRPr>
            </a:lvl3pPr>
            <a:lvl4pPr marL="1627403" indent="-232486" eaLnBrk="0" hangingPunct="0">
              <a:defRPr sz="3700">
                <a:solidFill>
                  <a:schemeClr val="tx1"/>
                </a:solidFill>
                <a:latin typeface="Arial" charset="0"/>
              </a:defRPr>
            </a:lvl4pPr>
            <a:lvl5pPr marL="2092376" indent="-232486" eaLnBrk="0" hangingPunct="0">
              <a:defRPr sz="3700">
                <a:solidFill>
                  <a:schemeClr val="tx1"/>
                </a:solidFill>
                <a:latin typeface="Arial" charset="0"/>
              </a:defRPr>
            </a:lvl5pPr>
            <a:lvl6pPr marL="2557348" indent="-232486" eaLnBrk="0" fontAlgn="base" hangingPunct="0">
              <a:spcBef>
                <a:spcPct val="0"/>
              </a:spcBef>
              <a:spcAft>
                <a:spcPct val="0"/>
              </a:spcAft>
              <a:defRPr sz="3700">
                <a:solidFill>
                  <a:schemeClr val="tx1"/>
                </a:solidFill>
                <a:latin typeface="Arial" charset="0"/>
              </a:defRPr>
            </a:lvl6pPr>
            <a:lvl7pPr marL="3022321" indent="-232486" eaLnBrk="0" fontAlgn="base" hangingPunct="0">
              <a:spcBef>
                <a:spcPct val="0"/>
              </a:spcBef>
              <a:spcAft>
                <a:spcPct val="0"/>
              </a:spcAft>
              <a:defRPr sz="3700">
                <a:solidFill>
                  <a:schemeClr val="tx1"/>
                </a:solidFill>
                <a:latin typeface="Arial" charset="0"/>
              </a:defRPr>
            </a:lvl7pPr>
            <a:lvl8pPr marL="3487293" indent="-232486" eaLnBrk="0" fontAlgn="base" hangingPunct="0">
              <a:spcBef>
                <a:spcPct val="0"/>
              </a:spcBef>
              <a:spcAft>
                <a:spcPct val="0"/>
              </a:spcAft>
              <a:defRPr sz="3700">
                <a:solidFill>
                  <a:schemeClr val="tx1"/>
                </a:solidFill>
                <a:latin typeface="Arial" charset="0"/>
              </a:defRPr>
            </a:lvl8pPr>
            <a:lvl9pPr marL="3952265" indent="-232486" eaLnBrk="0" fontAlgn="base" hangingPunct="0">
              <a:spcBef>
                <a:spcPct val="0"/>
              </a:spcBef>
              <a:spcAft>
                <a:spcPct val="0"/>
              </a:spcAft>
              <a:defRPr sz="3700">
                <a:solidFill>
                  <a:schemeClr val="tx1"/>
                </a:solidFill>
                <a:latin typeface="Arial" charset="0"/>
              </a:defRPr>
            </a:lvl9pPr>
          </a:lstStyle>
          <a:p>
            <a:pPr eaLnBrk="1" hangingPunct="1"/>
            <a:fld id="{7582E6AF-DDA8-44D1-A3BE-E2BBA7C2A9FF}" type="slidenum">
              <a:rPr lang="en-US" sz="1200"/>
              <a:pPr eaLnBrk="1" hangingPunct="1"/>
              <a:t>8</a:t>
            </a:fld>
            <a:endParaRPr lang="en-US" sz="120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 achieve the goal of uniformity with data quality from the various surveillance systems, </a:t>
            </a:r>
            <a:r>
              <a:rPr lang="en-US" sz="1200" i="1" kern="1200" dirty="0" smtClean="0">
                <a:solidFill>
                  <a:schemeClr val="tx1"/>
                </a:solidFill>
                <a:effectLst/>
                <a:latin typeface="+mn-lt"/>
                <a:ea typeface="+mn-ea"/>
                <a:cs typeface="+mn-cs"/>
              </a:rPr>
              <a:t>Technical Guidance for HIV Surveillance Programs</a:t>
            </a:r>
            <a:r>
              <a:rPr lang="en-US" sz="1200" kern="1200" dirty="0" smtClean="0">
                <a:solidFill>
                  <a:schemeClr val="tx1"/>
                </a:solidFill>
                <a:effectLst/>
                <a:latin typeface="+mn-lt"/>
                <a:ea typeface="+mn-ea"/>
                <a:cs typeface="+mn-cs"/>
              </a:rPr>
              <a:t> includes structural requirements (what a program must, should, or may HAVE to operate an HIV surveillance system), process standards (what a program must, should, or may DO to achieve the objectives), and outcome standards (measurable objectives). </a:t>
            </a:r>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defRPr sz="3700">
                <a:solidFill>
                  <a:schemeClr val="tx1"/>
                </a:solidFill>
                <a:latin typeface="Arial" charset="0"/>
              </a:defRPr>
            </a:lvl1pPr>
            <a:lvl2pPr marL="755580" indent="-290608" eaLnBrk="0" hangingPunct="0">
              <a:defRPr sz="3700">
                <a:solidFill>
                  <a:schemeClr val="tx1"/>
                </a:solidFill>
                <a:latin typeface="Arial" charset="0"/>
              </a:defRPr>
            </a:lvl2pPr>
            <a:lvl3pPr marL="1162431" indent="-232486" eaLnBrk="0" hangingPunct="0">
              <a:defRPr sz="3700">
                <a:solidFill>
                  <a:schemeClr val="tx1"/>
                </a:solidFill>
                <a:latin typeface="Arial" charset="0"/>
              </a:defRPr>
            </a:lvl3pPr>
            <a:lvl4pPr marL="1627403" indent="-232486" eaLnBrk="0" hangingPunct="0">
              <a:defRPr sz="3700">
                <a:solidFill>
                  <a:schemeClr val="tx1"/>
                </a:solidFill>
                <a:latin typeface="Arial" charset="0"/>
              </a:defRPr>
            </a:lvl4pPr>
            <a:lvl5pPr marL="2092376" indent="-232486" eaLnBrk="0" hangingPunct="0">
              <a:defRPr sz="3700">
                <a:solidFill>
                  <a:schemeClr val="tx1"/>
                </a:solidFill>
                <a:latin typeface="Arial" charset="0"/>
              </a:defRPr>
            </a:lvl5pPr>
            <a:lvl6pPr marL="2557348" indent="-232486" eaLnBrk="0" fontAlgn="base" hangingPunct="0">
              <a:spcBef>
                <a:spcPct val="0"/>
              </a:spcBef>
              <a:spcAft>
                <a:spcPct val="0"/>
              </a:spcAft>
              <a:defRPr sz="3700">
                <a:solidFill>
                  <a:schemeClr val="tx1"/>
                </a:solidFill>
                <a:latin typeface="Arial" charset="0"/>
              </a:defRPr>
            </a:lvl6pPr>
            <a:lvl7pPr marL="3022321" indent="-232486" eaLnBrk="0" fontAlgn="base" hangingPunct="0">
              <a:spcBef>
                <a:spcPct val="0"/>
              </a:spcBef>
              <a:spcAft>
                <a:spcPct val="0"/>
              </a:spcAft>
              <a:defRPr sz="3700">
                <a:solidFill>
                  <a:schemeClr val="tx1"/>
                </a:solidFill>
                <a:latin typeface="Arial" charset="0"/>
              </a:defRPr>
            </a:lvl7pPr>
            <a:lvl8pPr marL="3487293" indent="-232486" eaLnBrk="0" fontAlgn="base" hangingPunct="0">
              <a:spcBef>
                <a:spcPct val="0"/>
              </a:spcBef>
              <a:spcAft>
                <a:spcPct val="0"/>
              </a:spcAft>
              <a:defRPr sz="3700">
                <a:solidFill>
                  <a:schemeClr val="tx1"/>
                </a:solidFill>
                <a:latin typeface="Arial" charset="0"/>
              </a:defRPr>
            </a:lvl8pPr>
            <a:lvl9pPr marL="3952265" indent="-232486" eaLnBrk="0" fontAlgn="base" hangingPunct="0">
              <a:spcBef>
                <a:spcPct val="0"/>
              </a:spcBef>
              <a:spcAft>
                <a:spcPct val="0"/>
              </a:spcAft>
              <a:defRPr sz="3700">
                <a:solidFill>
                  <a:schemeClr val="tx1"/>
                </a:solidFill>
                <a:latin typeface="Arial" charset="0"/>
              </a:defRPr>
            </a:lvl9pPr>
          </a:lstStyle>
          <a:p>
            <a:pPr eaLnBrk="1" hangingPunct="1"/>
            <a:fld id="{7582E6AF-DDA8-44D1-A3BE-E2BBA7C2A9FF}" type="slidenum">
              <a:rPr lang="en-US" sz="1200"/>
              <a:pPr eaLnBrk="1" hangingPunct="1"/>
              <a:t>9</a:t>
            </a:fld>
            <a:endParaRPr lang="en-US" sz="120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Specific process and outcome standards are listed as requirements. These activities and measurable objectives, when met, certify a fully functioning surveillance system with high data quality.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Other processes or measures are recommendations of best practices that will help to meet the outcome standards.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1498FBE2-7555-46B6-BD67-D010093DD868}" type="slidenum">
              <a:rPr lang="en-US"/>
              <a:pPr>
                <a:defRPr/>
              </a:pPr>
              <a:t>‹#›</a:t>
            </a:fld>
            <a:endParaRPr lang="en-US"/>
          </a:p>
        </p:txBody>
      </p:sp>
    </p:spTree>
    <p:extLst>
      <p:ext uri="{BB962C8B-B14F-4D97-AF65-F5344CB8AC3E}">
        <p14:creationId xmlns:p14="http://schemas.microsoft.com/office/powerpoint/2010/main" val="2579155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2F3EB8CD-DD38-460A-8AA6-20FAF8D06259}" type="slidenum">
              <a:rPr lang="en-US"/>
              <a:pPr>
                <a:defRPr/>
              </a:pPr>
              <a:t>‹#›</a:t>
            </a:fld>
            <a:endParaRPr lang="en-US"/>
          </a:p>
        </p:txBody>
      </p:sp>
    </p:spTree>
    <p:extLst>
      <p:ext uri="{BB962C8B-B14F-4D97-AF65-F5344CB8AC3E}">
        <p14:creationId xmlns:p14="http://schemas.microsoft.com/office/powerpoint/2010/main" val="1320128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74134" y="609600"/>
            <a:ext cx="8195733"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541867" y="6477000"/>
            <a:ext cx="5283200" cy="3048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5825067" y="6477001"/>
            <a:ext cx="2506133" cy="303213"/>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a:xfrm>
            <a:off x="8331200" y="6491288"/>
            <a:ext cx="474133" cy="290512"/>
          </a:xfrm>
          <a:prstGeom prst="rect">
            <a:avLst/>
          </a:prstGeom>
        </p:spPr>
        <p:txBody>
          <a:bodyPr/>
          <a:lstStyle>
            <a:lvl1pPr>
              <a:defRPr/>
            </a:lvl1pPr>
          </a:lstStyle>
          <a:p>
            <a:fld id="{B3FE9C51-FAB0-4321-856D-D23EF30C49EA}" type="slidenum">
              <a:rPr lang="en-US"/>
              <a:pPr/>
              <a:t>‹#›</a:t>
            </a:fld>
            <a:endParaRPr lang="en-US"/>
          </a:p>
        </p:txBody>
      </p:sp>
    </p:spTree>
    <p:extLst>
      <p:ext uri="{BB962C8B-B14F-4D97-AF65-F5344CB8AC3E}">
        <p14:creationId xmlns:p14="http://schemas.microsoft.com/office/powerpoint/2010/main" val="2238231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698" r:id="rId10"/>
    <p:sldLayoutId id="2147483700" r:id="rId11"/>
    <p:sldLayoutId id="2147483701" r:id="rId12"/>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partner.cdc.gov/sites/NCHHSTP/HICSB/default.aspx"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2250" y="1981200"/>
            <a:ext cx="8401050" cy="1676400"/>
          </a:xfrm>
        </p:spPr>
        <p:txBody>
          <a:bodyPr/>
          <a:lstStyle/>
          <a:p>
            <a:r>
              <a:rPr lang="en-US" sz="3200" i="1" dirty="0"/>
              <a:t>Technical Guidance for </a:t>
            </a:r>
            <a:br>
              <a:rPr lang="en-US" sz="3200" i="1" dirty="0"/>
            </a:br>
            <a:r>
              <a:rPr lang="en-US" sz="3200" i="1" dirty="0"/>
              <a:t>HIV Surveillance Programs </a:t>
            </a:r>
            <a:r>
              <a:rPr lang="en-US" sz="3200" i="1" dirty="0" smtClean="0"/>
              <a:t/>
            </a:r>
            <a:br>
              <a:rPr lang="en-US" sz="3200" i="1" dirty="0" smtClean="0"/>
            </a:br>
            <a:r>
              <a:rPr lang="en-US" sz="3200" i="1" dirty="0" smtClean="0"/>
              <a:t/>
            </a:r>
            <a:br>
              <a:rPr lang="en-US" sz="3200" i="1" dirty="0" smtClean="0"/>
            </a:br>
            <a:r>
              <a:rPr lang="en-US" sz="3200" dirty="0" smtClean="0"/>
              <a:t>Introduction to Policies and Procedures</a:t>
            </a:r>
            <a:endParaRPr lang="en-US" sz="3200" dirty="0"/>
          </a:p>
        </p:txBody>
      </p:sp>
      <p:sp>
        <p:nvSpPr>
          <p:cNvPr id="2" name="Subtitle 1"/>
          <p:cNvSpPr>
            <a:spLocks noGrp="1"/>
          </p:cNvSpPr>
          <p:nvPr>
            <p:ph type="subTitle" idx="1"/>
          </p:nvPr>
        </p:nvSpPr>
        <p:spPr/>
        <p:txBody>
          <a:bodyPr/>
          <a:lstStyle/>
          <a:p>
            <a:r>
              <a:rPr lang="en-US" dirty="0" smtClean="0"/>
              <a:t>Anna Satcher Johnson, MPH</a:t>
            </a:r>
            <a:endParaRPr lang="en-US" dirty="0"/>
          </a:p>
        </p:txBody>
      </p:sp>
      <p:sp>
        <p:nvSpPr>
          <p:cNvPr id="3" name="Text Placeholder 2"/>
          <p:cNvSpPr>
            <a:spLocks noGrp="1"/>
          </p:cNvSpPr>
          <p:nvPr>
            <p:ph type="body" sz="quarter" idx="10"/>
          </p:nvPr>
        </p:nvSpPr>
        <p:spPr/>
        <p:txBody>
          <a:bodyPr/>
          <a:lstStyle/>
          <a:p>
            <a:r>
              <a:rPr lang="en-US" dirty="0" smtClean="0"/>
              <a:t>Research and Dissemination Team Leader</a:t>
            </a:r>
          </a:p>
          <a:p>
            <a:r>
              <a:rPr lang="en-US" dirty="0" smtClean="0"/>
              <a:t>CSTE Webinar</a:t>
            </a:r>
          </a:p>
          <a:p>
            <a:r>
              <a:rPr lang="en-US" dirty="0" smtClean="0"/>
              <a:t>May 29, 2012</a:t>
            </a:r>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Reportable Events</a:t>
            </a:r>
            <a:endParaRPr lang="en-US" dirty="0"/>
          </a:p>
        </p:txBody>
      </p:sp>
      <p:grpSp>
        <p:nvGrpSpPr>
          <p:cNvPr id="6" name="Group 5"/>
          <p:cNvGrpSpPr/>
          <p:nvPr/>
        </p:nvGrpSpPr>
        <p:grpSpPr>
          <a:xfrm>
            <a:off x="381000" y="2209800"/>
            <a:ext cx="8382000" cy="3613450"/>
            <a:chOff x="-228600" y="2133600"/>
            <a:chExt cx="8897226" cy="3613450"/>
          </a:xfrm>
        </p:grpSpPr>
        <p:cxnSp>
          <p:nvCxnSpPr>
            <p:cNvPr id="7" name="Straight Arrow Connector 6"/>
            <p:cNvCxnSpPr/>
            <p:nvPr/>
          </p:nvCxnSpPr>
          <p:spPr>
            <a:xfrm rot="5400000">
              <a:off x="6307816" y="3641567"/>
              <a:ext cx="2103120" cy="1588"/>
            </a:xfrm>
            <a:prstGeom prst="straightConnector1">
              <a:avLst/>
            </a:prstGeom>
            <a:ln>
              <a:solidFill>
                <a:schemeClr val="tx2"/>
              </a:solidFill>
              <a:tailEnd type="triangle"/>
            </a:ln>
          </p:spPr>
          <p:style>
            <a:lnRef idx="1">
              <a:schemeClr val="dk1"/>
            </a:lnRef>
            <a:fillRef idx="0">
              <a:schemeClr val="dk1"/>
            </a:fillRef>
            <a:effectRef idx="0">
              <a:schemeClr val="dk1"/>
            </a:effectRef>
            <a:fontRef idx="minor">
              <a:schemeClr val="tx1"/>
            </a:fontRef>
          </p:style>
        </p:cxnSp>
        <p:grpSp>
          <p:nvGrpSpPr>
            <p:cNvPr id="8" name="Group 7"/>
            <p:cNvGrpSpPr/>
            <p:nvPr/>
          </p:nvGrpSpPr>
          <p:grpSpPr>
            <a:xfrm>
              <a:off x="-228600" y="2133600"/>
              <a:ext cx="8897226" cy="3613450"/>
              <a:chOff x="-228600" y="2133600"/>
              <a:chExt cx="8897226" cy="3613450"/>
            </a:xfrm>
          </p:grpSpPr>
          <p:grpSp>
            <p:nvGrpSpPr>
              <p:cNvPr id="9" name="Group 8"/>
              <p:cNvGrpSpPr/>
              <p:nvPr/>
            </p:nvGrpSpPr>
            <p:grpSpPr>
              <a:xfrm>
                <a:off x="-228600" y="2133600"/>
                <a:ext cx="8897226" cy="3613450"/>
                <a:chOff x="-228600" y="2133600"/>
                <a:chExt cx="8897226" cy="3613450"/>
              </a:xfrm>
            </p:grpSpPr>
            <p:sp>
              <p:nvSpPr>
                <p:cNvPr id="11" name="Text Box 5"/>
                <p:cNvSpPr txBox="1">
                  <a:spLocks noChangeArrowheads="1"/>
                </p:cNvSpPr>
                <p:nvPr/>
              </p:nvSpPr>
              <p:spPr bwMode="auto">
                <a:xfrm>
                  <a:off x="-228600" y="3048001"/>
                  <a:ext cx="1799023" cy="581025"/>
                </a:xfrm>
                <a:prstGeom prst="rect">
                  <a:avLst/>
                </a:prstGeom>
                <a:noFill/>
                <a:ln w="9525">
                  <a:noFill/>
                  <a:miter lim="800000"/>
                  <a:headEnd/>
                  <a:tailEnd/>
                </a:ln>
                <a:effectLst/>
              </p:spPr>
              <p:txBody>
                <a:bodyPr wrap="square">
                  <a:spAutoFit/>
                </a:bodyPr>
                <a:lstStyle/>
                <a:p>
                  <a:pPr algn="ctr">
                    <a:spcBef>
                      <a:spcPct val="50000"/>
                    </a:spcBef>
                  </a:pPr>
                  <a:r>
                    <a:rPr lang="en-US" sz="1600" b="1" dirty="0">
                      <a:solidFill>
                        <a:schemeClr val="tx2"/>
                      </a:solidFill>
                      <a:latin typeface="ZapfHumnst BT" pitchFamily="34" charset="0"/>
                    </a:rPr>
                    <a:t>HIV exposure (children)</a:t>
                  </a:r>
                </a:p>
              </p:txBody>
            </p:sp>
            <p:grpSp>
              <p:nvGrpSpPr>
                <p:cNvPr id="12" name="Group 8"/>
                <p:cNvGrpSpPr>
                  <a:grpSpLocks/>
                </p:cNvGrpSpPr>
                <p:nvPr/>
              </p:nvGrpSpPr>
              <p:grpSpPr bwMode="auto">
                <a:xfrm>
                  <a:off x="609600" y="2133600"/>
                  <a:ext cx="8059026" cy="3613450"/>
                  <a:chOff x="427" y="1488"/>
                  <a:chExt cx="5054" cy="2022"/>
                </a:xfrm>
              </p:grpSpPr>
              <p:sp>
                <p:nvSpPr>
                  <p:cNvPr id="13" name="Line 9"/>
                  <p:cNvSpPr>
                    <a:spLocks noChangeShapeType="1"/>
                  </p:cNvSpPr>
                  <p:nvPr/>
                </p:nvSpPr>
                <p:spPr bwMode="auto">
                  <a:xfrm flipH="1">
                    <a:off x="475" y="1750"/>
                    <a:ext cx="5" cy="292"/>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grpSp>
                <p:nvGrpSpPr>
                  <p:cNvPr id="14" name="Group 10"/>
                  <p:cNvGrpSpPr>
                    <a:grpSpLocks/>
                  </p:cNvGrpSpPr>
                  <p:nvPr/>
                </p:nvGrpSpPr>
                <p:grpSpPr bwMode="auto">
                  <a:xfrm>
                    <a:off x="427" y="1488"/>
                    <a:ext cx="5054" cy="2022"/>
                    <a:chOff x="490" y="1488"/>
                    <a:chExt cx="5054" cy="2022"/>
                  </a:xfrm>
                </p:grpSpPr>
                <p:grpSp>
                  <p:nvGrpSpPr>
                    <p:cNvPr id="15" name="Group 11"/>
                    <p:cNvGrpSpPr>
                      <a:grpSpLocks/>
                    </p:cNvGrpSpPr>
                    <p:nvPr/>
                  </p:nvGrpSpPr>
                  <p:grpSpPr bwMode="auto">
                    <a:xfrm>
                      <a:off x="1387" y="1701"/>
                      <a:ext cx="1104" cy="1059"/>
                      <a:chOff x="1387" y="1701"/>
                      <a:chExt cx="1104" cy="1059"/>
                    </a:xfrm>
                  </p:grpSpPr>
                  <p:sp>
                    <p:nvSpPr>
                      <p:cNvPr id="32" name="Line 12"/>
                      <p:cNvSpPr>
                        <a:spLocks noChangeShapeType="1"/>
                      </p:cNvSpPr>
                      <p:nvPr/>
                    </p:nvSpPr>
                    <p:spPr bwMode="auto">
                      <a:xfrm>
                        <a:off x="1926" y="1701"/>
                        <a:ext cx="0" cy="644"/>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sp>
                    <p:nvSpPr>
                      <p:cNvPr id="33" name="Text Box 13"/>
                      <p:cNvSpPr txBox="1">
                        <a:spLocks noChangeArrowheads="1"/>
                      </p:cNvSpPr>
                      <p:nvPr/>
                    </p:nvSpPr>
                    <p:spPr bwMode="auto">
                      <a:xfrm>
                        <a:off x="1387" y="2298"/>
                        <a:ext cx="1104" cy="462"/>
                      </a:xfrm>
                      <a:prstGeom prst="rect">
                        <a:avLst/>
                      </a:prstGeom>
                      <a:noFill/>
                      <a:ln w="9525">
                        <a:noFill/>
                        <a:miter lim="800000"/>
                        <a:headEnd/>
                        <a:tailEnd/>
                      </a:ln>
                      <a:effectLst/>
                    </p:spPr>
                    <p:txBody>
                      <a:bodyPr>
                        <a:spAutoFit/>
                      </a:bodyPr>
                      <a:lstStyle/>
                      <a:p>
                        <a:pPr algn="ctr">
                          <a:spcBef>
                            <a:spcPct val="50000"/>
                          </a:spcBef>
                        </a:pPr>
                        <a:r>
                          <a:rPr lang="en-US" sz="1600" b="1" dirty="0">
                            <a:solidFill>
                              <a:schemeClr val="tx2"/>
                            </a:solidFill>
                            <a:latin typeface="ZapfHumnst BT" pitchFamily="34" charset="0"/>
                          </a:rPr>
                          <a:t>1st positive confidential HIV test</a:t>
                        </a:r>
                      </a:p>
                    </p:txBody>
                  </p:sp>
                </p:grpSp>
                <p:grpSp>
                  <p:nvGrpSpPr>
                    <p:cNvPr id="16" name="Group 14"/>
                    <p:cNvGrpSpPr>
                      <a:grpSpLocks/>
                    </p:cNvGrpSpPr>
                    <p:nvPr/>
                  </p:nvGrpSpPr>
                  <p:grpSpPr bwMode="auto">
                    <a:xfrm>
                      <a:off x="749" y="1786"/>
                      <a:ext cx="883" cy="709"/>
                      <a:chOff x="749" y="1786"/>
                      <a:chExt cx="883" cy="709"/>
                    </a:xfrm>
                  </p:grpSpPr>
                  <p:sp>
                    <p:nvSpPr>
                      <p:cNvPr id="30" name="Text Box 15"/>
                      <p:cNvSpPr txBox="1">
                        <a:spLocks noChangeArrowheads="1"/>
                      </p:cNvSpPr>
                      <p:nvPr/>
                    </p:nvSpPr>
                    <p:spPr bwMode="auto">
                      <a:xfrm>
                        <a:off x="749" y="2170"/>
                        <a:ext cx="883" cy="325"/>
                      </a:xfrm>
                      <a:prstGeom prst="rect">
                        <a:avLst/>
                      </a:prstGeom>
                      <a:noFill/>
                      <a:ln w="9525">
                        <a:noFill/>
                        <a:miter lim="800000"/>
                        <a:headEnd/>
                        <a:tailEnd/>
                      </a:ln>
                      <a:effectLst/>
                    </p:spPr>
                    <p:txBody>
                      <a:bodyPr wrap="square">
                        <a:spAutoFit/>
                      </a:bodyPr>
                      <a:lstStyle/>
                      <a:p>
                        <a:pPr algn="ctr"/>
                        <a:r>
                          <a:rPr lang="en-US" sz="1600" b="1" dirty="0">
                            <a:solidFill>
                              <a:schemeClr val="tx2"/>
                            </a:solidFill>
                            <a:latin typeface="ZapfHumnst BT" pitchFamily="34" charset="0"/>
                          </a:rPr>
                          <a:t>HIV</a:t>
                        </a:r>
                      </a:p>
                      <a:p>
                        <a:pPr algn="ctr"/>
                        <a:r>
                          <a:rPr lang="en-US" sz="1600" b="1" dirty="0">
                            <a:solidFill>
                              <a:schemeClr val="tx2"/>
                            </a:solidFill>
                            <a:latin typeface="ZapfHumnst BT" pitchFamily="34" charset="0"/>
                          </a:rPr>
                          <a:t>infection </a:t>
                        </a:r>
                      </a:p>
                    </p:txBody>
                  </p:sp>
                  <p:sp>
                    <p:nvSpPr>
                      <p:cNvPr id="31" name="Line 16"/>
                      <p:cNvSpPr>
                        <a:spLocks noChangeShapeType="1"/>
                      </p:cNvSpPr>
                      <p:nvPr/>
                    </p:nvSpPr>
                    <p:spPr bwMode="auto">
                      <a:xfrm>
                        <a:off x="1191" y="1786"/>
                        <a:ext cx="0" cy="414"/>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grpSp>
                <p:grpSp>
                  <p:nvGrpSpPr>
                    <p:cNvPr id="17" name="Group 17"/>
                    <p:cNvGrpSpPr>
                      <a:grpSpLocks/>
                    </p:cNvGrpSpPr>
                    <p:nvPr/>
                  </p:nvGrpSpPr>
                  <p:grpSpPr bwMode="auto">
                    <a:xfrm>
                      <a:off x="2417" y="1786"/>
                      <a:ext cx="1177" cy="1286"/>
                      <a:chOff x="2388" y="1756"/>
                      <a:chExt cx="1177" cy="1286"/>
                    </a:xfrm>
                  </p:grpSpPr>
                  <p:sp>
                    <p:nvSpPr>
                      <p:cNvPr id="28" name="Text Box 18"/>
                      <p:cNvSpPr txBox="1">
                        <a:spLocks noChangeArrowheads="1"/>
                      </p:cNvSpPr>
                      <p:nvPr/>
                    </p:nvSpPr>
                    <p:spPr bwMode="auto">
                      <a:xfrm>
                        <a:off x="2388" y="2439"/>
                        <a:ext cx="1177" cy="603"/>
                      </a:xfrm>
                      <a:prstGeom prst="rect">
                        <a:avLst/>
                      </a:prstGeom>
                      <a:noFill/>
                      <a:ln w="9525">
                        <a:noFill/>
                        <a:miter lim="800000"/>
                        <a:headEnd/>
                        <a:tailEnd/>
                      </a:ln>
                      <a:effectLst/>
                    </p:spPr>
                    <p:txBody>
                      <a:bodyPr wrap="square">
                        <a:spAutoFit/>
                      </a:bodyPr>
                      <a:lstStyle/>
                      <a:p>
                        <a:pPr algn="ctr">
                          <a:spcBef>
                            <a:spcPct val="50000"/>
                          </a:spcBef>
                        </a:pPr>
                        <a:r>
                          <a:rPr lang="en-US" sz="1600" b="1" dirty="0" smtClean="0">
                            <a:solidFill>
                              <a:schemeClr val="tx2"/>
                            </a:solidFill>
                            <a:latin typeface="ZapfHumnst BT" pitchFamily="34" charset="0"/>
                          </a:rPr>
                          <a:t>1st CD4+ T-cell count, viral load test, and viral resistance test</a:t>
                        </a:r>
                        <a:endParaRPr lang="en-US" sz="1600" b="1" dirty="0">
                          <a:solidFill>
                            <a:schemeClr val="tx2"/>
                          </a:solidFill>
                          <a:latin typeface="ZapfHumnst BT" pitchFamily="34" charset="0"/>
                        </a:endParaRPr>
                      </a:p>
                    </p:txBody>
                  </p:sp>
                  <p:sp>
                    <p:nvSpPr>
                      <p:cNvPr id="29" name="Line 19"/>
                      <p:cNvSpPr>
                        <a:spLocks noChangeShapeType="1"/>
                      </p:cNvSpPr>
                      <p:nvPr/>
                    </p:nvSpPr>
                    <p:spPr bwMode="auto">
                      <a:xfrm>
                        <a:off x="2878" y="1756"/>
                        <a:ext cx="0" cy="682"/>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grpSp>
                <p:grpSp>
                  <p:nvGrpSpPr>
                    <p:cNvPr id="18" name="Group 20"/>
                    <p:cNvGrpSpPr>
                      <a:grpSpLocks/>
                    </p:cNvGrpSpPr>
                    <p:nvPr/>
                  </p:nvGrpSpPr>
                  <p:grpSpPr bwMode="auto">
                    <a:xfrm>
                      <a:off x="4968" y="1701"/>
                      <a:ext cx="576" cy="1809"/>
                      <a:chOff x="4968" y="1701"/>
                      <a:chExt cx="576" cy="1809"/>
                    </a:xfrm>
                  </p:grpSpPr>
                  <p:sp>
                    <p:nvSpPr>
                      <p:cNvPr id="26" name="Text Box 21"/>
                      <p:cNvSpPr txBox="1">
                        <a:spLocks noChangeArrowheads="1"/>
                      </p:cNvSpPr>
                      <p:nvPr/>
                    </p:nvSpPr>
                    <p:spPr bwMode="auto">
                      <a:xfrm>
                        <a:off x="4968" y="3322"/>
                        <a:ext cx="576" cy="188"/>
                      </a:xfrm>
                      <a:prstGeom prst="rect">
                        <a:avLst/>
                      </a:prstGeom>
                      <a:noFill/>
                      <a:ln w="9525">
                        <a:noFill/>
                        <a:miter lim="800000"/>
                        <a:headEnd/>
                        <a:tailEnd/>
                      </a:ln>
                      <a:effectLst/>
                    </p:spPr>
                    <p:txBody>
                      <a:bodyPr>
                        <a:spAutoFit/>
                      </a:bodyPr>
                      <a:lstStyle/>
                      <a:p>
                        <a:pPr algn="ctr">
                          <a:spcBef>
                            <a:spcPct val="50000"/>
                          </a:spcBef>
                        </a:pPr>
                        <a:r>
                          <a:rPr lang="en-US" sz="1600" b="1" dirty="0">
                            <a:solidFill>
                              <a:schemeClr val="tx2"/>
                            </a:solidFill>
                            <a:latin typeface="ZapfHumnst BT" pitchFamily="34" charset="0"/>
                          </a:rPr>
                          <a:t>Death</a:t>
                        </a:r>
                      </a:p>
                    </p:txBody>
                  </p:sp>
                  <p:sp>
                    <p:nvSpPr>
                      <p:cNvPr id="27" name="Line 22"/>
                      <p:cNvSpPr>
                        <a:spLocks noChangeShapeType="1"/>
                      </p:cNvSpPr>
                      <p:nvPr/>
                    </p:nvSpPr>
                    <p:spPr bwMode="auto">
                      <a:xfrm>
                        <a:off x="5262" y="1701"/>
                        <a:ext cx="0" cy="1629"/>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grpSp>
                <p:sp>
                  <p:nvSpPr>
                    <p:cNvPr id="19" name="Text Box 23"/>
                    <p:cNvSpPr txBox="1">
                      <a:spLocks noChangeArrowheads="1"/>
                    </p:cNvSpPr>
                    <p:nvPr/>
                  </p:nvSpPr>
                  <p:spPr bwMode="auto">
                    <a:xfrm>
                      <a:off x="3545" y="2682"/>
                      <a:ext cx="978" cy="599"/>
                    </a:xfrm>
                    <a:prstGeom prst="rect">
                      <a:avLst/>
                    </a:prstGeom>
                    <a:noFill/>
                    <a:ln w="9525">
                      <a:noFill/>
                      <a:miter lim="800000"/>
                      <a:headEnd/>
                      <a:tailEnd/>
                    </a:ln>
                    <a:effectLst/>
                  </p:spPr>
                  <p:txBody>
                    <a:bodyPr>
                      <a:spAutoFit/>
                    </a:bodyPr>
                    <a:lstStyle/>
                    <a:p>
                      <a:pPr algn="ctr"/>
                      <a:r>
                        <a:rPr lang="en-US" sz="1600" b="1" dirty="0">
                          <a:solidFill>
                            <a:schemeClr val="tx2"/>
                          </a:solidFill>
                          <a:latin typeface="ZapfHumnst BT" pitchFamily="34" charset="0"/>
                        </a:rPr>
                        <a:t>1st CD4+ </a:t>
                      </a:r>
                    </a:p>
                    <a:p>
                      <a:pPr algn="ctr"/>
                      <a:r>
                        <a:rPr lang="en-US" sz="1600" b="1" dirty="0">
                          <a:solidFill>
                            <a:schemeClr val="tx2"/>
                          </a:solidFill>
                          <a:latin typeface="ZapfHumnst BT" pitchFamily="34" charset="0"/>
                        </a:rPr>
                        <a:t>T-cell count &lt;200 cells </a:t>
                      </a:r>
                    </a:p>
                    <a:p>
                      <a:pPr algn="ctr"/>
                      <a:r>
                        <a:rPr lang="en-US" sz="1600" b="1" dirty="0">
                          <a:solidFill>
                            <a:schemeClr val="tx2"/>
                          </a:solidFill>
                          <a:latin typeface="ZapfHumnst BT" pitchFamily="34" charset="0"/>
                        </a:rPr>
                        <a:t>per </a:t>
                      </a:r>
                      <a:r>
                        <a:rPr lang="en-US" sz="1600" b="1" dirty="0" smtClean="0">
                          <a:solidFill>
                            <a:schemeClr val="tx2"/>
                          </a:solidFill>
                          <a:latin typeface="WP MathA" pitchFamily="2" charset="2"/>
                          <a:sym typeface="Symbol"/>
                        </a:rPr>
                        <a:t></a:t>
                      </a:r>
                      <a:r>
                        <a:rPr lang="en-US" sz="1600" b="1" dirty="0" smtClean="0">
                          <a:solidFill>
                            <a:schemeClr val="tx2"/>
                          </a:solidFill>
                          <a:latin typeface="ZapfHumnst BT" pitchFamily="34" charset="0"/>
                        </a:rPr>
                        <a:t>L</a:t>
                      </a:r>
                      <a:endParaRPr lang="en-US" sz="1600" b="1" dirty="0">
                        <a:solidFill>
                          <a:schemeClr val="tx2"/>
                        </a:solidFill>
                        <a:latin typeface="ZapfHumnst BT" pitchFamily="34" charset="0"/>
                      </a:endParaRPr>
                    </a:p>
                  </p:txBody>
                </p:sp>
                <p:sp>
                  <p:nvSpPr>
                    <p:cNvPr id="20" name="Line 24"/>
                    <p:cNvSpPr>
                      <a:spLocks noChangeShapeType="1"/>
                    </p:cNvSpPr>
                    <p:nvPr/>
                  </p:nvSpPr>
                  <p:spPr bwMode="auto">
                    <a:xfrm>
                      <a:off x="3987" y="1744"/>
                      <a:ext cx="0" cy="961"/>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sp>
                  <p:nvSpPr>
                    <p:cNvPr id="21" name="Line 28"/>
                    <p:cNvSpPr>
                      <a:spLocks noChangeShapeType="1"/>
                    </p:cNvSpPr>
                    <p:nvPr/>
                  </p:nvSpPr>
                  <p:spPr bwMode="auto">
                    <a:xfrm>
                      <a:off x="912" y="1728"/>
                      <a:ext cx="3888" cy="0"/>
                    </a:xfrm>
                    <a:prstGeom prst="line">
                      <a:avLst/>
                    </a:prstGeom>
                    <a:noFill/>
                    <a:ln w="9525">
                      <a:solidFill>
                        <a:schemeClr val="bg1"/>
                      </a:solidFill>
                      <a:round/>
                      <a:headEnd/>
                      <a:tailEnd type="triangle" w="med" len="med"/>
                    </a:ln>
                    <a:effectLst/>
                  </p:spPr>
                  <p:txBody>
                    <a:bodyPr wrap="none" anchor="ctr"/>
                    <a:lstStyle/>
                    <a:p>
                      <a:endParaRPr lang="en-US"/>
                    </a:p>
                  </p:txBody>
                </p:sp>
                <p:sp>
                  <p:nvSpPr>
                    <p:cNvPr id="22" name="Line 29"/>
                    <p:cNvSpPr>
                      <a:spLocks noChangeShapeType="1"/>
                    </p:cNvSpPr>
                    <p:nvPr/>
                  </p:nvSpPr>
                  <p:spPr bwMode="auto">
                    <a:xfrm>
                      <a:off x="3600" y="1728"/>
                      <a:ext cx="0" cy="0"/>
                    </a:xfrm>
                    <a:prstGeom prst="line">
                      <a:avLst/>
                    </a:prstGeom>
                    <a:noFill/>
                    <a:ln w="9525">
                      <a:solidFill>
                        <a:schemeClr val="tx1"/>
                      </a:solidFill>
                      <a:round/>
                      <a:headEnd/>
                      <a:tailEnd type="triangle" w="med" len="med"/>
                    </a:ln>
                    <a:effectLst/>
                  </p:spPr>
                  <p:txBody>
                    <a:bodyPr wrap="none" anchor="ctr"/>
                    <a:lstStyle/>
                    <a:p>
                      <a:endParaRPr lang="en-US"/>
                    </a:p>
                  </p:txBody>
                </p:sp>
                <p:sp>
                  <p:nvSpPr>
                    <p:cNvPr id="23" name="Line 30"/>
                    <p:cNvSpPr>
                      <a:spLocks noChangeShapeType="1"/>
                    </p:cNvSpPr>
                    <p:nvPr/>
                  </p:nvSpPr>
                  <p:spPr bwMode="auto">
                    <a:xfrm flipV="1">
                      <a:off x="3792" y="1584"/>
                      <a:ext cx="0" cy="48"/>
                    </a:xfrm>
                    <a:prstGeom prst="line">
                      <a:avLst/>
                    </a:prstGeom>
                    <a:noFill/>
                    <a:ln w="9525">
                      <a:solidFill>
                        <a:schemeClr val="tx1"/>
                      </a:solidFill>
                      <a:round/>
                      <a:headEnd/>
                      <a:tailEnd type="triangle" w="med" len="med"/>
                    </a:ln>
                    <a:effectLst/>
                  </p:spPr>
                  <p:txBody>
                    <a:bodyPr wrap="none" anchor="ctr"/>
                    <a:lstStyle/>
                    <a:p>
                      <a:endParaRPr lang="en-US"/>
                    </a:p>
                  </p:txBody>
                </p:sp>
                <p:sp>
                  <p:nvSpPr>
                    <p:cNvPr id="24" name="Line 31"/>
                    <p:cNvSpPr>
                      <a:spLocks noChangeShapeType="1"/>
                    </p:cNvSpPr>
                    <p:nvPr/>
                  </p:nvSpPr>
                  <p:spPr bwMode="auto">
                    <a:xfrm>
                      <a:off x="1248" y="1737"/>
                      <a:ext cx="3964" cy="0"/>
                    </a:xfrm>
                    <a:prstGeom prst="line">
                      <a:avLst/>
                    </a:prstGeom>
                    <a:noFill/>
                    <a:ln w="9525">
                      <a:solidFill>
                        <a:schemeClr val="bg1"/>
                      </a:solidFill>
                      <a:round/>
                      <a:headEnd/>
                      <a:tailEnd type="triangle" w="med" len="med"/>
                    </a:ln>
                    <a:effectLst/>
                  </p:spPr>
                  <p:txBody>
                    <a:bodyPr wrap="none" anchor="ctr"/>
                    <a:lstStyle/>
                    <a:p>
                      <a:endParaRPr lang="en-US"/>
                    </a:p>
                  </p:txBody>
                </p:sp>
                <p:sp>
                  <p:nvSpPr>
                    <p:cNvPr id="25" name="Rectangle 32"/>
                    <p:cNvSpPr>
                      <a:spLocks noChangeArrowheads="1"/>
                    </p:cNvSpPr>
                    <p:nvPr/>
                  </p:nvSpPr>
                  <p:spPr bwMode="auto">
                    <a:xfrm>
                      <a:off x="490" y="1488"/>
                      <a:ext cx="4790" cy="288"/>
                    </a:xfrm>
                    <a:prstGeom prst="rect">
                      <a:avLst/>
                    </a:prstGeom>
                    <a:gradFill flip="none" rotWithShape="1">
                      <a:gsLst>
                        <a:gs pos="0">
                          <a:schemeClr val="tx1">
                            <a:lumMod val="75000"/>
                            <a:lumOff val="25000"/>
                          </a:schemeClr>
                        </a:gs>
                        <a:gs pos="7001">
                          <a:srgbClr val="E6E6E6"/>
                        </a:gs>
                        <a:gs pos="32001">
                          <a:srgbClr val="7D8496"/>
                        </a:gs>
                        <a:gs pos="47000">
                          <a:srgbClr val="E6E6E6"/>
                        </a:gs>
                        <a:gs pos="85001">
                          <a:srgbClr val="7D8496"/>
                        </a:gs>
                        <a:gs pos="100000">
                          <a:srgbClr val="E6E6E6"/>
                        </a:gs>
                      </a:gsLst>
                      <a:lin ang="5400000" scaled="0"/>
                      <a:tileRect r="-100000" b="-100000"/>
                    </a:gradFill>
                    <a:ln w="9525">
                      <a:solidFill>
                        <a:schemeClr val="bg2">
                          <a:lumMod val="60000"/>
                          <a:lumOff val="40000"/>
                        </a:schemeClr>
                      </a:solidFill>
                      <a:miter lim="800000"/>
                      <a:headEnd/>
                      <a:tailEnd/>
                    </a:ln>
                    <a:effectLst/>
                  </p:spPr>
                  <p:txBody>
                    <a:bodyPr wrap="none" anchor="ctr"/>
                    <a:lstStyle/>
                    <a:p>
                      <a:pPr algn="ctr"/>
                      <a:r>
                        <a:rPr lang="en-US" sz="2400" b="1" dirty="0">
                          <a:latin typeface="ZapfHumnst BT" pitchFamily="34" charset="0"/>
                        </a:rPr>
                        <a:t>Sentinel Events </a:t>
                      </a:r>
                    </a:p>
                  </p:txBody>
                </p:sp>
              </p:grpSp>
            </p:grpSp>
          </p:grpSp>
          <p:sp>
            <p:nvSpPr>
              <p:cNvPr id="10" name="Text Box 3"/>
              <p:cNvSpPr txBox="1">
                <a:spLocks noChangeArrowheads="1"/>
              </p:cNvSpPr>
              <p:nvPr/>
            </p:nvSpPr>
            <p:spPr bwMode="auto">
              <a:xfrm>
                <a:off x="6811054" y="4648200"/>
                <a:ext cx="1219200" cy="338554"/>
              </a:xfrm>
              <a:prstGeom prst="rect">
                <a:avLst/>
              </a:prstGeom>
              <a:noFill/>
              <a:ln w="9525">
                <a:noFill/>
                <a:miter lim="800000"/>
                <a:headEnd/>
                <a:tailEnd/>
              </a:ln>
              <a:effectLst/>
            </p:spPr>
            <p:txBody>
              <a:bodyPr wrap="square">
                <a:spAutoFit/>
              </a:bodyPr>
              <a:lstStyle/>
              <a:p>
                <a:pPr algn="ctr">
                  <a:spcBef>
                    <a:spcPct val="50000"/>
                  </a:spcBef>
                </a:pPr>
                <a:r>
                  <a:rPr lang="en-US" sz="1600" b="1" dirty="0" smtClean="0">
                    <a:solidFill>
                      <a:schemeClr val="tx2"/>
                    </a:solidFill>
                    <a:latin typeface="ZapfHumnst BT" pitchFamily="34" charset="0"/>
                  </a:rPr>
                  <a:t>OI</a:t>
                </a:r>
                <a:endParaRPr lang="en-US" sz="1600" b="1" dirty="0">
                  <a:solidFill>
                    <a:schemeClr val="tx2"/>
                  </a:solidFill>
                  <a:latin typeface="ZapfHumnst BT" pitchFamily="34" charset="0"/>
                </a:endParaRPr>
              </a:p>
            </p:txBody>
          </p:sp>
        </p:grpSp>
      </p:grpSp>
    </p:spTree>
    <p:extLst>
      <p:ext uri="{BB962C8B-B14F-4D97-AF65-F5344CB8AC3E}">
        <p14:creationId xmlns:p14="http://schemas.microsoft.com/office/powerpoint/2010/main" val="211192734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381000"/>
            <a:ext cx="9144000" cy="1143000"/>
          </a:xfrm>
        </p:spPr>
        <p:txBody>
          <a:bodyPr/>
          <a:lstStyle/>
          <a:p>
            <a:r>
              <a:rPr lang="en-US" sz="3600" b="1" dirty="0">
                <a:solidFill>
                  <a:srgbClr val="FFFF66"/>
                </a:solidFill>
              </a:rPr>
              <a:t>Document-based Data Management</a:t>
            </a:r>
            <a:endParaRPr lang="en-US" sz="3600" b="1" dirty="0" smtClean="0">
              <a:solidFill>
                <a:srgbClr val="FFFF00"/>
              </a:solidFill>
            </a:endParaRPr>
          </a:p>
        </p:txBody>
      </p:sp>
      <p:sp>
        <p:nvSpPr>
          <p:cNvPr id="8195" name="Rectangle 3"/>
          <p:cNvSpPr>
            <a:spLocks noGrp="1" noChangeArrowheads="1"/>
          </p:cNvSpPr>
          <p:nvPr>
            <p:ph type="body" idx="1"/>
          </p:nvPr>
        </p:nvSpPr>
        <p:spPr>
          <a:xfrm>
            <a:off x="685800" y="1665522"/>
            <a:ext cx="7772400" cy="4003675"/>
          </a:xfrm>
        </p:spPr>
        <p:txBody>
          <a:bodyPr/>
          <a:lstStyle/>
          <a:p>
            <a:pPr eaLnBrk="1" hangingPunct="1">
              <a:lnSpc>
                <a:spcPct val="115000"/>
              </a:lnSpc>
              <a:buSzPct val="50000"/>
            </a:pPr>
            <a:r>
              <a:rPr lang="en-US" sz="2800" dirty="0" smtClean="0">
                <a:solidFill>
                  <a:schemeClr val="bg1"/>
                </a:solidFill>
              </a:rPr>
              <a:t>Case Report Forms (adult and pediatric)</a:t>
            </a:r>
          </a:p>
          <a:p>
            <a:pPr eaLnBrk="1" hangingPunct="1">
              <a:lnSpc>
                <a:spcPct val="115000"/>
              </a:lnSpc>
              <a:buSzPct val="50000"/>
            </a:pPr>
            <a:r>
              <a:rPr lang="en-US" sz="2800" dirty="0" smtClean="0">
                <a:solidFill>
                  <a:schemeClr val="bg1"/>
                </a:solidFill>
              </a:rPr>
              <a:t>Laboratory reports</a:t>
            </a:r>
          </a:p>
          <a:p>
            <a:pPr eaLnBrk="1" hangingPunct="1">
              <a:lnSpc>
                <a:spcPct val="115000"/>
              </a:lnSpc>
              <a:buSzPct val="50000"/>
            </a:pPr>
            <a:r>
              <a:rPr lang="en-US" sz="2800" dirty="0" smtClean="0">
                <a:solidFill>
                  <a:schemeClr val="bg1"/>
                </a:solidFill>
              </a:rPr>
              <a:t>Death certificates</a:t>
            </a:r>
          </a:p>
          <a:p>
            <a:pPr eaLnBrk="1" hangingPunct="1">
              <a:lnSpc>
                <a:spcPct val="115000"/>
              </a:lnSpc>
              <a:buSzPct val="50000"/>
            </a:pPr>
            <a:r>
              <a:rPr lang="en-US" sz="2800" dirty="0" smtClean="0">
                <a:solidFill>
                  <a:schemeClr val="bg1"/>
                </a:solidFill>
              </a:rPr>
              <a:t>Birth certificates</a:t>
            </a:r>
          </a:p>
          <a:p>
            <a:pPr eaLnBrk="1" hangingPunct="1">
              <a:buSzPct val="50000"/>
            </a:pPr>
            <a:r>
              <a:rPr lang="en-US" sz="2800" dirty="0" smtClean="0">
                <a:solidFill>
                  <a:schemeClr val="bg1"/>
                </a:solidFill>
              </a:rPr>
              <a:t>Relevant information from other databases</a:t>
            </a:r>
          </a:p>
          <a:p>
            <a:pPr eaLnBrk="1" hangingPunct="1">
              <a:lnSpc>
                <a:spcPct val="115000"/>
              </a:lnSpc>
              <a:buSzPct val="50000"/>
            </a:pPr>
            <a:r>
              <a:rPr lang="en-US" sz="2800" dirty="0" smtClean="0">
                <a:solidFill>
                  <a:schemeClr val="bg1"/>
                </a:solidFill>
              </a:rPr>
              <a:t>Other health department reports</a:t>
            </a:r>
          </a:p>
        </p:txBody>
      </p:sp>
    </p:spTree>
    <p:extLst>
      <p:ext uri="{BB962C8B-B14F-4D97-AF65-F5344CB8AC3E}">
        <p14:creationId xmlns:p14="http://schemas.microsoft.com/office/powerpoint/2010/main" val="1426644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228601"/>
            <a:ext cx="3917244" cy="631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3483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ChangeArrowheads="1"/>
          </p:cNvSpPr>
          <p:nvPr/>
        </p:nvSpPr>
        <p:spPr bwMode="auto">
          <a:xfrm>
            <a:off x="1752600" y="2590800"/>
            <a:ext cx="6096000" cy="2667000"/>
          </a:xfrm>
          <a:prstGeom prst="rect">
            <a:avLst/>
          </a:prstGeom>
          <a:noFill/>
          <a:ln w="9525" algn="ctr">
            <a:solidFill>
              <a:srgbClr val="FFFF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2060"/>
              </a:solidFill>
            </a:endParaRPr>
          </a:p>
        </p:txBody>
      </p:sp>
      <p:sp>
        <p:nvSpPr>
          <p:cNvPr id="438275" name="Document"/>
          <p:cNvSpPr>
            <a:spLocks noEditPoints="1" noChangeArrowheads="1"/>
          </p:cNvSpPr>
          <p:nvPr/>
        </p:nvSpPr>
        <p:spPr bwMode="auto">
          <a:xfrm>
            <a:off x="7377289" y="4800600"/>
            <a:ext cx="1350434" cy="180975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endParaRPr lang="en-US">
              <a:solidFill>
                <a:srgbClr val="002060"/>
              </a:solidFill>
            </a:endParaRPr>
          </a:p>
        </p:txBody>
      </p:sp>
      <p:sp>
        <p:nvSpPr>
          <p:cNvPr id="438276" name="Documents"/>
          <p:cNvSpPr>
            <a:spLocks noEditPoints="1" noChangeArrowheads="1"/>
          </p:cNvSpPr>
          <p:nvPr/>
        </p:nvSpPr>
        <p:spPr bwMode="auto">
          <a:xfrm>
            <a:off x="2590800" y="2667000"/>
            <a:ext cx="838200" cy="114300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E8B6DB"/>
          </a:solidFill>
          <a:ln w="9525">
            <a:solidFill>
              <a:srgbClr val="000000"/>
            </a:solidFill>
            <a:miter lim="800000"/>
            <a:headEnd/>
            <a:tailEnd/>
          </a:ln>
          <a:effectLst>
            <a:outerShdw dist="107763" dir="2700000" algn="ctr" rotWithShape="0">
              <a:srgbClr val="808080"/>
            </a:outerShdw>
          </a:effectLst>
        </p:spPr>
        <p:txBody>
          <a:bodyPr/>
          <a:lstStyle/>
          <a:p>
            <a:endParaRPr lang="en-US">
              <a:solidFill>
                <a:srgbClr val="002060"/>
              </a:solidFill>
            </a:endParaRPr>
          </a:p>
        </p:txBody>
      </p:sp>
      <p:sp>
        <p:nvSpPr>
          <p:cNvPr id="438277" name="Document"/>
          <p:cNvSpPr>
            <a:spLocks noEditPoints="1" noChangeArrowheads="1"/>
          </p:cNvSpPr>
          <p:nvPr/>
        </p:nvSpPr>
        <p:spPr bwMode="auto">
          <a:xfrm>
            <a:off x="139701" y="4908550"/>
            <a:ext cx="1353255" cy="180975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pPr marL="342900" indent="-342900" eaLnBrk="1" hangingPunct="1"/>
            <a:endParaRPr lang="en-US" sz="1800">
              <a:solidFill>
                <a:srgbClr val="002060"/>
              </a:solidFill>
              <a:effectLst/>
              <a:latin typeface="Arial Unicode MS" pitchFamily="34" charset="-128"/>
            </a:endParaRPr>
          </a:p>
        </p:txBody>
      </p:sp>
      <p:sp>
        <p:nvSpPr>
          <p:cNvPr id="438278" name="Text Box 6"/>
          <p:cNvSpPr txBox="1">
            <a:spLocks noChangeArrowheads="1"/>
          </p:cNvSpPr>
          <p:nvPr/>
        </p:nvSpPr>
        <p:spPr bwMode="auto">
          <a:xfrm>
            <a:off x="7453489" y="5257801"/>
            <a:ext cx="1690511"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a:solidFill>
                  <a:srgbClr val="002060"/>
                </a:solidFill>
                <a:effectLst/>
                <a:latin typeface="ZapfHumnst BT"/>
              </a:rPr>
              <a:t>Interstate</a:t>
            </a:r>
          </a:p>
          <a:p>
            <a:pPr eaLnBrk="1" hangingPunct="1"/>
            <a:r>
              <a:rPr lang="en-US" sz="1800">
                <a:solidFill>
                  <a:srgbClr val="002060"/>
                </a:solidFill>
                <a:effectLst/>
                <a:latin typeface="ZapfHumnst BT"/>
              </a:rPr>
              <a:t>duplication</a:t>
            </a:r>
          </a:p>
          <a:p>
            <a:pPr eaLnBrk="1" hangingPunct="1"/>
            <a:r>
              <a:rPr lang="en-US" sz="1800">
                <a:solidFill>
                  <a:srgbClr val="002060"/>
                </a:solidFill>
                <a:effectLst/>
                <a:latin typeface="ZapfHumnst BT"/>
              </a:rPr>
              <a:t>information</a:t>
            </a:r>
          </a:p>
        </p:txBody>
      </p:sp>
      <p:grpSp>
        <p:nvGrpSpPr>
          <p:cNvPr id="438279" name="Group 7"/>
          <p:cNvGrpSpPr>
            <a:grpSpLocks/>
          </p:cNvGrpSpPr>
          <p:nvPr/>
        </p:nvGrpSpPr>
        <p:grpSpPr bwMode="auto">
          <a:xfrm>
            <a:off x="457200" y="304800"/>
            <a:ext cx="1828800" cy="1809750"/>
            <a:chOff x="432" y="192"/>
            <a:chExt cx="1152" cy="1140"/>
          </a:xfrm>
        </p:grpSpPr>
        <p:sp>
          <p:nvSpPr>
            <p:cNvPr id="438280" name="Documents"/>
            <p:cNvSpPr>
              <a:spLocks noEditPoints="1" noChangeArrowheads="1"/>
            </p:cNvSpPr>
            <p:nvPr/>
          </p:nvSpPr>
          <p:spPr bwMode="auto">
            <a:xfrm>
              <a:off x="432" y="192"/>
              <a:ext cx="852" cy="114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endParaRPr lang="en-US">
                <a:solidFill>
                  <a:srgbClr val="002060"/>
                </a:solidFill>
              </a:endParaRPr>
            </a:p>
          </p:txBody>
        </p:sp>
        <p:sp>
          <p:nvSpPr>
            <p:cNvPr id="438281" name="Text Box 9"/>
            <p:cNvSpPr txBox="1">
              <a:spLocks noChangeArrowheads="1"/>
            </p:cNvSpPr>
            <p:nvPr/>
          </p:nvSpPr>
          <p:spPr bwMode="auto">
            <a:xfrm>
              <a:off x="519" y="423"/>
              <a:ext cx="106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dirty="0">
                  <a:solidFill>
                    <a:srgbClr val="002060"/>
                  </a:solidFill>
                  <a:effectLst/>
                  <a:latin typeface="ZapfHumnst BT"/>
                </a:rPr>
                <a:t>Electronic</a:t>
              </a:r>
            </a:p>
            <a:p>
              <a:pPr eaLnBrk="1" hangingPunct="1"/>
              <a:r>
                <a:rPr lang="en-US" sz="1800" dirty="0">
                  <a:solidFill>
                    <a:srgbClr val="002060"/>
                  </a:solidFill>
                  <a:effectLst/>
                  <a:latin typeface="ZapfHumnst BT"/>
                </a:rPr>
                <a:t>laboratory</a:t>
              </a:r>
            </a:p>
            <a:p>
              <a:pPr eaLnBrk="1" hangingPunct="1"/>
              <a:r>
                <a:rPr lang="en-US" sz="1800" dirty="0">
                  <a:solidFill>
                    <a:srgbClr val="002060"/>
                  </a:solidFill>
                  <a:effectLst/>
                  <a:latin typeface="ZapfHumnst BT"/>
                </a:rPr>
                <a:t>reports</a:t>
              </a:r>
            </a:p>
          </p:txBody>
        </p:sp>
      </p:grpSp>
      <p:grpSp>
        <p:nvGrpSpPr>
          <p:cNvPr id="438282" name="Group 10"/>
          <p:cNvGrpSpPr>
            <a:grpSpLocks/>
          </p:cNvGrpSpPr>
          <p:nvPr/>
        </p:nvGrpSpPr>
        <p:grpSpPr bwMode="auto">
          <a:xfrm>
            <a:off x="2590800" y="304800"/>
            <a:ext cx="1828800" cy="1809750"/>
            <a:chOff x="2496" y="192"/>
            <a:chExt cx="1152" cy="1140"/>
          </a:xfrm>
        </p:grpSpPr>
        <p:sp>
          <p:nvSpPr>
            <p:cNvPr id="438283" name="Documents"/>
            <p:cNvSpPr>
              <a:spLocks noEditPoints="1" noChangeArrowheads="1"/>
            </p:cNvSpPr>
            <p:nvPr/>
          </p:nvSpPr>
          <p:spPr bwMode="auto">
            <a:xfrm>
              <a:off x="2496" y="192"/>
              <a:ext cx="852" cy="114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endParaRPr lang="en-US">
                <a:solidFill>
                  <a:srgbClr val="002060"/>
                </a:solidFill>
              </a:endParaRPr>
            </a:p>
          </p:txBody>
        </p:sp>
        <p:sp>
          <p:nvSpPr>
            <p:cNvPr id="438284" name="Text Box 12"/>
            <p:cNvSpPr txBox="1">
              <a:spLocks noChangeArrowheads="1"/>
            </p:cNvSpPr>
            <p:nvPr/>
          </p:nvSpPr>
          <p:spPr bwMode="auto">
            <a:xfrm>
              <a:off x="2583" y="432"/>
              <a:ext cx="106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a:solidFill>
                    <a:srgbClr val="002060"/>
                  </a:solidFill>
                  <a:effectLst/>
                  <a:latin typeface="ZapfHumnst BT"/>
                </a:rPr>
                <a:t>Paper</a:t>
              </a:r>
            </a:p>
            <a:p>
              <a:pPr eaLnBrk="1" hangingPunct="1"/>
              <a:r>
                <a:rPr lang="en-US" sz="1800">
                  <a:solidFill>
                    <a:srgbClr val="002060"/>
                  </a:solidFill>
                  <a:effectLst/>
                  <a:latin typeface="ZapfHumnst BT"/>
                </a:rPr>
                <a:t>laboratory</a:t>
              </a:r>
            </a:p>
            <a:p>
              <a:pPr eaLnBrk="1" hangingPunct="1"/>
              <a:r>
                <a:rPr lang="en-US" sz="1800">
                  <a:solidFill>
                    <a:srgbClr val="002060"/>
                  </a:solidFill>
                  <a:effectLst/>
                  <a:latin typeface="ZapfHumnst BT"/>
                </a:rPr>
                <a:t>reports</a:t>
              </a:r>
            </a:p>
          </p:txBody>
        </p:sp>
      </p:grpSp>
      <p:grpSp>
        <p:nvGrpSpPr>
          <p:cNvPr id="438285" name="Group 13"/>
          <p:cNvGrpSpPr>
            <a:grpSpLocks/>
          </p:cNvGrpSpPr>
          <p:nvPr/>
        </p:nvGrpSpPr>
        <p:grpSpPr bwMode="auto">
          <a:xfrm>
            <a:off x="6891867" y="457200"/>
            <a:ext cx="2252133" cy="1809750"/>
            <a:chOff x="4512" y="288"/>
            <a:chExt cx="1248" cy="1140"/>
          </a:xfrm>
        </p:grpSpPr>
        <p:sp>
          <p:nvSpPr>
            <p:cNvPr id="438286" name="Document"/>
            <p:cNvSpPr>
              <a:spLocks noEditPoints="1" noChangeArrowheads="1"/>
            </p:cNvSpPr>
            <p:nvPr/>
          </p:nvSpPr>
          <p:spPr bwMode="auto">
            <a:xfrm>
              <a:off x="4512" y="288"/>
              <a:ext cx="852" cy="114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endParaRPr lang="en-US">
                <a:solidFill>
                  <a:srgbClr val="002060"/>
                </a:solidFill>
              </a:endParaRPr>
            </a:p>
          </p:txBody>
        </p:sp>
        <p:sp>
          <p:nvSpPr>
            <p:cNvPr id="438287" name="Text Box 15"/>
            <p:cNvSpPr txBox="1">
              <a:spLocks noChangeArrowheads="1"/>
            </p:cNvSpPr>
            <p:nvPr/>
          </p:nvSpPr>
          <p:spPr bwMode="auto">
            <a:xfrm>
              <a:off x="4695" y="432"/>
              <a:ext cx="106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a:solidFill>
                    <a:srgbClr val="002060"/>
                  </a:solidFill>
                  <a:effectLst/>
                  <a:latin typeface="ZapfHumnst BT"/>
                </a:rPr>
                <a:t>Case</a:t>
              </a:r>
            </a:p>
            <a:p>
              <a:pPr eaLnBrk="1" hangingPunct="1"/>
              <a:r>
                <a:rPr lang="en-US" sz="1800">
                  <a:solidFill>
                    <a:srgbClr val="002060"/>
                  </a:solidFill>
                  <a:effectLst/>
                  <a:latin typeface="ZapfHumnst BT"/>
                </a:rPr>
                <a:t>Report</a:t>
              </a:r>
            </a:p>
            <a:p>
              <a:pPr eaLnBrk="1" hangingPunct="1"/>
              <a:r>
                <a:rPr lang="en-US" sz="1800">
                  <a:solidFill>
                    <a:srgbClr val="002060"/>
                  </a:solidFill>
                  <a:effectLst/>
                  <a:latin typeface="ZapfHumnst BT"/>
                </a:rPr>
                <a:t>Forms</a:t>
              </a:r>
            </a:p>
          </p:txBody>
        </p:sp>
      </p:grpSp>
      <p:sp>
        <p:nvSpPr>
          <p:cNvPr id="438288" name="Text Box 16"/>
          <p:cNvSpPr txBox="1">
            <a:spLocks noChangeArrowheads="1"/>
          </p:cNvSpPr>
          <p:nvPr/>
        </p:nvSpPr>
        <p:spPr bwMode="auto">
          <a:xfrm>
            <a:off x="366889" y="5334001"/>
            <a:ext cx="1690511"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a:solidFill>
                  <a:srgbClr val="002060"/>
                </a:solidFill>
                <a:effectLst/>
                <a:latin typeface="ZapfHumnst BT"/>
              </a:rPr>
              <a:t>Death</a:t>
            </a:r>
          </a:p>
          <a:p>
            <a:pPr eaLnBrk="1" hangingPunct="1"/>
            <a:r>
              <a:rPr lang="en-US" sz="1800">
                <a:solidFill>
                  <a:srgbClr val="002060"/>
                </a:solidFill>
                <a:effectLst/>
                <a:latin typeface="ZapfHumnst BT"/>
              </a:rPr>
              <a:t>Certificate</a:t>
            </a:r>
          </a:p>
        </p:txBody>
      </p:sp>
      <p:sp>
        <p:nvSpPr>
          <p:cNvPr id="438289" name="Line 17"/>
          <p:cNvSpPr>
            <a:spLocks noChangeShapeType="1"/>
          </p:cNvSpPr>
          <p:nvPr/>
        </p:nvSpPr>
        <p:spPr bwMode="auto">
          <a:xfrm>
            <a:off x="1600200" y="1752600"/>
            <a:ext cx="1295400" cy="12954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2060"/>
              </a:solidFill>
            </a:endParaRPr>
          </a:p>
        </p:txBody>
      </p:sp>
      <p:sp>
        <p:nvSpPr>
          <p:cNvPr id="438290" name="Line 18"/>
          <p:cNvSpPr>
            <a:spLocks noChangeShapeType="1"/>
          </p:cNvSpPr>
          <p:nvPr/>
        </p:nvSpPr>
        <p:spPr bwMode="auto">
          <a:xfrm flipH="1">
            <a:off x="3124200" y="1600200"/>
            <a:ext cx="76200" cy="13716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2060"/>
              </a:solidFill>
            </a:endParaRPr>
          </a:p>
        </p:txBody>
      </p:sp>
      <p:sp>
        <p:nvSpPr>
          <p:cNvPr id="438291" name="Documents"/>
          <p:cNvSpPr>
            <a:spLocks noEditPoints="1" noChangeArrowheads="1"/>
          </p:cNvSpPr>
          <p:nvPr/>
        </p:nvSpPr>
        <p:spPr bwMode="auto">
          <a:xfrm>
            <a:off x="6400800" y="3962400"/>
            <a:ext cx="743656" cy="106680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E8B6DB"/>
          </a:solidFill>
          <a:ln w="9525">
            <a:solidFill>
              <a:srgbClr val="000000"/>
            </a:solidFill>
            <a:miter lim="800000"/>
            <a:headEnd/>
            <a:tailEnd/>
          </a:ln>
          <a:effectLst>
            <a:outerShdw dist="107763" dir="2700000" algn="ctr" rotWithShape="0">
              <a:srgbClr val="808080"/>
            </a:outerShdw>
          </a:effectLst>
        </p:spPr>
        <p:txBody>
          <a:bodyPr/>
          <a:lstStyle/>
          <a:p>
            <a:endParaRPr lang="en-US">
              <a:solidFill>
                <a:srgbClr val="002060"/>
              </a:solidFill>
            </a:endParaRPr>
          </a:p>
        </p:txBody>
      </p:sp>
      <p:sp>
        <p:nvSpPr>
          <p:cNvPr id="438292" name="Document"/>
          <p:cNvSpPr>
            <a:spLocks noEditPoints="1" noChangeArrowheads="1"/>
          </p:cNvSpPr>
          <p:nvPr/>
        </p:nvSpPr>
        <p:spPr bwMode="auto">
          <a:xfrm>
            <a:off x="2678289" y="4048126"/>
            <a:ext cx="750711" cy="1057275"/>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E8B6DB"/>
          </a:solidFill>
          <a:ln w="9525">
            <a:solidFill>
              <a:srgbClr val="000000"/>
            </a:solidFill>
            <a:miter lim="800000"/>
            <a:headEnd/>
            <a:tailEnd/>
          </a:ln>
          <a:effectLst>
            <a:outerShdw dist="107763" dir="2700000" algn="ctr" rotWithShape="0">
              <a:srgbClr val="808080"/>
            </a:outerShdw>
          </a:effectLst>
        </p:spPr>
        <p:txBody>
          <a:bodyPr/>
          <a:lstStyle/>
          <a:p>
            <a:endParaRPr lang="en-US">
              <a:solidFill>
                <a:srgbClr val="002060"/>
              </a:solidFill>
            </a:endParaRPr>
          </a:p>
        </p:txBody>
      </p:sp>
      <p:sp>
        <p:nvSpPr>
          <p:cNvPr id="438293" name="Line 21"/>
          <p:cNvSpPr>
            <a:spLocks noChangeShapeType="1"/>
          </p:cNvSpPr>
          <p:nvPr/>
        </p:nvSpPr>
        <p:spPr bwMode="auto">
          <a:xfrm flipH="1">
            <a:off x="6858000" y="1981200"/>
            <a:ext cx="1066800" cy="21336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2060"/>
              </a:solidFill>
            </a:endParaRPr>
          </a:p>
        </p:txBody>
      </p:sp>
      <p:sp>
        <p:nvSpPr>
          <p:cNvPr id="438294" name="Line 22"/>
          <p:cNvSpPr>
            <a:spLocks noChangeShapeType="1"/>
          </p:cNvSpPr>
          <p:nvPr/>
        </p:nvSpPr>
        <p:spPr bwMode="auto">
          <a:xfrm flipH="1" flipV="1">
            <a:off x="6858000" y="4876800"/>
            <a:ext cx="1066800" cy="3810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2060"/>
              </a:solidFill>
            </a:endParaRPr>
          </a:p>
        </p:txBody>
      </p:sp>
      <p:sp>
        <p:nvSpPr>
          <p:cNvPr id="438295" name="Line 23"/>
          <p:cNvSpPr>
            <a:spLocks noChangeShapeType="1"/>
          </p:cNvSpPr>
          <p:nvPr/>
        </p:nvSpPr>
        <p:spPr bwMode="auto">
          <a:xfrm flipV="1">
            <a:off x="1143000" y="4495800"/>
            <a:ext cx="1981200" cy="7620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2060"/>
              </a:solidFill>
            </a:endParaRPr>
          </a:p>
        </p:txBody>
      </p:sp>
      <p:sp>
        <p:nvSpPr>
          <p:cNvPr id="438296" name="Text Box 24"/>
          <p:cNvSpPr txBox="1">
            <a:spLocks noChangeArrowheads="1"/>
          </p:cNvSpPr>
          <p:nvPr/>
        </p:nvSpPr>
        <p:spPr bwMode="auto">
          <a:xfrm>
            <a:off x="3852060" y="3927476"/>
            <a:ext cx="1829347" cy="461665"/>
          </a:xfrm>
          <a:prstGeom prst="rect">
            <a:avLst/>
          </a:prstGeom>
          <a:noFill/>
          <a:ln w="9525" algn="ctr">
            <a:solidFill>
              <a:srgbClr val="EAEAEA"/>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dirty="0">
                <a:solidFill>
                  <a:srgbClr val="FFFF00"/>
                </a:solidFill>
                <a:effectLst/>
                <a:latin typeface="ZapfHumnst BT"/>
              </a:rPr>
              <a:t>person view</a:t>
            </a:r>
          </a:p>
        </p:txBody>
      </p:sp>
      <p:cxnSp>
        <p:nvCxnSpPr>
          <p:cNvPr id="438297" name="AutoShape 25"/>
          <p:cNvCxnSpPr>
            <a:cxnSpLocks noChangeShapeType="1"/>
            <a:stCxn id="438276" idx="11"/>
            <a:endCxn id="438296" idx="0"/>
          </p:cNvCxnSpPr>
          <p:nvPr/>
        </p:nvCxnSpPr>
        <p:spPr bwMode="auto">
          <a:xfrm>
            <a:off x="3429000" y="3238500"/>
            <a:ext cx="1337734" cy="688976"/>
          </a:xfrm>
          <a:prstGeom prst="bentConnector2">
            <a:avLst/>
          </a:prstGeom>
          <a:noFill/>
          <a:ln w="9525">
            <a:solidFill>
              <a:srgbClr val="EAEAE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8298" name="AutoShape 26"/>
          <p:cNvCxnSpPr>
            <a:cxnSpLocks noChangeShapeType="1"/>
            <a:stCxn id="438292" idx="3"/>
            <a:endCxn id="438296" idx="1"/>
          </p:cNvCxnSpPr>
          <p:nvPr/>
        </p:nvCxnSpPr>
        <p:spPr bwMode="auto">
          <a:xfrm flipV="1">
            <a:off x="3432684" y="4158309"/>
            <a:ext cx="419376" cy="411210"/>
          </a:xfrm>
          <a:prstGeom prst="bentConnector3">
            <a:avLst>
              <a:gd name="adj1" fmla="val 50000"/>
            </a:avLst>
          </a:prstGeom>
          <a:noFill/>
          <a:ln w="9525">
            <a:solidFill>
              <a:srgbClr val="EAEAE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8299" name="AutoShape 27"/>
          <p:cNvCxnSpPr>
            <a:cxnSpLocks noChangeShapeType="1"/>
            <a:stCxn id="438291" idx="10"/>
            <a:endCxn id="438296" idx="0"/>
          </p:cNvCxnSpPr>
          <p:nvPr/>
        </p:nvCxnSpPr>
        <p:spPr bwMode="auto">
          <a:xfrm flipH="1" flipV="1">
            <a:off x="4766734" y="3927476"/>
            <a:ext cx="1634066" cy="568324"/>
          </a:xfrm>
          <a:prstGeom prst="bentConnector4">
            <a:avLst>
              <a:gd name="adj1" fmla="val -59499"/>
              <a:gd name="adj2" fmla="val 140224"/>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miter lim="800000"/>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8300" name="AutoShape 28"/>
          <p:cNvCxnSpPr>
            <a:cxnSpLocks noChangeShapeType="1"/>
            <a:stCxn id="438291" idx="10"/>
            <a:endCxn id="438296" idx="2"/>
          </p:cNvCxnSpPr>
          <p:nvPr/>
        </p:nvCxnSpPr>
        <p:spPr bwMode="auto">
          <a:xfrm flipH="1" flipV="1">
            <a:off x="4766734" y="4389141"/>
            <a:ext cx="1634066" cy="106659"/>
          </a:xfrm>
          <a:prstGeom prst="bentConnector4">
            <a:avLst>
              <a:gd name="adj1" fmla="val -59499"/>
              <a:gd name="adj2" fmla="val -714426"/>
            </a:avLst>
          </a:prstGeom>
          <a:noFill/>
          <a:ln w="9525">
            <a:solidFill>
              <a:srgbClr val="EAEAE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8301" name="Text Box 29"/>
          <p:cNvSpPr txBox="1">
            <a:spLocks noChangeArrowheads="1"/>
          </p:cNvSpPr>
          <p:nvPr/>
        </p:nvSpPr>
        <p:spPr bwMode="auto">
          <a:xfrm>
            <a:off x="1967090" y="3108325"/>
            <a:ext cx="1484702" cy="338554"/>
          </a:xfrm>
          <a:prstGeom prst="rect">
            <a:avLst/>
          </a:prstGeom>
          <a:solidFill>
            <a:srgbClr val="FFFF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a:solidFill>
                  <a:srgbClr val="002060"/>
                </a:solidFill>
                <a:effectLst/>
                <a:latin typeface="ZapfHumnst BT"/>
              </a:rPr>
              <a:t>Lab document</a:t>
            </a:r>
          </a:p>
        </p:txBody>
      </p:sp>
      <p:sp>
        <p:nvSpPr>
          <p:cNvPr id="438302" name="Text Box 30"/>
          <p:cNvSpPr txBox="1">
            <a:spLocks noChangeArrowheads="1"/>
          </p:cNvSpPr>
          <p:nvPr/>
        </p:nvSpPr>
        <p:spPr bwMode="auto">
          <a:xfrm>
            <a:off x="1916289" y="4314825"/>
            <a:ext cx="1689886" cy="338554"/>
          </a:xfrm>
          <a:prstGeom prst="rect">
            <a:avLst/>
          </a:prstGeom>
          <a:solidFill>
            <a:srgbClr val="FFFF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a:solidFill>
                  <a:srgbClr val="002060"/>
                </a:solidFill>
                <a:effectLst/>
                <a:latin typeface="ZapfHumnst BT"/>
              </a:rPr>
              <a:t>Death document</a:t>
            </a:r>
          </a:p>
        </p:txBody>
      </p:sp>
      <p:sp>
        <p:nvSpPr>
          <p:cNvPr id="438303" name="Text Box 31"/>
          <p:cNvSpPr txBox="1">
            <a:spLocks noChangeArrowheads="1"/>
          </p:cNvSpPr>
          <p:nvPr/>
        </p:nvSpPr>
        <p:spPr bwMode="auto">
          <a:xfrm>
            <a:off x="6467123" y="4178301"/>
            <a:ext cx="1872629" cy="584775"/>
          </a:xfrm>
          <a:prstGeom prst="rect">
            <a:avLst/>
          </a:prstGeom>
          <a:solidFill>
            <a:srgbClr val="FFFF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a:solidFill>
                  <a:srgbClr val="002060"/>
                </a:solidFill>
                <a:effectLst/>
                <a:latin typeface="ZapfHumnst BT"/>
              </a:rPr>
              <a:t>Case Report Form</a:t>
            </a:r>
          </a:p>
          <a:p>
            <a:pPr eaLnBrk="1" hangingPunct="1"/>
            <a:r>
              <a:rPr lang="en-US" sz="1600">
                <a:solidFill>
                  <a:srgbClr val="002060"/>
                </a:solidFill>
                <a:effectLst/>
                <a:latin typeface="ZapfHumnst BT"/>
              </a:rPr>
              <a:t>Document</a:t>
            </a:r>
          </a:p>
        </p:txBody>
      </p:sp>
      <p:grpSp>
        <p:nvGrpSpPr>
          <p:cNvPr id="438304" name="Group 32"/>
          <p:cNvGrpSpPr>
            <a:grpSpLocks/>
          </p:cNvGrpSpPr>
          <p:nvPr/>
        </p:nvGrpSpPr>
        <p:grpSpPr bwMode="auto">
          <a:xfrm>
            <a:off x="4416784" y="269875"/>
            <a:ext cx="1523708" cy="1809750"/>
            <a:chOff x="2496" y="192"/>
            <a:chExt cx="852" cy="1140"/>
          </a:xfrm>
        </p:grpSpPr>
        <p:sp>
          <p:nvSpPr>
            <p:cNvPr id="438305" name="Documents"/>
            <p:cNvSpPr>
              <a:spLocks noEditPoints="1" noChangeArrowheads="1"/>
            </p:cNvSpPr>
            <p:nvPr/>
          </p:nvSpPr>
          <p:spPr bwMode="auto">
            <a:xfrm>
              <a:off x="2496" y="192"/>
              <a:ext cx="852" cy="114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endParaRPr lang="en-US">
                <a:solidFill>
                  <a:srgbClr val="002060"/>
                </a:solidFill>
              </a:endParaRPr>
            </a:p>
          </p:txBody>
        </p:sp>
        <p:sp>
          <p:nvSpPr>
            <p:cNvPr id="438306" name="Text Box 34"/>
            <p:cNvSpPr txBox="1">
              <a:spLocks noChangeArrowheads="1"/>
            </p:cNvSpPr>
            <p:nvPr/>
          </p:nvSpPr>
          <p:spPr bwMode="auto">
            <a:xfrm>
              <a:off x="2574" y="432"/>
              <a:ext cx="629"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dirty="0" smtClean="0">
                  <a:solidFill>
                    <a:srgbClr val="002060"/>
                  </a:solidFill>
                  <a:effectLst/>
                  <a:latin typeface="ZapfHumnst BT"/>
                </a:rPr>
                <a:t>Testing and</a:t>
              </a:r>
            </a:p>
            <a:p>
              <a:pPr eaLnBrk="1" hangingPunct="1"/>
              <a:r>
                <a:rPr lang="en-US" sz="1600" dirty="0" smtClean="0">
                  <a:solidFill>
                    <a:srgbClr val="002060"/>
                  </a:solidFill>
                  <a:effectLst/>
                  <a:latin typeface="ZapfHumnst BT"/>
                </a:rPr>
                <a:t>treatment </a:t>
              </a:r>
            </a:p>
            <a:p>
              <a:pPr eaLnBrk="1" hangingPunct="1"/>
              <a:r>
                <a:rPr lang="en-US" sz="1600" dirty="0" smtClean="0">
                  <a:solidFill>
                    <a:srgbClr val="002060"/>
                  </a:solidFill>
                  <a:effectLst/>
                  <a:latin typeface="ZapfHumnst BT"/>
                </a:rPr>
                <a:t>history</a:t>
              </a:r>
              <a:endParaRPr lang="en-US" sz="1600" dirty="0">
                <a:solidFill>
                  <a:srgbClr val="002060"/>
                </a:solidFill>
                <a:effectLst/>
                <a:latin typeface="ZapfHumnst BT"/>
              </a:endParaRPr>
            </a:p>
          </p:txBody>
        </p:sp>
      </p:grpSp>
      <p:sp>
        <p:nvSpPr>
          <p:cNvPr id="438307" name="Documents"/>
          <p:cNvSpPr>
            <a:spLocks noEditPoints="1" noChangeArrowheads="1"/>
          </p:cNvSpPr>
          <p:nvPr/>
        </p:nvSpPr>
        <p:spPr bwMode="auto">
          <a:xfrm>
            <a:off x="5791200" y="2667000"/>
            <a:ext cx="838200" cy="114300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E8B6DB"/>
          </a:solidFill>
          <a:ln w="9525">
            <a:solidFill>
              <a:srgbClr val="000000"/>
            </a:solidFill>
            <a:miter lim="800000"/>
            <a:headEnd/>
            <a:tailEnd/>
          </a:ln>
          <a:effectLst>
            <a:outerShdw dist="107763" dir="2700000" algn="ctr" rotWithShape="0">
              <a:srgbClr val="808080"/>
            </a:outerShdw>
          </a:effectLst>
        </p:spPr>
        <p:txBody>
          <a:bodyPr/>
          <a:lstStyle/>
          <a:p>
            <a:endParaRPr lang="en-US">
              <a:solidFill>
                <a:srgbClr val="002060"/>
              </a:solidFill>
            </a:endParaRPr>
          </a:p>
        </p:txBody>
      </p:sp>
      <p:sp>
        <p:nvSpPr>
          <p:cNvPr id="438308" name="Text Box 36"/>
          <p:cNvSpPr txBox="1">
            <a:spLocks noChangeArrowheads="1"/>
          </p:cNvSpPr>
          <p:nvPr/>
        </p:nvSpPr>
        <p:spPr bwMode="auto">
          <a:xfrm>
            <a:off x="6019801" y="2867026"/>
            <a:ext cx="1119217" cy="584775"/>
          </a:xfrm>
          <a:prstGeom prst="rect">
            <a:avLst/>
          </a:prstGeom>
          <a:solidFill>
            <a:srgbClr val="FFFF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a:solidFill>
                  <a:srgbClr val="002060"/>
                </a:solidFill>
                <a:effectLst/>
                <a:latin typeface="ZapfHumnst BT"/>
              </a:rPr>
              <a:t>Incidence </a:t>
            </a:r>
          </a:p>
          <a:p>
            <a:pPr eaLnBrk="1" hangingPunct="1"/>
            <a:r>
              <a:rPr lang="en-US" sz="1600">
                <a:solidFill>
                  <a:srgbClr val="002060"/>
                </a:solidFill>
                <a:effectLst/>
                <a:latin typeface="ZapfHumnst BT"/>
              </a:rPr>
              <a:t>document</a:t>
            </a:r>
          </a:p>
        </p:txBody>
      </p:sp>
      <p:sp>
        <p:nvSpPr>
          <p:cNvPr id="438309" name="Line 37"/>
          <p:cNvSpPr>
            <a:spLocks noChangeShapeType="1"/>
          </p:cNvSpPr>
          <p:nvPr/>
        </p:nvSpPr>
        <p:spPr bwMode="auto">
          <a:xfrm>
            <a:off x="5410200" y="1676400"/>
            <a:ext cx="838200" cy="10668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2060"/>
              </a:solidFill>
            </a:endParaRPr>
          </a:p>
        </p:txBody>
      </p:sp>
      <p:cxnSp>
        <p:nvCxnSpPr>
          <p:cNvPr id="438310" name="AutoShape 38"/>
          <p:cNvCxnSpPr>
            <a:cxnSpLocks noChangeShapeType="1"/>
            <a:stCxn id="438307" idx="10"/>
            <a:endCxn id="438296" idx="3"/>
          </p:cNvCxnSpPr>
          <p:nvPr/>
        </p:nvCxnSpPr>
        <p:spPr bwMode="auto">
          <a:xfrm flipH="1">
            <a:off x="5681407" y="3238500"/>
            <a:ext cx="109793" cy="919809"/>
          </a:xfrm>
          <a:prstGeom prst="bentConnector3">
            <a:avLst>
              <a:gd name="adj1" fmla="val -971647"/>
            </a:avLst>
          </a:prstGeom>
          <a:noFill/>
          <a:ln w="9525">
            <a:solidFill>
              <a:srgbClr val="EAEAE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7900725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2"/>
          <p:cNvGrpSpPr>
            <a:grpSpLocks/>
          </p:cNvGrpSpPr>
          <p:nvPr/>
        </p:nvGrpSpPr>
        <p:grpSpPr bwMode="auto">
          <a:xfrm>
            <a:off x="533400" y="0"/>
            <a:ext cx="1886656" cy="2038350"/>
            <a:chOff x="576" y="144"/>
            <a:chExt cx="1188" cy="1284"/>
          </a:xfrm>
        </p:grpSpPr>
        <p:sp>
          <p:nvSpPr>
            <p:cNvPr id="12308" name="Documents"/>
            <p:cNvSpPr>
              <a:spLocks noEditPoints="1" noChangeArrowheads="1"/>
            </p:cNvSpPr>
            <p:nvPr/>
          </p:nvSpPr>
          <p:spPr bwMode="auto">
            <a:xfrm>
              <a:off x="912" y="144"/>
              <a:ext cx="852" cy="1140"/>
            </a:xfrm>
            <a:custGeom>
              <a:avLst/>
              <a:gdLst>
                <a:gd name="T0" fmla="*/ 0 w 21600"/>
                <a:gd name="T1" fmla="*/ 148 h 21600"/>
                <a:gd name="T2" fmla="*/ 137 w 21600"/>
                <a:gd name="T3" fmla="*/ 0 h 21600"/>
                <a:gd name="T4" fmla="*/ 854 w 21600"/>
                <a:gd name="T5" fmla="*/ 994 h 21600"/>
                <a:gd name="T6" fmla="*/ 787 w 21600"/>
                <a:gd name="T7" fmla="*/ 1067 h 21600"/>
                <a:gd name="T8" fmla="*/ 720 w 21600"/>
                <a:gd name="T9" fmla="*/ 1141 h 21600"/>
                <a:gd name="T10" fmla="*/ 787 w 21600"/>
                <a:gd name="T11" fmla="*/ 75 h 21600"/>
                <a:gd name="T12" fmla="*/ 720 w 21600"/>
                <a:gd name="T13" fmla="*/ 148 h 21600"/>
                <a:gd name="T14" fmla="*/ 65 w 21600"/>
                <a:gd name="T15" fmla="*/ 75 h 21600"/>
                <a:gd name="T16" fmla="*/ 852 w 21600"/>
                <a:gd name="T17" fmla="*/ 0 h 21600"/>
                <a:gd name="T18" fmla="*/ 426 w 21600"/>
                <a:gd name="T19" fmla="*/ 0 h 21600"/>
                <a:gd name="T20" fmla="*/ 0 w 21600"/>
                <a:gd name="T21" fmla="*/ 570 h 21600"/>
                <a:gd name="T22" fmla="*/ 852 w 21600"/>
                <a:gd name="T23" fmla="*/ 57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8 h 21600"/>
                <a:gd name="T38" fmla="*/ 16530 w 21600"/>
                <a:gd name="T39" fmla="*/ 17318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E8B6DB"/>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nvGrpSpPr>
            <p:cNvPr id="12309" name="Group 4"/>
            <p:cNvGrpSpPr>
              <a:grpSpLocks/>
            </p:cNvGrpSpPr>
            <p:nvPr/>
          </p:nvGrpSpPr>
          <p:grpSpPr bwMode="auto">
            <a:xfrm>
              <a:off x="576" y="288"/>
              <a:ext cx="1152" cy="1140"/>
              <a:chOff x="432" y="192"/>
              <a:chExt cx="1152" cy="1140"/>
            </a:xfrm>
          </p:grpSpPr>
          <p:sp>
            <p:nvSpPr>
              <p:cNvPr id="12310" name="Documents"/>
              <p:cNvSpPr>
                <a:spLocks noEditPoints="1" noChangeArrowheads="1"/>
              </p:cNvSpPr>
              <p:nvPr/>
            </p:nvSpPr>
            <p:spPr bwMode="auto">
              <a:xfrm>
                <a:off x="432" y="192"/>
                <a:ext cx="852" cy="1140"/>
              </a:xfrm>
              <a:custGeom>
                <a:avLst/>
                <a:gdLst>
                  <a:gd name="T0" fmla="*/ 0 w 21600"/>
                  <a:gd name="T1" fmla="*/ 148 h 21600"/>
                  <a:gd name="T2" fmla="*/ 137 w 21600"/>
                  <a:gd name="T3" fmla="*/ 0 h 21600"/>
                  <a:gd name="T4" fmla="*/ 854 w 21600"/>
                  <a:gd name="T5" fmla="*/ 994 h 21600"/>
                  <a:gd name="T6" fmla="*/ 787 w 21600"/>
                  <a:gd name="T7" fmla="*/ 1067 h 21600"/>
                  <a:gd name="T8" fmla="*/ 720 w 21600"/>
                  <a:gd name="T9" fmla="*/ 1141 h 21600"/>
                  <a:gd name="T10" fmla="*/ 787 w 21600"/>
                  <a:gd name="T11" fmla="*/ 75 h 21600"/>
                  <a:gd name="T12" fmla="*/ 720 w 21600"/>
                  <a:gd name="T13" fmla="*/ 148 h 21600"/>
                  <a:gd name="T14" fmla="*/ 65 w 21600"/>
                  <a:gd name="T15" fmla="*/ 75 h 21600"/>
                  <a:gd name="T16" fmla="*/ 852 w 21600"/>
                  <a:gd name="T17" fmla="*/ 0 h 21600"/>
                  <a:gd name="T18" fmla="*/ 426 w 21600"/>
                  <a:gd name="T19" fmla="*/ 0 h 21600"/>
                  <a:gd name="T20" fmla="*/ 0 w 21600"/>
                  <a:gd name="T21" fmla="*/ 570 h 21600"/>
                  <a:gd name="T22" fmla="*/ 852 w 21600"/>
                  <a:gd name="T23" fmla="*/ 57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8 h 21600"/>
                  <a:gd name="T38" fmla="*/ 16530 w 21600"/>
                  <a:gd name="T39" fmla="*/ 17318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E8B6DB"/>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12311" name="Text Box 6"/>
              <p:cNvSpPr txBox="1">
                <a:spLocks noChangeArrowheads="1"/>
              </p:cNvSpPr>
              <p:nvPr/>
            </p:nvSpPr>
            <p:spPr bwMode="auto">
              <a:xfrm>
                <a:off x="519" y="423"/>
                <a:ext cx="106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eaLnBrk="0" fontAlgn="base" hangingPunct="0">
                  <a:spcBef>
                    <a:spcPct val="0"/>
                  </a:spcBef>
                  <a:spcAft>
                    <a:spcPct val="0"/>
                  </a:spcAft>
                  <a:defRPr sz="3600">
                    <a:solidFill>
                      <a:schemeClr val="tx1"/>
                    </a:solidFill>
                    <a:latin typeface="Arial" charset="0"/>
                  </a:defRPr>
                </a:lvl6pPr>
                <a:lvl7pPr marL="2971800" indent="-228600" eaLnBrk="0" fontAlgn="base" hangingPunct="0">
                  <a:spcBef>
                    <a:spcPct val="0"/>
                  </a:spcBef>
                  <a:spcAft>
                    <a:spcPct val="0"/>
                  </a:spcAft>
                  <a:defRPr sz="3600">
                    <a:solidFill>
                      <a:schemeClr val="tx1"/>
                    </a:solidFill>
                    <a:latin typeface="Arial" charset="0"/>
                  </a:defRPr>
                </a:lvl7pPr>
                <a:lvl8pPr marL="3429000" indent="-228600" eaLnBrk="0" fontAlgn="base" hangingPunct="0">
                  <a:spcBef>
                    <a:spcPct val="0"/>
                  </a:spcBef>
                  <a:spcAft>
                    <a:spcPct val="0"/>
                  </a:spcAft>
                  <a:defRPr sz="3600">
                    <a:solidFill>
                      <a:schemeClr val="tx1"/>
                    </a:solidFill>
                    <a:latin typeface="Arial" charset="0"/>
                  </a:defRPr>
                </a:lvl8pPr>
                <a:lvl9pPr marL="3886200" indent="-228600" eaLnBrk="0" fontAlgn="base" hangingPunct="0">
                  <a:spcBef>
                    <a:spcPct val="0"/>
                  </a:spcBef>
                  <a:spcAft>
                    <a:spcPct val="0"/>
                  </a:spcAft>
                  <a:defRPr sz="3600">
                    <a:solidFill>
                      <a:schemeClr val="tx1"/>
                    </a:solidFill>
                    <a:latin typeface="Arial" charset="0"/>
                  </a:defRPr>
                </a:lvl9pPr>
              </a:lstStyle>
              <a:p>
                <a:pPr eaLnBrk="1" hangingPunct="1"/>
                <a:r>
                  <a:rPr lang="en-US" sz="1800" dirty="0">
                    <a:solidFill>
                      <a:srgbClr val="002060"/>
                    </a:solidFill>
                    <a:latin typeface="ZapfHumnst BT" pitchFamily="34" charset="0"/>
                  </a:rPr>
                  <a:t>Electronic</a:t>
                </a:r>
              </a:p>
              <a:p>
                <a:pPr eaLnBrk="1" hangingPunct="1"/>
                <a:r>
                  <a:rPr lang="en-US" sz="1800" dirty="0">
                    <a:solidFill>
                      <a:srgbClr val="002060"/>
                    </a:solidFill>
                    <a:latin typeface="ZapfHumnst BT" pitchFamily="34" charset="0"/>
                  </a:rPr>
                  <a:t>laboratory</a:t>
                </a:r>
              </a:p>
              <a:p>
                <a:pPr eaLnBrk="1" hangingPunct="1"/>
                <a:r>
                  <a:rPr lang="en-US" sz="1800" dirty="0">
                    <a:solidFill>
                      <a:srgbClr val="002060"/>
                    </a:solidFill>
                    <a:latin typeface="ZapfHumnst BT" pitchFamily="34" charset="0"/>
                  </a:rPr>
                  <a:t>reports</a:t>
                </a:r>
              </a:p>
            </p:txBody>
          </p:sp>
        </p:grpSp>
      </p:grpSp>
      <p:sp>
        <p:nvSpPr>
          <p:cNvPr id="12291" name="Text Box 7"/>
          <p:cNvSpPr txBox="1">
            <a:spLocks noChangeArrowheads="1"/>
          </p:cNvSpPr>
          <p:nvPr/>
        </p:nvSpPr>
        <p:spPr bwMode="auto">
          <a:xfrm>
            <a:off x="3730862" y="2738438"/>
            <a:ext cx="1614546" cy="892552"/>
          </a:xfrm>
          <a:prstGeom prst="rect">
            <a:avLst/>
          </a:prstGeom>
          <a:noFill/>
          <a:ln w="9525" algn="ctr">
            <a:solidFill>
              <a:srgbClr val="EAEAEA"/>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eaLnBrk="0" fontAlgn="base" hangingPunct="0">
              <a:spcBef>
                <a:spcPct val="0"/>
              </a:spcBef>
              <a:spcAft>
                <a:spcPct val="0"/>
              </a:spcAft>
              <a:defRPr sz="3600">
                <a:solidFill>
                  <a:schemeClr val="tx1"/>
                </a:solidFill>
                <a:latin typeface="Arial" charset="0"/>
              </a:defRPr>
            </a:lvl6pPr>
            <a:lvl7pPr marL="2971800" indent="-228600" eaLnBrk="0" fontAlgn="base" hangingPunct="0">
              <a:spcBef>
                <a:spcPct val="0"/>
              </a:spcBef>
              <a:spcAft>
                <a:spcPct val="0"/>
              </a:spcAft>
              <a:defRPr sz="3600">
                <a:solidFill>
                  <a:schemeClr val="tx1"/>
                </a:solidFill>
                <a:latin typeface="Arial" charset="0"/>
              </a:defRPr>
            </a:lvl7pPr>
            <a:lvl8pPr marL="3429000" indent="-228600" eaLnBrk="0" fontAlgn="base" hangingPunct="0">
              <a:spcBef>
                <a:spcPct val="0"/>
              </a:spcBef>
              <a:spcAft>
                <a:spcPct val="0"/>
              </a:spcAft>
              <a:defRPr sz="3600">
                <a:solidFill>
                  <a:schemeClr val="tx1"/>
                </a:solidFill>
                <a:latin typeface="Arial" charset="0"/>
              </a:defRPr>
            </a:lvl8pPr>
            <a:lvl9pPr marL="3886200" indent="-228600" eaLnBrk="0" fontAlgn="base" hangingPunct="0">
              <a:spcBef>
                <a:spcPct val="0"/>
              </a:spcBef>
              <a:spcAft>
                <a:spcPct val="0"/>
              </a:spcAft>
              <a:defRPr sz="3600">
                <a:solidFill>
                  <a:schemeClr val="tx1"/>
                </a:solidFill>
                <a:latin typeface="Arial" charset="0"/>
              </a:defRPr>
            </a:lvl9pPr>
          </a:lstStyle>
          <a:p>
            <a:pPr algn="ctr" eaLnBrk="1" hangingPunct="1"/>
            <a:r>
              <a:rPr lang="en-US" sz="2600">
                <a:solidFill>
                  <a:schemeClr val="bg1"/>
                </a:solidFill>
                <a:latin typeface="ZapfHumnst BT" pitchFamily="34" charset="0"/>
              </a:rPr>
              <a:t>eHARS </a:t>
            </a:r>
          </a:p>
          <a:p>
            <a:pPr algn="ctr" eaLnBrk="1" hangingPunct="1"/>
            <a:r>
              <a:rPr lang="en-US" sz="2600">
                <a:solidFill>
                  <a:schemeClr val="bg1"/>
                </a:solidFill>
                <a:latin typeface="ZapfHumnst BT" pitchFamily="34" charset="0"/>
              </a:rPr>
              <a:t>unique ID</a:t>
            </a:r>
          </a:p>
        </p:txBody>
      </p:sp>
      <p:cxnSp>
        <p:nvCxnSpPr>
          <p:cNvPr id="12292" name="AutoShape 8"/>
          <p:cNvCxnSpPr>
            <a:cxnSpLocks noChangeShapeType="1"/>
            <a:endCxn id="12291" idx="0"/>
          </p:cNvCxnSpPr>
          <p:nvPr/>
        </p:nvCxnSpPr>
        <p:spPr bwMode="auto">
          <a:xfrm rot="10800000">
            <a:off x="4538136" y="2738438"/>
            <a:ext cx="1054099" cy="457200"/>
          </a:xfrm>
          <a:prstGeom prst="bentConnector4">
            <a:avLst>
              <a:gd name="adj1" fmla="val 11708"/>
              <a:gd name="adj2" fmla="val 15000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miter lim="800000"/>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2293" name="Group 9"/>
          <p:cNvGrpSpPr>
            <a:grpSpLocks/>
          </p:cNvGrpSpPr>
          <p:nvPr/>
        </p:nvGrpSpPr>
        <p:grpSpPr bwMode="auto">
          <a:xfrm>
            <a:off x="381000" y="2362200"/>
            <a:ext cx="1886656" cy="2038350"/>
            <a:chOff x="240" y="1488"/>
            <a:chExt cx="1188" cy="1284"/>
          </a:xfrm>
        </p:grpSpPr>
        <p:sp>
          <p:nvSpPr>
            <p:cNvPr id="12304" name="Documents"/>
            <p:cNvSpPr>
              <a:spLocks noEditPoints="1" noChangeArrowheads="1"/>
            </p:cNvSpPr>
            <p:nvPr/>
          </p:nvSpPr>
          <p:spPr bwMode="auto">
            <a:xfrm>
              <a:off x="576" y="1488"/>
              <a:ext cx="852" cy="1140"/>
            </a:xfrm>
            <a:custGeom>
              <a:avLst/>
              <a:gdLst>
                <a:gd name="T0" fmla="*/ 0 w 21600"/>
                <a:gd name="T1" fmla="*/ 148 h 21600"/>
                <a:gd name="T2" fmla="*/ 137 w 21600"/>
                <a:gd name="T3" fmla="*/ 0 h 21600"/>
                <a:gd name="T4" fmla="*/ 854 w 21600"/>
                <a:gd name="T5" fmla="*/ 994 h 21600"/>
                <a:gd name="T6" fmla="*/ 787 w 21600"/>
                <a:gd name="T7" fmla="*/ 1067 h 21600"/>
                <a:gd name="T8" fmla="*/ 720 w 21600"/>
                <a:gd name="T9" fmla="*/ 1141 h 21600"/>
                <a:gd name="T10" fmla="*/ 787 w 21600"/>
                <a:gd name="T11" fmla="*/ 75 h 21600"/>
                <a:gd name="T12" fmla="*/ 720 w 21600"/>
                <a:gd name="T13" fmla="*/ 148 h 21600"/>
                <a:gd name="T14" fmla="*/ 65 w 21600"/>
                <a:gd name="T15" fmla="*/ 75 h 21600"/>
                <a:gd name="T16" fmla="*/ 852 w 21600"/>
                <a:gd name="T17" fmla="*/ 0 h 21600"/>
                <a:gd name="T18" fmla="*/ 426 w 21600"/>
                <a:gd name="T19" fmla="*/ 0 h 21600"/>
                <a:gd name="T20" fmla="*/ 0 w 21600"/>
                <a:gd name="T21" fmla="*/ 570 h 21600"/>
                <a:gd name="T22" fmla="*/ 852 w 21600"/>
                <a:gd name="T23" fmla="*/ 57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8 h 21600"/>
                <a:gd name="T38" fmla="*/ 16530 w 21600"/>
                <a:gd name="T39" fmla="*/ 17318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E8B6DB"/>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nvGrpSpPr>
            <p:cNvPr id="12305" name="Group 11"/>
            <p:cNvGrpSpPr>
              <a:grpSpLocks/>
            </p:cNvGrpSpPr>
            <p:nvPr/>
          </p:nvGrpSpPr>
          <p:grpSpPr bwMode="auto">
            <a:xfrm>
              <a:off x="240" y="1632"/>
              <a:ext cx="1114" cy="1140"/>
              <a:chOff x="240" y="1632"/>
              <a:chExt cx="1114" cy="1140"/>
            </a:xfrm>
          </p:grpSpPr>
          <p:sp>
            <p:nvSpPr>
              <p:cNvPr id="12306" name="Documents"/>
              <p:cNvSpPr>
                <a:spLocks noEditPoints="1" noChangeArrowheads="1"/>
              </p:cNvSpPr>
              <p:nvPr/>
            </p:nvSpPr>
            <p:spPr bwMode="auto">
              <a:xfrm>
                <a:off x="240" y="1632"/>
                <a:ext cx="852" cy="1140"/>
              </a:xfrm>
              <a:custGeom>
                <a:avLst/>
                <a:gdLst>
                  <a:gd name="T0" fmla="*/ 0 w 21600"/>
                  <a:gd name="T1" fmla="*/ 148 h 21600"/>
                  <a:gd name="T2" fmla="*/ 137 w 21600"/>
                  <a:gd name="T3" fmla="*/ 0 h 21600"/>
                  <a:gd name="T4" fmla="*/ 854 w 21600"/>
                  <a:gd name="T5" fmla="*/ 994 h 21600"/>
                  <a:gd name="T6" fmla="*/ 787 w 21600"/>
                  <a:gd name="T7" fmla="*/ 1067 h 21600"/>
                  <a:gd name="T8" fmla="*/ 720 w 21600"/>
                  <a:gd name="T9" fmla="*/ 1141 h 21600"/>
                  <a:gd name="T10" fmla="*/ 787 w 21600"/>
                  <a:gd name="T11" fmla="*/ 75 h 21600"/>
                  <a:gd name="T12" fmla="*/ 720 w 21600"/>
                  <a:gd name="T13" fmla="*/ 148 h 21600"/>
                  <a:gd name="T14" fmla="*/ 65 w 21600"/>
                  <a:gd name="T15" fmla="*/ 75 h 21600"/>
                  <a:gd name="T16" fmla="*/ 852 w 21600"/>
                  <a:gd name="T17" fmla="*/ 0 h 21600"/>
                  <a:gd name="T18" fmla="*/ 426 w 21600"/>
                  <a:gd name="T19" fmla="*/ 0 h 21600"/>
                  <a:gd name="T20" fmla="*/ 0 w 21600"/>
                  <a:gd name="T21" fmla="*/ 570 h 21600"/>
                  <a:gd name="T22" fmla="*/ 852 w 21600"/>
                  <a:gd name="T23" fmla="*/ 57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8 h 21600"/>
                  <a:gd name="T38" fmla="*/ 16530 w 21600"/>
                  <a:gd name="T39" fmla="*/ 17318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E8B6DB"/>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12307" name="Text Box 13"/>
              <p:cNvSpPr txBox="1">
                <a:spLocks noChangeArrowheads="1"/>
              </p:cNvSpPr>
              <p:nvPr/>
            </p:nvSpPr>
            <p:spPr bwMode="auto">
              <a:xfrm>
                <a:off x="288" y="1863"/>
                <a:ext cx="1066"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eaLnBrk="0" fontAlgn="base" hangingPunct="0">
                  <a:spcBef>
                    <a:spcPct val="0"/>
                  </a:spcBef>
                  <a:spcAft>
                    <a:spcPct val="0"/>
                  </a:spcAft>
                  <a:defRPr sz="3600">
                    <a:solidFill>
                      <a:schemeClr val="tx1"/>
                    </a:solidFill>
                    <a:latin typeface="Arial" charset="0"/>
                  </a:defRPr>
                </a:lvl6pPr>
                <a:lvl7pPr marL="2971800" indent="-228600" eaLnBrk="0" fontAlgn="base" hangingPunct="0">
                  <a:spcBef>
                    <a:spcPct val="0"/>
                  </a:spcBef>
                  <a:spcAft>
                    <a:spcPct val="0"/>
                  </a:spcAft>
                  <a:defRPr sz="3600">
                    <a:solidFill>
                      <a:schemeClr val="tx1"/>
                    </a:solidFill>
                    <a:latin typeface="Arial" charset="0"/>
                  </a:defRPr>
                </a:lvl7pPr>
                <a:lvl8pPr marL="3429000" indent="-228600" eaLnBrk="0" fontAlgn="base" hangingPunct="0">
                  <a:spcBef>
                    <a:spcPct val="0"/>
                  </a:spcBef>
                  <a:spcAft>
                    <a:spcPct val="0"/>
                  </a:spcAft>
                  <a:defRPr sz="3600">
                    <a:solidFill>
                      <a:schemeClr val="tx1"/>
                    </a:solidFill>
                    <a:latin typeface="Arial" charset="0"/>
                  </a:defRPr>
                </a:lvl8pPr>
                <a:lvl9pPr marL="3886200" indent="-228600" eaLnBrk="0" fontAlgn="base" hangingPunct="0">
                  <a:spcBef>
                    <a:spcPct val="0"/>
                  </a:spcBef>
                  <a:spcAft>
                    <a:spcPct val="0"/>
                  </a:spcAft>
                  <a:defRPr sz="3600">
                    <a:solidFill>
                      <a:schemeClr val="tx1"/>
                    </a:solidFill>
                    <a:latin typeface="Arial" charset="0"/>
                  </a:defRPr>
                </a:lvl9pPr>
              </a:lstStyle>
              <a:p>
                <a:pPr eaLnBrk="1" hangingPunct="1"/>
                <a:r>
                  <a:rPr lang="en-US" sz="1800" dirty="0">
                    <a:solidFill>
                      <a:srgbClr val="002060"/>
                    </a:solidFill>
                    <a:latin typeface="ZapfHumnst BT" pitchFamily="34" charset="0"/>
                  </a:rPr>
                  <a:t>Electronic</a:t>
                </a:r>
              </a:p>
              <a:p>
                <a:pPr eaLnBrk="1" hangingPunct="1"/>
                <a:r>
                  <a:rPr lang="en-US" sz="1800" dirty="0">
                    <a:solidFill>
                      <a:srgbClr val="002060"/>
                    </a:solidFill>
                    <a:latin typeface="ZapfHumnst BT" pitchFamily="34" charset="0"/>
                  </a:rPr>
                  <a:t>case report </a:t>
                </a:r>
              </a:p>
              <a:p>
                <a:pPr eaLnBrk="1" hangingPunct="1"/>
                <a:r>
                  <a:rPr lang="en-US" sz="1800" dirty="0">
                    <a:solidFill>
                      <a:srgbClr val="002060"/>
                    </a:solidFill>
                    <a:latin typeface="ZapfHumnst BT" pitchFamily="34" charset="0"/>
                  </a:rPr>
                  <a:t>forms</a:t>
                </a:r>
              </a:p>
            </p:txBody>
          </p:sp>
        </p:grpSp>
      </p:grpSp>
      <p:grpSp>
        <p:nvGrpSpPr>
          <p:cNvPr id="12294" name="Group 14"/>
          <p:cNvGrpSpPr>
            <a:grpSpLocks/>
          </p:cNvGrpSpPr>
          <p:nvPr/>
        </p:nvGrpSpPr>
        <p:grpSpPr bwMode="auto">
          <a:xfrm>
            <a:off x="381001" y="4819650"/>
            <a:ext cx="1917700" cy="1809750"/>
            <a:chOff x="48" y="3092"/>
            <a:chExt cx="1208" cy="1140"/>
          </a:xfrm>
        </p:grpSpPr>
        <p:sp>
          <p:nvSpPr>
            <p:cNvPr id="12302" name="Document"/>
            <p:cNvSpPr>
              <a:spLocks noEditPoints="1" noChangeArrowheads="1"/>
            </p:cNvSpPr>
            <p:nvPr/>
          </p:nvSpPr>
          <p:spPr bwMode="auto">
            <a:xfrm>
              <a:off x="48" y="3092"/>
              <a:ext cx="852" cy="1140"/>
            </a:xfrm>
            <a:custGeom>
              <a:avLst/>
              <a:gdLst>
                <a:gd name="T0" fmla="*/ 424 w 21600"/>
                <a:gd name="T1" fmla="*/ 1142 h 21600"/>
                <a:gd name="T2" fmla="*/ 3 w 21600"/>
                <a:gd name="T3" fmla="*/ 573 h 21600"/>
                <a:gd name="T4" fmla="*/ 424 w 21600"/>
                <a:gd name="T5" fmla="*/ 4 h 21600"/>
                <a:gd name="T6" fmla="*/ 856 w 21600"/>
                <a:gd name="T7" fmla="*/ 562 h 21600"/>
                <a:gd name="T8" fmla="*/ 424 w 21600"/>
                <a:gd name="T9" fmla="*/ 1142 h 21600"/>
                <a:gd name="T10" fmla="*/ 0 w 21600"/>
                <a:gd name="T11" fmla="*/ 0 h 21600"/>
                <a:gd name="T12" fmla="*/ 852 w 21600"/>
                <a:gd name="T13" fmla="*/ 0 h 21600"/>
                <a:gd name="T14" fmla="*/ 852 w 21600"/>
                <a:gd name="T15" fmla="*/ 1140 h 21600"/>
                <a:gd name="T16" fmla="*/ 0 60000 65536"/>
                <a:gd name="T17" fmla="*/ 0 60000 65536"/>
                <a:gd name="T18" fmla="*/ 0 60000 65536"/>
                <a:gd name="T19" fmla="*/ 0 60000 65536"/>
                <a:gd name="T20" fmla="*/ 0 60000 65536"/>
                <a:gd name="T21" fmla="*/ 0 60000 65536"/>
                <a:gd name="T22" fmla="*/ 0 60000 65536"/>
                <a:gd name="T23" fmla="*/ 0 60000 65536"/>
                <a:gd name="T24" fmla="*/ 989 w 21600"/>
                <a:gd name="T25" fmla="*/ 815 h 21600"/>
                <a:gd name="T26" fmla="*/ 20611 w 21600"/>
                <a:gd name="T27" fmla="*/ 1642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E8B6DB"/>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12303" name="Text Box 16"/>
            <p:cNvSpPr txBox="1">
              <a:spLocks noChangeArrowheads="1"/>
            </p:cNvSpPr>
            <p:nvPr/>
          </p:nvSpPr>
          <p:spPr bwMode="auto">
            <a:xfrm>
              <a:off x="191" y="3360"/>
              <a:ext cx="1065"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eaLnBrk="0" fontAlgn="base" hangingPunct="0">
                <a:spcBef>
                  <a:spcPct val="0"/>
                </a:spcBef>
                <a:spcAft>
                  <a:spcPct val="0"/>
                </a:spcAft>
                <a:defRPr sz="3600">
                  <a:solidFill>
                    <a:schemeClr val="tx1"/>
                  </a:solidFill>
                  <a:latin typeface="Arial" charset="0"/>
                </a:defRPr>
              </a:lvl6pPr>
              <a:lvl7pPr marL="2971800" indent="-228600" eaLnBrk="0" fontAlgn="base" hangingPunct="0">
                <a:spcBef>
                  <a:spcPct val="0"/>
                </a:spcBef>
                <a:spcAft>
                  <a:spcPct val="0"/>
                </a:spcAft>
                <a:defRPr sz="3600">
                  <a:solidFill>
                    <a:schemeClr val="tx1"/>
                  </a:solidFill>
                  <a:latin typeface="Arial" charset="0"/>
                </a:defRPr>
              </a:lvl7pPr>
              <a:lvl8pPr marL="3429000" indent="-228600" eaLnBrk="0" fontAlgn="base" hangingPunct="0">
                <a:spcBef>
                  <a:spcPct val="0"/>
                </a:spcBef>
                <a:spcAft>
                  <a:spcPct val="0"/>
                </a:spcAft>
                <a:defRPr sz="3600">
                  <a:solidFill>
                    <a:schemeClr val="tx1"/>
                  </a:solidFill>
                  <a:latin typeface="Arial" charset="0"/>
                </a:defRPr>
              </a:lvl8pPr>
              <a:lvl9pPr marL="3886200" indent="-228600" eaLnBrk="0" fontAlgn="base" hangingPunct="0">
                <a:spcBef>
                  <a:spcPct val="0"/>
                </a:spcBef>
                <a:spcAft>
                  <a:spcPct val="0"/>
                </a:spcAft>
                <a:defRPr sz="3600">
                  <a:solidFill>
                    <a:schemeClr val="tx1"/>
                  </a:solidFill>
                  <a:latin typeface="Arial" charset="0"/>
                </a:defRPr>
              </a:lvl9pPr>
            </a:lstStyle>
            <a:p>
              <a:pPr eaLnBrk="1" hangingPunct="1"/>
              <a:r>
                <a:rPr lang="en-US" sz="1800" dirty="0">
                  <a:solidFill>
                    <a:srgbClr val="002060"/>
                  </a:solidFill>
                  <a:latin typeface="ZapfHumnst BT" pitchFamily="34" charset="0"/>
                </a:rPr>
                <a:t>Incidence</a:t>
              </a:r>
            </a:p>
            <a:p>
              <a:pPr eaLnBrk="1" hangingPunct="1"/>
              <a:r>
                <a:rPr lang="en-US" sz="1800" dirty="0">
                  <a:solidFill>
                    <a:srgbClr val="002060"/>
                  </a:solidFill>
                  <a:latin typeface="ZapfHumnst BT" pitchFamily="34" charset="0"/>
                </a:rPr>
                <a:t>Forms</a:t>
              </a:r>
            </a:p>
          </p:txBody>
        </p:sp>
      </p:grpSp>
      <p:cxnSp>
        <p:nvCxnSpPr>
          <p:cNvPr id="12295" name="AutoShape 17"/>
          <p:cNvCxnSpPr>
            <a:cxnSpLocks noChangeShapeType="1"/>
            <a:stCxn id="12311" idx="3"/>
            <a:endCxn id="12291" idx="0"/>
          </p:cNvCxnSpPr>
          <p:nvPr/>
        </p:nvCxnSpPr>
        <p:spPr bwMode="auto">
          <a:xfrm>
            <a:off x="2362885" y="1007270"/>
            <a:ext cx="2175250" cy="1731168"/>
          </a:xfrm>
          <a:prstGeom prst="bentConnector2">
            <a:avLst/>
          </a:prstGeom>
          <a:noFill/>
          <a:ln w="9525">
            <a:solidFill>
              <a:srgbClr val="EAEAE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296" name="AutoShape 18"/>
          <p:cNvCxnSpPr>
            <a:cxnSpLocks noChangeShapeType="1"/>
            <a:stCxn id="12304" idx="11"/>
            <a:endCxn id="12291" idx="1"/>
          </p:cNvCxnSpPr>
          <p:nvPr/>
        </p:nvCxnSpPr>
        <p:spPr bwMode="auto">
          <a:xfrm>
            <a:off x="967971" y="2409957"/>
            <a:ext cx="2762891" cy="774757"/>
          </a:xfrm>
          <a:prstGeom prst="bentConnector3">
            <a:avLst>
              <a:gd name="adj1" fmla="val 50000"/>
            </a:avLst>
          </a:prstGeom>
          <a:noFill/>
          <a:ln w="9525">
            <a:solidFill>
              <a:srgbClr val="EAEAE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297" name="AutoShape 19"/>
          <p:cNvCxnSpPr>
            <a:cxnSpLocks noChangeShapeType="1"/>
            <a:stCxn id="12302" idx="3"/>
            <a:endCxn id="12291" idx="2"/>
          </p:cNvCxnSpPr>
          <p:nvPr/>
        </p:nvCxnSpPr>
        <p:spPr bwMode="auto">
          <a:xfrm flipV="1">
            <a:off x="434602" y="3630990"/>
            <a:ext cx="4103533" cy="1235747"/>
          </a:xfrm>
          <a:prstGeom prst="bentConnector2">
            <a:avLst/>
          </a:prstGeom>
          <a:noFill/>
          <a:ln w="9525">
            <a:solidFill>
              <a:srgbClr val="EAEAE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298" name="Text Box 20"/>
          <p:cNvSpPr txBox="1">
            <a:spLocks noChangeArrowheads="1"/>
          </p:cNvSpPr>
          <p:nvPr/>
        </p:nvSpPr>
        <p:spPr bwMode="auto">
          <a:xfrm>
            <a:off x="5540832" y="1197114"/>
            <a:ext cx="3429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eaLnBrk="0" fontAlgn="base" hangingPunct="0">
              <a:spcBef>
                <a:spcPct val="0"/>
              </a:spcBef>
              <a:spcAft>
                <a:spcPct val="0"/>
              </a:spcAft>
              <a:defRPr sz="3600">
                <a:solidFill>
                  <a:schemeClr val="tx1"/>
                </a:solidFill>
                <a:latin typeface="Arial" charset="0"/>
              </a:defRPr>
            </a:lvl6pPr>
            <a:lvl7pPr marL="2971800" indent="-228600" eaLnBrk="0" fontAlgn="base" hangingPunct="0">
              <a:spcBef>
                <a:spcPct val="0"/>
              </a:spcBef>
              <a:spcAft>
                <a:spcPct val="0"/>
              </a:spcAft>
              <a:defRPr sz="3600">
                <a:solidFill>
                  <a:schemeClr val="tx1"/>
                </a:solidFill>
                <a:latin typeface="Arial" charset="0"/>
              </a:defRPr>
            </a:lvl7pPr>
            <a:lvl8pPr marL="3429000" indent="-228600" eaLnBrk="0" fontAlgn="base" hangingPunct="0">
              <a:spcBef>
                <a:spcPct val="0"/>
              </a:spcBef>
              <a:spcAft>
                <a:spcPct val="0"/>
              </a:spcAft>
              <a:defRPr sz="3600">
                <a:solidFill>
                  <a:schemeClr val="tx1"/>
                </a:solidFill>
                <a:latin typeface="Arial" charset="0"/>
              </a:defRPr>
            </a:lvl8pPr>
            <a:lvl9pPr marL="3886200" indent="-228600" eaLnBrk="0" fontAlgn="base" hangingPunct="0">
              <a:spcBef>
                <a:spcPct val="0"/>
              </a:spcBef>
              <a:spcAft>
                <a:spcPct val="0"/>
              </a:spcAft>
              <a:defRPr sz="3600">
                <a:solidFill>
                  <a:schemeClr val="tx1"/>
                </a:solidFill>
                <a:latin typeface="Arial" charset="0"/>
              </a:defRPr>
            </a:lvl9pPr>
          </a:lstStyle>
          <a:p>
            <a:pPr eaLnBrk="1" hangingPunct="1"/>
            <a:r>
              <a:rPr lang="en-US" sz="2000" b="1" u="sng" dirty="0">
                <a:solidFill>
                  <a:schemeClr val="bg1"/>
                </a:solidFill>
                <a:latin typeface="ZapfHumnst BT" pitchFamily="34" charset="0"/>
              </a:rPr>
              <a:t>Person-based Dataset</a:t>
            </a:r>
          </a:p>
          <a:p>
            <a:pPr eaLnBrk="1" hangingPunct="1">
              <a:buFontTx/>
              <a:buChar char="-"/>
            </a:pPr>
            <a:r>
              <a:rPr lang="en-US" sz="2000" b="1" dirty="0">
                <a:solidFill>
                  <a:schemeClr val="bg1"/>
                </a:solidFill>
                <a:latin typeface="ZapfHumnst BT" pitchFamily="34" charset="0"/>
              </a:rPr>
              <a:t>one record per </a:t>
            </a:r>
            <a:r>
              <a:rPr lang="en-US" sz="2000" b="1" dirty="0" smtClean="0">
                <a:solidFill>
                  <a:schemeClr val="bg1"/>
                </a:solidFill>
                <a:latin typeface="ZapfHumnst BT" pitchFamily="34" charset="0"/>
              </a:rPr>
              <a:t>case</a:t>
            </a:r>
            <a:endParaRPr lang="en-US" sz="2000" b="1" dirty="0">
              <a:solidFill>
                <a:schemeClr val="bg1"/>
              </a:solidFill>
              <a:latin typeface="ZapfHumnst BT" pitchFamily="34" charset="0"/>
            </a:endParaRPr>
          </a:p>
        </p:txBody>
      </p:sp>
      <p:sp>
        <p:nvSpPr>
          <p:cNvPr id="12299" name="Text Box 21"/>
          <p:cNvSpPr txBox="1">
            <a:spLocks noChangeArrowheads="1"/>
          </p:cNvSpPr>
          <p:nvPr/>
        </p:nvSpPr>
        <p:spPr bwMode="auto">
          <a:xfrm>
            <a:off x="5562600" y="3990976"/>
            <a:ext cx="33528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eaLnBrk="0" fontAlgn="base" hangingPunct="0">
              <a:spcBef>
                <a:spcPct val="0"/>
              </a:spcBef>
              <a:spcAft>
                <a:spcPct val="0"/>
              </a:spcAft>
              <a:defRPr sz="3600">
                <a:solidFill>
                  <a:schemeClr val="tx1"/>
                </a:solidFill>
                <a:latin typeface="Arial" charset="0"/>
              </a:defRPr>
            </a:lvl6pPr>
            <a:lvl7pPr marL="2971800" indent="-228600" eaLnBrk="0" fontAlgn="base" hangingPunct="0">
              <a:spcBef>
                <a:spcPct val="0"/>
              </a:spcBef>
              <a:spcAft>
                <a:spcPct val="0"/>
              </a:spcAft>
              <a:defRPr sz="3600">
                <a:solidFill>
                  <a:schemeClr val="tx1"/>
                </a:solidFill>
                <a:latin typeface="Arial" charset="0"/>
              </a:defRPr>
            </a:lvl7pPr>
            <a:lvl8pPr marL="3429000" indent="-228600" eaLnBrk="0" fontAlgn="base" hangingPunct="0">
              <a:spcBef>
                <a:spcPct val="0"/>
              </a:spcBef>
              <a:spcAft>
                <a:spcPct val="0"/>
              </a:spcAft>
              <a:defRPr sz="3600">
                <a:solidFill>
                  <a:schemeClr val="tx1"/>
                </a:solidFill>
                <a:latin typeface="Arial" charset="0"/>
              </a:defRPr>
            </a:lvl8pPr>
            <a:lvl9pPr marL="3886200" indent="-228600" eaLnBrk="0" fontAlgn="base" hangingPunct="0">
              <a:spcBef>
                <a:spcPct val="0"/>
              </a:spcBef>
              <a:spcAft>
                <a:spcPct val="0"/>
              </a:spcAft>
              <a:defRPr sz="3600">
                <a:solidFill>
                  <a:schemeClr val="tx1"/>
                </a:solidFill>
                <a:latin typeface="Arial" charset="0"/>
              </a:defRPr>
            </a:lvl9pPr>
          </a:lstStyle>
          <a:p>
            <a:pPr eaLnBrk="1" hangingPunct="1"/>
            <a:r>
              <a:rPr lang="en-US" sz="2000" b="1" u="sng">
                <a:solidFill>
                  <a:schemeClr val="bg1"/>
                </a:solidFill>
                <a:latin typeface="ZapfHumnst BT" pitchFamily="34" charset="0"/>
              </a:rPr>
              <a:t>Document-based Dataset</a:t>
            </a:r>
          </a:p>
          <a:p>
            <a:pPr eaLnBrk="1" hangingPunct="1">
              <a:buFontTx/>
              <a:buChar char="-"/>
            </a:pPr>
            <a:r>
              <a:rPr lang="en-US" sz="2000" b="1">
                <a:solidFill>
                  <a:schemeClr val="bg1"/>
                </a:solidFill>
                <a:latin typeface="ZapfHumnst BT" pitchFamily="34" charset="0"/>
              </a:rPr>
              <a:t>one record per document</a:t>
            </a:r>
          </a:p>
          <a:p>
            <a:pPr eaLnBrk="1" hangingPunct="1">
              <a:buFontTx/>
              <a:buChar char="-"/>
            </a:pPr>
            <a:r>
              <a:rPr lang="en-US" sz="2000" b="1">
                <a:solidFill>
                  <a:schemeClr val="bg1"/>
                </a:solidFill>
                <a:latin typeface="ZapfHumnst BT" pitchFamily="34" charset="0"/>
              </a:rPr>
              <a:t>can be many documents per case</a:t>
            </a:r>
          </a:p>
        </p:txBody>
      </p:sp>
      <p:sp>
        <p:nvSpPr>
          <p:cNvPr id="12300" name="Line 22"/>
          <p:cNvSpPr>
            <a:spLocks noChangeShapeType="1"/>
          </p:cNvSpPr>
          <p:nvPr/>
        </p:nvSpPr>
        <p:spPr bwMode="auto">
          <a:xfrm flipV="1">
            <a:off x="5334000" y="1905000"/>
            <a:ext cx="457200" cy="83820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01" name="Line 23"/>
          <p:cNvSpPr>
            <a:spLocks noChangeShapeType="1"/>
          </p:cNvSpPr>
          <p:nvPr/>
        </p:nvSpPr>
        <p:spPr bwMode="auto">
          <a:xfrm>
            <a:off x="5410200" y="3657600"/>
            <a:ext cx="304800" cy="22860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4741550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381000"/>
            <a:ext cx="9144000" cy="1143000"/>
          </a:xfrm>
        </p:spPr>
        <p:txBody>
          <a:bodyPr/>
          <a:lstStyle/>
          <a:p>
            <a:r>
              <a:rPr lang="en-US" sz="3600" b="1" dirty="0" smtClean="0">
                <a:solidFill>
                  <a:srgbClr val="FFFF66"/>
                </a:solidFill>
              </a:rPr>
              <a:t>Organization of Technical Guidance</a:t>
            </a:r>
            <a:endParaRPr lang="en-US" sz="3600" b="1" dirty="0" smtClean="0">
              <a:solidFill>
                <a:srgbClr val="FFFF00"/>
              </a:solidFill>
            </a:endParaRPr>
          </a:p>
        </p:txBody>
      </p:sp>
      <p:sp>
        <p:nvSpPr>
          <p:cNvPr id="8195" name="Rectangle 3"/>
          <p:cNvSpPr>
            <a:spLocks noGrp="1" noChangeArrowheads="1"/>
          </p:cNvSpPr>
          <p:nvPr>
            <p:ph type="body" idx="1"/>
          </p:nvPr>
        </p:nvSpPr>
        <p:spPr>
          <a:xfrm>
            <a:off x="685800" y="1665522"/>
            <a:ext cx="7772400" cy="4003675"/>
          </a:xfrm>
        </p:spPr>
        <p:txBody>
          <a:bodyPr/>
          <a:lstStyle/>
          <a:p>
            <a:pPr marL="342900" lvl="2" indent="-342900">
              <a:lnSpc>
                <a:spcPct val="115000"/>
              </a:lnSpc>
              <a:buSzPct val="50000"/>
            </a:pPr>
            <a:r>
              <a:rPr lang="en-US" sz="2800" dirty="0" smtClean="0">
                <a:solidFill>
                  <a:schemeClr val="bg1"/>
                </a:solidFill>
              </a:rPr>
              <a:t>Main </a:t>
            </a:r>
            <a:r>
              <a:rPr lang="en-US" sz="2800" dirty="0">
                <a:solidFill>
                  <a:schemeClr val="bg1"/>
                </a:solidFill>
              </a:rPr>
              <a:t>topic areas (see Table of </a:t>
            </a:r>
            <a:r>
              <a:rPr lang="en-US" sz="2800" dirty="0" smtClean="0">
                <a:solidFill>
                  <a:schemeClr val="bg1"/>
                </a:solidFill>
              </a:rPr>
              <a:t>Contents)</a:t>
            </a:r>
          </a:p>
          <a:p>
            <a:pPr lvl="1">
              <a:lnSpc>
                <a:spcPct val="115000"/>
              </a:lnSpc>
              <a:buSzPct val="50000"/>
            </a:pPr>
            <a:r>
              <a:rPr lang="en-US" sz="2400" dirty="0">
                <a:solidFill>
                  <a:schemeClr val="bg1"/>
                </a:solidFill>
              </a:rPr>
              <a:t>Structural requirements</a:t>
            </a:r>
          </a:p>
          <a:p>
            <a:pPr lvl="1">
              <a:lnSpc>
                <a:spcPct val="115000"/>
              </a:lnSpc>
              <a:buSzPct val="50000"/>
            </a:pPr>
            <a:r>
              <a:rPr lang="en-US" sz="2400" dirty="0">
                <a:solidFill>
                  <a:schemeClr val="bg1"/>
                </a:solidFill>
              </a:rPr>
              <a:t>Process standards</a:t>
            </a:r>
          </a:p>
          <a:p>
            <a:pPr lvl="1">
              <a:lnSpc>
                <a:spcPct val="115000"/>
              </a:lnSpc>
              <a:buSzPct val="50000"/>
            </a:pPr>
            <a:r>
              <a:rPr lang="en-US" sz="2400" dirty="0">
                <a:solidFill>
                  <a:schemeClr val="bg1"/>
                </a:solidFill>
              </a:rPr>
              <a:t>Outcome measures</a:t>
            </a:r>
          </a:p>
          <a:p>
            <a:pPr marL="342900" lvl="2" indent="-342900">
              <a:lnSpc>
                <a:spcPct val="115000"/>
              </a:lnSpc>
              <a:buSzPct val="50000"/>
            </a:pPr>
            <a:r>
              <a:rPr lang="en-US" sz="2800" dirty="0" smtClean="0">
                <a:solidFill>
                  <a:schemeClr val="bg1"/>
                </a:solidFill>
              </a:rPr>
              <a:t>Format allows for flexibility and ease </a:t>
            </a:r>
            <a:r>
              <a:rPr lang="en-US" sz="2800" dirty="0">
                <a:solidFill>
                  <a:schemeClr val="bg1"/>
                </a:solidFill>
              </a:rPr>
              <a:t>of responsiveness </a:t>
            </a:r>
            <a:r>
              <a:rPr lang="en-US" sz="2800" dirty="0" smtClean="0">
                <a:solidFill>
                  <a:schemeClr val="bg1"/>
                </a:solidFill>
              </a:rPr>
              <a:t>as changes occur </a:t>
            </a:r>
            <a:r>
              <a:rPr lang="en-US" sz="2800" dirty="0">
                <a:solidFill>
                  <a:schemeClr val="bg1"/>
                </a:solidFill>
              </a:rPr>
              <a:t>in methodology and </a:t>
            </a:r>
            <a:r>
              <a:rPr lang="en-US" sz="2800" dirty="0" smtClean="0">
                <a:solidFill>
                  <a:schemeClr val="bg1"/>
                </a:solidFill>
              </a:rPr>
              <a:t>as understanding </a:t>
            </a:r>
            <a:r>
              <a:rPr lang="en-US" sz="2800" dirty="0">
                <a:solidFill>
                  <a:schemeClr val="bg1"/>
                </a:solidFill>
              </a:rPr>
              <a:t>of HIV disease </a:t>
            </a:r>
            <a:r>
              <a:rPr lang="en-US" sz="2800" dirty="0" smtClean="0">
                <a:solidFill>
                  <a:schemeClr val="bg1"/>
                </a:solidFill>
              </a:rPr>
              <a:t>continues </a:t>
            </a:r>
            <a:r>
              <a:rPr lang="en-US" sz="2800" dirty="0">
                <a:solidFill>
                  <a:schemeClr val="bg1"/>
                </a:solidFill>
              </a:rPr>
              <a:t>to evolve</a:t>
            </a:r>
          </a:p>
          <a:p>
            <a:pPr>
              <a:lnSpc>
                <a:spcPct val="115000"/>
              </a:lnSpc>
              <a:buSzPct val="50000"/>
            </a:pPr>
            <a:endParaRPr lang="en-US" sz="2800" dirty="0" smtClean="0">
              <a:solidFill>
                <a:schemeClr val="bg1"/>
              </a:solidFill>
            </a:endParaRPr>
          </a:p>
          <a:p>
            <a:pPr marL="914400" lvl="2" indent="0">
              <a:lnSpc>
                <a:spcPct val="115000"/>
              </a:lnSpc>
              <a:buSzPct val="50000"/>
              <a:buNone/>
            </a:pPr>
            <a:r>
              <a:rPr lang="en-US" sz="1600" dirty="0" smtClean="0">
                <a:solidFill>
                  <a:schemeClr val="bg1"/>
                </a:solidFill>
              </a:rPr>
              <a:t>. </a:t>
            </a:r>
          </a:p>
        </p:txBody>
      </p:sp>
    </p:spTree>
    <p:extLst>
      <p:ext uri="{BB962C8B-B14F-4D97-AF65-F5344CB8AC3E}">
        <p14:creationId xmlns:p14="http://schemas.microsoft.com/office/powerpoint/2010/main" val="24219250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381000"/>
            <a:ext cx="9144000" cy="1143000"/>
          </a:xfrm>
        </p:spPr>
        <p:txBody>
          <a:bodyPr/>
          <a:lstStyle/>
          <a:p>
            <a:r>
              <a:rPr lang="en-US" sz="3600" b="1" dirty="0" smtClean="0">
                <a:solidFill>
                  <a:srgbClr val="FFFF66"/>
                </a:solidFill>
              </a:rPr>
              <a:t>CSTE Position Statements</a:t>
            </a:r>
            <a:endParaRPr lang="en-US" sz="3600" b="1" dirty="0" smtClean="0">
              <a:solidFill>
                <a:srgbClr val="FFFF00"/>
              </a:solidFill>
            </a:endParaRPr>
          </a:p>
        </p:txBody>
      </p:sp>
      <p:sp>
        <p:nvSpPr>
          <p:cNvPr id="8195" name="Rectangle 3"/>
          <p:cNvSpPr>
            <a:spLocks noGrp="1" noChangeArrowheads="1"/>
          </p:cNvSpPr>
          <p:nvPr>
            <p:ph type="body" idx="1"/>
          </p:nvPr>
        </p:nvSpPr>
        <p:spPr>
          <a:xfrm>
            <a:off x="685800" y="1665522"/>
            <a:ext cx="7772400" cy="4003675"/>
          </a:xfrm>
        </p:spPr>
        <p:txBody>
          <a:bodyPr/>
          <a:lstStyle/>
          <a:p>
            <a:pPr eaLnBrk="1" hangingPunct="1">
              <a:lnSpc>
                <a:spcPct val="115000"/>
              </a:lnSpc>
              <a:buSzPct val="50000"/>
            </a:pPr>
            <a:r>
              <a:rPr lang="en-US" sz="2800" dirty="0" smtClean="0">
                <a:solidFill>
                  <a:schemeClr val="bg1"/>
                </a:solidFill>
              </a:rPr>
              <a:t>List of position statements drafted by CSTE that address surveillance of HIV infection can be found at the end of chapter</a:t>
            </a:r>
          </a:p>
        </p:txBody>
      </p:sp>
    </p:spTree>
    <p:extLst>
      <p:ext uri="{BB962C8B-B14F-4D97-AF65-F5344CB8AC3E}">
        <p14:creationId xmlns:p14="http://schemas.microsoft.com/office/powerpoint/2010/main" val="39280030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a:xfrm>
            <a:off x="396523" y="-479425"/>
            <a:ext cx="8195733" cy="5445125"/>
          </a:xfrm>
        </p:spPr>
        <p:txBody>
          <a:bodyPr/>
          <a:lstStyle/>
          <a:p>
            <a:r>
              <a:rPr lang="en-US" sz="3800" dirty="0"/>
              <a:t/>
            </a:r>
            <a:br>
              <a:rPr lang="en-US" sz="3800" dirty="0"/>
            </a:br>
            <a:r>
              <a:rPr lang="en-US" sz="3800" dirty="0" smtClean="0"/>
              <a:t/>
            </a:r>
            <a:br>
              <a:rPr lang="en-US" sz="3800" dirty="0" smtClean="0"/>
            </a:br>
            <a:r>
              <a:rPr lang="en-US" sz="3800" dirty="0" smtClean="0">
                <a:solidFill>
                  <a:srgbClr val="FFFF00"/>
                </a:solidFill>
              </a:rPr>
              <a:t>Technical Guidance for </a:t>
            </a:r>
            <a:br>
              <a:rPr lang="en-US" sz="3800" dirty="0" smtClean="0">
                <a:solidFill>
                  <a:srgbClr val="FFFF00"/>
                </a:solidFill>
              </a:rPr>
            </a:br>
            <a:r>
              <a:rPr lang="en-US" sz="3800" dirty="0" smtClean="0">
                <a:solidFill>
                  <a:srgbClr val="FFFF00"/>
                </a:solidFill>
              </a:rPr>
              <a:t>HIV Surveillance Programs</a:t>
            </a:r>
            <a:r>
              <a:rPr lang="en-US" sz="3800" dirty="0" smtClean="0"/>
              <a:t/>
            </a:r>
            <a:br>
              <a:rPr lang="en-US" sz="3800" dirty="0" smtClean="0"/>
            </a:br>
            <a:r>
              <a:rPr lang="en-US" sz="4000" b="1" dirty="0" smtClean="0"/>
              <a:t> </a:t>
            </a:r>
            <a:br>
              <a:rPr lang="en-US" sz="4000" b="1" dirty="0" smtClean="0"/>
            </a:br>
            <a:r>
              <a:rPr lang="en-US" sz="2400" u="sng" dirty="0" smtClean="0">
                <a:hlinkClick r:id="rId3"/>
              </a:rPr>
              <a:t>https</a:t>
            </a:r>
            <a:r>
              <a:rPr lang="en-US" sz="2400" u="sng" dirty="0">
                <a:hlinkClick r:id="rId3"/>
              </a:rPr>
              <a:t>://partner.cdc.gov/sites/NCHHSTP/HICSB/default.aspx</a:t>
            </a:r>
            <a:r>
              <a:rPr lang="en-US" sz="4000" dirty="0"/>
              <a:t/>
            </a:r>
            <a:br>
              <a:rPr lang="en-US" sz="4000" dirty="0"/>
            </a:br>
            <a:endParaRPr lang="en-US" sz="3800" dirty="0"/>
          </a:p>
        </p:txBody>
      </p:sp>
    </p:spTree>
    <p:extLst>
      <p:ext uri="{BB962C8B-B14F-4D97-AF65-F5344CB8AC3E}">
        <p14:creationId xmlns:p14="http://schemas.microsoft.com/office/powerpoint/2010/main" val="9213100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chemeClr val="bg2"/>
                </a:solidFill>
                <a:latin typeface="Myriad Web Pro"/>
                <a:ea typeface="+mn-ea"/>
                <a:cs typeface="+mn-cs"/>
              </a:rPr>
              <a:t>Thank you!</a:t>
            </a:r>
            <a:endParaRPr lang="en-US" dirty="0" smtClean="0"/>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1200" b="0" i="1"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Objectives/Goals</a:t>
            </a:r>
            <a:endParaRPr lang="en-US" dirty="0"/>
          </a:p>
        </p:txBody>
      </p:sp>
      <p:sp>
        <p:nvSpPr>
          <p:cNvPr id="3" name="Content Placeholder 2"/>
          <p:cNvSpPr>
            <a:spLocks noGrp="1"/>
          </p:cNvSpPr>
          <p:nvPr>
            <p:ph idx="1"/>
          </p:nvPr>
        </p:nvSpPr>
        <p:spPr/>
        <p:txBody>
          <a:bodyPr/>
          <a:lstStyle/>
          <a:p>
            <a:pPr lvl="0"/>
            <a:r>
              <a:rPr lang="en-US" dirty="0"/>
              <a:t>Background and purpose of HIV surveillance in the </a:t>
            </a:r>
            <a:r>
              <a:rPr lang="en-US" dirty="0" smtClean="0"/>
              <a:t>U.S.</a:t>
            </a:r>
          </a:p>
          <a:p>
            <a:pPr lvl="0"/>
            <a:r>
              <a:rPr lang="en-US" dirty="0" smtClean="0"/>
              <a:t>Purpose </a:t>
            </a:r>
            <a:r>
              <a:rPr lang="en-US" dirty="0"/>
              <a:t>of </a:t>
            </a:r>
            <a:r>
              <a:rPr lang="en-US" dirty="0" smtClean="0"/>
              <a:t>technical guidance for HIV Surveillance Programs</a:t>
            </a:r>
            <a:endParaRPr lang="en-US" dirty="0"/>
          </a:p>
          <a:p>
            <a:pPr lvl="0"/>
            <a:r>
              <a:rPr lang="en-US" dirty="0" smtClean="0"/>
              <a:t>Definition of document-based surveillance</a:t>
            </a:r>
          </a:p>
        </p:txBody>
      </p:sp>
    </p:spTree>
    <p:extLst>
      <p:ext uri="{BB962C8B-B14F-4D97-AF65-F5344CB8AC3E}">
        <p14:creationId xmlns:p14="http://schemas.microsoft.com/office/powerpoint/2010/main" val="213812356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ChangeArrowheads="1"/>
          </p:cNvSpPr>
          <p:nvPr>
            <p:ph type="title"/>
          </p:nvPr>
        </p:nvSpPr>
        <p:spPr/>
        <p:txBody>
          <a:bodyPr/>
          <a:lstStyle/>
          <a:p>
            <a:r>
              <a:rPr lang="en-US" sz="3200" b="1" dirty="0" smtClean="0">
                <a:solidFill>
                  <a:srgbClr val="FFFF00"/>
                </a:solidFill>
              </a:rPr>
              <a:t>Background of HIV Surveillance </a:t>
            </a:r>
            <a:br>
              <a:rPr lang="en-US" sz="3200" b="1" dirty="0" smtClean="0">
                <a:solidFill>
                  <a:srgbClr val="FFFF00"/>
                </a:solidFill>
              </a:rPr>
            </a:br>
            <a:r>
              <a:rPr lang="en-US" sz="3200" b="1" dirty="0" smtClean="0">
                <a:solidFill>
                  <a:srgbClr val="FFFF00"/>
                </a:solidFill>
              </a:rPr>
              <a:t>in the United States</a:t>
            </a:r>
            <a:endParaRPr lang="en-US" sz="3200" b="1" dirty="0">
              <a:solidFill>
                <a:srgbClr val="FFFF00"/>
              </a:solidFill>
            </a:endParaRPr>
          </a:p>
        </p:txBody>
      </p:sp>
      <p:sp>
        <p:nvSpPr>
          <p:cNvPr id="407555" name="Rectangle 3"/>
          <p:cNvSpPr>
            <a:spLocks noGrp="1" noChangeArrowheads="1"/>
          </p:cNvSpPr>
          <p:nvPr>
            <p:ph type="body" idx="1"/>
          </p:nvPr>
        </p:nvSpPr>
        <p:spPr>
          <a:xfrm>
            <a:off x="376767" y="1981200"/>
            <a:ext cx="8390467" cy="3733800"/>
          </a:xfrm>
        </p:spPr>
        <p:txBody>
          <a:bodyPr/>
          <a:lstStyle/>
          <a:p>
            <a:pPr>
              <a:lnSpc>
                <a:spcPct val="115000"/>
              </a:lnSpc>
              <a:buSzPct val="50000"/>
            </a:pPr>
            <a:r>
              <a:rPr lang="en-US" sz="2800" u="sng" dirty="0" smtClean="0">
                <a:solidFill>
                  <a:srgbClr val="FFC000"/>
                </a:solidFill>
              </a:rPr>
              <a:t>1981</a:t>
            </a:r>
            <a:r>
              <a:rPr lang="en-US" sz="2800" dirty="0" smtClean="0">
                <a:solidFill>
                  <a:srgbClr val="FFC000"/>
                </a:solidFill>
              </a:rPr>
              <a:t> - AIDS (HIV Infection, stage 3) surveillance </a:t>
            </a:r>
          </a:p>
          <a:p>
            <a:pPr>
              <a:lnSpc>
                <a:spcPct val="115000"/>
              </a:lnSpc>
              <a:buSzPct val="50000"/>
            </a:pPr>
            <a:r>
              <a:rPr lang="en-US" sz="2800" u="sng" dirty="0" smtClean="0">
                <a:solidFill>
                  <a:srgbClr val="FFC000"/>
                </a:solidFill>
              </a:rPr>
              <a:t>1985</a:t>
            </a:r>
            <a:r>
              <a:rPr lang="en-US" sz="2800" dirty="0" smtClean="0">
                <a:solidFill>
                  <a:srgbClr val="FFC000"/>
                </a:solidFill>
              </a:rPr>
              <a:t> – 1</a:t>
            </a:r>
            <a:r>
              <a:rPr lang="en-US" sz="2800" baseline="30000" dirty="0" smtClean="0">
                <a:solidFill>
                  <a:srgbClr val="FFC000"/>
                </a:solidFill>
              </a:rPr>
              <a:t>st</a:t>
            </a:r>
            <a:r>
              <a:rPr lang="en-US" sz="2800" dirty="0" smtClean="0">
                <a:solidFill>
                  <a:srgbClr val="FFC000"/>
                </a:solidFill>
              </a:rPr>
              <a:t> </a:t>
            </a:r>
            <a:r>
              <a:rPr lang="en-US" sz="2800" dirty="0" smtClean="0">
                <a:solidFill>
                  <a:srgbClr val="FFC000"/>
                </a:solidFill>
              </a:rPr>
              <a:t>HIV </a:t>
            </a:r>
            <a:r>
              <a:rPr lang="en-US" sz="2800" dirty="0" smtClean="0">
                <a:solidFill>
                  <a:srgbClr val="FFC000"/>
                </a:solidFill>
              </a:rPr>
              <a:t>antibody test </a:t>
            </a:r>
          </a:p>
          <a:p>
            <a:pPr>
              <a:lnSpc>
                <a:spcPct val="115000"/>
              </a:lnSpc>
              <a:buSzPct val="50000"/>
            </a:pPr>
            <a:r>
              <a:rPr lang="en-US" sz="2800" u="sng" dirty="0" smtClean="0">
                <a:solidFill>
                  <a:srgbClr val="FFC000"/>
                </a:solidFill>
              </a:rPr>
              <a:t>Mid 1990s </a:t>
            </a:r>
            <a:r>
              <a:rPr lang="en-US" sz="2800" dirty="0" smtClean="0">
                <a:solidFill>
                  <a:srgbClr val="FFC000"/>
                </a:solidFill>
              </a:rPr>
              <a:t>– widespread use of highly active antiretroviral therapies (HAART) dramatically slowed progression from HIV to AIDS</a:t>
            </a:r>
          </a:p>
          <a:p>
            <a:pPr>
              <a:lnSpc>
                <a:spcPct val="115000"/>
              </a:lnSpc>
              <a:buSzPct val="50000"/>
            </a:pPr>
            <a:r>
              <a:rPr lang="en-US" sz="2800" u="sng" dirty="0" smtClean="0">
                <a:solidFill>
                  <a:srgbClr val="FFC000"/>
                </a:solidFill>
              </a:rPr>
              <a:t>2008</a:t>
            </a:r>
            <a:r>
              <a:rPr lang="en-US" sz="2800" dirty="0" smtClean="0">
                <a:solidFill>
                  <a:srgbClr val="FFC000"/>
                </a:solidFill>
              </a:rPr>
              <a:t> – all 50 states, DC, and 6 U.S. dependent areas have implemented confidential, name-based HIV surveillance</a:t>
            </a:r>
            <a:endParaRPr lang="en-US" sz="2800" dirty="0">
              <a:solidFill>
                <a:srgbClr val="FFC000"/>
              </a:solidFill>
            </a:endParaRPr>
          </a:p>
        </p:txBody>
      </p:sp>
    </p:spTree>
    <p:extLst>
      <p:ext uri="{BB962C8B-B14F-4D97-AF65-F5344CB8AC3E}">
        <p14:creationId xmlns:p14="http://schemas.microsoft.com/office/powerpoint/2010/main" val="3615435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ChangeArrowheads="1"/>
          </p:cNvSpPr>
          <p:nvPr>
            <p:ph type="title"/>
          </p:nvPr>
        </p:nvSpPr>
        <p:spPr/>
        <p:txBody>
          <a:bodyPr/>
          <a:lstStyle/>
          <a:p>
            <a:r>
              <a:rPr lang="en-US" sz="3200" b="1" dirty="0" smtClean="0">
                <a:solidFill>
                  <a:srgbClr val="FFFF00"/>
                </a:solidFill>
              </a:rPr>
              <a:t>Purpose of HIV Surveillance </a:t>
            </a:r>
            <a:br>
              <a:rPr lang="en-US" sz="3200" b="1" dirty="0" smtClean="0">
                <a:solidFill>
                  <a:srgbClr val="FFFF00"/>
                </a:solidFill>
              </a:rPr>
            </a:br>
            <a:r>
              <a:rPr lang="en-US" sz="3200" b="1" dirty="0" smtClean="0">
                <a:solidFill>
                  <a:srgbClr val="FFFF00"/>
                </a:solidFill>
              </a:rPr>
              <a:t>in the United States</a:t>
            </a:r>
            <a:endParaRPr lang="en-US" sz="3200" b="1" dirty="0">
              <a:solidFill>
                <a:srgbClr val="FFFF00"/>
              </a:solidFill>
            </a:endParaRPr>
          </a:p>
        </p:txBody>
      </p:sp>
      <p:sp>
        <p:nvSpPr>
          <p:cNvPr id="407555" name="Rectangle 3"/>
          <p:cNvSpPr>
            <a:spLocks noGrp="1" noChangeArrowheads="1"/>
          </p:cNvSpPr>
          <p:nvPr>
            <p:ph type="body" idx="1"/>
          </p:nvPr>
        </p:nvSpPr>
        <p:spPr>
          <a:xfrm>
            <a:off x="376767" y="1981200"/>
            <a:ext cx="8390467" cy="3733800"/>
          </a:xfrm>
        </p:spPr>
        <p:txBody>
          <a:bodyPr/>
          <a:lstStyle/>
          <a:p>
            <a:pPr>
              <a:lnSpc>
                <a:spcPct val="115000"/>
              </a:lnSpc>
              <a:buSzPct val="50000"/>
            </a:pPr>
            <a:r>
              <a:rPr lang="en-US" sz="2800" dirty="0" smtClean="0">
                <a:solidFill>
                  <a:srgbClr val="FFC000"/>
                </a:solidFill>
              </a:rPr>
              <a:t>At the federal, state, city and territorial levels</a:t>
            </a:r>
          </a:p>
          <a:p>
            <a:pPr lvl="1">
              <a:lnSpc>
                <a:spcPct val="115000"/>
              </a:lnSpc>
              <a:buSzPct val="50000"/>
            </a:pPr>
            <a:r>
              <a:rPr lang="en-US" sz="2400" dirty="0" smtClean="0">
                <a:solidFill>
                  <a:srgbClr val="FFC000"/>
                </a:solidFill>
              </a:rPr>
              <a:t>To provide accurate epidemiologic data in order to monitor the incidence and prevalence of HIV infection and morbidity and mortality related to HIV disease</a:t>
            </a:r>
          </a:p>
          <a:p>
            <a:pPr lvl="1">
              <a:lnSpc>
                <a:spcPct val="115000"/>
              </a:lnSpc>
              <a:buSzPct val="50000"/>
            </a:pPr>
            <a:r>
              <a:rPr lang="en-US" sz="2400" dirty="0" smtClean="0">
                <a:solidFill>
                  <a:srgbClr val="FFC000"/>
                </a:solidFill>
              </a:rPr>
              <a:t>To use HIV surveillance data trends to assist in public health policy planning, enhance efforts to prevent HIV transmission, improve allocation for treatment services, and assist in evaluating public health interventions</a:t>
            </a:r>
            <a:endParaRPr lang="en-US" sz="2400" dirty="0">
              <a:solidFill>
                <a:srgbClr val="FFC000"/>
              </a:solidFill>
            </a:endParaRPr>
          </a:p>
        </p:txBody>
      </p:sp>
    </p:spTree>
    <p:extLst>
      <p:ext uri="{BB962C8B-B14F-4D97-AF65-F5344CB8AC3E}">
        <p14:creationId xmlns:p14="http://schemas.microsoft.com/office/powerpoint/2010/main" val="3824744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ChangeArrowheads="1"/>
          </p:cNvSpPr>
          <p:nvPr>
            <p:ph type="title"/>
          </p:nvPr>
        </p:nvSpPr>
        <p:spPr/>
        <p:txBody>
          <a:bodyPr/>
          <a:lstStyle/>
          <a:p>
            <a:r>
              <a:rPr lang="en-US" sz="3200" b="1" i="1" dirty="0" smtClean="0">
                <a:solidFill>
                  <a:srgbClr val="FFFF00"/>
                </a:solidFill>
              </a:rPr>
              <a:t>Technical Guidance for </a:t>
            </a:r>
            <a:br>
              <a:rPr lang="en-US" sz="3200" b="1" i="1" dirty="0" smtClean="0">
                <a:solidFill>
                  <a:srgbClr val="FFFF00"/>
                </a:solidFill>
              </a:rPr>
            </a:br>
            <a:r>
              <a:rPr lang="en-US" sz="3200" b="1" i="1" dirty="0" smtClean="0">
                <a:solidFill>
                  <a:srgbClr val="FFFF00"/>
                </a:solidFill>
              </a:rPr>
              <a:t>HIV Surveillance Programs</a:t>
            </a:r>
            <a:endParaRPr lang="en-US" sz="3200" b="1" i="1" dirty="0">
              <a:solidFill>
                <a:srgbClr val="FFFF00"/>
              </a:solidFill>
            </a:endParaRPr>
          </a:p>
        </p:txBody>
      </p:sp>
      <p:sp>
        <p:nvSpPr>
          <p:cNvPr id="407555" name="Rectangle 3"/>
          <p:cNvSpPr>
            <a:spLocks noGrp="1" noChangeArrowheads="1"/>
          </p:cNvSpPr>
          <p:nvPr>
            <p:ph type="body" idx="1"/>
          </p:nvPr>
        </p:nvSpPr>
        <p:spPr>
          <a:xfrm>
            <a:off x="376767" y="1981200"/>
            <a:ext cx="8390467" cy="3733800"/>
          </a:xfrm>
        </p:spPr>
        <p:txBody>
          <a:bodyPr/>
          <a:lstStyle/>
          <a:p>
            <a:pPr>
              <a:lnSpc>
                <a:spcPct val="115000"/>
              </a:lnSpc>
              <a:buSzPct val="50000"/>
            </a:pPr>
            <a:r>
              <a:rPr lang="en-US" sz="2800" dirty="0">
                <a:solidFill>
                  <a:srgbClr val="FFC000"/>
                </a:solidFill>
              </a:rPr>
              <a:t>A CDC/CSTE Collaboration</a:t>
            </a:r>
          </a:p>
          <a:p>
            <a:pPr>
              <a:lnSpc>
                <a:spcPct val="115000"/>
              </a:lnSpc>
              <a:buSzPct val="50000"/>
            </a:pPr>
            <a:endParaRPr lang="en-US" sz="2800" dirty="0" smtClean="0">
              <a:solidFill>
                <a:srgbClr val="FFC000"/>
              </a:solidFill>
            </a:endParaRPr>
          </a:p>
          <a:p>
            <a:pPr>
              <a:lnSpc>
                <a:spcPct val="115000"/>
              </a:lnSpc>
              <a:buSzPct val="50000"/>
            </a:pPr>
            <a:r>
              <a:rPr lang="en-US" sz="2800" dirty="0" smtClean="0">
                <a:solidFill>
                  <a:srgbClr val="FFC000"/>
                </a:solidFill>
              </a:rPr>
              <a:t>Purpose: Serves </a:t>
            </a:r>
            <a:r>
              <a:rPr lang="en-US" sz="2800" dirty="0">
                <a:solidFill>
                  <a:srgbClr val="FFC000"/>
                </a:solidFill>
              </a:rPr>
              <a:t>as a resource for all </a:t>
            </a:r>
            <a:r>
              <a:rPr lang="en-US" sz="2800" dirty="0" smtClean="0">
                <a:solidFill>
                  <a:srgbClr val="FFC000"/>
                </a:solidFill>
              </a:rPr>
              <a:t>HIV surveillance </a:t>
            </a:r>
            <a:r>
              <a:rPr lang="en-US" sz="2800" dirty="0">
                <a:solidFill>
                  <a:srgbClr val="FFC000"/>
                </a:solidFill>
              </a:rPr>
              <a:t>project </a:t>
            </a:r>
            <a:r>
              <a:rPr lang="en-US" sz="2800" dirty="0" smtClean="0">
                <a:solidFill>
                  <a:srgbClr val="FFC000"/>
                </a:solidFill>
              </a:rPr>
              <a:t>areas and to provide </a:t>
            </a:r>
            <a:r>
              <a:rPr lang="en-US" sz="2800" dirty="0">
                <a:solidFill>
                  <a:srgbClr val="FFC000"/>
                </a:solidFill>
              </a:rPr>
              <a:t>a basis for </a:t>
            </a:r>
            <a:r>
              <a:rPr lang="en-US" sz="2800" i="1" dirty="0">
                <a:solidFill>
                  <a:srgbClr val="FFC000"/>
                </a:solidFill>
              </a:rPr>
              <a:t>standardized data collection</a:t>
            </a:r>
            <a:r>
              <a:rPr lang="en-US" sz="2800" dirty="0">
                <a:solidFill>
                  <a:srgbClr val="FFC000"/>
                </a:solidFill>
              </a:rPr>
              <a:t> to ensure complete, timely, and high quality </a:t>
            </a:r>
            <a:r>
              <a:rPr lang="en-US" sz="2800" dirty="0" smtClean="0">
                <a:solidFill>
                  <a:srgbClr val="FFC000"/>
                </a:solidFill>
              </a:rPr>
              <a:t>data</a:t>
            </a:r>
          </a:p>
          <a:p>
            <a:pPr>
              <a:lnSpc>
                <a:spcPct val="115000"/>
              </a:lnSpc>
              <a:buSzPct val="50000"/>
            </a:pPr>
            <a:endParaRPr lang="en-US" sz="2800" dirty="0" smtClean="0">
              <a:solidFill>
                <a:srgbClr val="FFC000"/>
              </a:solidFill>
            </a:endParaRPr>
          </a:p>
          <a:p>
            <a:pPr>
              <a:lnSpc>
                <a:spcPct val="115000"/>
              </a:lnSpc>
              <a:buSzPct val="50000"/>
            </a:pPr>
            <a:endParaRPr lang="en-US" sz="2800" dirty="0">
              <a:solidFill>
                <a:srgbClr val="FFC000"/>
              </a:solidFill>
            </a:endParaRPr>
          </a:p>
          <a:p>
            <a:pPr>
              <a:lnSpc>
                <a:spcPct val="115000"/>
              </a:lnSpc>
              <a:buSzPct val="50000"/>
            </a:pPr>
            <a:endParaRPr lang="en-US" sz="2800" dirty="0">
              <a:solidFill>
                <a:srgbClr val="FFC000"/>
              </a:solidFill>
            </a:endParaRPr>
          </a:p>
        </p:txBody>
      </p:sp>
    </p:spTree>
    <p:extLst>
      <p:ext uri="{BB962C8B-B14F-4D97-AF65-F5344CB8AC3E}">
        <p14:creationId xmlns:p14="http://schemas.microsoft.com/office/powerpoint/2010/main" val="3761777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35613"/>
            <a:ext cx="9144000" cy="391026"/>
          </a:xfrm>
        </p:spPr>
        <p:txBody>
          <a:bodyPr/>
          <a:lstStyle/>
          <a:p>
            <a:pPr eaLnBrk="1" hangingPunct="1"/>
            <a:r>
              <a:rPr lang="en-US" sz="2600" b="1" dirty="0" smtClean="0">
                <a:solidFill>
                  <a:srgbClr val="FFFF66"/>
                </a:solidFill>
              </a:rPr>
              <a:t/>
            </a:r>
            <a:br>
              <a:rPr lang="en-US" sz="2600" b="1" dirty="0" smtClean="0">
                <a:solidFill>
                  <a:srgbClr val="FFFF66"/>
                </a:solidFill>
              </a:rPr>
            </a:br>
            <a:r>
              <a:rPr lang="en-US" sz="2600" b="1" dirty="0" smtClean="0">
                <a:solidFill>
                  <a:srgbClr val="FFFF66"/>
                </a:solidFill>
              </a:rPr>
              <a:t>Volume I:</a:t>
            </a:r>
            <a:br>
              <a:rPr lang="en-US" sz="2600" b="1" dirty="0" smtClean="0">
                <a:solidFill>
                  <a:srgbClr val="FFFF66"/>
                </a:solidFill>
              </a:rPr>
            </a:br>
            <a:r>
              <a:rPr lang="en-US" sz="2600" b="1" dirty="0" smtClean="0">
                <a:solidFill>
                  <a:srgbClr val="FFFF66"/>
                </a:solidFill>
              </a:rPr>
              <a:t> Policies and Procedures for HIV Surveillance</a:t>
            </a:r>
          </a:p>
        </p:txBody>
      </p:sp>
      <p:sp>
        <p:nvSpPr>
          <p:cNvPr id="3075" name="Rectangle 44"/>
          <p:cNvSpPr>
            <a:spLocks noGrp="1" noChangeArrowheads="1"/>
          </p:cNvSpPr>
          <p:nvPr>
            <p:ph type="body" idx="1"/>
          </p:nvPr>
        </p:nvSpPr>
        <p:spPr>
          <a:xfrm>
            <a:off x="762001" y="1227700"/>
            <a:ext cx="7264400" cy="4648200"/>
          </a:xfrm>
        </p:spPr>
        <p:txBody>
          <a:bodyPr/>
          <a:lstStyle/>
          <a:p>
            <a:pPr eaLnBrk="1" hangingPunct="1">
              <a:lnSpc>
                <a:spcPct val="80000"/>
              </a:lnSpc>
            </a:pPr>
            <a:r>
              <a:rPr lang="en-US" sz="2000" dirty="0" smtClean="0">
                <a:solidFill>
                  <a:schemeClr val="bg1"/>
                </a:solidFill>
              </a:rPr>
              <a:t>Introduction to Policies and Procedures</a:t>
            </a:r>
          </a:p>
          <a:p>
            <a:pPr eaLnBrk="1" hangingPunct="1">
              <a:lnSpc>
                <a:spcPct val="80000"/>
              </a:lnSpc>
            </a:pPr>
            <a:r>
              <a:rPr lang="en-US" sz="2000" dirty="0" smtClean="0">
                <a:solidFill>
                  <a:schemeClr val="bg1"/>
                </a:solidFill>
              </a:rPr>
              <a:t>Access to Source Data and Completeness of Reporting</a:t>
            </a:r>
          </a:p>
          <a:p>
            <a:pPr>
              <a:lnSpc>
                <a:spcPct val="80000"/>
              </a:lnSpc>
            </a:pPr>
            <a:r>
              <a:rPr lang="en-US" sz="2000" dirty="0">
                <a:solidFill>
                  <a:schemeClr val="bg1"/>
                </a:solidFill>
              </a:rPr>
              <a:t>Data Management</a:t>
            </a:r>
          </a:p>
          <a:p>
            <a:pPr>
              <a:lnSpc>
                <a:spcPct val="80000"/>
              </a:lnSpc>
            </a:pPr>
            <a:r>
              <a:rPr lang="en-US" sz="2000" dirty="0" smtClean="0">
                <a:solidFill>
                  <a:schemeClr val="bg1"/>
                </a:solidFill>
              </a:rPr>
              <a:t>Evaluation and Data </a:t>
            </a:r>
            <a:r>
              <a:rPr lang="en-US" sz="2000" dirty="0">
                <a:solidFill>
                  <a:schemeClr val="bg1"/>
                </a:solidFill>
              </a:rPr>
              <a:t>Quality </a:t>
            </a:r>
            <a:endParaRPr lang="en-US" sz="2000" dirty="0" smtClean="0">
              <a:solidFill>
                <a:schemeClr val="bg1"/>
              </a:solidFill>
            </a:endParaRPr>
          </a:p>
          <a:p>
            <a:pPr eaLnBrk="1" hangingPunct="1">
              <a:lnSpc>
                <a:spcPct val="80000"/>
              </a:lnSpc>
            </a:pPr>
            <a:r>
              <a:rPr lang="en-US" sz="2000" dirty="0" smtClean="0">
                <a:solidFill>
                  <a:schemeClr val="bg1"/>
                </a:solidFill>
              </a:rPr>
              <a:t>Death Ascertainment</a:t>
            </a:r>
          </a:p>
          <a:p>
            <a:pPr>
              <a:lnSpc>
                <a:spcPct val="80000"/>
              </a:lnSpc>
            </a:pPr>
            <a:r>
              <a:rPr lang="en-US" sz="2000" dirty="0">
                <a:solidFill>
                  <a:schemeClr val="bg1"/>
                </a:solidFill>
              </a:rPr>
              <a:t>Record Linkage</a:t>
            </a:r>
          </a:p>
          <a:p>
            <a:pPr>
              <a:lnSpc>
                <a:spcPct val="80000"/>
              </a:lnSpc>
            </a:pPr>
            <a:r>
              <a:rPr lang="en-US" sz="2000" dirty="0">
                <a:solidFill>
                  <a:schemeClr val="bg1"/>
                </a:solidFill>
              </a:rPr>
              <a:t>Pediatric HIV Surveillance</a:t>
            </a:r>
          </a:p>
          <a:p>
            <a:pPr>
              <a:lnSpc>
                <a:spcPct val="80000"/>
              </a:lnSpc>
            </a:pPr>
            <a:r>
              <a:rPr lang="en-US" sz="2000" dirty="0">
                <a:solidFill>
                  <a:schemeClr val="bg1"/>
                </a:solidFill>
              </a:rPr>
              <a:t>Data Analysis and </a:t>
            </a:r>
            <a:r>
              <a:rPr lang="en-US" sz="2000" dirty="0" smtClean="0">
                <a:solidFill>
                  <a:schemeClr val="bg1"/>
                </a:solidFill>
              </a:rPr>
              <a:t>Dissemination</a:t>
            </a:r>
            <a:endParaRPr lang="en-US" sz="2000" dirty="0">
              <a:solidFill>
                <a:schemeClr val="bg1"/>
              </a:solidFill>
            </a:endParaRPr>
          </a:p>
          <a:p>
            <a:pPr>
              <a:lnSpc>
                <a:spcPct val="80000"/>
              </a:lnSpc>
            </a:pPr>
            <a:r>
              <a:rPr lang="en-US" sz="2000" dirty="0">
                <a:solidFill>
                  <a:schemeClr val="bg1"/>
                </a:solidFill>
              </a:rPr>
              <a:t>Case Residency</a:t>
            </a:r>
          </a:p>
          <a:p>
            <a:pPr>
              <a:lnSpc>
                <a:spcPct val="80000"/>
              </a:lnSpc>
            </a:pPr>
            <a:r>
              <a:rPr lang="en-US" sz="2000" dirty="0">
                <a:solidFill>
                  <a:schemeClr val="bg1"/>
                </a:solidFill>
              </a:rPr>
              <a:t>Duplicate </a:t>
            </a:r>
            <a:r>
              <a:rPr lang="en-US" sz="2000" dirty="0" smtClean="0">
                <a:solidFill>
                  <a:schemeClr val="bg1"/>
                </a:solidFill>
              </a:rPr>
              <a:t>Review</a:t>
            </a:r>
          </a:p>
          <a:p>
            <a:pPr>
              <a:lnSpc>
                <a:spcPct val="80000"/>
              </a:lnSpc>
            </a:pPr>
            <a:r>
              <a:rPr lang="en-US" sz="2000" dirty="0" smtClean="0">
                <a:solidFill>
                  <a:schemeClr val="bg1"/>
                </a:solidFill>
              </a:rPr>
              <a:t>Geocoding and Linking HIV data</a:t>
            </a:r>
            <a:endParaRPr lang="en-US" sz="2000" dirty="0">
              <a:solidFill>
                <a:schemeClr val="bg1"/>
              </a:solidFill>
            </a:endParaRPr>
          </a:p>
          <a:p>
            <a:pPr>
              <a:lnSpc>
                <a:spcPct val="80000"/>
              </a:lnSpc>
            </a:pPr>
            <a:r>
              <a:rPr lang="en-US" sz="2000" dirty="0">
                <a:solidFill>
                  <a:schemeClr val="bg1"/>
                </a:solidFill>
              </a:rPr>
              <a:t>Risk Factor </a:t>
            </a:r>
            <a:r>
              <a:rPr lang="en-US" sz="2000" dirty="0" smtClean="0">
                <a:solidFill>
                  <a:schemeClr val="bg1"/>
                </a:solidFill>
              </a:rPr>
              <a:t>Ascertainment</a:t>
            </a:r>
            <a:endParaRPr lang="en-US" sz="2000" dirty="0">
              <a:solidFill>
                <a:schemeClr val="bg1"/>
              </a:solidFill>
            </a:endParaRPr>
          </a:p>
          <a:p>
            <a:pPr>
              <a:lnSpc>
                <a:spcPct val="80000"/>
              </a:lnSpc>
            </a:pPr>
            <a:r>
              <a:rPr lang="en-US" sz="2000" dirty="0">
                <a:solidFill>
                  <a:schemeClr val="bg1"/>
                </a:solidFill>
              </a:rPr>
              <a:t>Molecular HIV Surveillance</a:t>
            </a:r>
          </a:p>
          <a:p>
            <a:pPr>
              <a:lnSpc>
                <a:spcPct val="80000"/>
              </a:lnSpc>
            </a:pPr>
            <a:r>
              <a:rPr lang="en-US" sz="2000" dirty="0" smtClean="0">
                <a:solidFill>
                  <a:schemeClr val="bg1"/>
                </a:solidFill>
              </a:rPr>
              <a:t>HIV Incidence Surveillance</a:t>
            </a:r>
          </a:p>
          <a:p>
            <a:pPr>
              <a:lnSpc>
                <a:spcPct val="80000"/>
              </a:lnSpc>
            </a:pPr>
            <a:r>
              <a:rPr lang="en-US" sz="2000" dirty="0" smtClean="0">
                <a:solidFill>
                  <a:schemeClr val="bg1"/>
                </a:solidFill>
              </a:rPr>
              <a:t>Integrated Epidemiologic Profiles</a:t>
            </a:r>
          </a:p>
          <a:p>
            <a:pPr>
              <a:lnSpc>
                <a:spcPct val="80000"/>
              </a:lnSpc>
            </a:pPr>
            <a:r>
              <a:rPr lang="en-US" sz="2000" dirty="0" smtClean="0">
                <a:solidFill>
                  <a:schemeClr val="bg1"/>
                </a:solidFill>
              </a:rPr>
              <a:t>Reporting</a:t>
            </a:r>
          </a:p>
          <a:p>
            <a:pPr>
              <a:lnSpc>
                <a:spcPct val="80000"/>
              </a:lnSpc>
            </a:pPr>
            <a:r>
              <a:rPr lang="en-US" sz="2000" dirty="0" smtClean="0">
                <a:solidFill>
                  <a:schemeClr val="bg1"/>
                </a:solidFill>
              </a:rPr>
              <a:t>Special Diagnostics</a:t>
            </a:r>
            <a:endParaRPr lang="en-US" sz="2000" dirty="0">
              <a:solidFill>
                <a:schemeClr val="bg1"/>
              </a:solidFill>
            </a:endParaRPr>
          </a:p>
          <a:p>
            <a:pPr eaLnBrk="1" hangingPunct="1">
              <a:lnSpc>
                <a:spcPct val="80000"/>
              </a:lnSpc>
            </a:pPr>
            <a:endParaRPr lang="en-US" sz="2000" dirty="0" smtClean="0">
              <a:solidFill>
                <a:schemeClr val="bg1"/>
              </a:solidFill>
            </a:endParaRPr>
          </a:p>
        </p:txBody>
      </p:sp>
    </p:spTree>
    <p:extLst>
      <p:ext uri="{BB962C8B-B14F-4D97-AF65-F5344CB8AC3E}">
        <p14:creationId xmlns:p14="http://schemas.microsoft.com/office/powerpoint/2010/main" val="3560909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304800" y="353787"/>
            <a:ext cx="8534400" cy="1143000"/>
          </a:xfrm>
        </p:spPr>
        <p:txBody>
          <a:bodyPr/>
          <a:lstStyle/>
          <a:p>
            <a:r>
              <a:rPr lang="en-US" sz="3200" b="1" dirty="0" smtClean="0">
                <a:solidFill>
                  <a:srgbClr val="FFFF66"/>
                </a:solidFill>
              </a:rPr>
              <a:t>Introduction to Policies and Procedures:</a:t>
            </a:r>
            <a:br>
              <a:rPr lang="en-US" sz="3200" b="1" dirty="0" smtClean="0">
                <a:solidFill>
                  <a:srgbClr val="FFFF66"/>
                </a:solidFill>
              </a:rPr>
            </a:br>
            <a:r>
              <a:rPr lang="en-US" sz="3200" b="1" dirty="0" smtClean="0">
                <a:solidFill>
                  <a:srgbClr val="FFFF66"/>
                </a:solidFill>
              </a:rPr>
              <a:t>Contents of Chapter</a:t>
            </a:r>
            <a:endParaRPr lang="en-US" sz="3200" b="1" dirty="0">
              <a:solidFill>
                <a:srgbClr val="FFFF66"/>
              </a:solidFill>
            </a:endParaRPr>
          </a:p>
        </p:txBody>
      </p:sp>
      <p:sp>
        <p:nvSpPr>
          <p:cNvPr id="94211" name="Rectangle 3"/>
          <p:cNvSpPr>
            <a:spLocks noGrp="1" noChangeArrowheads="1"/>
          </p:cNvSpPr>
          <p:nvPr>
            <p:ph type="body" idx="1"/>
          </p:nvPr>
        </p:nvSpPr>
        <p:spPr>
          <a:xfrm>
            <a:off x="685800" y="1807044"/>
            <a:ext cx="7772400" cy="4114800"/>
          </a:xfrm>
        </p:spPr>
        <p:txBody>
          <a:bodyPr/>
          <a:lstStyle/>
          <a:p>
            <a:r>
              <a:rPr lang="en-US" sz="2800" dirty="0" smtClean="0">
                <a:solidFill>
                  <a:schemeClr val="bg1"/>
                </a:solidFill>
              </a:rPr>
              <a:t>Background and Purpose</a:t>
            </a:r>
            <a:endParaRPr lang="en-US" sz="2800" dirty="0">
              <a:solidFill>
                <a:schemeClr val="bg1"/>
              </a:solidFill>
            </a:endParaRPr>
          </a:p>
          <a:p>
            <a:r>
              <a:rPr lang="en-US" sz="2800" dirty="0">
                <a:solidFill>
                  <a:schemeClr val="bg1"/>
                </a:solidFill>
              </a:rPr>
              <a:t>Practices and Standards</a:t>
            </a:r>
          </a:p>
          <a:p>
            <a:r>
              <a:rPr lang="en-US" sz="2800" dirty="0">
                <a:solidFill>
                  <a:schemeClr val="bg1"/>
                </a:solidFill>
              </a:rPr>
              <a:t>Surveillance Using Document-based Data Management </a:t>
            </a:r>
          </a:p>
          <a:p>
            <a:r>
              <a:rPr lang="en-US" sz="2800" dirty="0">
                <a:solidFill>
                  <a:schemeClr val="bg1"/>
                </a:solidFill>
              </a:rPr>
              <a:t>Organization of Technical Guidance for </a:t>
            </a:r>
            <a:r>
              <a:rPr lang="en-US" sz="2800" dirty="0" smtClean="0">
                <a:solidFill>
                  <a:schemeClr val="bg1"/>
                </a:solidFill>
              </a:rPr>
              <a:t>HIV </a:t>
            </a:r>
            <a:r>
              <a:rPr lang="en-US" sz="2800" dirty="0">
                <a:solidFill>
                  <a:schemeClr val="bg1"/>
                </a:solidFill>
              </a:rPr>
              <a:t>Surveillance Programs</a:t>
            </a:r>
          </a:p>
          <a:p>
            <a:r>
              <a:rPr lang="en-US" sz="2800" dirty="0">
                <a:solidFill>
                  <a:schemeClr val="bg1"/>
                </a:solidFill>
              </a:rPr>
              <a:t>CSTE Position Statements</a:t>
            </a:r>
          </a:p>
        </p:txBody>
      </p:sp>
    </p:spTree>
    <p:extLst>
      <p:ext uri="{BB962C8B-B14F-4D97-AF65-F5344CB8AC3E}">
        <p14:creationId xmlns:p14="http://schemas.microsoft.com/office/powerpoint/2010/main" val="711390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40267" y="228600"/>
            <a:ext cx="8703733" cy="1447800"/>
          </a:xfrm>
        </p:spPr>
        <p:txBody>
          <a:bodyPr/>
          <a:lstStyle/>
          <a:p>
            <a:pPr eaLnBrk="1" hangingPunct="1"/>
            <a:r>
              <a:rPr lang="en-US" sz="3200" b="1" dirty="0" smtClean="0">
                <a:solidFill>
                  <a:srgbClr val="FFFF66"/>
                </a:solidFill>
              </a:rPr>
              <a:t/>
            </a:r>
            <a:br>
              <a:rPr lang="en-US" sz="3200" b="1" dirty="0" smtClean="0">
                <a:solidFill>
                  <a:srgbClr val="FFFF66"/>
                </a:solidFill>
              </a:rPr>
            </a:br>
            <a:r>
              <a:rPr lang="en-US" sz="3200" b="1" dirty="0" smtClean="0">
                <a:solidFill>
                  <a:srgbClr val="FFFF66"/>
                </a:solidFill>
              </a:rPr>
              <a:t>Practices and Standards</a:t>
            </a:r>
          </a:p>
        </p:txBody>
      </p:sp>
      <p:sp>
        <p:nvSpPr>
          <p:cNvPr id="5123" name="Rectangle 3"/>
          <p:cNvSpPr>
            <a:spLocks noGrp="1" noChangeArrowheads="1"/>
          </p:cNvSpPr>
          <p:nvPr>
            <p:ph type="body" idx="1"/>
          </p:nvPr>
        </p:nvSpPr>
        <p:spPr>
          <a:xfrm>
            <a:off x="685800" y="1447800"/>
            <a:ext cx="7772400" cy="4114800"/>
          </a:xfrm>
        </p:spPr>
        <p:txBody>
          <a:bodyPr/>
          <a:lstStyle/>
          <a:p>
            <a:pPr eaLnBrk="1" hangingPunct="1">
              <a:buSzPct val="50000"/>
            </a:pPr>
            <a:r>
              <a:rPr lang="en-US" sz="2800" dirty="0" smtClean="0">
                <a:solidFill>
                  <a:schemeClr val="bg1"/>
                </a:solidFill>
              </a:rPr>
              <a:t>Structural Requirements (prerequisites)</a:t>
            </a:r>
          </a:p>
          <a:p>
            <a:pPr lvl="1" eaLnBrk="1" hangingPunct="1">
              <a:buSzPct val="50000"/>
            </a:pPr>
            <a:r>
              <a:rPr lang="en-US" sz="1800" dirty="0">
                <a:solidFill>
                  <a:schemeClr val="bg1"/>
                </a:solidFill>
              </a:rPr>
              <a:t>W</a:t>
            </a:r>
            <a:r>
              <a:rPr lang="en-US" sz="1800" dirty="0" smtClean="0">
                <a:solidFill>
                  <a:schemeClr val="bg1"/>
                </a:solidFill>
              </a:rPr>
              <a:t>hat </a:t>
            </a:r>
            <a:r>
              <a:rPr lang="en-US" sz="1800" dirty="0" smtClean="0">
                <a:solidFill>
                  <a:schemeClr val="bg1"/>
                </a:solidFill>
              </a:rPr>
              <a:t>a program must, should, or may HAVE to operate an HIV surveillance system</a:t>
            </a:r>
          </a:p>
          <a:p>
            <a:pPr eaLnBrk="1" hangingPunct="1">
              <a:buSzPct val="50000"/>
            </a:pPr>
            <a:r>
              <a:rPr lang="en-US" sz="2800" dirty="0" smtClean="0">
                <a:solidFill>
                  <a:schemeClr val="bg1"/>
                </a:solidFill>
              </a:rPr>
              <a:t>Process Standards (best practices)</a:t>
            </a:r>
          </a:p>
          <a:p>
            <a:pPr lvl="1" eaLnBrk="1" hangingPunct="1">
              <a:buSzPct val="50000"/>
            </a:pPr>
            <a:r>
              <a:rPr lang="en-US" sz="1800" dirty="0">
                <a:solidFill>
                  <a:schemeClr val="bg1"/>
                </a:solidFill>
              </a:rPr>
              <a:t>W</a:t>
            </a:r>
            <a:r>
              <a:rPr lang="en-US" sz="1800" dirty="0" smtClean="0">
                <a:solidFill>
                  <a:schemeClr val="bg1"/>
                </a:solidFill>
              </a:rPr>
              <a:t>hat </a:t>
            </a:r>
            <a:r>
              <a:rPr lang="en-US" sz="1800" dirty="0" smtClean="0">
                <a:solidFill>
                  <a:schemeClr val="bg1"/>
                </a:solidFill>
              </a:rPr>
              <a:t>a program must, should, or may DO to achieve the objectives</a:t>
            </a:r>
          </a:p>
          <a:p>
            <a:pPr eaLnBrk="1" hangingPunct="1">
              <a:buSzPct val="50000"/>
            </a:pPr>
            <a:r>
              <a:rPr lang="en-US" sz="2800" dirty="0" smtClean="0">
                <a:solidFill>
                  <a:schemeClr val="bg1"/>
                </a:solidFill>
              </a:rPr>
              <a:t>Outcome Standards</a:t>
            </a:r>
          </a:p>
          <a:p>
            <a:pPr lvl="1" eaLnBrk="1" hangingPunct="1">
              <a:buSzPct val="50000"/>
            </a:pPr>
            <a:r>
              <a:rPr lang="en-US" sz="1800" dirty="0">
                <a:solidFill>
                  <a:schemeClr val="bg1"/>
                </a:solidFill>
              </a:rPr>
              <a:t>M</a:t>
            </a:r>
            <a:r>
              <a:rPr lang="en-US" sz="1800" dirty="0" smtClean="0">
                <a:solidFill>
                  <a:schemeClr val="bg1"/>
                </a:solidFill>
              </a:rPr>
              <a:t>easurable </a:t>
            </a:r>
            <a:r>
              <a:rPr lang="en-US" sz="1800" dirty="0" smtClean="0">
                <a:solidFill>
                  <a:schemeClr val="bg1"/>
                </a:solidFill>
              </a:rPr>
              <a:t>objectives</a:t>
            </a:r>
          </a:p>
          <a:p>
            <a:pPr lvl="1" eaLnBrk="1" hangingPunct="1">
              <a:buSzPct val="50000"/>
            </a:pPr>
            <a:endParaRPr lang="en-US" sz="1800" dirty="0" smtClean="0">
              <a:solidFill>
                <a:schemeClr val="bg1"/>
              </a:solidFill>
            </a:endParaRPr>
          </a:p>
        </p:txBody>
      </p:sp>
    </p:spTree>
    <p:extLst>
      <p:ext uri="{BB962C8B-B14F-4D97-AF65-F5344CB8AC3E}">
        <p14:creationId xmlns:p14="http://schemas.microsoft.com/office/powerpoint/2010/main" val="2553806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40267" y="228600"/>
            <a:ext cx="8703733" cy="1447800"/>
          </a:xfrm>
        </p:spPr>
        <p:txBody>
          <a:bodyPr/>
          <a:lstStyle/>
          <a:p>
            <a:pPr eaLnBrk="1" hangingPunct="1"/>
            <a:r>
              <a:rPr lang="en-US" sz="4000" b="1" dirty="0" smtClean="0">
                <a:solidFill>
                  <a:srgbClr val="FFFF66"/>
                </a:solidFill>
              </a:rPr>
              <a:t/>
            </a:r>
            <a:br>
              <a:rPr lang="en-US" sz="4000" b="1" dirty="0" smtClean="0">
                <a:solidFill>
                  <a:srgbClr val="FFFF66"/>
                </a:solidFill>
              </a:rPr>
            </a:br>
            <a:r>
              <a:rPr lang="en-US" sz="3200" b="1" dirty="0" smtClean="0">
                <a:solidFill>
                  <a:srgbClr val="FFFF66"/>
                </a:solidFill>
              </a:rPr>
              <a:t>Practices and Standards (</a:t>
            </a:r>
            <a:r>
              <a:rPr lang="en-US" sz="3200" b="1" i="1" dirty="0" smtClean="0">
                <a:solidFill>
                  <a:srgbClr val="FFFF66"/>
                </a:solidFill>
              </a:rPr>
              <a:t>cont.</a:t>
            </a:r>
            <a:r>
              <a:rPr lang="en-US" sz="3200" b="1" dirty="0" smtClean="0">
                <a:solidFill>
                  <a:srgbClr val="FFFF66"/>
                </a:solidFill>
              </a:rPr>
              <a:t>)</a:t>
            </a:r>
          </a:p>
        </p:txBody>
      </p:sp>
      <p:sp>
        <p:nvSpPr>
          <p:cNvPr id="5123" name="Rectangle 3"/>
          <p:cNvSpPr>
            <a:spLocks noGrp="1" noChangeArrowheads="1"/>
          </p:cNvSpPr>
          <p:nvPr>
            <p:ph type="body" idx="1"/>
          </p:nvPr>
        </p:nvSpPr>
        <p:spPr>
          <a:xfrm>
            <a:off x="685800" y="1447800"/>
            <a:ext cx="7772400" cy="4114800"/>
          </a:xfrm>
        </p:spPr>
        <p:txBody>
          <a:bodyPr/>
          <a:lstStyle/>
          <a:p>
            <a:pPr lvl="1" eaLnBrk="1" hangingPunct="1">
              <a:buSzPct val="50000"/>
            </a:pPr>
            <a:endParaRPr lang="en-US" sz="1800" dirty="0" smtClean="0">
              <a:solidFill>
                <a:schemeClr val="bg1"/>
              </a:solidFill>
            </a:endParaRPr>
          </a:p>
          <a:p>
            <a:pPr>
              <a:buSzPct val="50000"/>
            </a:pPr>
            <a:r>
              <a:rPr lang="en-US" sz="2000" u="sng" dirty="0" smtClean="0">
                <a:solidFill>
                  <a:schemeClr val="bg1"/>
                </a:solidFill>
              </a:rPr>
              <a:t>Required</a:t>
            </a:r>
            <a:r>
              <a:rPr lang="en-US" sz="2000" dirty="0" smtClean="0">
                <a:solidFill>
                  <a:schemeClr val="bg1"/>
                </a:solidFill>
              </a:rPr>
              <a:t>: Certain process and outcome standards are listed as requirements; these are activities and measurable objectives that, when met, certify a fully functioning surveillance system with high data quality. </a:t>
            </a:r>
          </a:p>
          <a:p>
            <a:pPr>
              <a:buSzPct val="50000"/>
            </a:pPr>
            <a:endParaRPr lang="en-US" sz="2000" u="sng" dirty="0" smtClean="0">
              <a:solidFill>
                <a:schemeClr val="bg1"/>
              </a:solidFill>
            </a:endParaRPr>
          </a:p>
          <a:p>
            <a:pPr>
              <a:buSzPct val="50000"/>
            </a:pPr>
            <a:r>
              <a:rPr lang="en-US" sz="2000" u="sng" dirty="0" smtClean="0">
                <a:solidFill>
                  <a:schemeClr val="bg1"/>
                </a:solidFill>
              </a:rPr>
              <a:t>Recommended</a:t>
            </a:r>
            <a:r>
              <a:rPr lang="en-US" sz="2000" dirty="0" smtClean="0">
                <a:solidFill>
                  <a:schemeClr val="bg1"/>
                </a:solidFill>
              </a:rPr>
              <a:t>: Other processes or measures are recommendations of best practices that will help to meet the outcome standards.</a:t>
            </a:r>
          </a:p>
        </p:txBody>
      </p:sp>
    </p:spTree>
    <p:extLst>
      <p:ext uri="{BB962C8B-B14F-4D97-AF65-F5344CB8AC3E}">
        <p14:creationId xmlns:p14="http://schemas.microsoft.com/office/powerpoint/2010/main" val="3558123443"/>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376</TotalTime>
  <Words>1737</Words>
  <Application>Microsoft Office PowerPoint</Application>
  <PresentationFormat>On-screen Show (4:3)</PresentationFormat>
  <Paragraphs>202</Paragraphs>
  <Slides>19</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Arial Unicode MS</vt:lpstr>
      <vt:lpstr>Symbol</vt:lpstr>
      <vt:lpstr>WP MathA</vt:lpstr>
      <vt:lpstr>Myriad Web Pro</vt:lpstr>
      <vt:lpstr>Courier New</vt:lpstr>
      <vt:lpstr>ZapfHumnst BT</vt:lpstr>
      <vt:lpstr>Wingdings</vt:lpstr>
      <vt:lpstr>Calibri</vt:lpstr>
      <vt:lpstr>NCHHSTP_PPT_dark(</vt:lpstr>
      <vt:lpstr>Technical Guidance for  HIV Surveillance Programs   Introduction to Policies and Procedures</vt:lpstr>
      <vt:lpstr>Objectives/Goals</vt:lpstr>
      <vt:lpstr>Background of HIV Surveillance  in the United States</vt:lpstr>
      <vt:lpstr>Purpose of HIV Surveillance  in the United States</vt:lpstr>
      <vt:lpstr>Technical Guidance for  HIV Surveillance Programs</vt:lpstr>
      <vt:lpstr> Volume I:  Policies and Procedures for HIV Surveillance</vt:lpstr>
      <vt:lpstr>Introduction to Policies and Procedures: Contents of Chapter</vt:lpstr>
      <vt:lpstr> Practices and Standards</vt:lpstr>
      <vt:lpstr> Practices and Standards (cont.)</vt:lpstr>
      <vt:lpstr>Definition of Reportable Events</vt:lpstr>
      <vt:lpstr>Document-based Data Management</vt:lpstr>
      <vt:lpstr>PowerPoint Presentation</vt:lpstr>
      <vt:lpstr>PowerPoint Presentation</vt:lpstr>
      <vt:lpstr>PowerPoint Presentation</vt:lpstr>
      <vt:lpstr>Organization of Technical Guidance</vt:lpstr>
      <vt:lpstr>CSTE Position Statements</vt:lpstr>
      <vt:lpstr>  Technical Guidance for  HIV Surveillance Programs   https://partner.cdc.gov/sites/NCHHSTP/HICSB/default.aspx </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51</cp:revision>
  <cp:lastPrinted>2012-05-29T11:54:36Z</cp:lastPrinted>
  <dcterms:created xsi:type="dcterms:W3CDTF">2010-12-06T17:56:06Z</dcterms:created>
  <dcterms:modified xsi:type="dcterms:W3CDTF">2012-05-29T18:52:00Z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