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16"/>
  </p:notesMasterIdLst>
  <p:sldIdLst>
    <p:sldId id="256" r:id="rId2"/>
    <p:sldId id="267" r:id="rId3"/>
    <p:sldId id="266" r:id="rId4"/>
    <p:sldId id="270" r:id="rId5"/>
    <p:sldId id="271" r:id="rId6"/>
    <p:sldId id="272" r:id="rId7"/>
    <p:sldId id="273" r:id="rId8"/>
    <p:sldId id="274" r:id="rId9"/>
    <p:sldId id="275" r:id="rId10"/>
    <p:sldId id="276" r:id="rId11"/>
    <p:sldId id="268" r:id="rId12"/>
    <p:sldId id="269" r:id="rId13"/>
    <p:sldId id="264" r:id="rId14"/>
    <p:sldId id="263" r:id="rId15"/>
  </p:sldIdLst>
  <p:sldSz cx="9144000" cy="6858000" type="screen4x3"/>
  <p:notesSz cx="6994525" cy="9280525"/>
  <p:embeddedFontLst>
    <p:embeddedFont>
      <p:font typeface="Myriad Web Pro" charset="0"/>
      <p:regular r:id="rId17"/>
      <p:bold r:id="rId18"/>
      <p:italic r:id="rId19"/>
    </p:embeddedFont>
    <p:embeddedFont>
      <p:font typeface="Calibri" pitchFamily="34" charset="0"/>
      <p:regular r:id="rId20"/>
      <p:bold r:id="rId21"/>
      <p:italic r:id="rId22"/>
      <p:bold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71" autoAdjust="0"/>
    <p:restoredTop sz="95008" autoAdjust="0"/>
  </p:normalViewPr>
  <p:slideViewPr>
    <p:cSldViewPr>
      <p:cViewPr>
        <p:scale>
          <a:sx n="60" d="100"/>
          <a:sy n="60" d="100"/>
        </p:scale>
        <p:origin x="-749" y="5"/>
      </p:cViewPr>
      <p:guideLst>
        <p:guide orient="horz" pos="2160"/>
        <p:guide pos="2880"/>
      </p:guideLst>
    </p:cSldViewPr>
  </p:slideViewPr>
  <p:outlineViewPr>
    <p:cViewPr>
      <p:scale>
        <a:sx n="33" d="100"/>
        <a:sy n="33" d="100"/>
      </p:scale>
      <p:origin x="0" y="1890"/>
    </p:cViewPr>
  </p:outlineViewPr>
  <p:notesTextViewPr>
    <p:cViewPr>
      <p:scale>
        <a:sx n="100" d="100"/>
        <a:sy n="100" d="100"/>
      </p:scale>
      <p:origin x="0" y="0"/>
    </p:cViewPr>
  </p:notesTextViewPr>
  <p:notesViewPr>
    <p:cSldViewPr>
      <p:cViewPr varScale="1">
        <p:scale>
          <a:sx n="67" d="100"/>
          <a:sy n="67" d="100"/>
        </p:scale>
        <p:origin x="-1920" y="-10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6/22/2012</a:t>
            </a:fld>
            <a:endParaRPr lang="en-US"/>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a:p>
        </p:txBody>
      </p:sp>
    </p:spTree>
    <p:extLst>
      <p:ext uri="{BB962C8B-B14F-4D97-AF65-F5344CB8AC3E}">
        <p14:creationId xmlns:p14="http://schemas.microsoft.com/office/powerpoint/2010/main" val="1963132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12</a:t>
            </a:fld>
            <a:endParaRPr lang="en-US"/>
          </a:p>
        </p:txBody>
      </p:sp>
    </p:spTree>
    <p:extLst>
      <p:ext uri="{BB962C8B-B14F-4D97-AF65-F5344CB8AC3E}">
        <p14:creationId xmlns:p14="http://schemas.microsoft.com/office/powerpoint/2010/main" val="3341758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Overview of what is in the chapter</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3</a:t>
            </a:fld>
            <a:endParaRPr lang="en-US"/>
          </a:p>
        </p:txBody>
      </p:sp>
    </p:spTree>
    <p:extLst>
      <p:ext uri="{BB962C8B-B14F-4D97-AF65-F5344CB8AC3E}">
        <p14:creationId xmlns:p14="http://schemas.microsoft.com/office/powerpoint/2010/main" val="710709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Permanent, current, and widely distributed documentation of HIV surveillance activities is essential in establishing standardization, maintaining continuity of meaning, documenting changes over time, and developing training programs. Local project areas should prepare their own policies and procedures manual(s) tailored to their specific situations; the policies and procedures should align with those in this Technical Guidance, where possible. The following items are suggestions of what should be included in the background and description of the local surveillance program: </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4</a:t>
            </a:fld>
            <a:endParaRPr lang="en-US"/>
          </a:p>
        </p:txBody>
      </p:sp>
    </p:spTree>
    <p:extLst>
      <p:ext uri="{BB962C8B-B14F-4D97-AF65-F5344CB8AC3E}">
        <p14:creationId xmlns:p14="http://schemas.microsoft.com/office/powerpoint/2010/main" val="902730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HIV infection may be detected at various points along the spectrum of disease, and reportable events range from reporting of HIV infection in otherwise asymptomatic persons to death.</a:t>
            </a:r>
            <a:r>
              <a:rPr lang="en-US" sz="1200" kern="1200" baseline="0" dirty="0" smtClean="0">
                <a:solidFill>
                  <a:schemeClr val="tx1"/>
                </a:solidFill>
                <a:effectLst/>
                <a:latin typeface="+mn-lt"/>
                <a:ea typeface="+mn-ea"/>
                <a:cs typeface="+mn-cs"/>
              </a:rPr>
              <a:t> </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At a minimum, information that defines a case is required to be reported. Demographic and other information that allow for follow-up of case reports and the determination of the burden of disease in the population should also be reported. Reportable information (required, recommended, optional) and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instructions for completing</a:t>
            </a:r>
            <a:r>
              <a:rPr lang="en-US" sz="1200" kern="1200" baseline="0" dirty="0" smtClean="0">
                <a:solidFill>
                  <a:schemeClr val="tx1"/>
                </a:solidFill>
                <a:effectLst/>
                <a:latin typeface="+mn-lt"/>
                <a:ea typeface="+mn-ea"/>
                <a:cs typeface="+mn-cs"/>
              </a:rPr>
              <a:t> the data collection form </a:t>
            </a:r>
            <a:r>
              <a:rPr lang="en-US" sz="1200" kern="1200" dirty="0" smtClean="0">
                <a:solidFill>
                  <a:schemeClr val="tx1"/>
                </a:solidFill>
                <a:effectLst/>
                <a:latin typeface="+mn-lt"/>
                <a:ea typeface="+mn-ea"/>
                <a:cs typeface="+mn-cs"/>
              </a:rPr>
              <a:t>is described in Volume </a:t>
            </a:r>
            <a:r>
              <a:rPr lang="en-US" sz="1200" kern="1200" smtClean="0">
                <a:solidFill>
                  <a:schemeClr val="tx1"/>
                </a:solidFill>
                <a:effectLst/>
                <a:latin typeface="+mn-lt"/>
                <a:ea typeface="+mn-ea"/>
                <a:cs typeface="+mn-cs"/>
              </a:rPr>
              <a:t>2 of </a:t>
            </a:r>
            <a:r>
              <a:rPr lang="en-US" sz="1200" kern="1200" baseline="0" smtClean="0">
                <a:solidFill>
                  <a:schemeClr val="tx1"/>
                </a:solidFill>
                <a:effectLst/>
                <a:latin typeface="+mn-lt"/>
                <a:ea typeface="+mn-ea"/>
                <a:cs typeface="+mn-cs"/>
              </a:rPr>
              <a:t>the </a:t>
            </a:r>
            <a:r>
              <a:rPr lang="en-US" sz="1200" kern="1200" baseline="0" dirty="0" smtClean="0">
                <a:solidFill>
                  <a:schemeClr val="tx1"/>
                </a:solidFill>
                <a:effectLst/>
                <a:latin typeface="+mn-lt"/>
                <a:ea typeface="+mn-ea"/>
                <a:cs typeface="+mn-cs"/>
              </a:rPr>
              <a:t>Technical Guidance.</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5</a:t>
            </a:fld>
            <a:endParaRPr lang="en-US"/>
          </a:p>
        </p:txBody>
      </p:sp>
    </p:spTree>
    <p:extLst>
      <p:ext uri="{BB962C8B-B14F-4D97-AF65-F5344CB8AC3E}">
        <p14:creationId xmlns:p14="http://schemas.microsoft.com/office/powerpoint/2010/main" val="3077187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Monitoring activities</a:t>
            </a:r>
            <a:r>
              <a:rPr lang="en-US" sz="1200" kern="1200" baseline="0" dirty="0" smtClean="0">
                <a:solidFill>
                  <a:schemeClr val="tx1"/>
                </a:solidFill>
                <a:effectLst/>
                <a:latin typeface="+mn-lt"/>
                <a:ea typeface="+mn-ea"/>
                <a:cs typeface="+mn-cs"/>
              </a:rPr>
              <a:t> of s</a:t>
            </a:r>
            <a:r>
              <a:rPr lang="en-US" sz="1200" kern="1200" dirty="0" smtClean="0">
                <a:solidFill>
                  <a:schemeClr val="tx1"/>
                </a:solidFill>
                <a:effectLst/>
                <a:latin typeface="+mn-lt"/>
                <a:ea typeface="+mn-ea"/>
                <a:cs typeface="+mn-cs"/>
              </a:rPr>
              <a:t>urveillance for cases of HIV infection is</a:t>
            </a:r>
            <a:r>
              <a:rPr lang="en-US" sz="1200" kern="1200" baseline="0" dirty="0" smtClean="0">
                <a:solidFill>
                  <a:schemeClr val="tx1"/>
                </a:solidFill>
                <a:effectLst/>
                <a:latin typeface="+mn-lt"/>
                <a:ea typeface="+mn-ea"/>
                <a:cs typeface="+mn-cs"/>
              </a:rPr>
              <a:t> important to ensure the best possible data quality</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a:t>
            </a:r>
          </a:p>
          <a:p>
            <a:r>
              <a:rPr lang="en-US" sz="1200" kern="1200" baseline="0" dirty="0" smtClean="0">
                <a:solidFill>
                  <a:schemeClr val="tx1"/>
                </a:solidFill>
                <a:effectLst/>
                <a:latin typeface="+mn-lt"/>
                <a:ea typeface="+mn-ea"/>
                <a:cs typeface="+mn-cs"/>
              </a:rPr>
              <a:t>Case finding and information collection </a:t>
            </a:r>
            <a:r>
              <a:rPr lang="en-US" sz="1200" kern="1200" dirty="0" smtClean="0">
                <a:solidFill>
                  <a:schemeClr val="tx1"/>
                </a:solidFill>
                <a:effectLst/>
                <a:latin typeface="+mn-lt"/>
                <a:ea typeface="+mn-ea"/>
                <a:cs typeface="+mn-cs"/>
              </a:rPr>
              <a:t>involves : </a:t>
            </a:r>
          </a:p>
          <a:p>
            <a:pPr lvl="0"/>
            <a:r>
              <a:rPr lang="en-US" sz="1200" kern="1200" dirty="0" smtClean="0">
                <a:solidFill>
                  <a:schemeClr val="tx1"/>
                </a:solidFill>
                <a:effectLst/>
                <a:latin typeface="+mn-lt"/>
                <a:ea typeface="+mn-ea"/>
                <a:cs typeface="+mn-cs"/>
              </a:rPr>
              <a:t>- identifying reporting sources (e.g., laboratories, private providers, counseling and testing sites, public clinics), </a:t>
            </a:r>
          </a:p>
          <a:p>
            <a:pPr lvl="0"/>
            <a:r>
              <a:rPr lang="en-US" sz="1200" kern="1200" dirty="0" smtClean="0">
                <a:solidFill>
                  <a:schemeClr val="tx1"/>
                </a:solidFill>
                <a:effectLst/>
                <a:latin typeface="+mn-lt"/>
                <a:ea typeface="+mn-ea"/>
                <a:cs typeface="+mn-cs"/>
              </a:rPr>
              <a:t>- establishing communication with personnel who provide services to persons with HIV infection and/or who compile related information, </a:t>
            </a:r>
          </a:p>
          <a:p>
            <a:pPr lvl="0"/>
            <a:r>
              <a:rPr lang="en-US" sz="1200" kern="1200" dirty="0" smtClean="0">
                <a:solidFill>
                  <a:schemeClr val="tx1"/>
                </a:solidFill>
                <a:effectLst/>
                <a:latin typeface="+mn-lt"/>
                <a:ea typeface="+mn-ea"/>
                <a:cs typeface="+mn-cs"/>
              </a:rPr>
              <a:t>- educating providers and laboratories about the importance of reporting to the HIV surveillance system, and </a:t>
            </a:r>
          </a:p>
          <a:p>
            <a:pPr lvl="0"/>
            <a:r>
              <a:rPr lang="en-US" sz="1200" kern="1200" dirty="0" smtClean="0">
                <a:solidFill>
                  <a:schemeClr val="tx1"/>
                </a:solidFill>
                <a:effectLst/>
                <a:latin typeface="+mn-lt"/>
                <a:ea typeface="+mn-ea"/>
                <a:cs typeface="+mn-cs"/>
              </a:rPr>
              <a:t>- reviewing medical records to ensure more complete case finding and better ascertainment of demographic and risk factor information. </a:t>
            </a:r>
          </a:p>
          <a:p>
            <a:r>
              <a:rPr lang="en-US" sz="1200" kern="1200" dirty="0" smtClean="0">
                <a:solidFill>
                  <a:schemeClr val="tx1"/>
                </a:solidFill>
                <a:effectLst/>
                <a:latin typeface="+mn-lt"/>
                <a:ea typeface="+mn-ea"/>
                <a:cs typeface="+mn-cs"/>
              </a:rPr>
              <a:t>Descriptions of</a:t>
            </a:r>
            <a:r>
              <a:rPr lang="en-US" sz="1200" kern="1200" baseline="0" dirty="0" smtClean="0">
                <a:solidFill>
                  <a:schemeClr val="tx1"/>
                </a:solidFill>
                <a:effectLst/>
                <a:latin typeface="+mn-lt"/>
                <a:ea typeface="+mn-ea"/>
                <a:cs typeface="+mn-cs"/>
              </a:rPr>
              <a:t> monitoring these activities are included in the guidance. </a:t>
            </a:r>
          </a:p>
          <a:p>
            <a:endParaRPr lang="en-US" sz="1200" kern="1200" baseline="0" dirty="0" smtClean="0">
              <a:solidFill>
                <a:schemeClr val="tx1"/>
              </a:solidFill>
              <a:effectLst/>
              <a:latin typeface="+mn-lt"/>
              <a:ea typeface="+mn-ea"/>
              <a:cs typeface="+mn-cs"/>
            </a:endParaRPr>
          </a:p>
          <a:p>
            <a:r>
              <a:rPr lang="en-US" sz="1200" kern="1200" baseline="0" dirty="0" smtClean="0">
                <a:solidFill>
                  <a:schemeClr val="tx1"/>
                </a:solidFill>
                <a:effectLst/>
                <a:latin typeface="+mn-lt"/>
                <a:ea typeface="+mn-ea"/>
                <a:cs typeface="+mn-cs"/>
              </a:rPr>
              <a:t>Also, </a:t>
            </a:r>
            <a:r>
              <a:rPr lang="en-US" sz="1200" kern="1200" dirty="0" smtClean="0">
                <a:solidFill>
                  <a:schemeClr val="tx1"/>
                </a:solidFill>
                <a:effectLst/>
                <a:latin typeface="+mn-lt"/>
                <a:ea typeface="+mn-ea"/>
                <a:cs typeface="+mn-cs"/>
              </a:rPr>
              <a:t>the completeness and timeliness of reporting should be monitored on a regular basis. Assessments of provider and laboratory reporting should occur at least quarterly (but may be as frequent as monthly and depend on the size of the HIV patient population) to determine whether the expected number of cases have been reported. </a:t>
            </a:r>
          </a:p>
        </p:txBody>
      </p:sp>
      <p:sp>
        <p:nvSpPr>
          <p:cNvPr id="4" name="Slide Number Placeholder 3"/>
          <p:cNvSpPr>
            <a:spLocks noGrp="1"/>
          </p:cNvSpPr>
          <p:nvPr>
            <p:ph type="sldNum" sz="quarter" idx="10"/>
          </p:nvPr>
        </p:nvSpPr>
        <p:spPr/>
        <p:txBody>
          <a:bodyPr/>
          <a:lstStyle/>
          <a:p>
            <a:fld id="{C2865D1B-0DC6-42CE-8930-912C113E9AA7}" type="slidenum">
              <a:rPr lang="en-US" smtClean="0"/>
              <a:pPr/>
              <a:t>6</a:t>
            </a:fld>
            <a:endParaRPr lang="en-US"/>
          </a:p>
        </p:txBody>
      </p:sp>
    </p:spTree>
    <p:extLst>
      <p:ext uri="{BB962C8B-B14F-4D97-AF65-F5344CB8AC3E}">
        <p14:creationId xmlns:p14="http://schemas.microsoft.com/office/powerpoint/2010/main" val="3882354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several methods for</a:t>
            </a:r>
            <a:r>
              <a:rPr lang="en-US" baseline="0" dirty="0" smtClean="0"/>
              <a:t> assessing completeness of reporting, including:</a:t>
            </a:r>
          </a:p>
          <a:p>
            <a:pPr>
              <a:lnSpc>
                <a:spcPct val="90000"/>
              </a:lnSpc>
            </a:pPr>
            <a:r>
              <a:rPr lang="en-US" b="0" dirty="0" smtClean="0">
                <a:solidFill>
                  <a:schemeClr val="tx2"/>
                </a:solidFill>
              </a:rPr>
              <a:t>Use CDC-supplied SAS programs</a:t>
            </a:r>
          </a:p>
          <a:p>
            <a:pPr lvl="1">
              <a:lnSpc>
                <a:spcPct val="90000"/>
              </a:lnSpc>
            </a:pPr>
            <a:r>
              <a:rPr lang="en-US" b="0" dirty="0" smtClean="0">
                <a:solidFill>
                  <a:schemeClr val="tx2"/>
                </a:solidFill>
              </a:rPr>
              <a:t>Capture-recapture analyses (prerequisite: correct document-based data management)</a:t>
            </a:r>
          </a:p>
          <a:p>
            <a:pPr>
              <a:lnSpc>
                <a:spcPct val="90000"/>
              </a:lnSpc>
            </a:pPr>
            <a:endParaRPr lang="en-US" b="0" dirty="0" smtClean="0">
              <a:solidFill>
                <a:schemeClr val="tx2"/>
              </a:solidFill>
            </a:endParaRPr>
          </a:p>
          <a:p>
            <a:pPr>
              <a:lnSpc>
                <a:spcPct val="90000"/>
              </a:lnSpc>
            </a:pPr>
            <a:r>
              <a:rPr lang="en-US" b="0" dirty="0" smtClean="0">
                <a:solidFill>
                  <a:schemeClr val="tx2"/>
                </a:solidFill>
              </a:rPr>
              <a:t>Regular assessments of reported vs. expected number of cases received from a reporting source, e.g., electronic lab reporting (determine frequency at least quarterly), with feedback to the reporting source (see Reporting)</a:t>
            </a:r>
          </a:p>
          <a:p>
            <a:pPr>
              <a:lnSpc>
                <a:spcPct val="90000"/>
              </a:lnSpc>
            </a:pPr>
            <a:endParaRPr lang="en-US" b="0" dirty="0" smtClean="0">
              <a:solidFill>
                <a:schemeClr val="tx2"/>
              </a:solidFill>
            </a:endParaRPr>
          </a:p>
          <a:p>
            <a:pPr>
              <a:lnSpc>
                <a:spcPct val="90000"/>
              </a:lnSpc>
            </a:pPr>
            <a:r>
              <a:rPr lang="en-US" b="0" dirty="0" smtClean="0">
                <a:solidFill>
                  <a:schemeClr val="tx2"/>
                </a:solidFill>
              </a:rPr>
              <a:t>Case-finding audits (for more information see the </a:t>
            </a:r>
            <a:r>
              <a:rPr lang="en-US" sz="1200" kern="1200" dirty="0" smtClean="0">
                <a:solidFill>
                  <a:schemeClr val="tx1"/>
                </a:solidFill>
                <a:effectLst/>
                <a:latin typeface="+mn-lt"/>
                <a:ea typeface="+mn-ea"/>
                <a:cs typeface="+mn-cs"/>
              </a:rPr>
              <a:t>Evaluation and Data Quality chapter of the TG</a:t>
            </a:r>
            <a:r>
              <a:rPr lang="en-US" b="0" dirty="0" smtClean="0">
                <a:solidFill>
                  <a:schemeClr val="tx2"/>
                </a:solidFill>
              </a:rPr>
              <a:t>)</a:t>
            </a:r>
          </a:p>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8</a:t>
            </a:fld>
            <a:endParaRPr lang="en-US"/>
          </a:p>
        </p:txBody>
      </p:sp>
    </p:spTree>
    <p:extLst>
      <p:ext uri="{BB962C8B-B14F-4D97-AF65-F5344CB8AC3E}">
        <p14:creationId xmlns:p14="http://schemas.microsoft.com/office/powerpoint/2010/main" val="3138655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Regardless of the method for assessment,</a:t>
            </a:r>
            <a:r>
              <a:rPr lang="en-US" baseline="0" dirty="0" smtClean="0"/>
              <a:t> </a:t>
            </a:r>
            <a:r>
              <a:rPr lang="en-US" b="0" baseline="0" dirty="0" smtClean="0">
                <a:solidFill>
                  <a:schemeClr val="tx2"/>
                </a:solidFill>
              </a:rPr>
              <a:t>completeness is calculated as the number of cases diagnosed and reported by 12 months after the diagnosis year divided by the number of cases expected to be diagnosed in that diagnosis year.</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9</a:t>
            </a:fld>
            <a:endParaRPr lang="en-US"/>
          </a:p>
        </p:txBody>
      </p:sp>
    </p:spTree>
    <p:extLst>
      <p:ext uri="{BB962C8B-B14F-4D97-AF65-F5344CB8AC3E}">
        <p14:creationId xmlns:p14="http://schemas.microsoft.com/office/powerpoint/2010/main" val="2202849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Timeliness should be measured only when completeness of reporting is 85% or greater.  </a:t>
            </a:r>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10</a:t>
            </a:fld>
            <a:endParaRPr lang="en-US"/>
          </a:p>
        </p:txBody>
      </p:sp>
    </p:spTree>
    <p:extLst>
      <p:ext uri="{BB962C8B-B14F-4D97-AF65-F5344CB8AC3E}">
        <p14:creationId xmlns:p14="http://schemas.microsoft.com/office/powerpoint/2010/main" val="1651520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Identifying reporting sources, new statement:</a:t>
            </a:r>
          </a:p>
          <a:p>
            <a:pPr lvl="1"/>
            <a:r>
              <a:rPr lang="en-US" i="1" dirty="0" smtClean="0"/>
              <a:t>Surveillance programs should evaluate their list of report sources on an on-going basis (and at least once annually) to determine potential new sources, make updates to addresses/contact details of current sources, and to identify any sources that should be retired from the list.</a:t>
            </a:r>
          </a:p>
          <a:p>
            <a:endParaRPr lang="en-US" dirty="0" smtClean="0"/>
          </a:p>
          <a:p>
            <a:r>
              <a:rPr lang="en-US" dirty="0" smtClean="0"/>
              <a:t>The</a:t>
            </a:r>
            <a:r>
              <a:rPr lang="en-US" baseline="0" dirty="0" smtClean="0"/>
              <a:t> most major changes were regarding </a:t>
            </a:r>
            <a:r>
              <a:rPr lang="en-US" dirty="0" smtClean="0"/>
              <a:t>Completeness and Timeliness of Reporting</a:t>
            </a:r>
            <a:endParaRPr lang="en-US" i="1" dirty="0" smtClean="0"/>
          </a:p>
          <a:p>
            <a:endParaRPr lang="en-US" i="0" dirty="0" smtClean="0"/>
          </a:p>
          <a:p>
            <a:r>
              <a:rPr lang="en-US" i="0" dirty="0" smtClean="0"/>
              <a:t>Previously,</a:t>
            </a:r>
            <a:r>
              <a:rPr lang="en-US" i="0" baseline="0" dirty="0" smtClean="0"/>
              <a:t> the main method was </a:t>
            </a:r>
            <a:r>
              <a:rPr lang="en-US" sz="1200" kern="1200" dirty="0" smtClean="0">
                <a:solidFill>
                  <a:schemeClr val="tx1"/>
                </a:solidFill>
                <a:effectLst/>
                <a:latin typeface="+mn-lt"/>
                <a:ea typeface="+mn-ea"/>
                <a:cs typeface="+mn-cs"/>
              </a:rPr>
              <a:t>by comparing the number of cases diagnosed and reported to the surveillance program for a diagnosis year with the number of cases expected to be diagnosed during that year.  Now, CDC has developed SAS programs and has distributed them to the surveillance programs</a:t>
            </a:r>
            <a:r>
              <a:rPr lang="en-US" sz="1200" kern="1200" baseline="0" dirty="0" smtClean="0">
                <a:solidFill>
                  <a:schemeClr val="tx1"/>
                </a:solidFill>
                <a:effectLst/>
                <a:latin typeface="+mn-lt"/>
                <a:ea typeface="+mn-ea"/>
                <a:cs typeface="+mn-cs"/>
              </a:rPr>
              <a:t> to utilize capture-recapture method. However, this method is dependent on correct implementation of document based surveillance.</a:t>
            </a:r>
          </a:p>
          <a:p>
            <a:endParaRPr lang="en-US" sz="1200" i="1" kern="1200" baseline="0" dirty="0" smtClean="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i="0" dirty="0" smtClean="0"/>
              <a:t>The</a:t>
            </a:r>
            <a:r>
              <a:rPr lang="en-US" i="0" baseline="0" dirty="0" smtClean="0"/>
              <a:t> updated chapter also provides a more detailed description </a:t>
            </a:r>
            <a:r>
              <a:rPr lang="en-US" dirty="0" smtClean="0"/>
              <a:t>of how timeliness is calculated based on the calculation of completeness with the capture-recapture</a:t>
            </a:r>
            <a:r>
              <a:rPr lang="en-US" baseline="0" dirty="0" smtClean="0"/>
              <a:t> method.</a:t>
            </a:r>
            <a:endParaRPr lang="en-US" dirty="0" smtClean="0"/>
          </a:p>
          <a:p>
            <a:endParaRPr lang="en-US" i="0" dirty="0" smtClean="0"/>
          </a:p>
          <a:p>
            <a:r>
              <a:rPr lang="en-US" b="0" dirty="0" smtClean="0"/>
              <a:t>Finally, the “</a:t>
            </a:r>
            <a:r>
              <a:rPr lang="en-US" sz="1200" b="0" kern="1200" dirty="0" smtClean="0">
                <a:solidFill>
                  <a:schemeClr val="tx1"/>
                </a:solidFill>
                <a:effectLst/>
                <a:latin typeface="+mn-lt"/>
                <a:ea typeface="+mn-ea"/>
                <a:cs typeface="+mn-cs"/>
              </a:rPr>
              <a:t>Appendix 2-A. Codes for Report Sources” was updated with the most recent report source codes.</a:t>
            </a:r>
            <a:endParaRPr lang="en-US" b="0"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11</a:t>
            </a:fld>
            <a:endParaRPr lang="en-US"/>
          </a:p>
        </p:txBody>
      </p:sp>
    </p:spTree>
    <p:extLst>
      <p:ext uri="{BB962C8B-B14F-4D97-AF65-F5344CB8AC3E}">
        <p14:creationId xmlns:p14="http://schemas.microsoft.com/office/powerpoint/2010/main" val="18330670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47800"/>
            <a:ext cx="8229600" cy="2362200"/>
          </a:xfrm>
        </p:spPr>
        <p:txBody>
          <a:bodyPr/>
          <a:lstStyle/>
          <a:p>
            <a:r>
              <a:rPr lang="en-US" sz="3200" dirty="0" smtClean="0"/>
              <a:t/>
            </a:r>
            <a:br>
              <a:rPr lang="en-US" sz="3200" dirty="0" smtClean="0"/>
            </a:br>
            <a:r>
              <a:rPr lang="en-US" sz="3200" i="1" dirty="0"/>
              <a:t>Technical Guidance </a:t>
            </a:r>
            <a:r>
              <a:rPr lang="en-US" sz="3200" i="1" dirty="0" smtClean="0"/>
              <a:t>for </a:t>
            </a:r>
            <a:br>
              <a:rPr lang="en-US" sz="3200" i="1" dirty="0" smtClean="0"/>
            </a:br>
            <a:r>
              <a:rPr lang="en-US" sz="3200" i="1" dirty="0" smtClean="0"/>
              <a:t>HIV Surveillance Programs</a:t>
            </a:r>
            <a:r>
              <a:rPr lang="en-US" sz="3200" dirty="0" smtClean="0"/>
              <a:t/>
            </a:r>
            <a:br>
              <a:rPr lang="en-US" sz="3200" dirty="0" smtClean="0"/>
            </a:br>
            <a:r>
              <a:rPr lang="en-US" sz="3200" dirty="0" smtClean="0"/>
              <a:t/>
            </a:r>
            <a:br>
              <a:rPr lang="en-US" sz="3200" dirty="0" smtClean="0"/>
            </a:br>
            <a:r>
              <a:rPr lang="en-US" sz="3200" dirty="0" smtClean="0"/>
              <a:t>Access </a:t>
            </a:r>
            <a:r>
              <a:rPr lang="en-US" sz="3200" dirty="0"/>
              <a:t>to Source Data, Case </a:t>
            </a:r>
            <a:r>
              <a:rPr lang="en-US" sz="3200" dirty="0" smtClean="0"/>
              <a:t>Finding, </a:t>
            </a:r>
            <a:r>
              <a:rPr lang="en-US" sz="3200" dirty="0"/>
              <a:t>and Completeness of </a:t>
            </a:r>
            <a:r>
              <a:rPr lang="en-US" sz="3200" dirty="0" smtClean="0"/>
              <a:t>Reporting</a:t>
            </a:r>
            <a:endParaRPr lang="en-US" sz="3200" dirty="0"/>
          </a:p>
        </p:txBody>
      </p:sp>
      <p:sp>
        <p:nvSpPr>
          <p:cNvPr id="2" name="Subtitle 1"/>
          <p:cNvSpPr>
            <a:spLocks noGrp="1"/>
          </p:cNvSpPr>
          <p:nvPr>
            <p:ph type="subTitle" idx="1"/>
          </p:nvPr>
        </p:nvSpPr>
        <p:spPr/>
        <p:txBody>
          <a:bodyPr/>
          <a:lstStyle/>
          <a:p>
            <a:r>
              <a:rPr lang="en-US" dirty="0" smtClean="0"/>
              <a:t>Stacy M Cohen</a:t>
            </a:r>
            <a:endParaRPr lang="en-US" dirty="0"/>
          </a:p>
        </p:txBody>
      </p:sp>
      <p:sp>
        <p:nvSpPr>
          <p:cNvPr id="3" name="Text Placeholder 2"/>
          <p:cNvSpPr>
            <a:spLocks noGrp="1"/>
          </p:cNvSpPr>
          <p:nvPr>
            <p:ph type="body" sz="quarter" idx="10"/>
          </p:nvPr>
        </p:nvSpPr>
        <p:spPr>
          <a:xfrm>
            <a:off x="1371600" y="4267200"/>
            <a:ext cx="6400800" cy="1295400"/>
          </a:xfrm>
        </p:spPr>
        <p:txBody>
          <a:bodyPr/>
          <a:lstStyle/>
          <a:p>
            <a:r>
              <a:rPr lang="en-US" dirty="0" smtClean="0"/>
              <a:t>Epidemiologist</a:t>
            </a:r>
          </a:p>
          <a:p>
            <a:r>
              <a:rPr lang="en-US" dirty="0" smtClean="0"/>
              <a:t>CSTE Webinar</a:t>
            </a:r>
          </a:p>
          <a:p>
            <a:r>
              <a:rPr lang="en-US" dirty="0" smtClean="0"/>
              <a:t>May 29, 2012</a:t>
            </a:r>
          </a:p>
          <a:p>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dirty="0" smtClean="0"/>
              <a:t>Timeliness</a:t>
            </a:r>
            <a:endParaRPr lang="en-US" dirty="0"/>
          </a:p>
        </p:txBody>
      </p:sp>
      <p:sp>
        <p:nvSpPr>
          <p:cNvPr id="3" name="Content Placeholder 2"/>
          <p:cNvSpPr>
            <a:spLocks noGrp="1"/>
          </p:cNvSpPr>
          <p:nvPr>
            <p:ph idx="1"/>
          </p:nvPr>
        </p:nvSpPr>
        <p:spPr>
          <a:xfrm>
            <a:off x="457200" y="1447800"/>
            <a:ext cx="8229600" cy="5257800"/>
          </a:xfrm>
        </p:spPr>
        <p:txBody>
          <a:bodyPr/>
          <a:lstStyle/>
          <a:p>
            <a:pPr>
              <a:lnSpc>
                <a:spcPct val="80000"/>
              </a:lnSpc>
            </a:pPr>
            <a:r>
              <a:rPr lang="en-US" sz="1600" dirty="0">
                <a:solidFill>
                  <a:srgbClr val="FF9900"/>
                </a:solidFill>
              </a:rPr>
              <a:t>Step 1:</a:t>
            </a:r>
            <a:r>
              <a:rPr lang="en-US" sz="1600" dirty="0">
                <a:solidFill>
                  <a:schemeClr val="bg1"/>
                </a:solidFill>
              </a:rPr>
              <a:t> </a:t>
            </a:r>
            <a:r>
              <a:rPr lang="en-US" sz="1600" dirty="0">
                <a:solidFill>
                  <a:schemeClr val="tx2"/>
                </a:solidFill>
              </a:rPr>
              <a:t>Calculate completeness of reporting at 12 months after the diagnosis year. If completeness is ≥85%, then go to Step 2.</a:t>
            </a:r>
          </a:p>
          <a:p>
            <a:pPr>
              <a:lnSpc>
                <a:spcPct val="80000"/>
              </a:lnSpc>
            </a:pPr>
            <a:endParaRPr lang="en-US" sz="1600" dirty="0">
              <a:solidFill>
                <a:schemeClr val="tx2"/>
              </a:solidFill>
            </a:endParaRPr>
          </a:p>
          <a:p>
            <a:pPr>
              <a:lnSpc>
                <a:spcPct val="80000"/>
              </a:lnSpc>
            </a:pPr>
            <a:r>
              <a:rPr lang="en-US" sz="1600" dirty="0">
                <a:solidFill>
                  <a:srgbClr val="FF9900"/>
                </a:solidFill>
              </a:rPr>
              <a:t>Step 2:</a:t>
            </a:r>
            <a:r>
              <a:rPr lang="en-US" sz="1600" dirty="0">
                <a:solidFill>
                  <a:schemeClr val="bg1"/>
                </a:solidFill>
              </a:rPr>
              <a:t> </a:t>
            </a:r>
            <a:r>
              <a:rPr lang="en-US" sz="1600" dirty="0">
                <a:solidFill>
                  <a:schemeClr val="tx2"/>
                </a:solidFill>
              </a:rPr>
              <a:t>Calculate time (number of months) from diagnosis to report:</a:t>
            </a:r>
          </a:p>
          <a:p>
            <a:pPr lvl="1">
              <a:lnSpc>
                <a:spcPct val="80000"/>
              </a:lnSpc>
            </a:pPr>
            <a:r>
              <a:rPr lang="en-US" sz="1400" dirty="0">
                <a:solidFill>
                  <a:schemeClr val="tx2"/>
                </a:solidFill>
              </a:rPr>
              <a:t>(report date) - (diagnosis date) OR</a:t>
            </a:r>
          </a:p>
          <a:p>
            <a:pPr lvl="1">
              <a:lnSpc>
                <a:spcPct val="80000"/>
              </a:lnSpc>
            </a:pPr>
            <a:r>
              <a:rPr lang="en-US" sz="1400" dirty="0">
                <a:solidFill>
                  <a:schemeClr val="tx2"/>
                </a:solidFill>
              </a:rPr>
              <a:t>[(year of report)*12) + month] - [((year of diagnosis)*12) + month]</a:t>
            </a:r>
          </a:p>
          <a:p>
            <a:pPr>
              <a:lnSpc>
                <a:spcPct val="80000"/>
              </a:lnSpc>
              <a:buNone/>
            </a:pPr>
            <a:r>
              <a:rPr lang="en-US" sz="1600" dirty="0">
                <a:solidFill>
                  <a:schemeClr val="bg1"/>
                </a:solidFill>
              </a:rPr>
              <a:t>	</a:t>
            </a:r>
          </a:p>
          <a:p>
            <a:pPr>
              <a:lnSpc>
                <a:spcPct val="80000"/>
              </a:lnSpc>
              <a:buNone/>
            </a:pPr>
            <a:r>
              <a:rPr lang="en-US" sz="1600" dirty="0">
                <a:solidFill>
                  <a:schemeClr val="bg1"/>
                </a:solidFill>
              </a:rPr>
              <a:t>	</a:t>
            </a:r>
            <a:r>
              <a:rPr lang="en-US" sz="1600" dirty="0">
                <a:solidFill>
                  <a:schemeClr val="tx2"/>
                </a:solidFill>
              </a:rPr>
              <a:t>For example, report date is May 2004 and diagnosis date is November 2003. The time interval (in months) is [(2004*12) + 5] - [(2003*12) + 11] = 6 months.</a:t>
            </a:r>
          </a:p>
          <a:p>
            <a:pPr>
              <a:lnSpc>
                <a:spcPct val="80000"/>
              </a:lnSpc>
            </a:pPr>
            <a:endParaRPr lang="en-US" sz="1600" dirty="0" smtClean="0">
              <a:solidFill>
                <a:schemeClr val="bg1"/>
              </a:solidFill>
            </a:endParaRPr>
          </a:p>
          <a:p>
            <a:pPr marL="0" indent="0">
              <a:lnSpc>
                <a:spcPct val="80000"/>
              </a:lnSpc>
              <a:buNone/>
            </a:pPr>
            <a:r>
              <a:rPr lang="en-US" sz="1600" dirty="0" smtClean="0">
                <a:solidFill>
                  <a:schemeClr val="tx2"/>
                </a:solidFill>
              </a:rPr>
              <a:t>Note: </a:t>
            </a:r>
            <a:r>
              <a:rPr lang="en-US" sz="1600" b="0" dirty="0" smtClean="0">
                <a:solidFill>
                  <a:schemeClr val="tx2"/>
                </a:solidFill>
              </a:rPr>
              <a:t> Report date should be the date the 1</a:t>
            </a:r>
            <a:r>
              <a:rPr lang="en-US" sz="1600" b="0" baseline="30000" dirty="0" smtClean="0">
                <a:solidFill>
                  <a:schemeClr val="tx2"/>
                </a:solidFill>
              </a:rPr>
              <a:t>st</a:t>
            </a:r>
            <a:r>
              <a:rPr lang="en-US" sz="1600" b="0" dirty="0" smtClean="0">
                <a:solidFill>
                  <a:schemeClr val="tx2"/>
                </a:solidFill>
              </a:rPr>
              <a:t> document for the case was received by the health department, or if not available, the date the first document was entered into the surveillance system.</a:t>
            </a:r>
            <a:endParaRPr lang="en-US" sz="1600" dirty="0">
              <a:solidFill>
                <a:schemeClr val="tx2"/>
              </a:solidFill>
            </a:endParaRPr>
          </a:p>
          <a:p>
            <a:pPr marL="0" indent="0">
              <a:lnSpc>
                <a:spcPct val="80000"/>
              </a:lnSpc>
              <a:buNone/>
            </a:pPr>
            <a:endParaRPr lang="en-US" sz="1600" dirty="0" smtClean="0">
              <a:solidFill>
                <a:srgbClr val="FF9900"/>
              </a:solidFill>
            </a:endParaRPr>
          </a:p>
          <a:p>
            <a:pPr>
              <a:lnSpc>
                <a:spcPct val="80000"/>
              </a:lnSpc>
            </a:pPr>
            <a:r>
              <a:rPr lang="en-US" sz="1600" dirty="0" smtClean="0">
                <a:solidFill>
                  <a:srgbClr val="FF9900"/>
                </a:solidFill>
              </a:rPr>
              <a:t>Step </a:t>
            </a:r>
            <a:r>
              <a:rPr lang="en-US" sz="1600" dirty="0">
                <a:solidFill>
                  <a:srgbClr val="FF9900"/>
                </a:solidFill>
              </a:rPr>
              <a:t>3:</a:t>
            </a:r>
            <a:r>
              <a:rPr lang="en-US" sz="1600" dirty="0">
                <a:solidFill>
                  <a:schemeClr val="bg1"/>
                </a:solidFill>
              </a:rPr>
              <a:t> </a:t>
            </a:r>
            <a:r>
              <a:rPr lang="en-US" sz="1600" dirty="0">
                <a:solidFill>
                  <a:schemeClr val="tx2"/>
                </a:solidFill>
              </a:rPr>
              <a:t>Determine the number of cases with a time to report ≤6 months.</a:t>
            </a:r>
          </a:p>
          <a:p>
            <a:pPr>
              <a:lnSpc>
                <a:spcPct val="80000"/>
              </a:lnSpc>
            </a:pPr>
            <a:endParaRPr lang="en-US" sz="1600" dirty="0">
              <a:solidFill>
                <a:schemeClr val="bg1"/>
              </a:solidFill>
            </a:endParaRPr>
          </a:p>
          <a:p>
            <a:pPr>
              <a:lnSpc>
                <a:spcPct val="80000"/>
              </a:lnSpc>
            </a:pPr>
            <a:r>
              <a:rPr lang="en-US" sz="1600" dirty="0">
                <a:solidFill>
                  <a:srgbClr val="FF9900"/>
                </a:solidFill>
              </a:rPr>
              <a:t>Step 4:</a:t>
            </a:r>
            <a:r>
              <a:rPr lang="en-US" sz="1600" dirty="0">
                <a:solidFill>
                  <a:schemeClr val="bg1"/>
                </a:solidFill>
              </a:rPr>
              <a:t> </a:t>
            </a:r>
            <a:r>
              <a:rPr lang="en-US" sz="1600" dirty="0">
                <a:solidFill>
                  <a:schemeClr val="tx2"/>
                </a:solidFill>
              </a:rPr>
              <a:t>Calculate timeliness of case reporting: </a:t>
            </a:r>
          </a:p>
          <a:p>
            <a:pPr lvl="1">
              <a:lnSpc>
                <a:spcPct val="80000"/>
              </a:lnSpc>
              <a:buNone/>
            </a:pPr>
            <a:r>
              <a:rPr lang="en-US" sz="1400" dirty="0">
                <a:solidFill>
                  <a:schemeClr val="tx2"/>
                </a:solidFill>
              </a:rPr>
              <a:t>		</a:t>
            </a:r>
            <a:r>
              <a:rPr lang="en-US" sz="1400" u="sng" dirty="0">
                <a:solidFill>
                  <a:schemeClr val="tx2"/>
                </a:solidFill>
              </a:rPr>
              <a:t>Number of cases diagnosed within a year and reported within 6 months of diagnosis</a:t>
            </a:r>
            <a:r>
              <a:rPr lang="en-US" sz="1400" dirty="0">
                <a:solidFill>
                  <a:schemeClr val="tx2"/>
                </a:solidFill>
              </a:rPr>
              <a:t> </a:t>
            </a:r>
          </a:p>
          <a:p>
            <a:pPr>
              <a:lnSpc>
                <a:spcPct val="80000"/>
              </a:lnSpc>
              <a:buNone/>
            </a:pPr>
            <a:r>
              <a:rPr lang="en-US" sz="1600" dirty="0">
                <a:solidFill>
                  <a:schemeClr val="tx2"/>
                </a:solidFill>
              </a:rPr>
              <a:t>	</a:t>
            </a:r>
            <a:r>
              <a:rPr lang="en-US" sz="1600" b="0" dirty="0">
                <a:solidFill>
                  <a:schemeClr val="tx2"/>
                </a:solidFill>
              </a:rPr>
              <a:t>	Number of cases diagnosed and reported for that diagnosis year</a:t>
            </a:r>
          </a:p>
          <a:p>
            <a:pPr>
              <a:lnSpc>
                <a:spcPct val="80000"/>
              </a:lnSpc>
            </a:pPr>
            <a:endParaRPr lang="en-US" sz="1600" dirty="0">
              <a:solidFill>
                <a:schemeClr val="tx2"/>
              </a:solidFill>
            </a:endParaRPr>
          </a:p>
          <a:p>
            <a:pPr marL="0" indent="0">
              <a:lnSpc>
                <a:spcPct val="80000"/>
              </a:lnSpc>
              <a:buNone/>
            </a:pPr>
            <a:r>
              <a:rPr lang="en-US" sz="1600" dirty="0">
                <a:solidFill>
                  <a:schemeClr val="tx2"/>
                </a:solidFill>
              </a:rPr>
              <a:t>Note: </a:t>
            </a:r>
            <a:r>
              <a:rPr lang="en-US" sz="1600" b="0" dirty="0">
                <a:solidFill>
                  <a:schemeClr val="tx2"/>
                </a:solidFill>
              </a:rPr>
              <a:t>At less than 100% completeness, this measure overestimates timeliness from diagnosis to reporting.</a:t>
            </a:r>
          </a:p>
          <a:p>
            <a:endParaRPr lang="en-US" dirty="0"/>
          </a:p>
        </p:txBody>
      </p:sp>
    </p:spTree>
    <p:extLst>
      <p:ext uri="{BB962C8B-B14F-4D97-AF65-F5344CB8AC3E}">
        <p14:creationId xmlns:p14="http://schemas.microsoft.com/office/powerpoint/2010/main" val="6012945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Changes from the </a:t>
            </a:r>
            <a:br>
              <a:rPr lang="en-US" dirty="0" smtClean="0"/>
            </a:br>
            <a:r>
              <a:rPr lang="en-US" dirty="0" smtClean="0"/>
              <a:t>Previous </a:t>
            </a:r>
            <a:r>
              <a:rPr lang="en-US" i="1" dirty="0" smtClean="0"/>
              <a:t>Technical Guidance</a:t>
            </a:r>
            <a:endParaRPr lang="en-US" i="1" dirty="0"/>
          </a:p>
        </p:txBody>
      </p:sp>
      <p:sp>
        <p:nvSpPr>
          <p:cNvPr id="3" name="Content Placeholder 2"/>
          <p:cNvSpPr>
            <a:spLocks noGrp="1"/>
          </p:cNvSpPr>
          <p:nvPr>
            <p:ph idx="1"/>
          </p:nvPr>
        </p:nvSpPr>
        <p:spPr>
          <a:xfrm>
            <a:off x="457200" y="1600200"/>
            <a:ext cx="8229600" cy="4953000"/>
          </a:xfrm>
        </p:spPr>
        <p:txBody>
          <a:bodyPr/>
          <a:lstStyle/>
          <a:p>
            <a:r>
              <a:rPr lang="en-US" dirty="0" smtClean="0"/>
              <a:t>Identifying reporting sources</a:t>
            </a:r>
          </a:p>
          <a:p>
            <a:pPr lvl="1"/>
            <a:r>
              <a:rPr lang="en-US" i="1" dirty="0" smtClean="0"/>
              <a:t>Surveillance </a:t>
            </a:r>
            <a:r>
              <a:rPr lang="en-US" i="1" dirty="0"/>
              <a:t>programs should evaluate their list of report sources on an on-going basis (and at least once annually) to determine potential new sources, make updates to addresses/contact details of current sources, and to identify any sources that should be retired from the list</a:t>
            </a:r>
            <a:r>
              <a:rPr lang="en-US" i="1" dirty="0" smtClean="0"/>
              <a:t>.</a:t>
            </a:r>
          </a:p>
          <a:p>
            <a:r>
              <a:rPr lang="en-US" dirty="0" smtClean="0"/>
              <a:t>Monitoring </a:t>
            </a:r>
            <a:r>
              <a:rPr lang="en-US" dirty="0"/>
              <a:t>Completeness and Timeliness of </a:t>
            </a:r>
            <a:r>
              <a:rPr lang="en-US" dirty="0" smtClean="0"/>
              <a:t>Reporting</a:t>
            </a:r>
          </a:p>
          <a:p>
            <a:pPr lvl="1"/>
            <a:r>
              <a:rPr lang="en-US" i="1" dirty="0"/>
              <a:t>Completeness and timeliness of HIV case ascertainment can be measured using the SAS programs developed by CDC and distributed to the surveillance programs, which utilizes the capture-recapture method</a:t>
            </a:r>
            <a:r>
              <a:rPr lang="en-US" i="1" dirty="0" smtClean="0"/>
              <a:t>.</a:t>
            </a:r>
          </a:p>
          <a:p>
            <a:pPr lvl="2"/>
            <a:r>
              <a:rPr lang="en-US" dirty="0" smtClean="0"/>
              <a:t>Dependent on correct document-based surveillance</a:t>
            </a:r>
          </a:p>
          <a:p>
            <a:pPr lvl="1"/>
            <a:r>
              <a:rPr lang="en-US" dirty="0" smtClean="0"/>
              <a:t>Provides more detailed description of how timeliness is calculated</a:t>
            </a:r>
          </a:p>
          <a:p>
            <a:r>
              <a:rPr lang="en-US" dirty="0"/>
              <a:t>Appendix 2-A. Codes for Report Sources </a:t>
            </a:r>
            <a:r>
              <a:rPr lang="en-US" dirty="0" smtClean="0"/>
              <a:t> (updated)</a:t>
            </a:r>
          </a:p>
        </p:txBody>
      </p:sp>
    </p:spTree>
    <p:extLst>
      <p:ext uri="{BB962C8B-B14F-4D97-AF65-F5344CB8AC3E}">
        <p14:creationId xmlns:p14="http://schemas.microsoft.com/office/powerpoint/2010/main" val="2498305938"/>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Main Takeaway Points</a:t>
            </a:r>
            <a:endParaRPr lang="en-US" dirty="0"/>
          </a:p>
        </p:txBody>
      </p:sp>
      <p:sp>
        <p:nvSpPr>
          <p:cNvPr id="3" name="Content Placeholder 2"/>
          <p:cNvSpPr>
            <a:spLocks noGrp="1"/>
          </p:cNvSpPr>
          <p:nvPr>
            <p:ph idx="1"/>
          </p:nvPr>
        </p:nvSpPr>
        <p:spPr>
          <a:xfrm>
            <a:off x="457200" y="1371600"/>
            <a:ext cx="8229600" cy="5029200"/>
          </a:xfrm>
        </p:spPr>
        <p:txBody>
          <a:bodyPr/>
          <a:lstStyle/>
          <a:p>
            <a:r>
              <a:rPr lang="en-US" dirty="0">
                <a:solidFill>
                  <a:schemeClr val="tx2"/>
                </a:solidFill>
              </a:rPr>
              <a:t>S</a:t>
            </a:r>
            <a:r>
              <a:rPr lang="en-US" dirty="0" smtClean="0">
                <a:solidFill>
                  <a:schemeClr val="tx2"/>
                </a:solidFill>
              </a:rPr>
              <a:t>tructural Requirements</a:t>
            </a:r>
          </a:p>
          <a:p>
            <a:pPr lvl="1"/>
            <a:r>
              <a:rPr lang="en-US" b="0" dirty="0" smtClean="0">
                <a:solidFill>
                  <a:schemeClr val="tx2"/>
                </a:solidFill>
              </a:rPr>
              <a:t>Local </a:t>
            </a:r>
            <a:r>
              <a:rPr lang="en-US" b="0" dirty="0">
                <a:solidFill>
                  <a:schemeClr val="tx2"/>
                </a:solidFill>
              </a:rPr>
              <a:t>project areas should prepare their own policies and procedures manual(s) tailored to their specific situations; the policies and procedures should align with those in this Technical Guidance, where </a:t>
            </a:r>
            <a:r>
              <a:rPr lang="en-US" b="0" dirty="0" smtClean="0">
                <a:solidFill>
                  <a:schemeClr val="tx2"/>
                </a:solidFill>
              </a:rPr>
              <a:t>possible</a:t>
            </a:r>
          </a:p>
          <a:p>
            <a:r>
              <a:rPr lang="en-US" dirty="0" smtClean="0">
                <a:solidFill>
                  <a:schemeClr val="tx2"/>
                </a:solidFill>
              </a:rPr>
              <a:t>Reportable Events</a:t>
            </a:r>
          </a:p>
          <a:p>
            <a:pPr lvl="1"/>
            <a:r>
              <a:rPr lang="en-US" dirty="0">
                <a:solidFill>
                  <a:schemeClr val="tx2"/>
                </a:solidFill>
              </a:rPr>
              <a:t>HIV infection may be detected at various points along the spectrum of disease, and reportable events range from reporting of HIV infection in otherwise asymptomatic persons to </a:t>
            </a:r>
            <a:r>
              <a:rPr lang="en-US" dirty="0" smtClean="0">
                <a:solidFill>
                  <a:schemeClr val="tx2"/>
                </a:solidFill>
              </a:rPr>
              <a:t>death</a:t>
            </a:r>
          </a:p>
          <a:p>
            <a:r>
              <a:rPr lang="en-US" dirty="0" smtClean="0">
                <a:solidFill>
                  <a:schemeClr val="tx2"/>
                </a:solidFill>
              </a:rPr>
              <a:t>Process and Outcome Standards</a:t>
            </a:r>
          </a:p>
          <a:p>
            <a:pPr lvl="1"/>
            <a:r>
              <a:rPr lang="en-US" dirty="0" smtClean="0">
                <a:solidFill>
                  <a:schemeClr val="tx2"/>
                </a:solidFill>
              </a:rPr>
              <a:t>Monitoring </a:t>
            </a:r>
            <a:r>
              <a:rPr lang="en-US" dirty="0">
                <a:solidFill>
                  <a:schemeClr val="tx2"/>
                </a:solidFill>
              </a:rPr>
              <a:t>activities of surveillance for cases of HIV infection is important to ensure the best possible data </a:t>
            </a:r>
            <a:r>
              <a:rPr lang="en-US" dirty="0" smtClean="0">
                <a:solidFill>
                  <a:schemeClr val="tx2"/>
                </a:solidFill>
              </a:rPr>
              <a:t>quality </a:t>
            </a:r>
          </a:p>
          <a:p>
            <a:pPr lvl="1"/>
            <a:r>
              <a:rPr lang="en-US" dirty="0">
                <a:solidFill>
                  <a:schemeClr val="tx2"/>
                </a:solidFill>
              </a:rPr>
              <a:t>T</a:t>
            </a:r>
            <a:r>
              <a:rPr lang="en-US" dirty="0" smtClean="0">
                <a:solidFill>
                  <a:schemeClr val="tx2"/>
                </a:solidFill>
              </a:rPr>
              <a:t>he </a:t>
            </a:r>
            <a:r>
              <a:rPr lang="en-US" dirty="0">
                <a:solidFill>
                  <a:schemeClr val="tx2"/>
                </a:solidFill>
              </a:rPr>
              <a:t>completeness and timeliness of reporting should be monitored on a regular basis</a:t>
            </a:r>
            <a:r>
              <a:rPr lang="en-US" dirty="0" smtClean="0">
                <a:solidFill>
                  <a:schemeClr val="tx2"/>
                </a:solidFill>
              </a:rPr>
              <a:t>.</a:t>
            </a:r>
            <a:endParaRPr lang="en-US" dirty="0">
              <a:solidFill>
                <a:schemeClr val="tx2"/>
              </a:solidFill>
            </a:endParaRPr>
          </a:p>
        </p:txBody>
      </p:sp>
    </p:spTree>
    <p:extLst>
      <p:ext uri="{BB962C8B-B14F-4D97-AF65-F5344CB8AC3E}">
        <p14:creationId xmlns:p14="http://schemas.microsoft.com/office/powerpoint/2010/main" val="166779513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chemeClr val="bg2"/>
                </a:solidFill>
                <a:latin typeface="Myriad Web Pro"/>
                <a:ea typeface="+mn-ea"/>
                <a:cs typeface="+mn-cs"/>
              </a:rPr>
              <a:t>Thank you!</a:t>
            </a:r>
            <a:endParaRPr lang="en-US" dirty="0" smtClean="0"/>
          </a:p>
        </p:txBody>
      </p:sp>
      <p:sp>
        <p:nvSpPr>
          <p:cNvPr id="5" name="Subtitle 4"/>
          <p:cNvSpPr>
            <a:spLocks noGrp="1"/>
          </p:cNvSpPr>
          <p:nvPr>
            <p:ph type="subTitle" idx="1"/>
          </p:nvPr>
        </p:nvSpPr>
        <p:spPr>
          <a:xfrm>
            <a:off x="1295400" y="3657600"/>
            <a:ext cx="6400800" cy="20574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900" b="0" dirty="0" smtClean="0"/>
          </a:p>
          <a:p>
            <a:pPr lvl="0" algn="l"/>
            <a:r>
              <a:rPr lang="en-US" sz="1200" b="0" dirty="0" smtClean="0"/>
              <a:t>The findings and conclusions in this presentation are those of the authors and </a:t>
            </a:r>
            <a:r>
              <a:rPr lang="en-US" sz="1200" b="0" dirty="0"/>
              <a:t>do not necessarily represent the views of the Centers for Disease Control and Prevention/the Agency for Toxic Substances and Disease </a:t>
            </a:r>
            <a:r>
              <a:rPr lang="en-US" sz="1200" b="0" dirty="0" smtClean="0"/>
              <a:t>Registry.</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2"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Objectives/Goals</a:t>
            </a:r>
            <a:endParaRPr lang="en-US" dirty="0"/>
          </a:p>
        </p:txBody>
      </p:sp>
      <p:sp>
        <p:nvSpPr>
          <p:cNvPr id="3" name="Content Placeholder 2"/>
          <p:cNvSpPr>
            <a:spLocks noGrp="1"/>
          </p:cNvSpPr>
          <p:nvPr>
            <p:ph idx="1"/>
          </p:nvPr>
        </p:nvSpPr>
        <p:spPr/>
        <p:txBody>
          <a:bodyPr/>
          <a:lstStyle/>
          <a:p>
            <a:pPr lvl="0"/>
            <a:r>
              <a:rPr lang="en-US" dirty="0"/>
              <a:t>Structural requirements for an HIV surveillance </a:t>
            </a:r>
            <a:r>
              <a:rPr lang="en-US" dirty="0" smtClean="0"/>
              <a:t>system </a:t>
            </a:r>
            <a:endParaRPr lang="en-US" dirty="0"/>
          </a:p>
          <a:p>
            <a:pPr lvl="0"/>
            <a:r>
              <a:rPr lang="en-US" dirty="0"/>
              <a:t>Definition of reportable events and </a:t>
            </a:r>
            <a:r>
              <a:rPr lang="en-US" dirty="0" smtClean="0"/>
              <a:t>information</a:t>
            </a:r>
            <a:endParaRPr lang="en-US" dirty="0"/>
          </a:p>
          <a:p>
            <a:r>
              <a:rPr lang="en-US" dirty="0"/>
              <a:t>Process standards and outcome standards, including completeness and timeliness</a:t>
            </a:r>
          </a:p>
        </p:txBody>
      </p:sp>
    </p:spTree>
    <p:extLst>
      <p:ext uri="{BB962C8B-B14F-4D97-AF65-F5344CB8AC3E}">
        <p14:creationId xmlns:p14="http://schemas.microsoft.com/office/powerpoint/2010/main" val="262715316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pPr>
              <a:lnSpc>
                <a:spcPct val="80000"/>
              </a:lnSpc>
              <a:buSzPct val="75000"/>
            </a:pPr>
            <a:r>
              <a:rPr lang="en-US" sz="2200" b="0" dirty="0">
                <a:solidFill>
                  <a:schemeClr val="tx2"/>
                </a:solidFill>
              </a:rPr>
              <a:t>Structural Requirements </a:t>
            </a:r>
          </a:p>
          <a:p>
            <a:pPr>
              <a:lnSpc>
                <a:spcPct val="80000"/>
              </a:lnSpc>
              <a:buSzPct val="75000"/>
            </a:pPr>
            <a:r>
              <a:rPr lang="en-US" sz="2200" b="0" dirty="0">
                <a:solidFill>
                  <a:schemeClr val="tx2"/>
                </a:solidFill>
              </a:rPr>
              <a:t>Definition of Reportable Events and Information </a:t>
            </a:r>
          </a:p>
          <a:p>
            <a:pPr>
              <a:lnSpc>
                <a:spcPct val="80000"/>
              </a:lnSpc>
              <a:buSzPct val="75000"/>
            </a:pPr>
            <a:r>
              <a:rPr lang="en-US" sz="2200" b="0" dirty="0">
                <a:solidFill>
                  <a:schemeClr val="tx2"/>
                </a:solidFill>
              </a:rPr>
              <a:t>Process Standards</a:t>
            </a:r>
          </a:p>
          <a:p>
            <a:pPr>
              <a:lnSpc>
                <a:spcPct val="80000"/>
              </a:lnSpc>
              <a:buSzPct val="75000"/>
            </a:pPr>
            <a:r>
              <a:rPr lang="en-US" sz="2200" b="0" dirty="0">
                <a:solidFill>
                  <a:schemeClr val="tx2"/>
                </a:solidFill>
              </a:rPr>
              <a:t>Case Finding and Information Collection </a:t>
            </a:r>
          </a:p>
          <a:p>
            <a:pPr>
              <a:lnSpc>
                <a:spcPct val="80000"/>
              </a:lnSpc>
              <a:buSzPct val="75000"/>
            </a:pPr>
            <a:r>
              <a:rPr lang="en-US" sz="2200" b="0" dirty="0">
                <a:solidFill>
                  <a:schemeClr val="tx2"/>
                </a:solidFill>
              </a:rPr>
              <a:t>Outcome Standards </a:t>
            </a:r>
          </a:p>
          <a:p>
            <a:pPr>
              <a:lnSpc>
                <a:spcPct val="80000"/>
              </a:lnSpc>
              <a:buSzPct val="75000"/>
            </a:pPr>
            <a:r>
              <a:rPr lang="en-US" sz="2200" b="0" dirty="0">
                <a:solidFill>
                  <a:schemeClr val="tx2"/>
                </a:solidFill>
              </a:rPr>
              <a:t>Bibliography</a:t>
            </a:r>
          </a:p>
          <a:p>
            <a:pPr>
              <a:lnSpc>
                <a:spcPct val="80000"/>
              </a:lnSpc>
              <a:buSzPct val="75000"/>
            </a:pPr>
            <a:r>
              <a:rPr lang="en-US" sz="2200" b="0" dirty="0">
                <a:solidFill>
                  <a:schemeClr val="tx2"/>
                </a:solidFill>
              </a:rPr>
              <a:t>Surveillance</a:t>
            </a:r>
          </a:p>
          <a:p>
            <a:pPr>
              <a:lnSpc>
                <a:spcPct val="80000"/>
              </a:lnSpc>
              <a:buSzPct val="75000"/>
            </a:pPr>
            <a:r>
              <a:rPr lang="en-US" sz="2200" b="0" dirty="0">
                <a:solidFill>
                  <a:schemeClr val="tx2"/>
                </a:solidFill>
              </a:rPr>
              <a:t>Capture-recapture Analyses </a:t>
            </a:r>
          </a:p>
          <a:p>
            <a:pPr>
              <a:lnSpc>
                <a:spcPct val="80000"/>
              </a:lnSpc>
              <a:buSzPct val="75000"/>
            </a:pPr>
            <a:r>
              <a:rPr lang="en-US" sz="2200" b="0" dirty="0">
                <a:solidFill>
                  <a:schemeClr val="tx2"/>
                </a:solidFill>
              </a:rPr>
              <a:t>Appendix 2-A. Codes for Report Sources</a:t>
            </a:r>
          </a:p>
          <a:p>
            <a:pPr>
              <a:lnSpc>
                <a:spcPct val="80000"/>
              </a:lnSpc>
              <a:buSzPct val="75000"/>
            </a:pPr>
            <a:r>
              <a:rPr lang="en-US" sz="2200" b="0" dirty="0">
                <a:solidFill>
                  <a:schemeClr val="tx2"/>
                </a:solidFill>
              </a:rPr>
              <a:t>Appendix 2-B. Examples for Calculating Outcome Standards</a:t>
            </a:r>
          </a:p>
          <a:p>
            <a:pPr>
              <a:lnSpc>
                <a:spcPct val="80000"/>
              </a:lnSpc>
              <a:buSzPct val="75000"/>
            </a:pPr>
            <a:r>
              <a:rPr lang="en-US" sz="2200" b="0" dirty="0">
                <a:solidFill>
                  <a:schemeClr val="tx2"/>
                </a:solidFill>
              </a:rPr>
              <a:t>Timeliness of Case Reporting </a:t>
            </a:r>
          </a:p>
          <a:p>
            <a:pPr>
              <a:lnSpc>
                <a:spcPct val="80000"/>
              </a:lnSpc>
              <a:buSzPct val="75000"/>
            </a:pPr>
            <a:r>
              <a:rPr lang="en-US" sz="2200" b="0" dirty="0">
                <a:solidFill>
                  <a:schemeClr val="tx2"/>
                </a:solidFill>
              </a:rPr>
              <a:t>Timeliness of Laboratory Reporting </a:t>
            </a:r>
          </a:p>
          <a:p>
            <a:pPr>
              <a:lnSpc>
                <a:spcPct val="80000"/>
              </a:lnSpc>
              <a:buSzPct val="75000"/>
            </a:pPr>
            <a:r>
              <a:rPr lang="en-US" sz="2200" b="0" dirty="0">
                <a:solidFill>
                  <a:schemeClr val="tx2"/>
                </a:solidFill>
              </a:rPr>
              <a:t>Completeness of Case Ascertainment </a:t>
            </a:r>
          </a:p>
          <a:p>
            <a:endParaRPr lang="en-US" dirty="0"/>
          </a:p>
        </p:txBody>
      </p:sp>
    </p:spTree>
    <p:extLst>
      <p:ext uri="{BB962C8B-B14F-4D97-AF65-F5344CB8AC3E}">
        <p14:creationId xmlns:p14="http://schemas.microsoft.com/office/powerpoint/2010/main" val="214206331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C000"/>
                </a:solidFill>
              </a:rPr>
              <a:t>Structural </a:t>
            </a:r>
            <a:r>
              <a:rPr lang="en-US" dirty="0" smtClean="0">
                <a:solidFill>
                  <a:srgbClr val="FFC000"/>
                </a:solidFill>
              </a:rPr>
              <a:t>requirements</a:t>
            </a:r>
            <a:endParaRPr lang="en-US" dirty="0">
              <a:solidFill>
                <a:srgbClr val="FFC000"/>
              </a:solidFill>
            </a:endParaRPr>
          </a:p>
        </p:txBody>
      </p:sp>
      <p:sp>
        <p:nvSpPr>
          <p:cNvPr id="3" name="Content Placeholder 2"/>
          <p:cNvSpPr>
            <a:spLocks noGrp="1"/>
          </p:cNvSpPr>
          <p:nvPr>
            <p:ph idx="1"/>
          </p:nvPr>
        </p:nvSpPr>
        <p:spPr>
          <a:xfrm>
            <a:off x="457200" y="1600200"/>
            <a:ext cx="8229600" cy="5029199"/>
          </a:xfrm>
        </p:spPr>
        <p:txBody>
          <a:bodyPr/>
          <a:lstStyle/>
          <a:p>
            <a:r>
              <a:rPr lang="en-US" dirty="0" smtClean="0"/>
              <a:t>Local Policies and procedures manual</a:t>
            </a:r>
          </a:p>
          <a:p>
            <a:pPr lvl="1"/>
            <a:r>
              <a:rPr lang="en-US" dirty="0">
                <a:solidFill>
                  <a:schemeClr val="tx2"/>
                </a:solidFill>
              </a:rPr>
              <a:t>M</a:t>
            </a:r>
            <a:r>
              <a:rPr lang="en-US" dirty="0" smtClean="0">
                <a:solidFill>
                  <a:schemeClr val="tx2"/>
                </a:solidFill>
              </a:rPr>
              <a:t>ission </a:t>
            </a:r>
            <a:r>
              <a:rPr lang="en-US" dirty="0">
                <a:solidFill>
                  <a:schemeClr val="tx2"/>
                </a:solidFill>
              </a:rPr>
              <a:t>statement</a:t>
            </a:r>
          </a:p>
          <a:p>
            <a:pPr lvl="1"/>
            <a:r>
              <a:rPr lang="en-US" dirty="0">
                <a:solidFill>
                  <a:schemeClr val="tx2"/>
                </a:solidFill>
              </a:rPr>
              <a:t>O</a:t>
            </a:r>
            <a:r>
              <a:rPr lang="en-US" dirty="0" smtClean="0">
                <a:solidFill>
                  <a:schemeClr val="tx2"/>
                </a:solidFill>
              </a:rPr>
              <a:t>rganizational </a:t>
            </a:r>
            <a:r>
              <a:rPr lang="en-US" dirty="0">
                <a:solidFill>
                  <a:schemeClr val="tx2"/>
                </a:solidFill>
              </a:rPr>
              <a:t>chart</a:t>
            </a:r>
          </a:p>
          <a:p>
            <a:pPr lvl="1"/>
            <a:r>
              <a:rPr lang="en-US" dirty="0" smtClean="0">
                <a:solidFill>
                  <a:schemeClr val="tx2"/>
                </a:solidFill>
              </a:rPr>
              <a:t>Description </a:t>
            </a:r>
            <a:r>
              <a:rPr lang="en-US" dirty="0">
                <a:solidFill>
                  <a:schemeClr val="tx2"/>
                </a:solidFill>
              </a:rPr>
              <a:t>of geographic area</a:t>
            </a:r>
          </a:p>
          <a:p>
            <a:pPr lvl="1"/>
            <a:r>
              <a:rPr lang="en-US" dirty="0">
                <a:solidFill>
                  <a:schemeClr val="tx2"/>
                </a:solidFill>
              </a:rPr>
              <a:t>L</a:t>
            </a:r>
            <a:r>
              <a:rPr lang="en-US" dirty="0" smtClean="0">
                <a:solidFill>
                  <a:schemeClr val="tx2"/>
                </a:solidFill>
              </a:rPr>
              <a:t>ist </a:t>
            </a:r>
            <a:r>
              <a:rPr lang="en-US" dirty="0">
                <a:solidFill>
                  <a:schemeClr val="tx2"/>
                </a:solidFill>
              </a:rPr>
              <a:t>of reporting sources</a:t>
            </a:r>
          </a:p>
          <a:p>
            <a:pPr lvl="1"/>
            <a:r>
              <a:rPr lang="en-US" dirty="0">
                <a:solidFill>
                  <a:schemeClr val="tx2"/>
                </a:solidFill>
              </a:rPr>
              <a:t>L</a:t>
            </a:r>
            <a:r>
              <a:rPr lang="en-US" dirty="0" smtClean="0">
                <a:solidFill>
                  <a:schemeClr val="tx2"/>
                </a:solidFill>
              </a:rPr>
              <a:t>ist </a:t>
            </a:r>
            <a:r>
              <a:rPr lang="en-US" dirty="0">
                <a:solidFill>
                  <a:schemeClr val="tx2"/>
                </a:solidFill>
              </a:rPr>
              <a:t>of key contacts</a:t>
            </a:r>
          </a:p>
          <a:p>
            <a:pPr lvl="1"/>
            <a:r>
              <a:rPr lang="en-US" dirty="0" smtClean="0">
                <a:solidFill>
                  <a:schemeClr val="tx2"/>
                </a:solidFill>
              </a:rPr>
              <a:t>Staff </a:t>
            </a:r>
            <a:r>
              <a:rPr lang="en-US" dirty="0">
                <a:solidFill>
                  <a:schemeClr val="tx2"/>
                </a:solidFill>
              </a:rPr>
              <a:t>training and continuing education</a:t>
            </a:r>
          </a:p>
          <a:p>
            <a:pPr lvl="1"/>
            <a:r>
              <a:rPr lang="en-US" dirty="0" smtClean="0">
                <a:solidFill>
                  <a:schemeClr val="tx2"/>
                </a:solidFill>
              </a:rPr>
              <a:t>Job </a:t>
            </a:r>
            <a:r>
              <a:rPr lang="en-US" dirty="0">
                <a:solidFill>
                  <a:schemeClr val="tx2"/>
                </a:solidFill>
              </a:rPr>
              <a:t>descriptions and duties for all staff</a:t>
            </a:r>
          </a:p>
          <a:p>
            <a:pPr lvl="1"/>
            <a:r>
              <a:rPr lang="en-US" dirty="0">
                <a:solidFill>
                  <a:schemeClr val="tx2"/>
                </a:solidFill>
              </a:rPr>
              <a:t>D</a:t>
            </a:r>
            <a:r>
              <a:rPr lang="en-US" dirty="0" smtClean="0">
                <a:solidFill>
                  <a:schemeClr val="tx2"/>
                </a:solidFill>
              </a:rPr>
              <a:t>escription </a:t>
            </a:r>
            <a:r>
              <a:rPr lang="en-US" dirty="0">
                <a:solidFill>
                  <a:schemeClr val="tx2"/>
                </a:solidFill>
              </a:rPr>
              <a:t>of hardware/software</a:t>
            </a:r>
          </a:p>
          <a:p>
            <a:pPr lvl="1"/>
            <a:r>
              <a:rPr lang="en-US" dirty="0">
                <a:solidFill>
                  <a:schemeClr val="tx2"/>
                </a:solidFill>
              </a:rPr>
              <a:t>S</a:t>
            </a:r>
            <a:r>
              <a:rPr lang="en-US" dirty="0" smtClean="0">
                <a:solidFill>
                  <a:schemeClr val="tx2"/>
                </a:solidFill>
              </a:rPr>
              <a:t>tate/local </a:t>
            </a:r>
            <a:r>
              <a:rPr lang="en-US" dirty="0">
                <a:solidFill>
                  <a:schemeClr val="tx2"/>
                </a:solidFill>
              </a:rPr>
              <a:t>legislation and regulations</a:t>
            </a:r>
          </a:p>
          <a:p>
            <a:pPr lvl="1"/>
            <a:r>
              <a:rPr lang="en-US" dirty="0">
                <a:solidFill>
                  <a:schemeClr val="tx2"/>
                </a:solidFill>
              </a:rPr>
              <a:t>S</a:t>
            </a:r>
            <a:r>
              <a:rPr lang="en-US" dirty="0" smtClean="0">
                <a:solidFill>
                  <a:schemeClr val="tx2"/>
                </a:solidFill>
              </a:rPr>
              <a:t>ecurity </a:t>
            </a:r>
            <a:r>
              <a:rPr lang="en-US" dirty="0">
                <a:solidFill>
                  <a:schemeClr val="tx2"/>
                </a:solidFill>
              </a:rPr>
              <a:t>and confidentiality procedures </a:t>
            </a:r>
            <a:r>
              <a:rPr lang="en-US" sz="1800" dirty="0">
                <a:solidFill>
                  <a:schemeClr val="tx2"/>
                </a:solidFill>
              </a:rPr>
              <a:t>(see Data Security and Confidentiality Guidelines for HIV, Viral Hepatitis, Sexually Transmitted Disease, and Tuberculosis </a:t>
            </a:r>
            <a:r>
              <a:rPr lang="en-US" sz="1800" dirty="0" smtClean="0">
                <a:solidFill>
                  <a:schemeClr val="tx2"/>
                </a:solidFill>
              </a:rPr>
              <a:t>Programs and </a:t>
            </a:r>
            <a:r>
              <a:rPr lang="en-US" sz="1800" dirty="0">
                <a:solidFill>
                  <a:schemeClr val="tx2"/>
                </a:solidFill>
              </a:rPr>
              <a:t>Model State Public Health Privacy Act)</a:t>
            </a:r>
          </a:p>
          <a:p>
            <a:endParaRPr lang="en-US" dirty="0">
              <a:solidFill>
                <a:schemeClr val="tx2"/>
              </a:solidFill>
            </a:endParaRPr>
          </a:p>
        </p:txBody>
      </p:sp>
    </p:spTree>
    <p:extLst>
      <p:ext uri="{BB962C8B-B14F-4D97-AF65-F5344CB8AC3E}">
        <p14:creationId xmlns:p14="http://schemas.microsoft.com/office/powerpoint/2010/main" val="305504155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Reportable Events</a:t>
            </a:r>
            <a:endParaRPr lang="en-US" dirty="0"/>
          </a:p>
        </p:txBody>
      </p:sp>
      <p:grpSp>
        <p:nvGrpSpPr>
          <p:cNvPr id="6" name="Group 5"/>
          <p:cNvGrpSpPr/>
          <p:nvPr/>
        </p:nvGrpSpPr>
        <p:grpSpPr>
          <a:xfrm>
            <a:off x="381000" y="2209800"/>
            <a:ext cx="8382000" cy="3613450"/>
            <a:chOff x="-228600" y="2133600"/>
            <a:chExt cx="8897226" cy="3613450"/>
          </a:xfrm>
        </p:grpSpPr>
        <p:cxnSp>
          <p:nvCxnSpPr>
            <p:cNvPr id="7" name="Straight Arrow Connector 6"/>
            <p:cNvCxnSpPr/>
            <p:nvPr/>
          </p:nvCxnSpPr>
          <p:spPr>
            <a:xfrm rot="5400000">
              <a:off x="6307816" y="3641567"/>
              <a:ext cx="2103120" cy="1588"/>
            </a:xfrm>
            <a:prstGeom prst="straightConnector1">
              <a:avLst/>
            </a:prstGeom>
            <a:ln>
              <a:solidFill>
                <a:schemeClr val="tx2"/>
              </a:solidFill>
              <a:tailEnd type="triangle"/>
            </a:ln>
          </p:spPr>
          <p:style>
            <a:lnRef idx="1">
              <a:schemeClr val="dk1"/>
            </a:lnRef>
            <a:fillRef idx="0">
              <a:schemeClr val="dk1"/>
            </a:fillRef>
            <a:effectRef idx="0">
              <a:schemeClr val="dk1"/>
            </a:effectRef>
            <a:fontRef idx="minor">
              <a:schemeClr val="tx1"/>
            </a:fontRef>
          </p:style>
        </p:cxnSp>
        <p:grpSp>
          <p:nvGrpSpPr>
            <p:cNvPr id="8" name="Group 7"/>
            <p:cNvGrpSpPr/>
            <p:nvPr/>
          </p:nvGrpSpPr>
          <p:grpSpPr>
            <a:xfrm>
              <a:off x="-228600" y="2133600"/>
              <a:ext cx="8897226" cy="3613450"/>
              <a:chOff x="-228600" y="2133600"/>
              <a:chExt cx="8897226" cy="3613450"/>
            </a:xfrm>
          </p:grpSpPr>
          <p:grpSp>
            <p:nvGrpSpPr>
              <p:cNvPr id="9" name="Group 8"/>
              <p:cNvGrpSpPr/>
              <p:nvPr/>
            </p:nvGrpSpPr>
            <p:grpSpPr>
              <a:xfrm>
                <a:off x="-228600" y="2133600"/>
                <a:ext cx="8897226" cy="3613450"/>
                <a:chOff x="-228600" y="2133600"/>
                <a:chExt cx="8897226" cy="3613450"/>
              </a:xfrm>
            </p:grpSpPr>
            <p:sp>
              <p:nvSpPr>
                <p:cNvPr id="11" name="Text Box 5"/>
                <p:cNvSpPr txBox="1">
                  <a:spLocks noChangeArrowheads="1"/>
                </p:cNvSpPr>
                <p:nvPr/>
              </p:nvSpPr>
              <p:spPr bwMode="auto">
                <a:xfrm>
                  <a:off x="-228600" y="3048001"/>
                  <a:ext cx="1799023" cy="581025"/>
                </a:xfrm>
                <a:prstGeom prst="rect">
                  <a:avLst/>
                </a:prstGeom>
                <a:noFill/>
                <a:ln w="9525">
                  <a:noFill/>
                  <a:miter lim="800000"/>
                  <a:headEnd/>
                  <a:tailEnd/>
                </a:ln>
                <a:effectLst/>
              </p:spPr>
              <p:txBody>
                <a:bodyPr wrap="square">
                  <a:spAutoFit/>
                </a:bodyPr>
                <a:lstStyle/>
                <a:p>
                  <a:pPr algn="ctr">
                    <a:spcBef>
                      <a:spcPct val="50000"/>
                    </a:spcBef>
                  </a:pPr>
                  <a:r>
                    <a:rPr lang="en-US" sz="1600" b="1" dirty="0">
                      <a:solidFill>
                        <a:schemeClr val="tx2"/>
                      </a:solidFill>
                      <a:latin typeface="ZapfHumnst BT" pitchFamily="34" charset="0"/>
                    </a:rPr>
                    <a:t>HIV exposure (children)</a:t>
                  </a:r>
                </a:p>
              </p:txBody>
            </p:sp>
            <p:grpSp>
              <p:nvGrpSpPr>
                <p:cNvPr id="12" name="Group 8"/>
                <p:cNvGrpSpPr>
                  <a:grpSpLocks/>
                </p:cNvGrpSpPr>
                <p:nvPr/>
              </p:nvGrpSpPr>
              <p:grpSpPr bwMode="auto">
                <a:xfrm>
                  <a:off x="609600" y="2133600"/>
                  <a:ext cx="8059026" cy="3613450"/>
                  <a:chOff x="427" y="1488"/>
                  <a:chExt cx="5054" cy="2022"/>
                </a:xfrm>
              </p:grpSpPr>
              <p:sp>
                <p:nvSpPr>
                  <p:cNvPr id="13" name="Line 9"/>
                  <p:cNvSpPr>
                    <a:spLocks noChangeShapeType="1"/>
                  </p:cNvSpPr>
                  <p:nvPr/>
                </p:nvSpPr>
                <p:spPr bwMode="auto">
                  <a:xfrm flipH="1">
                    <a:off x="475" y="1750"/>
                    <a:ext cx="5" cy="292"/>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grpSp>
                <p:nvGrpSpPr>
                  <p:cNvPr id="14" name="Group 10"/>
                  <p:cNvGrpSpPr>
                    <a:grpSpLocks/>
                  </p:cNvGrpSpPr>
                  <p:nvPr/>
                </p:nvGrpSpPr>
                <p:grpSpPr bwMode="auto">
                  <a:xfrm>
                    <a:off x="427" y="1488"/>
                    <a:ext cx="5054" cy="2022"/>
                    <a:chOff x="490" y="1488"/>
                    <a:chExt cx="5054" cy="2022"/>
                  </a:xfrm>
                </p:grpSpPr>
                <p:grpSp>
                  <p:nvGrpSpPr>
                    <p:cNvPr id="15" name="Group 11"/>
                    <p:cNvGrpSpPr>
                      <a:grpSpLocks/>
                    </p:cNvGrpSpPr>
                    <p:nvPr/>
                  </p:nvGrpSpPr>
                  <p:grpSpPr bwMode="auto">
                    <a:xfrm>
                      <a:off x="1387" y="1701"/>
                      <a:ext cx="1104" cy="1059"/>
                      <a:chOff x="1387" y="1701"/>
                      <a:chExt cx="1104" cy="1059"/>
                    </a:xfrm>
                  </p:grpSpPr>
                  <p:sp>
                    <p:nvSpPr>
                      <p:cNvPr id="32" name="Line 12"/>
                      <p:cNvSpPr>
                        <a:spLocks noChangeShapeType="1"/>
                      </p:cNvSpPr>
                      <p:nvPr/>
                    </p:nvSpPr>
                    <p:spPr bwMode="auto">
                      <a:xfrm>
                        <a:off x="1926" y="1701"/>
                        <a:ext cx="0" cy="644"/>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sp>
                    <p:nvSpPr>
                      <p:cNvPr id="33" name="Text Box 13"/>
                      <p:cNvSpPr txBox="1">
                        <a:spLocks noChangeArrowheads="1"/>
                      </p:cNvSpPr>
                      <p:nvPr/>
                    </p:nvSpPr>
                    <p:spPr bwMode="auto">
                      <a:xfrm>
                        <a:off x="1387" y="2298"/>
                        <a:ext cx="1104" cy="462"/>
                      </a:xfrm>
                      <a:prstGeom prst="rect">
                        <a:avLst/>
                      </a:prstGeom>
                      <a:noFill/>
                      <a:ln w="9525">
                        <a:noFill/>
                        <a:miter lim="800000"/>
                        <a:headEnd/>
                        <a:tailEnd/>
                      </a:ln>
                      <a:effectLst/>
                    </p:spPr>
                    <p:txBody>
                      <a:bodyPr>
                        <a:spAutoFit/>
                      </a:bodyPr>
                      <a:lstStyle/>
                      <a:p>
                        <a:pPr algn="ctr">
                          <a:spcBef>
                            <a:spcPct val="50000"/>
                          </a:spcBef>
                        </a:pPr>
                        <a:r>
                          <a:rPr lang="en-US" sz="1600" b="1" dirty="0">
                            <a:solidFill>
                              <a:schemeClr val="tx2"/>
                            </a:solidFill>
                            <a:latin typeface="ZapfHumnst BT" pitchFamily="34" charset="0"/>
                          </a:rPr>
                          <a:t>1st positive confidential HIV test</a:t>
                        </a:r>
                      </a:p>
                    </p:txBody>
                  </p:sp>
                </p:grpSp>
                <p:grpSp>
                  <p:nvGrpSpPr>
                    <p:cNvPr id="16" name="Group 14"/>
                    <p:cNvGrpSpPr>
                      <a:grpSpLocks/>
                    </p:cNvGrpSpPr>
                    <p:nvPr/>
                  </p:nvGrpSpPr>
                  <p:grpSpPr bwMode="auto">
                    <a:xfrm>
                      <a:off x="749" y="1786"/>
                      <a:ext cx="883" cy="709"/>
                      <a:chOff x="749" y="1786"/>
                      <a:chExt cx="883" cy="709"/>
                    </a:xfrm>
                  </p:grpSpPr>
                  <p:sp>
                    <p:nvSpPr>
                      <p:cNvPr id="30" name="Text Box 15"/>
                      <p:cNvSpPr txBox="1">
                        <a:spLocks noChangeArrowheads="1"/>
                      </p:cNvSpPr>
                      <p:nvPr/>
                    </p:nvSpPr>
                    <p:spPr bwMode="auto">
                      <a:xfrm>
                        <a:off x="749" y="2170"/>
                        <a:ext cx="883" cy="325"/>
                      </a:xfrm>
                      <a:prstGeom prst="rect">
                        <a:avLst/>
                      </a:prstGeom>
                      <a:noFill/>
                      <a:ln w="9525">
                        <a:noFill/>
                        <a:miter lim="800000"/>
                        <a:headEnd/>
                        <a:tailEnd/>
                      </a:ln>
                      <a:effectLst/>
                    </p:spPr>
                    <p:txBody>
                      <a:bodyPr wrap="square">
                        <a:spAutoFit/>
                      </a:bodyPr>
                      <a:lstStyle/>
                      <a:p>
                        <a:pPr algn="ctr"/>
                        <a:r>
                          <a:rPr lang="en-US" sz="1600" b="1" dirty="0">
                            <a:solidFill>
                              <a:schemeClr val="tx2"/>
                            </a:solidFill>
                            <a:latin typeface="ZapfHumnst BT" pitchFamily="34" charset="0"/>
                          </a:rPr>
                          <a:t>HIV</a:t>
                        </a:r>
                      </a:p>
                      <a:p>
                        <a:pPr algn="ctr"/>
                        <a:r>
                          <a:rPr lang="en-US" sz="1600" b="1" dirty="0">
                            <a:solidFill>
                              <a:schemeClr val="tx2"/>
                            </a:solidFill>
                            <a:latin typeface="ZapfHumnst BT" pitchFamily="34" charset="0"/>
                          </a:rPr>
                          <a:t>infection </a:t>
                        </a:r>
                      </a:p>
                    </p:txBody>
                  </p:sp>
                  <p:sp>
                    <p:nvSpPr>
                      <p:cNvPr id="31" name="Line 16"/>
                      <p:cNvSpPr>
                        <a:spLocks noChangeShapeType="1"/>
                      </p:cNvSpPr>
                      <p:nvPr/>
                    </p:nvSpPr>
                    <p:spPr bwMode="auto">
                      <a:xfrm>
                        <a:off x="1191" y="1786"/>
                        <a:ext cx="0" cy="414"/>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grpSp>
                <p:grpSp>
                  <p:nvGrpSpPr>
                    <p:cNvPr id="17" name="Group 17"/>
                    <p:cNvGrpSpPr>
                      <a:grpSpLocks/>
                    </p:cNvGrpSpPr>
                    <p:nvPr/>
                  </p:nvGrpSpPr>
                  <p:grpSpPr bwMode="auto">
                    <a:xfrm>
                      <a:off x="2417" y="1786"/>
                      <a:ext cx="1177" cy="1286"/>
                      <a:chOff x="2388" y="1756"/>
                      <a:chExt cx="1177" cy="1286"/>
                    </a:xfrm>
                  </p:grpSpPr>
                  <p:sp>
                    <p:nvSpPr>
                      <p:cNvPr id="28" name="Text Box 18"/>
                      <p:cNvSpPr txBox="1">
                        <a:spLocks noChangeArrowheads="1"/>
                      </p:cNvSpPr>
                      <p:nvPr/>
                    </p:nvSpPr>
                    <p:spPr bwMode="auto">
                      <a:xfrm>
                        <a:off x="2388" y="2439"/>
                        <a:ext cx="1177" cy="603"/>
                      </a:xfrm>
                      <a:prstGeom prst="rect">
                        <a:avLst/>
                      </a:prstGeom>
                      <a:noFill/>
                      <a:ln w="9525">
                        <a:noFill/>
                        <a:miter lim="800000"/>
                        <a:headEnd/>
                        <a:tailEnd/>
                      </a:ln>
                      <a:effectLst/>
                    </p:spPr>
                    <p:txBody>
                      <a:bodyPr wrap="square">
                        <a:spAutoFit/>
                      </a:bodyPr>
                      <a:lstStyle/>
                      <a:p>
                        <a:pPr algn="ctr">
                          <a:spcBef>
                            <a:spcPct val="50000"/>
                          </a:spcBef>
                        </a:pPr>
                        <a:r>
                          <a:rPr lang="en-US" sz="1600" b="1" dirty="0" smtClean="0">
                            <a:solidFill>
                              <a:schemeClr val="tx2"/>
                            </a:solidFill>
                            <a:latin typeface="ZapfHumnst BT" pitchFamily="34" charset="0"/>
                          </a:rPr>
                          <a:t>1st CD4+ T-cell count, viral load test, and viral resistance test</a:t>
                        </a:r>
                        <a:endParaRPr lang="en-US" sz="1600" b="1" dirty="0">
                          <a:solidFill>
                            <a:schemeClr val="tx2"/>
                          </a:solidFill>
                          <a:latin typeface="ZapfHumnst BT" pitchFamily="34" charset="0"/>
                        </a:endParaRPr>
                      </a:p>
                    </p:txBody>
                  </p:sp>
                  <p:sp>
                    <p:nvSpPr>
                      <p:cNvPr id="29" name="Line 19"/>
                      <p:cNvSpPr>
                        <a:spLocks noChangeShapeType="1"/>
                      </p:cNvSpPr>
                      <p:nvPr/>
                    </p:nvSpPr>
                    <p:spPr bwMode="auto">
                      <a:xfrm>
                        <a:off x="2878" y="1756"/>
                        <a:ext cx="0" cy="682"/>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grpSp>
                <p:grpSp>
                  <p:nvGrpSpPr>
                    <p:cNvPr id="18" name="Group 20"/>
                    <p:cNvGrpSpPr>
                      <a:grpSpLocks/>
                    </p:cNvGrpSpPr>
                    <p:nvPr/>
                  </p:nvGrpSpPr>
                  <p:grpSpPr bwMode="auto">
                    <a:xfrm>
                      <a:off x="4968" y="1701"/>
                      <a:ext cx="576" cy="1809"/>
                      <a:chOff x="4968" y="1701"/>
                      <a:chExt cx="576" cy="1809"/>
                    </a:xfrm>
                  </p:grpSpPr>
                  <p:sp>
                    <p:nvSpPr>
                      <p:cNvPr id="26" name="Text Box 21"/>
                      <p:cNvSpPr txBox="1">
                        <a:spLocks noChangeArrowheads="1"/>
                      </p:cNvSpPr>
                      <p:nvPr/>
                    </p:nvSpPr>
                    <p:spPr bwMode="auto">
                      <a:xfrm>
                        <a:off x="4968" y="3322"/>
                        <a:ext cx="576" cy="188"/>
                      </a:xfrm>
                      <a:prstGeom prst="rect">
                        <a:avLst/>
                      </a:prstGeom>
                      <a:noFill/>
                      <a:ln w="9525">
                        <a:noFill/>
                        <a:miter lim="800000"/>
                        <a:headEnd/>
                        <a:tailEnd/>
                      </a:ln>
                      <a:effectLst/>
                    </p:spPr>
                    <p:txBody>
                      <a:bodyPr>
                        <a:spAutoFit/>
                      </a:bodyPr>
                      <a:lstStyle/>
                      <a:p>
                        <a:pPr algn="ctr">
                          <a:spcBef>
                            <a:spcPct val="50000"/>
                          </a:spcBef>
                        </a:pPr>
                        <a:r>
                          <a:rPr lang="en-US" sz="1600" b="1" dirty="0">
                            <a:solidFill>
                              <a:schemeClr val="tx2"/>
                            </a:solidFill>
                            <a:latin typeface="ZapfHumnst BT" pitchFamily="34" charset="0"/>
                          </a:rPr>
                          <a:t>Death</a:t>
                        </a:r>
                      </a:p>
                    </p:txBody>
                  </p:sp>
                  <p:sp>
                    <p:nvSpPr>
                      <p:cNvPr id="27" name="Line 22"/>
                      <p:cNvSpPr>
                        <a:spLocks noChangeShapeType="1"/>
                      </p:cNvSpPr>
                      <p:nvPr/>
                    </p:nvSpPr>
                    <p:spPr bwMode="auto">
                      <a:xfrm>
                        <a:off x="5262" y="1701"/>
                        <a:ext cx="0" cy="1629"/>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grpSp>
                <p:sp>
                  <p:nvSpPr>
                    <p:cNvPr id="19" name="Text Box 23"/>
                    <p:cNvSpPr txBox="1">
                      <a:spLocks noChangeArrowheads="1"/>
                    </p:cNvSpPr>
                    <p:nvPr/>
                  </p:nvSpPr>
                  <p:spPr bwMode="auto">
                    <a:xfrm>
                      <a:off x="3545" y="2682"/>
                      <a:ext cx="978" cy="599"/>
                    </a:xfrm>
                    <a:prstGeom prst="rect">
                      <a:avLst/>
                    </a:prstGeom>
                    <a:noFill/>
                    <a:ln w="9525">
                      <a:noFill/>
                      <a:miter lim="800000"/>
                      <a:headEnd/>
                      <a:tailEnd/>
                    </a:ln>
                    <a:effectLst/>
                  </p:spPr>
                  <p:txBody>
                    <a:bodyPr>
                      <a:spAutoFit/>
                    </a:bodyPr>
                    <a:lstStyle/>
                    <a:p>
                      <a:pPr algn="ctr"/>
                      <a:r>
                        <a:rPr lang="en-US" sz="1600" b="1" dirty="0">
                          <a:solidFill>
                            <a:schemeClr val="tx2"/>
                          </a:solidFill>
                          <a:latin typeface="ZapfHumnst BT" pitchFamily="34" charset="0"/>
                        </a:rPr>
                        <a:t>1st CD4+ </a:t>
                      </a:r>
                    </a:p>
                    <a:p>
                      <a:pPr algn="ctr"/>
                      <a:r>
                        <a:rPr lang="en-US" sz="1600" b="1" dirty="0">
                          <a:solidFill>
                            <a:schemeClr val="tx2"/>
                          </a:solidFill>
                          <a:latin typeface="ZapfHumnst BT" pitchFamily="34" charset="0"/>
                        </a:rPr>
                        <a:t>T-cell count &lt;200 cells </a:t>
                      </a:r>
                    </a:p>
                    <a:p>
                      <a:pPr algn="ctr"/>
                      <a:r>
                        <a:rPr lang="en-US" sz="1600" b="1" dirty="0">
                          <a:solidFill>
                            <a:schemeClr val="tx2"/>
                          </a:solidFill>
                          <a:latin typeface="ZapfHumnst BT" pitchFamily="34" charset="0"/>
                        </a:rPr>
                        <a:t>per </a:t>
                      </a:r>
                      <a:r>
                        <a:rPr lang="en-US" sz="1600" b="1" dirty="0" smtClean="0">
                          <a:solidFill>
                            <a:schemeClr val="tx2"/>
                          </a:solidFill>
                          <a:latin typeface="WP MathA" pitchFamily="2" charset="2"/>
                          <a:sym typeface="Symbol"/>
                        </a:rPr>
                        <a:t></a:t>
                      </a:r>
                      <a:r>
                        <a:rPr lang="en-US" sz="1600" b="1" dirty="0" smtClean="0">
                          <a:solidFill>
                            <a:schemeClr val="tx2"/>
                          </a:solidFill>
                          <a:latin typeface="ZapfHumnst BT" pitchFamily="34" charset="0"/>
                        </a:rPr>
                        <a:t>L</a:t>
                      </a:r>
                      <a:endParaRPr lang="en-US" sz="1600" b="1" dirty="0">
                        <a:solidFill>
                          <a:schemeClr val="tx2"/>
                        </a:solidFill>
                        <a:latin typeface="ZapfHumnst BT" pitchFamily="34" charset="0"/>
                      </a:endParaRPr>
                    </a:p>
                  </p:txBody>
                </p:sp>
                <p:sp>
                  <p:nvSpPr>
                    <p:cNvPr id="20" name="Line 24"/>
                    <p:cNvSpPr>
                      <a:spLocks noChangeShapeType="1"/>
                    </p:cNvSpPr>
                    <p:nvPr/>
                  </p:nvSpPr>
                  <p:spPr bwMode="auto">
                    <a:xfrm>
                      <a:off x="3987" y="1744"/>
                      <a:ext cx="0" cy="961"/>
                    </a:xfrm>
                    <a:prstGeom prst="line">
                      <a:avLst/>
                    </a:prstGeom>
                    <a:ln>
                      <a:solidFill>
                        <a:schemeClr val="tx2"/>
                      </a:solidFill>
                      <a:headEnd/>
                      <a:tailEnd type="triangle" w="med" len="med"/>
                    </a:ln>
                  </p:spPr>
                  <p:style>
                    <a:lnRef idx="1">
                      <a:schemeClr val="dk1"/>
                    </a:lnRef>
                    <a:fillRef idx="0">
                      <a:schemeClr val="dk1"/>
                    </a:fillRef>
                    <a:effectRef idx="0">
                      <a:schemeClr val="dk1"/>
                    </a:effectRef>
                    <a:fontRef idx="minor">
                      <a:schemeClr val="tx1"/>
                    </a:fontRef>
                  </p:style>
                  <p:txBody>
                    <a:bodyPr wrap="none" anchor="ctr"/>
                    <a:lstStyle/>
                    <a:p>
                      <a:endParaRPr lang="en-US"/>
                    </a:p>
                  </p:txBody>
                </p:sp>
                <p:sp>
                  <p:nvSpPr>
                    <p:cNvPr id="21" name="Line 28"/>
                    <p:cNvSpPr>
                      <a:spLocks noChangeShapeType="1"/>
                    </p:cNvSpPr>
                    <p:nvPr/>
                  </p:nvSpPr>
                  <p:spPr bwMode="auto">
                    <a:xfrm>
                      <a:off x="912" y="1728"/>
                      <a:ext cx="3888" cy="0"/>
                    </a:xfrm>
                    <a:prstGeom prst="line">
                      <a:avLst/>
                    </a:prstGeom>
                    <a:noFill/>
                    <a:ln w="9525">
                      <a:solidFill>
                        <a:schemeClr val="bg1"/>
                      </a:solidFill>
                      <a:round/>
                      <a:headEnd/>
                      <a:tailEnd type="triangle" w="med" len="med"/>
                    </a:ln>
                    <a:effectLst/>
                  </p:spPr>
                  <p:txBody>
                    <a:bodyPr wrap="none" anchor="ctr"/>
                    <a:lstStyle/>
                    <a:p>
                      <a:endParaRPr lang="en-US"/>
                    </a:p>
                  </p:txBody>
                </p:sp>
                <p:sp>
                  <p:nvSpPr>
                    <p:cNvPr id="22" name="Line 29"/>
                    <p:cNvSpPr>
                      <a:spLocks noChangeShapeType="1"/>
                    </p:cNvSpPr>
                    <p:nvPr/>
                  </p:nvSpPr>
                  <p:spPr bwMode="auto">
                    <a:xfrm>
                      <a:off x="3600" y="1728"/>
                      <a:ext cx="0" cy="0"/>
                    </a:xfrm>
                    <a:prstGeom prst="line">
                      <a:avLst/>
                    </a:prstGeom>
                    <a:noFill/>
                    <a:ln w="9525">
                      <a:solidFill>
                        <a:schemeClr val="tx1"/>
                      </a:solidFill>
                      <a:round/>
                      <a:headEnd/>
                      <a:tailEnd type="triangle" w="med" len="med"/>
                    </a:ln>
                    <a:effectLst/>
                  </p:spPr>
                  <p:txBody>
                    <a:bodyPr wrap="none" anchor="ctr"/>
                    <a:lstStyle/>
                    <a:p>
                      <a:endParaRPr lang="en-US"/>
                    </a:p>
                  </p:txBody>
                </p:sp>
                <p:sp>
                  <p:nvSpPr>
                    <p:cNvPr id="23" name="Line 30"/>
                    <p:cNvSpPr>
                      <a:spLocks noChangeShapeType="1"/>
                    </p:cNvSpPr>
                    <p:nvPr/>
                  </p:nvSpPr>
                  <p:spPr bwMode="auto">
                    <a:xfrm flipV="1">
                      <a:off x="3792" y="1584"/>
                      <a:ext cx="0" cy="48"/>
                    </a:xfrm>
                    <a:prstGeom prst="line">
                      <a:avLst/>
                    </a:prstGeom>
                    <a:noFill/>
                    <a:ln w="9525">
                      <a:solidFill>
                        <a:schemeClr val="tx1"/>
                      </a:solidFill>
                      <a:round/>
                      <a:headEnd/>
                      <a:tailEnd type="triangle" w="med" len="med"/>
                    </a:ln>
                    <a:effectLst/>
                  </p:spPr>
                  <p:txBody>
                    <a:bodyPr wrap="none" anchor="ctr"/>
                    <a:lstStyle/>
                    <a:p>
                      <a:endParaRPr lang="en-US"/>
                    </a:p>
                  </p:txBody>
                </p:sp>
                <p:sp>
                  <p:nvSpPr>
                    <p:cNvPr id="24" name="Line 31"/>
                    <p:cNvSpPr>
                      <a:spLocks noChangeShapeType="1"/>
                    </p:cNvSpPr>
                    <p:nvPr/>
                  </p:nvSpPr>
                  <p:spPr bwMode="auto">
                    <a:xfrm>
                      <a:off x="1248" y="1737"/>
                      <a:ext cx="3964" cy="0"/>
                    </a:xfrm>
                    <a:prstGeom prst="line">
                      <a:avLst/>
                    </a:prstGeom>
                    <a:noFill/>
                    <a:ln w="9525">
                      <a:solidFill>
                        <a:schemeClr val="bg1"/>
                      </a:solidFill>
                      <a:round/>
                      <a:headEnd/>
                      <a:tailEnd type="triangle" w="med" len="med"/>
                    </a:ln>
                    <a:effectLst/>
                  </p:spPr>
                  <p:txBody>
                    <a:bodyPr wrap="none" anchor="ctr"/>
                    <a:lstStyle/>
                    <a:p>
                      <a:endParaRPr lang="en-US"/>
                    </a:p>
                  </p:txBody>
                </p:sp>
                <p:sp>
                  <p:nvSpPr>
                    <p:cNvPr id="25" name="Rectangle 32"/>
                    <p:cNvSpPr>
                      <a:spLocks noChangeArrowheads="1"/>
                    </p:cNvSpPr>
                    <p:nvPr/>
                  </p:nvSpPr>
                  <p:spPr bwMode="auto">
                    <a:xfrm>
                      <a:off x="490" y="1488"/>
                      <a:ext cx="4790" cy="288"/>
                    </a:xfrm>
                    <a:prstGeom prst="rect">
                      <a:avLst/>
                    </a:prstGeom>
                    <a:gradFill flip="none" rotWithShape="1">
                      <a:gsLst>
                        <a:gs pos="0">
                          <a:schemeClr val="tx1">
                            <a:lumMod val="75000"/>
                            <a:lumOff val="25000"/>
                          </a:schemeClr>
                        </a:gs>
                        <a:gs pos="7001">
                          <a:srgbClr val="E6E6E6"/>
                        </a:gs>
                        <a:gs pos="32001">
                          <a:srgbClr val="7D8496"/>
                        </a:gs>
                        <a:gs pos="47000">
                          <a:srgbClr val="E6E6E6"/>
                        </a:gs>
                        <a:gs pos="85001">
                          <a:srgbClr val="7D8496"/>
                        </a:gs>
                        <a:gs pos="100000">
                          <a:srgbClr val="E6E6E6"/>
                        </a:gs>
                      </a:gsLst>
                      <a:lin ang="5400000" scaled="0"/>
                      <a:tileRect r="-100000" b="-100000"/>
                    </a:gradFill>
                    <a:ln w="9525">
                      <a:solidFill>
                        <a:schemeClr val="bg2">
                          <a:lumMod val="60000"/>
                          <a:lumOff val="40000"/>
                        </a:schemeClr>
                      </a:solidFill>
                      <a:miter lim="800000"/>
                      <a:headEnd/>
                      <a:tailEnd/>
                    </a:ln>
                    <a:effectLst/>
                  </p:spPr>
                  <p:txBody>
                    <a:bodyPr wrap="none" anchor="ctr"/>
                    <a:lstStyle/>
                    <a:p>
                      <a:pPr algn="ctr"/>
                      <a:r>
                        <a:rPr lang="en-US" sz="2400" b="1" dirty="0">
                          <a:latin typeface="ZapfHumnst BT" pitchFamily="34" charset="0"/>
                        </a:rPr>
                        <a:t>Sentinel Events </a:t>
                      </a:r>
                    </a:p>
                  </p:txBody>
                </p:sp>
              </p:grpSp>
            </p:grpSp>
          </p:grpSp>
          <p:sp>
            <p:nvSpPr>
              <p:cNvPr id="10" name="Text Box 3"/>
              <p:cNvSpPr txBox="1">
                <a:spLocks noChangeArrowheads="1"/>
              </p:cNvSpPr>
              <p:nvPr/>
            </p:nvSpPr>
            <p:spPr bwMode="auto">
              <a:xfrm>
                <a:off x="6808297" y="4690646"/>
                <a:ext cx="1213257" cy="830997"/>
              </a:xfrm>
              <a:prstGeom prst="rect">
                <a:avLst/>
              </a:prstGeom>
              <a:noFill/>
              <a:ln w="9525">
                <a:noFill/>
                <a:miter lim="800000"/>
                <a:headEnd/>
                <a:tailEnd/>
              </a:ln>
              <a:effectLst/>
            </p:spPr>
            <p:txBody>
              <a:bodyPr wrap="square">
                <a:spAutoFit/>
              </a:bodyPr>
              <a:lstStyle/>
              <a:p>
                <a:pPr algn="ctr">
                  <a:spcBef>
                    <a:spcPct val="50000"/>
                  </a:spcBef>
                </a:pPr>
                <a:r>
                  <a:rPr lang="en-US" sz="1600" b="1" dirty="0" smtClean="0">
                    <a:solidFill>
                      <a:schemeClr val="tx2"/>
                    </a:solidFill>
                    <a:latin typeface="ZapfHumnst BT" pitchFamily="34" charset="0"/>
                  </a:rPr>
                  <a:t>AIDS-defining condition</a:t>
                </a:r>
                <a:endParaRPr lang="en-US" sz="1600" b="1" dirty="0">
                  <a:solidFill>
                    <a:schemeClr val="tx2"/>
                  </a:solidFill>
                  <a:latin typeface="ZapfHumnst BT" pitchFamily="34" charset="0"/>
                </a:endParaRPr>
              </a:p>
            </p:txBody>
          </p:sp>
        </p:grpSp>
      </p:grpSp>
    </p:spTree>
    <p:extLst>
      <p:ext uri="{BB962C8B-B14F-4D97-AF65-F5344CB8AC3E}">
        <p14:creationId xmlns:p14="http://schemas.microsoft.com/office/powerpoint/2010/main" val="289776908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Standards</a:t>
            </a:r>
            <a:endParaRPr lang="en-US" dirty="0"/>
          </a:p>
        </p:txBody>
      </p:sp>
      <p:sp>
        <p:nvSpPr>
          <p:cNvPr id="3" name="Content Placeholder 2"/>
          <p:cNvSpPr>
            <a:spLocks noGrp="1"/>
          </p:cNvSpPr>
          <p:nvPr>
            <p:ph idx="1"/>
          </p:nvPr>
        </p:nvSpPr>
        <p:spPr/>
        <p:txBody>
          <a:bodyPr/>
          <a:lstStyle/>
          <a:p>
            <a:pPr>
              <a:lnSpc>
                <a:spcPct val="90000"/>
              </a:lnSpc>
              <a:buSzPct val="75000"/>
            </a:pPr>
            <a:r>
              <a:rPr lang="en-US" dirty="0">
                <a:solidFill>
                  <a:schemeClr val="tx2"/>
                </a:solidFill>
              </a:rPr>
              <a:t>Case finding and information collection</a:t>
            </a:r>
          </a:p>
          <a:p>
            <a:pPr lvl="1">
              <a:lnSpc>
                <a:spcPct val="90000"/>
              </a:lnSpc>
            </a:pPr>
            <a:r>
              <a:rPr lang="en-US" dirty="0">
                <a:solidFill>
                  <a:schemeClr val="tx2"/>
                </a:solidFill>
              </a:rPr>
              <a:t>I</a:t>
            </a:r>
            <a:r>
              <a:rPr lang="en-US" dirty="0" smtClean="0">
                <a:solidFill>
                  <a:schemeClr val="tx2"/>
                </a:solidFill>
              </a:rPr>
              <a:t>dentify </a:t>
            </a:r>
            <a:r>
              <a:rPr lang="en-US" dirty="0">
                <a:solidFill>
                  <a:schemeClr val="tx2"/>
                </a:solidFill>
              </a:rPr>
              <a:t>report sources</a:t>
            </a:r>
          </a:p>
          <a:p>
            <a:pPr lvl="1">
              <a:lnSpc>
                <a:spcPct val="90000"/>
              </a:lnSpc>
            </a:pPr>
            <a:r>
              <a:rPr lang="en-US" dirty="0">
                <a:solidFill>
                  <a:schemeClr val="tx2"/>
                </a:solidFill>
              </a:rPr>
              <a:t>E</a:t>
            </a:r>
            <a:r>
              <a:rPr lang="en-US" dirty="0" smtClean="0">
                <a:solidFill>
                  <a:schemeClr val="tx2"/>
                </a:solidFill>
              </a:rPr>
              <a:t>stablish </a:t>
            </a:r>
            <a:r>
              <a:rPr lang="en-US" dirty="0">
                <a:solidFill>
                  <a:schemeClr val="tx2"/>
                </a:solidFill>
              </a:rPr>
              <a:t>effective communication</a:t>
            </a:r>
          </a:p>
          <a:p>
            <a:pPr lvl="1">
              <a:lnSpc>
                <a:spcPct val="90000"/>
              </a:lnSpc>
            </a:pPr>
            <a:r>
              <a:rPr lang="en-US" dirty="0">
                <a:solidFill>
                  <a:schemeClr val="tx2"/>
                </a:solidFill>
              </a:rPr>
              <a:t>E</a:t>
            </a:r>
            <a:r>
              <a:rPr lang="en-US" dirty="0" smtClean="0">
                <a:solidFill>
                  <a:schemeClr val="tx2"/>
                </a:solidFill>
              </a:rPr>
              <a:t>ducate </a:t>
            </a:r>
            <a:r>
              <a:rPr lang="en-US" dirty="0">
                <a:solidFill>
                  <a:schemeClr val="tx2"/>
                </a:solidFill>
              </a:rPr>
              <a:t>providers</a:t>
            </a:r>
          </a:p>
          <a:p>
            <a:pPr lvl="1">
              <a:lnSpc>
                <a:spcPct val="90000"/>
              </a:lnSpc>
            </a:pPr>
            <a:r>
              <a:rPr lang="en-US" dirty="0">
                <a:solidFill>
                  <a:schemeClr val="tx2"/>
                </a:solidFill>
              </a:rPr>
              <a:t>R</a:t>
            </a:r>
            <a:r>
              <a:rPr lang="en-US" dirty="0" smtClean="0">
                <a:solidFill>
                  <a:schemeClr val="tx2"/>
                </a:solidFill>
              </a:rPr>
              <a:t>eview </a:t>
            </a:r>
            <a:r>
              <a:rPr lang="en-US" dirty="0">
                <a:solidFill>
                  <a:schemeClr val="tx2"/>
                </a:solidFill>
              </a:rPr>
              <a:t>medical records</a:t>
            </a:r>
          </a:p>
          <a:p>
            <a:pPr lvl="2">
              <a:lnSpc>
                <a:spcPct val="90000"/>
              </a:lnSpc>
              <a:buSzPct val="70000"/>
              <a:buFont typeface="Wingdings" pitchFamily="2" charset="2"/>
              <a:buChar char="§"/>
            </a:pPr>
            <a:r>
              <a:rPr lang="en-US" dirty="0" smtClean="0">
                <a:solidFill>
                  <a:schemeClr val="tx2"/>
                </a:solidFill>
              </a:rPr>
              <a:t>Identify </a:t>
            </a:r>
            <a:r>
              <a:rPr lang="en-US" dirty="0">
                <a:solidFill>
                  <a:schemeClr val="tx2"/>
                </a:solidFill>
              </a:rPr>
              <a:t>missed cases</a:t>
            </a:r>
          </a:p>
          <a:p>
            <a:pPr lvl="2">
              <a:lnSpc>
                <a:spcPct val="90000"/>
              </a:lnSpc>
              <a:buSzPct val="70000"/>
              <a:buFont typeface="Wingdings" pitchFamily="2" charset="2"/>
              <a:buChar char="§"/>
            </a:pPr>
            <a:r>
              <a:rPr lang="en-US" dirty="0" smtClean="0">
                <a:solidFill>
                  <a:schemeClr val="tx2"/>
                </a:solidFill>
              </a:rPr>
              <a:t>Ascertain </a:t>
            </a:r>
            <a:r>
              <a:rPr lang="en-US" dirty="0">
                <a:solidFill>
                  <a:schemeClr val="tx2"/>
                </a:solidFill>
              </a:rPr>
              <a:t>risk factor </a:t>
            </a:r>
            <a:r>
              <a:rPr lang="en-US" dirty="0" smtClean="0">
                <a:solidFill>
                  <a:schemeClr val="tx2"/>
                </a:solidFill>
              </a:rPr>
              <a:t>information</a:t>
            </a:r>
          </a:p>
          <a:p>
            <a:pPr marL="914400" lvl="2" indent="0">
              <a:lnSpc>
                <a:spcPct val="90000"/>
              </a:lnSpc>
              <a:buSzPct val="50000"/>
              <a:buNone/>
            </a:pPr>
            <a:endParaRPr lang="en-US" dirty="0">
              <a:solidFill>
                <a:schemeClr val="tx2"/>
              </a:solidFill>
            </a:endParaRPr>
          </a:p>
          <a:p>
            <a:pPr>
              <a:lnSpc>
                <a:spcPct val="90000"/>
              </a:lnSpc>
              <a:buSzPct val="75000"/>
            </a:pPr>
            <a:r>
              <a:rPr lang="en-US" dirty="0">
                <a:solidFill>
                  <a:schemeClr val="tx2"/>
                </a:solidFill>
              </a:rPr>
              <a:t>Monitoring completeness and timeliness</a:t>
            </a:r>
          </a:p>
          <a:p>
            <a:pPr lvl="1">
              <a:lnSpc>
                <a:spcPct val="90000"/>
              </a:lnSpc>
              <a:buSzPct val="50000"/>
            </a:pPr>
            <a:endParaRPr lang="en-US" dirty="0">
              <a:solidFill>
                <a:schemeClr val="tx2"/>
              </a:solidFill>
            </a:endParaRPr>
          </a:p>
          <a:p>
            <a:pPr marL="0" indent="0">
              <a:buNone/>
            </a:pPr>
            <a:endParaRPr lang="en-US" b="0" dirty="0"/>
          </a:p>
        </p:txBody>
      </p:sp>
    </p:spTree>
    <p:extLst>
      <p:ext uri="{BB962C8B-B14F-4D97-AF65-F5344CB8AC3E}">
        <p14:creationId xmlns:p14="http://schemas.microsoft.com/office/powerpoint/2010/main" val="339814146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 Standards</a:t>
            </a:r>
            <a:endParaRPr lang="en-US" dirty="0"/>
          </a:p>
        </p:txBody>
      </p:sp>
      <p:sp>
        <p:nvSpPr>
          <p:cNvPr id="3" name="Content Placeholder 2"/>
          <p:cNvSpPr>
            <a:spLocks noGrp="1"/>
          </p:cNvSpPr>
          <p:nvPr>
            <p:ph idx="1"/>
          </p:nvPr>
        </p:nvSpPr>
        <p:spPr>
          <a:xfrm>
            <a:off x="457200" y="1600200"/>
            <a:ext cx="8229600" cy="4800599"/>
          </a:xfrm>
        </p:spPr>
        <p:txBody>
          <a:bodyPr/>
          <a:lstStyle/>
          <a:p>
            <a:pPr>
              <a:lnSpc>
                <a:spcPct val="80000"/>
              </a:lnSpc>
            </a:pPr>
            <a:r>
              <a:rPr lang="en-US" dirty="0" smtClean="0">
                <a:solidFill>
                  <a:schemeClr val="tx2"/>
                </a:solidFill>
              </a:rPr>
              <a:t>Completeness</a:t>
            </a:r>
          </a:p>
          <a:p>
            <a:pPr lvl="1">
              <a:lnSpc>
                <a:spcPct val="80000"/>
              </a:lnSpc>
            </a:pPr>
            <a:r>
              <a:rPr lang="en-US" u="sng" dirty="0" smtClean="0">
                <a:solidFill>
                  <a:schemeClr val="tx2"/>
                </a:solidFill>
              </a:rPr>
              <a:t>Minimum </a:t>
            </a:r>
            <a:r>
              <a:rPr lang="en-US" u="sng" dirty="0">
                <a:solidFill>
                  <a:schemeClr val="tx2"/>
                </a:solidFill>
              </a:rPr>
              <a:t>performance standard</a:t>
            </a:r>
            <a:r>
              <a:rPr lang="en-US" dirty="0">
                <a:solidFill>
                  <a:schemeClr val="tx2"/>
                </a:solidFill>
              </a:rPr>
              <a:t>: ≥85% of expected number of cases for a diagnosis year are reported by 12 months after the diagnosis </a:t>
            </a:r>
            <a:r>
              <a:rPr lang="en-US" dirty="0" smtClean="0">
                <a:solidFill>
                  <a:schemeClr val="tx2"/>
                </a:solidFill>
              </a:rPr>
              <a:t>year</a:t>
            </a:r>
            <a:endParaRPr lang="en-US" dirty="0">
              <a:solidFill>
                <a:schemeClr val="tx2"/>
              </a:solidFill>
            </a:endParaRPr>
          </a:p>
          <a:p>
            <a:pPr lvl="1">
              <a:lnSpc>
                <a:spcPct val="80000"/>
              </a:lnSpc>
            </a:pPr>
            <a:r>
              <a:rPr lang="en-US" u="sng" dirty="0" smtClean="0">
                <a:solidFill>
                  <a:schemeClr val="tx2"/>
                </a:solidFill>
              </a:rPr>
              <a:t>Target</a:t>
            </a:r>
            <a:r>
              <a:rPr lang="en-US" dirty="0" smtClean="0">
                <a:solidFill>
                  <a:schemeClr val="tx2"/>
                </a:solidFill>
              </a:rPr>
              <a:t>: </a:t>
            </a:r>
            <a:r>
              <a:rPr lang="en-US" dirty="0">
                <a:solidFill>
                  <a:schemeClr val="tx2"/>
                </a:solidFill>
              </a:rPr>
              <a:t>≥95% of expected number of cases for a diagnosis year are reported by 12 months after the diagnosis </a:t>
            </a:r>
            <a:r>
              <a:rPr lang="en-US" dirty="0" smtClean="0">
                <a:solidFill>
                  <a:schemeClr val="tx2"/>
                </a:solidFill>
              </a:rPr>
              <a:t>year</a:t>
            </a:r>
            <a:endParaRPr lang="en-US" dirty="0">
              <a:solidFill>
                <a:schemeClr val="tx2"/>
              </a:solidFill>
            </a:endParaRPr>
          </a:p>
          <a:p>
            <a:pPr marL="0" indent="0">
              <a:lnSpc>
                <a:spcPct val="80000"/>
              </a:lnSpc>
              <a:buNone/>
            </a:pPr>
            <a:endParaRPr lang="en-US" sz="2400" dirty="0">
              <a:solidFill>
                <a:schemeClr val="tx2"/>
              </a:solidFill>
            </a:endParaRPr>
          </a:p>
          <a:p>
            <a:pPr>
              <a:lnSpc>
                <a:spcPct val="80000"/>
              </a:lnSpc>
            </a:pPr>
            <a:r>
              <a:rPr lang="en-US" sz="2400" dirty="0" smtClean="0">
                <a:solidFill>
                  <a:schemeClr val="tx2"/>
                </a:solidFill>
              </a:rPr>
              <a:t>Timeliness</a:t>
            </a:r>
          </a:p>
          <a:p>
            <a:pPr lvl="1">
              <a:lnSpc>
                <a:spcPct val="80000"/>
              </a:lnSpc>
            </a:pPr>
            <a:r>
              <a:rPr lang="en-US" dirty="0" smtClean="0">
                <a:solidFill>
                  <a:schemeClr val="tx2"/>
                </a:solidFill>
              </a:rPr>
              <a:t>Assessed as part of the completeness standard</a:t>
            </a:r>
          </a:p>
          <a:p>
            <a:pPr lvl="1">
              <a:lnSpc>
                <a:spcPct val="80000"/>
              </a:lnSpc>
            </a:pPr>
            <a:r>
              <a:rPr lang="en-US" u="sng" dirty="0" smtClean="0">
                <a:solidFill>
                  <a:schemeClr val="tx2"/>
                </a:solidFill>
              </a:rPr>
              <a:t>Minimum </a:t>
            </a:r>
            <a:r>
              <a:rPr lang="en-US" u="sng" dirty="0">
                <a:solidFill>
                  <a:schemeClr val="tx2"/>
                </a:solidFill>
              </a:rPr>
              <a:t>performance </a:t>
            </a:r>
            <a:r>
              <a:rPr lang="en-US" u="sng" dirty="0" smtClean="0">
                <a:solidFill>
                  <a:schemeClr val="tx2"/>
                </a:solidFill>
              </a:rPr>
              <a:t>standard:</a:t>
            </a:r>
            <a:r>
              <a:rPr lang="en-US" dirty="0" smtClean="0">
                <a:solidFill>
                  <a:schemeClr val="tx2"/>
                </a:solidFill>
              </a:rPr>
              <a:t> ≥</a:t>
            </a:r>
            <a:r>
              <a:rPr lang="en-US" dirty="0">
                <a:solidFill>
                  <a:schemeClr val="tx2"/>
                </a:solidFill>
              </a:rPr>
              <a:t>66% of cases for a diagnosis year are reported within 6 months of diagnosis, assessed </a:t>
            </a:r>
            <a:r>
              <a:rPr lang="en-US" b="1" dirty="0" smtClean="0">
                <a:solidFill>
                  <a:schemeClr val="tx2"/>
                </a:solidFill>
              </a:rPr>
              <a:t>only when </a:t>
            </a:r>
            <a:r>
              <a:rPr lang="en-US" dirty="0" smtClean="0">
                <a:solidFill>
                  <a:schemeClr val="tx2"/>
                </a:solidFill>
              </a:rPr>
              <a:t>there is </a:t>
            </a:r>
            <a:r>
              <a:rPr lang="en-US" dirty="0">
                <a:solidFill>
                  <a:schemeClr val="tx2"/>
                </a:solidFill>
              </a:rPr>
              <a:t>≥85% completeness </a:t>
            </a:r>
            <a:r>
              <a:rPr lang="en-US" dirty="0" smtClean="0">
                <a:solidFill>
                  <a:schemeClr val="tx2"/>
                </a:solidFill>
              </a:rPr>
              <a:t>at 12 </a:t>
            </a:r>
            <a:r>
              <a:rPr lang="en-US" dirty="0">
                <a:solidFill>
                  <a:schemeClr val="tx2"/>
                </a:solidFill>
              </a:rPr>
              <a:t>months after the diagnosis </a:t>
            </a:r>
            <a:r>
              <a:rPr lang="en-US" dirty="0" smtClean="0">
                <a:solidFill>
                  <a:schemeClr val="tx2"/>
                </a:solidFill>
              </a:rPr>
              <a:t>year</a:t>
            </a:r>
            <a:endParaRPr lang="en-US" dirty="0">
              <a:solidFill>
                <a:schemeClr val="tx2"/>
              </a:solidFill>
            </a:endParaRPr>
          </a:p>
          <a:p>
            <a:pPr marL="0" indent="0">
              <a:lnSpc>
                <a:spcPct val="80000"/>
              </a:lnSpc>
              <a:buSzPct val="50000"/>
              <a:buNone/>
            </a:pPr>
            <a:endParaRPr lang="en-US" sz="2000" dirty="0">
              <a:solidFill>
                <a:schemeClr val="tx2"/>
              </a:solidFill>
            </a:endParaRPr>
          </a:p>
          <a:p>
            <a:pPr>
              <a:lnSpc>
                <a:spcPct val="80000"/>
              </a:lnSpc>
            </a:pPr>
            <a:endParaRPr lang="en-US" sz="1800" dirty="0">
              <a:solidFill>
                <a:schemeClr val="tx2"/>
              </a:solidFill>
            </a:endParaRPr>
          </a:p>
          <a:p>
            <a:endParaRPr lang="en-US" dirty="0">
              <a:solidFill>
                <a:schemeClr val="tx2"/>
              </a:solidFill>
            </a:endParaRPr>
          </a:p>
        </p:txBody>
      </p:sp>
    </p:spTree>
    <p:extLst>
      <p:ext uri="{BB962C8B-B14F-4D97-AF65-F5344CB8AC3E}">
        <p14:creationId xmlns:p14="http://schemas.microsoft.com/office/powerpoint/2010/main" val="70931346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Assess Completeness of Reporting</a:t>
            </a:r>
            <a:endParaRPr lang="en-US" dirty="0"/>
          </a:p>
        </p:txBody>
      </p:sp>
      <p:sp>
        <p:nvSpPr>
          <p:cNvPr id="3" name="Content Placeholder 2"/>
          <p:cNvSpPr>
            <a:spLocks noGrp="1"/>
          </p:cNvSpPr>
          <p:nvPr>
            <p:ph idx="1"/>
          </p:nvPr>
        </p:nvSpPr>
        <p:spPr/>
        <p:txBody>
          <a:bodyPr/>
          <a:lstStyle/>
          <a:p>
            <a:pPr>
              <a:lnSpc>
                <a:spcPct val="90000"/>
              </a:lnSpc>
            </a:pPr>
            <a:r>
              <a:rPr lang="en-US" b="0" dirty="0" smtClean="0">
                <a:solidFill>
                  <a:schemeClr val="tx2"/>
                </a:solidFill>
              </a:rPr>
              <a:t>Use CDC-supplied SAS programs</a:t>
            </a:r>
          </a:p>
          <a:p>
            <a:pPr lvl="1">
              <a:lnSpc>
                <a:spcPct val="90000"/>
              </a:lnSpc>
            </a:pPr>
            <a:r>
              <a:rPr lang="en-US" b="0" dirty="0" smtClean="0">
                <a:solidFill>
                  <a:schemeClr val="tx2"/>
                </a:solidFill>
              </a:rPr>
              <a:t>Capture-recapture </a:t>
            </a:r>
            <a:r>
              <a:rPr lang="en-US" b="0" dirty="0">
                <a:solidFill>
                  <a:schemeClr val="tx2"/>
                </a:solidFill>
              </a:rPr>
              <a:t>analyses (prerequisite: correct document-based data </a:t>
            </a:r>
            <a:r>
              <a:rPr lang="en-US" b="0" dirty="0" smtClean="0">
                <a:solidFill>
                  <a:schemeClr val="tx2"/>
                </a:solidFill>
              </a:rPr>
              <a:t>management)</a:t>
            </a:r>
          </a:p>
          <a:p>
            <a:pPr>
              <a:lnSpc>
                <a:spcPct val="90000"/>
              </a:lnSpc>
            </a:pPr>
            <a:endParaRPr lang="en-US" b="0" dirty="0" smtClean="0">
              <a:solidFill>
                <a:schemeClr val="tx2"/>
              </a:solidFill>
            </a:endParaRPr>
          </a:p>
          <a:p>
            <a:pPr>
              <a:lnSpc>
                <a:spcPct val="90000"/>
              </a:lnSpc>
            </a:pPr>
            <a:r>
              <a:rPr lang="en-US" b="0" dirty="0" smtClean="0">
                <a:solidFill>
                  <a:schemeClr val="tx2"/>
                </a:solidFill>
              </a:rPr>
              <a:t>Regular </a:t>
            </a:r>
            <a:r>
              <a:rPr lang="en-US" b="0" dirty="0">
                <a:solidFill>
                  <a:schemeClr val="tx2"/>
                </a:solidFill>
              </a:rPr>
              <a:t>assessments of reported vs. expected number of cases received from a reporting source, e.g., electronic lab reporting (determine frequency at least quarterly), with feedback to the reporting source (see </a:t>
            </a:r>
            <a:r>
              <a:rPr lang="en-US" b="0" dirty="0" smtClean="0">
                <a:solidFill>
                  <a:schemeClr val="tx2"/>
                </a:solidFill>
              </a:rPr>
              <a:t>Reporting chapter)</a:t>
            </a:r>
            <a:endParaRPr lang="en-US" b="0" dirty="0">
              <a:solidFill>
                <a:schemeClr val="tx2"/>
              </a:solidFill>
            </a:endParaRPr>
          </a:p>
          <a:p>
            <a:pPr>
              <a:lnSpc>
                <a:spcPct val="90000"/>
              </a:lnSpc>
            </a:pPr>
            <a:endParaRPr lang="en-US" b="0" dirty="0" smtClean="0">
              <a:solidFill>
                <a:schemeClr val="tx2"/>
              </a:solidFill>
            </a:endParaRPr>
          </a:p>
          <a:p>
            <a:pPr>
              <a:lnSpc>
                <a:spcPct val="90000"/>
              </a:lnSpc>
            </a:pPr>
            <a:r>
              <a:rPr lang="en-US" b="0" dirty="0" smtClean="0">
                <a:solidFill>
                  <a:schemeClr val="tx2"/>
                </a:solidFill>
              </a:rPr>
              <a:t>Case-finding </a:t>
            </a:r>
            <a:r>
              <a:rPr lang="en-US" b="0" dirty="0">
                <a:solidFill>
                  <a:schemeClr val="tx2"/>
                </a:solidFill>
              </a:rPr>
              <a:t>audits </a:t>
            </a:r>
            <a:r>
              <a:rPr lang="en-US" b="0" dirty="0" smtClean="0">
                <a:solidFill>
                  <a:schemeClr val="tx2"/>
                </a:solidFill>
              </a:rPr>
              <a:t>(see </a:t>
            </a:r>
            <a:r>
              <a:rPr lang="en-US" b="0" dirty="0"/>
              <a:t>Evaluation and Data </a:t>
            </a:r>
            <a:r>
              <a:rPr lang="en-US" b="0" dirty="0" smtClean="0"/>
              <a:t>Quality chapter</a:t>
            </a:r>
            <a:r>
              <a:rPr lang="en-US" b="0" dirty="0" smtClean="0">
                <a:solidFill>
                  <a:schemeClr val="tx2"/>
                </a:solidFill>
              </a:rPr>
              <a:t>)</a:t>
            </a:r>
            <a:endParaRPr lang="en-US" b="0" dirty="0">
              <a:solidFill>
                <a:schemeClr val="tx2"/>
              </a:solidFill>
            </a:endParaRPr>
          </a:p>
          <a:p>
            <a:pPr marL="0" indent="0">
              <a:buNone/>
            </a:pPr>
            <a:endParaRPr lang="en-US" dirty="0"/>
          </a:p>
        </p:txBody>
      </p:sp>
    </p:spTree>
    <p:extLst>
      <p:ext uri="{BB962C8B-B14F-4D97-AF65-F5344CB8AC3E}">
        <p14:creationId xmlns:p14="http://schemas.microsoft.com/office/powerpoint/2010/main" val="78021825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Completeness</a:t>
            </a:r>
            <a:endParaRPr lang="en-US" dirty="0"/>
          </a:p>
        </p:txBody>
      </p:sp>
      <p:sp>
        <p:nvSpPr>
          <p:cNvPr id="3" name="Content Placeholder 2"/>
          <p:cNvSpPr>
            <a:spLocks noGrp="1"/>
          </p:cNvSpPr>
          <p:nvPr>
            <p:ph idx="1"/>
          </p:nvPr>
        </p:nvSpPr>
        <p:spPr/>
        <p:txBody>
          <a:bodyPr/>
          <a:lstStyle/>
          <a:p>
            <a:r>
              <a:rPr lang="en-US" b="0" dirty="0" smtClean="0">
                <a:solidFill>
                  <a:schemeClr val="tx2"/>
                </a:solidFill>
              </a:rPr>
              <a:t>Completeness </a:t>
            </a:r>
            <a:r>
              <a:rPr lang="en-US" b="0" dirty="0">
                <a:solidFill>
                  <a:schemeClr val="tx2"/>
                </a:solidFill>
              </a:rPr>
              <a:t>of case ascertainment for the most </a:t>
            </a:r>
            <a:r>
              <a:rPr lang="en-US" b="0" dirty="0" smtClean="0">
                <a:solidFill>
                  <a:schemeClr val="tx2"/>
                </a:solidFill>
              </a:rPr>
              <a:t>recent diagnosis </a:t>
            </a:r>
            <a:r>
              <a:rPr lang="en-US" b="0" dirty="0">
                <a:solidFill>
                  <a:schemeClr val="tx2"/>
                </a:solidFill>
              </a:rPr>
              <a:t>year is calculated at 12 months after the diagnosis year, and expressed as a percentage (</a:t>
            </a:r>
            <a:r>
              <a:rPr lang="en-US" b="0" i="1" dirty="0">
                <a:solidFill>
                  <a:schemeClr val="tx2"/>
                </a:solidFill>
              </a:rPr>
              <a:t>p</a:t>
            </a:r>
            <a:r>
              <a:rPr lang="en-US" b="0" dirty="0">
                <a:solidFill>
                  <a:schemeClr val="tx2"/>
                </a:solidFill>
              </a:rPr>
              <a:t>×100). </a:t>
            </a:r>
          </a:p>
          <a:p>
            <a:pPr>
              <a:buNone/>
            </a:pPr>
            <a:r>
              <a:rPr lang="en-US" b="0" dirty="0">
                <a:solidFill>
                  <a:schemeClr val="tx2"/>
                </a:solidFill>
              </a:rPr>
              <a:t>	</a:t>
            </a:r>
            <a:endParaRPr lang="en-US" b="0" dirty="0" smtClean="0">
              <a:solidFill>
                <a:schemeClr val="tx2"/>
              </a:solidFill>
            </a:endParaRPr>
          </a:p>
          <a:p>
            <a:pPr>
              <a:buNone/>
            </a:pPr>
            <a:r>
              <a:rPr lang="en-US" b="0" i="1" dirty="0" smtClean="0">
                <a:solidFill>
                  <a:schemeClr val="tx2"/>
                </a:solidFill>
              </a:rPr>
              <a:t>P </a:t>
            </a:r>
            <a:r>
              <a:rPr lang="en-US" b="0" dirty="0">
                <a:solidFill>
                  <a:schemeClr val="tx2"/>
                </a:solidFill>
              </a:rPr>
              <a:t>is estimated by:</a:t>
            </a:r>
          </a:p>
          <a:p>
            <a:endParaRPr lang="en-US" dirty="0">
              <a:solidFill>
                <a:schemeClr val="bg1"/>
              </a:solidFill>
            </a:endParaRPr>
          </a:p>
          <a:p>
            <a:pPr algn="ctr">
              <a:buNone/>
            </a:pPr>
            <a:r>
              <a:rPr lang="en-US" sz="1900" b="0" i="1" u="sng" dirty="0" smtClean="0">
                <a:solidFill>
                  <a:schemeClr val="tx2"/>
                </a:solidFill>
              </a:rPr>
              <a:t>Number </a:t>
            </a:r>
            <a:r>
              <a:rPr lang="en-US" sz="1900" b="0" i="1" u="sng" dirty="0">
                <a:solidFill>
                  <a:schemeClr val="tx2"/>
                </a:solidFill>
              </a:rPr>
              <a:t>of cases diagnosed and </a:t>
            </a:r>
            <a:r>
              <a:rPr lang="en-US" sz="1900" b="0" i="1" u="sng" dirty="0" smtClean="0">
                <a:solidFill>
                  <a:schemeClr val="tx2"/>
                </a:solidFill>
              </a:rPr>
              <a:t>reported by 12 months after the diagnosis year</a:t>
            </a:r>
            <a:endParaRPr lang="en-US" sz="1900" b="0" i="1" u="sng" dirty="0">
              <a:solidFill>
                <a:schemeClr val="tx2"/>
              </a:solidFill>
            </a:endParaRPr>
          </a:p>
          <a:p>
            <a:pPr algn="ctr">
              <a:buNone/>
            </a:pPr>
            <a:r>
              <a:rPr lang="en-US" sz="2000" b="0" i="1" dirty="0" smtClean="0">
                <a:solidFill>
                  <a:schemeClr val="tx2"/>
                </a:solidFill>
              </a:rPr>
              <a:t>Number </a:t>
            </a:r>
            <a:r>
              <a:rPr lang="en-US" sz="2000" b="0" i="1" dirty="0">
                <a:solidFill>
                  <a:schemeClr val="tx2"/>
                </a:solidFill>
              </a:rPr>
              <a:t>of cases expected to be diagnosed in that diagnosis year</a:t>
            </a:r>
          </a:p>
          <a:p>
            <a:pPr algn="ctr"/>
            <a:endParaRPr lang="en-US" sz="2000" dirty="0">
              <a:solidFill>
                <a:schemeClr val="bg1"/>
              </a:solidFill>
            </a:endParaRPr>
          </a:p>
          <a:p>
            <a:endParaRPr lang="en-US" dirty="0"/>
          </a:p>
        </p:txBody>
      </p:sp>
    </p:spTree>
    <p:extLst>
      <p:ext uri="{BB962C8B-B14F-4D97-AF65-F5344CB8AC3E}">
        <p14:creationId xmlns:p14="http://schemas.microsoft.com/office/powerpoint/2010/main" val="214831436"/>
      </p:ext>
    </p:extLst>
  </p:cSld>
  <p:clrMapOvr>
    <a:masterClrMapping/>
  </p:clrMapOvr>
  <p:transition>
    <p:fade/>
  </p:transition>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830</TotalTime>
  <Words>1487</Words>
  <Application>Microsoft Office PowerPoint</Application>
  <PresentationFormat>On-screen Show (4:3)</PresentationFormat>
  <Paragraphs>170</Paragraphs>
  <Slides>14</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WP MathA</vt:lpstr>
      <vt:lpstr>ZapfHumnst BT</vt:lpstr>
      <vt:lpstr>Symbol</vt:lpstr>
      <vt:lpstr>Myriad Web Pro</vt:lpstr>
      <vt:lpstr>Courier New</vt:lpstr>
      <vt:lpstr>Wingdings</vt:lpstr>
      <vt:lpstr>Calibri</vt:lpstr>
      <vt:lpstr>NCHHSTP_PPT_dark(</vt:lpstr>
      <vt:lpstr> Technical Guidance for  HIV Surveillance Programs  Access to Source Data, Case Finding, and Completeness of Reporting</vt:lpstr>
      <vt:lpstr>Objectives/Goals</vt:lpstr>
      <vt:lpstr>Overview</vt:lpstr>
      <vt:lpstr>Structural requirements</vt:lpstr>
      <vt:lpstr>Definition of Reportable Events</vt:lpstr>
      <vt:lpstr>Process Standards</vt:lpstr>
      <vt:lpstr>Outcome Standards</vt:lpstr>
      <vt:lpstr>How to Assess Completeness of Reporting</vt:lpstr>
      <vt:lpstr>Completeness</vt:lpstr>
      <vt:lpstr>Timeliness</vt:lpstr>
      <vt:lpstr>Major Changes from the  Previous Technical Guidance</vt:lpstr>
      <vt:lpstr>Main Takeaway Points</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49</cp:revision>
  <dcterms:created xsi:type="dcterms:W3CDTF">2010-12-06T17:56:06Z</dcterms:created>
  <dcterms:modified xsi:type="dcterms:W3CDTF">2012-06-22T17:24:17Z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