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9"/>
  </p:notesMasterIdLst>
  <p:handoutMasterIdLst>
    <p:handoutMasterId r:id="rId30"/>
  </p:handoutMasterIdLst>
  <p:sldIdLst>
    <p:sldId id="256" r:id="rId2"/>
    <p:sldId id="267" r:id="rId3"/>
    <p:sldId id="275" r:id="rId4"/>
    <p:sldId id="266" r:id="rId5"/>
    <p:sldId id="270" r:id="rId6"/>
    <p:sldId id="271" r:id="rId7"/>
    <p:sldId id="284" r:id="rId8"/>
    <p:sldId id="276" r:id="rId9"/>
    <p:sldId id="278" r:id="rId10"/>
    <p:sldId id="279" r:id="rId11"/>
    <p:sldId id="280" r:id="rId12"/>
    <p:sldId id="281" r:id="rId13"/>
    <p:sldId id="282" r:id="rId14"/>
    <p:sldId id="277" r:id="rId15"/>
    <p:sldId id="283" r:id="rId16"/>
    <p:sldId id="290" r:id="rId17"/>
    <p:sldId id="289" r:id="rId18"/>
    <p:sldId id="288" r:id="rId19"/>
    <p:sldId id="287" r:id="rId20"/>
    <p:sldId id="286" r:id="rId21"/>
    <p:sldId id="291" r:id="rId22"/>
    <p:sldId id="293" r:id="rId23"/>
    <p:sldId id="294" r:id="rId24"/>
    <p:sldId id="285" r:id="rId25"/>
    <p:sldId id="274" r:id="rId26"/>
    <p:sldId id="264" r:id="rId27"/>
    <p:sldId id="263" r:id="rId28"/>
  </p:sldIdLst>
  <p:sldSz cx="9144000" cy="6858000" type="screen4x3"/>
  <p:notesSz cx="7010400" cy="9296400"/>
  <p:embeddedFontLst>
    <p:embeddedFont>
      <p:font typeface="Myriad Web Pro" charset="0"/>
      <p:regular r:id="rId31"/>
      <p:bold r:id="rId32"/>
      <p:italic r:id="rId33"/>
    </p:embeddedFont>
    <p:embeddedFont>
      <p:font typeface="Calibri" pitchFamily="34" charset="0"/>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86471" autoAdjust="0"/>
  </p:normalViewPr>
  <p:slideViewPr>
    <p:cSldViewPr>
      <p:cViewPr varScale="1">
        <p:scale>
          <a:sx n="63" d="100"/>
          <a:sy n="63" d="100"/>
        </p:scale>
        <p:origin x="-654" y="-108"/>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notesViewPr>
    <p:cSldViewPr>
      <p:cViewPr varScale="1">
        <p:scale>
          <a:sx n="67" d="100"/>
          <a:sy n="67" d="100"/>
        </p:scale>
        <p:origin x="-192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4646635-DCA9-4459-8D66-21095CC9B411}" type="datetimeFigureOut">
              <a:rPr lang="en-US" smtClean="0"/>
              <a:t>6/25/2012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F425DB8-4654-4FE2-B5B7-A5224897B1A9}" type="slidenum">
              <a:rPr lang="en-US" smtClean="0"/>
              <a:t>‹#›</a:t>
            </a:fld>
            <a:endParaRPr lang="en-US"/>
          </a:p>
        </p:txBody>
      </p:sp>
    </p:spTree>
    <p:extLst>
      <p:ext uri="{BB962C8B-B14F-4D97-AF65-F5344CB8AC3E}">
        <p14:creationId xmlns:p14="http://schemas.microsoft.com/office/powerpoint/2010/main" val="2534543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6" cy="464343"/>
          </a:xfrm>
          <a:prstGeom prst="rect">
            <a:avLst/>
          </a:prstGeom>
        </p:spPr>
        <p:txBody>
          <a:bodyPr vert="horz" lIns="91614" tIns="45807" rIns="91614" bIns="45807" rtlCol="0"/>
          <a:lstStyle>
            <a:lvl1pPr algn="l">
              <a:defRPr sz="1200"/>
            </a:lvl1pPr>
          </a:lstStyle>
          <a:p>
            <a:endParaRPr lang="en-US"/>
          </a:p>
        </p:txBody>
      </p:sp>
      <p:sp>
        <p:nvSpPr>
          <p:cNvPr id="3" name="Date Placeholder 2"/>
          <p:cNvSpPr>
            <a:spLocks noGrp="1"/>
          </p:cNvSpPr>
          <p:nvPr>
            <p:ph type="dt" idx="1"/>
          </p:nvPr>
        </p:nvSpPr>
        <p:spPr>
          <a:xfrm>
            <a:off x="3971393" y="0"/>
            <a:ext cx="3037416" cy="464343"/>
          </a:xfrm>
          <a:prstGeom prst="rect">
            <a:avLst/>
          </a:prstGeom>
        </p:spPr>
        <p:txBody>
          <a:bodyPr vert="horz" lIns="91614" tIns="45807" rIns="91614" bIns="45807" rtlCol="0"/>
          <a:lstStyle>
            <a:lvl1pPr algn="r">
              <a:defRPr sz="1200"/>
            </a:lvl1pPr>
          </a:lstStyle>
          <a:p>
            <a:fld id="{FED05122-B9EF-44B1-8E67-014EB94303DD}" type="datetimeFigureOut">
              <a:rPr lang="en-US" smtClean="0"/>
              <a:pPr/>
              <a:t>6/25/2012</a:t>
            </a:fld>
            <a:endParaRPr lang="en-US"/>
          </a:p>
        </p:txBody>
      </p:sp>
      <p:sp>
        <p:nvSpPr>
          <p:cNvPr id="4" name="Slide Image Placeholder 3"/>
          <p:cNvSpPr>
            <a:spLocks noGrp="1" noRot="1" noChangeAspect="1"/>
          </p:cNvSpPr>
          <p:nvPr>
            <p:ph type="sldImg" idx="2"/>
          </p:nvPr>
        </p:nvSpPr>
        <p:spPr>
          <a:xfrm>
            <a:off x="1179513" y="696913"/>
            <a:ext cx="4651375" cy="3487737"/>
          </a:xfrm>
          <a:prstGeom prst="rect">
            <a:avLst/>
          </a:prstGeom>
          <a:noFill/>
          <a:ln w="12700">
            <a:solidFill>
              <a:prstClr val="black"/>
            </a:solidFill>
          </a:ln>
        </p:spPr>
        <p:txBody>
          <a:bodyPr vert="horz" lIns="91614" tIns="45807" rIns="91614" bIns="45807" rtlCol="0" anchor="ctr"/>
          <a:lstStyle/>
          <a:p>
            <a:endParaRPr lang="en-US"/>
          </a:p>
        </p:txBody>
      </p:sp>
      <p:sp>
        <p:nvSpPr>
          <p:cNvPr id="5" name="Notes Placeholder 4"/>
          <p:cNvSpPr>
            <a:spLocks noGrp="1"/>
          </p:cNvSpPr>
          <p:nvPr>
            <p:ph type="body" sz="quarter" idx="3"/>
          </p:nvPr>
        </p:nvSpPr>
        <p:spPr>
          <a:xfrm>
            <a:off x="701677" y="4416029"/>
            <a:ext cx="5607047" cy="4183857"/>
          </a:xfrm>
          <a:prstGeom prst="rect">
            <a:avLst/>
          </a:prstGeom>
        </p:spPr>
        <p:txBody>
          <a:bodyPr vert="horz" lIns="91614" tIns="45807" rIns="91614" bIns="458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467"/>
            <a:ext cx="3037416" cy="464343"/>
          </a:xfrm>
          <a:prstGeom prst="rect">
            <a:avLst/>
          </a:prstGeom>
        </p:spPr>
        <p:txBody>
          <a:bodyPr vert="horz" lIns="91614" tIns="45807" rIns="91614" bIns="45807" rtlCol="0" anchor="b"/>
          <a:lstStyle>
            <a:lvl1pPr algn="l">
              <a:defRPr sz="1200"/>
            </a:lvl1pPr>
          </a:lstStyle>
          <a:p>
            <a:endParaRPr lang="en-US"/>
          </a:p>
        </p:txBody>
      </p:sp>
      <p:sp>
        <p:nvSpPr>
          <p:cNvPr id="7" name="Slide Number Placeholder 6"/>
          <p:cNvSpPr>
            <a:spLocks noGrp="1"/>
          </p:cNvSpPr>
          <p:nvPr>
            <p:ph type="sldNum" sz="quarter" idx="5"/>
          </p:nvPr>
        </p:nvSpPr>
        <p:spPr>
          <a:xfrm>
            <a:off x="3971393" y="8830467"/>
            <a:ext cx="3037416" cy="464343"/>
          </a:xfrm>
          <a:prstGeom prst="rect">
            <a:avLst/>
          </a:prstGeom>
        </p:spPr>
        <p:txBody>
          <a:bodyPr vert="horz" lIns="91614" tIns="45807" rIns="91614" bIns="45807"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1725103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extLst>
      <p:ext uri="{BB962C8B-B14F-4D97-AF65-F5344CB8AC3E}">
        <p14:creationId xmlns:p14="http://schemas.microsoft.com/office/powerpoint/2010/main" val="520924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11</a:t>
            </a:fld>
            <a:endParaRPr lang="en-US"/>
          </a:p>
        </p:txBody>
      </p:sp>
    </p:spTree>
    <p:extLst>
      <p:ext uri="{BB962C8B-B14F-4D97-AF65-F5344CB8AC3E}">
        <p14:creationId xmlns:p14="http://schemas.microsoft.com/office/powerpoint/2010/main" val="2107852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12</a:t>
            </a:fld>
            <a:endParaRPr lang="en-US"/>
          </a:p>
        </p:txBody>
      </p:sp>
    </p:spTree>
    <p:extLst>
      <p:ext uri="{BB962C8B-B14F-4D97-AF65-F5344CB8AC3E}">
        <p14:creationId xmlns:p14="http://schemas.microsoft.com/office/powerpoint/2010/main" val="19675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Additions,</a:t>
            </a:r>
            <a:r>
              <a:rPr lang="en-US" baseline="0" dirty="0" smtClean="0"/>
              <a:t> changes, deletions - f</a:t>
            </a:r>
            <a:r>
              <a:rPr lang="en-US" dirty="0" smtClean="0"/>
              <a:t>or the most part, these processes will</a:t>
            </a:r>
            <a:r>
              <a:rPr lang="en-US" baseline="0" dirty="0" smtClean="0"/>
              <a:t> be automatically documented in eHARS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13</a:t>
            </a:fld>
            <a:endParaRPr lang="en-US"/>
          </a:p>
        </p:txBody>
      </p:sp>
    </p:spTree>
    <p:extLst>
      <p:ext uri="{BB962C8B-B14F-4D97-AF65-F5344CB8AC3E}">
        <p14:creationId xmlns:p14="http://schemas.microsoft.com/office/powerpoint/2010/main" val="345195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14</a:t>
            </a:fld>
            <a:endParaRPr lang="en-US"/>
          </a:p>
        </p:txBody>
      </p:sp>
    </p:spTree>
    <p:extLst>
      <p:ext uri="{BB962C8B-B14F-4D97-AF65-F5344CB8AC3E}">
        <p14:creationId xmlns:p14="http://schemas.microsoft.com/office/powerpoint/2010/main" val="69167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15</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16</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17</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18</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3157820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20</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21</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22</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examples include</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23</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major changes from the data management chapter are in the Process standards section,  “Additional documentation” section. This section was expanded to include more detailed information regarding documentation on data management practices.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24</a:t>
            </a:fld>
            <a:endParaRPr lang="en-US"/>
          </a:p>
        </p:txBody>
      </p:sp>
    </p:spTree>
    <p:extLst>
      <p:ext uri="{BB962C8B-B14F-4D97-AF65-F5344CB8AC3E}">
        <p14:creationId xmlns:p14="http://schemas.microsoft.com/office/powerpoint/2010/main" val="3228948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BDCBC-02FA-4132-A59C-2AEAA2247DB6}" type="slidenum">
              <a:rPr lang="en-US"/>
              <a:pPr/>
              <a:t>25</a:t>
            </a:fld>
            <a:endParaRPr lang="en-US"/>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26</a:t>
            </a:fld>
            <a:endParaRPr lang="en-US"/>
          </a:p>
        </p:txBody>
      </p:sp>
    </p:spTree>
    <p:extLst>
      <p:ext uri="{BB962C8B-B14F-4D97-AF65-F5344CB8AC3E}">
        <p14:creationId xmlns:p14="http://schemas.microsoft.com/office/powerpoint/2010/main" val="863887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27</a:t>
            </a:fld>
            <a:endParaRPr lang="en-US"/>
          </a:p>
        </p:txBody>
      </p:sp>
    </p:spTree>
    <p:extLst>
      <p:ext uri="{BB962C8B-B14F-4D97-AF65-F5344CB8AC3E}">
        <p14:creationId xmlns:p14="http://schemas.microsoft.com/office/powerpoint/2010/main" val="2946046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3</a:t>
            </a:fld>
            <a:endParaRPr lang="en-US"/>
          </a:p>
        </p:txBody>
      </p:sp>
    </p:spTree>
    <p:extLst>
      <p:ext uri="{BB962C8B-B14F-4D97-AF65-F5344CB8AC3E}">
        <p14:creationId xmlns:p14="http://schemas.microsoft.com/office/powerpoint/2010/main" val="2884716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Surveillance products (e.g.,</a:t>
            </a:r>
            <a:r>
              <a:rPr lang="en-US" baseline="0" dirty="0" smtClean="0"/>
              <a:t> reports, bulletins, fact sheets)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4</a:t>
            </a:fld>
            <a:endParaRPr lang="en-US"/>
          </a:p>
        </p:txBody>
      </p:sp>
    </p:spTree>
    <p:extLst>
      <p:ext uri="{BB962C8B-B14F-4D97-AF65-F5344CB8AC3E}">
        <p14:creationId xmlns:p14="http://schemas.microsoft.com/office/powerpoint/2010/main" val="235046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Hardware</a:t>
            </a:r>
            <a:r>
              <a:rPr lang="en-US" baseline="0" dirty="0" smtClean="0"/>
              <a:t> and software (eHARS) for searching, entry, retention of multiple documents for each case, importation of data, edit checking, report generation, linkage to other data registries, transmission of data, data backups and restores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5</a:t>
            </a:fld>
            <a:endParaRPr lang="en-US"/>
          </a:p>
        </p:txBody>
      </p:sp>
    </p:spTree>
    <p:extLst>
      <p:ext uri="{BB962C8B-B14F-4D97-AF65-F5344CB8AC3E}">
        <p14:creationId xmlns:p14="http://schemas.microsoft.com/office/powerpoint/2010/main" val="3240356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a:p>
        </p:txBody>
      </p:sp>
    </p:spTree>
    <p:extLst>
      <p:ext uri="{BB962C8B-B14F-4D97-AF65-F5344CB8AC3E}">
        <p14:creationId xmlns:p14="http://schemas.microsoft.com/office/powerpoint/2010/main" val="2341897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chapter,</a:t>
            </a:r>
            <a:r>
              <a:rPr lang="en-US" baseline="0" dirty="0" smtClean="0"/>
              <a:t> process standards are categorized into these areas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7</a:t>
            </a:fld>
            <a:endParaRPr lang="en-US"/>
          </a:p>
        </p:txBody>
      </p:sp>
    </p:spTree>
    <p:extLst>
      <p:ext uri="{BB962C8B-B14F-4D97-AF65-F5344CB8AC3E}">
        <p14:creationId xmlns:p14="http://schemas.microsoft.com/office/powerpoint/2010/main" val="3691212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8</a:t>
            </a:fld>
            <a:endParaRPr lang="en-US"/>
          </a:p>
        </p:txBody>
      </p:sp>
    </p:spTree>
    <p:extLst>
      <p:ext uri="{BB962C8B-B14F-4D97-AF65-F5344CB8AC3E}">
        <p14:creationId xmlns:p14="http://schemas.microsoft.com/office/powerpoint/2010/main" val="1987775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865D1B-0DC6-42CE-8930-912C113E9AA7}" type="slidenum">
              <a:rPr lang="en-US" smtClean="0"/>
              <a:pPr/>
              <a:t>9</a:t>
            </a:fld>
            <a:endParaRPr lang="en-US"/>
          </a:p>
        </p:txBody>
      </p:sp>
    </p:spTree>
    <p:extLst>
      <p:ext uri="{BB962C8B-B14F-4D97-AF65-F5344CB8AC3E}">
        <p14:creationId xmlns:p14="http://schemas.microsoft.com/office/powerpoint/2010/main" val="1523826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4134" y="609600"/>
            <a:ext cx="8195733"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41867" y="6477000"/>
            <a:ext cx="5283200" cy="3048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5825067" y="6477001"/>
            <a:ext cx="2506133" cy="303213"/>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8331200" y="6491288"/>
            <a:ext cx="474133" cy="290512"/>
          </a:xfrm>
          <a:prstGeom prst="rect">
            <a:avLst/>
          </a:prstGeom>
        </p:spPr>
        <p:txBody>
          <a:bodyPr/>
          <a:lstStyle>
            <a:lvl1pPr>
              <a:defRPr/>
            </a:lvl1pPr>
          </a:lstStyle>
          <a:p>
            <a:fld id="{B3FE9C51-FAB0-4321-856D-D23EF30C49EA}" type="slidenum">
              <a:rPr lang="en-US"/>
              <a:pPr/>
              <a:t>‹#›</a:t>
            </a:fld>
            <a:endParaRPr lang="en-US"/>
          </a:p>
        </p:txBody>
      </p:sp>
    </p:spTree>
    <p:extLst>
      <p:ext uri="{BB962C8B-B14F-4D97-AF65-F5344CB8AC3E}">
        <p14:creationId xmlns:p14="http://schemas.microsoft.com/office/powerpoint/2010/main" val="244828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698" r:id="rId10"/>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2098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r>
              <a:rPr lang="en-US" sz="3200" dirty="0" smtClean="0"/>
              <a:t/>
            </a:r>
            <a:br>
              <a:rPr lang="en-US" sz="3200" dirty="0" smtClean="0"/>
            </a:br>
            <a:r>
              <a:rPr lang="en-US" sz="3200" dirty="0" smtClean="0"/>
              <a:t>Data Management</a:t>
            </a:r>
            <a:endParaRPr lang="en-US" sz="3200" dirty="0"/>
          </a:p>
        </p:txBody>
      </p:sp>
      <p:sp>
        <p:nvSpPr>
          <p:cNvPr id="2" name="Subtitle 1"/>
          <p:cNvSpPr>
            <a:spLocks noGrp="1"/>
          </p:cNvSpPr>
          <p:nvPr>
            <p:ph type="subTitle" idx="1"/>
          </p:nvPr>
        </p:nvSpPr>
        <p:spPr/>
        <p:txBody>
          <a:bodyPr/>
          <a:lstStyle/>
          <a:p>
            <a:r>
              <a:rPr lang="en-US" dirty="0" smtClean="0"/>
              <a:t>Maria Rein</a:t>
            </a:r>
            <a:endParaRPr lang="en-US" dirty="0"/>
          </a:p>
        </p:txBody>
      </p:sp>
      <p:sp>
        <p:nvSpPr>
          <p:cNvPr id="3" name="Text Placeholder 2"/>
          <p:cNvSpPr>
            <a:spLocks noGrp="1"/>
          </p:cNvSpPr>
          <p:nvPr>
            <p:ph type="body" sz="quarter" idx="10"/>
          </p:nvPr>
        </p:nvSpPr>
        <p:spPr/>
        <p:txBody>
          <a:bodyPr/>
          <a:lstStyle/>
          <a:p>
            <a:r>
              <a:rPr lang="en-US" dirty="0" smtClean="0"/>
              <a:t>Public Health Analyst</a:t>
            </a:r>
          </a:p>
          <a:p>
            <a:r>
              <a:rPr lang="en-US" dirty="0" smtClean="0"/>
              <a:t>CSTE Webinar</a:t>
            </a:r>
          </a:p>
          <a:p>
            <a:r>
              <a:rPr lang="en-US" dirty="0" smtClean="0"/>
              <a:t>June 26,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lstStyle/>
          <a:p>
            <a:r>
              <a:rPr lang="en-US" dirty="0" smtClean="0"/>
              <a:t>Process Standards</a:t>
            </a:r>
            <a:br>
              <a:rPr lang="en-US" dirty="0" smtClean="0"/>
            </a:br>
            <a:r>
              <a:rPr lang="en-US" dirty="0" smtClean="0"/>
              <a:t>Rules for Managing Multiple Documents</a:t>
            </a:r>
            <a:endParaRPr lang="en-US" dirty="0"/>
          </a:p>
        </p:txBody>
      </p:sp>
      <p:sp>
        <p:nvSpPr>
          <p:cNvPr id="3" name="Content Placeholder 2"/>
          <p:cNvSpPr>
            <a:spLocks noGrp="1"/>
          </p:cNvSpPr>
          <p:nvPr>
            <p:ph idx="1"/>
          </p:nvPr>
        </p:nvSpPr>
        <p:spPr>
          <a:xfrm>
            <a:off x="457200" y="1600200"/>
            <a:ext cx="8229600" cy="4267200"/>
          </a:xfrm>
        </p:spPr>
        <p:txBody>
          <a:bodyPr/>
          <a:lstStyle/>
          <a:p>
            <a:r>
              <a:rPr lang="en-US" b="0" dirty="0" smtClean="0"/>
              <a:t>Information from multiple documents should be consolidated to yield one case record</a:t>
            </a:r>
          </a:p>
          <a:p>
            <a:pPr lvl="1"/>
            <a:r>
              <a:rPr lang="en-US" b="0" dirty="0" smtClean="0"/>
              <a:t>Most of the consolidation will occur through automatic processes;</a:t>
            </a:r>
            <a:r>
              <a:rPr lang="en-US" b="0" strike="sngStrike" dirty="0" smtClean="0"/>
              <a:t> </a:t>
            </a:r>
            <a:r>
              <a:rPr lang="en-US" b="0" dirty="0" smtClean="0"/>
              <a:t>outlined in the </a:t>
            </a:r>
            <a:r>
              <a:rPr lang="en-US" b="0" i="1" dirty="0" smtClean="0"/>
              <a:t>eHARS Technical Reference Guide , Person View Hierarchy</a:t>
            </a:r>
            <a:endParaRPr lang="en-US" b="0" dirty="0" smtClean="0"/>
          </a:p>
          <a:p>
            <a:pPr marL="0" indent="0">
              <a:buNone/>
            </a:pPr>
            <a:endParaRPr lang="en-US" dirty="0" smtClean="0"/>
          </a:p>
        </p:txBody>
      </p:sp>
    </p:spTree>
    <p:extLst>
      <p:ext uri="{BB962C8B-B14F-4D97-AF65-F5344CB8AC3E}">
        <p14:creationId xmlns:p14="http://schemas.microsoft.com/office/powerpoint/2010/main" val="119785539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14400"/>
          </a:xfrm>
        </p:spPr>
        <p:txBody>
          <a:bodyPr/>
          <a:lstStyle/>
          <a:p>
            <a:r>
              <a:rPr lang="en-US" dirty="0" smtClean="0"/>
              <a:t>Process Standards</a:t>
            </a:r>
            <a:br>
              <a:rPr lang="en-US" dirty="0" smtClean="0"/>
            </a:br>
            <a:r>
              <a:rPr lang="en-US" dirty="0" smtClean="0"/>
              <a:t>Edits</a:t>
            </a:r>
            <a:endParaRPr lang="en-US" dirty="0"/>
          </a:p>
        </p:txBody>
      </p:sp>
      <p:sp>
        <p:nvSpPr>
          <p:cNvPr id="3" name="Content Placeholder 2"/>
          <p:cNvSpPr>
            <a:spLocks noGrp="1"/>
          </p:cNvSpPr>
          <p:nvPr>
            <p:ph idx="1"/>
          </p:nvPr>
        </p:nvSpPr>
        <p:spPr>
          <a:xfrm>
            <a:off x="457200" y="1447800"/>
            <a:ext cx="8229600" cy="4419600"/>
          </a:xfrm>
        </p:spPr>
        <p:txBody>
          <a:bodyPr/>
          <a:lstStyle/>
          <a:p>
            <a:r>
              <a:rPr lang="en-US" b="0" dirty="0" smtClean="0"/>
              <a:t>Data validations are </a:t>
            </a:r>
          </a:p>
          <a:p>
            <a:pPr lvl="1"/>
            <a:r>
              <a:rPr lang="en-US" b="0" dirty="0" smtClean="0"/>
              <a:t>Automatically applied when information is entered into </a:t>
            </a:r>
            <a:r>
              <a:rPr lang="en-US" b="0" dirty="0" err="1" smtClean="0"/>
              <a:t>eHARS</a:t>
            </a:r>
            <a:endParaRPr lang="en-US" dirty="0"/>
          </a:p>
          <a:p>
            <a:pPr lvl="1"/>
            <a:r>
              <a:rPr lang="en-US" b="0" dirty="0" smtClean="0"/>
              <a:t>Applied to all data on a routine schedule</a:t>
            </a:r>
          </a:p>
          <a:p>
            <a:pPr lvl="1"/>
            <a:r>
              <a:rPr lang="en-US" b="0" dirty="0" smtClean="0"/>
              <a:t>Described in the </a:t>
            </a:r>
            <a:r>
              <a:rPr lang="en-US" b="0" i="1" dirty="0" smtClean="0"/>
              <a:t>eHARS Technical Reference Guide, Person View Edit Checks</a:t>
            </a:r>
          </a:p>
          <a:p>
            <a:r>
              <a:rPr lang="en-US" b="0" dirty="0" smtClean="0"/>
              <a:t>Information in a document </a:t>
            </a:r>
            <a:r>
              <a:rPr lang="en-US" b="0" u="sng" dirty="0" smtClean="0"/>
              <a:t>should not </a:t>
            </a:r>
            <a:r>
              <a:rPr lang="en-US" b="0" dirty="0" smtClean="0"/>
              <a:t>be changed based on information from other documents</a:t>
            </a:r>
          </a:p>
        </p:txBody>
      </p:sp>
    </p:spTree>
    <p:extLst>
      <p:ext uri="{BB962C8B-B14F-4D97-AF65-F5344CB8AC3E}">
        <p14:creationId xmlns:p14="http://schemas.microsoft.com/office/powerpoint/2010/main" val="82853964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dirty="0" smtClean="0"/>
              <a:t>Process Standards</a:t>
            </a:r>
            <a:br>
              <a:rPr lang="en-US" dirty="0" smtClean="0"/>
            </a:br>
            <a:r>
              <a:rPr lang="en-US" dirty="0" smtClean="0"/>
              <a:t>Processing follow-ups, corrections, deletions</a:t>
            </a:r>
            <a:endParaRPr lang="en-US" dirty="0"/>
          </a:p>
        </p:txBody>
      </p:sp>
      <p:sp>
        <p:nvSpPr>
          <p:cNvPr id="3" name="Content Placeholder 2"/>
          <p:cNvSpPr>
            <a:spLocks noGrp="1"/>
          </p:cNvSpPr>
          <p:nvPr>
            <p:ph idx="1"/>
          </p:nvPr>
        </p:nvSpPr>
        <p:spPr>
          <a:xfrm>
            <a:off x="457200" y="1447800"/>
            <a:ext cx="8229600" cy="4419600"/>
          </a:xfrm>
        </p:spPr>
        <p:txBody>
          <a:bodyPr/>
          <a:lstStyle/>
          <a:p>
            <a:r>
              <a:rPr lang="en-US" b="0" dirty="0" smtClean="0"/>
              <a:t>Follow-up is often required to obtain all necessary information on a case</a:t>
            </a:r>
          </a:p>
          <a:p>
            <a:pPr lvl="1"/>
            <a:r>
              <a:rPr lang="en-US" b="0" dirty="0" smtClean="0"/>
              <a:t>New information should be entered on a new document</a:t>
            </a:r>
          </a:p>
          <a:p>
            <a:pPr lvl="1"/>
            <a:r>
              <a:rPr lang="en-US" b="0" dirty="0" smtClean="0"/>
              <a:t>Information gathered during a follow-up investigation, should be identified as a follow-up report and entered into eHARS </a:t>
            </a:r>
            <a:r>
              <a:rPr lang="en-US" b="0" dirty="0" smtClean="0"/>
              <a:t>by selecting the surveillance method as </a:t>
            </a:r>
            <a:r>
              <a:rPr lang="en-US" b="0" dirty="0" smtClean="0"/>
              <a:t>a “follow-up” </a:t>
            </a:r>
            <a:endParaRPr lang="en-US" b="0" dirty="0" smtClean="0"/>
          </a:p>
          <a:p>
            <a:pPr lvl="1"/>
            <a:r>
              <a:rPr lang="en-US" dirty="0" smtClean="0"/>
              <a:t>Incorrect information should be corrected on  paper and electronic forms</a:t>
            </a:r>
          </a:p>
          <a:p>
            <a:pPr lvl="1"/>
            <a:r>
              <a:rPr lang="en-US" b="0" dirty="0" smtClean="0"/>
              <a:t>Documents or cases can be deleted after they have been entered in eHARS  if needed</a:t>
            </a:r>
            <a:endParaRPr lang="en-US" b="0" dirty="0" smtClean="0"/>
          </a:p>
        </p:txBody>
      </p:sp>
    </p:spTree>
    <p:extLst>
      <p:ext uri="{BB962C8B-B14F-4D97-AF65-F5344CB8AC3E}">
        <p14:creationId xmlns:p14="http://schemas.microsoft.com/office/powerpoint/2010/main" val="238696005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Process Standards</a:t>
            </a:r>
            <a:br>
              <a:rPr lang="en-US" dirty="0" smtClean="0"/>
            </a:br>
            <a:r>
              <a:rPr lang="en-US" dirty="0" smtClean="0"/>
              <a:t>Additional Documentation</a:t>
            </a:r>
            <a:endParaRPr lang="en-US" dirty="0"/>
          </a:p>
        </p:txBody>
      </p:sp>
      <p:sp>
        <p:nvSpPr>
          <p:cNvPr id="3" name="Content Placeholder 2"/>
          <p:cNvSpPr>
            <a:spLocks noGrp="1"/>
          </p:cNvSpPr>
          <p:nvPr>
            <p:ph idx="1"/>
          </p:nvPr>
        </p:nvSpPr>
        <p:spPr>
          <a:xfrm>
            <a:off x="457200" y="1295400"/>
            <a:ext cx="8229600" cy="4572000"/>
          </a:xfrm>
        </p:spPr>
        <p:txBody>
          <a:bodyPr/>
          <a:lstStyle/>
          <a:p>
            <a:r>
              <a:rPr lang="en-US" b="0" dirty="0" smtClean="0"/>
              <a:t>Data management processes – data collection, additions, changes, deletions, and the like – should be documented</a:t>
            </a:r>
          </a:p>
          <a:p>
            <a:pPr lvl="1"/>
            <a:r>
              <a:rPr lang="en-US" dirty="0" smtClean="0"/>
              <a:t>Include the staff performing the action, the date, and the action</a:t>
            </a:r>
          </a:p>
          <a:p>
            <a:r>
              <a:rPr lang="en-US" b="0" dirty="0" smtClean="0"/>
              <a:t>Always document system and data changes that cause a significant shift (increase or decrease) in trends </a:t>
            </a:r>
          </a:p>
          <a:p>
            <a:r>
              <a:rPr lang="en-US" b="0" dirty="0" smtClean="0"/>
              <a:t>Data Governance documentation should provide an overview of data management processes, procedures and activities</a:t>
            </a:r>
            <a:endParaRPr lang="en-US" b="0" dirty="0"/>
          </a:p>
        </p:txBody>
      </p:sp>
    </p:spTree>
    <p:extLst>
      <p:ext uri="{BB962C8B-B14F-4D97-AF65-F5344CB8AC3E}">
        <p14:creationId xmlns:p14="http://schemas.microsoft.com/office/powerpoint/2010/main" val="148826828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lstStyle/>
          <a:p>
            <a:r>
              <a:rPr lang="en-US" dirty="0" smtClean="0"/>
              <a:t>Process Standards</a:t>
            </a:r>
            <a:br>
              <a:rPr lang="en-US" dirty="0" smtClean="0"/>
            </a:br>
            <a:r>
              <a:rPr lang="en-US" dirty="0" smtClean="0"/>
              <a:t>Additional Documentation</a:t>
            </a:r>
            <a:br>
              <a:rPr lang="en-US" dirty="0" smtClean="0"/>
            </a:br>
            <a:r>
              <a:rPr lang="en-US" dirty="0" smtClean="0"/>
              <a:t>Data Governance Documentation</a:t>
            </a:r>
            <a:endParaRPr lang="en-US" dirty="0"/>
          </a:p>
        </p:txBody>
      </p:sp>
      <p:sp>
        <p:nvSpPr>
          <p:cNvPr id="3" name="Content Placeholder 2"/>
          <p:cNvSpPr>
            <a:spLocks noGrp="1"/>
          </p:cNvSpPr>
          <p:nvPr>
            <p:ph idx="1"/>
          </p:nvPr>
        </p:nvSpPr>
        <p:spPr>
          <a:xfrm>
            <a:off x="457200" y="1828800"/>
            <a:ext cx="8229600" cy="4038600"/>
          </a:xfrm>
        </p:spPr>
        <p:txBody>
          <a:bodyPr/>
          <a:lstStyle/>
          <a:p>
            <a:r>
              <a:rPr lang="en-US" dirty="0" smtClean="0"/>
              <a:t>Data governance documentation should provide an overview of the data management processes, procedures and activities and include</a:t>
            </a:r>
          </a:p>
          <a:p>
            <a:pPr lvl="1"/>
            <a:r>
              <a:rPr lang="en-US" dirty="0" smtClean="0"/>
              <a:t>Written </a:t>
            </a:r>
            <a:r>
              <a:rPr lang="en-US" dirty="0"/>
              <a:t>policies and procedures for each data management activity</a:t>
            </a:r>
          </a:p>
          <a:p>
            <a:pPr lvl="1"/>
            <a:r>
              <a:rPr lang="en-US" dirty="0" smtClean="0"/>
              <a:t>Assigned roles </a:t>
            </a:r>
            <a:r>
              <a:rPr lang="en-US" dirty="0"/>
              <a:t>and responsibilities for each data management </a:t>
            </a:r>
            <a:r>
              <a:rPr lang="en-US" dirty="0" smtClean="0"/>
              <a:t>activity</a:t>
            </a:r>
          </a:p>
          <a:p>
            <a:pPr lvl="1"/>
            <a:r>
              <a:rPr lang="en-US" dirty="0" smtClean="0"/>
              <a:t>Written description of eHARS and how it interacts with other informatics systems</a:t>
            </a:r>
          </a:p>
          <a:p>
            <a:pPr lvl="1"/>
            <a:r>
              <a:rPr lang="en-US" dirty="0" smtClean="0"/>
              <a:t>Written description of how information flows into systems used to support HIV surveillance  including where the data are maintained</a:t>
            </a:r>
            <a:endParaRPr lang="en-US" dirty="0"/>
          </a:p>
        </p:txBody>
      </p:sp>
    </p:spTree>
    <p:extLst>
      <p:ext uri="{BB962C8B-B14F-4D97-AF65-F5344CB8AC3E}">
        <p14:creationId xmlns:p14="http://schemas.microsoft.com/office/powerpoint/2010/main" val="239431766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Additional Documentation</a:t>
            </a:r>
          </a:p>
          <a:p>
            <a:pPr lvl="1"/>
            <a:r>
              <a:rPr lang="en-US" dirty="0" smtClean="0"/>
              <a:t>Data architecture </a:t>
            </a:r>
          </a:p>
          <a:p>
            <a:pPr lvl="1"/>
            <a:r>
              <a:rPr lang="en-US" dirty="0" smtClean="0"/>
              <a:t>Database management</a:t>
            </a:r>
          </a:p>
          <a:p>
            <a:pPr lvl="1"/>
            <a:r>
              <a:rPr lang="en-US" dirty="0" smtClean="0"/>
              <a:t>Data security </a:t>
            </a:r>
          </a:p>
          <a:p>
            <a:pPr lvl="1"/>
            <a:r>
              <a:rPr lang="en-US" dirty="0" smtClean="0"/>
              <a:t>Data quality</a:t>
            </a:r>
          </a:p>
          <a:p>
            <a:pPr lvl="1"/>
            <a:r>
              <a:rPr lang="en-US" dirty="0" smtClean="0"/>
              <a:t>Reference and Master Data</a:t>
            </a:r>
          </a:p>
          <a:p>
            <a:pPr lvl="1"/>
            <a:r>
              <a:rPr lang="en-US" dirty="0" smtClean="0"/>
              <a:t>Analytic  processes</a:t>
            </a:r>
          </a:p>
          <a:p>
            <a:pPr lvl="1"/>
            <a:r>
              <a:rPr lang="en-US" dirty="0" smtClean="0"/>
              <a:t>Data Management Reports</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51781078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95400"/>
          </a:xfrm>
        </p:spPr>
        <p:txBody>
          <a:bodyPr/>
          <a:lstStyle/>
          <a:p>
            <a:r>
              <a:rPr lang="en-US" dirty="0"/>
              <a:t>Process Standards</a:t>
            </a:r>
            <a:br>
              <a:rPr lang="en-US" dirty="0"/>
            </a:br>
            <a:r>
              <a:rPr lang="en-US" dirty="0"/>
              <a:t>Additional </a:t>
            </a:r>
            <a:r>
              <a:rPr lang="en-US" dirty="0" smtClean="0"/>
              <a:t>Documentation</a:t>
            </a:r>
            <a:br>
              <a:rPr lang="en-US" dirty="0" smtClean="0"/>
            </a:br>
            <a:r>
              <a:rPr lang="en-US" dirty="0" smtClean="0"/>
              <a:t>Data Architecture</a:t>
            </a:r>
            <a:endParaRPr lang="en-US" i="1" dirty="0"/>
          </a:p>
        </p:txBody>
      </p:sp>
      <p:sp>
        <p:nvSpPr>
          <p:cNvPr id="3" name="Content Placeholder 2"/>
          <p:cNvSpPr>
            <a:spLocks noGrp="1"/>
          </p:cNvSpPr>
          <p:nvPr>
            <p:ph idx="1"/>
          </p:nvPr>
        </p:nvSpPr>
        <p:spPr>
          <a:xfrm>
            <a:off x="457200" y="1981199"/>
            <a:ext cx="8229600" cy="3810001"/>
          </a:xfrm>
        </p:spPr>
        <p:txBody>
          <a:bodyPr/>
          <a:lstStyle/>
          <a:p>
            <a:r>
              <a:rPr lang="en-US" dirty="0" smtClean="0"/>
              <a:t>Data architecture</a:t>
            </a:r>
          </a:p>
          <a:p>
            <a:pPr lvl="1"/>
            <a:r>
              <a:rPr lang="en-US" dirty="0" smtClean="0"/>
              <a:t>Programs should have a  diagram and understanding of the various software sources  from where data are reported, how they are received and entered or imported into eHARS</a:t>
            </a:r>
          </a:p>
          <a:p>
            <a:pPr lvl="1"/>
            <a:r>
              <a:rPr lang="en-US" dirty="0" smtClean="0"/>
              <a:t>Documentation should include where and how data are physically stored, file naming conventions, server locations and names, and can include data models and system architecture models</a:t>
            </a:r>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409489458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Database management </a:t>
            </a:r>
          </a:p>
          <a:p>
            <a:pPr lvl="1"/>
            <a:r>
              <a:rPr lang="en-US" dirty="0" smtClean="0"/>
              <a:t>Documentation should include</a:t>
            </a:r>
          </a:p>
          <a:p>
            <a:pPr lvl="2"/>
            <a:r>
              <a:rPr lang="en-US" dirty="0" smtClean="0"/>
              <a:t>Relational database management software that is used to manage HIV data </a:t>
            </a:r>
          </a:p>
          <a:p>
            <a:pPr lvl="3"/>
            <a:r>
              <a:rPr lang="en-US" dirty="0" smtClean="0"/>
              <a:t>Include software manuals and documentation that accompany the software</a:t>
            </a:r>
          </a:p>
          <a:p>
            <a:pPr lvl="2"/>
            <a:r>
              <a:rPr lang="en-US" dirty="0" smtClean="0"/>
              <a:t>Plans for monitoring and improving database performance and capacity</a:t>
            </a:r>
          </a:p>
          <a:p>
            <a:pPr lvl="2"/>
            <a:r>
              <a:rPr lang="en-US" dirty="0" smtClean="0"/>
              <a:t>Description of database security and access controls</a:t>
            </a:r>
          </a:p>
          <a:p>
            <a:pPr lvl="2"/>
            <a:r>
              <a:rPr lang="en-US" dirty="0" smtClean="0"/>
              <a:t>Description of system maintenance activities (such as backups and restores)</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1082270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Data Security</a:t>
            </a:r>
          </a:p>
          <a:p>
            <a:pPr lvl="1"/>
            <a:r>
              <a:rPr lang="en-US" dirty="0" smtClean="0"/>
              <a:t>Documentation should  describe</a:t>
            </a:r>
          </a:p>
          <a:p>
            <a:pPr lvl="2"/>
            <a:r>
              <a:rPr lang="en-US" dirty="0" smtClean="0"/>
              <a:t>The measures taken to keep the environment in which HIV surveillance data security is managed </a:t>
            </a:r>
          </a:p>
          <a:p>
            <a:pPr lvl="2"/>
            <a:r>
              <a:rPr lang="en-US" dirty="0" smtClean="0"/>
              <a:t>How the data are kept safe from corruption</a:t>
            </a:r>
          </a:p>
          <a:p>
            <a:pPr lvl="2"/>
            <a:r>
              <a:rPr lang="en-US" dirty="0" smtClean="0"/>
              <a:t>How database access is being controlled</a:t>
            </a:r>
          </a:p>
          <a:p>
            <a:pPr lvl="3"/>
            <a:r>
              <a:rPr lang="en-US" dirty="0" smtClean="0"/>
              <a:t>Include procedures for requesting access, and an up to date log of individuals who have access</a:t>
            </a:r>
          </a:p>
          <a:p>
            <a:pPr marL="457200" lvl="1" indent="0">
              <a:buNone/>
            </a:pPr>
            <a:endParaRPr lang="en-US" dirty="0" smtClean="0"/>
          </a:p>
          <a:p>
            <a:pPr marL="457200" lvl="1" indent="0">
              <a:buNone/>
            </a:pPr>
            <a:r>
              <a:rPr lang="en-US" dirty="0" smtClean="0"/>
              <a:t>See </a:t>
            </a:r>
            <a:r>
              <a:rPr lang="en-US" i="1" dirty="0" smtClean="0"/>
              <a:t>Centers for Disease Control and Prevention, Data Security and Confidentiality Guidelines for HIV,  Viral Hepatitis, Sexually Transmitted Disease and Tuberculosis Programs: Standards to Facilitate Sharing and Use of Surveillance Data for Public Health Action.</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402161062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Data Quality</a:t>
            </a:r>
          </a:p>
          <a:p>
            <a:pPr lvl="1"/>
            <a:r>
              <a:rPr lang="en-US" dirty="0" smtClean="0"/>
              <a:t>Documentation should describe data quality assurance activities</a:t>
            </a:r>
          </a:p>
          <a:p>
            <a:pPr lvl="2"/>
            <a:r>
              <a:rPr lang="en-US" dirty="0" smtClean="0"/>
              <a:t>Routine follow-up of case records with error or missing required information</a:t>
            </a:r>
          </a:p>
          <a:p>
            <a:pPr lvl="2"/>
            <a:r>
              <a:rPr lang="en-US" dirty="0" smtClean="0"/>
              <a:t>Examinations and comparisons between data in the HIV surveillance software and those in other databases to improve data completeness and identify inconsistencies</a:t>
            </a:r>
          </a:p>
          <a:p>
            <a:pPr lvl="2"/>
            <a:r>
              <a:rPr lang="en-US" dirty="0" smtClean="0"/>
              <a:t>Procedures for examining the quality of the data and the processes to improve the quality of the data</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57597307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Objectives/Goals</a:t>
            </a:r>
            <a:endParaRPr lang="en-US" dirty="0"/>
          </a:p>
        </p:txBody>
      </p:sp>
      <p:sp>
        <p:nvSpPr>
          <p:cNvPr id="3" name="Content Placeholder 2"/>
          <p:cNvSpPr>
            <a:spLocks noGrp="1"/>
          </p:cNvSpPr>
          <p:nvPr>
            <p:ph idx="1"/>
          </p:nvPr>
        </p:nvSpPr>
        <p:spPr/>
        <p:txBody>
          <a:bodyPr/>
          <a:lstStyle/>
          <a:p>
            <a:r>
              <a:rPr lang="en-US" dirty="0" smtClean="0"/>
              <a:t>Management of paper and electronic documents</a:t>
            </a:r>
          </a:p>
          <a:p>
            <a:r>
              <a:rPr lang="en-US" dirty="0" smtClean="0"/>
              <a:t>Importance of documentation</a:t>
            </a:r>
          </a:p>
          <a:p>
            <a:r>
              <a:rPr lang="en-US" dirty="0" smtClean="0"/>
              <a:t>Structural Requirements</a:t>
            </a:r>
          </a:p>
          <a:p>
            <a:r>
              <a:rPr lang="en-US" dirty="0" smtClean="0"/>
              <a:t>Process Standards</a:t>
            </a:r>
            <a:endParaRPr lang="en-US" dirty="0"/>
          </a:p>
        </p:txBody>
      </p:sp>
    </p:spTree>
    <p:extLst>
      <p:ext uri="{BB962C8B-B14F-4D97-AF65-F5344CB8AC3E}">
        <p14:creationId xmlns:p14="http://schemas.microsoft.com/office/powerpoint/2010/main" val="262715316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Reference and Master Data</a:t>
            </a:r>
          </a:p>
          <a:p>
            <a:pPr lvl="1"/>
            <a:r>
              <a:rPr lang="en-US" dirty="0" smtClean="0"/>
              <a:t>Documentation should describe</a:t>
            </a:r>
          </a:p>
          <a:p>
            <a:pPr lvl="2"/>
            <a:r>
              <a:rPr lang="en-US" dirty="0"/>
              <a:t>S</a:t>
            </a:r>
            <a:r>
              <a:rPr lang="en-US" dirty="0" smtClean="0"/>
              <a:t>tandard naming conventions for files, folders, servers, databases and documents. </a:t>
            </a:r>
          </a:p>
          <a:p>
            <a:pPr lvl="2"/>
            <a:r>
              <a:rPr lang="en-US" dirty="0" smtClean="0"/>
              <a:t>Include description of coding standards;  </a:t>
            </a:r>
          </a:p>
          <a:p>
            <a:pPr lvl="2"/>
            <a:r>
              <a:rPr lang="en-US" dirty="0" smtClean="0"/>
              <a:t>Documentation and maintenance of reference tables (e.g., facility and provider lists) </a:t>
            </a:r>
          </a:p>
          <a:p>
            <a:pPr lvl="2"/>
            <a:r>
              <a:rPr lang="en-US" dirty="0"/>
              <a:t>L</a:t>
            </a:r>
            <a:r>
              <a:rPr lang="en-US" dirty="0" smtClean="0"/>
              <a:t>aboratory tests and corresponding LOINC codes that have been received by the surveillance program</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82120119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Analytic processes</a:t>
            </a:r>
          </a:p>
          <a:p>
            <a:pPr lvl="1"/>
            <a:r>
              <a:rPr lang="en-US" dirty="0" smtClean="0"/>
              <a:t>Documentation should describe</a:t>
            </a:r>
          </a:p>
          <a:p>
            <a:pPr lvl="1"/>
            <a:r>
              <a:rPr lang="en-US" dirty="0"/>
              <a:t>A</a:t>
            </a:r>
            <a:r>
              <a:rPr lang="en-US" dirty="0" smtClean="0"/>
              <a:t>nalyses processes that occur (routine and ad hoc)</a:t>
            </a:r>
          </a:p>
          <a:p>
            <a:pPr lvl="1"/>
            <a:r>
              <a:rPr lang="en-US" dirty="0" smtClean="0"/>
              <a:t>Frequency of analytic dataset creation </a:t>
            </a:r>
          </a:p>
          <a:p>
            <a:pPr lvl="1"/>
            <a:r>
              <a:rPr lang="en-US" dirty="0"/>
              <a:t>A</a:t>
            </a:r>
            <a:r>
              <a:rPr lang="en-US" dirty="0" smtClean="0"/>
              <a:t>nalytic dataset retention</a:t>
            </a:r>
          </a:p>
          <a:p>
            <a:pPr lvl="1"/>
            <a:r>
              <a:rPr lang="en-US" dirty="0" smtClean="0"/>
              <a:t>List of surveillance products and reports that are generated by the surveillance program </a:t>
            </a:r>
          </a:p>
          <a:p>
            <a:pPr lvl="1"/>
            <a:r>
              <a:rPr lang="en-US" dirty="0" smtClean="0"/>
              <a:t>Standardized methods of analysis</a:t>
            </a:r>
          </a:p>
          <a:p>
            <a:pPr lvl="1"/>
            <a:r>
              <a:rPr lang="en-US" dirty="0" smtClean="0"/>
              <a:t>Description of coding standards</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76778348"/>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Records Management</a:t>
            </a:r>
          </a:p>
          <a:p>
            <a:pPr lvl="1"/>
            <a:r>
              <a:rPr lang="en-US" dirty="0" smtClean="0"/>
              <a:t>Documentation should include policies regarding </a:t>
            </a:r>
            <a:r>
              <a:rPr lang="en-US" dirty="0"/>
              <a:t>retention, destruction or preservation </a:t>
            </a:r>
            <a:r>
              <a:rPr lang="en-US" dirty="0" smtClean="0"/>
              <a:t>of</a:t>
            </a:r>
          </a:p>
          <a:p>
            <a:pPr lvl="2"/>
            <a:r>
              <a:rPr lang="en-US" dirty="0" smtClean="0"/>
              <a:t>Records (e.g., case report forms, paper and electronic laboratory reports) </a:t>
            </a:r>
            <a:endParaRPr lang="en-US" dirty="0"/>
          </a:p>
          <a:p>
            <a:pPr lvl="2"/>
            <a:r>
              <a:rPr lang="en-US" dirty="0" smtClean="0"/>
              <a:t>Datasets (e.g., archived datasets, end of  year frozen datasets)</a:t>
            </a:r>
          </a:p>
          <a:p>
            <a:pPr lvl="1"/>
            <a:endParaRPr lang="en-US" dirty="0" smtClean="0"/>
          </a:p>
          <a:p>
            <a:pPr lvl="1"/>
            <a:endParaRPr lang="en-US" dirty="0"/>
          </a:p>
        </p:txBody>
      </p:sp>
    </p:spTree>
    <p:extLst>
      <p:ext uri="{BB962C8B-B14F-4D97-AF65-F5344CB8AC3E}">
        <p14:creationId xmlns:p14="http://schemas.microsoft.com/office/powerpoint/2010/main" val="276749828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dirty="0"/>
              <a:t>Process Standards</a:t>
            </a:r>
            <a:br>
              <a:rPr lang="en-US" dirty="0"/>
            </a:br>
            <a:r>
              <a:rPr lang="en-US" dirty="0"/>
              <a:t>Additional </a:t>
            </a:r>
            <a:r>
              <a:rPr lang="en-US" dirty="0" smtClean="0"/>
              <a:t>Documentation</a:t>
            </a:r>
            <a:endParaRPr lang="en-US" i="1" dirty="0"/>
          </a:p>
        </p:txBody>
      </p:sp>
      <p:sp>
        <p:nvSpPr>
          <p:cNvPr id="3" name="Content Placeholder 2"/>
          <p:cNvSpPr>
            <a:spLocks noGrp="1"/>
          </p:cNvSpPr>
          <p:nvPr>
            <p:ph idx="1"/>
          </p:nvPr>
        </p:nvSpPr>
        <p:spPr/>
        <p:txBody>
          <a:bodyPr/>
          <a:lstStyle/>
          <a:p>
            <a:r>
              <a:rPr lang="en-US" dirty="0" smtClean="0"/>
              <a:t>Data Management Reports</a:t>
            </a:r>
          </a:p>
          <a:p>
            <a:pPr lvl="2"/>
            <a:r>
              <a:rPr lang="en-US" dirty="0"/>
              <a:t>Cases with a person view status of E – Error or R- Required Fields Missing</a:t>
            </a:r>
          </a:p>
          <a:p>
            <a:pPr lvl="2"/>
            <a:r>
              <a:rPr lang="en-US" dirty="0"/>
              <a:t>Patients in the system that have not met the HIV case definition</a:t>
            </a:r>
          </a:p>
          <a:p>
            <a:pPr lvl="2"/>
            <a:r>
              <a:rPr lang="en-US" dirty="0"/>
              <a:t>Cases with data anomalies (e.g., unusually old current age,  HIV diagnosis after the person’s death)</a:t>
            </a:r>
          </a:p>
          <a:p>
            <a:pPr lvl="2"/>
            <a:r>
              <a:rPr lang="en-US" dirty="0"/>
              <a:t>Cases missing county FIPS of residence at </a:t>
            </a:r>
            <a:r>
              <a:rPr lang="en-US" dirty="0" smtClean="0"/>
              <a:t>diagnosis</a:t>
            </a:r>
          </a:p>
          <a:p>
            <a:pPr lvl="2"/>
            <a:r>
              <a:rPr lang="en-US" dirty="0" smtClean="0"/>
              <a:t>Laboratory results with unusual values</a:t>
            </a:r>
            <a:endParaRPr lang="en-US" dirty="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684697587"/>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a:t>
            </a:r>
            <a:r>
              <a:rPr lang="en-US" i="1" dirty="0" smtClean="0"/>
              <a:t>Technical Guidance</a:t>
            </a:r>
            <a:endParaRPr lang="en-US" i="1" dirty="0"/>
          </a:p>
        </p:txBody>
      </p:sp>
      <p:sp>
        <p:nvSpPr>
          <p:cNvPr id="3" name="Content Placeholder 2"/>
          <p:cNvSpPr>
            <a:spLocks noGrp="1"/>
          </p:cNvSpPr>
          <p:nvPr>
            <p:ph idx="1"/>
          </p:nvPr>
        </p:nvSpPr>
        <p:spPr/>
        <p:txBody>
          <a:bodyPr/>
          <a:lstStyle/>
          <a:p>
            <a:r>
              <a:rPr lang="en-US" dirty="0" smtClean="0"/>
              <a:t>Expansion of the Process Standards section to include  additional documentation related to: </a:t>
            </a:r>
          </a:p>
          <a:p>
            <a:pPr lvl="1"/>
            <a:r>
              <a:rPr lang="en-US" dirty="0" smtClean="0"/>
              <a:t>Data </a:t>
            </a:r>
            <a:r>
              <a:rPr lang="en-US" dirty="0"/>
              <a:t>g</a:t>
            </a:r>
            <a:r>
              <a:rPr lang="en-US" dirty="0" smtClean="0"/>
              <a:t>overnance </a:t>
            </a:r>
          </a:p>
          <a:p>
            <a:pPr lvl="1"/>
            <a:r>
              <a:rPr lang="en-US" dirty="0" smtClean="0"/>
              <a:t>Data architecture </a:t>
            </a:r>
          </a:p>
          <a:p>
            <a:pPr lvl="1"/>
            <a:r>
              <a:rPr lang="en-US" dirty="0" smtClean="0"/>
              <a:t>Database management</a:t>
            </a:r>
          </a:p>
          <a:p>
            <a:pPr lvl="1"/>
            <a:r>
              <a:rPr lang="en-US" dirty="0" smtClean="0"/>
              <a:t>Data security </a:t>
            </a:r>
          </a:p>
          <a:p>
            <a:pPr lvl="1"/>
            <a:r>
              <a:rPr lang="en-US" dirty="0" smtClean="0"/>
              <a:t>Data quality</a:t>
            </a:r>
          </a:p>
          <a:p>
            <a:pPr lvl="1"/>
            <a:r>
              <a:rPr lang="en-US" dirty="0" smtClean="0"/>
              <a:t>Reference and Master Data</a:t>
            </a:r>
          </a:p>
          <a:p>
            <a:pPr lvl="1"/>
            <a:r>
              <a:rPr lang="en-US" dirty="0" smtClean="0"/>
              <a:t>Analytic  processes</a:t>
            </a:r>
          </a:p>
          <a:p>
            <a:pPr lvl="1"/>
            <a:r>
              <a:rPr lang="en-US" dirty="0" smtClean="0"/>
              <a:t>Data Management Reports</a:t>
            </a:r>
          </a:p>
          <a:p>
            <a:pPr marL="457200" lvl="1" indent="0">
              <a:buNone/>
            </a:pPr>
            <a:endParaRPr lang="en-US" dirty="0" smtClean="0"/>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19792462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396523" y="-479425"/>
            <a:ext cx="8195733" cy="5445125"/>
          </a:xfrm>
        </p:spPr>
        <p:txBody>
          <a:bodyPr/>
          <a:lstStyle/>
          <a:p>
            <a:r>
              <a:rPr lang="en-US" sz="3800" dirty="0"/>
              <a:t/>
            </a:r>
            <a:br>
              <a:rPr lang="en-US" sz="3800" dirty="0"/>
            </a:br>
            <a:r>
              <a:rPr lang="en-US" sz="3800" dirty="0" smtClean="0"/>
              <a:t/>
            </a:r>
            <a:br>
              <a:rPr lang="en-US" sz="3800" dirty="0" smtClean="0"/>
            </a:br>
            <a:r>
              <a:rPr lang="en-US" sz="3800" dirty="0" smtClean="0">
                <a:solidFill>
                  <a:srgbClr val="FFFF00"/>
                </a:solidFill>
              </a:rPr>
              <a:t>Technical Guidance for </a:t>
            </a:r>
            <a:br>
              <a:rPr lang="en-US" sz="3800" dirty="0" smtClean="0">
                <a:solidFill>
                  <a:srgbClr val="FFFF00"/>
                </a:solidFill>
              </a:rPr>
            </a:br>
            <a:r>
              <a:rPr lang="en-US" sz="3800" dirty="0" smtClean="0">
                <a:solidFill>
                  <a:srgbClr val="FFFF00"/>
                </a:solidFill>
              </a:rPr>
              <a:t>HIV Surveillance Programs</a:t>
            </a:r>
            <a:r>
              <a:rPr lang="en-US" sz="3800" dirty="0" smtClean="0"/>
              <a:t/>
            </a:r>
            <a:br>
              <a:rPr lang="en-US" sz="3800" dirty="0" smtClean="0"/>
            </a:br>
            <a:r>
              <a:rPr lang="en-US" sz="4000" b="1" dirty="0" smtClean="0"/>
              <a:t> </a:t>
            </a:r>
            <a:br>
              <a:rPr lang="en-US" sz="4000" b="1" dirty="0" smtClean="0"/>
            </a:br>
            <a:r>
              <a:rPr lang="en-US" sz="2400" u="sng" dirty="0" smtClean="0">
                <a:hlinkClick r:id="rId3"/>
              </a:rPr>
              <a:t>https</a:t>
            </a:r>
            <a:r>
              <a:rPr lang="en-US" sz="2400" u="sng" dirty="0">
                <a:hlinkClick r:id="rId3"/>
              </a:rPr>
              <a:t>://partner.cdc.gov/sites/NCHHSTP/HICSB/default.aspx</a:t>
            </a:r>
            <a:r>
              <a:rPr lang="en-US" sz="4000" dirty="0"/>
              <a:t/>
            </a:r>
            <a:br>
              <a:rPr lang="en-US" sz="4000" dirty="0"/>
            </a:br>
            <a:endParaRPr lang="en-US" sz="3800" dirty="0"/>
          </a:p>
        </p:txBody>
      </p:sp>
    </p:spTree>
    <p:extLst>
      <p:ext uri="{BB962C8B-B14F-4D97-AF65-F5344CB8AC3E}">
        <p14:creationId xmlns:p14="http://schemas.microsoft.com/office/powerpoint/2010/main" val="19326180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Data Management?</a:t>
            </a:r>
            <a:endParaRPr lang="en-US" dirty="0"/>
          </a:p>
        </p:txBody>
      </p:sp>
      <p:sp>
        <p:nvSpPr>
          <p:cNvPr id="3" name="Content Placeholder 2"/>
          <p:cNvSpPr>
            <a:spLocks noGrp="1"/>
          </p:cNvSpPr>
          <p:nvPr>
            <p:ph idx="1"/>
          </p:nvPr>
        </p:nvSpPr>
        <p:spPr/>
        <p:txBody>
          <a:bodyPr/>
          <a:lstStyle/>
          <a:p>
            <a:r>
              <a:rPr lang="en-US" dirty="0" smtClean="0"/>
              <a:t>Data management is the process of developing policies, procedures and practices for managing HIV surveillance data and communicating and executing them on a regular basis. </a:t>
            </a:r>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7463790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Data Management Important?</a:t>
            </a:r>
            <a:endParaRPr lang="en-US" dirty="0"/>
          </a:p>
        </p:txBody>
      </p:sp>
      <p:sp>
        <p:nvSpPr>
          <p:cNvPr id="3" name="Content Placeholder 2"/>
          <p:cNvSpPr>
            <a:spLocks noGrp="1"/>
          </p:cNvSpPr>
          <p:nvPr>
            <p:ph idx="1"/>
          </p:nvPr>
        </p:nvSpPr>
        <p:spPr/>
        <p:txBody>
          <a:bodyPr/>
          <a:lstStyle/>
          <a:p>
            <a:r>
              <a:rPr lang="en-US" dirty="0" smtClean="0"/>
              <a:t>HIV surveillance data are the cornerstone for </a:t>
            </a:r>
          </a:p>
          <a:p>
            <a:pPr lvl="1"/>
            <a:r>
              <a:rPr lang="en-US" dirty="0" smtClean="0"/>
              <a:t>Monitoring and characterizing HIV in the United States</a:t>
            </a:r>
          </a:p>
          <a:p>
            <a:pPr lvl="1"/>
            <a:r>
              <a:rPr lang="en-US" dirty="0" smtClean="0"/>
              <a:t>Planning and evaluating HIV-related prevention and care programs</a:t>
            </a:r>
          </a:p>
          <a:p>
            <a:r>
              <a:rPr lang="en-US" dirty="0" smtClean="0"/>
              <a:t>Proper data management can</a:t>
            </a:r>
          </a:p>
          <a:p>
            <a:pPr lvl="1"/>
            <a:r>
              <a:rPr lang="en-US" dirty="0" smtClean="0"/>
              <a:t>Improve efficiency and accuracy of data</a:t>
            </a:r>
          </a:p>
          <a:p>
            <a:pPr lvl="1"/>
            <a:r>
              <a:rPr lang="en-US" dirty="0" smtClean="0"/>
              <a:t>Ensure the reproducibility of HIV surveillance products</a:t>
            </a:r>
            <a:endParaRPr lang="en-US" dirty="0"/>
          </a:p>
        </p:txBody>
      </p:sp>
    </p:spTree>
    <p:extLst>
      <p:ext uri="{BB962C8B-B14F-4D97-AF65-F5344CB8AC3E}">
        <p14:creationId xmlns:p14="http://schemas.microsoft.com/office/powerpoint/2010/main" val="214206331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Requirements</a:t>
            </a:r>
            <a:endParaRPr lang="en-US" dirty="0"/>
          </a:p>
        </p:txBody>
      </p:sp>
      <p:sp>
        <p:nvSpPr>
          <p:cNvPr id="3" name="Content Placeholder 2"/>
          <p:cNvSpPr>
            <a:spLocks noGrp="1"/>
          </p:cNvSpPr>
          <p:nvPr>
            <p:ph idx="1"/>
          </p:nvPr>
        </p:nvSpPr>
        <p:spPr/>
        <p:txBody>
          <a:bodyPr/>
          <a:lstStyle/>
          <a:p>
            <a:r>
              <a:rPr lang="en-US" dirty="0" smtClean="0"/>
              <a:t>Hardware and software </a:t>
            </a:r>
          </a:p>
          <a:p>
            <a:r>
              <a:rPr lang="en-US" dirty="0" smtClean="0"/>
              <a:t>Established processes for data governance</a:t>
            </a:r>
          </a:p>
          <a:p>
            <a:pPr lvl="1"/>
            <a:r>
              <a:rPr lang="en-US" dirty="0"/>
              <a:t>Written policies and procedures for each data management activity</a:t>
            </a:r>
          </a:p>
          <a:p>
            <a:pPr lvl="1"/>
            <a:r>
              <a:rPr lang="en-US" dirty="0" smtClean="0"/>
              <a:t>Assigning roles and responsibilities for each data management activity</a:t>
            </a:r>
            <a:endParaRPr lang="en-US" dirty="0"/>
          </a:p>
        </p:txBody>
      </p:sp>
    </p:spTree>
    <p:extLst>
      <p:ext uri="{BB962C8B-B14F-4D97-AF65-F5344CB8AC3E}">
        <p14:creationId xmlns:p14="http://schemas.microsoft.com/office/powerpoint/2010/main" val="305504155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Process Standards</a:t>
            </a:r>
            <a:endParaRPr lang="en-US" dirty="0"/>
          </a:p>
        </p:txBody>
      </p:sp>
      <p:sp>
        <p:nvSpPr>
          <p:cNvPr id="3" name="Content Placeholder 2"/>
          <p:cNvSpPr>
            <a:spLocks noGrp="1"/>
          </p:cNvSpPr>
          <p:nvPr>
            <p:ph idx="1"/>
          </p:nvPr>
        </p:nvSpPr>
        <p:spPr>
          <a:xfrm>
            <a:off x="457200" y="1295400"/>
            <a:ext cx="8229600" cy="4572000"/>
          </a:xfrm>
        </p:spPr>
        <p:txBody>
          <a:bodyPr/>
          <a:lstStyle/>
          <a:p>
            <a:r>
              <a:rPr lang="en-US" dirty="0" smtClean="0"/>
              <a:t>Processes for data management must be documented in procedures manuals </a:t>
            </a:r>
          </a:p>
          <a:p>
            <a:pPr lvl="2"/>
            <a:r>
              <a:rPr lang="en-US" dirty="0" smtClean="0"/>
              <a:t>Reviewed annually</a:t>
            </a:r>
          </a:p>
          <a:p>
            <a:pPr lvl="2"/>
            <a:r>
              <a:rPr lang="en-US" dirty="0" smtClean="0"/>
              <a:t>Kept up-to-date to maintain a functioning system and to train staff </a:t>
            </a:r>
          </a:p>
        </p:txBody>
      </p:sp>
    </p:spTree>
    <p:extLst>
      <p:ext uri="{BB962C8B-B14F-4D97-AF65-F5344CB8AC3E}">
        <p14:creationId xmlns:p14="http://schemas.microsoft.com/office/powerpoint/2010/main" val="147842376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Process Standards</a:t>
            </a:r>
            <a:endParaRPr lang="en-US" dirty="0"/>
          </a:p>
        </p:txBody>
      </p:sp>
      <p:sp>
        <p:nvSpPr>
          <p:cNvPr id="3" name="Content Placeholder 2"/>
          <p:cNvSpPr>
            <a:spLocks noGrp="1"/>
          </p:cNvSpPr>
          <p:nvPr>
            <p:ph idx="1"/>
          </p:nvPr>
        </p:nvSpPr>
        <p:spPr>
          <a:xfrm>
            <a:off x="457200" y="1295400"/>
            <a:ext cx="8229600" cy="4572000"/>
          </a:xfrm>
        </p:spPr>
        <p:txBody>
          <a:bodyPr/>
          <a:lstStyle/>
          <a:p>
            <a:r>
              <a:rPr lang="en-US" dirty="0" smtClean="0"/>
              <a:t>Data Entry</a:t>
            </a:r>
          </a:p>
          <a:p>
            <a:r>
              <a:rPr lang="en-US" dirty="0" smtClean="0"/>
              <a:t>Established processes for data governance</a:t>
            </a:r>
          </a:p>
          <a:p>
            <a:r>
              <a:rPr lang="en-US" dirty="0" smtClean="0"/>
              <a:t>Record Linkage</a:t>
            </a:r>
          </a:p>
          <a:p>
            <a:r>
              <a:rPr lang="en-US" dirty="0" smtClean="0"/>
              <a:t>Rules for managing multiple documents per case</a:t>
            </a:r>
          </a:p>
          <a:p>
            <a:r>
              <a:rPr lang="en-US" dirty="0" smtClean="0"/>
              <a:t>Edits</a:t>
            </a:r>
          </a:p>
          <a:p>
            <a:r>
              <a:rPr lang="en-US" dirty="0" smtClean="0"/>
              <a:t>Processing follow-ups, corrections, deletions</a:t>
            </a:r>
          </a:p>
          <a:p>
            <a:r>
              <a:rPr lang="en-US" dirty="0" smtClean="0"/>
              <a:t>Additional Documentation</a:t>
            </a:r>
            <a:endParaRPr lang="en-US" dirty="0"/>
          </a:p>
        </p:txBody>
      </p:sp>
    </p:spTree>
    <p:extLst>
      <p:ext uri="{BB962C8B-B14F-4D97-AF65-F5344CB8AC3E}">
        <p14:creationId xmlns:p14="http://schemas.microsoft.com/office/powerpoint/2010/main" val="240052502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dirty="0" smtClean="0"/>
              <a:t>Process Standards</a:t>
            </a:r>
            <a:br>
              <a:rPr lang="en-US" dirty="0" smtClean="0"/>
            </a:br>
            <a:r>
              <a:rPr lang="en-US" dirty="0" smtClean="0"/>
              <a:t>Data Entry</a:t>
            </a:r>
            <a:endParaRPr lang="en-US" dirty="0"/>
          </a:p>
        </p:txBody>
      </p:sp>
      <p:sp>
        <p:nvSpPr>
          <p:cNvPr id="3" name="Content Placeholder 2"/>
          <p:cNvSpPr>
            <a:spLocks noGrp="1"/>
          </p:cNvSpPr>
          <p:nvPr>
            <p:ph idx="1"/>
          </p:nvPr>
        </p:nvSpPr>
        <p:spPr>
          <a:xfrm>
            <a:off x="457200" y="1600200"/>
            <a:ext cx="8229600" cy="4267200"/>
          </a:xfrm>
        </p:spPr>
        <p:txBody>
          <a:bodyPr/>
          <a:lstStyle/>
          <a:p>
            <a:r>
              <a:rPr lang="en-US" b="0" dirty="0" smtClean="0"/>
              <a:t>Paper documents </a:t>
            </a:r>
          </a:p>
          <a:p>
            <a:pPr lvl="1"/>
            <a:r>
              <a:rPr lang="en-US" dirty="0"/>
              <a:t>Mark with the date of receipt</a:t>
            </a:r>
          </a:p>
          <a:p>
            <a:pPr lvl="1"/>
            <a:r>
              <a:rPr lang="en-US" dirty="0"/>
              <a:t>After visual editing, data should be entered into </a:t>
            </a:r>
            <a:r>
              <a:rPr lang="en-US" dirty="0" err="1"/>
              <a:t>eHARS</a:t>
            </a:r>
            <a:endParaRPr lang="en-US" dirty="0"/>
          </a:p>
          <a:p>
            <a:r>
              <a:rPr lang="en-US" b="0" dirty="0" smtClean="0"/>
              <a:t>Develop </a:t>
            </a:r>
            <a:r>
              <a:rPr lang="en-US" b="0" dirty="0"/>
              <a:t>written procedures for handling and storing electronic and paper </a:t>
            </a:r>
            <a:r>
              <a:rPr lang="en-US" b="0" dirty="0" smtClean="0"/>
              <a:t>documents</a:t>
            </a:r>
          </a:p>
          <a:p>
            <a:r>
              <a:rPr lang="en-US" b="0" dirty="0" smtClean="0"/>
              <a:t>Document any program specific guidance or procedures related to how fields should be completed in </a:t>
            </a:r>
            <a:r>
              <a:rPr lang="en-US" b="0" dirty="0" err="1" smtClean="0"/>
              <a:t>eHARS</a:t>
            </a:r>
            <a:endParaRPr lang="en-US" b="0" dirty="0" smtClean="0"/>
          </a:p>
        </p:txBody>
      </p:sp>
    </p:spTree>
    <p:extLst>
      <p:ext uri="{BB962C8B-B14F-4D97-AF65-F5344CB8AC3E}">
        <p14:creationId xmlns:p14="http://schemas.microsoft.com/office/powerpoint/2010/main" val="41704911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lstStyle/>
          <a:p>
            <a:r>
              <a:rPr lang="en-US" dirty="0" smtClean="0"/>
              <a:t>Process Standards</a:t>
            </a:r>
            <a:br>
              <a:rPr lang="en-US" dirty="0" smtClean="0"/>
            </a:br>
            <a:r>
              <a:rPr lang="en-US" dirty="0" smtClean="0"/>
              <a:t>Record Linkage</a:t>
            </a:r>
            <a:endParaRPr lang="en-US" dirty="0"/>
          </a:p>
        </p:txBody>
      </p:sp>
      <p:sp>
        <p:nvSpPr>
          <p:cNvPr id="3" name="Content Placeholder 2"/>
          <p:cNvSpPr>
            <a:spLocks noGrp="1"/>
          </p:cNvSpPr>
          <p:nvPr>
            <p:ph idx="1"/>
          </p:nvPr>
        </p:nvSpPr>
        <p:spPr>
          <a:xfrm>
            <a:off x="457200" y="1524000"/>
            <a:ext cx="8229600" cy="4343400"/>
          </a:xfrm>
        </p:spPr>
        <p:txBody>
          <a:bodyPr/>
          <a:lstStyle/>
          <a:p>
            <a:r>
              <a:rPr lang="en-US" dirty="0" smtClean="0"/>
              <a:t>Refer to the Record Linkage chapter</a:t>
            </a:r>
          </a:p>
        </p:txBody>
      </p:sp>
    </p:spTree>
    <p:extLst>
      <p:ext uri="{BB962C8B-B14F-4D97-AF65-F5344CB8AC3E}">
        <p14:creationId xmlns:p14="http://schemas.microsoft.com/office/powerpoint/2010/main" val="221530114"/>
      </p:ext>
    </p:extLst>
  </p:cSld>
  <p:clrMapOvr>
    <a:masterClrMapping/>
  </p:clrMapOvr>
  <p:transition>
    <p:fade/>
  </p:transition>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695</TotalTime>
  <Words>1294</Words>
  <Application>Microsoft Office PowerPoint</Application>
  <PresentationFormat>On-screen Show (4:3)</PresentationFormat>
  <Paragraphs>207</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Myriad Web Pro</vt:lpstr>
      <vt:lpstr>Courier New</vt:lpstr>
      <vt:lpstr>Wingdings</vt:lpstr>
      <vt:lpstr>Calibri</vt:lpstr>
      <vt:lpstr>NCHHSTP_PPT_dark(</vt:lpstr>
      <vt:lpstr> Technical Guidance for  HIV Surveillance Programs Data Management</vt:lpstr>
      <vt:lpstr>Objectives/Goals</vt:lpstr>
      <vt:lpstr>What is Data Management?</vt:lpstr>
      <vt:lpstr>Why is Data Management Important?</vt:lpstr>
      <vt:lpstr>Structural Requirements</vt:lpstr>
      <vt:lpstr>Process Standards</vt:lpstr>
      <vt:lpstr>Process Standards</vt:lpstr>
      <vt:lpstr>Process Standards Data Entry</vt:lpstr>
      <vt:lpstr>Process Standards Record Linkage</vt:lpstr>
      <vt:lpstr>Process Standards Rules for Managing Multiple Documents</vt:lpstr>
      <vt:lpstr>Process Standards Edits</vt:lpstr>
      <vt:lpstr>Process Standards Processing follow-ups, corrections, deletions</vt:lpstr>
      <vt:lpstr>Process Standards Additional Documentation</vt:lpstr>
      <vt:lpstr>Process Standards Additional Documentation Data Governance Documentation</vt:lpstr>
      <vt:lpstr>Process Standards Additional Documentation</vt:lpstr>
      <vt:lpstr>Process Standards Additional Documentation Data Architecture</vt:lpstr>
      <vt:lpstr>Process Standards Additional Documentation</vt:lpstr>
      <vt:lpstr>Process Standards Additional Documentation</vt:lpstr>
      <vt:lpstr>Process Standards Additional Documentation</vt:lpstr>
      <vt:lpstr>Process Standards Additional Documentation</vt:lpstr>
      <vt:lpstr>Process Standards Additional Documentation</vt:lpstr>
      <vt:lpstr>Process Standards Additional Documentation</vt:lpstr>
      <vt:lpstr>Process Standards Additional Documentation</vt:lpstr>
      <vt:lpstr>Major Changes from the  Previous Technical Guidance</vt:lpstr>
      <vt:lpstr>  Technical Guidance for  HIV Surveillance Programs   https://partner.cdc.gov/sites/NCHHSTP/HICSB/default.aspx </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CDC User</cp:lastModifiedBy>
  <cp:revision>41</cp:revision>
  <cp:lastPrinted>2012-06-25T15:44:31Z</cp:lastPrinted>
  <dcterms:created xsi:type="dcterms:W3CDTF">2010-12-06T17:56:06Z</dcterms:created>
  <dcterms:modified xsi:type="dcterms:W3CDTF">2012-06-25T16:19:11Z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