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39"/>
  </p:notesMasterIdLst>
  <p:sldIdLst>
    <p:sldId id="256" r:id="rId2"/>
    <p:sldId id="280" r:id="rId3"/>
    <p:sldId id="321" r:id="rId4"/>
    <p:sldId id="327" r:id="rId5"/>
    <p:sldId id="323" r:id="rId6"/>
    <p:sldId id="330" r:id="rId7"/>
    <p:sldId id="324" r:id="rId8"/>
    <p:sldId id="339" r:id="rId9"/>
    <p:sldId id="329" r:id="rId10"/>
    <p:sldId id="331" r:id="rId11"/>
    <p:sldId id="325" r:id="rId12"/>
    <p:sldId id="332" r:id="rId13"/>
    <p:sldId id="333" r:id="rId14"/>
    <p:sldId id="334" r:id="rId15"/>
    <p:sldId id="326" r:id="rId16"/>
    <p:sldId id="337" r:id="rId17"/>
    <p:sldId id="336" r:id="rId18"/>
    <p:sldId id="320" r:id="rId19"/>
    <p:sldId id="322" r:id="rId20"/>
    <p:sldId id="310" r:id="rId21"/>
    <p:sldId id="311" r:id="rId22"/>
    <p:sldId id="312" r:id="rId23"/>
    <p:sldId id="313" r:id="rId24"/>
    <p:sldId id="314" r:id="rId25"/>
    <p:sldId id="315" r:id="rId26"/>
    <p:sldId id="316" r:id="rId27"/>
    <p:sldId id="317" r:id="rId28"/>
    <p:sldId id="340" r:id="rId29"/>
    <p:sldId id="318" r:id="rId30"/>
    <p:sldId id="341" r:id="rId31"/>
    <p:sldId id="319" r:id="rId32"/>
    <p:sldId id="342" r:id="rId33"/>
    <p:sldId id="343" r:id="rId34"/>
    <p:sldId id="344" r:id="rId35"/>
    <p:sldId id="308" r:id="rId36"/>
    <p:sldId id="264" r:id="rId37"/>
    <p:sldId id="263" r:id="rId38"/>
  </p:sldIdLst>
  <p:sldSz cx="9144000" cy="6858000" type="screen4x3"/>
  <p:notesSz cx="6994525" cy="9280525"/>
  <p:embeddedFontLst>
    <p:embeddedFont>
      <p:font typeface="Calibri" pitchFamily="34" charset="0"/>
      <p:regular r:id="rId40"/>
      <p:bold r:id="rId41"/>
      <p:italic r:id="rId42"/>
      <p:boldItalic r:id="rId43"/>
    </p:embeddedFont>
    <p:embeddedFont>
      <p:font typeface="ＭＳ Ｐゴシック" pitchFamily="34" charset="-128"/>
      <p:regular r:id="rId44"/>
    </p:embeddedFont>
    <p:embeddedFont>
      <p:font typeface="Myriad Web Pro" charset="0"/>
      <p:regular r:id="rId45"/>
      <p:bold r:id="rId46"/>
      <p: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94" autoAdjust="0"/>
    <p:restoredTop sz="82655" autoAdjust="0"/>
  </p:normalViewPr>
  <p:slideViewPr>
    <p:cSldViewPr>
      <p:cViewPr varScale="1">
        <p:scale>
          <a:sx n="87" d="100"/>
          <a:sy n="87" d="100"/>
        </p:scale>
        <p:origin x="-372" y="-78"/>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sorterViewPr>
    <p:cViewPr>
      <p:scale>
        <a:sx n="100" d="100"/>
        <a:sy n="100" d="100"/>
      </p:scale>
      <p:origin x="0" y="1860"/>
    </p:cViewPr>
  </p:sorterViewPr>
  <p:notesViewPr>
    <p:cSldViewPr>
      <p:cViewPr varScale="1">
        <p:scale>
          <a:sx n="55" d="100"/>
          <a:sy n="55" d="100"/>
        </p:scale>
        <p:origin x="-2838" y="-78"/>
      </p:cViewPr>
      <p:guideLst>
        <p:guide orient="horz" pos="2923"/>
        <p:guide pos="220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FED05122-B9EF-44B1-8E67-014EB94303DD}" type="datetimeFigureOut">
              <a:rPr lang="en-US" smtClean="0"/>
              <a:pPr/>
              <a:t>6/25/2012</a:t>
            </a:fld>
            <a:endParaRPr lang="en-US"/>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1101687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10</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a:p>
            <a:r>
              <a:rPr lang="en-US" dirty="0"/>
              <a:t>				</a:t>
            </a:r>
          </a:p>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11</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Sites should ascertain at least 85% of the expected number of cases for</a:t>
            </a:r>
            <a:r>
              <a:rPr lang="en-US" baseline="0" dirty="0" smtClean="0"/>
              <a:t> a diagnosis year reported.</a:t>
            </a:r>
          </a:p>
          <a:p>
            <a:pPr marL="171450" indent="-171450">
              <a:buFont typeface="Arial" pitchFamily="34" charset="0"/>
              <a:buChar char="•"/>
            </a:pPr>
            <a:r>
              <a:rPr lang="en-US" baseline="0" dirty="0" smtClean="0"/>
              <a:t>This standard is assessed 12 months after the diagnosis year.  For example, for those newly diagnosed with HIV infection in 2010, they would ascertain completeness with the end-of-the-year frozen December 2011 dataset.</a:t>
            </a:r>
          </a:p>
          <a:p>
            <a:pPr marL="171450" indent="-171450">
              <a:buFont typeface="Arial" pitchFamily="34" charset="0"/>
              <a:buChar char="•"/>
            </a:pPr>
            <a:r>
              <a:rPr lang="en-US" baseline="0" dirty="0" smtClean="0"/>
              <a:t>The CDC supplied SAS evaluation program for completeness must be used</a:t>
            </a:r>
          </a:p>
          <a:p>
            <a:pPr marL="171450" indent="-171450">
              <a:buFont typeface="Arial" pitchFamily="34" charset="0"/>
              <a:buChar char="•"/>
            </a:pPr>
            <a:r>
              <a:rPr lang="en-US" baseline="0" dirty="0" smtClean="0"/>
              <a:t>This program uses a three-source capture-recapture model.  These three sources include the health care provider, laboratory and other</a:t>
            </a:r>
          </a:p>
          <a:p>
            <a:pPr marL="171450" indent="-171450">
              <a:buFont typeface="Arial" pitchFamily="34" charset="0"/>
              <a:buChar char="•"/>
            </a:pPr>
            <a:r>
              <a:rPr lang="en-US" baseline="0" dirty="0" smtClean="0"/>
              <a:t>The method uses the numbers of diagnoses in a calendar year that were reported by all three sources, by a combination of any two sources, and by one source only to estimate the number of diagnoses that were not reported by any source, thus providing an estimate of the total number of diagnoses in the calendar year.</a:t>
            </a:r>
            <a:r>
              <a:rPr lang="en-US" dirty="0"/>
              <a:t>				</a:t>
            </a:r>
          </a:p>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12</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Sites should ascertain at least 66% o</a:t>
            </a:r>
            <a:r>
              <a:rPr lang="en-US" baseline="0" dirty="0" smtClean="0"/>
              <a:t>f the expected number of cases for a diagnosis year within 6 months following their date of diagnosis</a:t>
            </a:r>
          </a:p>
          <a:p>
            <a:pPr marL="171450" indent="-171450">
              <a:buFont typeface="Arial" pitchFamily="34" charset="0"/>
              <a:buChar char="•"/>
            </a:pPr>
            <a:r>
              <a:rPr lang="en-US" baseline="0" dirty="0" smtClean="0"/>
              <a:t>Please note, if your estimated completeness is less than 85%, the estimated timeliness should be interpreted with caution</a:t>
            </a:r>
          </a:p>
          <a:p>
            <a:pPr marL="171450" indent="-171450">
              <a:buFont typeface="Arial" pitchFamily="34" charset="0"/>
              <a:buChar char="•"/>
            </a:pPr>
            <a:r>
              <a:rPr lang="en-US" baseline="0" dirty="0" smtClean="0"/>
              <a:t>The CDC supplied SAS evaluation program for timeliness must be used</a:t>
            </a:r>
          </a:p>
          <a:p>
            <a:pPr marL="171450" indent="-171450">
              <a:buFont typeface="Arial" pitchFamily="34" charset="0"/>
              <a:buChar char="•"/>
            </a:pPr>
            <a:r>
              <a:rPr lang="en-US" baseline="0" dirty="0" smtClean="0"/>
              <a:t>This program uses a three-source capture-recapture model.  These three sources include the health care provider, laboratory and other</a:t>
            </a:r>
          </a:p>
          <a:p>
            <a:pPr marL="171450" indent="-171450">
              <a:buFont typeface="Arial" pitchFamily="34" charset="0"/>
              <a:buChar char="•"/>
            </a:pPr>
            <a:r>
              <a:rPr lang="en-US" baseline="0" dirty="0" smtClean="0"/>
              <a:t>The method uses the numbers of diagnoses in a calendar year that were reported by all three sources, by a combination of any two sources, and by one source only to estimate the number of diagnoses that were not reported by any source, hence providing an estimate of the total number of diagnoses in the calendar year.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13</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Sites</a:t>
            </a:r>
            <a:r>
              <a:rPr lang="en-US" baseline="0" dirty="0" smtClean="0"/>
              <a:t> should have at least 97% of case records for a diagnosis year meet the CDC HIV case definition, that is, having no required fields missing</a:t>
            </a:r>
          </a:p>
          <a:p>
            <a:pPr marL="171450" indent="-171450">
              <a:buFont typeface="Arial" pitchFamily="34" charset="0"/>
              <a:buChar char="•"/>
            </a:pPr>
            <a:r>
              <a:rPr lang="en-US" baseline="0" dirty="0" smtClean="0"/>
              <a:t>The required fields include:</a:t>
            </a:r>
          </a:p>
          <a:p>
            <a:pPr marL="0" indent="0">
              <a:buFont typeface="Arial" pitchFamily="34" charset="0"/>
              <a:buNone/>
            </a:pPr>
            <a:r>
              <a:rPr lang="en-US" baseline="0" dirty="0" smtClean="0"/>
              <a:t>	</a:t>
            </a:r>
            <a:r>
              <a:rPr lang="en-US" baseline="0" dirty="0" err="1" smtClean="0"/>
              <a:t>stateno</a:t>
            </a:r>
            <a:r>
              <a:rPr lang="en-US" baseline="0" dirty="0" smtClean="0"/>
              <a:t>, last name </a:t>
            </a:r>
            <a:r>
              <a:rPr lang="en-US" baseline="0" dirty="0" err="1" smtClean="0"/>
              <a:t>soundex</a:t>
            </a:r>
            <a:r>
              <a:rPr lang="en-US" baseline="0" dirty="0" smtClean="0"/>
              <a:t>, sex at birth, date of birth</a:t>
            </a:r>
          </a:p>
          <a:p>
            <a:pPr marL="0" indent="0">
              <a:buFont typeface="Arial" pitchFamily="34" charset="0"/>
              <a:buNone/>
            </a:pPr>
            <a:r>
              <a:rPr lang="en-US" baseline="0" dirty="0" smtClean="0"/>
              <a:t>	vital status, race/ethnicity and date of HIV disease diagnosis</a:t>
            </a:r>
          </a:p>
          <a:p>
            <a:pPr marL="171450" indent="-171450">
              <a:buFont typeface="Arial" pitchFamily="34" charset="0"/>
              <a:buChar char="•"/>
            </a:pPr>
            <a:r>
              <a:rPr lang="en-US" baseline="0" dirty="0" smtClean="0"/>
              <a:t>This standard is assessed 12 months after the diagnosis year.  For example, for those newly diagnosed with HIV infection in 2010, they would ascertain data quality edits with the end-of-the-year frozen December 2011 dataset.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The CDC supplied SAS evaluation program for data quality edits is recommended to be used, however, it is not required at this time to be reported to CDC</a:t>
            </a:r>
          </a:p>
          <a:p>
            <a:pPr marL="171450" indent="-171450">
              <a:buFont typeface="Arial" pitchFamily="34" charset="0"/>
              <a:buChar char="•"/>
            </a:pPr>
            <a:endParaRPr lang="en-US" dirty="0"/>
          </a:p>
          <a:p>
            <a:r>
              <a:rPr lang="en-US" dirty="0"/>
              <a:t>				</a:t>
            </a:r>
          </a:p>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14</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CDC classifies a reported diagnosis of HIV infection without any risk factor information as a case with no identified risk factor (NIR)</a:t>
            </a:r>
          </a:p>
          <a:p>
            <a:pPr marL="171450" indent="-171450">
              <a:buFont typeface="Arial" pitchFamily="34" charset="0"/>
              <a:buChar char="•"/>
            </a:pPr>
            <a:r>
              <a:rPr lang="en-US" dirty="0" smtClean="0"/>
              <a:t>Sites should have at least 85% of cases for a report year with sufficient HIV risk factor information to be classified into a transmission category</a:t>
            </a:r>
            <a:endParaRPr lang="en-US" dirty="0"/>
          </a:p>
          <a:p>
            <a:pPr marL="171450" indent="-171450">
              <a:buFont typeface="Arial" pitchFamily="34" charset="0"/>
              <a:buChar char="•"/>
            </a:pPr>
            <a:r>
              <a:rPr lang="en-US" dirty="0" smtClean="0"/>
              <a:t>This standard is assessed 12 months after the diagnosis year.  For example, for those newly diagnosed with HIV infection in 2010, </a:t>
            </a:r>
            <a:r>
              <a:rPr lang="en-US" baseline="0" dirty="0" smtClean="0"/>
              <a:t>completeness of risk factor ascertainment would be assessed </a:t>
            </a:r>
            <a:r>
              <a:rPr lang="en-US" dirty="0" smtClean="0"/>
              <a:t>with the end-of-the-year frozen December 2011 dataset.</a:t>
            </a:r>
          </a:p>
          <a:p>
            <a:pPr marL="171450" indent="-171450">
              <a:buFont typeface="Arial" pitchFamily="34" charset="0"/>
              <a:buChar char="•"/>
            </a:pPr>
            <a:r>
              <a:rPr lang="en-US" dirty="0" smtClean="0"/>
              <a:t>The CDC supplied SAS evaluation program for completeness of risk factor ascertainment</a:t>
            </a:r>
            <a:r>
              <a:rPr lang="en-US" baseline="0" dirty="0" smtClean="0"/>
              <a:t> should be </a:t>
            </a:r>
            <a:r>
              <a:rPr lang="en-US" dirty="0" smtClean="0"/>
              <a:t>used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15</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Sites</a:t>
            </a:r>
            <a:r>
              <a:rPr lang="en-US" baseline="0" dirty="0" smtClean="0"/>
              <a:t> should have less than or equal to 5% of duplicate case reports among all cumulative cases for a report year</a:t>
            </a:r>
          </a:p>
          <a:p>
            <a:pPr marL="171450" indent="-171450">
              <a:buFont typeface="Arial" pitchFamily="34" charset="0"/>
              <a:buChar char="•"/>
            </a:pPr>
            <a:r>
              <a:rPr lang="en-US" baseline="0" dirty="0" smtClean="0"/>
              <a:t>This standard is assessed 12 months after the diagnosis year.  For example, for those newly diagnosed with HIV infection in 2010, the intrastate case duplication rate would be assessed with the end-of-the-year frozen December 2011 dataset.</a:t>
            </a:r>
          </a:p>
          <a:p>
            <a:pPr marL="171450" indent="-171450">
              <a:buFont typeface="Arial" pitchFamily="34" charset="0"/>
              <a:buChar char="•"/>
            </a:pPr>
            <a:r>
              <a:rPr lang="en-US" baseline="0" dirty="0" smtClean="0"/>
              <a:t>The intra-state duplicate rate is calculated by dividing the number of duplicate pairs by the total number of cases reported through the end of the calendar year.</a:t>
            </a:r>
          </a:p>
          <a:p>
            <a:pPr marL="171450" indent="-171450">
              <a:buFont typeface="Arial" pitchFamily="34" charset="0"/>
              <a:buChar char="•"/>
            </a:pPr>
            <a:r>
              <a:rPr lang="en-US" baseline="0" dirty="0" smtClean="0"/>
              <a:t>The CDC supplied SAS evaluation program for estimation of the case duplication rate should be used</a:t>
            </a:r>
          </a:p>
          <a:p>
            <a:pPr marL="171450" indent="-171450">
              <a:buFont typeface="Arial" pitchFamily="34" charset="0"/>
              <a:buChar char="•"/>
            </a:pPr>
            <a:r>
              <a:rPr lang="en-US" baseline="0" dirty="0" smtClean="0"/>
              <a:t>Sites should identify and remove the duplicates in their system or update the duplicate status to “different than” for when the cases are indeed different.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16</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CDC defines the initial CD4 test result as the first available CD4 count or percent based on a specimen that was collected within three months following a diagnosis of HIV infection. </a:t>
            </a:r>
          </a:p>
          <a:p>
            <a:pPr marL="171450" indent="-171450">
              <a:buFont typeface="Arial" pitchFamily="34" charset="0"/>
              <a:buChar char="•"/>
            </a:pPr>
            <a:r>
              <a:rPr lang="en-US" dirty="0" smtClean="0"/>
              <a:t>Sites</a:t>
            </a:r>
            <a:r>
              <a:rPr lang="en-US" baseline="0" dirty="0" smtClean="0"/>
              <a:t> should have at least 50% of adults and adolescents aged 13 years and older newly diagnosed with HIV infection have a CD4 count or percent based on a specimen collected within three months following their initial HIV diagnosis</a:t>
            </a:r>
          </a:p>
          <a:p>
            <a:pPr marL="171450" indent="-171450">
              <a:buFont typeface="Arial" pitchFamily="34" charset="0"/>
              <a:buChar char="•"/>
            </a:pPr>
            <a:r>
              <a:rPr lang="en-US" dirty="0" smtClean="0"/>
              <a:t>This standard is assessed 12 months after the diagnosis year.  For example, for those newly diagnosed with HIV infection in 2010, completeness</a:t>
            </a:r>
            <a:r>
              <a:rPr lang="en-US" baseline="0" dirty="0" smtClean="0"/>
              <a:t> of CD4 results </a:t>
            </a:r>
            <a:r>
              <a:rPr lang="en-US" dirty="0" smtClean="0"/>
              <a:t>would be assessed with the end-of-the-year frozen December 2011 dataset.</a:t>
            </a:r>
          </a:p>
          <a:p>
            <a:pPr marL="171450" indent="-171450">
              <a:buFont typeface="Arial" pitchFamily="34" charset="0"/>
              <a:buChar char="•"/>
            </a:pPr>
            <a:r>
              <a:rPr lang="en-US" dirty="0" smtClean="0"/>
              <a:t>The CDC supplied SAS evaluation program for completeness of CD4 results</a:t>
            </a:r>
            <a:r>
              <a:rPr lang="en-US" baseline="0" dirty="0" smtClean="0"/>
              <a:t> </a:t>
            </a:r>
            <a:r>
              <a:rPr lang="en-US" dirty="0" smtClean="0"/>
              <a:t>should be used</a:t>
            </a:r>
            <a:r>
              <a:rPr lang="en-US" dirty="0"/>
              <a:t>	</a:t>
            </a:r>
          </a:p>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17</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For</a:t>
            </a:r>
            <a:r>
              <a:rPr lang="en-US" baseline="0" dirty="0" smtClean="0"/>
              <a:t> data reporting and dissemination, sites annually must produce and disseminate a HIV Surveillance Report</a:t>
            </a:r>
          </a:p>
          <a:p>
            <a:pPr marL="171450" indent="-171450">
              <a:buFont typeface="Arial" pitchFamily="34" charset="0"/>
              <a:buChar char="•"/>
            </a:pPr>
            <a:r>
              <a:rPr lang="en-US" baseline="0" dirty="0" smtClean="0"/>
              <a:t>Sites must publish and disseminate at least once during the 5-year funding period a comprehensive integrated HIV Epidemiologic Profile</a:t>
            </a:r>
            <a:r>
              <a:rPr lang="en-US" dirty="0"/>
              <a:t>	</a:t>
            </a:r>
            <a:endParaRPr lang="en-US" dirty="0" smtClean="0"/>
          </a:p>
          <a:p>
            <a:pPr marL="171450" indent="-171450">
              <a:buFont typeface="Arial" pitchFamily="34" charset="0"/>
              <a:buChar char="•"/>
            </a:pPr>
            <a:r>
              <a:rPr lang="en-US" dirty="0" smtClean="0"/>
              <a:t>Annual updates should occur for fact sheets, supplemental surveillance reports and surveillance</a:t>
            </a:r>
            <a:r>
              <a:rPr lang="en-US" baseline="0" dirty="0" smtClean="0"/>
              <a:t> slide sets.</a:t>
            </a:r>
            <a:r>
              <a:rPr lang="en-US" dirty="0"/>
              <a:t>			</a:t>
            </a:r>
          </a:p>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18</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a:p>
            <a:r>
              <a:rPr lang="en-US"/>
              <a:t>				</a:t>
            </a:r>
          </a:p>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19</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r>
              <a:rPr lang="en-US" dirty="0" smtClean="0">
                <a:latin typeface="Arial" charset="0"/>
              </a:rPr>
              <a:t>Why is data quality important? By</a:t>
            </a:r>
            <a:r>
              <a:rPr lang="en-US" baseline="0" dirty="0" smtClean="0">
                <a:latin typeface="Arial" charset="0"/>
              </a:rPr>
              <a:t> continually improving the consistency and completeness of data, we can generate more accurate reports.</a:t>
            </a:r>
          </a:p>
          <a:p>
            <a:pPr eaLnBrk="1" hangingPunct="1"/>
            <a:endParaRPr lang="en-US" baseline="0" dirty="0" smtClean="0">
              <a:latin typeface="Arial" charset="0"/>
            </a:endParaRPr>
          </a:p>
          <a:p>
            <a:pPr eaLnBrk="1" hangingPunct="1"/>
            <a:r>
              <a:rPr lang="en-US" baseline="0" dirty="0" smtClean="0">
                <a:latin typeface="Arial" charset="0"/>
              </a:rPr>
              <a:t>Improving and assessing data quality can be achieved through a series of tasks, including training, quality checks, and sound data management.</a:t>
            </a:r>
            <a:endParaRPr lang="en-US" dirty="0" smtClean="0">
              <a:latin typeface="Arial" charset="0"/>
            </a:endParaRPr>
          </a:p>
          <a:p>
            <a:pPr eaLnBrk="1" hangingPunct="1"/>
            <a:r>
              <a:rPr lang="en-US" dirty="0" smtClean="0">
                <a:latin typeface="Arial" charset="0"/>
              </a:rPr>
              <a:t>				</a:t>
            </a:r>
          </a:p>
          <a:p>
            <a:pPr eaLnBrk="1" hangingPunct="1"/>
            <a:endParaRPr lang="en-US"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objectives for this webinar are to provide an overview of:</a:t>
            </a:r>
          </a:p>
          <a:p>
            <a:pPr lvl="0"/>
            <a:r>
              <a:rPr lang="en-US" dirty="0" smtClean="0"/>
              <a:t>Methods for evaluating data quality</a:t>
            </a:r>
          </a:p>
          <a:p>
            <a:pPr lvl="0"/>
            <a:r>
              <a:rPr lang="en-US" dirty="0" smtClean="0"/>
              <a:t>Adherence to data standards</a:t>
            </a:r>
          </a:p>
          <a:p>
            <a:pPr lvl="0"/>
            <a:r>
              <a:rPr lang="en-US" dirty="0" smtClean="0"/>
              <a:t>Importance of training</a:t>
            </a:r>
          </a:p>
          <a:p>
            <a:pPr lvl="0"/>
            <a:r>
              <a:rPr lang="en-US" dirty="0" smtClean="0"/>
              <a:t>Quality control activities</a:t>
            </a:r>
          </a:p>
          <a:p>
            <a:r>
              <a:rPr lang="en-US" dirty="0" smtClean="0"/>
              <a:t>And Outcome measures</a:t>
            </a:r>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a:p>
        </p:txBody>
      </p:sp>
    </p:spTree>
    <p:extLst>
      <p:ext uri="{BB962C8B-B14F-4D97-AF65-F5344CB8AC3E}">
        <p14:creationId xmlns:p14="http://schemas.microsoft.com/office/powerpoint/2010/main" val="1931686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20</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dirty="0" smtClean="0"/>
              <a:t>The</a:t>
            </a:r>
            <a:r>
              <a:rPr lang="en-US" baseline="0" dirty="0" smtClean="0"/>
              <a:t> s</a:t>
            </a:r>
            <a:r>
              <a:rPr lang="en-US" dirty="0" smtClean="0"/>
              <a:t>tructural requirements for data quality focus on documentation and edits and data processing.</a:t>
            </a:r>
          </a:p>
          <a:p>
            <a:endParaRPr lang="en-US" dirty="0" smtClean="0"/>
          </a:p>
          <a:p>
            <a:r>
              <a:rPr lang="en-US" dirty="0" smtClean="0"/>
              <a:t>Documentation:</a:t>
            </a:r>
          </a:p>
          <a:p>
            <a:r>
              <a:rPr lang="en-US" dirty="0" smtClean="0"/>
              <a:t>Surveillance programs should document all procedures, coding of information,</a:t>
            </a:r>
            <a:r>
              <a:rPr lang="en-US" baseline="0" dirty="0" smtClean="0"/>
              <a:t> and plans for QA or data edits and make this information available to their staff.</a:t>
            </a:r>
            <a:r>
              <a:rPr lang="en-US" dirty="0" smtClean="0"/>
              <a:t> </a:t>
            </a:r>
          </a:p>
          <a:p>
            <a:endParaRPr lang="en-US" dirty="0" smtClean="0"/>
          </a:p>
          <a:p>
            <a:r>
              <a:rPr lang="en-US" dirty="0" smtClean="0"/>
              <a:t>Edits and data processing:</a:t>
            </a:r>
          </a:p>
          <a:p>
            <a:r>
              <a:rPr lang="en-US" baseline="0" dirty="0" smtClean="0"/>
              <a:t>In addition to relying upon the b</a:t>
            </a:r>
            <a:r>
              <a:rPr lang="en-US" dirty="0" smtClean="0"/>
              <a:t>uilt-in computerized edit checks available through eHARS*</a:t>
            </a:r>
            <a:r>
              <a:rPr lang="en-US" baseline="0" dirty="0" smtClean="0"/>
              <a:t>, surveillance personel should be able generate reports based on analyses of data quality standards. </a:t>
            </a:r>
          </a:p>
          <a:p>
            <a:endParaRPr lang="en-US" baseline="0" dirty="0" smtClean="0"/>
          </a:p>
          <a:p>
            <a:r>
              <a:rPr lang="en-US" baseline="0" dirty="0" smtClean="0"/>
              <a:t>*described in eHARS documentation</a:t>
            </a:r>
            <a:endParaRPr lang="en-US" dirty="0"/>
          </a:p>
          <a:p>
            <a:r>
              <a:rPr lang="en-US" dirty="0"/>
              <a:t>				</a:t>
            </a:r>
          </a:p>
          <a:p>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a:t>
            </a:r>
            <a:r>
              <a:rPr lang="en-US" baseline="0" dirty="0" smtClean="0"/>
              <a:t> quality process standards focus on adherence to data standards, training, and QC activities.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21</a:t>
            </a:fld>
            <a:endParaRPr lang="en-US"/>
          </a:p>
        </p:txBody>
      </p:sp>
    </p:spTree>
    <p:extLst>
      <p:ext uri="{BB962C8B-B14F-4D97-AF65-F5344CB8AC3E}">
        <p14:creationId xmlns:p14="http://schemas.microsoft.com/office/powerpoint/2010/main" val="42094524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Surveillance personnel should collect and record data elements in accordance with the coding standards outlined in Volume 2 of the Technical Guidance for HIV Surveillance.</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22</a:t>
            </a:fld>
            <a:endParaRPr lang="en-US"/>
          </a:p>
        </p:txBody>
      </p:sp>
    </p:spTree>
    <p:extLst>
      <p:ext uri="{BB962C8B-B14F-4D97-AF65-F5344CB8AC3E}">
        <p14:creationId xmlns:p14="http://schemas.microsoft.com/office/powerpoint/2010/main" val="2508863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3F72B7-CEAF-44C7-A774-758CDE56BAD8}" type="slidenum">
              <a:rPr lang="en-US"/>
              <a:pPr/>
              <a:t>23</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r>
              <a:rPr lang="en-US" dirty="0" smtClean="0"/>
              <a:t>Training is essential for assuring accurate, consistent, and complete data collection. Training for staff and report sources should cover:</a:t>
            </a:r>
          </a:p>
          <a:p>
            <a:pPr marL="171450" indent="-171450">
              <a:buFont typeface="Arial" pitchFamily="34" charset="0"/>
              <a:buChar char="•"/>
            </a:pPr>
            <a:r>
              <a:rPr lang="en-US" dirty="0" smtClean="0"/>
              <a:t>Reporting</a:t>
            </a:r>
            <a:r>
              <a:rPr lang="en-US" baseline="0" dirty="0" smtClean="0"/>
              <a:t> requirements</a:t>
            </a:r>
          </a:p>
          <a:p>
            <a:pPr marL="171450" indent="-171450">
              <a:buFont typeface="Arial" pitchFamily="34" charset="0"/>
              <a:buChar char="•"/>
            </a:pPr>
            <a:r>
              <a:rPr lang="en-US" baseline="0" dirty="0" smtClean="0"/>
              <a:t>Data collection, coding, and follow-up methods</a:t>
            </a:r>
          </a:p>
          <a:p>
            <a:pPr marL="171450" indent="-171450">
              <a:buFont typeface="Arial" pitchFamily="34" charset="0"/>
              <a:buChar char="•"/>
            </a:pPr>
            <a:r>
              <a:rPr lang="en-US" baseline="0" dirty="0" smtClean="0"/>
              <a:t>Quality control methods, including visual and computer edits along with feedback re: performance, and</a:t>
            </a:r>
          </a:p>
          <a:p>
            <a:pPr marL="171450" indent="-171450">
              <a:buFont typeface="Arial" pitchFamily="34" charset="0"/>
              <a:buChar char="•"/>
            </a:pPr>
            <a:r>
              <a:rPr lang="en-US" baseline="0" dirty="0" smtClean="0"/>
              <a:t>Data processing, including entry and linkages.</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7194CE-1D5F-45F2-8503-7493B8D38019}" type="slidenum">
              <a:rPr lang="en-US"/>
              <a:pPr/>
              <a:t>24</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r>
              <a:rPr lang="en-US" baseline="0" dirty="0" smtClean="0"/>
              <a:t>Surveillance programs should perfrom data quality control activities, including activities such as:</a:t>
            </a:r>
          </a:p>
          <a:p>
            <a:pPr marL="171450" indent="-171450">
              <a:buFont typeface="Arial" pitchFamily="34" charset="0"/>
              <a:buChar char="•"/>
            </a:pPr>
            <a:r>
              <a:rPr lang="en-US" baseline="0" dirty="0" smtClean="0"/>
              <a:t>Reviewing and editing paper forms for readability, consistency, and coding, and</a:t>
            </a:r>
          </a:p>
          <a:p>
            <a:pPr marL="171450" indent="-171450">
              <a:buFont typeface="Arial" pitchFamily="34" charset="0"/>
              <a:buChar char="•"/>
            </a:pPr>
            <a:r>
              <a:rPr lang="en-US" baseline="0" dirty="0" smtClean="0"/>
              <a:t>Applying edit checks to documents as they are entered or imported into eHARS </a:t>
            </a:r>
          </a:p>
          <a:p>
            <a:pPr marL="171450" indent="-171450">
              <a:buFont typeface="Arial" pitchFamily="34" charset="0"/>
              <a:buChar cha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dirty="0" smtClean="0"/>
              <a:t>The quality control activities presented</a:t>
            </a:r>
            <a:r>
              <a:rPr lang="en-US" baseline="0" dirty="0" smtClean="0"/>
              <a:t> here focus on data accuracy. Case ascertainment and timeliness are addressed in another chapter of the Technical Guidance. </a:t>
            </a:r>
          </a:p>
          <a:p>
            <a:r>
              <a:rPr lang="en-US" baseline="0" dirty="0" smtClean="0"/>
              <a:t> </a:t>
            </a:r>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FDE4BE-F1E1-4C7E-AFF8-913D7AFA979F}" type="slidenum">
              <a:rPr lang="en-US"/>
              <a:pPr/>
              <a:t>25</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r>
              <a:rPr lang="en-US" dirty="0" smtClean="0"/>
              <a:t>Other quality control activities include:</a:t>
            </a:r>
          </a:p>
          <a:p>
            <a:pPr marL="171450" indent="-171450">
              <a:buFont typeface="Arial" pitchFamily="34" charset="0"/>
              <a:buChar char="•"/>
            </a:pPr>
            <a:r>
              <a:rPr lang="en-US" dirty="0" smtClean="0"/>
              <a:t>Applying</a:t>
            </a:r>
            <a:r>
              <a:rPr lang="en-US" baseline="0" dirty="0" smtClean="0"/>
              <a:t> </a:t>
            </a:r>
            <a:r>
              <a:rPr lang="en-US" dirty="0" smtClean="0"/>
              <a:t>electronic edit checks and resolving errors for all records before consolidated case-based data are transferred</a:t>
            </a:r>
            <a:r>
              <a:rPr lang="en-US" baseline="0" dirty="0" smtClean="0"/>
              <a:t> to CDC</a:t>
            </a:r>
          </a:p>
          <a:p>
            <a:pPr marL="171450" indent="-171450">
              <a:buFont typeface="Arial" pitchFamily="34" charset="0"/>
              <a:buChar char="•"/>
            </a:pPr>
            <a:r>
              <a:rPr lang="en-US" baseline="0" dirty="0" smtClean="0"/>
              <a:t>Performing duplicate abstractions (methods discussed in Appendix ), and</a:t>
            </a:r>
          </a:p>
          <a:p>
            <a:pPr marL="171450" indent="-171450">
              <a:buFont typeface="Arial" pitchFamily="34" charset="0"/>
              <a:buChar char="•"/>
            </a:pPr>
            <a:r>
              <a:rPr lang="en-US" baseline="0" dirty="0" smtClean="0"/>
              <a:t>Addressing inconsistencies in data that are discovered during analyses. </a:t>
            </a: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25C2C0-02B6-451A-BF12-C5D0BA9FF535}" type="slidenum">
              <a:rPr lang="en-US"/>
              <a:pPr/>
              <a:t>26</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r>
              <a:rPr lang="en-US" dirty="0" smtClean="0"/>
              <a:t>Data quality outcome standards indicate the minimum level at which data can be reliably used for</a:t>
            </a:r>
            <a:r>
              <a:rPr lang="en-US" baseline="0" dirty="0" smtClean="0"/>
              <a:t> analyses, are assessed</a:t>
            </a:r>
            <a:r>
              <a:rPr lang="en-US" dirty="0" smtClean="0"/>
              <a:t> by diagnosis year for cases that meet the current case definition for HIV infection,</a:t>
            </a:r>
            <a:r>
              <a:rPr lang="en-US" baseline="0" dirty="0" smtClean="0"/>
              <a:t> and should be used to improve HIV surveillance processes.</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94B296-11AF-4043-8A07-80FF37D3FC29}" type="slidenum">
              <a:rPr lang="en-US"/>
              <a:pPr/>
              <a:t>27</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r>
              <a:rPr lang="en-US" baseline="0" dirty="0" smtClean="0"/>
              <a:t>The outcome standard for data edits focuses on the variables that are critical for analyses, such as sex, DOB, HIV diagnosis date, and race/ethnicity, among others. </a:t>
            </a:r>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94B296-11AF-4043-8A07-80FF37D3FC29}" type="slidenum">
              <a:rPr lang="en-US"/>
              <a:pPr/>
              <a:t>28</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r>
              <a:rPr lang="en-US" dirty="0" smtClean="0"/>
              <a:t>At a minimum, a program’s HIV case records should pass at least 97% of the standard data edits</a:t>
            </a:r>
            <a:r>
              <a:rPr lang="en-US" baseline="0" dirty="0" smtClean="0"/>
              <a:t> established by HICSB. Ideally, 100% of a program’s records should pass these edits.</a:t>
            </a:r>
          </a:p>
          <a:p>
            <a:endParaRPr lang="en-US" baseline="0" dirty="0" smtClean="0"/>
          </a:p>
          <a:p>
            <a:r>
              <a:rPr lang="en-US" baseline="0" dirty="0" smtClean="0"/>
              <a:t>Data edit standards are assessed for the most diagnosis year at 12 months after that year.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Variables assessed for the standard</a:t>
            </a:r>
            <a:r>
              <a:rPr lang="en-US" baseline="0" dirty="0" smtClean="0"/>
              <a:t> focused on missing and unknown information are listed here.</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29</a:t>
            </a:fld>
            <a:endParaRPr lang="en-US"/>
          </a:p>
        </p:txBody>
      </p:sp>
    </p:spTree>
    <p:extLst>
      <p:ext uri="{BB962C8B-B14F-4D97-AF65-F5344CB8AC3E}">
        <p14:creationId xmlns:p14="http://schemas.microsoft.com/office/powerpoint/2010/main" val="2665555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3</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dirty="0" smtClean="0"/>
              <a:t>The</a:t>
            </a:r>
            <a:r>
              <a:rPr lang="en-US" baseline="0" dirty="0" smtClean="0"/>
              <a:t> presentation will be divided into two sections:</a:t>
            </a:r>
          </a:p>
          <a:p>
            <a:r>
              <a:rPr lang="en-US" baseline="0" dirty="0" smtClean="0"/>
              <a:t>Evaluation for which I will present</a:t>
            </a:r>
          </a:p>
          <a:p>
            <a:r>
              <a:rPr lang="en-US" baseline="0" dirty="0" smtClean="0"/>
              <a:t>And Data Quality for which </a:t>
            </a:r>
            <a:r>
              <a:rPr lang="en-US" baseline="0" dirty="0" err="1" smtClean="0"/>
              <a:t>Hollie</a:t>
            </a:r>
            <a:r>
              <a:rPr lang="en-US" baseline="0" dirty="0" smtClean="0"/>
              <a:t> Clark will present</a:t>
            </a:r>
            <a:r>
              <a:rPr lang="en-US" dirty="0"/>
              <a:t>			</a:t>
            </a:r>
          </a:p>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Surveillance</a:t>
            </a:r>
            <a:r>
              <a:rPr lang="en-US" baseline="0" dirty="0" smtClean="0"/>
              <a:t> programs should strive for 0% missing data in the HIV case records that they submit to CDC.</a:t>
            </a:r>
          </a:p>
          <a:p>
            <a:endParaRPr lang="en-US" baseline="0" dirty="0" smtClean="0"/>
          </a:p>
          <a:p>
            <a:r>
              <a:rPr lang="en-US" baseline="0" dirty="0" smtClean="0"/>
              <a:t>The standard for missing information is assessed for each key data element at 12 months following a given diagnosis year. </a:t>
            </a:r>
          </a:p>
          <a:p>
            <a:endParaRPr lang="en-US" baseline="0" dirty="0" smtClean="0"/>
          </a:p>
          <a:p>
            <a:r>
              <a:rPr lang="en-US" baseline="0" dirty="0" smtClean="0"/>
              <a:t>Of note – “unknown” differs from “missing”. The percentage of unknown values are calcluated and assessed separately from missing values.</a:t>
            </a:r>
          </a:p>
          <a:p>
            <a:endParaRPr lang="en-US" baseline="0" dirty="0" smtClean="0"/>
          </a:p>
          <a:p>
            <a:r>
              <a:rPr lang="en-US" baseline="0" dirty="0" smtClean="0"/>
              <a:t>Missing information for the variables that contribute to HIV transmission category is addressed via a separate standard. </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30</a:t>
            </a:fld>
            <a:endParaRPr lang="en-US"/>
          </a:p>
        </p:txBody>
      </p:sp>
    </p:spTree>
    <p:extLst>
      <p:ext uri="{BB962C8B-B14F-4D97-AF65-F5344CB8AC3E}">
        <p14:creationId xmlns:p14="http://schemas.microsoft.com/office/powerpoint/2010/main" val="38026130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indicators of a program’s data quality (assessed via other standards) include:</a:t>
            </a:r>
          </a:p>
          <a:p>
            <a:pPr marL="171450" indent="-171450">
              <a:buFont typeface="Arial" pitchFamily="34" charset="0"/>
              <a:buChar char="•"/>
            </a:pPr>
            <a:r>
              <a:rPr lang="en-US" dirty="0" smtClean="0"/>
              <a:t>The percentage</a:t>
            </a:r>
            <a:r>
              <a:rPr lang="en-US" baseline="0" dirty="0" smtClean="0"/>
              <a:t> of cases reported from death certificates only</a:t>
            </a:r>
          </a:p>
          <a:p>
            <a:pPr marL="171450" indent="-171450">
              <a:buFont typeface="Arial" pitchFamily="34" charset="0"/>
              <a:buChar char="•"/>
            </a:pPr>
            <a:r>
              <a:rPr lang="en-US" baseline="0" dirty="0" smtClean="0"/>
              <a:t>The amount of duplicate HIV case reports, and</a:t>
            </a:r>
          </a:p>
          <a:p>
            <a:pPr marL="171450" indent="-171450">
              <a:buFont typeface="Arial" pitchFamily="34" charset="0"/>
              <a:buChar char="•"/>
            </a:pPr>
            <a:r>
              <a:rPr lang="en-US" baseline="0" dirty="0" smtClean="0"/>
              <a:t>Completeness and timeliness of HIV reporting.</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31</a:t>
            </a:fld>
            <a:endParaRPr lang="en-US"/>
          </a:p>
        </p:txBody>
      </p:sp>
    </p:spTree>
    <p:extLst>
      <p:ext uri="{BB962C8B-B14F-4D97-AF65-F5344CB8AC3E}">
        <p14:creationId xmlns:p14="http://schemas.microsoft.com/office/powerpoint/2010/main" val="34389639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 “Evaluation” added to chapter </a:t>
            </a:r>
            <a:endParaRPr lang="en-US" sz="3200" dirty="0"/>
          </a:p>
          <a:p>
            <a:pPr lvl="0"/>
            <a:r>
              <a:rPr lang="en-US" dirty="0" smtClean="0"/>
              <a:t>Outcome and process standards were updated to most current (based on December 2011 Annual Progress report)</a:t>
            </a:r>
            <a:endParaRPr lang="en-US" sz="3200" dirty="0"/>
          </a:p>
          <a:p>
            <a:pPr lvl="0"/>
            <a:r>
              <a:rPr lang="en-US" dirty="0" smtClean="0"/>
              <a:t>Death ascertainment</a:t>
            </a:r>
            <a:endParaRPr lang="en-US" sz="3200" dirty="0"/>
          </a:p>
          <a:p>
            <a:pPr lvl="1"/>
            <a:r>
              <a:rPr lang="en-US" dirty="0" smtClean="0"/>
              <a:t>Linkages to local vital statistics, NDI, and SSDMF should be completed </a:t>
            </a:r>
            <a:r>
              <a:rPr lang="en-US" u="sng" dirty="0" smtClean="0"/>
              <a:t>annually</a:t>
            </a:r>
            <a:r>
              <a:rPr lang="en-US" dirty="0" smtClean="0"/>
              <a:t> (unless there is a state law prohibiting NDI)</a:t>
            </a:r>
            <a:endParaRPr lang="en-US" sz="2800" dirty="0"/>
          </a:p>
          <a:p>
            <a:pPr lvl="1"/>
            <a:r>
              <a:rPr lang="en-US" dirty="0" smtClean="0"/>
              <a:t>Linkages should not be limited to records that mention HIV</a:t>
            </a:r>
            <a:endParaRPr lang="en-US" sz="2800" dirty="0"/>
          </a:p>
          <a:p>
            <a:pPr lvl="1"/>
            <a:r>
              <a:rPr lang="en-US" dirty="0" smtClean="0"/>
              <a:t>Death information must be entered into </a:t>
            </a:r>
            <a:r>
              <a:rPr lang="en-US" dirty="0" err="1" smtClean="0"/>
              <a:t>eHARS</a:t>
            </a:r>
            <a:endParaRPr lang="en-US" sz="2800" dirty="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32</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RIDR - Resolution information must be entered into </a:t>
            </a:r>
            <a:r>
              <a:rPr lang="en-US" dirty="0" err="1" smtClean="0"/>
              <a:t>eHARS</a:t>
            </a:r>
            <a:endParaRPr lang="en-US" sz="3200" dirty="0"/>
          </a:p>
          <a:p>
            <a:pPr lvl="0"/>
            <a:r>
              <a:rPr lang="en-US" dirty="0" smtClean="0"/>
              <a:t>CDC-supplied SAS programs must be used to complete annual evaluation assessment for the annual progress report</a:t>
            </a:r>
          </a:p>
          <a:p>
            <a:pPr lvl="0"/>
            <a:r>
              <a:rPr lang="en-US" dirty="0" smtClean="0"/>
              <a:t>Risk Factor Ascertainment</a:t>
            </a:r>
          </a:p>
          <a:p>
            <a:pPr lvl="1"/>
            <a:r>
              <a:rPr lang="en-US" dirty="0" smtClean="0"/>
              <a:t>A “representative sample” is no longer permitted for assessment of risk factor ascertainment, programs must use CDC SAS programs</a:t>
            </a:r>
          </a:p>
        </p:txBody>
      </p:sp>
      <p:sp>
        <p:nvSpPr>
          <p:cNvPr id="4" name="Slide Number Placeholder 3"/>
          <p:cNvSpPr>
            <a:spLocks noGrp="1"/>
          </p:cNvSpPr>
          <p:nvPr>
            <p:ph type="sldNum" sz="quarter" idx="10"/>
          </p:nvPr>
        </p:nvSpPr>
        <p:spPr/>
        <p:txBody>
          <a:bodyPr/>
          <a:lstStyle/>
          <a:p>
            <a:fld id="{C2865D1B-0DC6-42CE-8930-912C113E9AA7}" type="slidenum">
              <a:rPr lang="en-US" smtClean="0"/>
              <a:pPr/>
              <a:t>33</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Data Reporting and Dissemination</a:t>
            </a:r>
            <a:endParaRPr lang="en-US" sz="3200" dirty="0"/>
          </a:p>
          <a:p>
            <a:pPr lvl="1"/>
            <a:r>
              <a:rPr lang="en-US" dirty="0" smtClean="0"/>
              <a:t>Requirements</a:t>
            </a:r>
            <a:endParaRPr lang="en-US" sz="2800" dirty="0"/>
          </a:p>
          <a:p>
            <a:pPr lvl="2"/>
            <a:r>
              <a:rPr lang="en-US" dirty="0" smtClean="0"/>
              <a:t>Annual Surveillance report</a:t>
            </a:r>
            <a:endParaRPr lang="en-US" sz="2400" dirty="0"/>
          </a:p>
          <a:p>
            <a:pPr lvl="2"/>
            <a:r>
              <a:rPr lang="en-US" dirty="0" smtClean="0"/>
              <a:t>At least one full </a:t>
            </a:r>
            <a:r>
              <a:rPr lang="en-US" dirty="0" err="1" smtClean="0"/>
              <a:t>Epi</a:t>
            </a:r>
            <a:r>
              <a:rPr lang="en-US" dirty="0" smtClean="0"/>
              <a:t> profile during project period with annual updates</a:t>
            </a:r>
            <a:endParaRPr lang="en-US" sz="2400" dirty="0"/>
          </a:p>
          <a:p>
            <a:pPr lvl="0"/>
            <a:r>
              <a:rPr lang="en-US" dirty="0" smtClean="0"/>
              <a:t>Re-abstraction studies</a:t>
            </a:r>
            <a:endParaRPr lang="en-US" sz="3200" dirty="0"/>
          </a:p>
          <a:p>
            <a:pPr lvl="1"/>
            <a:r>
              <a:rPr lang="en-US" dirty="0" smtClean="0"/>
              <a:t>We limited the discussion of </a:t>
            </a:r>
            <a:r>
              <a:rPr lang="en-US" dirty="0" err="1" smtClean="0"/>
              <a:t>reabstraction</a:t>
            </a:r>
            <a:r>
              <a:rPr lang="en-US" dirty="0" smtClean="0"/>
              <a:t> (as most areas do not do it and/or feel it is not useful); it is now an appendix</a:t>
            </a:r>
            <a:endParaRPr lang="en-US" sz="2800"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34</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DBDCBC-02FA-4132-A59C-2AEAA2247DB6}" type="slidenum">
              <a:rPr lang="en-US"/>
              <a:pPr/>
              <a:t>35</a:t>
            </a:fld>
            <a:endParaRPr lang="en-US"/>
          </a:p>
        </p:txBody>
      </p:sp>
      <p:sp>
        <p:nvSpPr>
          <p:cNvPr id="486402" name="Rectangle 2"/>
          <p:cNvSpPr>
            <a:spLocks noGrp="1" noRot="1" noChangeAspect="1" noChangeArrowheads="1" noTextEdit="1"/>
          </p:cNvSpPr>
          <p:nvPr>
            <p:ph type="sldImg"/>
          </p:nvPr>
        </p:nvSpPr>
        <p:spPr>
          <a:ln/>
        </p:spPr>
      </p:sp>
      <p:sp>
        <p:nvSpPr>
          <p:cNvPr id="486403" name="Rectangle 3"/>
          <p:cNvSpPr>
            <a:spLocks noGrp="1" noChangeArrowheads="1"/>
          </p:cNvSpPr>
          <p:nvPr>
            <p:ph type="body" idx="1"/>
          </p:nvPr>
        </p:nvSpPr>
        <p:spPr/>
        <p:txBody>
          <a:bodyPr/>
          <a:lstStyle/>
          <a:p>
            <a:endParaRPr lang="en-US" sz="10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36</a:t>
            </a:fld>
            <a:endParaRPr lang="en-US"/>
          </a:p>
        </p:txBody>
      </p:sp>
    </p:spTree>
    <p:extLst>
      <p:ext uri="{BB962C8B-B14F-4D97-AF65-F5344CB8AC3E}">
        <p14:creationId xmlns:p14="http://schemas.microsoft.com/office/powerpoint/2010/main" val="3761537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37</a:t>
            </a:fld>
            <a:endParaRPr lang="en-US"/>
          </a:p>
        </p:txBody>
      </p:sp>
    </p:spTree>
    <p:extLst>
      <p:ext uri="{BB962C8B-B14F-4D97-AF65-F5344CB8AC3E}">
        <p14:creationId xmlns:p14="http://schemas.microsoft.com/office/powerpoint/2010/main" val="86452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4</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marL="0" indent="0" eaLnBrk="1" hangingPunct="1">
              <a:buFontTx/>
              <a:buNone/>
            </a:pPr>
            <a:r>
              <a:rPr lang="en-US" dirty="0" smtClean="0">
                <a:latin typeface="Arial" charset="0"/>
              </a:rPr>
              <a:t>So why</a:t>
            </a:r>
            <a:r>
              <a:rPr lang="en-US" baseline="0" dirty="0" smtClean="0">
                <a:latin typeface="Arial" charset="0"/>
              </a:rPr>
              <a:t> is evaluation important?</a:t>
            </a:r>
            <a:endParaRPr lang="en-US" dirty="0" smtClean="0">
              <a:latin typeface="Arial" charset="0"/>
            </a:endParaRPr>
          </a:p>
          <a:p>
            <a:pPr marL="171450" indent="-171450" eaLnBrk="1" hangingPunct="1">
              <a:buFontTx/>
              <a:buChar char="-"/>
            </a:pPr>
            <a:endParaRPr lang="en-US" dirty="0" smtClean="0">
              <a:latin typeface="Arial" charset="0"/>
            </a:endParaRPr>
          </a:p>
          <a:p>
            <a:pPr marL="171450" indent="-171450" eaLnBrk="1" hangingPunct="1">
              <a:buFontTx/>
              <a:buChar char="-"/>
            </a:pPr>
            <a:r>
              <a:rPr lang="en-US" dirty="0" smtClean="0">
                <a:latin typeface="Arial" charset="0"/>
              </a:rPr>
              <a:t>Information collected by local and state HIV surveillance programs is the cornerstone for monitoring and characterizing the epidemic and for planning and evaluating HIV-related prevention and care programs at the local, state and national level in the United States.</a:t>
            </a:r>
          </a:p>
          <a:p>
            <a:pPr marL="171450" indent="-171450" eaLnBrk="1" hangingPunct="1">
              <a:buFontTx/>
              <a:buChar char="-"/>
            </a:pPr>
            <a:r>
              <a:rPr lang="en-US" dirty="0" smtClean="0">
                <a:latin typeface="Arial" charset="0"/>
              </a:rPr>
              <a:t>Therefore, it is imperative that systematic and scientific evaluation of the HIV surveillance system is incorporated into routine surveillance activities at all levels to ensure that it provides accurate and reliable data.				</a:t>
            </a:r>
          </a:p>
          <a:p>
            <a:pPr eaLnBrk="1" hangingPunct="1"/>
            <a:endParaRPr lang="en-US" dirty="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5</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smtClean="0"/>
              <a:t>CDC systematically evaluates national and state HIV surveillance against the outcome      standards outlined in the Technical Guidance for HIV Surveillance Programs on an annual basis.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smtClean="0"/>
              <a:t>In addition to the evaluation that is conducted at the national level, CDC recommends that HIV surveillance programs also carry out their own annual assessment at the local level using the end of year SAS dataset</a:t>
            </a:r>
            <a:r>
              <a:rPr lang="en-US" baseline="0" dirty="0" smtClean="0"/>
              <a:t> where applicable.</a:t>
            </a:r>
            <a:endParaRPr lang="en-US" dirty="0" smtClean="0"/>
          </a:p>
          <a:p>
            <a:pPr marL="171450" indent="-171450">
              <a:buFontTx/>
              <a:buChar char="-"/>
            </a:pPr>
            <a:r>
              <a:rPr lang="en-US" dirty="0" smtClean="0"/>
              <a:t>These</a:t>
            </a:r>
            <a:r>
              <a:rPr lang="en-US" baseline="0" dirty="0" smtClean="0"/>
              <a:t> a</a:t>
            </a:r>
            <a:r>
              <a:rPr lang="en-US" dirty="0" smtClean="0"/>
              <a:t>ssessments at the local level should be guided by both the process and outcome standards which will be described in this presentation.</a:t>
            </a:r>
          </a:p>
          <a:p>
            <a:pPr marL="171450" indent="-171450">
              <a:buFontTx/>
              <a:buChar char="-"/>
            </a:pPr>
            <a:r>
              <a:rPr lang="en-US" dirty="0" smtClean="0"/>
              <a:t>Surveillance programs are required to submit evaluation results to CDC as part of the annual progress report.</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6</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a:p>
            <a:r>
              <a:rPr lang="en-US"/>
              <a:t>				</a:t>
            </a:r>
          </a:p>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7</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For death ascertainment, sites</a:t>
            </a:r>
            <a:r>
              <a:rPr lang="en-US" baseline="0" dirty="0" smtClean="0"/>
              <a:t> should perform record linkage of HIV case reports and death certificate records with the following data sources at least annually:</a:t>
            </a:r>
          </a:p>
          <a:p>
            <a:pPr marL="628650" lvl="1" indent="-171450">
              <a:buFont typeface="Arial" pitchFamily="34" charset="0"/>
              <a:buChar char="•"/>
            </a:pPr>
            <a:r>
              <a:rPr lang="en-US" baseline="0" dirty="0" smtClean="0"/>
              <a:t>State/local vital records</a:t>
            </a:r>
          </a:p>
          <a:p>
            <a:pPr marL="628650" lvl="1" indent="-171450">
              <a:buFont typeface="Arial" pitchFamily="34" charset="0"/>
              <a:buChar char="•"/>
            </a:pPr>
            <a:r>
              <a:rPr lang="en-US" baseline="0" dirty="0" smtClean="0"/>
              <a:t>Social Security Death Master File which currently is supplied by CDC</a:t>
            </a:r>
          </a:p>
          <a:p>
            <a:pPr marL="628650" lvl="1" indent="-171450">
              <a:buFont typeface="Arial" pitchFamily="34" charset="0"/>
              <a:buChar char="•"/>
            </a:pPr>
            <a:r>
              <a:rPr lang="en-US" baseline="0" dirty="0" smtClean="0"/>
              <a:t>National Death Index, unless there is a state law preventing its use</a:t>
            </a:r>
          </a:p>
          <a:p>
            <a:pPr marL="171450" lvl="0" indent="-171450">
              <a:buFont typeface="Arial" pitchFamily="34" charset="0"/>
              <a:buChar char="•"/>
            </a:pPr>
            <a:r>
              <a:rPr lang="en-US" baseline="0" dirty="0" smtClean="0"/>
              <a:t>The resulting death information from the matches should be entered into </a:t>
            </a:r>
            <a:r>
              <a:rPr lang="en-US" baseline="0" dirty="0" err="1" smtClean="0"/>
              <a:t>eHARS</a:t>
            </a:r>
            <a:endParaRPr lang="en-US" baseline="0" dirty="0" smtClean="0"/>
          </a:p>
          <a:p>
            <a:pPr marL="171450" lvl="0" indent="-171450">
              <a:buFont typeface="Arial" pitchFamily="34" charset="0"/>
              <a:buChar char="•"/>
            </a:pPr>
            <a:r>
              <a:rPr lang="en-US" baseline="0" dirty="0" smtClean="0"/>
              <a:t>Linkage should be performed against not only death records that mention HIV, Stage 3 (AIDS) or Stage 3 (AIDS)-related opportunistic infections, but also all death records, regardless of cause of death.</a:t>
            </a:r>
          </a:p>
          <a:p>
            <a:pPr marL="628650" lvl="1" indent="-171450">
              <a:buFont typeface="Arial" pitchFamily="34" charset="0"/>
              <a:buChar char="•"/>
            </a:pPr>
            <a:endParaRPr lang="en-US" dirty="0"/>
          </a:p>
          <a:p>
            <a:r>
              <a:rPr lang="en-US" dirty="0"/>
              <a:t>			</a:t>
            </a: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8</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During national data processing, CDC treats case records matched on the CDC matching string as intrastate duplicates unless the surveillance program affected has notified the CDC otherwise. </a:t>
            </a:r>
          </a:p>
          <a:p>
            <a:pPr marL="171450" indent="-171450">
              <a:buFont typeface="Arial" pitchFamily="34" charset="0"/>
              <a:buChar char="•"/>
            </a:pPr>
            <a:r>
              <a:rPr lang="en-US" dirty="0" smtClean="0"/>
              <a:t>Sites</a:t>
            </a:r>
            <a:r>
              <a:rPr lang="en-US" baseline="0" dirty="0" smtClean="0"/>
              <a:t> should identify and resolve potential duplicates using the </a:t>
            </a:r>
            <a:r>
              <a:rPr lang="en-US" baseline="0" dirty="0" err="1" smtClean="0"/>
              <a:t>eHARS</a:t>
            </a:r>
            <a:r>
              <a:rPr lang="en-US" baseline="0" dirty="0" smtClean="0"/>
              <a:t> canned report, “Intrastate Duplicate Cases Based on CDC Matching String” at least monthly.</a:t>
            </a:r>
          </a:p>
          <a:p>
            <a:pPr marL="171450" indent="-171450">
              <a:buFont typeface="Arial" pitchFamily="34" charset="0"/>
              <a:buChar char="•"/>
            </a:pPr>
            <a:r>
              <a:rPr lang="en-US" baseline="0" dirty="0" smtClean="0"/>
              <a:t>The matching string that CDC uses includes last name </a:t>
            </a:r>
            <a:r>
              <a:rPr lang="en-US" baseline="0" dirty="0" err="1" smtClean="0"/>
              <a:t>soundex</a:t>
            </a:r>
            <a:r>
              <a:rPr lang="en-US" baseline="0" dirty="0" smtClean="0"/>
              <a:t>, date of birth, sex at birth and state of residence at diagnosis</a:t>
            </a:r>
          </a:p>
          <a:p>
            <a:pPr marL="171450" indent="-171450">
              <a:buFont typeface="Arial" pitchFamily="34" charset="0"/>
              <a:buChar char="•"/>
            </a:pPr>
            <a:r>
              <a:rPr lang="en-US" baseline="0" dirty="0" smtClean="0"/>
              <a:t>The report should be run and duplicate records merged or for those cases that are different than, the duplicate status in </a:t>
            </a:r>
            <a:r>
              <a:rPr lang="en-US" baseline="0" dirty="0" err="1" smtClean="0"/>
              <a:t>eHARS</a:t>
            </a:r>
            <a:r>
              <a:rPr lang="en-US" baseline="0" dirty="0" smtClean="0"/>
              <a:t> should be updated with “Different Than”, that is, cases that matched the CDC string but were determined to be different persons, prior to the end-of-the-month data transmission to CDC.</a:t>
            </a:r>
          </a:p>
          <a:p>
            <a:pPr marL="171450" indent="-171450">
              <a:buFont typeface="Arial" pitchFamily="34" charset="0"/>
              <a:buChar char="•"/>
            </a:pPr>
            <a:r>
              <a:rPr lang="en-US" baseline="0" dirty="0" smtClean="0"/>
              <a:t>Sites are welcome in addition to running the </a:t>
            </a:r>
            <a:r>
              <a:rPr lang="en-US" baseline="0" dirty="0" err="1" smtClean="0"/>
              <a:t>eHARS</a:t>
            </a:r>
            <a:r>
              <a:rPr lang="en-US" baseline="0" dirty="0" smtClean="0"/>
              <a:t> canned report to identify and resolve potential duplicates using their own program and matching string that is different from the CDC matching string.</a:t>
            </a:r>
          </a:p>
          <a:p>
            <a:pPr marL="171450" indent="-171450">
              <a:buFont typeface="Arial" pitchFamily="34" charset="0"/>
              <a:buChar char="•"/>
            </a:pPr>
            <a:endParaRPr lang="en-US" dirty="0"/>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9</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CDC relies on the surveillance areas’ efforts and diligence in the resolution of potential duplicates and timely communication with the CDC to ensure the accuracy of state and national HIV surveillance systems, and the equitable distribution of federal funds for prevention and care programs. </a:t>
            </a:r>
          </a:p>
          <a:p>
            <a:pPr marL="171450" indent="-171450">
              <a:buFont typeface="Arial" pitchFamily="34" charset="0"/>
              <a:buChar char="•"/>
            </a:pPr>
            <a:r>
              <a:rPr lang="en-US" dirty="0" smtClean="0"/>
              <a:t>To achieve</a:t>
            </a:r>
            <a:r>
              <a:rPr lang="en-US" baseline="0" dirty="0" smtClean="0"/>
              <a:t> this, s</a:t>
            </a:r>
            <a:r>
              <a:rPr lang="en-US" dirty="0" smtClean="0"/>
              <a:t>ites should process completely</a:t>
            </a:r>
            <a:r>
              <a:rPr lang="en-US" baseline="0" dirty="0" smtClean="0"/>
              <a:t> the Routine Interstate Duplicate Review lists provided by CDC.</a:t>
            </a:r>
          </a:p>
          <a:p>
            <a:pPr marL="171450" indent="-171450">
              <a:buFont typeface="Arial" pitchFamily="34" charset="0"/>
              <a:buChar char="•"/>
            </a:pPr>
            <a:r>
              <a:rPr lang="en-US" baseline="0" dirty="0" smtClean="0"/>
              <a:t>Resolution information should be entered into </a:t>
            </a:r>
            <a:r>
              <a:rPr lang="en-US" baseline="0" dirty="0" err="1" smtClean="0"/>
              <a:t>eHARS</a:t>
            </a:r>
            <a:endParaRPr lang="en-US" dirty="0"/>
          </a:p>
          <a:p>
            <a:r>
              <a:rPr lang="en-US" dirty="0"/>
              <a:t>				</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74134" y="609600"/>
            <a:ext cx="8195733"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541867" y="6477000"/>
            <a:ext cx="5283200" cy="3048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5825067" y="6477001"/>
            <a:ext cx="2506133" cy="303213"/>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a:xfrm>
            <a:off x="8331200" y="6491288"/>
            <a:ext cx="474133" cy="290512"/>
          </a:xfrm>
          <a:prstGeom prst="rect">
            <a:avLst/>
          </a:prstGeom>
        </p:spPr>
        <p:txBody>
          <a:bodyPr/>
          <a:lstStyle>
            <a:lvl1pPr>
              <a:defRPr/>
            </a:lvl1pPr>
          </a:lstStyle>
          <a:p>
            <a:fld id="{B3FE9C51-FAB0-4321-856D-D23EF30C49EA}" type="slidenum">
              <a:rPr lang="en-US"/>
              <a:pPr/>
              <a:t>‹#›</a:t>
            </a:fld>
            <a:endParaRPr lang="en-US"/>
          </a:p>
        </p:txBody>
      </p:sp>
    </p:spTree>
    <p:extLst>
      <p:ext uri="{BB962C8B-B14F-4D97-AF65-F5344CB8AC3E}">
        <p14:creationId xmlns:p14="http://schemas.microsoft.com/office/powerpoint/2010/main" val="2238231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9709C010-CD79-451C-81A6-F339C800828F}" type="slidenum">
              <a:rPr lang="en-US"/>
              <a:pPr/>
              <a:t>‹#›</a:t>
            </a:fld>
            <a:endParaRPr lang="en-US"/>
          </a:p>
        </p:txBody>
      </p:sp>
    </p:spTree>
    <p:extLst>
      <p:ext uri="{BB962C8B-B14F-4D97-AF65-F5344CB8AC3E}">
        <p14:creationId xmlns:p14="http://schemas.microsoft.com/office/powerpoint/2010/main" val="1420267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701" r:id="rId10"/>
    <p:sldLayoutId id="2147483702"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partner.cdc.gov/sites/NCHHSTP/HICSB/default.aspx" TargetMode="External"/><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2250" y="1621962"/>
            <a:ext cx="8401050" cy="1676400"/>
          </a:xfrm>
        </p:spPr>
        <p:txBody>
          <a:bodyPr/>
          <a:lstStyle/>
          <a:p>
            <a:r>
              <a:rPr lang="en-US" sz="3200" i="1" dirty="0"/>
              <a:t>Technical Guidance for </a:t>
            </a:r>
            <a:br>
              <a:rPr lang="en-US" sz="3200" i="1" dirty="0"/>
            </a:br>
            <a:r>
              <a:rPr lang="en-US" sz="3200" i="1" dirty="0"/>
              <a:t>HIV Surveillance Programs </a:t>
            </a:r>
            <a:r>
              <a:rPr lang="en-US" sz="3200" i="1" dirty="0" smtClean="0"/>
              <a:t/>
            </a:r>
            <a:br>
              <a:rPr lang="en-US" sz="3200" i="1" dirty="0" smtClean="0"/>
            </a:br>
            <a:r>
              <a:rPr lang="en-US" sz="3200" i="1" dirty="0" smtClean="0"/>
              <a:t/>
            </a:r>
            <a:br>
              <a:rPr lang="en-US" sz="3200" i="1" dirty="0" smtClean="0"/>
            </a:br>
            <a:r>
              <a:rPr lang="en-US" sz="3200" dirty="0" smtClean="0"/>
              <a:t>Evaluation and Data Quality</a:t>
            </a:r>
            <a:endParaRPr lang="en-US" sz="3200" dirty="0"/>
          </a:p>
        </p:txBody>
      </p:sp>
      <p:sp>
        <p:nvSpPr>
          <p:cNvPr id="2" name="Subtitle 1"/>
          <p:cNvSpPr>
            <a:spLocks noGrp="1"/>
          </p:cNvSpPr>
          <p:nvPr>
            <p:ph type="subTitle" idx="1"/>
          </p:nvPr>
        </p:nvSpPr>
        <p:spPr>
          <a:xfrm>
            <a:off x="1371600" y="3526962"/>
            <a:ext cx="6400800" cy="1121238"/>
          </a:xfrm>
        </p:spPr>
        <p:txBody>
          <a:bodyPr/>
          <a:lstStyle/>
          <a:p>
            <a:r>
              <a:rPr lang="en-US" dirty="0" err="1" smtClean="0"/>
              <a:t>Hollie</a:t>
            </a:r>
            <a:r>
              <a:rPr lang="en-US" dirty="0" smtClean="0"/>
              <a:t> Clark, MPH</a:t>
            </a:r>
          </a:p>
          <a:p>
            <a:r>
              <a:rPr lang="en-US" dirty="0" smtClean="0"/>
              <a:t>Anna Satcher Johnson, MPH</a:t>
            </a:r>
          </a:p>
          <a:p>
            <a:endParaRPr lang="en-US" dirty="0"/>
          </a:p>
        </p:txBody>
      </p:sp>
      <p:sp>
        <p:nvSpPr>
          <p:cNvPr id="3" name="Text Placeholder 2"/>
          <p:cNvSpPr>
            <a:spLocks noGrp="1"/>
          </p:cNvSpPr>
          <p:nvPr>
            <p:ph type="body" sz="quarter" idx="10"/>
          </p:nvPr>
        </p:nvSpPr>
        <p:spPr>
          <a:xfrm>
            <a:off x="1371600" y="3907962"/>
            <a:ext cx="6400800" cy="1295400"/>
          </a:xfrm>
        </p:spPr>
        <p:txBody>
          <a:bodyPr/>
          <a:lstStyle/>
          <a:p>
            <a:r>
              <a:rPr lang="en-US" dirty="0" smtClean="0"/>
              <a:t>   </a:t>
            </a:r>
          </a:p>
          <a:p>
            <a:r>
              <a:rPr lang="en-US" sz="2000" b="1" dirty="0">
                <a:solidFill>
                  <a:srgbClr val="FFFFFF"/>
                </a:solidFill>
              </a:rPr>
              <a:t>Sonia Singh, PhD</a:t>
            </a:r>
            <a:endParaRPr lang="en-US" dirty="0" smtClean="0"/>
          </a:p>
          <a:p>
            <a:endParaRPr lang="en-US" dirty="0"/>
          </a:p>
          <a:p>
            <a:r>
              <a:rPr lang="en-US" dirty="0" smtClean="0"/>
              <a:t>CSTE Webinar</a:t>
            </a:r>
          </a:p>
          <a:p>
            <a:r>
              <a:rPr lang="en-US" dirty="0" smtClean="0"/>
              <a:t>June 26, 2012</a:t>
            </a:r>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33400" y="4724400"/>
            <a:ext cx="7772400" cy="1066800"/>
          </a:xfrm>
        </p:spPr>
        <p:txBody>
          <a:bodyPr/>
          <a:lstStyle/>
          <a:p>
            <a:pPr algn="l"/>
            <a:r>
              <a:rPr lang="en-US" b="1" dirty="0" smtClean="0">
                <a:solidFill>
                  <a:srgbClr val="FFC000"/>
                </a:solidFill>
              </a:rPr>
              <a:t>Outcome Standards</a:t>
            </a:r>
            <a:endParaRPr lang="en-US" b="1" dirty="0">
              <a:solidFill>
                <a:srgbClr val="FFC000"/>
              </a:solidFill>
            </a:endParaRPr>
          </a:p>
        </p:txBody>
      </p:sp>
    </p:spTree>
    <p:extLst>
      <p:ext uri="{BB962C8B-B14F-4D97-AF65-F5344CB8AC3E}">
        <p14:creationId xmlns:p14="http://schemas.microsoft.com/office/powerpoint/2010/main" val="7087416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Outcome Standards</a:t>
            </a:r>
            <a:endParaRPr lang="en-US"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r>
              <a:rPr lang="en-US" dirty="0" smtClean="0">
                <a:solidFill>
                  <a:srgbClr val="FFFF66"/>
                </a:solidFill>
              </a:rPr>
              <a:t>Completeness</a:t>
            </a:r>
          </a:p>
          <a:p>
            <a:pPr lvl="1"/>
            <a:r>
              <a:rPr lang="en-US" dirty="0" smtClean="0">
                <a:solidFill>
                  <a:srgbClr val="FFFF66"/>
                </a:solidFill>
              </a:rPr>
              <a:t>At least (≥</a:t>
            </a:r>
            <a:r>
              <a:rPr lang="en-US" dirty="0">
                <a:solidFill>
                  <a:srgbClr val="FFFF66"/>
                </a:solidFill>
              </a:rPr>
              <a:t>85</a:t>
            </a:r>
            <a:r>
              <a:rPr lang="en-US" dirty="0" smtClean="0">
                <a:solidFill>
                  <a:srgbClr val="FFFF66"/>
                </a:solidFill>
              </a:rPr>
              <a:t>%) </a:t>
            </a:r>
            <a:r>
              <a:rPr lang="en-US" dirty="0">
                <a:solidFill>
                  <a:srgbClr val="FFFF66"/>
                </a:solidFill>
              </a:rPr>
              <a:t>of expected number of cases for a diagnosis year are reported </a:t>
            </a:r>
            <a:endParaRPr lang="en-US" dirty="0" smtClean="0">
              <a:solidFill>
                <a:srgbClr val="FFFF66"/>
              </a:solidFill>
            </a:endParaRPr>
          </a:p>
          <a:p>
            <a:pPr lvl="2"/>
            <a:r>
              <a:rPr lang="en-US" dirty="0" smtClean="0">
                <a:solidFill>
                  <a:srgbClr val="FFFF66"/>
                </a:solidFill>
              </a:rPr>
              <a:t>Standard assessed </a:t>
            </a:r>
            <a:r>
              <a:rPr lang="en-US" u="sng" dirty="0" smtClean="0">
                <a:solidFill>
                  <a:srgbClr val="FFFF66"/>
                </a:solidFill>
              </a:rPr>
              <a:t>12 </a:t>
            </a:r>
            <a:r>
              <a:rPr lang="en-US" u="sng" dirty="0">
                <a:solidFill>
                  <a:srgbClr val="FFFF66"/>
                </a:solidFill>
              </a:rPr>
              <a:t>months after the diagnosis </a:t>
            </a:r>
            <a:r>
              <a:rPr lang="en-US" u="sng" dirty="0" smtClean="0">
                <a:solidFill>
                  <a:srgbClr val="FFFF66"/>
                </a:solidFill>
              </a:rPr>
              <a:t>year</a:t>
            </a:r>
          </a:p>
          <a:p>
            <a:pPr lvl="1"/>
            <a:r>
              <a:rPr lang="en-US" dirty="0" smtClean="0">
                <a:solidFill>
                  <a:srgbClr val="FFFF66"/>
                </a:solidFill>
              </a:rPr>
              <a:t>CDC-supplied </a:t>
            </a:r>
            <a:r>
              <a:rPr lang="en-US" dirty="0">
                <a:solidFill>
                  <a:srgbClr val="FFFF66"/>
                </a:solidFill>
              </a:rPr>
              <a:t>SAS program </a:t>
            </a:r>
            <a:r>
              <a:rPr lang="en-US" dirty="0" smtClean="0">
                <a:solidFill>
                  <a:srgbClr val="FFFF66"/>
                </a:solidFill>
              </a:rPr>
              <a:t>must be used to </a:t>
            </a:r>
            <a:r>
              <a:rPr lang="en-US" dirty="0">
                <a:solidFill>
                  <a:srgbClr val="FFFF66"/>
                </a:solidFill>
              </a:rPr>
              <a:t>assess </a:t>
            </a:r>
            <a:r>
              <a:rPr lang="en-US" dirty="0" smtClean="0">
                <a:solidFill>
                  <a:srgbClr val="FFFF66"/>
                </a:solidFill>
              </a:rPr>
              <a:t>completeness of </a:t>
            </a:r>
            <a:r>
              <a:rPr lang="en-US" dirty="0">
                <a:solidFill>
                  <a:srgbClr val="FFFF66"/>
                </a:solidFill>
              </a:rPr>
              <a:t>case ascertainment </a:t>
            </a:r>
            <a:endParaRPr lang="en-US" dirty="0" smtClean="0">
              <a:solidFill>
                <a:srgbClr val="FFFF66"/>
              </a:solidFill>
            </a:endParaRPr>
          </a:p>
          <a:p>
            <a:pPr lvl="2"/>
            <a:r>
              <a:rPr lang="en-US" dirty="0" smtClean="0">
                <a:solidFill>
                  <a:srgbClr val="FFFF66"/>
                </a:solidFill>
              </a:rPr>
              <a:t>Program uses </a:t>
            </a:r>
            <a:r>
              <a:rPr lang="en-US" dirty="0">
                <a:solidFill>
                  <a:srgbClr val="FFFF66"/>
                </a:solidFill>
              </a:rPr>
              <a:t>a three-source </a:t>
            </a:r>
            <a:r>
              <a:rPr lang="en-US" dirty="0" smtClean="0">
                <a:solidFill>
                  <a:srgbClr val="FFFF66"/>
                </a:solidFill>
              </a:rPr>
              <a:t>(health care provider, laboratory</a:t>
            </a:r>
            <a:r>
              <a:rPr lang="en-US" dirty="0">
                <a:solidFill>
                  <a:srgbClr val="FFFF66"/>
                </a:solidFill>
              </a:rPr>
              <a:t>, </a:t>
            </a:r>
            <a:r>
              <a:rPr lang="en-US" dirty="0" smtClean="0">
                <a:solidFill>
                  <a:srgbClr val="FFFF66"/>
                </a:solidFill>
              </a:rPr>
              <a:t> and other) </a:t>
            </a:r>
            <a:r>
              <a:rPr lang="en-US" dirty="0">
                <a:solidFill>
                  <a:srgbClr val="FFFF66"/>
                </a:solidFill>
              </a:rPr>
              <a:t>capture recapture model</a:t>
            </a:r>
            <a:endParaRPr lang="en-US" dirty="0" smtClean="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502012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Outcome Standards</a:t>
            </a:r>
            <a:endParaRPr lang="en-US"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r>
              <a:rPr lang="en-US" dirty="0" smtClean="0">
                <a:solidFill>
                  <a:srgbClr val="FFFF66"/>
                </a:solidFill>
              </a:rPr>
              <a:t>Timeliness</a:t>
            </a:r>
          </a:p>
          <a:p>
            <a:pPr lvl="1"/>
            <a:r>
              <a:rPr lang="en-US" dirty="0" smtClean="0">
                <a:solidFill>
                  <a:srgbClr val="FFFF66"/>
                </a:solidFill>
              </a:rPr>
              <a:t>At least (≥) 66</a:t>
            </a:r>
            <a:r>
              <a:rPr lang="en-US" dirty="0">
                <a:solidFill>
                  <a:srgbClr val="FFFF66"/>
                </a:solidFill>
              </a:rPr>
              <a:t>% of expected number of cases for a diagnosis year are reported within 6 months following </a:t>
            </a:r>
            <a:r>
              <a:rPr lang="en-US" dirty="0" smtClean="0">
                <a:solidFill>
                  <a:srgbClr val="FFFF66"/>
                </a:solidFill>
              </a:rPr>
              <a:t>diagnosis</a:t>
            </a:r>
          </a:p>
          <a:p>
            <a:pPr lvl="1"/>
            <a:r>
              <a:rPr lang="en-US" dirty="0">
                <a:solidFill>
                  <a:srgbClr val="FFFF66"/>
                </a:solidFill>
              </a:rPr>
              <a:t>CDC-supplied SAS program must be used </a:t>
            </a:r>
            <a:r>
              <a:rPr lang="en-US" dirty="0" smtClean="0">
                <a:solidFill>
                  <a:srgbClr val="FFFF66"/>
                </a:solidFill>
              </a:rPr>
              <a:t>to </a:t>
            </a:r>
            <a:r>
              <a:rPr lang="en-US" dirty="0">
                <a:solidFill>
                  <a:srgbClr val="FFFF66"/>
                </a:solidFill>
              </a:rPr>
              <a:t>assess </a:t>
            </a:r>
            <a:r>
              <a:rPr lang="en-US" dirty="0" smtClean="0">
                <a:solidFill>
                  <a:srgbClr val="FFFF66"/>
                </a:solidFill>
              </a:rPr>
              <a:t>timeliness of </a:t>
            </a:r>
            <a:r>
              <a:rPr lang="en-US" dirty="0">
                <a:solidFill>
                  <a:srgbClr val="FFFF66"/>
                </a:solidFill>
              </a:rPr>
              <a:t>case ascertainment </a:t>
            </a:r>
            <a:endParaRPr lang="en-US" dirty="0" smtClean="0">
              <a:solidFill>
                <a:srgbClr val="FFFF66"/>
              </a:solidFill>
            </a:endParaRPr>
          </a:p>
          <a:p>
            <a:pPr lvl="2"/>
            <a:r>
              <a:rPr lang="en-US" dirty="0" smtClean="0">
                <a:solidFill>
                  <a:srgbClr val="FFFF66"/>
                </a:solidFill>
              </a:rPr>
              <a:t>Program uses a </a:t>
            </a:r>
            <a:r>
              <a:rPr lang="en-US" dirty="0">
                <a:solidFill>
                  <a:srgbClr val="FFFF66"/>
                </a:solidFill>
              </a:rPr>
              <a:t>three-source (health care provider, laboratory,  and other) </a:t>
            </a:r>
            <a:r>
              <a:rPr lang="en-US" dirty="0" smtClean="0">
                <a:solidFill>
                  <a:srgbClr val="FFFF66"/>
                </a:solidFill>
              </a:rPr>
              <a:t>capture </a:t>
            </a:r>
            <a:r>
              <a:rPr lang="en-US" dirty="0">
                <a:solidFill>
                  <a:srgbClr val="FFFF66"/>
                </a:solidFill>
              </a:rPr>
              <a:t>recapture model</a:t>
            </a:r>
          </a:p>
          <a:p>
            <a:pPr lvl="1"/>
            <a:endParaRPr lang="en-US" dirty="0" smtClean="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4105913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168723"/>
            <a:ext cx="7772400" cy="1066800"/>
          </a:xfrm>
        </p:spPr>
        <p:txBody>
          <a:bodyPr/>
          <a:lstStyle/>
          <a:p>
            <a:r>
              <a:rPr lang="en-US" b="1" dirty="0" smtClean="0">
                <a:solidFill>
                  <a:srgbClr val="FFC000"/>
                </a:solidFill>
              </a:rPr>
              <a:t>Outcome Standards</a:t>
            </a:r>
            <a:endParaRPr lang="en-US" b="1" dirty="0">
              <a:solidFill>
                <a:srgbClr val="FFC000"/>
              </a:solidFill>
            </a:endParaRPr>
          </a:p>
        </p:txBody>
      </p:sp>
      <p:sp>
        <p:nvSpPr>
          <p:cNvPr id="5123" name="Rectangle 3"/>
          <p:cNvSpPr>
            <a:spLocks noGrp="1" noChangeArrowheads="1"/>
          </p:cNvSpPr>
          <p:nvPr>
            <p:ph type="body" idx="1"/>
          </p:nvPr>
        </p:nvSpPr>
        <p:spPr>
          <a:xfrm>
            <a:off x="299355" y="674898"/>
            <a:ext cx="8458199" cy="4648200"/>
          </a:xfrm>
        </p:spPr>
        <p:txBody>
          <a:bodyPr/>
          <a:lstStyle/>
          <a:p>
            <a:r>
              <a:rPr lang="en-US" dirty="0" smtClean="0">
                <a:solidFill>
                  <a:srgbClr val="FFFF66"/>
                </a:solidFill>
              </a:rPr>
              <a:t>Edits</a:t>
            </a:r>
          </a:p>
          <a:p>
            <a:pPr lvl="1"/>
            <a:r>
              <a:rPr lang="en-US" sz="2600" dirty="0">
                <a:solidFill>
                  <a:srgbClr val="FFFF66"/>
                </a:solidFill>
              </a:rPr>
              <a:t>At least (≥) </a:t>
            </a:r>
            <a:r>
              <a:rPr lang="en-US" sz="2600" dirty="0" smtClean="0">
                <a:solidFill>
                  <a:srgbClr val="FFFF66"/>
                </a:solidFill>
              </a:rPr>
              <a:t>97</a:t>
            </a:r>
            <a:r>
              <a:rPr lang="en-US" sz="2600" dirty="0">
                <a:solidFill>
                  <a:srgbClr val="FFFF66"/>
                </a:solidFill>
              </a:rPr>
              <a:t>% of case records for a diagnosis </a:t>
            </a:r>
            <a:r>
              <a:rPr lang="en-US" sz="2600" dirty="0" smtClean="0">
                <a:solidFill>
                  <a:srgbClr val="FFFF66"/>
                </a:solidFill>
              </a:rPr>
              <a:t>year, </a:t>
            </a:r>
            <a:r>
              <a:rPr lang="en-US" sz="2600" dirty="0">
                <a:solidFill>
                  <a:srgbClr val="FFFF66"/>
                </a:solidFill>
              </a:rPr>
              <a:t>that meet the CDC HIV case </a:t>
            </a:r>
            <a:r>
              <a:rPr lang="en-US" sz="2600" dirty="0" smtClean="0">
                <a:solidFill>
                  <a:srgbClr val="FFFF66"/>
                </a:solidFill>
              </a:rPr>
              <a:t>definition, </a:t>
            </a:r>
            <a:r>
              <a:rPr lang="en-US" sz="2600" dirty="0">
                <a:solidFill>
                  <a:srgbClr val="FFFF66"/>
                </a:solidFill>
              </a:rPr>
              <a:t>have no required fields missing</a:t>
            </a:r>
            <a:r>
              <a:rPr lang="en-US" sz="2600" u="sng" dirty="0">
                <a:solidFill>
                  <a:srgbClr val="FFFF66"/>
                </a:solidFill>
              </a:rPr>
              <a:t> </a:t>
            </a:r>
            <a:endParaRPr lang="en-US" sz="2600" u="sng" dirty="0" smtClean="0">
              <a:solidFill>
                <a:srgbClr val="FFFF66"/>
              </a:solidFill>
            </a:endParaRPr>
          </a:p>
          <a:p>
            <a:pPr lvl="2"/>
            <a:r>
              <a:rPr lang="en-US" dirty="0" err="1">
                <a:solidFill>
                  <a:srgbClr val="FFFF66"/>
                </a:solidFill>
              </a:rPr>
              <a:t>stateno</a:t>
            </a:r>
            <a:endParaRPr lang="en-US" dirty="0">
              <a:solidFill>
                <a:srgbClr val="FFFF66"/>
              </a:solidFill>
            </a:endParaRPr>
          </a:p>
          <a:p>
            <a:pPr lvl="2"/>
            <a:r>
              <a:rPr lang="en-US" dirty="0">
                <a:solidFill>
                  <a:srgbClr val="FFFF66"/>
                </a:solidFill>
              </a:rPr>
              <a:t>last name </a:t>
            </a:r>
            <a:r>
              <a:rPr lang="en-US" dirty="0" err="1">
                <a:solidFill>
                  <a:srgbClr val="FFFF66"/>
                </a:solidFill>
              </a:rPr>
              <a:t>soundex</a:t>
            </a:r>
            <a:endParaRPr lang="en-US" dirty="0">
              <a:solidFill>
                <a:srgbClr val="FFFF66"/>
              </a:solidFill>
            </a:endParaRPr>
          </a:p>
          <a:p>
            <a:pPr lvl="2"/>
            <a:r>
              <a:rPr lang="en-US" dirty="0">
                <a:solidFill>
                  <a:srgbClr val="FFFF66"/>
                </a:solidFill>
              </a:rPr>
              <a:t>sex at birth</a:t>
            </a:r>
          </a:p>
          <a:p>
            <a:pPr lvl="2"/>
            <a:r>
              <a:rPr lang="en-US" dirty="0">
                <a:solidFill>
                  <a:srgbClr val="FFFF66"/>
                </a:solidFill>
              </a:rPr>
              <a:t>date of birth</a:t>
            </a:r>
          </a:p>
          <a:p>
            <a:pPr lvl="2"/>
            <a:r>
              <a:rPr lang="en-US" dirty="0">
                <a:solidFill>
                  <a:srgbClr val="FFFF66"/>
                </a:solidFill>
              </a:rPr>
              <a:t>vital status</a:t>
            </a:r>
          </a:p>
          <a:p>
            <a:pPr lvl="2"/>
            <a:r>
              <a:rPr lang="en-US" dirty="0">
                <a:solidFill>
                  <a:srgbClr val="FFFF66"/>
                </a:solidFill>
              </a:rPr>
              <a:t>race/ethnicity,</a:t>
            </a:r>
          </a:p>
          <a:p>
            <a:pPr lvl="2"/>
            <a:r>
              <a:rPr lang="en-US" dirty="0">
                <a:solidFill>
                  <a:srgbClr val="FFFF66"/>
                </a:solidFill>
              </a:rPr>
              <a:t>date of HIV disease diagnosis</a:t>
            </a:r>
          </a:p>
          <a:p>
            <a:pPr lvl="1"/>
            <a:r>
              <a:rPr lang="en-US" sz="2600" dirty="0" smtClean="0">
                <a:solidFill>
                  <a:srgbClr val="FFFF66"/>
                </a:solidFill>
              </a:rPr>
              <a:t>Standard is assessed </a:t>
            </a:r>
            <a:r>
              <a:rPr lang="en-US" sz="2600" u="sng" dirty="0" smtClean="0">
                <a:solidFill>
                  <a:srgbClr val="FFFF66"/>
                </a:solidFill>
              </a:rPr>
              <a:t>12 months after the diagnosis year </a:t>
            </a:r>
          </a:p>
        </p:txBody>
      </p:sp>
    </p:spTree>
    <p:extLst>
      <p:ext uri="{BB962C8B-B14F-4D97-AF65-F5344CB8AC3E}">
        <p14:creationId xmlns:p14="http://schemas.microsoft.com/office/powerpoint/2010/main" val="41059138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Outcome Standards</a:t>
            </a:r>
            <a:endParaRPr lang="en-US" b="1" dirty="0">
              <a:solidFill>
                <a:srgbClr val="FFC000"/>
              </a:solidFill>
            </a:endParaRPr>
          </a:p>
        </p:txBody>
      </p:sp>
      <p:sp>
        <p:nvSpPr>
          <p:cNvPr id="5123" name="Rectangle 3"/>
          <p:cNvSpPr>
            <a:spLocks noGrp="1" noChangeArrowheads="1"/>
          </p:cNvSpPr>
          <p:nvPr>
            <p:ph type="body" idx="1"/>
          </p:nvPr>
        </p:nvSpPr>
        <p:spPr>
          <a:xfrm>
            <a:off x="304800" y="1099452"/>
            <a:ext cx="8381999" cy="4648200"/>
          </a:xfrm>
        </p:spPr>
        <p:txBody>
          <a:bodyPr/>
          <a:lstStyle/>
          <a:p>
            <a:r>
              <a:rPr lang="en-US" dirty="0" smtClean="0">
                <a:solidFill>
                  <a:srgbClr val="FFFF66"/>
                </a:solidFill>
              </a:rPr>
              <a:t>Risk Factor Ascertainment</a:t>
            </a:r>
          </a:p>
          <a:p>
            <a:pPr lvl="1"/>
            <a:r>
              <a:rPr lang="en-US" dirty="0" smtClean="0">
                <a:solidFill>
                  <a:srgbClr val="FFFF66"/>
                </a:solidFill>
              </a:rPr>
              <a:t>At </a:t>
            </a:r>
            <a:r>
              <a:rPr lang="en-US" dirty="0">
                <a:solidFill>
                  <a:srgbClr val="FFFF66"/>
                </a:solidFill>
              </a:rPr>
              <a:t>least (≥) 85% of </a:t>
            </a:r>
            <a:r>
              <a:rPr lang="en-US" dirty="0" smtClean="0">
                <a:solidFill>
                  <a:srgbClr val="FFFF66"/>
                </a:solidFill>
              </a:rPr>
              <a:t>cases for a report </a:t>
            </a:r>
            <a:r>
              <a:rPr lang="en-US" dirty="0">
                <a:solidFill>
                  <a:srgbClr val="FFFF66"/>
                </a:solidFill>
              </a:rPr>
              <a:t>year have sufficient </a:t>
            </a:r>
            <a:r>
              <a:rPr lang="en-US" dirty="0" smtClean="0">
                <a:solidFill>
                  <a:srgbClr val="FFFF66"/>
                </a:solidFill>
              </a:rPr>
              <a:t>HIV risk </a:t>
            </a:r>
            <a:r>
              <a:rPr lang="en-US" dirty="0">
                <a:solidFill>
                  <a:srgbClr val="FFFF66"/>
                </a:solidFill>
              </a:rPr>
              <a:t>factor information to </a:t>
            </a:r>
            <a:r>
              <a:rPr lang="en-US" dirty="0" smtClean="0">
                <a:solidFill>
                  <a:srgbClr val="FFFF66"/>
                </a:solidFill>
              </a:rPr>
              <a:t>be classified into a </a:t>
            </a:r>
            <a:r>
              <a:rPr lang="en-US" dirty="0">
                <a:solidFill>
                  <a:srgbClr val="FFFF66"/>
                </a:solidFill>
              </a:rPr>
              <a:t>transmission </a:t>
            </a:r>
            <a:r>
              <a:rPr lang="en-US" dirty="0" smtClean="0">
                <a:solidFill>
                  <a:srgbClr val="FFFF66"/>
                </a:solidFill>
              </a:rPr>
              <a:t>category</a:t>
            </a:r>
          </a:p>
          <a:p>
            <a:pPr lvl="2"/>
            <a:r>
              <a:rPr lang="en-US" dirty="0" smtClean="0">
                <a:solidFill>
                  <a:srgbClr val="FFFF66"/>
                </a:solidFill>
              </a:rPr>
              <a:t>Standard </a:t>
            </a:r>
            <a:r>
              <a:rPr lang="en-US" dirty="0">
                <a:solidFill>
                  <a:srgbClr val="FFFF66"/>
                </a:solidFill>
              </a:rPr>
              <a:t>is assessed </a:t>
            </a:r>
            <a:r>
              <a:rPr lang="en-US" u="sng" dirty="0">
                <a:solidFill>
                  <a:srgbClr val="FFFF66"/>
                </a:solidFill>
              </a:rPr>
              <a:t>12 months after the report year</a:t>
            </a:r>
          </a:p>
          <a:p>
            <a:pPr lvl="1"/>
            <a:r>
              <a:rPr lang="en-US" dirty="0" smtClean="0">
                <a:solidFill>
                  <a:srgbClr val="FFFF66"/>
                </a:solidFill>
              </a:rPr>
              <a:t>CDC-supplied </a:t>
            </a:r>
            <a:r>
              <a:rPr lang="en-US" dirty="0">
                <a:solidFill>
                  <a:srgbClr val="FFFF66"/>
                </a:solidFill>
              </a:rPr>
              <a:t>SAS program must be used </a:t>
            </a:r>
            <a:r>
              <a:rPr lang="en-US" dirty="0" smtClean="0">
                <a:solidFill>
                  <a:srgbClr val="FFFF66"/>
                </a:solidFill>
              </a:rPr>
              <a:t>to </a:t>
            </a:r>
            <a:r>
              <a:rPr lang="en-US" dirty="0">
                <a:solidFill>
                  <a:srgbClr val="FFFF66"/>
                </a:solidFill>
              </a:rPr>
              <a:t>assess completeness of risk factor ascertainment for HIV disease cases reported during a calendar year </a:t>
            </a:r>
            <a:r>
              <a:rPr lang="en-US" dirty="0" smtClean="0">
                <a:solidFill>
                  <a:srgbClr val="FFFF66"/>
                </a:solidFill>
              </a:rPr>
              <a:t>and for </a:t>
            </a:r>
            <a:r>
              <a:rPr lang="en-US" dirty="0">
                <a:solidFill>
                  <a:srgbClr val="FFFF66"/>
                </a:solidFill>
              </a:rPr>
              <a:t>cases diagnosed during that calendar year </a:t>
            </a:r>
            <a:endParaRPr lang="en-US" dirty="0" smtClean="0">
              <a:solidFill>
                <a:srgbClr val="FFFF66"/>
              </a:solidFill>
            </a:endParaRPr>
          </a:p>
          <a:p>
            <a:endParaRPr lang="en-US" dirty="0" smtClean="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41059138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Outcome Standards</a:t>
            </a:r>
            <a:endParaRPr lang="en-US" b="1" i="1" dirty="0">
              <a:solidFill>
                <a:srgbClr val="FFC000"/>
              </a:solidFill>
            </a:endParaRPr>
          </a:p>
        </p:txBody>
      </p:sp>
      <p:sp>
        <p:nvSpPr>
          <p:cNvPr id="5123" name="Rectangle 3"/>
          <p:cNvSpPr>
            <a:spLocks noGrp="1" noChangeArrowheads="1"/>
          </p:cNvSpPr>
          <p:nvPr>
            <p:ph type="body" idx="1"/>
          </p:nvPr>
        </p:nvSpPr>
        <p:spPr>
          <a:xfrm>
            <a:off x="381000" y="1132110"/>
            <a:ext cx="8534400" cy="4648200"/>
          </a:xfrm>
        </p:spPr>
        <p:txBody>
          <a:bodyPr/>
          <a:lstStyle/>
          <a:p>
            <a:r>
              <a:rPr lang="en-US" dirty="0" smtClean="0">
                <a:solidFill>
                  <a:srgbClr val="FFFF66"/>
                </a:solidFill>
              </a:rPr>
              <a:t>Intrastate Duplicates</a:t>
            </a:r>
          </a:p>
          <a:p>
            <a:pPr lvl="1"/>
            <a:r>
              <a:rPr lang="en-US" dirty="0" smtClean="0">
                <a:solidFill>
                  <a:srgbClr val="FFFF66"/>
                </a:solidFill>
              </a:rPr>
              <a:t>At least (≤) </a:t>
            </a:r>
            <a:r>
              <a:rPr lang="en-US" dirty="0">
                <a:solidFill>
                  <a:srgbClr val="FFFF66"/>
                </a:solidFill>
              </a:rPr>
              <a:t>5% </a:t>
            </a:r>
            <a:r>
              <a:rPr lang="en-US" dirty="0" smtClean="0">
                <a:solidFill>
                  <a:srgbClr val="FFFF66"/>
                </a:solidFill>
              </a:rPr>
              <a:t>of cases for a report year </a:t>
            </a:r>
            <a:r>
              <a:rPr lang="en-US" dirty="0">
                <a:solidFill>
                  <a:srgbClr val="FFFF66"/>
                </a:solidFill>
              </a:rPr>
              <a:t>have duplicate case reports </a:t>
            </a:r>
            <a:endParaRPr lang="en-US" dirty="0" smtClean="0">
              <a:solidFill>
                <a:srgbClr val="FFFF66"/>
              </a:solidFill>
            </a:endParaRPr>
          </a:p>
          <a:p>
            <a:pPr lvl="2"/>
            <a:r>
              <a:rPr lang="en-US" dirty="0" smtClean="0">
                <a:solidFill>
                  <a:srgbClr val="FFFF66"/>
                </a:solidFill>
              </a:rPr>
              <a:t>Standard </a:t>
            </a:r>
            <a:r>
              <a:rPr lang="en-US" dirty="0">
                <a:solidFill>
                  <a:srgbClr val="FFFF66"/>
                </a:solidFill>
              </a:rPr>
              <a:t>is assessed </a:t>
            </a:r>
            <a:r>
              <a:rPr lang="en-US" u="sng" dirty="0">
                <a:solidFill>
                  <a:srgbClr val="FFFF66"/>
                </a:solidFill>
              </a:rPr>
              <a:t>12 months after the report year</a:t>
            </a:r>
          </a:p>
          <a:p>
            <a:pPr lvl="1"/>
            <a:r>
              <a:rPr lang="en-US" dirty="0">
                <a:solidFill>
                  <a:srgbClr val="FFFF66"/>
                </a:solidFill>
              </a:rPr>
              <a:t>CDC-supplied SAS program must be used to </a:t>
            </a:r>
            <a:r>
              <a:rPr lang="en-US" dirty="0" smtClean="0">
                <a:solidFill>
                  <a:srgbClr val="FFFF66"/>
                </a:solidFill>
              </a:rPr>
              <a:t>determine intrastate case duplication rate for report year</a:t>
            </a:r>
          </a:p>
          <a:p>
            <a:endParaRPr lang="en-US" dirty="0" smtClean="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22417575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Outcome Standards</a:t>
            </a:r>
            <a:endParaRPr lang="en-US" b="1" i="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r>
              <a:rPr lang="en-US" dirty="0" smtClean="0">
                <a:solidFill>
                  <a:srgbClr val="FFFF66"/>
                </a:solidFill>
              </a:rPr>
              <a:t>CD4 reporting</a:t>
            </a:r>
          </a:p>
          <a:p>
            <a:pPr lvl="1"/>
            <a:r>
              <a:rPr lang="en-US" dirty="0" smtClean="0">
                <a:solidFill>
                  <a:srgbClr val="FFFF66"/>
                </a:solidFill>
              </a:rPr>
              <a:t>At </a:t>
            </a:r>
            <a:r>
              <a:rPr lang="en-US" dirty="0">
                <a:solidFill>
                  <a:srgbClr val="FFFF66"/>
                </a:solidFill>
              </a:rPr>
              <a:t>least (≥) 50% of persons aged ≥13 years for a diagnosis year </a:t>
            </a:r>
            <a:r>
              <a:rPr lang="en-US" dirty="0" smtClean="0">
                <a:solidFill>
                  <a:srgbClr val="FFFF66"/>
                </a:solidFill>
              </a:rPr>
              <a:t>have </a:t>
            </a:r>
            <a:r>
              <a:rPr lang="en-US" dirty="0">
                <a:solidFill>
                  <a:srgbClr val="FFFF66"/>
                </a:solidFill>
              </a:rPr>
              <a:t>an initial </a:t>
            </a:r>
            <a:r>
              <a:rPr lang="en-US" dirty="0" smtClean="0">
                <a:solidFill>
                  <a:srgbClr val="FFFF66"/>
                </a:solidFill>
              </a:rPr>
              <a:t>CD4 test </a:t>
            </a:r>
            <a:r>
              <a:rPr lang="en-US" dirty="0">
                <a:solidFill>
                  <a:srgbClr val="FFFF66"/>
                </a:solidFill>
              </a:rPr>
              <a:t>result based on a specimen collected within three months following HIV </a:t>
            </a:r>
            <a:r>
              <a:rPr lang="en-US" dirty="0" smtClean="0">
                <a:solidFill>
                  <a:srgbClr val="FFFF66"/>
                </a:solidFill>
              </a:rPr>
              <a:t>diagnosis</a:t>
            </a:r>
          </a:p>
          <a:p>
            <a:pPr lvl="2"/>
            <a:r>
              <a:rPr lang="en-US" dirty="0" smtClean="0">
                <a:solidFill>
                  <a:srgbClr val="FFFF66"/>
                </a:solidFill>
              </a:rPr>
              <a:t>Standard </a:t>
            </a:r>
            <a:r>
              <a:rPr lang="en-US" dirty="0">
                <a:solidFill>
                  <a:srgbClr val="FFFF66"/>
                </a:solidFill>
              </a:rPr>
              <a:t>is assessed </a:t>
            </a:r>
            <a:r>
              <a:rPr lang="en-US" u="sng" dirty="0">
                <a:solidFill>
                  <a:srgbClr val="FFFF66"/>
                </a:solidFill>
              </a:rPr>
              <a:t>12 months after the diagnosis year </a:t>
            </a:r>
            <a:endParaRPr lang="en-US" dirty="0">
              <a:solidFill>
                <a:srgbClr val="FFFF66"/>
              </a:solidFill>
            </a:endParaRPr>
          </a:p>
          <a:p>
            <a:pPr lvl="1"/>
            <a:r>
              <a:rPr lang="en-US" dirty="0" smtClean="0">
                <a:solidFill>
                  <a:srgbClr val="FFFF66"/>
                </a:solidFill>
              </a:rPr>
              <a:t>CDC-supplied </a:t>
            </a:r>
            <a:r>
              <a:rPr lang="en-US" dirty="0">
                <a:solidFill>
                  <a:srgbClr val="FFFF66"/>
                </a:solidFill>
              </a:rPr>
              <a:t>SAS program must be used </a:t>
            </a:r>
            <a:r>
              <a:rPr lang="en-US" dirty="0" smtClean="0">
                <a:solidFill>
                  <a:srgbClr val="FFFF66"/>
                </a:solidFill>
              </a:rPr>
              <a:t>to </a:t>
            </a:r>
            <a:r>
              <a:rPr lang="en-US" dirty="0">
                <a:solidFill>
                  <a:srgbClr val="FFFF66"/>
                </a:solidFill>
              </a:rPr>
              <a:t>evaluate the completeness of initial </a:t>
            </a:r>
            <a:r>
              <a:rPr lang="en-US" dirty="0" smtClean="0">
                <a:solidFill>
                  <a:srgbClr val="FFFF66"/>
                </a:solidFill>
              </a:rPr>
              <a:t>CD4 </a:t>
            </a:r>
            <a:r>
              <a:rPr lang="en-US" dirty="0">
                <a:solidFill>
                  <a:srgbClr val="FFFF66"/>
                </a:solidFill>
              </a:rPr>
              <a:t>test results</a:t>
            </a:r>
          </a:p>
          <a:p>
            <a:pPr lvl="1"/>
            <a:endParaRPr lang="en-US" dirty="0" smtClean="0">
              <a:solidFill>
                <a:srgbClr val="FFFF66"/>
              </a:solidFill>
            </a:endParaRPr>
          </a:p>
        </p:txBody>
      </p:sp>
    </p:spTree>
    <p:extLst>
      <p:ext uri="{BB962C8B-B14F-4D97-AF65-F5344CB8AC3E}">
        <p14:creationId xmlns:p14="http://schemas.microsoft.com/office/powerpoint/2010/main" val="2157462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Outcome Standards</a:t>
            </a:r>
            <a:endParaRPr lang="en-US" b="1" i="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r>
              <a:rPr lang="en-US" dirty="0" smtClean="0">
                <a:solidFill>
                  <a:srgbClr val="FFFF66"/>
                </a:solidFill>
              </a:rPr>
              <a:t>Data Reporting and Dissemination</a:t>
            </a:r>
          </a:p>
          <a:p>
            <a:pPr lvl="1"/>
            <a:r>
              <a:rPr lang="en-US" dirty="0" smtClean="0">
                <a:solidFill>
                  <a:srgbClr val="FFFF66"/>
                </a:solidFill>
              </a:rPr>
              <a:t>Produce and disseminate state/local HIV Surveillance Report</a:t>
            </a:r>
          </a:p>
          <a:p>
            <a:pPr lvl="2"/>
            <a:r>
              <a:rPr lang="en-US" dirty="0" smtClean="0">
                <a:solidFill>
                  <a:srgbClr val="FFFF66"/>
                </a:solidFill>
              </a:rPr>
              <a:t>Must occur </a:t>
            </a:r>
            <a:r>
              <a:rPr lang="en-US" u="sng" dirty="0" smtClean="0">
                <a:solidFill>
                  <a:srgbClr val="FFFF66"/>
                </a:solidFill>
              </a:rPr>
              <a:t>annually</a:t>
            </a:r>
          </a:p>
          <a:p>
            <a:pPr lvl="1"/>
            <a:r>
              <a:rPr lang="en-US" u="sng" dirty="0" smtClean="0">
                <a:solidFill>
                  <a:srgbClr val="FFFF66"/>
                </a:solidFill>
              </a:rPr>
              <a:t>At least one</a:t>
            </a:r>
            <a:r>
              <a:rPr lang="en-US" dirty="0" smtClean="0">
                <a:solidFill>
                  <a:srgbClr val="FFFF66"/>
                </a:solidFill>
              </a:rPr>
              <a:t> comprehensive Integrated HIV Epidemiologic Profile published and disseminated during 5-year funding period</a:t>
            </a:r>
          </a:p>
          <a:p>
            <a:pPr lvl="1"/>
            <a:r>
              <a:rPr lang="en-US" u="sng" dirty="0" smtClean="0">
                <a:solidFill>
                  <a:srgbClr val="FFFF66"/>
                </a:solidFill>
              </a:rPr>
              <a:t>Annual updates</a:t>
            </a:r>
          </a:p>
          <a:p>
            <a:pPr lvl="2"/>
            <a:r>
              <a:rPr lang="en-US" dirty="0" smtClean="0">
                <a:solidFill>
                  <a:srgbClr val="FFFF66"/>
                </a:solidFill>
              </a:rPr>
              <a:t>Fact sheets</a:t>
            </a:r>
          </a:p>
          <a:p>
            <a:pPr lvl="2"/>
            <a:r>
              <a:rPr lang="en-US" dirty="0" smtClean="0">
                <a:solidFill>
                  <a:srgbClr val="FFFF66"/>
                </a:solidFill>
              </a:rPr>
              <a:t>Supplemental surveillance reports</a:t>
            </a:r>
          </a:p>
          <a:p>
            <a:pPr lvl="2"/>
            <a:r>
              <a:rPr lang="en-US" dirty="0" smtClean="0">
                <a:solidFill>
                  <a:srgbClr val="FFFF66"/>
                </a:solidFill>
              </a:rPr>
              <a:t>Surveillance slide sets</a:t>
            </a:r>
          </a:p>
          <a:p>
            <a:endParaRPr lang="en-US" dirty="0">
              <a:solidFill>
                <a:srgbClr val="FFFF66"/>
              </a:solidFill>
            </a:endParaRPr>
          </a:p>
        </p:txBody>
      </p:sp>
    </p:spTree>
    <p:extLst>
      <p:ext uri="{BB962C8B-B14F-4D97-AF65-F5344CB8AC3E}">
        <p14:creationId xmlns:p14="http://schemas.microsoft.com/office/powerpoint/2010/main" val="29798634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2438400"/>
            <a:ext cx="7772400" cy="1066800"/>
          </a:xfrm>
        </p:spPr>
        <p:txBody>
          <a:bodyPr/>
          <a:lstStyle/>
          <a:p>
            <a:r>
              <a:rPr lang="en-US" b="1" dirty="0" smtClean="0">
                <a:solidFill>
                  <a:srgbClr val="FFC000"/>
                </a:solidFill>
              </a:rPr>
              <a:t>Data Quality</a:t>
            </a:r>
            <a:endParaRPr lang="en-US" b="1" dirty="0">
              <a:solidFill>
                <a:srgbClr val="FFC000"/>
              </a:solidFill>
            </a:endParaRPr>
          </a:p>
        </p:txBody>
      </p:sp>
    </p:spTree>
    <p:extLst>
      <p:ext uri="{BB962C8B-B14F-4D97-AF65-F5344CB8AC3E}">
        <p14:creationId xmlns:p14="http://schemas.microsoft.com/office/powerpoint/2010/main" val="32619552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359232"/>
            <a:ext cx="7772400" cy="990600"/>
          </a:xfrm>
        </p:spPr>
        <p:txBody>
          <a:bodyPr/>
          <a:lstStyle/>
          <a:p>
            <a:pPr eaLnBrk="1" hangingPunct="1"/>
            <a:r>
              <a:rPr lang="en-US" sz="4000" b="1" dirty="0" smtClean="0">
                <a:solidFill>
                  <a:srgbClr val="FFC000"/>
                </a:solidFill>
              </a:rPr>
              <a:t>Why is Data Quality Important?</a:t>
            </a:r>
          </a:p>
        </p:txBody>
      </p:sp>
      <p:sp>
        <p:nvSpPr>
          <p:cNvPr id="21507" name="Rectangle 3"/>
          <p:cNvSpPr>
            <a:spLocks noGrp="1" noChangeArrowheads="1"/>
          </p:cNvSpPr>
          <p:nvPr>
            <p:ph type="body" idx="1"/>
          </p:nvPr>
        </p:nvSpPr>
        <p:spPr>
          <a:xfrm>
            <a:off x="609600" y="1371600"/>
            <a:ext cx="7772400" cy="4876800"/>
          </a:xfrm>
        </p:spPr>
        <p:txBody>
          <a:bodyPr/>
          <a:lstStyle/>
          <a:p>
            <a:pPr eaLnBrk="1" hangingPunct="1"/>
            <a:r>
              <a:rPr lang="en-US" dirty="0" smtClean="0">
                <a:solidFill>
                  <a:srgbClr val="FFFF66"/>
                </a:solidFill>
              </a:rPr>
              <a:t>Quality of a dataset is key</a:t>
            </a:r>
          </a:p>
          <a:p>
            <a:pPr lvl="1" eaLnBrk="1" hangingPunct="1"/>
            <a:r>
              <a:rPr lang="en-US" dirty="0" smtClean="0">
                <a:solidFill>
                  <a:srgbClr val="FFFF66"/>
                </a:solidFill>
              </a:rPr>
              <a:t>Improving consistency and completeness leads to more accurate analyses and reports.</a:t>
            </a:r>
          </a:p>
          <a:p>
            <a:pPr eaLnBrk="1" hangingPunct="1"/>
            <a:endParaRPr lang="en-US" sz="900" dirty="0" smtClean="0">
              <a:solidFill>
                <a:srgbClr val="FFFF66"/>
              </a:solidFill>
            </a:endParaRPr>
          </a:p>
          <a:p>
            <a:pPr eaLnBrk="1" hangingPunct="1"/>
            <a:r>
              <a:rPr lang="en-US" dirty="0" smtClean="0">
                <a:solidFill>
                  <a:srgbClr val="FFFF66"/>
                </a:solidFill>
              </a:rPr>
              <a:t>Data quality is assessed and improved through an interlocking series of tasks</a:t>
            </a:r>
          </a:p>
          <a:p>
            <a:pPr lvl="1"/>
            <a:r>
              <a:rPr lang="en-US" dirty="0" smtClean="0">
                <a:solidFill>
                  <a:srgbClr val="FFFF66"/>
                </a:solidFill>
              </a:rPr>
              <a:t>Trainings</a:t>
            </a:r>
          </a:p>
          <a:p>
            <a:pPr lvl="1"/>
            <a:r>
              <a:rPr lang="en-US" dirty="0" smtClean="0">
                <a:solidFill>
                  <a:srgbClr val="FFFF66"/>
                </a:solidFill>
              </a:rPr>
              <a:t>Quality checks</a:t>
            </a:r>
          </a:p>
          <a:p>
            <a:pPr lvl="1"/>
            <a:r>
              <a:rPr lang="en-US" dirty="0" smtClean="0">
                <a:solidFill>
                  <a:srgbClr val="FFFF66"/>
                </a:solidFill>
              </a:rPr>
              <a:t>Data management practices</a:t>
            </a:r>
          </a:p>
        </p:txBody>
      </p:sp>
    </p:spTree>
    <p:extLst>
      <p:ext uri="{BB962C8B-B14F-4D97-AF65-F5344CB8AC3E}">
        <p14:creationId xmlns:p14="http://schemas.microsoft.com/office/powerpoint/2010/main" val="943200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Objectives/Goals</a:t>
            </a:r>
            <a:endParaRPr lang="en-US" sz="4400" dirty="0"/>
          </a:p>
        </p:txBody>
      </p:sp>
      <p:sp>
        <p:nvSpPr>
          <p:cNvPr id="3" name="Content Placeholder 2"/>
          <p:cNvSpPr>
            <a:spLocks noGrp="1"/>
          </p:cNvSpPr>
          <p:nvPr>
            <p:ph idx="1"/>
          </p:nvPr>
        </p:nvSpPr>
        <p:spPr/>
        <p:txBody>
          <a:bodyPr/>
          <a:lstStyle/>
          <a:p>
            <a:pPr lvl="0"/>
            <a:r>
              <a:rPr lang="en-US" dirty="0"/>
              <a:t>Methods for evaluating data </a:t>
            </a:r>
            <a:r>
              <a:rPr lang="en-US" dirty="0" smtClean="0"/>
              <a:t>quality</a:t>
            </a:r>
            <a:endParaRPr lang="en-US" dirty="0"/>
          </a:p>
          <a:p>
            <a:pPr lvl="0"/>
            <a:r>
              <a:rPr lang="en-US" dirty="0"/>
              <a:t>Adherence to data </a:t>
            </a:r>
            <a:r>
              <a:rPr lang="en-US" dirty="0" smtClean="0"/>
              <a:t>standards</a:t>
            </a:r>
            <a:endParaRPr lang="en-US" dirty="0"/>
          </a:p>
          <a:p>
            <a:pPr lvl="0"/>
            <a:r>
              <a:rPr lang="en-US" dirty="0"/>
              <a:t>Importance of </a:t>
            </a:r>
            <a:r>
              <a:rPr lang="en-US" dirty="0" smtClean="0"/>
              <a:t>training</a:t>
            </a:r>
            <a:endParaRPr lang="en-US" dirty="0"/>
          </a:p>
          <a:p>
            <a:pPr lvl="0"/>
            <a:r>
              <a:rPr lang="en-US" dirty="0"/>
              <a:t>Quality control </a:t>
            </a:r>
            <a:r>
              <a:rPr lang="en-US" dirty="0" smtClean="0"/>
              <a:t>activities</a:t>
            </a:r>
            <a:endParaRPr lang="en-US" dirty="0"/>
          </a:p>
          <a:p>
            <a:r>
              <a:rPr lang="en-US" dirty="0"/>
              <a:t>Outcome </a:t>
            </a:r>
            <a:r>
              <a:rPr lang="en-US" dirty="0" smtClean="0"/>
              <a:t>measures</a:t>
            </a:r>
          </a:p>
        </p:txBody>
      </p:sp>
    </p:spTree>
    <p:extLst>
      <p:ext uri="{BB962C8B-B14F-4D97-AF65-F5344CB8AC3E}">
        <p14:creationId xmlns:p14="http://schemas.microsoft.com/office/powerpoint/2010/main" val="213812356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a:solidFill>
                  <a:srgbClr val="FFC000"/>
                </a:solidFill>
              </a:rPr>
              <a:t>Structural Requirements</a:t>
            </a:r>
          </a:p>
        </p:txBody>
      </p:sp>
      <p:sp>
        <p:nvSpPr>
          <p:cNvPr id="5123" name="Rectangle 3"/>
          <p:cNvSpPr>
            <a:spLocks noGrp="1" noChangeArrowheads="1"/>
          </p:cNvSpPr>
          <p:nvPr>
            <p:ph type="body" idx="1"/>
          </p:nvPr>
        </p:nvSpPr>
        <p:spPr>
          <a:xfrm>
            <a:off x="778933" y="1295400"/>
            <a:ext cx="7772400" cy="4648200"/>
          </a:xfrm>
        </p:spPr>
        <p:txBody>
          <a:bodyPr/>
          <a:lstStyle/>
          <a:p>
            <a:r>
              <a:rPr lang="en-US" sz="2800" dirty="0">
                <a:solidFill>
                  <a:srgbClr val="FFFF66"/>
                </a:solidFill>
              </a:rPr>
              <a:t>Documentation</a:t>
            </a:r>
          </a:p>
          <a:p>
            <a:pPr lvl="1"/>
            <a:r>
              <a:rPr lang="en-US" sz="2400" dirty="0">
                <a:solidFill>
                  <a:srgbClr val="FFFF66"/>
                </a:solidFill>
              </a:rPr>
              <a:t>Procedure Manuals</a:t>
            </a:r>
          </a:p>
          <a:p>
            <a:pPr lvl="1"/>
            <a:r>
              <a:rPr lang="en-US" sz="2400" dirty="0">
                <a:solidFill>
                  <a:srgbClr val="FFFF66"/>
                </a:solidFill>
              </a:rPr>
              <a:t>Coding </a:t>
            </a:r>
            <a:r>
              <a:rPr lang="en-US" sz="2400" dirty="0" smtClean="0">
                <a:solidFill>
                  <a:srgbClr val="FFFF66"/>
                </a:solidFill>
              </a:rPr>
              <a:t>Manuals</a:t>
            </a:r>
          </a:p>
          <a:p>
            <a:pPr lvl="1"/>
            <a:endParaRPr lang="en-US" dirty="0">
              <a:solidFill>
                <a:srgbClr val="FFFF66"/>
              </a:solidFill>
            </a:endParaRPr>
          </a:p>
          <a:p>
            <a:r>
              <a:rPr lang="en-US" sz="2800" dirty="0" smtClean="0">
                <a:solidFill>
                  <a:srgbClr val="FFFF66"/>
                </a:solidFill>
              </a:rPr>
              <a:t>Edits and Data Processing</a:t>
            </a:r>
          </a:p>
          <a:p>
            <a:pPr lvl="1"/>
            <a:r>
              <a:rPr lang="en-US" sz="2400" dirty="0" smtClean="0">
                <a:solidFill>
                  <a:srgbClr val="FFFF66"/>
                </a:solidFill>
              </a:rPr>
              <a:t>Analysis </a:t>
            </a:r>
            <a:r>
              <a:rPr lang="en-US" sz="2400" dirty="0">
                <a:solidFill>
                  <a:srgbClr val="FFFF66"/>
                </a:solidFill>
              </a:rPr>
              <a:t>for data quality standards</a:t>
            </a:r>
          </a:p>
        </p:txBody>
      </p:sp>
    </p:spTree>
    <p:extLst>
      <p:ext uri="{BB962C8B-B14F-4D97-AF65-F5344CB8AC3E}">
        <p14:creationId xmlns:p14="http://schemas.microsoft.com/office/powerpoint/2010/main" val="28770317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587838"/>
            <a:ext cx="7772400" cy="1143000"/>
          </a:xfrm>
        </p:spPr>
        <p:txBody>
          <a:bodyPr/>
          <a:lstStyle/>
          <a:p>
            <a:r>
              <a:rPr lang="en-US" b="1" dirty="0">
                <a:solidFill>
                  <a:srgbClr val="FFC000"/>
                </a:solidFill>
              </a:rPr>
              <a:t>Process Standards</a:t>
            </a:r>
            <a:r>
              <a:rPr lang="en-US" dirty="0">
                <a:solidFill>
                  <a:srgbClr val="FFC000"/>
                </a:solidFill>
              </a:rPr>
              <a:t> </a:t>
            </a:r>
          </a:p>
        </p:txBody>
      </p:sp>
      <p:sp>
        <p:nvSpPr>
          <p:cNvPr id="6147" name="Rectangle 3"/>
          <p:cNvSpPr>
            <a:spLocks noGrp="1" noChangeArrowheads="1"/>
          </p:cNvSpPr>
          <p:nvPr>
            <p:ph type="body" idx="1"/>
          </p:nvPr>
        </p:nvSpPr>
        <p:spPr>
          <a:xfrm>
            <a:off x="778933" y="1524000"/>
            <a:ext cx="7772400" cy="4114800"/>
          </a:xfrm>
        </p:spPr>
        <p:txBody>
          <a:bodyPr/>
          <a:lstStyle/>
          <a:p>
            <a:r>
              <a:rPr lang="en-US" sz="2800" dirty="0">
                <a:solidFill>
                  <a:srgbClr val="FFFF66"/>
                </a:solidFill>
              </a:rPr>
              <a:t>Adherence to Data Standards</a:t>
            </a:r>
          </a:p>
          <a:p>
            <a:endParaRPr lang="en-US" sz="2800" dirty="0" smtClean="0">
              <a:solidFill>
                <a:srgbClr val="FFFF66"/>
              </a:solidFill>
            </a:endParaRPr>
          </a:p>
          <a:p>
            <a:r>
              <a:rPr lang="en-US" sz="2800" dirty="0" smtClean="0">
                <a:solidFill>
                  <a:srgbClr val="FFFF66"/>
                </a:solidFill>
              </a:rPr>
              <a:t>Training </a:t>
            </a:r>
            <a:endParaRPr lang="en-US" sz="2800" dirty="0">
              <a:solidFill>
                <a:srgbClr val="FFFF66"/>
              </a:solidFill>
            </a:endParaRPr>
          </a:p>
          <a:p>
            <a:endParaRPr lang="en-US" sz="2800" dirty="0" smtClean="0">
              <a:solidFill>
                <a:srgbClr val="FFFF66"/>
              </a:solidFill>
            </a:endParaRPr>
          </a:p>
          <a:p>
            <a:r>
              <a:rPr lang="en-US" sz="2800" dirty="0" smtClean="0">
                <a:solidFill>
                  <a:srgbClr val="FFFF66"/>
                </a:solidFill>
              </a:rPr>
              <a:t>Quality </a:t>
            </a:r>
            <a:r>
              <a:rPr lang="en-US" sz="2800" dirty="0">
                <a:solidFill>
                  <a:srgbClr val="FFFF66"/>
                </a:solidFill>
              </a:rPr>
              <a:t>Control Activities</a:t>
            </a:r>
            <a:r>
              <a:rPr lang="en-US" dirty="0">
                <a:solidFill>
                  <a:srgbClr val="FFFF66"/>
                </a:solidFill>
              </a:rPr>
              <a:t>  </a:t>
            </a:r>
          </a:p>
        </p:txBody>
      </p:sp>
    </p:spTree>
    <p:extLst>
      <p:ext uri="{BB962C8B-B14F-4D97-AF65-F5344CB8AC3E}">
        <p14:creationId xmlns:p14="http://schemas.microsoft.com/office/powerpoint/2010/main" val="2318087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370116"/>
            <a:ext cx="7772400" cy="1143000"/>
          </a:xfrm>
        </p:spPr>
        <p:txBody>
          <a:bodyPr/>
          <a:lstStyle/>
          <a:p>
            <a:r>
              <a:rPr lang="en-US" b="1" dirty="0">
                <a:solidFill>
                  <a:srgbClr val="FFC000"/>
                </a:solidFill>
              </a:rPr>
              <a:t>Adherence to Data Standards</a:t>
            </a:r>
          </a:p>
        </p:txBody>
      </p:sp>
      <p:sp>
        <p:nvSpPr>
          <p:cNvPr id="10243" name="Rectangle 3"/>
          <p:cNvSpPr>
            <a:spLocks noGrp="1" noChangeArrowheads="1"/>
          </p:cNvSpPr>
          <p:nvPr>
            <p:ph type="body" idx="4294967295"/>
          </p:nvPr>
        </p:nvSpPr>
        <p:spPr>
          <a:xfrm>
            <a:off x="386439" y="1752600"/>
            <a:ext cx="8382000" cy="4114800"/>
          </a:xfrm>
          <a:prstGeom prst="rect">
            <a:avLst/>
          </a:prstGeom>
        </p:spPr>
        <p:txBody>
          <a:bodyPr/>
          <a:lstStyle/>
          <a:p>
            <a:r>
              <a:rPr lang="en-US" sz="2800" dirty="0">
                <a:solidFill>
                  <a:srgbClr val="FFFF66"/>
                </a:solidFill>
              </a:rPr>
              <a:t>Data items should be collected according to standard </a:t>
            </a:r>
            <a:r>
              <a:rPr lang="en-US" sz="2800" dirty="0" smtClean="0">
                <a:solidFill>
                  <a:srgbClr val="FFFF66"/>
                </a:solidFill>
              </a:rPr>
              <a:t>codes</a:t>
            </a:r>
          </a:p>
          <a:p>
            <a:pPr lvl="1"/>
            <a:r>
              <a:rPr lang="en-US" sz="2400" dirty="0" smtClean="0">
                <a:solidFill>
                  <a:srgbClr val="FFFF66"/>
                </a:solidFill>
              </a:rPr>
              <a:t>See</a:t>
            </a:r>
            <a:r>
              <a:rPr lang="en-US" sz="2400" i="1" dirty="0" smtClean="0">
                <a:solidFill>
                  <a:srgbClr val="FFFF66"/>
                </a:solidFill>
              </a:rPr>
              <a:t> Instructions </a:t>
            </a:r>
            <a:r>
              <a:rPr lang="en-US" sz="2400" i="1" dirty="0">
                <a:solidFill>
                  <a:srgbClr val="FFFF66"/>
                </a:solidFill>
              </a:rPr>
              <a:t>for Completing the Data Collection Form</a:t>
            </a:r>
            <a:r>
              <a:rPr lang="en-US" sz="2400" dirty="0">
                <a:solidFill>
                  <a:srgbClr val="FFFF66"/>
                </a:solidFill>
              </a:rPr>
              <a:t>, </a:t>
            </a:r>
            <a:r>
              <a:rPr lang="en-US" sz="2400" i="1" dirty="0">
                <a:solidFill>
                  <a:srgbClr val="FFFF66"/>
                </a:solidFill>
              </a:rPr>
              <a:t>Vol. II of</a:t>
            </a:r>
            <a:r>
              <a:rPr lang="en-US" sz="2400" dirty="0">
                <a:solidFill>
                  <a:srgbClr val="FFFF66"/>
                </a:solidFill>
              </a:rPr>
              <a:t> </a:t>
            </a:r>
            <a:r>
              <a:rPr lang="en-US" sz="2400" i="1" dirty="0">
                <a:solidFill>
                  <a:srgbClr val="FFFF66"/>
                </a:solidFill>
              </a:rPr>
              <a:t>the Technical Guidance for </a:t>
            </a:r>
            <a:r>
              <a:rPr lang="en-US" sz="2400" i="1" dirty="0" smtClean="0">
                <a:solidFill>
                  <a:srgbClr val="FFFF66"/>
                </a:solidFill>
              </a:rPr>
              <a:t>HIV Surveillance</a:t>
            </a:r>
            <a:endParaRPr lang="en-US" sz="2400" i="1" dirty="0">
              <a:solidFill>
                <a:srgbClr val="FFFF66"/>
              </a:solidFill>
            </a:endParaRPr>
          </a:p>
          <a:p>
            <a:pPr>
              <a:buFontTx/>
              <a:buNone/>
            </a:pPr>
            <a:endParaRPr lang="en-US" sz="2800" i="1" dirty="0">
              <a:solidFill>
                <a:srgbClr val="FFFF66"/>
              </a:solidFill>
            </a:endParaRPr>
          </a:p>
          <a:p>
            <a:endParaRPr lang="en-US" sz="2800" dirty="0"/>
          </a:p>
        </p:txBody>
      </p:sp>
    </p:spTree>
    <p:extLst>
      <p:ext uri="{BB962C8B-B14F-4D97-AF65-F5344CB8AC3E}">
        <p14:creationId xmlns:p14="http://schemas.microsoft.com/office/powerpoint/2010/main" val="3092807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42903"/>
            <a:ext cx="7772400" cy="1143000"/>
          </a:xfrm>
        </p:spPr>
        <p:txBody>
          <a:bodyPr/>
          <a:lstStyle/>
          <a:p>
            <a:r>
              <a:rPr lang="en-US" sz="4000" b="1" dirty="0">
                <a:solidFill>
                  <a:srgbClr val="FFC000"/>
                </a:solidFill>
              </a:rPr>
              <a:t>Training of Surveillance Staff and Report Sources</a:t>
            </a:r>
          </a:p>
        </p:txBody>
      </p:sp>
      <p:sp>
        <p:nvSpPr>
          <p:cNvPr id="12291" name="Rectangle 3"/>
          <p:cNvSpPr>
            <a:spLocks noGrp="1" noChangeArrowheads="1"/>
          </p:cNvSpPr>
          <p:nvPr>
            <p:ph type="body" idx="1"/>
          </p:nvPr>
        </p:nvSpPr>
        <p:spPr>
          <a:xfrm>
            <a:off x="304800" y="1828800"/>
            <a:ext cx="8458200" cy="4495800"/>
          </a:xfrm>
        </p:spPr>
        <p:txBody>
          <a:bodyPr/>
          <a:lstStyle/>
          <a:p>
            <a:r>
              <a:rPr lang="en-US" sz="2400" dirty="0">
                <a:solidFill>
                  <a:srgbClr val="FF9933"/>
                </a:solidFill>
              </a:rPr>
              <a:t>Reporting requirements</a:t>
            </a:r>
            <a:r>
              <a:rPr lang="en-US" sz="2400" dirty="0">
                <a:solidFill>
                  <a:srgbClr val="FFFF66"/>
                </a:solidFill>
              </a:rPr>
              <a:t>, including frequency &amp; mechanism of </a:t>
            </a:r>
            <a:r>
              <a:rPr lang="en-US" sz="2400" dirty="0" smtClean="0">
                <a:solidFill>
                  <a:srgbClr val="FFFF66"/>
                </a:solidFill>
              </a:rPr>
              <a:t>reporting</a:t>
            </a:r>
            <a:r>
              <a:rPr lang="en-US" sz="2400" dirty="0" smtClean="0">
                <a:solidFill>
                  <a:srgbClr val="FF0000"/>
                </a:solidFill>
              </a:rPr>
              <a:t> </a:t>
            </a:r>
            <a:r>
              <a:rPr lang="en-US" sz="2400" dirty="0" smtClean="0">
                <a:solidFill>
                  <a:srgbClr val="FFFF66"/>
                </a:solidFill>
              </a:rPr>
              <a:t>and </a:t>
            </a:r>
            <a:r>
              <a:rPr lang="en-US" sz="2400" dirty="0">
                <a:solidFill>
                  <a:srgbClr val="FFFF66"/>
                </a:solidFill>
              </a:rPr>
              <a:t>required data items</a:t>
            </a:r>
          </a:p>
          <a:p>
            <a:endParaRPr lang="en-US" sz="2400" dirty="0" smtClean="0">
              <a:solidFill>
                <a:srgbClr val="FF9933"/>
              </a:solidFill>
            </a:endParaRPr>
          </a:p>
          <a:p>
            <a:r>
              <a:rPr lang="en-US" sz="2400" dirty="0" smtClean="0">
                <a:solidFill>
                  <a:srgbClr val="FF9933"/>
                </a:solidFill>
              </a:rPr>
              <a:t>Data </a:t>
            </a:r>
            <a:r>
              <a:rPr lang="en-US" sz="2400" dirty="0">
                <a:solidFill>
                  <a:srgbClr val="FF9933"/>
                </a:solidFill>
              </a:rPr>
              <a:t>collection</a:t>
            </a:r>
            <a:r>
              <a:rPr lang="en-US" sz="2400" dirty="0">
                <a:solidFill>
                  <a:srgbClr val="FFFF66"/>
                </a:solidFill>
              </a:rPr>
              <a:t>, including reportable events, </a:t>
            </a:r>
            <a:r>
              <a:rPr lang="en-US" sz="2400" dirty="0" smtClean="0">
                <a:solidFill>
                  <a:srgbClr val="FFFF66"/>
                </a:solidFill>
              </a:rPr>
              <a:t>and procedures for case-finding</a:t>
            </a:r>
            <a:r>
              <a:rPr lang="en-US" sz="2400" dirty="0">
                <a:solidFill>
                  <a:srgbClr val="FFFF66"/>
                </a:solidFill>
              </a:rPr>
              <a:t>, coding, and </a:t>
            </a:r>
            <a:r>
              <a:rPr lang="en-US" sz="2400" dirty="0" smtClean="0">
                <a:solidFill>
                  <a:srgbClr val="FFFF66"/>
                </a:solidFill>
              </a:rPr>
              <a:t>follow-up</a:t>
            </a:r>
            <a:endParaRPr lang="en-US" sz="2400" dirty="0">
              <a:solidFill>
                <a:srgbClr val="FFFF66"/>
              </a:solidFill>
            </a:endParaRPr>
          </a:p>
          <a:p>
            <a:endParaRPr lang="en-US" sz="2400" dirty="0" smtClean="0">
              <a:solidFill>
                <a:srgbClr val="FF9933"/>
              </a:solidFill>
            </a:endParaRPr>
          </a:p>
          <a:p>
            <a:r>
              <a:rPr lang="en-US" sz="2400" dirty="0" smtClean="0">
                <a:solidFill>
                  <a:srgbClr val="FF9933"/>
                </a:solidFill>
              </a:rPr>
              <a:t>Quality </a:t>
            </a:r>
            <a:r>
              <a:rPr lang="en-US" sz="2400" dirty="0">
                <a:solidFill>
                  <a:srgbClr val="FF9933"/>
                </a:solidFill>
              </a:rPr>
              <a:t>control</a:t>
            </a:r>
            <a:r>
              <a:rPr lang="en-US" sz="2400" dirty="0">
                <a:solidFill>
                  <a:srgbClr val="FFFF66"/>
                </a:solidFill>
              </a:rPr>
              <a:t>, including visual and computer edits and feedback regarding </a:t>
            </a:r>
            <a:r>
              <a:rPr lang="en-US" sz="2400" dirty="0" smtClean="0">
                <a:solidFill>
                  <a:srgbClr val="FFFF66"/>
                </a:solidFill>
              </a:rPr>
              <a:t>results</a:t>
            </a:r>
            <a:endParaRPr lang="en-US" sz="2400" dirty="0">
              <a:solidFill>
                <a:srgbClr val="FFFF66"/>
              </a:solidFill>
            </a:endParaRPr>
          </a:p>
          <a:p>
            <a:endParaRPr lang="en-US" sz="2400" dirty="0" smtClean="0">
              <a:solidFill>
                <a:srgbClr val="FF9933"/>
              </a:solidFill>
            </a:endParaRPr>
          </a:p>
          <a:p>
            <a:r>
              <a:rPr lang="en-US" sz="2400" dirty="0" smtClean="0">
                <a:solidFill>
                  <a:srgbClr val="FF9933"/>
                </a:solidFill>
              </a:rPr>
              <a:t>Data </a:t>
            </a:r>
            <a:r>
              <a:rPr lang="en-US" sz="2400" dirty="0">
                <a:solidFill>
                  <a:srgbClr val="FF9933"/>
                </a:solidFill>
              </a:rPr>
              <a:t>processing</a:t>
            </a:r>
            <a:r>
              <a:rPr lang="en-US" sz="2400" dirty="0">
                <a:solidFill>
                  <a:srgbClr val="FFFF66"/>
                </a:solidFill>
              </a:rPr>
              <a:t>, including data entry and linkage</a:t>
            </a:r>
          </a:p>
          <a:p>
            <a:endParaRPr lang="en-US" sz="2400" dirty="0"/>
          </a:p>
        </p:txBody>
      </p:sp>
    </p:spTree>
    <p:extLst>
      <p:ext uri="{BB962C8B-B14F-4D97-AF65-F5344CB8AC3E}">
        <p14:creationId xmlns:p14="http://schemas.microsoft.com/office/powerpoint/2010/main" val="8986378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711200" y="359238"/>
            <a:ext cx="7772400" cy="1143000"/>
          </a:xfrm>
        </p:spPr>
        <p:txBody>
          <a:bodyPr/>
          <a:lstStyle/>
          <a:p>
            <a:r>
              <a:rPr lang="en-US" b="1" dirty="0">
                <a:solidFill>
                  <a:srgbClr val="FFC000"/>
                </a:solidFill>
              </a:rPr>
              <a:t>Quality Control Activities</a:t>
            </a:r>
            <a:r>
              <a:rPr lang="en-US" dirty="0">
                <a:solidFill>
                  <a:srgbClr val="FFC000"/>
                </a:solidFill>
              </a:rPr>
              <a:t>  </a:t>
            </a:r>
          </a:p>
        </p:txBody>
      </p:sp>
      <p:sp>
        <p:nvSpPr>
          <p:cNvPr id="13315" name="Rectangle 3"/>
          <p:cNvSpPr>
            <a:spLocks noGrp="1" noChangeArrowheads="1"/>
          </p:cNvSpPr>
          <p:nvPr>
            <p:ph type="body" idx="1"/>
          </p:nvPr>
        </p:nvSpPr>
        <p:spPr>
          <a:xfrm>
            <a:off x="316294" y="1524000"/>
            <a:ext cx="8771467" cy="4953000"/>
          </a:xfrm>
        </p:spPr>
        <p:txBody>
          <a:bodyPr/>
          <a:lstStyle/>
          <a:p>
            <a:pPr>
              <a:lnSpc>
                <a:spcPct val="80000"/>
              </a:lnSpc>
            </a:pPr>
            <a:r>
              <a:rPr lang="en-US" sz="2800" dirty="0">
                <a:solidFill>
                  <a:srgbClr val="FFFF66"/>
                </a:solidFill>
              </a:rPr>
              <a:t>Visual editing of </a:t>
            </a:r>
            <a:r>
              <a:rPr lang="en-US" sz="2800" dirty="0" smtClean="0">
                <a:solidFill>
                  <a:srgbClr val="FFFF66"/>
                </a:solidFill>
              </a:rPr>
              <a:t>all items on all hard </a:t>
            </a:r>
            <a:r>
              <a:rPr lang="en-US" sz="2800" dirty="0">
                <a:solidFill>
                  <a:srgbClr val="FFFF66"/>
                </a:solidFill>
              </a:rPr>
              <a:t>copy forms </a:t>
            </a:r>
            <a:r>
              <a:rPr lang="en-US" sz="2800" dirty="0" smtClean="0">
                <a:solidFill>
                  <a:srgbClr val="FFFF66"/>
                </a:solidFill>
              </a:rPr>
              <a:t>before </a:t>
            </a:r>
            <a:r>
              <a:rPr lang="en-US" sz="2800" dirty="0">
                <a:solidFill>
                  <a:srgbClr val="FFFF66"/>
                </a:solidFill>
              </a:rPr>
              <a:t>data </a:t>
            </a:r>
            <a:r>
              <a:rPr lang="en-US" sz="2800" dirty="0" smtClean="0">
                <a:solidFill>
                  <a:srgbClr val="FFFF66"/>
                </a:solidFill>
              </a:rPr>
              <a:t>entry</a:t>
            </a:r>
          </a:p>
          <a:p>
            <a:pPr lvl="1">
              <a:lnSpc>
                <a:spcPct val="80000"/>
              </a:lnSpc>
            </a:pPr>
            <a:r>
              <a:rPr lang="en-US" sz="2400" dirty="0" smtClean="0">
                <a:solidFill>
                  <a:srgbClr val="FFFF66"/>
                </a:solidFill>
              </a:rPr>
              <a:t>Readability</a:t>
            </a:r>
            <a:endParaRPr lang="en-US" sz="2400" dirty="0">
              <a:solidFill>
                <a:srgbClr val="FFFF66"/>
              </a:solidFill>
            </a:endParaRPr>
          </a:p>
          <a:p>
            <a:pPr lvl="1">
              <a:lnSpc>
                <a:spcPct val="80000"/>
              </a:lnSpc>
            </a:pPr>
            <a:r>
              <a:rPr lang="en-US" sz="2400" dirty="0" smtClean="0">
                <a:solidFill>
                  <a:srgbClr val="FFFF66"/>
                </a:solidFill>
              </a:rPr>
              <a:t>Consistency</a:t>
            </a:r>
            <a:endParaRPr lang="en-US" sz="2400" dirty="0">
              <a:solidFill>
                <a:srgbClr val="FFFF66"/>
              </a:solidFill>
            </a:endParaRPr>
          </a:p>
          <a:p>
            <a:pPr lvl="1">
              <a:lnSpc>
                <a:spcPct val="80000"/>
              </a:lnSpc>
            </a:pPr>
            <a:r>
              <a:rPr lang="en-US" sz="2400" dirty="0" smtClean="0">
                <a:solidFill>
                  <a:srgbClr val="FFFF66"/>
                </a:solidFill>
              </a:rPr>
              <a:t>Coding</a:t>
            </a:r>
            <a:endParaRPr lang="en-US" sz="2400" dirty="0">
              <a:solidFill>
                <a:srgbClr val="FFFF66"/>
              </a:solidFill>
            </a:endParaRPr>
          </a:p>
          <a:p>
            <a:pPr lvl="1">
              <a:lnSpc>
                <a:spcPct val="80000"/>
              </a:lnSpc>
              <a:buFontTx/>
              <a:buNone/>
            </a:pPr>
            <a:r>
              <a:rPr lang="en-US" dirty="0">
                <a:solidFill>
                  <a:srgbClr val="FFFF66"/>
                </a:solidFill>
              </a:rPr>
              <a:t> </a:t>
            </a:r>
          </a:p>
          <a:p>
            <a:pPr>
              <a:lnSpc>
                <a:spcPct val="80000"/>
              </a:lnSpc>
            </a:pPr>
            <a:r>
              <a:rPr lang="en-US" sz="2800" dirty="0" smtClean="0">
                <a:solidFill>
                  <a:srgbClr val="FFFF66"/>
                </a:solidFill>
              </a:rPr>
              <a:t>Electronic </a:t>
            </a:r>
            <a:r>
              <a:rPr lang="en-US" sz="2800" dirty="0">
                <a:solidFill>
                  <a:srgbClr val="FFFF66"/>
                </a:solidFill>
              </a:rPr>
              <a:t>edit checks of individual documents </a:t>
            </a:r>
          </a:p>
          <a:p>
            <a:pPr lvl="1">
              <a:lnSpc>
                <a:spcPct val="80000"/>
              </a:lnSpc>
            </a:pPr>
            <a:r>
              <a:rPr lang="en-US" sz="2400" dirty="0">
                <a:solidFill>
                  <a:srgbClr val="FFFF66"/>
                </a:solidFill>
              </a:rPr>
              <a:t>All standard data edits</a:t>
            </a:r>
          </a:p>
          <a:p>
            <a:pPr lvl="1">
              <a:lnSpc>
                <a:spcPct val="80000"/>
              </a:lnSpc>
            </a:pPr>
            <a:r>
              <a:rPr lang="en-US" sz="2400" dirty="0">
                <a:solidFill>
                  <a:srgbClr val="FFFF66"/>
                </a:solidFill>
              </a:rPr>
              <a:t>All documents upon data entry or electronic import</a:t>
            </a:r>
          </a:p>
          <a:p>
            <a:pPr>
              <a:lnSpc>
                <a:spcPct val="80000"/>
              </a:lnSpc>
            </a:pPr>
            <a:endParaRPr lang="en-US" sz="2400" dirty="0">
              <a:solidFill>
                <a:srgbClr val="FFFF66"/>
              </a:solidFill>
            </a:endParaRPr>
          </a:p>
        </p:txBody>
      </p:sp>
    </p:spTree>
    <p:extLst>
      <p:ext uri="{BB962C8B-B14F-4D97-AF65-F5344CB8AC3E}">
        <p14:creationId xmlns:p14="http://schemas.microsoft.com/office/powerpoint/2010/main" val="2474548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43467" y="391896"/>
            <a:ext cx="7772400" cy="1143000"/>
          </a:xfrm>
        </p:spPr>
        <p:txBody>
          <a:bodyPr/>
          <a:lstStyle/>
          <a:p>
            <a:r>
              <a:rPr lang="en-US" b="1" dirty="0">
                <a:solidFill>
                  <a:srgbClr val="FFC000"/>
                </a:solidFill>
              </a:rPr>
              <a:t>Quality Control </a:t>
            </a:r>
            <a:r>
              <a:rPr lang="en-US" b="1" dirty="0" smtClean="0">
                <a:solidFill>
                  <a:srgbClr val="FFC000"/>
                </a:solidFill>
              </a:rPr>
              <a:t>Activities, </a:t>
            </a:r>
            <a:r>
              <a:rPr lang="en-US" sz="3200" b="1" dirty="0">
                <a:solidFill>
                  <a:srgbClr val="FFC000"/>
                </a:solidFill>
              </a:rPr>
              <a:t>cont.</a:t>
            </a:r>
            <a:endParaRPr lang="en-US" b="1" dirty="0">
              <a:solidFill>
                <a:srgbClr val="FFC000"/>
              </a:solidFill>
            </a:endParaRPr>
          </a:p>
        </p:txBody>
      </p:sp>
      <p:sp>
        <p:nvSpPr>
          <p:cNvPr id="14339" name="Rectangle 3"/>
          <p:cNvSpPr>
            <a:spLocks noGrp="1" noChangeArrowheads="1"/>
          </p:cNvSpPr>
          <p:nvPr>
            <p:ph type="body" idx="1"/>
          </p:nvPr>
        </p:nvSpPr>
        <p:spPr>
          <a:xfrm>
            <a:off x="237067" y="1295400"/>
            <a:ext cx="8669867" cy="5105400"/>
          </a:xfrm>
        </p:spPr>
        <p:txBody>
          <a:bodyPr/>
          <a:lstStyle/>
          <a:p>
            <a:r>
              <a:rPr lang="en-US" sz="2800" dirty="0">
                <a:solidFill>
                  <a:srgbClr val="FFFF66"/>
                </a:solidFill>
              </a:rPr>
              <a:t>Electronic edit checks of </a:t>
            </a:r>
            <a:r>
              <a:rPr lang="en-US" sz="2800" dirty="0" smtClean="0">
                <a:solidFill>
                  <a:srgbClr val="FFFF66"/>
                </a:solidFill>
              </a:rPr>
              <a:t>consolidated </a:t>
            </a:r>
            <a:r>
              <a:rPr lang="en-US" sz="2800" dirty="0">
                <a:solidFill>
                  <a:srgbClr val="FFFF66"/>
                </a:solidFill>
              </a:rPr>
              <a:t>case-based records</a:t>
            </a:r>
          </a:p>
          <a:p>
            <a:pPr lvl="1"/>
            <a:r>
              <a:rPr lang="en-US" sz="2400" dirty="0">
                <a:solidFill>
                  <a:srgbClr val="FFFF66"/>
                </a:solidFill>
              </a:rPr>
              <a:t>All standard data edits</a:t>
            </a:r>
          </a:p>
          <a:p>
            <a:pPr lvl="1"/>
            <a:r>
              <a:rPr lang="en-US" sz="2400" dirty="0">
                <a:solidFill>
                  <a:srgbClr val="FFFF66"/>
                </a:solidFill>
              </a:rPr>
              <a:t>All records </a:t>
            </a:r>
          </a:p>
          <a:p>
            <a:pPr lvl="1"/>
            <a:r>
              <a:rPr lang="en-US" sz="2400" dirty="0">
                <a:solidFill>
                  <a:srgbClr val="FFFF66"/>
                </a:solidFill>
              </a:rPr>
              <a:t>Before data transfers to CDC, but at least quarterly</a:t>
            </a:r>
          </a:p>
          <a:p>
            <a:pPr lvl="1"/>
            <a:r>
              <a:rPr lang="en-US" sz="2400" dirty="0">
                <a:solidFill>
                  <a:srgbClr val="FFFF66"/>
                </a:solidFill>
              </a:rPr>
              <a:t>Resolution of errors</a:t>
            </a:r>
          </a:p>
          <a:p>
            <a:endParaRPr lang="en-US" sz="2800" dirty="0" smtClean="0">
              <a:solidFill>
                <a:srgbClr val="FFFF66"/>
              </a:solidFill>
            </a:endParaRPr>
          </a:p>
          <a:p>
            <a:r>
              <a:rPr lang="en-US" sz="2800" dirty="0" smtClean="0">
                <a:solidFill>
                  <a:srgbClr val="FFFF66"/>
                </a:solidFill>
              </a:rPr>
              <a:t>Duplicate </a:t>
            </a:r>
            <a:r>
              <a:rPr lang="en-US" sz="2800" dirty="0">
                <a:solidFill>
                  <a:srgbClr val="FFFF66"/>
                </a:solidFill>
              </a:rPr>
              <a:t>abstracting</a:t>
            </a:r>
          </a:p>
          <a:p>
            <a:endParaRPr lang="en-US" sz="2800" dirty="0" smtClean="0">
              <a:solidFill>
                <a:srgbClr val="FFFF66"/>
              </a:solidFill>
            </a:endParaRPr>
          </a:p>
          <a:p>
            <a:r>
              <a:rPr lang="en-US" sz="2800" dirty="0" smtClean="0">
                <a:solidFill>
                  <a:srgbClr val="FFFF66"/>
                </a:solidFill>
              </a:rPr>
              <a:t>Addressing inconsistencies discovered during data analysis</a:t>
            </a:r>
            <a:endParaRPr lang="en-US" sz="2400" dirty="0">
              <a:solidFill>
                <a:srgbClr val="FFFF66"/>
              </a:solidFill>
            </a:endParaRPr>
          </a:p>
          <a:p>
            <a:endParaRPr lang="en-US" sz="2800" dirty="0">
              <a:solidFill>
                <a:srgbClr val="FFFF66"/>
              </a:solidFill>
            </a:endParaRPr>
          </a:p>
        </p:txBody>
      </p:sp>
    </p:spTree>
    <p:extLst>
      <p:ext uri="{BB962C8B-B14F-4D97-AF65-F5344CB8AC3E}">
        <p14:creationId xmlns:p14="http://schemas.microsoft.com/office/powerpoint/2010/main" val="4095001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778933" y="408219"/>
            <a:ext cx="7772400" cy="1143000"/>
          </a:xfrm>
        </p:spPr>
        <p:txBody>
          <a:bodyPr/>
          <a:lstStyle/>
          <a:p>
            <a:r>
              <a:rPr lang="en-US" b="1" dirty="0">
                <a:solidFill>
                  <a:srgbClr val="FFC000"/>
                </a:solidFill>
              </a:rPr>
              <a:t>Outcome Standards</a:t>
            </a:r>
            <a:r>
              <a:rPr lang="en-US" dirty="0">
                <a:solidFill>
                  <a:srgbClr val="FFC000"/>
                </a:solidFill>
              </a:rPr>
              <a:t> </a:t>
            </a:r>
          </a:p>
        </p:txBody>
      </p:sp>
      <p:sp>
        <p:nvSpPr>
          <p:cNvPr id="7174" name="Rectangle 6"/>
          <p:cNvSpPr>
            <a:spLocks noGrp="1" noChangeArrowheads="1"/>
          </p:cNvSpPr>
          <p:nvPr>
            <p:ph type="body" idx="1"/>
          </p:nvPr>
        </p:nvSpPr>
        <p:spPr>
          <a:xfrm>
            <a:off x="440267" y="1524000"/>
            <a:ext cx="8458200" cy="4419600"/>
          </a:xfrm>
        </p:spPr>
        <p:txBody>
          <a:bodyPr/>
          <a:lstStyle/>
          <a:p>
            <a:r>
              <a:rPr lang="en-US" sz="2800" dirty="0">
                <a:solidFill>
                  <a:srgbClr val="FFFF66"/>
                </a:solidFill>
              </a:rPr>
              <a:t>Indicate the minimum level at which data can be reliably used for analyses </a:t>
            </a:r>
          </a:p>
          <a:p>
            <a:endParaRPr lang="en-US" sz="2800" dirty="0">
              <a:solidFill>
                <a:srgbClr val="FFFF66"/>
              </a:solidFill>
            </a:endParaRPr>
          </a:p>
          <a:p>
            <a:r>
              <a:rPr lang="en-US" sz="2800" dirty="0">
                <a:solidFill>
                  <a:srgbClr val="FFFF66"/>
                </a:solidFill>
              </a:rPr>
              <a:t>Assessed for each diagnosis year </a:t>
            </a:r>
            <a:r>
              <a:rPr lang="en-US" sz="2800" dirty="0" smtClean="0">
                <a:solidFill>
                  <a:srgbClr val="FFFF66"/>
                </a:solidFill>
              </a:rPr>
              <a:t>for </a:t>
            </a:r>
            <a:r>
              <a:rPr lang="en-US" sz="2800" dirty="0">
                <a:solidFill>
                  <a:srgbClr val="FFFF66"/>
                </a:solidFill>
              </a:rPr>
              <a:t>all cases meeting the </a:t>
            </a:r>
            <a:r>
              <a:rPr lang="en-US" sz="2800" dirty="0" smtClean="0">
                <a:solidFill>
                  <a:srgbClr val="FFFF66"/>
                </a:solidFill>
              </a:rPr>
              <a:t>HIV </a:t>
            </a:r>
            <a:r>
              <a:rPr lang="en-US" sz="2800" dirty="0">
                <a:solidFill>
                  <a:srgbClr val="FFFF66"/>
                </a:solidFill>
              </a:rPr>
              <a:t>case </a:t>
            </a:r>
            <a:r>
              <a:rPr lang="en-US" sz="2800" dirty="0" smtClean="0">
                <a:solidFill>
                  <a:srgbClr val="FFFF66"/>
                </a:solidFill>
              </a:rPr>
              <a:t>definition</a:t>
            </a:r>
            <a:endParaRPr lang="en-US" sz="2800" dirty="0">
              <a:solidFill>
                <a:srgbClr val="FFFF66"/>
              </a:solidFill>
            </a:endParaRPr>
          </a:p>
          <a:p>
            <a:endParaRPr lang="en-US" sz="2800" dirty="0">
              <a:solidFill>
                <a:srgbClr val="FFFF66"/>
              </a:solidFill>
            </a:endParaRPr>
          </a:p>
          <a:p>
            <a:r>
              <a:rPr lang="en-US" sz="2800" dirty="0">
                <a:solidFill>
                  <a:srgbClr val="FFFF66"/>
                </a:solidFill>
              </a:rPr>
              <a:t>Assessments should be used to improve surveillance processes</a:t>
            </a:r>
          </a:p>
        </p:txBody>
      </p:sp>
    </p:spTree>
    <p:extLst>
      <p:ext uri="{BB962C8B-B14F-4D97-AF65-F5344CB8AC3E}">
        <p14:creationId xmlns:p14="http://schemas.microsoft.com/office/powerpoint/2010/main" val="961072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11200" y="391896"/>
            <a:ext cx="7772400" cy="1143000"/>
          </a:xfrm>
        </p:spPr>
        <p:txBody>
          <a:bodyPr/>
          <a:lstStyle/>
          <a:p>
            <a:r>
              <a:rPr lang="en-US" b="1" dirty="0">
                <a:solidFill>
                  <a:srgbClr val="FFC000"/>
                </a:solidFill>
              </a:rPr>
              <a:t>Edits</a:t>
            </a:r>
          </a:p>
        </p:txBody>
      </p:sp>
      <p:sp>
        <p:nvSpPr>
          <p:cNvPr id="19459" name="Rectangle 3"/>
          <p:cNvSpPr>
            <a:spLocks noGrp="1" noChangeArrowheads="1"/>
          </p:cNvSpPr>
          <p:nvPr>
            <p:ph type="body" idx="1"/>
          </p:nvPr>
        </p:nvSpPr>
        <p:spPr>
          <a:xfrm>
            <a:off x="333832" y="1219200"/>
            <a:ext cx="8483600" cy="4953000"/>
          </a:xfrm>
        </p:spPr>
        <p:txBody>
          <a:bodyPr/>
          <a:lstStyle/>
          <a:p>
            <a:pPr>
              <a:buFont typeface="Symbol" pitchFamily="18" charset="2"/>
              <a:buChar char=""/>
            </a:pPr>
            <a:r>
              <a:rPr lang="en-US" sz="2800" dirty="0" smtClean="0">
                <a:solidFill>
                  <a:srgbClr val="FFFF66"/>
                </a:solidFill>
              </a:rPr>
              <a:t>Standard </a:t>
            </a:r>
            <a:r>
              <a:rPr lang="en-US" sz="2800" dirty="0">
                <a:solidFill>
                  <a:srgbClr val="FFFF66"/>
                </a:solidFill>
              </a:rPr>
              <a:t>edits include variables most important for data </a:t>
            </a:r>
            <a:r>
              <a:rPr lang="en-US" sz="2800" dirty="0" smtClean="0">
                <a:solidFill>
                  <a:srgbClr val="FFFF66"/>
                </a:solidFill>
              </a:rPr>
              <a:t>analysis:</a:t>
            </a:r>
          </a:p>
          <a:p>
            <a:pPr lvl="1">
              <a:buFont typeface="Symbol" pitchFamily="18" charset="2"/>
              <a:buChar char=""/>
            </a:pPr>
            <a:r>
              <a:rPr lang="en-US" sz="2400" dirty="0" smtClean="0">
                <a:solidFill>
                  <a:srgbClr val="FFFF66"/>
                </a:solidFill>
              </a:rPr>
              <a:t>Sex</a:t>
            </a:r>
          </a:p>
          <a:p>
            <a:pPr lvl="1">
              <a:buFont typeface="Symbol" pitchFamily="18" charset="2"/>
              <a:buChar char=""/>
            </a:pPr>
            <a:r>
              <a:rPr lang="en-US" sz="2400" dirty="0" smtClean="0">
                <a:solidFill>
                  <a:srgbClr val="FFFF66"/>
                </a:solidFill>
              </a:rPr>
              <a:t>DOB</a:t>
            </a:r>
          </a:p>
          <a:p>
            <a:pPr lvl="1">
              <a:buFont typeface="Symbol" pitchFamily="18" charset="2"/>
              <a:buChar char=""/>
            </a:pPr>
            <a:r>
              <a:rPr lang="en-US" sz="2400" dirty="0" smtClean="0">
                <a:solidFill>
                  <a:srgbClr val="FFFF66"/>
                </a:solidFill>
              </a:rPr>
              <a:t>Diagnosis date</a:t>
            </a:r>
          </a:p>
          <a:p>
            <a:pPr lvl="1">
              <a:buFont typeface="Symbol" pitchFamily="18" charset="2"/>
              <a:buChar char=""/>
            </a:pPr>
            <a:r>
              <a:rPr lang="en-US" sz="2400" dirty="0" smtClean="0">
                <a:solidFill>
                  <a:srgbClr val="FFFF66"/>
                </a:solidFill>
              </a:rPr>
              <a:t>Race/ethnicity</a:t>
            </a:r>
            <a:endParaRPr lang="en-US" sz="2400" dirty="0">
              <a:solidFill>
                <a:srgbClr val="FFFF66"/>
              </a:solidFill>
            </a:endParaRPr>
          </a:p>
          <a:p>
            <a:pPr lvl="1">
              <a:buFont typeface="Symbol" pitchFamily="18" charset="2"/>
              <a:buChar char=""/>
            </a:pPr>
            <a:r>
              <a:rPr lang="en-US" sz="2400" dirty="0" smtClean="0">
                <a:solidFill>
                  <a:srgbClr val="FFFF66"/>
                </a:solidFill>
              </a:rPr>
              <a:t>State </a:t>
            </a:r>
            <a:r>
              <a:rPr lang="en-US" sz="2400" dirty="0">
                <a:solidFill>
                  <a:srgbClr val="FFFF66"/>
                </a:solidFill>
              </a:rPr>
              <a:t>of residence at </a:t>
            </a:r>
            <a:r>
              <a:rPr lang="en-US" sz="2400" dirty="0" smtClean="0">
                <a:solidFill>
                  <a:srgbClr val="FFFF66"/>
                </a:solidFill>
              </a:rPr>
              <a:t>diagnosis</a:t>
            </a:r>
          </a:p>
          <a:p>
            <a:pPr lvl="1">
              <a:buFont typeface="Symbol" pitchFamily="18" charset="2"/>
              <a:buChar char=""/>
            </a:pPr>
            <a:r>
              <a:rPr lang="en-US" sz="2400" dirty="0" smtClean="0">
                <a:solidFill>
                  <a:srgbClr val="FFFF66"/>
                </a:solidFill>
              </a:rPr>
              <a:t>Initial </a:t>
            </a:r>
            <a:r>
              <a:rPr lang="en-US" sz="2400" dirty="0">
                <a:solidFill>
                  <a:srgbClr val="FFFF66"/>
                </a:solidFill>
              </a:rPr>
              <a:t>CD4 count at HIV and/or S</a:t>
            </a:r>
            <a:r>
              <a:rPr lang="en-US" sz="2400" dirty="0" smtClean="0">
                <a:solidFill>
                  <a:srgbClr val="FFFF66"/>
                </a:solidFill>
              </a:rPr>
              <a:t>tage 3 (AIDS) diagnosis</a:t>
            </a:r>
          </a:p>
          <a:p>
            <a:pPr lvl="1">
              <a:buFont typeface="Symbol" pitchFamily="18" charset="2"/>
              <a:buChar char=""/>
            </a:pPr>
            <a:r>
              <a:rPr lang="en-US" sz="2400" dirty="0" smtClean="0">
                <a:solidFill>
                  <a:srgbClr val="FFFF66"/>
                </a:solidFill>
              </a:rPr>
              <a:t>Vital status</a:t>
            </a:r>
          </a:p>
          <a:p>
            <a:pPr lvl="1">
              <a:buFont typeface="Symbol" pitchFamily="18" charset="2"/>
              <a:buChar char=""/>
            </a:pPr>
            <a:r>
              <a:rPr lang="en-US" sz="2400" dirty="0" smtClean="0">
                <a:solidFill>
                  <a:srgbClr val="FFFF66"/>
                </a:solidFill>
              </a:rPr>
              <a:t>HIV risk factors</a:t>
            </a:r>
            <a:endParaRPr lang="en-US" sz="2800" dirty="0">
              <a:solidFill>
                <a:srgbClr val="FFFF66"/>
              </a:solidFill>
            </a:endParaRPr>
          </a:p>
          <a:p>
            <a:endParaRPr lang="en-US" sz="2800" dirty="0">
              <a:solidFill>
                <a:srgbClr val="FFFF66"/>
              </a:solidFill>
            </a:endParaRPr>
          </a:p>
        </p:txBody>
      </p:sp>
    </p:spTree>
    <p:extLst>
      <p:ext uri="{BB962C8B-B14F-4D97-AF65-F5344CB8AC3E}">
        <p14:creationId xmlns:p14="http://schemas.microsoft.com/office/powerpoint/2010/main" val="2435905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11200" y="391896"/>
            <a:ext cx="7772400" cy="1143000"/>
          </a:xfrm>
        </p:spPr>
        <p:txBody>
          <a:bodyPr/>
          <a:lstStyle/>
          <a:p>
            <a:r>
              <a:rPr lang="en-US" b="1" dirty="0" smtClean="0">
                <a:solidFill>
                  <a:srgbClr val="FFC000"/>
                </a:solidFill>
              </a:rPr>
              <a:t>Edits</a:t>
            </a:r>
            <a:r>
              <a:rPr lang="en-US" sz="4000" b="1" dirty="0" smtClean="0">
                <a:solidFill>
                  <a:srgbClr val="FFC000"/>
                </a:solidFill>
              </a:rPr>
              <a:t>, cont.</a:t>
            </a:r>
            <a:endParaRPr lang="en-US" b="1" dirty="0">
              <a:solidFill>
                <a:srgbClr val="FFC000"/>
              </a:solidFill>
            </a:endParaRPr>
          </a:p>
        </p:txBody>
      </p:sp>
      <p:sp>
        <p:nvSpPr>
          <p:cNvPr id="19459" name="Rectangle 3"/>
          <p:cNvSpPr>
            <a:spLocks noGrp="1" noChangeArrowheads="1"/>
          </p:cNvSpPr>
          <p:nvPr>
            <p:ph type="body" idx="1"/>
          </p:nvPr>
        </p:nvSpPr>
        <p:spPr>
          <a:xfrm>
            <a:off x="333832" y="1219200"/>
            <a:ext cx="8483600" cy="4953000"/>
          </a:xfrm>
        </p:spPr>
        <p:txBody>
          <a:bodyPr/>
          <a:lstStyle/>
          <a:p>
            <a:pPr>
              <a:buFont typeface="Symbol" pitchFamily="18" charset="2"/>
              <a:buChar char=""/>
            </a:pPr>
            <a:r>
              <a:rPr lang="en-US" dirty="0">
                <a:solidFill>
                  <a:srgbClr val="FFFF66"/>
                </a:solidFill>
              </a:rPr>
              <a:t>Minimum standard</a:t>
            </a:r>
            <a:r>
              <a:rPr lang="en-US" dirty="0" smtClean="0">
                <a:solidFill>
                  <a:srgbClr val="FFFF66"/>
                </a:solidFill>
              </a:rPr>
              <a:t>:</a:t>
            </a:r>
          </a:p>
          <a:p>
            <a:pPr lvl="1">
              <a:buFont typeface="Symbol" pitchFamily="18" charset="2"/>
              <a:buChar char=""/>
            </a:pPr>
            <a:r>
              <a:rPr lang="en-US" dirty="0" smtClean="0">
                <a:solidFill>
                  <a:srgbClr val="FFFF66"/>
                </a:solidFill>
              </a:rPr>
              <a:t>≥</a:t>
            </a:r>
            <a:r>
              <a:rPr lang="en-US" dirty="0">
                <a:solidFill>
                  <a:srgbClr val="FFFF66"/>
                </a:solidFill>
              </a:rPr>
              <a:t>97% of case records pass all standard data edits </a:t>
            </a:r>
          </a:p>
          <a:p>
            <a:pPr>
              <a:buFont typeface="Symbol" pitchFamily="18" charset="2"/>
              <a:buChar char=""/>
            </a:pPr>
            <a:endParaRPr lang="en-US" dirty="0" smtClean="0">
              <a:solidFill>
                <a:srgbClr val="FFFF66"/>
              </a:solidFill>
            </a:endParaRPr>
          </a:p>
          <a:p>
            <a:pPr>
              <a:buFont typeface="Symbol" pitchFamily="18" charset="2"/>
              <a:buChar char=""/>
            </a:pPr>
            <a:r>
              <a:rPr lang="en-US" dirty="0" smtClean="0">
                <a:solidFill>
                  <a:srgbClr val="FFFF66"/>
                </a:solidFill>
              </a:rPr>
              <a:t>Target </a:t>
            </a:r>
            <a:r>
              <a:rPr lang="en-US" dirty="0">
                <a:solidFill>
                  <a:srgbClr val="FFFF66"/>
                </a:solidFill>
              </a:rPr>
              <a:t>standard</a:t>
            </a:r>
            <a:r>
              <a:rPr lang="en-US" dirty="0" smtClean="0">
                <a:solidFill>
                  <a:srgbClr val="FFFF66"/>
                </a:solidFill>
              </a:rPr>
              <a:t>:</a:t>
            </a:r>
          </a:p>
          <a:p>
            <a:pPr lvl="1">
              <a:buFont typeface="Symbol" pitchFamily="18" charset="2"/>
              <a:buChar char=""/>
            </a:pPr>
            <a:r>
              <a:rPr lang="en-US" dirty="0" smtClean="0">
                <a:solidFill>
                  <a:srgbClr val="FFFF66"/>
                </a:solidFill>
              </a:rPr>
              <a:t>100</a:t>
            </a:r>
            <a:r>
              <a:rPr lang="en-US" dirty="0">
                <a:solidFill>
                  <a:srgbClr val="FFFF66"/>
                </a:solidFill>
              </a:rPr>
              <a:t>% of case records pass all standard data edits</a:t>
            </a:r>
          </a:p>
          <a:p>
            <a:pPr>
              <a:buFont typeface="Symbol" pitchFamily="18" charset="2"/>
              <a:buChar char=""/>
            </a:pPr>
            <a:endParaRPr lang="en-US" dirty="0" smtClean="0">
              <a:solidFill>
                <a:srgbClr val="FFFF66"/>
              </a:solidFill>
            </a:endParaRPr>
          </a:p>
          <a:p>
            <a:pPr>
              <a:buFont typeface="Symbol" pitchFamily="18" charset="2"/>
              <a:buChar char=""/>
            </a:pPr>
            <a:r>
              <a:rPr lang="en-US" dirty="0" smtClean="0">
                <a:solidFill>
                  <a:srgbClr val="FFFF66"/>
                </a:solidFill>
              </a:rPr>
              <a:t>Assessed </a:t>
            </a:r>
            <a:r>
              <a:rPr lang="en-US" dirty="0">
                <a:solidFill>
                  <a:srgbClr val="FFFF66"/>
                </a:solidFill>
              </a:rPr>
              <a:t>for the most recent diagnosis year at 12 months after that diagnosis </a:t>
            </a:r>
            <a:r>
              <a:rPr lang="en-US" dirty="0" smtClean="0">
                <a:solidFill>
                  <a:srgbClr val="FFFF66"/>
                </a:solidFill>
              </a:rPr>
              <a:t>year</a:t>
            </a:r>
            <a:endParaRPr lang="en-US" dirty="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1425552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1761" y="402768"/>
            <a:ext cx="8111067" cy="1143000"/>
          </a:xfrm>
        </p:spPr>
        <p:txBody>
          <a:bodyPr/>
          <a:lstStyle/>
          <a:p>
            <a:r>
              <a:rPr lang="en-US" b="1" dirty="0">
                <a:solidFill>
                  <a:srgbClr val="FFC000"/>
                </a:solidFill>
              </a:rPr>
              <a:t>Missing/Unknown Information</a:t>
            </a:r>
          </a:p>
        </p:txBody>
      </p:sp>
      <p:sp>
        <p:nvSpPr>
          <p:cNvPr id="20483" name="Rectangle 3"/>
          <p:cNvSpPr>
            <a:spLocks noGrp="1" noChangeArrowheads="1"/>
          </p:cNvSpPr>
          <p:nvPr>
            <p:ph type="body" idx="1"/>
          </p:nvPr>
        </p:nvSpPr>
        <p:spPr>
          <a:xfrm>
            <a:off x="287262" y="1115781"/>
            <a:ext cx="8415867" cy="4876800"/>
          </a:xfrm>
        </p:spPr>
        <p:txBody>
          <a:bodyPr/>
          <a:lstStyle/>
          <a:p>
            <a:pPr>
              <a:buFont typeface="Symbol" pitchFamily="18" charset="2"/>
              <a:buChar char=""/>
            </a:pPr>
            <a:r>
              <a:rPr lang="en-US" sz="2800" dirty="0" smtClean="0">
                <a:solidFill>
                  <a:srgbClr val="FFFF66"/>
                </a:solidFill>
              </a:rPr>
              <a:t>Percentage </a:t>
            </a:r>
            <a:r>
              <a:rPr lang="en-US" sz="2800" dirty="0">
                <a:solidFill>
                  <a:srgbClr val="FFFF66"/>
                </a:solidFill>
              </a:rPr>
              <a:t>of case records </a:t>
            </a:r>
            <a:r>
              <a:rPr lang="en-US" sz="2800" dirty="0" smtClean="0">
                <a:solidFill>
                  <a:srgbClr val="FFFF66"/>
                </a:solidFill>
              </a:rPr>
              <a:t>with missing </a:t>
            </a:r>
            <a:r>
              <a:rPr lang="en-US" sz="2800" dirty="0">
                <a:solidFill>
                  <a:srgbClr val="FFFF66"/>
                </a:solidFill>
              </a:rPr>
              <a:t>information </a:t>
            </a:r>
            <a:r>
              <a:rPr lang="en-US" sz="2800" dirty="0" smtClean="0">
                <a:solidFill>
                  <a:srgbClr val="FFFF66"/>
                </a:solidFill>
              </a:rPr>
              <a:t>for key variables:</a:t>
            </a:r>
          </a:p>
          <a:p>
            <a:pPr lvl="1">
              <a:buFont typeface="Symbol" pitchFamily="18" charset="2"/>
              <a:buChar char=""/>
            </a:pPr>
            <a:r>
              <a:rPr lang="en-US" sz="2400" dirty="0" smtClean="0">
                <a:solidFill>
                  <a:srgbClr val="FFFF66"/>
                </a:solidFill>
              </a:rPr>
              <a:t>Soundex</a:t>
            </a:r>
          </a:p>
          <a:p>
            <a:pPr lvl="1">
              <a:buFont typeface="Symbol" pitchFamily="18" charset="2"/>
              <a:buChar char=""/>
            </a:pPr>
            <a:r>
              <a:rPr lang="en-US" sz="2400" dirty="0" smtClean="0">
                <a:solidFill>
                  <a:srgbClr val="FFFF66"/>
                </a:solidFill>
              </a:rPr>
              <a:t>Sex</a:t>
            </a:r>
            <a:endParaRPr lang="en-US" sz="2400" dirty="0">
              <a:solidFill>
                <a:srgbClr val="FFFF66"/>
              </a:solidFill>
            </a:endParaRPr>
          </a:p>
          <a:p>
            <a:pPr lvl="1">
              <a:buFont typeface="Symbol" pitchFamily="18" charset="2"/>
              <a:buChar char=""/>
            </a:pPr>
            <a:r>
              <a:rPr lang="en-US" sz="2400" dirty="0" smtClean="0">
                <a:solidFill>
                  <a:srgbClr val="FFFF66"/>
                </a:solidFill>
              </a:rPr>
              <a:t>DOB</a:t>
            </a:r>
          </a:p>
          <a:p>
            <a:pPr lvl="1">
              <a:buFont typeface="Symbol" pitchFamily="18" charset="2"/>
              <a:buChar char=""/>
            </a:pPr>
            <a:r>
              <a:rPr lang="en-US" sz="2400" dirty="0" smtClean="0">
                <a:solidFill>
                  <a:srgbClr val="FFFF66"/>
                </a:solidFill>
              </a:rPr>
              <a:t>Diagnosis date</a:t>
            </a:r>
          </a:p>
          <a:p>
            <a:pPr lvl="1">
              <a:buFont typeface="Symbol" pitchFamily="18" charset="2"/>
              <a:buChar char=""/>
            </a:pPr>
            <a:r>
              <a:rPr lang="en-US" sz="2400" dirty="0" smtClean="0">
                <a:solidFill>
                  <a:srgbClr val="FFFF66"/>
                </a:solidFill>
              </a:rPr>
              <a:t>Race/ethnicity</a:t>
            </a:r>
          </a:p>
          <a:p>
            <a:pPr lvl="1">
              <a:buFont typeface="Symbol" pitchFamily="18" charset="2"/>
              <a:buChar char=""/>
            </a:pPr>
            <a:r>
              <a:rPr lang="en-US" sz="2400" dirty="0" smtClean="0">
                <a:solidFill>
                  <a:srgbClr val="FFFF66"/>
                </a:solidFill>
              </a:rPr>
              <a:t>State </a:t>
            </a:r>
            <a:r>
              <a:rPr lang="en-US" sz="2400" dirty="0">
                <a:solidFill>
                  <a:srgbClr val="FFFF66"/>
                </a:solidFill>
              </a:rPr>
              <a:t>of residence at </a:t>
            </a:r>
            <a:r>
              <a:rPr lang="en-US" sz="2400" dirty="0" smtClean="0">
                <a:solidFill>
                  <a:srgbClr val="FFFF66"/>
                </a:solidFill>
              </a:rPr>
              <a:t>diagnosis</a:t>
            </a:r>
          </a:p>
          <a:p>
            <a:pPr lvl="1">
              <a:buFont typeface="Symbol" pitchFamily="18" charset="2"/>
              <a:buChar char=""/>
            </a:pPr>
            <a:r>
              <a:rPr lang="en-US" sz="2400" dirty="0" smtClean="0">
                <a:solidFill>
                  <a:srgbClr val="FFFF66"/>
                </a:solidFill>
              </a:rPr>
              <a:t>Initial </a:t>
            </a:r>
            <a:r>
              <a:rPr lang="en-US" sz="2400" dirty="0">
                <a:solidFill>
                  <a:srgbClr val="FFFF66"/>
                </a:solidFill>
              </a:rPr>
              <a:t>CD4 count at </a:t>
            </a:r>
            <a:r>
              <a:rPr lang="en-US" sz="2400" dirty="0" smtClean="0">
                <a:solidFill>
                  <a:srgbClr val="FFFF66"/>
                </a:solidFill>
              </a:rPr>
              <a:t>HIV and/or Stage 3 (AIDS) diagnosis</a:t>
            </a:r>
          </a:p>
          <a:p>
            <a:pPr lvl="1">
              <a:buFont typeface="Symbol" pitchFamily="18" charset="2"/>
              <a:buChar char=""/>
            </a:pPr>
            <a:r>
              <a:rPr lang="en-US" sz="2400" dirty="0" smtClean="0">
                <a:solidFill>
                  <a:srgbClr val="FFFF66"/>
                </a:solidFill>
              </a:rPr>
              <a:t>Vital status</a:t>
            </a:r>
          </a:p>
          <a:p>
            <a:pPr lvl="1">
              <a:buFont typeface="Symbol" pitchFamily="18" charset="2"/>
              <a:buChar char=""/>
            </a:pPr>
            <a:r>
              <a:rPr lang="en-US" sz="2400" dirty="0" smtClean="0">
                <a:solidFill>
                  <a:srgbClr val="FFFF66"/>
                </a:solidFill>
              </a:rPr>
              <a:t>Date </a:t>
            </a:r>
            <a:r>
              <a:rPr lang="en-US" sz="2400" dirty="0">
                <a:solidFill>
                  <a:srgbClr val="FFFF66"/>
                </a:solidFill>
              </a:rPr>
              <a:t>of </a:t>
            </a:r>
            <a:r>
              <a:rPr lang="en-US" sz="2400" dirty="0" smtClean="0">
                <a:solidFill>
                  <a:srgbClr val="FFFF66"/>
                </a:solidFill>
              </a:rPr>
              <a:t>death</a:t>
            </a:r>
          </a:p>
        </p:txBody>
      </p:sp>
    </p:spTree>
    <p:extLst>
      <p:ext uri="{BB962C8B-B14F-4D97-AF65-F5344CB8AC3E}">
        <p14:creationId xmlns:p14="http://schemas.microsoft.com/office/powerpoint/2010/main" val="672820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2438400"/>
            <a:ext cx="7772400" cy="1066800"/>
          </a:xfrm>
        </p:spPr>
        <p:txBody>
          <a:bodyPr/>
          <a:lstStyle/>
          <a:p>
            <a:r>
              <a:rPr lang="en-US" b="1" dirty="0" smtClean="0">
                <a:solidFill>
                  <a:srgbClr val="FFC000"/>
                </a:solidFill>
              </a:rPr>
              <a:t>Evaluation</a:t>
            </a:r>
            <a:endParaRPr lang="en-US" b="1" dirty="0">
              <a:solidFill>
                <a:srgbClr val="FFC000"/>
              </a:solidFill>
            </a:endParaRPr>
          </a:p>
        </p:txBody>
      </p:sp>
    </p:spTree>
    <p:extLst>
      <p:ext uri="{BB962C8B-B14F-4D97-AF65-F5344CB8AC3E}">
        <p14:creationId xmlns:p14="http://schemas.microsoft.com/office/powerpoint/2010/main" val="15900850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1761" y="402768"/>
            <a:ext cx="8111067" cy="1143000"/>
          </a:xfrm>
        </p:spPr>
        <p:txBody>
          <a:bodyPr/>
          <a:lstStyle/>
          <a:p>
            <a:r>
              <a:rPr lang="en-US" sz="4000" b="1" dirty="0">
                <a:solidFill>
                  <a:srgbClr val="FFC000"/>
                </a:solidFill>
              </a:rPr>
              <a:t>Missing/Unknown </a:t>
            </a:r>
            <a:r>
              <a:rPr lang="en-US" sz="4000" b="1" dirty="0" smtClean="0">
                <a:solidFill>
                  <a:srgbClr val="FFC000"/>
                </a:solidFill>
              </a:rPr>
              <a:t>Information</a:t>
            </a:r>
            <a:r>
              <a:rPr lang="en-US" sz="3600" b="1" dirty="0" smtClean="0">
                <a:solidFill>
                  <a:srgbClr val="FFC000"/>
                </a:solidFill>
              </a:rPr>
              <a:t>, cont.</a:t>
            </a:r>
            <a:endParaRPr lang="en-US" sz="3600" b="1" dirty="0">
              <a:solidFill>
                <a:srgbClr val="FFC000"/>
              </a:solidFill>
            </a:endParaRPr>
          </a:p>
        </p:txBody>
      </p:sp>
      <p:sp>
        <p:nvSpPr>
          <p:cNvPr id="20483" name="Rectangle 3"/>
          <p:cNvSpPr>
            <a:spLocks noGrp="1" noChangeArrowheads="1"/>
          </p:cNvSpPr>
          <p:nvPr>
            <p:ph type="body" idx="1"/>
          </p:nvPr>
        </p:nvSpPr>
        <p:spPr>
          <a:xfrm>
            <a:off x="287262" y="1600200"/>
            <a:ext cx="8415867" cy="4876800"/>
          </a:xfrm>
        </p:spPr>
        <p:txBody>
          <a:bodyPr/>
          <a:lstStyle/>
          <a:p>
            <a:pPr>
              <a:buFont typeface="Symbol" pitchFamily="18" charset="2"/>
              <a:buChar char=""/>
            </a:pPr>
            <a:r>
              <a:rPr lang="en-US" sz="2800" dirty="0" smtClean="0">
                <a:solidFill>
                  <a:srgbClr val="FFFF66"/>
                </a:solidFill>
              </a:rPr>
              <a:t>Target:</a:t>
            </a:r>
          </a:p>
          <a:p>
            <a:pPr lvl="1">
              <a:buFont typeface="Symbol" pitchFamily="18" charset="2"/>
              <a:buChar char=""/>
            </a:pPr>
            <a:r>
              <a:rPr lang="en-US" sz="2400" dirty="0" smtClean="0">
                <a:solidFill>
                  <a:srgbClr val="FFFF66"/>
                </a:solidFill>
              </a:rPr>
              <a:t>0</a:t>
            </a:r>
            <a:r>
              <a:rPr lang="en-US" sz="2400" dirty="0">
                <a:solidFill>
                  <a:srgbClr val="FFFF66"/>
                </a:solidFill>
              </a:rPr>
              <a:t>% missing information</a:t>
            </a:r>
          </a:p>
          <a:p>
            <a:pPr>
              <a:buFont typeface="Symbol" pitchFamily="18" charset="2"/>
              <a:buChar char=""/>
            </a:pPr>
            <a:endParaRPr lang="en-US" sz="2800" dirty="0" smtClean="0">
              <a:solidFill>
                <a:srgbClr val="FFFF66"/>
              </a:solidFill>
            </a:endParaRPr>
          </a:p>
          <a:p>
            <a:pPr>
              <a:buFont typeface="Symbol" pitchFamily="18" charset="2"/>
              <a:buChar char=""/>
            </a:pPr>
            <a:r>
              <a:rPr lang="en-US" sz="2800" dirty="0" smtClean="0">
                <a:solidFill>
                  <a:srgbClr val="FFFF66"/>
                </a:solidFill>
              </a:rPr>
              <a:t>Assessed for </a:t>
            </a:r>
            <a:r>
              <a:rPr lang="en-US" sz="2800" dirty="0">
                <a:solidFill>
                  <a:srgbClr val="FFFF66"/>
                </a:solidFill>
              </a:rPr>
              <a:t>each data </a:t>
            </a:r>
            <a:r>
              <a:rPr lang="en-US" sz="2800" dirty="0" smtClean="0">
                <a:solidFill>
                  <a:srgbClr val="FFFF66"/>
                </a:solidFill>
              </a:rPr>
              <a:t>element at </a:t>
            </a:r>
            <a:r>
              <a:rPr lang="en-US" sz="2800" dirty="0">
                <a:solidFill>
                  <a:srgbClr val="FFFF66"/>
                </a:solidFill>
              </a:rPr>
              <a:t>12 months after the diagnosis year</a:t>
            </a:r>
          </a:p>
          <a:p>
            <a:pPr>
              <a:buFontTx/>
              <a:buNone/>
            </a:pPr>
            <a:endParaRPr lang="en-US" sz="2400" dirty="0" smtClean="0">
              <a:solidFill>
                <a:srgbClr val="FFFF66"/>
              </a:solidFill>
            </a:endParaRPr>
          </a:p>
          <a:p>
            <a:r>
              <a:rPr lang="en-US" sz="2800" dirty="0" smtClean="0">
                <a:solidFill>
                  <a:srgbClr val="FFFF66"/>
                </a:solidFill>
              </a:rPr>
              <a:t>“</a:t>
            </a:r>
            <a:r>
              <a:rPr lang="en-US" sz="2800" dirty="0">
                <a:solidFill>
                  <a:srgbClr val="FFFF66"/>
                </a:solidFill>
              </a:rPr>
              <a:t>U</a:t>
            </a:r>
            <a:r>
              <a:rPr lang="en-US" sz="2800" dirty="0" smtClean="0">
                <a:solidFill>
                  <a:srgbClr val="FFFF66"/>
                </a:solidFill>
              </a:rPr>
              <a:t>nknown</a:t>
            </a:r>
            <a:r>
              <a:rPr lang="en-US" sz="2800" dirty="0">
                <a:solidFill>
                  <a:srgbClr val="FFFF66"/>
                </a:solidFill>
              </a:rPr>
              <a:t>” is not the same as a </a:t>
            </a:r>
            <a:r>
              <a:rPr lang="en-US" sz="2800" dirty="0" smtClean="0">
                <a:solidFill>
                  <a:srgbClr val="FFFF66"/>
                </a:solidFill>
              </a:rPr>
              <a:t>missing value</a:t>
            </a:r>
          </a:p>
          <a:p>
            <a:pPr lvl="1"/>
            <a:r>
              <a:rPr lang="en-US" sz="2400" dirty="0" smtClean="0">
                <a:solidFill>
                  <a:srgbClr val="FFFF66"/>
                </a:solidFill>
              </a:rPr>
              <a:t>Percentage </a:t>
            </a:r>
            <a:r>
              <a:rPr lang="en-US" sz="2400" dirty="0">
                <a:solidFill>
                  <a:srgbClr val="FFFF66"/>
                </a:solidFill>
              </a:rPr>
              <a:t>of “unknown” is also </a:t>
            </a:r>
            <a:r>
              <a:rPr lang="en-US" sz="2400" dirty="0" smtClean="0">
                <a:solidFill>
                  <a:srgbClr val="FFFF66"/>
                </a:solidFill>
              </a:rPr>
              <a:t>calculated</a:t>
            </a:r>
          </a:p>
          <a:p>
            <a:pPr lvl="1"/>
            <a:r>
              <a:rPr lang="en-US" sz="2400" dirty="0" smtClean="0">
                <a:solidFill>
                  <a:srgbClr val="FFFF66"/>
                </a:solidFill>
              </a:rPr>
              <a:t>Separate </a:t>
            </a:r>
            <a:r>
              <a:rPr lang="en-US" sz="2400" dirty="0">
                <a:solidFill>
                  <a:srgbClr val="FFFF66"/>
                </a:solidFill>
              </a:rPr>
              <a:t>standard addresses missing information </a:t>
            </a:r>
            <a:r>
              <a:rPr lang="en-US" sz="2400" dirty="0" smtClean="0">
                <a:solidFill>
                  <a:srgbClr val="FFFF66"/>
                </a:solidFill>
              </a:rPr>
              <a:t>for HIV </a:t>
            </a:r>
            <a:r>
              <a:rPr lang="en-US" sz="2400" dirty="0">
                <a:solidFill>
                  <a:srgbClr val="FFFF66"/>
                </a:solidFill>
              </a:rPr>
              <a:t>transmission </a:t>
            </a:r>
            <a:r>
              <a:rPr lang="en-US" sz="2400" dirty="0" smtClean="0">
                <a:solidFill>
                  <a:srgbClr val="FFFF66"/>
                </a:solidFill>
              </a:rPr>
              <a:t>category</a:t>
            </a:r>
            <a:endParaRPr lang="en-US" sz="2400" dirty="0">
              <a:solidFill>
                <a:srgbClr val="FFFF66"/>
              </a:solidFill>
            </a:endParaRPr>
          </a:p>
        </p:txBody>
      </p:sp>
    </p:spTree>
    <p:extLst>
      <p:ext uri="{BB962C8B-B14F-4D97-AF65-F5344CB8AC3E}">
        <p14:creationId xmlns:p14="http://schemas.microsoft.com/office/powerpoint/2010/main" val="643388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43467" y="304800"/>
            <a:ext cx="7772400" cy="1143000"/>
          </a:xfrm>
        </p:spPr>
        <p:txBody>
          <a:bodyPr/>
          <a:lstStyle/>
          <a:p>
            <a:r>
              <a:rPr lang="en-US" b="1" dirty="0">
                <a:solidFill>
                  <a:srgbClr val="FFC000"/>
                </a:solidFill>
              </a:rPr>
              <a:t>Other Data Quality Indicators</a:t>
            </a:r>
          </a:p>
        </p:txBody>
      </p:sp>
      <p:sp>
        <p:nvSpPr>
          <p:cNvPr id="8195" name="Rectangle 3"/>
          <p:cNvSpPr>
            <a:spLocks noGrp="1" noChangeArrowheads="1"/>
          </p:cNvSpPr>
          <p:nvPr>
            <p:ph type="body" idx="1"/>
          </p:nvPr>
        </p:nvSpPr>
        <p:spPr>
          <a:xfrm>
            <a:off x="711200" y="1600200"/>
            <a:ext cx="7772400" cy="4114800"/>
          </a:xfrm>
        </p:spPr>
        <p:txBody>
          <a:bodyPr/>
          <a:lstStyle/>
          <a:p>
            <a:r>
              <a:rPr lang="en-US" sz="2800" dirty="0" smtClean="0">
                <a:solidFill>
                  <a:srgbClr val="FFFF66"/>
                </a:solidFill>
              </a:rPr>
              <a:t>Percentage </a:t>
            </a:r>
            <a:r>
              <a:rPr lang="en-US" sz="2800" dirty="0">
                <a:solidFill>
                  <a:srgbClr val="FFFF66"/>
                </a:solidFill>
              </a:rPr>
              <a:t>of cases reported from death certificates only (see Death Ascertainment)  </a:t>
            </a:r>
          </a:p>
          <a:p>
            <a:endParaRPr lang="en-US" sz="2800" dirty="0" smtClean="0">
              <a:solidFill>
                <a:srgbClr val="FFFF66"/>
              </a:solidFill>
            </a:endParaRPr>
          </a:p>
          <a:p>
            <a:r>
              <a:rPr lang="en-US" sz="2800" dirty="0" smtClean="0">
                <a:solidFill>
                  <a:srgbClr val="FFFF66"/>
                </a:solidFill>
              </a:rPr>
              <a:t>Number </a:t>
            </a:r>
            <a:r>
              <a:rPr lang="en-US" sz="2800" dirty="0">
                <a:solidFill>
                  <a:srgbClr val="FFFF66"/>
                </a:solidFill>
              </a:rPr>
              <a:t>of duplicate reports (see Case Residency)</a:t>
            </a:r>
          </a:p>
          <a:p>
            <a:endParaRPr lang="en-US" sz="2800" dirty="0" smtClean="0">
              <a:solidFill>
                <a:srgbClr val="FFFF66"/>
              </a:solidFill>
            </a:endParaRPr>
          </a:p>
          <a:p>
            <a:r>
              <a:rPr lang="en-US" sz="2800" dirty="0" smtClean="0">
                <a:solidFill>
                  <a:srgbClr val="FFFF66"/>
                </a:solidFill>
              </a:rPr>
              <a:t>Completeness </a:t>
            </a:r>
            <a:r>
              <a:rPr lang="en-US" sz="2800" dirty="0">
                <a:solidFill>
                  <a:srgbClr val="FFFF66"/>
                </a:solidFill>
              </a:rPr>
              <a:t>and timeliness</a:t>
            </a:r>
          </a:p>
          <a:p>
            <a:endParaRPr lang="en-US" sz="2800" dirty="0">
              <a:solidFill>
                <a:srgbClr val="FFFF66"/>
              </a:solidFill>
            </a:endParaRPr>
          </a:p>
        </p:txBody>
      </p:sp>
    </p:spTree>
    <p:extLst>
      <p:ext uri="{BB962C8B-B14F-4D97-AF65-F5344CB8AC3E}">
        <p14:creationId xmlns:p14="http://schemas.microsoft.com/office/powerpoint/2010/main" val="2566999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Major Changes from the </a:t>
            </a:r>
            <a:br>
              <a:rPr lang="en-US" sz="3200" dirty="0" smtClean="0"/>
            </a:br>
            <a:r>
              <a:rPr lang="en-US" sz="3200" dirty="0" smtClean="0"/>
              <a:t>Previous </a:t>
            </a:r>
            <a:r>
              <a:rPr lang="en-US" sz="3200" i="1" dirty="0" smtClean="0"/>
              <a:t>Technical Guidance</a:t>
            </a:r>
            <a:endParaRPr lang="en-US" sz="3200" i="1" dirty="0"/>
          </a:p>
        </p:txBody>
      </p:sp>
      <p:sp>
        <p:nvSpPr>
          <p:cNvPr id="3" name="Content Placeholder 2"/>
          <p:cNvSpPr>
            <a:spLocks noGrp="1"/>
          </p:cNvSpPr>
          <p:nvPr>
            <p:ph idx="1"/>
          </p:nvPr>
        </p:nvSpPr>
        <p:spPr/>
        <p:txBody>
          <a:bodyPr/>
          <a:lstStyle/>
          <a:p>
            <a:pPr lvl="0">
              <a:buFont typeface="Arial" pitchFamily="34" charset="0"/>
              <a:buChar char="•"/>
            </a:pPr>
            <a:r>
              <a:rPr lang="en-US" dirty="0" smtClean="0">
                <a:solidFill>
                  <a:srgbClr val="FFFF99"/>
                </a:solidFill>
              </a:rPr>
              <a:t> “Evaluation</a:t>
            </a:r>
            <a:r>
              <a:rPr lang="en-US" dirty="0">
                <a:solidFill>
                  <a:srgbClr val="FFFF99"/>
                </a:solidFill>
              </a:rPr>
              <a:t>” </a:t>
            </a:r>
            <a:r>
              <a:rPr lang="en-US" dirty="0" smtClean="0">
                <a:solidFill>
                  <a:srgbClr val="FFFF99"/>
                </a:solidFill>
              </a:rPr>
              <a:t>section added to chapter </a:t>
            </a:r>
            <a:endParaRPr lang="en-US" sz="3200" dirty="0">
              <a:solidFill>
                <a:srgbClr val="FFFF99"/>
              </a:solidFill>
            </a:endParaRPr>
          </a:p>
          <a:p>
            <a:pPr lvl="0">
              <a:buFont typeface="Arial" pitchFamily="34" charset="0"/>
              <a:buChar char="•"/>
            </a:pPr>
            <a:endParaRPr lang="en-US" dirty="0" smtClean="0">
              <a:solidFill>
                <a:srgbClr val="FFFF99"/>
              </a:solidFill>
            </a:endParaRPr>
          </a:p>
          <a:p>
            <a:pPr lvl="0">
              <a:buFont typeface="Arial" pitchFamily="34" charset="0"/>
              <a:buChar char="•"/>
            </a:pPr>
            <a:r>
              <a:rPr lang="en-US" dirty="0" smtClean="0">
                <a:solidFill>
                  <a:srgbClr val="FFFF99"/>
                </a:solidFill>
              </a:rPr>
              <a:t>Outcome </a:t>
            </a:r>
            <a:r>
              <a:rPr lang="en-US" dirty="0">
                <a:solidFill>
                  <a:srgbClr val="FFFF99"/>
                </a:solidFill>
              </a:rPr>
              <a:t>and process standards were updated </a:t>
            </a:r>
            <a:r>
              <a:rPr lang="en-US" dirty="0" smtClean="0">
                <a:solidFill>
                  <a:srgbClr val="FFFF99"/>
                </a:solidFill>
              </a:rPr>
              <a:t>(based on December 2011 </a:t>
            </a:r>
            <a:r>
              <a:rPr lang="en-US" dirty="0">
                <a:solidFill>
                  <a:srgbClr val="FFFF99"/>
                </a:solidFill>
              </a:rPr>
              <a:t>Annual Progress </a:t>
            </a:r>
            <a:r>
              <a:rPr lang="en-US" dirty="0" smtClean="0">
                <a:solidFill>
                  <a:srgbClr val="FFFF99"/>
                </a:solidFill>
              </a:rPr>
              <a:t>report)</a:t>
            </a:r>
            <a:endParaRPr lang="en-US" sz="3200" dirty="0">
              <a:solidFill>
                <a:srgbClr val="FFFF99"/>
              </a:solidFill>
            </a:endParaRPr>
          </a:p>
          <a:p>
            <a:pPr lvl="0">
              <a:buFont typeface="Arial" pitchFamily="34" charset="0"/>
              <a:buChar char="•"/>
            </a:pPr>
            <a:endParaRPr lang="en-US" dirty="0" smtClean="0">
              <a:solidFill>
                <a:srgbClr val="FFFF99"/>
              </a:solidFill>
            </a:endParaRPr>
          </a:p>
          <a:p>
            <a:pPr lvl="0">
              <a:buFont typeface="Arial" pitchFamily="34" charset="0"/>
              <a:buChar char="•"/>
            </a:pPr>
            <a:r>
              <a:rPr lang="en-US" dirty="0" smtClean="0">
                <a:solidFill>
                  <a:srgbClr val="FFFF99"/>
                </a:solidFill>
              </a:rPr>
              <a:t>Death </a:t>
            </a:r>
            <a:r>
              <a:rPr lang="en-US" dirty="0">
                <a:solidFill>
                  <a:srgbClr val="FFFF99"/>
                </a:solidFill>
              </a:rPr>
              <a:t>ascertainment</a:t>
            </a:r>
            <a:endParaRPr lang="en-US" sz="3200" dirty="0">
              <a:solidFill>
                <a:srgbClr val="FFFF99"/>
              </a:solidFill>
            </a:endParaRPr>
          </a:p>
          <a:p>
            <a:pPr lvl="1">
              <a:buFont typeface="Arial" pitchFamily="34" charset="0"/>
              <a:buChar char="•"/>
            </a:pPr>
            <a:r>
              <a:rPr lang="en-US" dirty="0" smtClean="0">
                <a:solidFill>
                  <a:srgbClr val="FFFF99"/>
                </a:solidFill>
              </a:rPr>
              <a:t>Linkages </a:t>
            </a:r>
            <a:r>
              <a:rPr lang="en-US" dirty="0">
                <a:solidFill>
                  <a:srgbClr val="FFFF99"/>
                </a:solidFill>
              </a:rPr>
              <a:t>to local vital statistics, NDI, and SSDMF should be completed </a:t>
            </a:r>
            <a:r>
              <a:rPr lang="en-US" u="sng" dirty="0">
                <a:solidFill>
                  <a:srgbClr val="FFFF99"/>
                </a:solidFill>
              </a:rPr>
              <a:t>annually</a:t>
            </a:r>
            <a:r>
              <a:rPr lang="en-US" dirty="0">
                <a:solidFill>
                  <a:srgbClr val="FFFF99"/>
                </a:solidFill>
              </a:rPr>
              <a:t> (unless there i</a:t>
            </a:r>
            <a:r>
              <a:rPr lang="en-US" dirty="0" smtClean="0">
                <a:solidFill>
                  <a:srgbClr val="FFFF99"/>
                </a:solidFill>
              </a:rPr>
              <a:t>s </a:t>
            </a:r>
            <a:r>
              <a:rPr lang="en-US" dirty="0">
                <a:solidFill>
                  <a:srgbClr val="FFFF99"/>
                </a:solidFill>
              </a:rPr>
              <a:t>a state law prohibiting NDI)</a:t>
            </a:r>
            <a:endParaRPr lang="en-US" sz="2800" dirty="0">
              <a:solidFill>
                <a:srgbClr val="FFFF99"/>
              </a:solidFill>
            </a:endParaRPr>
          </a:p>
          <a:p>
            <a:pPr lvl="1">
              <a:buFont typeface="Arial" pitchFamily="34" charset="0"/>
              <a:buChar char="•"/>
            </a:pPr>
            <a:r>
              <a:rPr lang="en-US" dirty="0" smtClean="0">
                <a:solidFill>
                  <a:srgbClr val="FFFF99"/>
                </a:solidFill>
              </a:rPr>
              <a:t>Linkages </a:t>
            </a:r>
            <a:r>
              <a:rPr lang="en-US" dirty="0">
                <a:solidFill>
                  <a:srgbClr val="FFFF99"/>
                </a:solidFill>
              </a:rPr>
              <a:t>should not be limited to records that mention HIV</a:t>
            </a:r>
            <a:endParaRPr lang="en-US" sz="2800" dirty="0">
              <a:solidFill>
                <a:srgbClr val="FFFF99"/>
              </a:solidFill>
            </a:endParaRPr>
          </a:p>
          <a:p>
            <a:pPr lvl="1">
              <a:buFont typeface="Arial" pitchFamily="34" charset="0"/>
              <a:buChar char="•"/>
            </a:pPr>
            <a:r>
              <a:rPr lang="en-US" dirty="0">
                <a:solidFill>
                  <a:srgbClr val="FFFF99"/>
                </a:solidFill>
              </a:rPr>
              <a:t>Death information must be entered into </a:t>
            </a:r>
            <a:r>
              <a:rPr lang="en-US" dirty="0" err="1">
                <a:solidFill>
                  <a:srgbClr val="FFFF99"/>
                </a:solidFill>
              </a:rPr>
              <a:t>eHARS</a:t>
            </a:r>
            <a:endParaRPr lang="en-US" sz="2800" dirty="0">
              <a:solidFill>
                <a:srgbClr val="FFFF99"/>
              </a:solidFill>
            </a:endParaRPr>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582042371"/>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Major Changes from the </a:t>
            </a:r>
            <a:br>
              <a:rPr lang="en-US" sz="3200" dirty="0" smtClean="0"/>
            </a:br>
            <a:r>
              <a:rPr lang="en-US" sz="3200" dirty="0" smtClean="0"/>
              <a:t>Previous </a:t>
            </a:r>
            <a:r>
              <a:rPr lang="en-US" sz="3200" i="1" dirty="0" smtClean="0"/>
              <a:t>Technical </a:t>
            </a:r>
            <a:r>
              <a:rPr lang="en-US" sz="3200" i="1" dirty="0" smtClean="0"/>
              <a:t>Guidance</a:t>
            </a:r>
            <a:r>
              <a:rPr lang="en-US" dirty="0" smtClean="0"/>
              <a:t>, cont.</a:t>
            </a:r>
            <a:endParaRPr lang="en-US" dirty="0"/>
          </a:p>
        </p:txBody>
      </p:sp>
      <p:sp>
        <p:nvSpPr>
          <p:cNvPr id="3" name="Content Placeholder 2"/>
          <p:cNvSpPr>
            <a:spLocks noGrp="1"/>
          </p:cNvSpPr>
          <p:nvPr>
            <p:ph idx="1"/>
          </p:nvPr>
        </p:nvSpPr>
        <p:spPr/>
        <p:txBody>
          <a:bodyPr/>
          <a:lstStyle/>
          <a:p>
            <a:pPr lvl="0">
              <a:buFont typeface="Arial" pitchFamily="34" charset="0"/>
              <a:buChar char="•"/>
            </a:pPr>
            <a:r>
              <a:rPr lang="en-US" sz="2800" dirty="0" smtClean="0">
                <a:solidFill>
                  <a:srgbClr val="FFFF99"/>
                </a:solidFill>
              </a:rPr>
              <a:t>RIDR </a:t>
            </a:r>
          </a:p>
          <a:p>
            <a:pPr lvl="1">
              <a:buFont typeface="Arial" pitchFamily="34" charset="0"/>
              <a:buChar char="•"/>
            </a:pPr>
            <a:r>
              <a:rPr lang="en-US" sz="2400" dirty="0" smtClean="0">
                <a:solidFill>
                  <a:srgbClr val="FFFF99"/>
                </a:solidFill>
              </a:rPr>
              <a:t>Resolution </a:t>
            </a:r>
            <a:r>
              <a:rPr lang="en-US" sz="2400" dirty="0">
                <a:solidFill>
                  <a:srgbClr val="FFFF99"/>
                </a:solidFill>
              </a:rPr>
              <a:t>information must be entered into </a:t>
            </a:r>
            <a:r>
              <a:rPr lang="en-US" sz="2400" dirty="0" err="1">
                <a:solidFill>
                  <a:srgbClr val="FFFF99"/>
                </a:solidFill>
              </a:rPr>
              <a:t>eHARS</a:t>
            </a:r>
            <a:endParaRPr lang="en-US" sz="3200" dirty="0">
              <a:solidFill>
                <a:srgbClr val="FFFF99"/>
              </a:solidFill>
            </a:endParaRPr>
          </a:p>
          <a:p>
            <a:pPr lvl="0">
              <a:buFont typeface="Arial" pitchFamily="34" charset="0"/>
              <a:buChar char="•"/>
            </a:pPr>
            <a:endParaRPr lang="en-US" sz="2800" dirty="0" smtClean="0">
              <a:solidFill>
                <a:srgbClr val="FFFF99"/>
              </a:solidFill>
            </a:endParaRPr>
          </a:p>
          <a:p>
            <a:pPr lvl="0">
              <a:buFont typeface="Arial" pitchFamily="34" charset="0"/>
              <a:buChar char="•"/>
            </a:pPr>
            <a:r>
              <a:rPr lang="en-US" sz="2800" dirty="0" smtClean="0">
                <a:solidFill>
                  <a:srgbClr val="FFFF99"/>
                </a:solidFill>
              </a:rPr>
              <a:t>CDC-supplied SAS programs </a:t>
            </a:r>
          </a:p>
          <a:p>
            <a:pPr lvl="1">
              <a:buFont typeface="Arial" pitchFamily="34" charset="0"/>
              <a:buChar char="•"/>
            </a:pPr>
            <a:r>
              <a:rPr lang="en-US" sz="2400" dirty="0" smtClean="0">
                <a:solidFill>
                  <a:srgbClr val="FFFF99"/>
                </a:solidFill>
              </a:rPr>
              <a:t>Must be used </a:t>
            </a:r>
            <a:r>
              <a:rPr lang="en-US" sz="2400" dirty="0" smtClean="0">
                <a:solidFill>
                  <a:srgbClr val="FFFF99"/>
                </a:solidFill>
              </a:rPr>
              <a:t>for evaluation </a:t>
            </a:r>
            <a:r>
              <a:rPr lang="en-US" sz="2400" dirty="0" smtClean="0">
                <a:solidFill>
                  <a:srgbClr val="FFFF99"/>
                </a:solidFill>
              </a:rPr>
              <a:t>assessment </a:t>
            </a:r>
            <a:r>
              <a:rPr lang="en-US" sz="2400" dirty="0" smtClean="0">
                <a:solidFill>
                  <a:srgbClr val="FFFF99"/>
                </a:solidFill>
              </a:rPr>
              <a:t>in the </a:t>
            </a:r>
            <a:r>
              <a:rPr lang="en-US" sz="2400" dirty="0" smtClean="0">
                <a:solidFill>
                  <a:srgbClr val="FFFF99"/>
                </a:solidFill>
              </a:rPr>
              <a:t>annual progress report (APR)</a:t>
            </a:r>
          </a:p>
          <a:p>
            <a:pPr lvl="1">
              <a:buFont typeface="Arial" pitchFamily="34" charset="0"/>
              <a:buChar char="•"/>
            </a:pPr>
            <a:r>
              <a:rPr lang="en-US" sz="2400" dirty="0" smtClean="0">
                <a:solidFill>
                  <a:srgbClr val="FFFF99"/>
                </a:solidFill>
              </a:rPr>
              <a:t>Risk Factor Ascertainment</a:t>
            </a:r>
          </a:p>
          <a:p>
            <a:pPr lvl="2"/>
            <a:r>
              <a:rPr lang="en-US" sz="2000" dirty="0" smtClean="0">
                <a:solidFill>
                  <a:srgbClr val="FFFF99"/>
                </a:solidFill>
              </a:rPr>
              <a:t>No longer allow programs to use a </a:t>
            </a:r>
            <a:r>
              <a:rPr lang="en-US" sz="2000" dirty="0" smtClean="0">
                <a:solidFill>
                  <a:srgbClr val="FFFF99"/>
                </a:solidFill>
              </a:rPr>
              <a:t>“representative sample” </a:t>
            </a:r>
            <a:r>
              <a:rPr lang="en-US" sz="2000" dirty="0" smtClean="0">
                <a:solidFill>
                  <a:srgbClr val="FFFF99"/>
                </a:solidFill>
              </a:rPr>
              <a:t>to assess </a:t>
            </a:r>
            <a:r>
              <a:rPr lang="en-US" sz="2000" dirty="0" smtClean="0">
                <a:solidFill>
                  <a:srgbClr val="FFFF99"/>
                </a:solidFill>
              </a:rPr>
              <a:t>risk factor </a:t>
            </a:r>
            <a:r>
              <a:rPr lang="en-US" sz="2000" dirty="0" smtClean="0">
                <a:solidFill>
                  <a:srgbClr val="FFFF99"/>
                </a:solidFill>
              </a:rPr>
              <a:t>ascertainment</a:t>
            </a:r>
          </a:p>
        </p:txBody>
      </p:sp>
    </p:spTree>
    <p:extLst>
      <p:ext uri="{BB962C8B-B14F-4D97-AF65-F5344CB8AC3E}">
        <p14:creationId xmlns:p14="http://schemas.microsoft.com/office/powerpoint/2010/main" val="2733826997"/>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Major Changes from the </a:t>
            </a:r>
            <a:br>
              <a:rPr lang="en-US" sz="3200" dirty="0" smtClean="0"/>
            </a:br>
            <a:r>
              <a:rPr lang="en-US" sz="3200" dirty="0" smtClean="0"/>
              <a:t>Previous </a:t>
            </a:r>
            <a:r>
              <a:rPr lang="en-US" sz="3200" i="1" dirty="0" smtClean="0"/>
              <a:t>Technical </a:t>
            </a:r>
            <a:r>
              <a:rPr lang="en-US" sz="3200" i="1" dirty="0" smtClean="0"/>
              <a:t>Guidance</a:t>
            </a:r>
            <a:r>
              <a:rPr lang="en-US" dirty="0" smtClean="0"/>
              <a:t>, cont.</a:t>
            </a:r>
            <a:endParaRPr lang="en-US" i="1" dirty="0"/>
          </a:p>
        </p:txBody>
      </p:sp>
      <p:sp>
        <p:nvSpPr>
          <p:cNvPr id="3" name="Content Placeholder 2"/>
          <p:cNvSpPr>
            <a:spLocks noGrp="1"/>
          </p:cNvSpPr>
          <p:nvPr>
            <p:ph idx="1"/>
          </p:nvPr>
        </p:nvSpPr>
        <p:spPr/>
        <p:txBody>
          <a:bodyPr/>
          <a:lstStyle/>
          <a:p>
            <a:pPr lvl="0">
              <a:buFont typeface="Arial" pitchFamily="34" charset="0"/>
              <a:buChar char="•"/>
            </a:pPr>
            <a:r>
              <a:rPr lang="en-US" sz="2800" dirty="0" smtClean="0">
                <a:solidFill>
                  <a:srgbClr val="FFFF99"/>
                </a:solidFill>
              </a:rPr>
              <a:t>Data Reporting and Dissemination</a:t>
            </a:r>
            <a:endParaRPr lang="en-US" sz="3600" dirty="0" smtClean="0">
              <a:solidFill>
                <a:srgbClr val="FFFF99"/>
              </a:solidFill>
            </a:endParaRPr>
          </a:p>
          <a:p>
            <a:pPr lvl="1">
              <a:buFont typeface="Arial" pitchFamily="34" charset="0"/>
              <a:buChar char="•"/>
            </a:pPr>
            <a:r>
              <a:rPr lang="en-US" sz="2400" dirty="0" smtClean="0">
                <a:solidFill>
                  <a:srgbClr val="FFFF99"/>
                </a:solidFill>
              </a:rPr>
              <a:t>Requirements</a:t>
            </a:r>
            <a:endParaRPr lang="en-US" sz="3200" dirty="0" smtClean="0">
              <a:solidFill>
                <a:srgbClr val="FFFF99"/>
              </a:solidFill>
            </a:endParaRPr>
          </a:p>
          <a:p>
            <a:pPr lvl="2"/>
            <a:r>
              <a:rPr lang="en-US" sz="2000" dirty="0" smtClean="0">
                <a:solidFill>
                  <a:srgbClr val="FFFF99"/>
                </a:solidFill>
              </a:rPr>
              <a:t>Annual Surveillance report</a:t>
            </a:r>
            <a:endParaRPr lang="en-US" sz="2800" dirty="0" smtClean="0">
              <a:solidFill>
                <a:srgbClr val="FFFF99"/>
              </a:solidFill>
            </a:endParaRPr>
          </a:p>
          <a:p>
            <a:pPr lvl="2"/>
            <a:r>
              <a:rPr lang="en-US" sz="2000" dirty="0" smtClean="0">
                <a:solidFill>
                  <a:srgbClr val="FFFF99"/>
                </a:solidFill>
              </a:rPr>
              <a:t>At least one full </a:t>
            </a:r>
            <a:r>
              <a:rPr lang="en-US" sz="2000" dirty="0" err="1" smtClean="0">
                <a:solidFill>
                  <a:srgbClr val="FFFF99"/>
                </a:solidFill>
              </a:rPr>
              <a:t>Epi</a:t>
            </a:r>
            <a:r>
              <a:rPr lang="en-US" sz="2000" dirty="0" smtClean="0">
                <a:solidFill>
                  <a:srgbClr val="FFFF99"/>
                </a:solidFill>
              </a:rPr>
              <a:t> profile during project period with annual updates</a:t>
            </a:r>
            <a:endParaRPr lang="en-US" sz="2800" dirty="0" smtClean="0">
              <a:solidFill>
                <a:srgbClr val="FFFF99"/>
              </a:solidFill>
            </a:endParaRPr>
          </a:p>
          <a:p>
            <a:pPr lvl="0">
              <a:buFont typeface="Arial" pitchFamily="34" charset="0"/>
              <a:buChar char="•"/>
            </a:pPr>
            <a:endParaRPr lang="en-US" sz="2800" dirty="0" smtClean="0">
              <a:solidFill>
                <a:srgbClr val="FFFF99"/>
              </a:solidFill>
            </a:endParaRPr>
          </a:p>
          <a:p>
            <a:pPr lvl="0">
              <a:buFont typeface="Arial" pitchFamily="34" charset="0"/>
              <a:buChar char="•"/>
            </a:pPr>
            <a:r>
              <a:rPr lang="en-US" sz="2800" dirty="0" smtClean="0">
                <a:solidFill>
                  <a:srgbClr val="FFFF99"/>
                </a:solidFill>
              </a:rPr>
              <a:t>Re-abstraction </a:t>
            </a:r>
            <a:r>
              <a:rPr lang="en-US" sz="2800" dirty="0">
                <a:solidFill>
                  <a:srgbClr val="FFFF99"/>
                </a:solidFill>
              </a:rPr>
              <a:t>studies</a:t>
            </a:r>
            <a:endParaRPr lang="en-US" sz="3600" dirty="0">
              <a:solidFill>
                <a:srgbClr val="FFFF99"/>
              </a:solidFill>
            </a:endParaRPr>
          </a:p>
          <a:p>
            <a:pPr lvl="1">
              <a:buFont typeface="Arial" pitchFamily="34" charset="0"/>
              <a:buChar char="•"/>
            </a:pPr>
            <a:r>
              <a:rPr lang="en-US" sz="2400" dirty="0" smtClean="0">
                <a:solidFill>
                  <a:srgbClr val="FFFF99"/>
                </a:solidFill>
              </a:rPr>
              <a:t>Moved to appendix</a:t>
            </a:r>
            <a:endParaRPr lang="en-US" sz="3200" dirty="0">
              <a:solidFill>
                <a:srgbClr val="FFFF99"/>
              </a:solidFill>
            </a:endParaRPr>
          </a:p>
          <a:p>
            <a:pPr lvl="1">
              <a:buFont typeface="Arial" pitchFamily="34" charset="0"/>
              <a:buChar char="•"/>
            </a:pPr>
            <a:endParaRPr lang="en-US" sz="2400" dirty="0" smtClean="0">
              <a:solidFill>
                <a:srgbClr val="FFFF99"/>
              </a:solidFill>
            </a:endParaRPr>
          </a:p>
          <a:p>
            <a:pPr lvl="2"/>
            <a:endParaRPr lang="en-US" sz="2000" dirty="0" smtClean="0">
              <a:solidFill>
                <a:srgbClr val="FFFF99"/>
              </a:solidFill>
            </a:endParaRPr>
          </a:p>
          <a:p>
            <a:pPr lvl="1">
              <a:buFont typeface="Arial" pitchFamily="34" charset="0"/>
              <a:buChar char="•"/>
            </a:pPr>
            <a:endParaRPr lang="en-US" sz="2400" dirty="0" smtClean="0">
              <a:solidFill>
                <a:srgbClr val="FFFF99"/>
              </a:solidFill>
            </a:endParaRPr>
          </a:p>
          <a:p>
            <a:pPr lvl="1">
              <a:buFont typeface="Arial" pitchFamily="34" charset="0"/>
              <a:buChar char="•"/>
            </a:pPr>
            <a:endParaRPr lang="en-US" sz="2400" dirty="0">
              <a:solidFill>
                <a:srgbClr val="FFFF99"/>
              </a:solidFill>
            </a:endParaRPr>
          </a:p>
        </p:txBody>
      </p:sp>
    </p:spTree>
    <p:extLst>
      <p:ext uri="{BB962C8B-B14F-4D97-AF65-F5344CB8AC3E}">
        <p14:creationId xmlns:p14="http://schemas.microsoft.com/office/powerpoint/2010/main" val="1917486117"/>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a:xfrm>
            <a:off x="396523" y="-479425"/>
            <a:ext cx="8195733" cy="5445125"/>
          </a:xfrm>
        </p:spPr>
        <p:txBody>
          <a:bodyPr/>
          <a:lstStyle/>
          <a:p>
            <a:r>
              <a:rPr lang="en-US" sz="3800" dirty="0"/>
              <a:t/>
            </a:r>
            <a:br>
              <a:rPr lang="en-US" sz="3800" dirty="0"/>
            </a:br>
            <a:r>
              <a:rPr lang="en-US" sz="3800" dirty="0" smtClean="0"/>
              <a:t/>
            </a:r>
            <a:br>
              <a:rPr lang="en-US" sz="3800" dirty="0" smtClean="0"/>
            </a:br>
            <a:r>
              <a:rPr lang="en-US" sz="3800" dirty="0" smtClean="0">
                <a:solidFill>
                  <a:srgbClr val="FFFF00"/>
                </a:solidFill>
              </a:rPr>
              <a:t>Technical Guidance for </a:t>
            </a:r>
            <a:br>
              <a:rPr lang="en-US" sz="3800" dirty="0" smtClean="0">
                <a:solidFill>
                  <a:srgbClr val="FFFF00"/>
                </a:solidFill>
              </a:rPr>
            </a:br>
            <a:r>
              <a:rPr lang="en-US" sz="3800" dirty="0" smtClean="0">
                <a:solidFill>
                  <a:srgbClr val="FFFF00"/>
                </a:solidFill>
              </a:rPr>
              <a:t>HIV Surveillance Programs</a:t>
            </a:r>
            <a:r>
              <a:rPr lang="en-US" sz="3800" dirty="0" smtClean="0"/>
              <a:t/>
            </a:r>
            <a:br>
              <a:rPr lang="en-US" sz="3800" dirty="0" smtClean="0"/>
            </a:br>
            <a:r>
              <a:rPr lang="en-US" sz="4000" b="1" dirty="0" smtClean="0"/>
              <a:t> </a:t>
            </a:r>
            <a:br>
              <a:rPr lang="en-US" sz="4000" b="1" dirty="0" smtClean="0"/>
            </a:br>
            <a:r>
              <a:rPr lang="en-US" sz="2400" u="sng" dirty="0" smtClean="0">
                <a:hlinkClick r:id="rId3"/>
              </a:rPr>
              <a:t>https</a:t>
            </a:r>
            <a:r>
              <a:rPr lang="en-US" sz="2400" u="sng" dirty="0">
                <a:hlinkClick r:id="rId3"/>
              </a:rPr>
              <a:t>://partner.cdc.gov/sites/NCHHSTP/HICSB/default.aspx</a:t>
            </a:r>
            <a:r>
              <a:rPr lang="en-US" sz="4000" dirty="0"/>
              <a:t/>
            </a:r>
            <a:br>
              <a:rPr lang="en-US" sz="4000" dirty="0"/>
            </a:br>
            <a:endParaRPr lang="en-US" sz="3800" dirty="0"/>
          </a:p>
        </p:txBody>
      </p:sp>
    </p:spTree>
    <p:extLst>
      <p:ext uri="{BB962C8B-B14F-4D97-AF65-F5344CB8AC3E}">
        <p14:creationId xmlns:p14="http://schemas.microsoft.com/office/powerpoint/2010/main" val="9213100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rgbClr val="FFC000"/>
                </a:solidFill>
                <a:latin typeface="Myriad Web Pro"/>
                <a:ea typeface="+mn-ea"/>
                <a:cs typeface="+mn-cs"/>
              </a:rPr>
              <a:t>Thank you!</a:t>
            </a:r>
            <a:endParaRPr lang="en-US" dirty="0" smtClean="0">
              <a:solidFill>
                <a:srgbClr val="FFC000"/>
              </a:solidFill>
            </a:endParaRPr>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1200" b="0" i="1"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Division of HIV/AIDS Prevention</a:t>
            </a:r>
            <a:endParaRPr lang="en-US"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7772400" cy="990600"/>
          </a:xfrm>
        </p:spPr>
        <p:txBody>
          <a:bodyPr/>
          <a:lstStyle/>
          <a:p>
            <a:pPr eaLnBrk="1" hangingPunct="1"/>
            <a:r>
              <a:rPr lang="en-US" sz="4000" b="1" dirty="0" smtClean="0">
                <a:solidFill>
                  <a:srgbClr val="FFC000"/>
                </a:solidFill>
                <a:latin typeface="Arial" charset="0"/>
              </a:rPr>
              <a:t>Why is Evaluation Important?</a:t>
            </a:r>
          </a:p>
        </p:txBody>
      </p:sp>
      <p:sp>
        <p:nvSpPr>
          <p:cNvPr id="21507" name="Rectangle 3"/>
          <p:cNvSpPr>
            <a:spLocks noGrp="1" noChangeArrowheads="1"/>
          </p:cNvSpPr>
          <p:nvPr>
            <p:ph type="body" idx="1"/>
          </p:nvPr>
        </p:nvSpPr>
        <p:spPr>
          <a:xfrm>
            <a:off x="609600" y="1143000"/>
            <a:ext cx="7772400" cy="5105400"/>
          </a:xfrm>
        </p:spPr>
        <p:txBody>
          <a:bodyPr/>
          <a:lstStyle/>
          <a:p>
            <a:r>
              <a:rPr lang="en-US" sz="2800" dirty="0">
                <a:solidFill>
                  <a:srgbClr val="FFFF66"/>
                </a:solidFill>
              </a:rPr>
              <a:t>HIV surveillance </a:t>
            </a:r>
            <a:r>
              <a:rPr lang="en-US" sz="2800" dirty="0" smtClean="0">
                <a:solidFill>
                  <a:srgbClr val="FFFF66"/>
                </a:solidFill>
              </a:rPr>
              <a:t>data are </a:t>
            </a:r>
            <a:r>
              <a:rPr lang="en-US" sz="2800" dirty="0">
                <a:solidFill>
                  <a:srgbClr val="FFFF66"/>
                </a:solidFill>
              </a:rPr>
              <a:t>the cornerstone </a:t>
            </a:r>
            <a:r>
              <a:rPr lang="en-US" sz="2800" dirty="0" smtClean="0">
                <a:solidFill>
                  <a:srgbClr val="FFFF66"/>
                </a:solidFill>
              </a:rPr>
              <a:t>for</a:t>
            </a:r>
          </a:p>
          <a:p>
            <a:pPr lvl="1"/>
            <a:r>
              <a:rPr lang="en-US" sz="2400" dirty="0">
                <a:solidFill>
                  <a:srgbClr val="FFFF66"/>
                </a:solidFill>
              </a:rPr>
              <a:t>Monitoring and characterizing </a:t>
            </a:r>
            <a:r>
              <a:rPr lang="en-US" sz="2400" dirty="0" smtClean="0">
                <a:solidFill>
                  <a:srgbClr val="FFFF66"/>
                </a:solidFill>
              </a:rPr>
              <a:t>HIV in the United States</a:t>
            </a:r>
            <a:endParaRPr lang="en-US" sz="2400" dirty="0">
              <a:solidFill>
                <a:srgbClr val="FFFF66"/>
              </a:solidFill>
            </a:endParaRPr>
          </a:p>
          <a:p>
            <a:pPr lvl="1"/>
            <a:r>
              <a:rPr lang="en-US" sz="2400" dirty="0">
                <a:solidFill>
                  <a:srgbClr val="FFFF66"/>
                </a:solidFill>
              </a:rPr>
              <a:t>Planning and evaluating HIV-related prevention and care programs </a:t>
            </a:r>
          </a:p>
          <a:p>
            <a:endParaRPr lang="en-US" sz="2400" dirty="0" smtClean="0">
              <a:solidFill>
                <a:srgbClr val="FFFF66"/>
              </a:solidFill>
            </a:endParaRPr>
          </a:p>
          <a:p>
            <a:r>
              <a:rPr lang="en-US" sz="2800" dirty="0" smtClean="0">
                <a:solidFill>
                  <a:srgbClr val="FFFF66"/>
                </a:solidFill>
              </a:rPr>
              <a:t>Systematic </a:t>
            </a:r>
            <a:r>
              <a:rPr lang="en-US" sz="2800" dirty="0">
                <a:solidFill>
                  <a:srgbClr val="FFFF66"/>
                </a:solidFill>
              </a:rPr>
              <a:t>and scientific evaluation of the </a:t>
            </a:r>
            <a:r>
              <a:rPr lang="en-US" sz="2800" dirty="0" smtClean="0">
                <a:solidFill>
                  <a:srgbClr val="FFFF66"/>
                </a:solidFill>
              </a:rPr>
              <a:t>national and state/local HIV </a:t>
            </a:r>
            <a:r>
              <a:rPr lang="en-US" sz="2800" dirty="0">
                <a:solidFill>
                  <a:srgbClr val="FFFF66"/>
                </a:solidFill>
              </a:rPr>
              <a:t>surveillance system </a:t>
            </a:r>
            <a:r>
              <a:rPr lang="en-US" sz="2800" dirty="0" smtClean="0">
                <a:solidFill>
                  <a:srgbClr val="FFFF66"/>
                </a:solidFill>
              </a:rPr>
              <a:t>is needed to </a:t>
            </a:r>
            <a:r>
              <a:rPr lang="en-US" sz="2800" dirty="0">
                <a:solidFill>
                  <a:srgbClr val="FFFF66"/>
                </a:solidFill>
              </a:rPr>
              <a:t>ensure </a:t>
            </a:r>
            <a:r>
              <a:rPr lang="en-US" sz="2800" dirty="0" smtClean="0">
                <a:solidFill>
                  <a:srgbClr val="FFFF66"/>
                </a:solidFill>
              </a:rPr>
              <a:t>accurate </a:t>
            </a:r>
            <a:r>
              <a:rPr lang="en-US" sz="2800" dirty="0">
                <a:solidFill>
                  <a:srgbClr val="FFFF66"/>
                </a:solidFill>
              </a:rPr>
              <a:t>and reliable </a:t>
            </a:r>
            <a:r>
              <a:rPr lang="en-US" sz="2800" dirty="0" smtClean="0">
                <a:solidFill>
                  <a:srgbClr val="FFFF66"/>
                </a:solidFill>
              </a:rPr>
              <a:t>data</a:t>
            </a:r>
          </a:p>
        </p:txBody>
      </p:sp>
    </p:spTree>
    <p:extLst>
      <p:ext uri="{BB962C8B-B14F-4D97-AF65-F5344CB8AC3E}">
        <p14:creationId xmlns:p14="http://schemas.microsoft.com/office/powerpoint/2010/main" val="4234970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Methods, Frequency, Timeline</a:t>
            </a:r>
            <a:endParaRPr lang="en-US"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r>
              <a:rPr lang="en-US" sz="2800" dirty="0" smtClean="0">
                <a:solidFill>
                  <a:srgbClr val="FFFF66"/>
                </a:solidFill>
              </a:rPr>
              <a:t>CDC evaluates national and state level data on annual basis</a:t>
            </a:r>
          </a:p>
          <a:p>
            <a:endParaRPr lang="en-US" sz="2800" dirty="0" smtClean="0">
              <a:solidFill>
                <a:srgbClr val="FFFF66"/>
              </a:solidFill>
            </a:endParaRPr>
          </a:p>
          <a:p>
            <a:r>
              <a:rPr lang="en-US" sz="2800" dirty="0" smtClean="0">
                <a:solidFill>
                  <a:srgbClr val="FFFF66"/>
                </a:solidFill>
              </a:rPr>
              <a:t>CDC recommends evaluation of local level system </a:t>
            </a:r>
            <a:r>
              <a:rPr lang="en-US" sz="2800" u="sng" dirty="0" smtClean="0">
                <a:solidFill>
                  <a:srgbClr val="FFFF66"/>
                </a:solidFill>
              </a:rPr>
              <a:t>at least</a:t>
            </a:r>
            <a:r>
              <a:rPr lang="en-US" sz="2800" dirty="0" smtClean="0">
                <a:solidFill>
                  <a:srgbClr val="FFFF66"/>
                </a:solidFill>
              </a:rPr>
              <a:t> annually</a:t>
            </a:r>
            <a:endParaRPr lang="en-US" sz="2800" dirty="0">
              <a:solidFill>
                <a:srgbClr val="FFFF66"/>
              </a:solidFill>
            </a:endParaRPr>
          </a:p>
        </p:txBody>
      </p:sp>
    </p:spTree>
    <p:extLst>
      <p:ext uri="{BB962C8B-B14F-4D97-AF65-F5344CB8AC3E}">
        <p14:creationId xmlns:p14="http://schemas.microsoft.com/office/powerpoint/2010/main" val="2698385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81000" y="4713570"/>
            <a:ext cx="8229600" cy="1066800"/>
          </a:xfrm>
        </p:spPr>
        <p:txBody>
          <a:bodyPr/>
          <a:lstStyle/>
          <a:p>
            <a:pPr algn="l"/>
            <a:r>
              <a:rPr lang="en-US" b="1" dirty="0" smtClean="0">
                <a:solidFill>
                  <a:srgbClr val="FFC000"/>
                </a:solidFill>
              </a:rPr>
              <a:t>Process Standards</a:t>
            </a:r>
            <a:endParaRPr lang="en-US" sz="2800" b="1" dirty="0">
              <a:solidFill>
                <a:srgbClr val="FFC000"/>
              </a:solidFill>
            </a:endParaRPr>
          </a:p>
        </p:txBody>
      </p:sp>
    </p:spTree>
    <p:extLst>
      <p:ext uri="{BB962C8B-B14F-4D97-AF65-F5344CB8AC3E}">
        <p14:creationId xmlns:p14="http://schemas.microsoft.com/office/powerpoint/2010/main" val="2502443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250368"/>
            <a:ext cx="7772400" cy="1066800"/>
          </a:xfrm>
        </p:spPr>
        <p:txBody>
          <a:bodyPr/>
          <a:lstStyle/>
          <a:p>
            <a:r>
              <a:rPr lang="en-US" b="1" dirty="0" smtClean="0">
                <a:solidFill>
                  <a:srgbClr val="FFC000"/>
                </a:solidFill>
              </a:rPr>
              <a:t>Process Standards</a:t>
            </a:r>
            <a:endParaRPr lang="en-US" b="1" dirty="0">
              <a:solidFill>
                <a:srgbClr val="FFC000"/>
              </a:solidFill>
            </a:endParaRPr>
          </a:p>
        </p:txBody>
      </p:sp>
      <p:sp>
        <p:nvSpPr>
          <p:cNvPr id="5123" name="Rectangle 3"/>
          <p:cNvSpPr>
            <a:spLocks noGrp="1" noChangeArrowheads="1"/>
          </p:cNvSpPr>
          <p:nvPr>
            <p:ph type="body" idx="1"/>
          </p:nvPr>
        </p:nvSpPr>
        <p:spPr>
          <a:xfrm>
            <a:off x="304800" y="865413"/>
            <a:ext cx="8610600" cy="4648200"/>
          </a:xfrm>
        </p:spPr>
        <p:txBody>
          <a:bodyPr/>
          <a:lstStyle/>
          <a:p>
            <a:r>
              <a:rPr lang="en-US" dirty="0" smtClean="0">
                <a:solidFill>
                  <a:srgbClr val="FFFF66"/>
                </a:solidFill>
              </a:rPr>
              <a:t>Death ascertainment</a:t>
            </a:r>
          </a:p>
          <a:p>
            <a:pPr lvl="1"/>
            <a:r>
              <a:rPr lang="en-US" dirty="0" smtClean="0">
                <a:solidFill>
                  <a:srgbClr val="FFFF66"/>
                </a:solidFill>
              </a:rPr>
              <a:t>Perform </a:t>
            </a:r>
            <a:r>
              <a:rPr lang="en-US" dirty="0">
                <a:solidFill>
                  <a:srgbClr val="FFFF66"/>
                </a:solidFill>
              </a:rPr>
              <a:t>record linkage of HIV case reports </a:t>
            </a:r>
            <a:r>
              <a:rPr lang="en-US" dirty="0" smtClean="0">
                <a:solidFill>
                  <a:srgbClr val="FFFF66"/>
                </a:solidFill>
              </a:rPr>
              <a:t>and </a:t>
            </a:r>
            <a:r>
              <a:rPr lang="en-US" dirty="0">
                <a:solidFill>
                  <a:srgbClr val="FFFF66"/>
                </a:solidFill>
              </a:rPr>
              <a:t>death certificate records </a:t>
            </a:r>
            <a:r>
              <a:rPr lang="en-US" dirty="0" smtClean="0">
                <a:solidFill>
                  <a:srgbClr val="FFFF66"/>
                </a:solidFill>
              </a:rPr>
              <a:t>for the latest death year available </a:t>
            </a:r>
            <a:r>
              <a:rPr lang="en-US" u="sng" dirty="0" smtClean="0">
                <a:solidFill>
                  <a:srgbClr val="FFFF66"/>
                </a:solidFill>
              </a:rPr>
              <a:t>at </a:t>
            </a:r>
            <a:r>
              <a:rPr lang="en-US" u="sng" dirty="0">
                <a:solidFill>
                  <a:srgbClr val="FFFF66"/>
                </a:solidFill>
              </a:rPr>
              <a:t>least </a:t>
            </a:r>
            <a:r>
              <a:rPr lang="en-US" u="sng" dirty="0" smtClean="0">
                <a:solidFill>
                  <a:srgbClr val="FFFF66"/>
                </a:solidFill>
              </a:rPr>
              <a:t>annually</a:t>
            </a:r>
          </a:p>
          <a:p>
            <a:pPr lvl="2"/>
            <a:r>
              <a:rPr lang="en-US" dirty="0" smtClean="0">
                <a:solidFill>
                  <a:srgbClr val="FFFF66"/>
                </a:solidFill>
              </a:rPr>
              <a:t>State/local </a:t>
            </a:r>
            <a:r>
              <a:rPr lang="en-US" dirty="0">
                <a:solidFill>
                  <a:srgbClr val="FFFF66"/>
                </a:solidFill>
              </a:rPr>
              <a:t>vital records </a:t>
            </a:r>
            <a:r>
              <a:rPr lang="en-US" dirty="0" smtClean="0">
                <a:solidFill>
                  <a:srgbClr val="FFFF66"/>
                </a:solidFill>
              </a:rPr>
              <a:t>file</a:t>
            </a:r>
            <a:endParaRPr lang="en-US" dirty="0">
              <a:solidFill>
                <a:srgbClr val="FFFF66"/>
              </a:solidFill>
            </a:endParaRPr>
          </a:p>
          <a:p>
            <a:pPr lvl="2"/>
            <a:r>
              <a:rPr lang="en-US" dirty="0">
                <a:solidFill>
                  <a:srgbClr val="FFFF66"/>
                </a:solidFill>
              </a:rPr>
              <a:t>Social Security Death Master File (SSDMF) </a:t>
            </a:r>
          </a:p>
          <a:p>
            <a:pPr lvl="2"/>
            <a:r>
              <a:rPr lang="en-US" dirty="0">
                <a:solidFill>
                  <a:srgbClr val="FFFF66"/>
                </a:solidFill>
              </a:rPr>
              <a:t>National Death Index (NDI)</a:t>
            </a:r>
          </a:p>
          <a:p>
            <a:pPr lvl="1"/>
            <a:r>
              <a:rPr lang="en-US" dirty="0">
                <a:solidFill>
                  <a:srgbClr val="FFFF66"/>
                </a:solidFill>
              </a:rPr>
              <a:t>Death Information must be entered into </a:t>
            </a:r>
            <a:r>
              <a:rPr lang="en-US" dirty="0" err="1">
                <a:solidFill>
                  <a:srgbClr val="FFFF66"/>
                </a:solidFill>
              </a:rPr>
              <a:t>eHARS</a:t>
            </a:r>
            <a:endParaRPr lang="en-US" dirty="0">
              <a:solidFill>
                <a:srgbClr val="FFFF66"/>
              </a:solidFill>
            </a:endParaRPr>
          </a:p>
          <a:p>
            <a:pPr lvl="1"/>
            <a:r>
              <a:rPr lang="en-US" dirty="0" smtClean="0">
                <a:solidFill>
                  <a:srgbClr val="FFFF66"/>
                </a:solidFill>
              </a:rPr>
              <a:t>Record linkage should include all death records </a:t>
            </a:r>
          </a:p>
          <a:p>
            <a:pPr lvl="2"/>
            <a:r>
              <a:rPr lang="en-US" dirty="0" smtClean="0">
                <a:solidFill>
                  <a:srgbClr val="FFFF66"/>
                </a:solidFill>
              </a:rPr>
              <a:t>Linkages </a:t>
            </a:r>
            <a:r>
              <a:rPr lang="en-US" u="sng" dirty="0" smtClean="0">
                <a:solidFill>
                  <a:srgbClr val="FFFF66"/>
                </a:solidFill>
              </a:rPr>
              <a:t>should not</a:t>
            </a:r>
            <a:r>
              <a:rPr lang="en-US" dirty="0" smtClean="0">
                <a:solidFill>
                  <a:srgbClr val="FFFF66"/>
                </a:solidFill>
              </a:rPr>
              <a:t> be limited to death records that mention HIV or Stage 3 (AIDS)</a:t>
            </a:r>
          </a:p>
          <a:p>
            <a:pPr marL="91440" lvl="2" indent="0">
              <a:spcBef>
                <a:spcPts val="0"/>
              </a:spcBef>
              <a:buNone/>
            </a:pPr>
            <a:r>
              <a:rPr lang="en-US" sz="1600" dirty="0" smtClean="0">
                <a:solidFill>
                  <a:srgbClr val="FFFF66"/>
                </a:solidFill>
              </a:rPr>
              <a:t>Note. Programs may </a:t>
            </a:r>
            <a:r>
              <a:rPr lang="en-US" sz="1600" dirty="0">
                <a:solidFill>
                  <a:srgbClr val="FFFF66"/>
                </a:solidFill>
              </a:rPr>
              <a:t>be excused from the NDI linkage if sending their data containing personal identifiers to the NDI program office would violate a state law or regulation</a:t>
            </a:r>
            <a:endParaRPr lang="en-US" sz="1600" dirty="0" smtClean="0">
              <a:solidFill>
                <a:srgbClr val="FFFF66"/>
              </a:solidFill>
            </a:endParaRPr>
          </a:p>
          <a:p>
            <a:endParaRPr lang="en-US" dirty="0" smtClean="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4163791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Process Standards</a:t>
            </a:r>
            <a:endParaRPr lang="en-US"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r>
              <a:rPr lang="en-US" dirty="0" smtClean="0">
                <a:solidFill>
                  <a:srgbClr val="FFFF66"/>
                </a:solidFill>
              </a:rPr>
              <a:t>Intrastate </a:t>
            </a:r>
            <a:r>
              <a:rPr lang="en-US" dirty="0">
                <a:solidFill>
                  <a:srgbClr val="FFFF66"/>
                </a:solidFill>
              </a:rPr>
              <a:t>d</a:t>
            </a:r>
            <a:r>
              <a:rPr lang="en-US" dirty="0" smtClean="0">
                <a:solidFill>
                  <a:srgbClr val="FFFF66"/>
                </a:solidFill>
              </a:rPr>
              <a:t>uplicate review</a:t>
            </a:r>
          </a:p>
          <a:p>
            <a:pPr lvl="1"/>
            <a:r>
              <a:rPr lang="en-US" dirty="0" err="1">
                <a:solidFill>
                  <a:srgbClr val="FFFF66"/>
                </a:solidFill>
              </a:rPr>
              <a:t>eHARS</a:t>
            </a:r>
            <a:r>
              <a:rPr lang="en-US" dirty="0">
                <a:solidFill>
                  <a:srgbClr val="FFFF66"/>
                </a:solidFill>
              </a:rPr>
              <a:t> canned report </a:t>
            </a:r>
            <a:r>
              <a:rPr lang="en-US" i="1" dirty="0">
                <a:solidFill>
                  <a:srgbClr val="FFFF66"/>
                </a:solidFill>
              </a:rPr>
              <a:t>Intrastate Duplicate Cases Based on CDC Matching </a:t>
            </a:r>
            <a:r>
              <a:rPr lang="en-US" i="1" dirty="0" smtClean="0">
                <a:solidFill>
                  <a:srgbClr val="FFFF66"/>
                </a:solidFill>
              </a:rPr>
              <a:t>String</a:t>
            </a:r>
          </a:p>
          <a:p>
            <a:pPr lvl="2"/>
            <a:r>
              <a:rPr lang="en-US" dirty="0" smtClean="0">
                <a:solidFill>
                  <a:srgbClr val="FFFF66"/>
                </a:solidFill>
              </a:rPr>
              <a:t>Should </a:t>
            </a:r>
            <a:r>
              <a:rPr lang="en-US" dirty="0">
                <a:solidFill>
                  <a:srgbClr val="FFFF66"/>
                </a:solidFill>
              </a:rPr>
              <a:t>be </a:t>
            </a:r>
            <a:r>
              <a:rPr lang="en-US" dirty="0" smtClean="0">
                <a:solidFill>
                  <a:srgbClr val="FFFF66"/>
                </a:solidFill>
              </a:rPr>
              <a:t>run </a:t>
            </a:r>
            <a:r>
              <a:rPr lang="en-US" u="sng" dirty="0" smtClean="0">
                <a:solidFill>
                  <a:srgbClr val="FFFF66"/>
                </a:solidFill>
              </a:rPr>
              <a:t>at least monthly</a:t>
            </a:r>
          </a:p>
          <a:p>
            <a:pPr lvl="1"/>
            <a:r>
              <a:rPr lang="en-US" dirty="0" smtClean="0">
                <a:solidFill>
                  <a:srgbClr val="FFFF66"/>
                </a:solidFill>
              </a:rPr>
              <a:t>Duplicate </a:t>
            </a:r>
            <a:r>
              <a:rPr lang="en-US" dirty="0">
                <a:solidFill>
                  <a:srgbClr val="FFFF66"/>
                </a:solidFill>
              </a:rPr>
              <a:t>case reports </a:t>
            </a:r>
            <a:r>
              <a:rPr lang="en-US" dirty="0" smtClean="0">
                <a:solidFill>
                  <a:srgbClr val="FFFF66"/>
                </a:solidFill>
              </a:rPr>
              <a:t>must be merged and the </a:t>
            </a:r>
            <a:r>
              <a:rPr lang="en-US" dirty="0">
                <a:solidFill>
                  <a:srgbClr val="FFFF66"/>
                </a:solidFill>
              </a:rPr>
              <a:t>duplicate status </a:t>
            </a:r>
            <a:r>
              <a:rPr lang="en-US" dirty="0" smtClean="0">
                <a:solidFill>
                  <a:srgbClr val="FFFF66"/>
                </a:solidFill>
              </a:rPr>
              <a:t>updated to </a:t>
            </a:r>
            <a:r>
              <a:rPr lang="en-US" dirty="0">
                <a:solidFill>
                  <a:srgbClr val="FFFF66"/>
                </a:solidFill>
              </a:rPr>
              <a:t>“Different than” for cases that were </a:t>
            </a:r>
            <a:r>
              <a:rPr lang="en-US" dirty="0" smtClean="0">
                <a:solidFill>
                  <a:srgbClr val="FFFF66"/>
                </a:solidFill>
              </a:rPr>
              <a:t>different prior to transmitting data to CDC</a:t>
            </a:r>
            <a:endParaRPr lang="en-US" dirty="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3804904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Process Standards</a:t>
            </a:r>
            <a:endParaRPr lang="en-US"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r>
              <a:rPr lang="en-US" dirty="0" smtClean="0">
                <a:solidFill>
                  <a:srgbClr val="FFFF66"/>
                </a:solidFill>
              </a:rPr>
              <a:t>Interstate </a:t>
            </a:r>
            <a:r>
              <a:rPr lang="en-US" dirty="0">
                <a:solidFill>
                  <a:srgbClr val="FFFF66"/>
                </a:solidFill>
              </a:rPr>
              <a:t>d</a:t>
            </a:r>
            <a:r>
              <a:rPr lang="en-US" dirty="0" smtClean="0">
                <a:solidFill>
                  <a:srgbClr val="FFFF66"/>
                </a:solidFill>
              </a:rPr>
              <a:t>uplicate review</a:t>
            </a:r>
          </a:p>
          <a:p>
            <a:pPr lvl="1"/>
            <a:r>
              <a:rPr lang="en-US" dirty="0" smtClean="0">
                <a:solidFill>
                  <a:srgbClr val="FFFF66"/>
                </a:solidFill>
              </a:rPr>
              <a:t>Process Routine </a:t>
            </a:r>
            <a:r>
              <a:rPr lang="en-US" dirty="0">
                <a:solidFill>
                  <a:srgbClr val="FFFF66"/>
                </a:solidFill>
              </a:rPr>
              <a:t>Interstate Duplicate Review (RIDR) </a:t>
            </a:r>
            <a:r>
              <a:rPr lang="en-US" dirty="0" smtClean="0">
                <a:solidFill>
                  <a:srgbClr val="FFFF66"/>
                </a:solidFill>
              </a:rPr>
              <a:t>list provided by CDC </a:t>
            </a:r>
            <a:r>
              <a:rPr lang="en-US" u="sng" dirty="0" smtClean="0">
                <a:solidFill>
                  <a:srgbClr val="FFFF66"/>
                </a:solidFill>
              </a:rPr>
              <a:t>at </a:t>
            </a:r>
            <a:r>
              <a:rPr lang="en-US" u="sng" dirty="0">
                <a:solidFill>
                  <a:srgbClr val="FFFF66"/>
                </a:solidFill>
              </a:rPr>
              <a:t>least </a:t>
            </a:r>
            <a:r>
              <a:rPr lang="en-US" u="sng" dirty="0" smtClean="0">
                <a:solidFill>
                  <a:srgbClr val="FFFF66"/>
                </a:solidFill>
              </a:rPr>
              <a:t>semiannually</a:t>
            </a:r>
          </a:p>
          <a:p>
            <a:pPr lvl="1"/>
            <a:r>
              <a:rPr lang="en-US" dirty="0" smtClean="0">
                <a:solidFill>
                  <a:srgbClr val="FFFF66"/>
                </a:solidFill>
              </a:rPr>
              <a:t>Resolution </a:t>
            </a:r>
            <a:r>
              <a:rPr lang="en-US" dirty="0">
                <a:solidFill>
                  <a:srgbClr val="FFFF66"/>
                </a:solidFill>
              </a:rPr>
              <a:t>information </a:t>
            </a:r>
            <a:r>
              <a:rPr lang="en-US" dirty="0" smtClean="0">
                <a:solidFill>
                  <a:srgbClr val="FFFF66"/>
                </a:solidFill>
              </a:rPr>
              <a:t>must be entered into </a:t>
            </a:r>
            <a:r>
              <a:rPr lang="en-US" dirty="0" err="1">
                <a:solidFill>
                  <a:srgbClr val="FFFF66"/>
                </a:solidFill>
              </a:rPr>
              <a:t>eHARS</a:t>
            </a:r>
            <a:endParaRPr lang="en-US" dirty="0" smtClean="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1375282337"/>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2002</TotalTime>
  <Words>3505</Words>
  <Application>Microsoft Office PowerPoint</Application>
  <PresentationFormat>On-screen Show (4:3)</PresentationFormat>
  <Paragraphs>411</Paragraphs>
  <Slides>37</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Wingdings</vt:lpstr>
      <vt:lpstr>Calibri</vt:lpstr>
      <vt:lpstr>ＭＳ Ｐゴシック</vt:lpstr>
      <vt:lpstr>Myriad Web Pro</vt:lpstr>
      <vt:lpstr>Symbol</vt:lpstr>
      <vt:lpstr>Courier New</vt:lpstr>
      <vt:lpstr>NCHHSTP_PPT_dark(</vt:lpstr>
      <vt:lpstr>Technical Guidance for  HIV Surveillance Programs   Evaluation and Data Quality</vt:lpstr>
      <vt:lpstr>Objectives/Goals</vt:lpstr>
      <vt:lpstr>Evaluation</vt:lpstr>
      <vt:lpstr>Why is Evaluation Important?</vt:lpstr>
      <vt:lpstr>Methods, Frequency, Timeline</vt:lpstr>
      <vt:lpstr>Process Standards</vt:lpstr>
      <vt:lpstr>Process Standards</vt:lpstr>
      <vt:lpstr>Process Standards</vt:lpstr>
      <vt:lpstr>Process Standards</vt:lpstr>
      <vt:lpstr>Outcome Standards</vt:lpstr>
      <vt:lpstr>Outcome Standards</vt:lpstr>
      <vt:lpstr>Outcome Standards</vt:lpstr>
      <vt:lpstr>Outcome Standards</vt:lpstr>
      <vt:lpstr>Outcome Standards</vt:lpstr>
      <vt:lpstr>Outcome Standards</vt:lpstr>
      <vt:lpstr>Outcome Standards</vt:lpstr>
      <vt:lpstr>Outcome Standards</vt:lpstr>
      <vt:lpstr>Data Quality</vt:lpstr>
      <vt:lpstr>Why is Data Quality Important?</vt:lpstr>
      <vt:lpstr>Structural Requirements</vt:lpstr>
      <vt:lpstr>Process Standards </vt:lpstr>
      <vt:lpstr>Adherence to Data Standards</vt:lpstr>
      <vt:lpstr>Training of Surveillance Staff and Report Sources</vt:lpstr>
      <vt:lpstr>Quality Control Activities  </vt:lpstr>
      <vt:lpstr>Quality Control Activities, cont.</vt:lpstr>
      <vt:lpstr>Outcome Standards </vt:lpstr>
      <vt:lpstr>Edits</vt:lpstr>
      <vt:lpstr>Edits, cont.</vt:lpstr>
      <vt:lpstr>Missing/Unknown Information</vt:lpstr>
      <vt:lpstr>Missing/Unknown Information, cont.</vt:lpstr>
      <vt:lpstr>Other Data Quality Indicators</vt:lpstr>
      <vt:lpstr>Major Changes from the  Previous Technical Guidance</vt:lpstr>
      <vt:lpstr>Major Changes from the  Previous Technical Guidance, cont.</vt:lpstr>
      <vt:lpstr>Major Changes from the  Previous Technical Guidance, cont.</vt:lpstr>
      <vt:lpstr>  Technical Guidance for  HIV Surveillance Programs   https://partner.cdc.gov/sites/NCHHSTP/HICSB/default.aspx </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Clark, Hollie A.</cp:lastModifiedBy>
  <cp:revision>142</cp:revision>
  <cp:lastPrinted>2012-05-29T11:54:36Z</cp:lastPrinted>
  <dcterms:created xsi:type="dcterms:W3CDTF">2010-12-06T17:56:06Z</dcterms:created>
  <dcterms:modified xsi:type="dcterms:W3CDTF">2012-06-25T19:03:57Z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