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3" r:id="rId1"/>
  </p:sldMasterIdLst>
  <p:notesMasterIdLst>
    <p:notesMasterId r:id="rId24"/>
  </p:notesMasterIdLst>
  <p:sldIdLst>
    <p:sldId id="256" r:id="rId2"/>
    <p:sldId id="267" r:id="rId3"/>
    <p:sldId id="266" r:id="rId4"/>
    <p:sldId id="281" r:id="rId5"/>
    <p:sldId id="270" r:id="rId6"/>
    <p:sldId id="275" r:id="rId7"/>
    <p:sldId id="280" r:id="rId8"/>
    <p:sldId id="289" r:id="rId9"/>
    <p:sldId id="276" r:id="rId10"/>
    <p:sldId id="274" r:id="rId11"/>
    <p:sldId id="279" r:id="rId12"/>
    <p:sldId id="288" r:id="rId13"/>
    <p:sldId id="278" r:id="rId14"/>
    <p:sldId id="282" r:id="rId15"/>
    <p:sldId id="283" r:id="rId16"/>
    <p:sldId id="286" r:id="rId17"/>
    <p:sldId id="287" r:id="rId18"/>
    <p:sldId id="268" r:id="rId19"/>
    <p:sldId id="277" r:id="rId20"/>
    <p:sldId id="269" r:id="rId21"/>
    <p:sldId id="264" r:id="rId22"/>
    <p:sldId id="263" r:id="rId23"/>
  </p:sldIdLst>
  <p:sldSz cx="9144000" cy="6858000" type="screen4x3"/>
  <p:notesSz cx="6994525" cy="9280525"/>
  <p:embeddedFontLst>
    <p:embeddedFont>
      <p:font typeface="Myriad Web Pro" charset="0"/>
      <p:regular r:id="rId25"/>
      <p:bold r:id="rId26"/>
      <p: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FFFF"/>
    <a:srgbClr val="CCFF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976" autoAdjust="0"/>
    <p:restoredTop sz="86471" autoAdjust="0"/>
  </p:normalViewPr>
  <p:slideViewPr>
    <p:cSldViewPr>
      <p:cViewPr>
        <p:scale>
          <a:sx n="67" d="100"/>
          <a:sy n="67" d="100"/>
        </p:scale>
        <p:origin x="-1018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50"/>
    </p:cViewPr>
  </p:sorterViewPr>
  <p:notesViewPr>
    <p:cSldViewPr>
      <p:cViewPr varScale="1">
        <p:scale>
          <a:sx n="49" d="100"/>
          <a:sy n="49" d="100"/>
        </p:scale>
        <p:origin x="-1860" y="-108"/>
      </p:cViewPr>
      <p:guideLst>
        <p:guide orient="horz" pos="2923"/>
        <p:guide pos="22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2400" y="0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05122-B9EF-44B1-8E67-014EB94303DD}" type="datetimeFigureOut">
              <a:rPr lang="en-US" smtClean="0"/>
              <a:pPr/>
              <a:t>7/3/2012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695325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08488"/>
            <a:ext cx="5594350" cy="4176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5388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2400" y="8815388"/>
            <a:ext cx="303053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65D1B-0DC6-42CE-8930-912C113E9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76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69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04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069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97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82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8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28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9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97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04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30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89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8981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51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07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78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46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56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1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1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68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7" r:id="rId3"/>
    <p:sldLayoutId id="2147483693" r:id="rId4"/>
    <p:sldLayoutId id="2147483694" r:id="rId5"/>
    <p:sldLayoutId id="2147483686" r:id="rId6"/>
    <p:sldLayoutId id="2147483688" r:id="rId7"/>
    <p:sldLayoutId id="2147483689" r:id="rId8"/>
    <p:sldLayoutId id="2147483690" r:id="rId9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2209800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i="1" dirty="0"/>
              <a:t>Technical Guidance </a:t>
            </a:r>
            <a:r>
              <a:rPr lang="en-US" sz="3200" i="1" dirty="0" smtClean="0"/>
              <a:t>for </a:t>
            </a:r>
            <a:br>
              <a:rPr lang="en-US" sz="3200" i="1" dirty="0" smtClean="0"/>
            </a:br>
            <a:r>
              <a:rPr lang="en-US" sz="3200" i="1" dirty="0" smtClean="0"/>
              <a:t>HIV Surveillance Programs</a:t>
            </a:r>
            <a:br>
              <a:rPr lang="en-US" sz="3200" i="1" dirty="0" smtClean="0"/>
            </a:br>
            <a:r>
              <a:rPr lang="en-US" sz="3200" i="1" dirty="0" smtClean="0"/>
              <a:t>--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Death Ascertainment</a:t>
            </a:r>
            <a:endParaRPr 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457200"/>
          </a:xfrm>
        </p:spPr>
        <p:txBody>
          <a:bodyPr/>
          <a:lstStyle/>
          <a:p>
            <a:r>
              <a:rPr lang="en-US" dirty="0" smtClean="0"/>
              <a:t>Richard M. Selik, MD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1600" y="4114800"/>
            <a:ext cx="6400800" cy="1295400"/>
          </a:xfrm>
        </p:spPr>
        <p:txBody>
          <a:bodyPr/>
          <a:lstStyle/>
          <a:p>
            <a:r>
              <a:rPr lang="en-US" dirty="0" smtClean="0"/>
              <a:t>Medical Epidemiologist</a:t>
            </a:r>
          </a:p>
          <a:p>
            <a:r>
              <a:rPr lang="en-US" dirty="0" smtClean="0"/>
              <a:t>CSTE Webinar</a:t>
            </a:r>
          </a:p>
          <a:p>
            <a:r>
              <a:rPr lang="en-US" dirty="0" smtClean="0"/>
              <a:t>July 10, 2012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  <a:endParaRPr lang="en-US" dirty="0"/>
          </a:p>
        </p:txBody>
      </p:sp>
      <p:pic>
        <p:nvPicPr>
          <p:cNvPr id="7" name="Picture 6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HIV Incidence and Case Surveillance  Branch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Process </a:t>
            </a:r>
            <a:r>
              <a:rPr lang="en-US" dirty="0" smtClean="0"/>
              <a:t>standards 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562600"/>
          </a:xfrm>
        </p:spPr>
        <p:txBody>
          <a:bodyPr/>
          <a:lstStyle/>
          <a:p>
            <a:r>
              <a:rPr lang="en-US" dirty="0" smtClean="0"/>
              <a:t>Link with each of the 3 main sources at least yearly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State/Local Vital Records (death certificate data file)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NDI </a:t>
            </a:r>
            <a:r>
              <a:rPr lang="en-US" sz="2400" dirty="0" smtClean="0"/>
              <a:t>updated in August or September every year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SSDMF </a:t>
            </a:r>
            <a:r>
              <a:rPr lang="en-US" sz="2400" dirty="0" smtClean="0"/>
              <a:t>updated quarterly but disseminated by CDC yearly, usually in April or May </a:t>
            </a:r>
          </a:p>
        </p:txBody>
      </p:sp>
    </p:spTree>
    <p:extLst>
      <p:ext uri="{BB962C8B-B14F-4D97-AF65-F5344CB8AC3E}">
        <p14:creationId xmlns:p14="http://schemas.microsoft.com/office/powerpoint/2010/main" val="425209253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Process </a:t>
            </a:r>
            <a:r>
              <a:rPr lang="en-US" dirty="0" smtClean="0"/>
              <a:t>standards 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562600"/>
          </a:xfrm>
        </p:spPr>
        <p:txBody>
          <a:bodyPr/>
          <a:lstStyle/>
          <a:p>
            <a:r>
              <a:rPr lang="en-US" dirty="0" smtClean="0"/>
              <a:t>Link 2 ways with State/local vital records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To find all deaths, </a:t>
            </a:r>
            <a:r>
              <a:rPr lang="en-US" sz="2400" dirty="0" smtClean="0">
                <a:solidFill>
                  <a:srgbClr val="FFFFFF"/>
                </a:solidFill>
              </a:rPr>
              <a:t>link cases with all death records </a:t>
            </a:r>
            <a:r>
              <a:rPr lang="en-US" sz="2400" dirty="0" smtClean="0"/>
              <a:t>for the year (regardless of cause),  </a:t>
            </a:r>
            <a:r>
              <a:rPr lang="en-US" sz="2400" u="sng" dirty="0" smtClean="0"/>
              <a:t>including death records that did not mention HIV </a:t>
            </a:r>
            <a:r>
              <a:rPr lang="en-US" sz="2400" dirty="0" smtClean="0"/>
              <a:t>as a cause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To find potential new cases, </a:t>
            </a:r>
            <a:r>
              <a:rPr lang="en-US" sz="2400" dirty="0" smtClean="0">
                <a:solidFill>
                  <a:srgbClr val="FFFFFF"/>
                </a:solidFill>
              </a:rPr>
              <a:t>link cases with </a:t>
            </a:r>
            <a:r>
              <a:rPr lang="en-US" sz="2400" u="sng" dirty="0" smtClean="0">
                <a:solidFill>
                  <a:srgbClr val="FFFFFF"/>
                </a:solidFill>
              </a:rPr>
              <a:t>only death records that mention HIV</a:t>
            </a:r>
            <a:r>
              <a:rPr lang="en-US" sz="2400" dirty="0" smtClean="0">
                <a:solidFill>
                  <a:srgbClr val="FFFFFF"/>
                </a:solidFill>
              </a:rPr>
              <a:t>.  Investigate </a:t>
            </a:r>
            <a:r>
              <a:rPr lang="en-US" sz="2400" u="sng" dirty="0" smtClean="0">
                <a:solidFill>
                  <a:srgbClr val="FFFFFF"/>
                </a:solidFill>
              </a:rPr>
              <a:t>death </a:t>
            </a:r>
            <a:r>
              <a:rPr lang="en-US" sz="2400" u="sng" dirty="0" smtClean="0"/>
              <a:t>certificates that do not match </a:t>
            </a:r>
            <a:r>
              <a:rPr lang="en-US" sz="2400" dirty="0" smtClean="0"/>
              <a:t>previously reported cases 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Link death records with all cases that could have died in the year of death data, </a:t>
            </a:r>
            <a:r>
              <a:rPr lang="en-US" sz="2400" u="sng" dirty="0" smtClean="0">
                <a:solidFill>
                  <a:srgbClr val="FFFF00"/>
                </a:solidFill>
              </a:rPr>
              <a:t>including cases already known to have died in that year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to prevent those cases from resulting in non-matching death certificates</a:t>
            </a:r>
          </a:p>
        </p:txBody>
      </p:sp>
    </p:spTree>
    <p:extLst>
      <p:ext uri="{BB962C8B-B14F-4D97-AF65-F5344CB8AC3E}">
        <p14:creationId xmlns:p14="http://schemas.microsoft.com/office/powerpoint/2010/main" val="414856002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Process </a:t>
            </a:r>
            <a:r>
              <a:rPr lang="en-US" dirty="0" smtClean="0"/>
              <a:t>standards  (3)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562600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teps to link with NDI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Apply to NDI office for approval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Prepare, encrypt, and submit HIV case data to NDI office</a:t>
            </a:r>
          </a:p>
          <a:p>
            <a:pPr lvl="2"/>
            <a:r>
              <a:rPr lang="en-US" sz="2200" dirty="0" smtClean="0">
                <a:solidFill>
                  <a:srgbClr val="FFFFFF"/>
                </a:solidFill>
              </a:rPr>
              <a:t>Use SAS program (</a:t>
            </a:r>
            <a:r>
              <a:rPr lang="en-US" sz="2200" dirty="0" err="1" smtClean="0">
                <a:solidFill>
                  <a:srgbClr val="00FFFF"/>
                </a:solidFill>
              </a:rPr>
              <a:t>NDI_eHARS_to_TXT_B.sas</a:t>
            </a:r>
            <a:r>
              <a:rPr lang="en-US" sz="2200" dirty="0" smtClean="0">
                <a:solidFill>
                  <a:srgbClr val="FFFFFF"/>
                </a:solidFill>
              </a:rPr>
              <a:t>)</a:t>
            </a:r>
            <a:r>
              <a:rPr lang="en-US" sz="2200" dirty="0" smtClean="0">
                <a:solidFill>
                  <a:srgbClr val="FFFF00"/>
                </a:solidFill>
              </a:rPr>
              <a:t> </a:t>
            </a:r>
            <a:endParaRPr lang="en-US" sz="2200" dirty="0" smtClean="0"/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Receive encrypted NDI data on potential matches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Select “true” matches from among potential matches</a:t>
            </a:r>
          </a:p>
          <a:p>
            <a:pPr lvl="2"/>
            <a:r>
              <a:rPr lang="en-US" sz="2200" dirty="0" smtClean="0">
                <a:solidFill>
                  <a:srgbClr val="FFFFFF"/>
                </a:solidFill>
              </a:rPr>
              <a:t>Use SAS program (</a:t>
            </a:r>
            <a:r>
              <a:rPr lang="en-US" sz="2200" dirty="0" smtClean="0">
                <a:solidFill>
                  <a:srgbClr val="00FFFF"/>
                </a:solidFill>
              </a:rPr>
              <a:t>NDI_Select_True_Matches_Ver2011_11_21.sas</a:t>
            </a:r>
            <a:r>
              <a:rPr lang="en-US" sz="2200" dirty="0" smtClean="0">
                <a:solidFill>
                  <a:srgbClr val="FFFFFF"/>
                </a:solidFill>
              </a:rPr>
              <a:t>) 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Import (do not manually enter) data on true matches into eHARS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Use SAS </a:t>
            </a:r>
            <a:r>
              <a:rPr lang="en-US" sz="2200" dirty="0" smtClean="0">
                <a:solidFill>
                  <a:srgbClr val="FFFFFF"/>
                </a:solidFill>
              </a:rPr>
              <a:t>program (</a:t>
            </a:r>
            <a:r>
              <a:rPr lang="en-US" sz="2200" dirty="0" err="1" smtClean="0">
                <a:solidFill>
                  <a:srgbClr val="00FFFF"/>
                </a:solidFill>
              </a:rPr>
              <a:t>BUILD_NDI_IMPORT_FILE.sas</a:t>
            </a:r>
            <a:r>
              <a:rPr lang="en-US" sz="2200" dirty="0" smtClean="0">
                <a:solidFill>
                  <a:srgbClr val="FFFFFF"/>
                </a:solidFill>
              </a:rPr>
              <a:t>)</a:t>
            </a:r>
            <a:endParaRPr lang="en-US" sz="2200" dirty="0" smtClean="0">
              <a:solidFill>
                <a:srgbClr val="FFFF00"/>
              </a:solidFill>
            </a:endParaRPr>
          </a:p>
          <a:p>
            <a:pPr lvl="1"/>
            <a:endParaRPr lang="en-US" sz="2400" dirty="0" smtClean="0">
              <a:solidFill>
                <a:srgbClr val="FFFF00"/>
              </a:solidFill>
            </a:endParaRPr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4046558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Process standards </a:t>
            </a:r>
            <a:r>
              <a:rPr lang="en-US" dirty="0" smtClean="0"/>
              <a:t>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5562600"/>
          </a:xfrm>
        </p:spPr>
        <p:txBody>
          <a:bodyPr/>
          <a:lstStyle/>
          <a:p>
            <a:r>
              <a:rPr lang="en-US" dirty="0" smtClean="0"/>
              <a:t>Import data on causes of death</a:t>
            </a:r>
          </a:p>
          <a:p>
            <a:pPr lvl="1"/>
            <a:r>
              <a:rPr lang="en-US" sz="2400" dirty="0" smtClean="0"/>
              <a:t>Do not manually enter data on underlying causes</a:t>
            </a:r>
          </a:p>
          <a:p>
            <a:pPr lvl="1"/>
            <a:r>
              <a:rPr lang="en-US" sz="2400" dirty="0" smtClean="0"/>
              <a:t>Do not try to guess underlying cause by looking at death certificate </a:t>
            </a:r>
            <a:endParaRPr lang="en-US" sz="2400" dirty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0" dirty="0" smtClean="0"/>
              <a:t>The next few slides show examples of how selecting the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0" dirty="0"/>
              <a:t> </a:t>
            </a:r>
            <a:r>
              <a:rPr lang="en-US" b="0" dirty="0" smtClean="0"/>
              <a:t>    underlying cause of death by looking at a death certificate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0" dirty="0"/>
              <a:t> </a:t>
            </a:r>
            <a:r>
              <a:rPr lang="en-US" b="0" dirty="0" smtClean="0"/>
              <a:t>    can be difficult.  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58136128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" y="228600"/>
            <a:ext cx="84201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400" b="0" dirty="0" smtClean="0">
                <a:solidFill>
                  <a:schemeClr val="bg1"/>
                </a:solidFill>
                <a:cs typeface="Arial" pitchFamily="34" charset="0"/>
              </a:rPr>
              <a:t>     </a:t>
            </a:r>
            <a:r>
              <a:rPr lang="en-US" sz="2400" b="0" dirty="0" smtClean="0">
                <a:solidFill>
                  <a:srgbClr val="FFFF00"/>
                </a:solidFill>
                <a:cs typeface="Arial" pitchFamily="34" charset="0"/>
              </a:rPr>
              <a:t>     </a:t>
            </a:r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Causes of Death </a:t>
            </a:r>
            <a:r>
              <a:rPr lang="en-US" sz="2600" dirty="0" smtClean="0">
                <a:solidFill>
                  <a:srgbClr val="00FFFF"/>
                </a:solidFill>
                <a:cs typeface="Arial" pitchFamily="34" charset="0"/>
              </a:rPr>
              <a:t>[as written on death certificate]</a:t>
            </a:r>
          </a:p>
          <a:p>
            <a:pPr marL="514350" indent="-514350"/>
            <a:endParaRPr lang="en-US" sz="800" b="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I. Enter the </a:t>
            </a:r>
            <a:r>
              <a:rPr lang="en-US" sz="2000" b="0" u="sng" dirty="0" smtClean="0">
                <a:solidFill>
                  <a:srgbClr val="FFFFFF"/>
                </a:solidFill>
                <a:cs typeface="Arial" pitchFamily="34" charset="0"/>
              </a:rPr>
              <a:t>chain of events--diseases, injuries, or complications--that directly caused the death. </a:t>
            </a:r>
            <a:endParaRPr lang="en-US" sz="2000" b="0" dirty="0" smtClean="0">
              <a:solidFill>
                <a:srgbClr val="FFFFFF"/>
              </a:solidFill>
              <a:cs typeface="Arial" pitchFamily="34" charset="0"/>
            </a:endParaRPr>
          </a:p>
          <a:p>
            <a:endParaRPr lang="en-US" sz="8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IMMEDIATE CAUSE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(Final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disease or condition ---------&gt; a.______________________________________            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resulting in death)                                   Due to (or as a consequence of):</a:t>
            </a:r>
          </a:p>
          <a:p>
            <a:endParaRPr lang="en-US" sz="800" b="0" dirty="0" smtClean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Sequentially list conditions,     b._____________________________________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if any, leading to the cause                     Due to (or as a consequence of):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listed on line a. 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Enter the </a:t>
            </a: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UNDERLYING CAUSE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c.______________________________________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(disease or injury that     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   Due to (or as a consequence of):         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initiated the events resulting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 death)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LAST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d.______________________________________</a:t>
            </a:r>
          </a:p>
          <a:p>
            <a:r>
              <a:rPr lang="en-US" sz="800" b="0" dirty="0" smtClean="0">
                <a:solidFill>
                  <a:schemeClr val="bg1"/>
                </a:solidFill>
                <a:cs typeface="Arial" pitchFamily="34" charset="0"/>
              </a:rPr>
              <a:t>___________________________________________________________________________________________________________________________________________________________________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II.   Enter other significant conditions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contributing to death but not resulting in the underlying cause given in PART I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</a:p>
          <a:p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 ____________________________________________________</a:t>
            </a:r>
          </a:p>
          <a:p>
            <a:endParaRPr 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11795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" y="228600"/>
            <a:ext cx="84201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400" b="0" dirty="0" smtClean="0">
                <a:solidFill>
                  <a:schemeClr val="bg1"/>
                </a:solidFill>
                <a:cs typeface="Arial" pitchFamily="34" charset="0"/>
              </a:rPr>
              <a:t>     </a:t>
            </a:r>
            <a:r>
              <a:rPr lang="en-US" sz="2400" b="0" dirty="0" smtClean="0">
                <a:solidFill>
                  <a:srgbClr val="FFFF00"/>
                </a:solidFill>
                <a:cs typeface="Arial" pitchFamily="34" charset="0"/>
              </a:rPr>
              <a:t>     </a:t>
            </a:r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Causes of Death </a:t>
            </a:r>
            <a:r>
              <a:rPr lang="en-US" sz="2600" dirty="0" smtClean="0">
                <a:solidFill>
                  <a:srgbClr val="00FFFF"/>
                </a:solidFill>
                <a:cs typeface="Arial" pitchFamily="34" charset="0"/>
              </a:rPr>
              <a:t>[as written on death certificate]</a:t>
            </a:r>
          </a:p>
          <a:p>
            <a:pPr marL="514350" indent="-514350"/>
            <a:endParaRPr lang="en-US" sz="800" b="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I. Enter the </a:t>
            </a:r>
            <a:r>
              <a:rPr lang="en-US" sz="2000" b="0" u="sng" dirty="0" smtClean="0">
                <a:solidFill>
                  <a:srgbClr val="FFFFFF"/>
                </a:solidFill>
                <a:cs typeface="Arial" pitchFamily="34" charset="0"/>
              </a:rPr>
              <a:t>chain of events--diseases, injuries, or complications--that directly caused the death. </a:t>
            </a:r>
            <a:endParaRPr lang="en-US" sz="2000" b="0" dirty="0" smtClean="0">
              <a:solidFill>
                <a:srgbClr val="FFFFFF"/>
              </a:solidFill>
              <a:cs typeface="Arial" pitchFamily="34" charset="0"/>
            </a:endParaRPr>
          </a:p>
          <a:p>
            <a:endParaRPr lang="en-US" sz="8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IMMEDIATE CAUSE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(Final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disease or condition ---------&gt;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a.____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Respiratory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insufficiency</a:t>
            </a:r>
            <a:r>
              <a:rPr lang="en-US" sz="2000" b="0" dirty="0" smtClean="0">
                <a:solidFill>
                  <a:srgbClr val="00FFFF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           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resulting in death)                                   Due to (or as a consequence of):</a:t>
            </a:r>
          </a:p>
          <a:p>
            <a:endParaRPr lang="en-US" sz="800" b="0" dirty="0" smtClean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Sequentially list conditions,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b.____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Pneumonia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if any, leading to the cause                     Due to (or as a consequence of):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listed on line a. 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Enter the </a:t>
            </a: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UNDERLYING CAUSE      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c.________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Immunodeficiency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(disease or injury that     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   Due to (or as a consequence of):         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initiated the events resulting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 death)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LAST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d._______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HIV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infection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___________________</a:t>
            </a:r>
          </a:p>
          <a:p>
            <a:r>
              <a:rPr lang="en-US" sz="800" b="0" dirty="0" smtClean="0">
                <a:solidFill>
                  <a:schemeClr val="bg1"/>
                </a:solidFill>
                <a:cs typeface="Arial" pitchFamily="34" charset="0"/>
              </a:rPr>
              <a:t>___________________________________________________________________________________________________________________________________________________________________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II.   Enter other significant conditions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contributing to death but not resulting in the underlying cause given in PART I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</a:p>
          <a:p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 _____________________</a:t>
            </a:r>
            <a:r>
              <a:rPr lang="en-US" sz="2400" dirty="0" smtClean="0">
                <a:solidFill>
                  <a:srgbClr val="00FFFF"/>
                </a:solidFill>
                <a:cs typeface="Arial" pitchFamily="34" charset="0"/>
              </a:rPr>
              <a:t>Diabetes mellitus</a:t>
            </a:r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________________</a:t>
            </a:r>
          </a:p>
          <a:p>
            <a:endParaRPr 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2836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" y="228600"/>
            <a:ext cx="84201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400" b="0" dirty="0" smtClean="0">
                <a:solidFill>
                  <a:schemeClr val="bg1"/>
                </a:solidFill>
                <a:cs typeface="Arial" pitchFamily="34" charset="0"/>
              </a:rPr>
              <a:t>     </a:t>
            </a:r>
            <a:r>
              <a:rPr lang="en-US" sz="2400" b="0" dirty="0" smtClean="0">
                <a:solidFill>
                  <a:srgbClr val="FFFF00"/>
                </a:solidFill>
                <a:cs typeface="Arial" pitchFamily="34" charset="0"/>
              </a:rPr>
              <a:t>     </a:t>
            </a:r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Causes of Death </a:t>
            </a:r>
            <a:r>
              <a:rPr lang="en-US" sz="2600" dirty="0" smtClean="0">
                <a:solidFill>
                  <a:srgbClr val="00FFFF"/>
                </a:solidFill>
                <a:cs typeface="Arial" pitchFamily="34" charset="0"/>
              </a:rPr>
              <a:t>[as written on death certificate]</a:t>
            </a:r>
          </a:p>
          <a:p>
            <a:pPr marL="514350" indent="-514350"/>
            <a:endParaRPr lang="en-US" sz="800" b="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I. Enter the </a:t>
            </a:r>
            <a:r>
              <a:rPr lang="en-US" sz="2000" b="0" u="sng" dirty="0" smtClean="0">
                <a:solidFill>
                  <a:srgbClr val="FFFFFF"/>
                </a:solidFill>
                <a:cs typeface="Arial" pitchFamily="34" charset="0"/>
              </a:rPr>
              <a:t>chain of events--diseases, injuries, or complications--that directly caused the death. </a:t>
            </a:r>
            <a:endParaRPr lang="en-US" sz="2000" b="0" dirty="0" smtClean="0">
              <a:solidFill>
                <a:srgbClr val="FFFFFF"/>
              </a:solidFill>
              <a:cs typeface="Arial" pitchFamily="34" charset="0"/>
            </a:endParaRPr>
          </a:p>
          <a:p>
            <a:endParaRPr lang="en-US" sz="8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IMMEDIATE CAUSE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(Final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disease or condition ---------&gt;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a.____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Respiratory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insufficiency</a:t>
            </a:r>
            <a:r>
              <a:rPr lang="en-US" sz="2000" b="0" dirty="0" smtClean="0">
                <a:solidFill>
                  <a:srgbClr val="00FFFF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           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resulting in death)                                   Due to (or as a consequence of):</a:t>
            </a:r>
          </a:p>
          <a:p>
            <a:endParaRPr lang="en-US" sz="800" b="0" dirty="0" smtClean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Sequentially list conditions,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b.____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Pneumonia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if any, leading to the cause                     Due to (or as a consequence of):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listed on line a. 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Enter the </a:t>
            </a: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UNDERLYING CAUSE      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c.________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Diabetes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mellitus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(disease or injury that     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   Due to (or as a consequence of):         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initiated the events resulting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 death)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LAST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d._______________________________________</a:t>
            </a:r>
          </a:p>
          <a:p>
            <a:r>
              <a:rPr lang="en-US" sz="800" b="0" dirty="0" smtClean="0">
                <a:solidFill>
                  <a:schemeClr val="bg1"/>
                </a:solidFill>
                <a:cs typeface="Arial" pitchFamily="34" charset="0"/>
              </a:rPr>
              <a:t>___________________________________________________________________________________________________________________________________________________________________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II.   Enter other significant conditions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contributing to death but not resulting in the underlying cause given in PART I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</a:p>
          <a:p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 _____________________</a:t>
            </a:r>
            <a:r>
              <a:rPr lang="en-US" sz="2400" dirty="0" smtClean="0">
                <a:solidFill>
                  <a:srgbClr val="00FFFF"/>
                </a:solidFill>
                <a:cs typeface="Arial" pitchFamily="34" charset="0"/>
              </a:rPr>
              <a:t>HIV infection</a:t>
            </a:r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____________________</a:t>
            </a:r>
          </a:p>
          <a:p>
            <a:endParaRPr 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24909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" y="228600"/>
            <a:ext cx="84201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400" b="0" dirty="0" smtClean="0">
                <a:solidFill>
                  <a:schemeClr val="bg1"/>
                </a:solidFill>
                <a:cs typeface="Arial" pitchFamily="34" charset="0"/>
              </a:rPr>
              <a:t>     </a:t>
            </a:r>
            <a:r>
              <a:rPr lang="en-US" sz="2400" b="0" dirty="0" smtClean="0">
                <a:solidFill>
                  <a:srgbClr val="FFFF00"/>
                </a:solidFill>
                <a:cs typeface="Arial" pitchFamily="34" charset="0"/>
              </a:rPr>
              <a:t>     </a:t>
            </a:r>
            <a:r>
              <a:rPr lang="en-US" sz="2800" b="1" dirty="0" smtClean="0">
                <a:solidFill>
                  <a:schemeClr val="bg1"/>
                </a:solidFill>
                <a:cs typeface="Arial" pitchFamily="34" charset="0"/>
              </a:rPr>
              <a:t>Causes of Death </a:t>
            </a:r>
            <a:r>
              <a:rPr lang="en-US" sz="2600" dirty="0" smtClean="0">
                <a:solidFill>
                  <a:srgbClr val="00FFFF"/>
                </a:solidFill>
                <a:cs typeface="Arial" pitchFamily="34" charset="0"/>
              </a:rPr>
              <a:t>[as written on death certificate]</a:t>
            </a:r>
          </a:p>
          <a:p>
            <a:pPr marL="514350" indent="-514350"/>
            <a:endParaRPr lang="en-US" sz="800" b="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I. Enter the </a:t>
            </a:r>
            <a:r>
              <a:rPr lang="en-US" sz="2000" b="0" u="sng" dirty="0" smtClean="0">
                <a:solidFill>
                  <a:srgbClr val="FFFFFF"/>
                </a:solidFill>
                <a:cs typeface="Arial" pitchFamily="34" charset="0"/>
              </a:rPr>
              <a:t>chain of events--diseases, injuries, or complications--that directly caused the death. </a:t>
            </a:r>
            <a:endParaRPr lang="en-US" sz="2000" b="0" dirty="0" smtClean="0">
              <a:solidFill>
                <a:srgbClr val="FFFFFF"/>
              </a:solidFill>
              <a:cs typeface="Arial" pitchFamily="34" charset="0"/>
            </a:endParaRPr>
          </a:p>
          <a:p>
            <a:endParaRPr lang="en-US" sz="800" dirty="0" smtClean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IMMEDIATE CAUSE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(Final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disease or condition ---------&gt;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a._____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HIV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infection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____________________           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resulting in death)                                   Due to (or as a consequence of):</a:t>
            </a:r>
          </a:p>
          <a:p>
            <a:endParaRPr lang="en-US" sz="800" b="0" dirty="0" smtClean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Sequentially list conditions,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b.____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Pneumonia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if any, leading to the cause                     Due to (or as a consequence of):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listed on line a. 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Enter the </a:t>
            </a:r>
          </a:p>
          <a:p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UNDERLYING CAUSE           </a:t>
            </a:r>
            <a:r>
              <a:rPr lang="en-US" sz="2000" b="0" dirty="0" err="1" smtClean="0">
                <a:solidFill>
                  <a:srgbClr val="FFFFFF"/>
                </a:solidFill>
                <a:cs typeface="Arial" pitchFamily="34" charset="0"/>
              </a:rPr>
              <a:t>c.________</a:t>
            </a:r>
            <a:r>
              <a:rPr lang="en-US" sz="2400" dirty="0" err="1">
                <a:solidFill>
                  <a:srgbClr val="00FFFF"/>
                </a:solidFill>
                <a:cs typeface="Arial" pitchFamily="34" charset="0"/>
              </a:rPr>
              <a:t>D</a:t>
            </a:r>
            <a:r>
              <a:rPr lang="en-US" sz="2400" b="0" dirty="0" err="1" smtClean="0">
                <a:solidFill>
                  <a:srgbClr val="00FFFF"/>
                </a:solidFill>
                <a:cs typeface="Arial" pitchFamily="34" charset="0"/>
              </a:rPr>
              <a:t>iabetes</a:t>
            </a:r>
            <a:r>
              <a:rPr lang="en-US" sz="2400" b="0" dirty="0" smtClean="0">
                <a:solidFill>
                  <a:srgbClr val="00FFFF"/>
                </a:solidFill>
                <a:cs typeface="Arial" pitchFamily="34" charset="0"/>
              </a:rPr>
              <a:t> mellitus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______________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(disease or injury that     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   Due to (or as a consequence of):         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initiated the events resulting </a:t>
            </a:r>
          </a:p>
          <a:p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in death)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LAST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                    </a:t>
            </a:r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 d._______________________________________</a:t>
            </a:r>
          </a:p>
          <a:p>
            <a:r>
              <a:rPr lang="en-US" sz="800" b="0" dirty="0" smtClean="0">
                <a:solidFill>
                  <a:schemeClr val="bg1"/>
                </a:solidFill>
                <a:cs typeface="Arial" pitchFamily="34" charset="0"/>
              </a:rPr>
              <a:t>___________________________________________________________________________________________________________________________________________________________________</a:t>
            </a:r>
          </a:p>
          <a:p>
            <a:r>
              <a:rPr lang="en-US" sz="2000" b="0" dirty="0" smtClean="0">
                <a:solidFill>
                  <a:srgbClr val="FFFFFF"/>
                </a:solidFill>
                <a:cs typeface="Arial" pitchFamily="34" charset="0"/>
              </a:rPr>
              <a:t>PART II.   Enter other significant conditions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0" dirty="0" smtClean="0">
                <a:solidFill>
                  <a:srgbClr val="FFFF00"/>
                </a:solidFill>
                <a:cs typeface="Arial" pitchFamily="34" charset="0"/>
              </a:rPr>
              <a:t>contributing to death but not resulting in the underlying cause given in PART I</a:t>
            </a:r>
            <a:r>
              <a:rPr lang="en-US" sz="2000" b="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</a:p>
          <a:p>
            <a:r>
              <a:rPr lang="en-US" sz="2400" dirty="0" smtClean="0">
                <a:solidFill>
                  <a:schemeClr val="bg1"/>
                </a:solidFill>
                <a:cs typeface="Arial" pitchFamily="34" charset="0"/>
              </a:rPr>
              <a:t> _____________________________________________________</a:t>
            </a:r>
          </a:p>
          <a:p>
            <a:endParaRPr 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2490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Major Changes from Previous </a:t>
            </a:r>
            <a:r>
              <a:rPr lang="en-US" i="1" dirty="0" smtClean="0"/>
              <a:t>Technical Guidance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b="0" dirty="0" smtClean="0"/>
              <a:t>Linkage with SSDMF and NDI were previously only </a:t>
            </a:r>
            <a:r>
              <a:rPr lang="en-US" b="0" u="sng" dirty="0" smtClean="0"/>
              <a:t>recommended</a:t>
            </a:r>
            <a:r>
              <a:rPr lang="en-US" b="0" dirty="0" smtClean="0"/>
              <a:t> but are now </a:t>
            </a:r>
            <a:r>
              <a:rPr lang="en-US" b="0" u="sng" dirty="0" smtClean="0"/>
              <a:t>required</a:t>
            </a:r>
            <a:r>
              <a:rPr lang="en-US" b="0" dirty="0" smtClean="0"/>
              <a:t> </a:t>
            </a:r>
          </a:p>
          <a:p>
            <a:pPr marL="0" indent="0">
              <a:buNone/>
            </a:pPr>
            <a:r>
              <a:rPr lang="en-US" b="0" dirty="0" smtClean="0"/>
              <a:t>         unless the health department has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Law/regulation that prohibits health department from collecting </a:t>
            </a:r>
            <a:r>
              <a:rPr lang="en-US" sz="2400" dirty="0" smtClean="0">
                <a:solidFill>
                  <a:srgbClr val="FFFFFF"/>
                </a:solidFill>
              </a:rPr>
              <a:t>Social Security numbers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Law/regulation that prohibits submitting </a:t>
            </a:r>
            <a:r>
              <a:rPr lang="en-US" sz="2400" dirty="0" smtClean="0">
                <a:solidFill>
                  <a:srgbClr val="FFFFFF"/>
                </a:solidFill>
              </a:rPr>
              <a:t>personally identified case data to NDI staff </a:t>
            </a:r>
          </a:p>
          <a:p>
            <a:endParaRPr lang="en-US" b="0" dirty="0" smtClean="0"/>
          </a:p>
          <a:p>
            <a:pPr marL="0" indent="0">
              <a:buNone/>
            </a:pPr>
            <a:endParaRPr lang="en-US" sz="2800" b="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9830593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Major Changes from Previous </a:t>
            </a:r>
            <a:r>
              <a:rPr lang="en-US" i="1" dirty="0" smtClean="0"/>
              <a:t>Technical Guidance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8362"/>
            <a:ext cx="8229600" cy="5608638"/>
          </a:xfrm>
        </p:spPr>
        <p:txBody>
          <a:bodyPr/>
          <a:lstStyle/>
          <a:p>
            <a:r>
              <a:rPr lang="en-US" b="0" dirty="0" smtClean="0"/>
              <a:t>Collecting data on causes of death was previously optional but is now required, preferably including both the underlying cause and the multiple causes</a:t>
            </a:r>
          </a:p>
          <a:p>
            <a:pPr marL="0" indent="0">
              <a:buNone/>
            </a:pPr>
            <a:endParaRPr lang="en-US" sz="800" b="0" dirty="0" smtClean="0"/>
          </a:p>
          <a:p>
            <a:r>
              <a:rPr lang="en-US" b="0" dirty="0" smtClean="0"/>
              <a:t>Importation, rather than manual entry of data on causes of death was previously optional, but is now required</a:t>
            </a:r>
          </a:p>
          <a:p>
            <a:pPr marL="0" indent="0">
              <a:buNone/>
            </a:pPr>
            <a:endParaRPr lang="en-US" sz="800" b="0" dirty="0" smtClean="0"/>
          </a:p>
          <a:p>
            <a:r>
              <a:rPr lang="en-US" b="0" dirty="0" smtClean="0"/>
              <a:t>The 2 required ways of linking with state/local death certificate data are described more clearly</a:t>
            </a:r>
          </a:p>
          <a:p>
            <a:pPr lvl="1"/>
            <a:r>
              <a:rPr lang="en-US" sz="2400" dirty="0" smtClean="0"/>
              <a:t>Finding all deaths of previously reported cases, regardless of  whether HIV is mentioned on death certificate</a:t>
            </a:r>
          </a:p>
          <a:p>
            <a:pPr lvl="1"/>
            <a:r>
              <a:rPr lang="en-US" sz="2400" b="0" dirty="0" smtClean="0"/>
              <a:t>Finding potential new cases from non-matching death certificates that mention HIV</a:t>
            </a:r>
          </a:p>
          <a:p>
            <a:endParaRPr lang="en-US" b="0" dirty="0" smtClean="0"/>
          </a:p>
          <a:p>
            <a:pPr marL="0" indent="0">
              <a:buNone/>
            </a:pPr>
            <a:endParaRPr lang="en-US" sz="2800" b="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05324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reasons for collecting data on deaths</a:t>
            </a:r>
          </a:p>
          <a:p>
            <a:r>
              <a:rPr lang="en-US" dirty="0" smtClean="0"/>
              <a:t>Learn about 3 main sources of data on death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Relative </a:t>
            </a:r>
            <a:r>
              <a:rPr lang="en-US" sz="2400" dirty="0">
                <a:solidFill>
                  <a:srgbClr val="FFFF00"/>
                </a:solidFill>
              </a:rPr>
              <a:t>advantages and </a:t>
            </a:r>
            <a:r>
              <a:rPr lang="en-US" sz="2400" dirty="0" smtClean="0">
                <a:solidFill>
                  <a:srgbClr val="FFFF00"/>
                </a:solidFill>
              </a:rPr>
              <a:t>disadvantages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How they complement one another</a:t>
            </a:r>
          </a:p>
          <a:p>
            <a:r>
              <a:rPr lang="en-US" dirty="0" smtClean="0"/>
              <a:t>Learn process standards for collecting death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5316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Main Takeaway </a:t>
            </a:r>
            <a:r>
              <a:rPr lang="en-US" dirty="0" smtClean="0"/>
              <a:t>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 with State vital records, NDI, and SSDMF yearly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Use the 2 different ways of linkage with State vital records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Import data on causes of death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79513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ts val="3000"/>
              </a:lnSpc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FFC000"/>
                </a:solidFill>
              </a:rPr>
              <a:t>Questions</a:t>
            </a:r>
            <a:endParaRPr lang="en-US" sz="5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19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57400"/>
            <a:ext cx="8229600" cy="411162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dirty="0" smtClean="0">
                <a:solidFill>
                  <a:schemeClr val="bg2"/>
                </a:solidFill>
                <a:latin typeface="Myriad Web Pro"/>
                <a:ea typeface="+mn-ea"/>
                <a:cs typeface="+mn-cs"/>
              </a:rPr>
              <a:t>Thank you!</a:t>
            </a:r>
            <a:endParaRPr lang="en-US" dirty="0" smtClean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/>
          <a:lstStyle/>
          <a:p>
            <a:pPr algn="l"/>
            <a:r>
              <a:rPr lang="en-US" sz="1200" dirty="0" smtClean="0"/>
              <a:t>For more information please contact Centers for Disease Control and Prevention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1200" b="0" dirty="0" smtClean="0"/>
              <a:t>1600 Clifton Road NE, Atlanta, GA  30333</a:t>
            </a:r>
          </a:p>
          <a:p>
            <a:pPr lvl="0" algn="l"/>
            <a:r>
              <a:rPr lang="en-US" sz="1200" b="0" dirty="0" smtClean="0"/>
              <a:t>Telephone: 1-800-CDC-INFO (232-4636)/TTY: 1-888-232-6348</a:t>
            </a:r>
          </a:p>
          <a:p>
            <a:pPr lvl="0" algn="l"/>
            <a:r>
              <a:rPr lang="en-US" sz="1200" b="0" dirty="0" smtClean="0"/>
              <a:t>E-mail:  cdcinfo@cdc.gov 	Web:  http://www.cdc.gov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900" b="0" dirty="0" smtClean="0"/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</a:p>
          <a:p>
            <a:endParaRPr lang="en-US" dirty="0"/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Place Division name here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4238"/>
            <a:ext cx="8229600" cy="563562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pPr lvl="0"/>
            <a:r>
              <a:rPr lang="en-US" dirty="0" smtClean="0"/>
              <a:t>Reasons for death data ascertainment </a:t>
            </a:r>
          </a:p>
          <a:p>
            <a:pPr lvl="0"/>
            <a:r>
              <a:rPr lang="en-US" dirty="0" smtClean="0"/>
              <a:t>Sources </a:t>
            </a:r>
            <a:r>
              <a:rPr lang="en-US" dirty="0"/>
              <a:t>of death </a:t>
            </a:r>
            <a:r>
              <a:rPr lang="en-US" dirty="0" smtClean="0"/>
              <a:t>information</a:t>
            </a:r>
          </a:p>
          <a:p>
            <a:pPr lvl="0"/>
            <a:r>
              <a:rPr lang="en-US" dirty="0" smtClean="0"/>
              <a:t>Data </a:t>
            </a:r>
            <a:r>
              <a:rPr lang="en-US" dirty="0"/>
              <a:t>to be collected from death </a:t>
            </a:r>
            <a:r>
              <a:rPr lang="en-US" dirty="0" smtClean="0"/>
              <a:t>records</a:t>
            </a:r>
          </a:p>
          <a:p>
            <a:pPr lvl="0"/>
            <a:r>
              <a:rPr lang="en-US" dirty="0" smtClean="0"/>
              <a:t>Process standards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6331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 smtClean="0"/>
              <a:t>Reasons for Collecting Death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638800"/>
          </a:xfrm>
        </p:spPr>
        <p:txBody>
          <a:bodyPr/>
          <a:lstStyle/>
          <a:p>
            <a:r>
              <a:rPr lang="en-US" u="sng" dirty="0">
                <a:solidFill>
                  <a:srgbClr val="FFFFFF"/>
                </a:solidFill>
              </a:rPr>
              <a:t>Update vital status of old cases</a:t>
            </a:r>
            <a:r>
              <a:rPr lang="en-US" b="0" dirty="0">
                <a:solidFill>
                  <a:srgbClr val="FFFFFF"/>
                </a:solidFill>
              </a:rPr>
              <a:t> (previously reported) based on matching death </a:t>
            </a:r>
            <a:r>
              <a:rPr lang="en-US" b="0" dirty="0" smtClean="0">
                <a:solidFill>
                  <a:srgbClr val="FFFFFF"/>
                </a:solidFill>
              </a:rPr>
              <a:t>records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Avoid including dead persons among those living with HIV in estimates of HIV prevalence, used for allocating resources </a:t>
            </a:r>
            <a:endParaRPr lang="en-US" sz="2400" dirty="0" smtClean="0">
              <a:solidFill>
                <a:srgbClr val="FFFF00"/>
              </a:solidFill>
            </a:endParaRP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Evaluate </a:t>
            </a:r>
            <a:r>
              <a:rPr lang="en-US" sz="2400" dirty="0" smtClean="0">
                <a:solidFill>
                  <a:srgbClr val="FFFF00"/>
                </a:solidFill>
              </a:rPr>
              <a:t>success </a:t>
            </a:r>
            <a:r>
              <a:rPr lang="en-US" sz="2400" dirty="0">
                <a:solidFill>
                  <a:srgbClr val="FFFF00"/>
                </a:solidFill>
              </a:rPr>
              <a:t>of </a:t>
            </a:r>
            <a:r>
              <a:rPr lang="en-US" sz="2400" dirty="0" smtClean="0">
                <a:solidFill>
                  <a:srgbClr val="FFFF00"/>
                </a:solidFill>
              </a:rPr>
              <a:t>prevention </a:t>
            </a:r>
            <a:r>
              <a:rPr lang="en-US" sz="2400" dirty="0">
                <a:solidFill>
                  <a:srgbClr val="FFFF00"/>
                </a:solidFill>
              </a:rPr>
              <a:t>and </a:t>
            </a:r>
            <a:r>
              <a:rPr lang="en-US" sz="2400" dirty="0" smtClean="0">
                <a:solidFill>
                  <a:srgbClr val="FFFF00"/>
                </a:solidFill>
              </a:rPr>
              <a:t>treatment HIV infection </a:t>
            </a:r>
            <a:endParaRPr lang="en-US" sz="2400" dirty="0">
              <a:solidFill>
                <a:srgbClr val="FFFF00"/>
              </a:solidFill>
            </a:endParaRPr>
          </a:p>
          <a:p>
            <a:pPr lvl="2"/>
            <a:r>
              <a:rPr lang="en-US" sz="2400" dirty="0" smtClean="0">
                <a:solidFill>
                  <a:srgbClr val="FFC000"/>
                </a:solidFill>
              </a:rPr>
              <a:t>Trends in death rates due to underlying HIV infection</a:t>
            </a:r>
          </a:p>
          <a:p>
            <a:pPr lvl="2"/>
            <a:r>
              <a:rPr lang="en-US" sz="2400" dirty="0" smtClean="0">
                <a:solidFill>
                  <a:srgbClr val="FFC000"/>
                </a:solidFill>
              </a:rPr>
              <a:t>Trends in causes of death among HIV-infected persons</a:t>
            </a:r>
          </a:p>
          <a:p>
            <a:pPr marL="0" indent="0">
              <a:buNone/>
            </a:pPr>
            <a:endParaRPr lang="en-US" sz="800" b="0" dirty="0" smtClean="0">
              <a:solidFill>
                <a:srgbClr val="FFFFFF"/>
              </a:solidFill>
            </a:endParaRPr>
          </a:p>
          <a:p>
            <a:r>
              <a:rPr lang="en-US" u="sng" dirty="0" smtClean="0">
                <a:solidFill>
                  <a:srgbClr val="FFFFFF"/>
                </a:solidFill>
              </a:rPr>
              <a:t>Find potential </a:t>
            </a:r>
            <a:r>
              <a:rPr lang="en-US" u="sng" dirty="0">
                <a:solidFill>
                  <a:srgbClr val="FFFFFF"/>
                </a:solidFill>
              </a:rPr>
              <a:t>new cases</a:t>
            </a:r>
            <a:r>
              <a:rPr lang="en-US" b="0" dirty="0">
                <a:solidFill>
                  <a:srgbClr val="FFFFFF"/>
                </a:solidFill>
              </a:rPr>
              <a:t> among non-matching death certificates that mention HIV as a cause of death from state </a:t>
            </a:r>
            <a:r>
              <a:rPr lang="en-US" b="0" dirty="0" smtClean="0">
                <a:solidFill>
                  <a:srgbClr val="FFFFFF"/>
                </a:solidFill>
              </a:rPr>
              <a:t>vital records offices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173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/>
              <a:t>Sources of death </a:t>
            </a:r>
            <a:r>
              <a:rPr lang="en-US" dirty="0" smtClean="0"/>
              <a:t>information 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638800"/>
          </a:xfrm>
        </p:spPr>
        <p:txBody>
          <a:bodyPr/>
          <a:lstStyle/>
          <a:p>
            <a:r>
              <a:rPr lang="en-US" u="sng" dirty="0" smtClean="0"/>
              <a:t>Choice of data sources presents a dilemma </a:t>
            </a:r>
            <a:r>
              <a:rPr lang="en-US" dirty="0" smtClean="0">
                <a:solidFill>
                  <a:srgbClr val="FFFF00"/>
                </a:solidFill>
              </a:rPr>
              <a:t>between timeliness and completeness</a:t>
            </a:r>
          </a:p>
          <a:p>
            <a:pPr marL="0" indent="0">
              <a:buNone/>
            </a:pPr>
            <a:endParaRPr lang="en-US" sz="800" u="sng" dirty="0" smtClean="0"/>
          </a:p>
          <a:p>
            <a:r>
              <a:rPr lang="en-US" u="sng" dirty="0" smtClean="0"/>
              <a:t>State/Local </a:t>
            </a:r>
            <a:r>
              <a:rPr lang="en-US" u="sng" dirty="0"/>
              <a:t>Vital Records </a:t>
            </a:r>
            <a:endParaRPr lang="en-US" u="sng" dirty="0" smtClean="0"/>
          </a:p>
          <a:p>
            <a:pPr lvl="1"/>
            <a:r>
              <a:rPr lang="en-US" sz="2400" dirty="0" smtClean="0"/>
              <a:t>Individual death certificates – </a:t>
            </a:r>
            <a:r>
              <a:rPr lang="en-US" sz="2400" dirty="0" smtClean="0">
                <a:solidFill>
                  <a:srgbClr val="FFFF00"/>
                </a:solidFill>
              </a:rPr>
              <a:t>Most timely but not good for ascertaining underlying cause </a:t>
            </a:r>
          </a:p>
          <a:p>
            <a:pPr lvl="1"/>
            <a:r>
              <a:rPr lang="en-US" sz="2400" dirty="0" smtClean="0"/>
              <a:t>Electronic data files – 3 versions</a:t>
            </a:r>
            <a:endParaRPr lang="en-US" sz="2400" dirty="0" smtClean="0">
              <a:solidFill>
                <a:srgbClr val="FFFF00"/>
              </a:solidFill>
            </a:endParaRPr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 smtClean="0"/>
              <a:t>Without cause of death – </a:t>
            </a:r>
            <a:r>
              <a:rPr lang="en-US" sz="2400" dirty="0" smtClean="0">
                <a:solidFill>
                  <a:srgbClr val="FFFF00"/>
                </a:solidFill>
              </a:rPr>
              <a:t>Most timely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 smtClean="0"/>
              <a:t>With the Underlying Cause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400" dirty="0" smtClean="0"/>
              <a:t>With Underlying and Multiple Causes – </a:t>
            </a:r>
            <a:r>
              <a:rPr lang="en-US" sz="2400" dirty="0" smtClean="0">
                <a:solidFill>
                  <a:srgbClr val="FFFF00"/>
                </a:solidFill>
              </a:rPr>
              <a:t>Most complete but least timely </a:t>
            </a:r>
          </a:p>
          <a:p>
            <a:pPr lvl="1"/>
            <a:r>
              <a:rPr lang="en-US" sz="2400" dirty="0" smtClean="0"/>
              <a:t>Limited to </a:t>
            </a:r>
            <a:r>
              <a:rPr lang="en-US" sz="2400" dirty="0" smtClean="0">
                <a:solidFill>
                  <a:srgbClr val="FFFF00"/>
                </a:solidFill>
              </a:rPr>
              <a:t>state residents or deaths that occurred in state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04155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/>
              <a:t>Sources of death </a:t>
            </a:r>
            <a:r>
              <a:rPr lang="en-US" dirty="0" smtClean="0"/>
              <a:t>information 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/>
          <a:lstStyle/>
          <a:p>
            <a:r>
              <a:rPr lang="en-US" u="sng" dirty="0"/>
              <a:t>National Death Index (NDI)</a:t>
            </a:r>
            <a:r>
              <a:rPr lang="en-US" dirty="0"/>
              <a:t> </a:t>
            </a:r>
          </a:p>
          <a:p>
            <a:pPr lvl="1"/>
            <a:r>
              <a:rPr lang="en-US" sz="2400" dirty="0" smtClean="0"/>
              <a:t>2 versions:  </a:t>
            </a:r>
          </a:p>
          <a:p>
            <a:pPr lvl="2"/>
            <a:r>
              <a:rPr lang="en-US" sz="2400" dirty="0" smtClean="0"/>
              <a:t>Standard </a:t>
            </a:r>
            <a:r>
              <a:rPr lang="en-US" sz="2400" dirty="0"/>
              <a:t>search – </a:t>
            </a:r>
            <a:r>
              <a:rPr lang="en-US" sz="2400" dirty="0" smtClean="0">
                <a:solidFill>
                  <a:srgbClr val="FFFF00"/>
                </a:solidFill>
              </a:rPr>
              <a:t>No </a:t>
            </a:r>
            <a:r>
              <a:rPr lang="en-US" sz="2400" dirty="0">
                <a:solidFill>
                  <a:srgbClr val="FFFF00"/>
                </a:solidFill>
              </a:rPr>
              <a:t>causes of death </a:t>
            </a:r>
          </a:p>
          <a:p>
            <a:pPr lvl="2"/>
            <a:r>
              <a:rPr lang="en-US" sz="2400" dirty="0"/>
              <a:t>“</a:t>
            </a:r>
            <a:r>
              <a:rPr lang="en-US" sz="2400" b="1" dirty="0"/>
              <a:t>NDI-Plus</a:t>
            </a:r>
            <a:r>
              <a:rPr lang="en-US" sz="2400" dirty="0"/>
              <a:t>” search – </a:t>
            </a:r>
            <a:r>
              <a:rPr lang="en-US" sz="2400" dirty="0">
                <a:solidFill>
                  <a:srgbClr val="FFFF00"/>
                </a:solidFill>
              </a:rPr>
              <a:t>Most complete </a:t>
            </a:r>
            <a:r>
              <a:rPr lang="en-US" sz="2400" dirty="0" smtClean="0">
                <a:solidFill>
                  <a:srgbClr val="FFFF00"/>
                </a:solidFill>
              </a:rPr>
              <a:t>(includes underlying &amp; multiple causes of death)</a:t>
            </a:r>
            <a:endParaRPr lang="en-US" sz="2400" dirty="0">
              <a:solidFill>
                <a:srgbClr val="FFFF00"/>
              </a:solidFill>
            </a:endParaRPr>
          </a:p>
          <a:p>
            <a:pPr lvl="1"/>
            <a:r>
              <a:rPr lang="en-US" sz="2400" dirty="0"/>
              <a:t>Not available until </a:t>
            </a:r>
            <a:r>
              <a:rPr lang="en-US" sz="2400" dirty="0">
                <a:solidFill>
                  <a:srgbClr val="FFFF00"/>
                </a:solidFill>
              </a:rPr>
              <a:t>at least 2 years after death  </a:t>
            </a:r>
          </a:p>
          <a:p>
            <a:pPr lvl="1"/>
            <a:r>
              <a:rPr lang="en-US" sz="2400" dirty="0"/>
              <a:t>Limited to deaths </a:t>
            </a:r>
            <a:r>
              <a:rPr lang="en-US" sz="2400" dirty="0" smtClean="0">
                <a:solidFill>
                  <a:srgbClr val="FFFF00"/>
                </a:solidFill>
              </a:rPr>
              <a:t>in </a:t>
            </a:r>
            <a:r>
              <a:rPr lang="en-US" sz="2400" dirty="0">
                <a:solidFill>
                  <a:srgbClr val="FFFF00"/>
                </a:solidFill>
              </a:rPr>
              <a:t>the United States </a:t>
            </a:r>
            <a:endParaRPr lang="en-US" sz="2400" dirty="0" smtClean="0">
              <a:solidFill>
                <a:srgbClr val="FFFF00"/>
              </a:solidFill>
            </a:endParaRPr>
          </a:p>
          <a:p>
            <a:r>
              <a:rPr lang="en-US" u="sng" dirty="0" smtClean="0"/>
              <a:t>Social </a:t>
            </a:r>
            <a:r>
              <a:rPr lang="en-US" u="sng" dirty="0"/>
              <a:t>Security Death Master File (SSDMF) (“SSDI”)</a:t>
            </a:r>
          </a:p>
          <a:p>
            <a:pPr lvl="1"/>
            <a:r>
              <a:rPr lang="en-US" sz="2400" dirty="0"/>
              <a:t>More timely than NDI, but </a:t>
            </a:r>
            <a:r>
              <a:rPr lang="en-US" sz="2400" dirty="0">
                <a:solidFill>
                  <a:srgbClr val="FFFF00"/>
                </a:solidFill>
              </a:rPr>
              <a:t>no causes of death</a:t>
            </a:r>
          </a:p>
          <a:p>
            <a:pPr lvl="1"/>
            <a:r>
              <a:rPr lang="en-US" sz="2400" dirty="0" smtClean="0"/>
              <a:t>Includes deaths in </a:t>
            </a:r>
            <a:r>
              <a:rPr lang="en-US" sz="2400" dirty="0" smtClean="0">
                <a:solidFill>
                  <a:srgbClr val="FFFF00"/>
                </a:solidFill>
              </a:rPr>
              <a:t>other countries</a:t>
            </a:r>
          </a:p>
          <a:p>
            <a:pPr lvl="1"/>
            <a:r>
              <a:rPr lang="en-US" sz="2400" dirty="0" smtClean="0"/>
              <a:t>Limited </a:t>
            </a:r>
            <a:r>
              <a:rPr lang="en-US" sz="2400" dirty="0"/>
              <a:t>to decedents with </a:t>
            </a:r>
            <a:r>
              <a:rPr lang="en-US" sz="2400" dirty="0">
                <a:solidFill>
                  <a:srgbClr val="FFFF00"/>
                </a:solidFill>
              </a:rPr>
              <a:t>Social Security </a:t>
            </a:r>
            <a:r>
              <a:rPr lang="en-US" sz="2400" dirty="0" smtClean="0">
                <a:solidFill>
                  <a:srgbClr val="FFFF00"/>
                </a:solidFill>
              </a:rPr>
              <a:t>Number</a:t>
            </a:r>
          </a:p>
          <a:p>
            <a:pPr lvl="1"/>
            <a:r>
              <a:rPr lang="en-US" sz="2400" dirty="0" smtClean="0">
                <a:solidFill>
                  <a:srgbClr val="FFFFFF"/>
                </a:solidFill>
              </a:rPr>
              <a:t>After 2011 it </a:t>
            </a:r>
            <a:r>
              <a:rPr lang="en-US" sz="2400" dirty="0" smtClean="0">
                <a:solidFill>
                  <a:srgbClr val="FFFF00"/>
                </a:solidFill>
              </a:rPr>
              <a:t>excludes data reported by State vital records offices</a:t>
            </a:r>
            <a:r>
              <a:rPr lang="en-US" sz="2400" dirty="0" smtClean="0">
                <a:solidFill>
                  <a:srgbClr val="FFFFFF"/>
                </a:solidFill>
              </a:rPr>
              <a:t> to Social Security Administration </a:t>
            </a:r>
          </a:p>
        </p:txBody>
      </p:sp>
    </p:spTree>
    <p:extLst>
      <p:ext uri="{BB962C8B-B14F-4D97-AF65-F5344CB8AC3E}">
        <p14:creationId xmlns:p14="http://schemas.microsoft.com/office/powerpoint/2010/main" val="352066871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/>
              <a:t>Sources of death </a:t>
            </a:r>
            <a:r>
              <a:rPr lang="en-US" dirty="0" smtClean="0"/>
              <a:t>information  (3)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/>
          <a:lstStyle/>
          <a:p>
            <a:r>
              <a:rPr lang="en-US" u="sng" dirty="0" smtClean="0"/>
              <a:t>Other possible sources</a:t>
            </a:r>
          </a:p>
          <a:p>
            <a:pPr lvl="1"/>
            <a:r>
              <a:rPr lang="en-US" sz="2400" dirty="0" smtClean="0"/>
              <a:t>Obituaries – </a:t>
            </a:r>
            <a:r>
              <a:rPr lang="en-US" sz="2400" dirty="0" smtClean="0">
                <a:solidFill>
                  <a:srgbClr val="FFFF00"/>
                </a:solidFill>
              </a:rPr>
              <a:t>timely but very incomplete and inefficient</a:t>
            </a:r>
          </a:p>
          <a:p>
            <a:pPr marL="457200" lvl="1" indent="0">
              <a:buNone/>
            </a:pPr>
            <a:endParaRPr lang="en-US" sz="800" dirty="0" smtClean="0">
              <a:solidFill>
                <a:srgbClr val="FFFF00"/>
              </a:solidFill>
            </a:endParaRPr>
          </a:p>
          <a:p>
            <a:pPr lvl="1"/>
            <a:r>
              <a:rPr lang="en-US" sz="2400" dirty="0" smtClean="0"/>
              <a:t>LexisNexis (</a:t>
            </a:r>
            <a:r>
              <a:rPr lang="en-US" sz="2400" dirty="0" err="1" smtClean="0"/>
              <a:t>Accurint</a:t>
            </a:r>
            <a:r>
              <a:rPr lang="en-US" sz="2400" dirty="0" smtClean="0"/>
              <a:t> for Government) – </a:t>
            </a:r>
            <a:r>
              <a:rPr lang="en-US" sz="2400" dirty="0" smtClean="0">
                <a:solidFill>
                  <a:srgbClr val="FFFF00"/>
                </a:solidFill>
              </a:rPr>
              <a:t>incomplete 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Same SSDMF data provided by CDC 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State death certificate data from small number of states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No data on causes of death </a:t>
            </a:r>
          </a:p>
          <a:p>
            <a:pPr lvl="2"/>
            <a:r>
              <a:rPr lang="en-US" sz="2400" b="1" dirty="0" smtClean="0">
                <a:solidFill>
                  <a:srgbClr val="FFFF00"/>
                </a:solidFill>
              </a:rPr>
              <a:t>Main use is to: </a:t>
            </a:r>
          </a:p>
          <a:p>
            <a:pPr lvl="3"/>
            <a:r>
              <a:rPr lang="en-US" sz="2400" b="1" dirty="0" smtClean="0">
                <a:solidFill>
                  <a:srgbClr val="FFFF00"/>
                </a:solidFill>
              </a:rPr>
              <a:t>Find missing or other versions of personal identifiers </a:t>
            </a:r>
          </a:p>
          <a:p>
            <a:pPr lvl="3"/>
            <a:r>
              <a:rPr lang="en-US" sz="2400" b="1" dirty="0" smtClean="0">
                <a:solidFill>
                  <a:srgbClr val="FFFF00"/>
                </a:solidFill>
              </a:rPr>
              <a:t>Find last known residence</a:t>
            </a:r>
          </a:p>
        </p:txBody>
      </p:sp>
    </p:spTree>
    <p:extLst>
      <p:ext uri="{BB962C8B-B14F-4D97-AF65-F5344CB8AC3E}">
        <p14:creationId xmlns:p14="http://schemas.microsoft.com/office/powerpoint/2010/main" val="90480542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pPr lvl="0"/>
            <a:r>
              <a:rPr lang="en-US" dirty="0"/>
              <a:t>Sources of death </a:t>
            </a:r>
            <a:r>
              <a:rPr lang="en-US" dirty="0" smtClean="0"/>
              <a:t>information  (4)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/>
          <a:lstStyle/>
          <a:p>
            <a:r>
              <a:rPr lang="en-US" u="sng" dirty="0" smtClean="0"/>
              <a:t>If SSN is missing initially</a:t>
            </a:r>
          </a:p>
          <a:p>
            <a:pPr lvl="1"/>
            <a:r>
              <a:rPr lang="en-US" sz="2400" b="1" dirty="0" smtClean="0"/>
              <a:t>Find SSN</a:t>
            </a:r>
            <a:r>
              <a:rPr lang="en-US" sz="2400" dirty="0" smtClean="0"/>
              <a:t>: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Use </a:t>
            </a:r>
            <a:r>
              <a:rPr lang="en-US" sz="2400" b="1" u="sng" dirty="0" smtClean="0">
                <a:solidFill>
                  <a:srgbClr val="FFFF00"/>
                </a:solidFill>
              </a:rPr>
              <a:t>name </a:t>
            </a:r>
            <a:r>
              <a:rPr lang="en-US" sz="2400" dirty="0" smtClean="0">
                <a:solidFill>
                  <a:srgbClr val="FFFF00"/>
                </a:solidFill>
              </a:rPr>
              <a:t>and </a:t>
            </a:r>
            <a:r>
              <a:rPr lang="en-US" sz="2400" b="1" u="sng" dirty="0" smtClean="0">
                <a:solidFill>
                  <a:srgbClr val="FFFF00"/>
                </a:solidFill>
              </a:rPr>
              <a:t>birth date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to find </a:t>
            </a:r>
            <a:r>
              <a:rPr lang="en-US" sz="2400" b="1" u="sng" dirty="0" smtClean="0">
                <a:solidFill>
                  <a:srgbClr val="FFFF00"/>
                </a:solidFill>
              </a:rPr>
              <a:t>SSN</a:t>
            </a:r>
            <a:r>
              <a:rPr lang="en-US" sz="2400" dirty="0" smtClean="0">
                <a:solidFill>
                  <a:srgbClr val="FFFF00"/>
                </a:solidFill>
              </a:rPr>
              <a:t> from match with State/local vital records or SSDMF</a:t>
            </a:r>
          </a:p>
          <a:p>
            <a:pPr lvl="2"/>
            <a:r>
              <a:rPr lang="en-US" sz="2400" dirty="0" smtClean="0">
                <a:solidFill>
                  <a:srgbClr val="FFFF00"/>
                </a:solidFill>
              </a:rPr>
              <a:t>If uncertain,  compare SSN from SSDMF or State vital records with SSN from medical records (ask healthcare provider or review medical records)</a:t>
            </a:r>
          </a:p>
          <a:p>
            <a:pPr lvl="1"/>
            <a:r>
              <a:rPr lang="en-US" sz="2400" dirty="0" smtClean="0"/>
              <a:t> After match and SSN are accepted as true, use newly found SSN in linkage with NDI to find causes of death. </a:t>
            </a:r>
          </a:p>
        </p:txBody>
      </p:sp>
    </p:spTree>
    <p:extLst>
      <p:ext uri="{BB962C8B-B14F-4D97-AF65-F5344CB8AC3E}">
        <p14:creationId xmlns:p14="http://schemas.microsoft.com/office/powerpoint/2010/main" val="48718072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lvl="0"/>
            <a:r>
              <a:rPr lang="en-US" dirty="0"/>
              <a:t>Data to be collected from death </a:t>
            </a:r>
            <a:r>
              <a:rPr lang="en-US" dirty="0" smtClean="0"/>
              <a:t>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534400" cy="54864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Data Element</a:t>
            </a:r>
            <a:r>
              <a:rPr lang="en-US" dirty="0" smtClean="0"/>
              <a:t>                   </a:t>
            </a:r>
            <a:r>
              <a:rPr lang="en-US" u="sng" dirty="0" smtClean="0"/>
              <a:t>State/local VR</a:t>
            </a: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u="sng" dirty="0" smtClean="0"/>
              <a:t>NDI</a:t>
            </a: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u="sng" dirty="0" smtClean="0"/>
              <a:t>SSDMF</a:t>
            </a:r>
          </a:p>
          <a:p>
            <a:r>
              <a:rPr lang="en-US" dirty="0" smtClean="0"/>
              <a:t>Date of death			</a:t>
            </a:r>
            <a:r>
              <a:rPr lang="en-US" b="0" dirty="0" smtClean="0">
                <a:solidFill>
                  <a:srgbClr val="CCFF99"/>
                </a:solidFill>
              </a:rPr>
              <a:t>Yes      </a:t>
            </a:r>
            <a:r>
              <a:rPr lang="en-US" b="0" dirty="0" err="1" smtClean="0">
                <a:solidFill>
                  <a:srgbClr val="CCFF99"/>
                </a:solidFill>
              </a:rPr>
              <a:t>Yes</a:t>
            </a:r>
            <a:r>
              <a:rPr lang="en-US" b="0" dirty="0" smtClean="0">
                <a:solidFill>
                  <a:srgbClr val="CCFF99"/>
                </a:solidFill>
              </a:rPr>
              <a:t>       </a:t>
            </a:r>
            <a:r>
              <a:rPr lang="en-US" b="0" dirty="0" err="1" smtClean="0">
                <a:solidFill>
                  <a:srgbClr val="CCFF99"/>
                </a:solidFill>
              </a:rPr>
              <a:t>Yes</a:t>
            </a:r>
            <a:endParaRPr lang="en-US" b="0" dirty="0" smtClean="0">
              <a:solidFill>
                <a:srgbClr val="CCFF99"/>
              </a:solidFill>
            </a:endParaRPr>
          </a:p>
          <a:p>
            <a:r>
              <a:rPr lang="en-US" dirty="0" smtClean="0"/>
              <a:t>Death Certificate Number	</a:t>
            </a:r>
            <a:r>
              <a:rPr lang="en-US" b="0" dirty="0" smtClean="0">
                <a:solidFill>
                  <a:srgbClr val="CCFF99"/>
                </a:solidFill>
              </a:rPr>
              <a:t>Yes      </a:t>
            </a:r>
            <a:r>
              <a:rPr lang="en-US" b="0" dirty="0" err="1" smtClean="0">
                <a:solidFill>
                  <a:srgbClr val="CCFF99"/>
                </a:solidFill>
              </a:rPr>
              <a:t>Yes</a:t>
            </a:r>
            <a:r>
              <a:rPr lang="en-US" b="0" dirty="0" smtClean="0">
                <a:solidFill>
                  <a:srgbClr val="CCFF99"/>
                </a:solidFill>
              </a:rPr>
              <a:t>       </a:t>
            </a:r>
            <a:r>
              <a:rPr lang="en-US" dirty="0" smtClean="0">
                <a:solidFill>
                  <a:srgbClr val="FFCCFF"/>
                </a:solidFill>
              </a:rPr>
              <a:t>No</a:t>
            </a:r>
          </a:p>
          <a:p>
            <a:r>
              <a:rPr lang="en-US" dirty="0" smtClean="0"/>
              <a:t>Causes of death 			</a:t>
            </a:r>
            <a:r>
              <a:rPr lang="en-US" b="0" dirty="0" smtClean="0">
                <a:solidFill>
                  <a:srgbClr val="CCFF99"/>
                </a:solidFill>
              </a:rPr>
              <a:t>Yes      </a:t>
            </a:r>
            <a:r>
              <a:rPr lang="en-US" b="0" dirty="0" err="1" smtClean="0">
                <a:solidFill>
                  <a:srgbClr val="CCFF99"/>
                </a:solidFill>
              </a:rPr>
              <a:t>Yes</a:t>
            </a:r>
            <a:r>
              <a:rPr lang="en-US" b="0" dirty="0"/>
              <a:t> </a:t>
            </a:r>
            <a:r>
              <a:rPr lang="en-US" b="0" dirty="0" smtClean="0"/>
              <a:t>      </a:t>
            </a:r>
            <a:r>
              <a:rPr lang="en-US" dirty="0" smtClean="0">
                <a:solidFill>
                  <a:srgbClr val="FFCCFF"/>
                </a:solidFill>
              </a:rPr>
              <a:t>No</a:t>
            </a:r>
          </a:p>
          <a:p>
            <a:r>
              <a:rPr lang="en-US" dirty="0" smtClean="0"/>
              <a:t>State</a:t>
            </a:r>
          </a:p>
          <a:p>
            <a:pPr marL="457200" lvl="1" indent="-220663"/>
            <a:r>
              <a:rPr lang="en-US" sz="2400" b="1" dirty="0" smtClean="0">
                <a:solidFill>
                  <a:srgbClr val="FFFF00"/>
                </a:solidFill>
              </a:rPr>
              <a:t>State  </a:t>
            </a:r>
            <a:r>
              <a:rPr lang="en-US" sz="2400" b="1" dirty="0">
                <a:solidFill>
                  <a:srgbClr val="FFFF00"/>
                </a:solidFill>
              </a:rPr>
              <a:t>of Residence at </a:t>
            </a:r>
            <a:r>
              <a:rPr lang="en-US" sz="2400" b="1" dirty="0" smtClean="0">
                <a:solidFill>
                  <a:srgbClr val="FFFF00"/>
                </a:solidFill>
              </a:rPr>
              <a:t>Death</a:t>
            </a:r>
            <a:r>
              <a:rPr lang="en-US" sz="2400" b="1" dirty="0" smtClean="0"/>
              <a:t>	</a:t>
            </a:r>
            <a:r>
              <a:rPr lang="en-US" sz="2400" dirty="0" smtClean="0">
                <a:solidFill>
                  <a:srgbClr val="CCFF99"/>
                </a:solidFill>
              </a:rPr>
              <a:t>Yes</a:t>
            </a:r>
            <a:r>
              <a:rPr lang="en-US" sz="2400" dirty="0"/>
              <a:t> </a:t>
            </a:r>
            <a:r>
              <a:rPr lang="en-US" sz="2400" dirty="0" smtClean="0"/>
              <a:t>     </a:t>
            </a:r>
            <a:r>
              <a:rPr lang="en-US" sz="2400" b="1" dirty="0" smtClean="0">
                <a:solidFill>
                  <a:srgbClr val="FFCCFF"/>
                </a:solidFill>
              </a:rPr>
              <a:t>No</a:t>
            </a:r>
            <a:r>
              <a:rPr lang="en-US" sz="2400" dirty="0"/>
              <a:t> </a:t>
            </a:r>
            <a:r>
              <a:rPr lang="en-US" sz="2400" dirty="0" smtClean="0"/>
              <a:t>      Not after 2011 </a:t>
            </a:r>
            <a:endParaRPr lang="en-US" sz="2400" dirty="0">
              <a:solidFill>
                <a:srgbClr val="CCFF99"/>
              </a:solidFill>
            </a:endParaRPr>
          </a:p>
          <a:p>
            <a:pPr marL="457200" lvl="1" indent="-220663"/>
            <a:r>
              <a:rPr lang="en-US" sz="2400" b="1" dirty="0">
                <a:solidFill>
                  <a:srgbClr val="FFFF00"/>
                </a:solidFill>
              </a:rPr>
              <a:t>State Where Death </a:t>
            </a:r>
            <a:r>
              <a:rPr lang="en-US" sz="2400" b="1" dirty="0" smtClean="0">
                <a:solidFill>
                  <a:srgbClr val="FFFF00"/>
                </a:solidFill>
              </a:rPr>
              <a:t>Occurred</a:t>
            </a:r>
            <a:r>
              <a:rPr lang="en-US" sz="2400" b="1" dirty="0" smtClean="0"/>
              <a:t>	</a:t>
            </a:r>
            <a:r>
              <a:rPr lang="en-US" sz="2400" dirty="0" smtClean="0">
                <a:solidFill>
                  <a:srgbClr val="CCFF99"/>
                </a:solidFill>
              </a:rPr>
              <a:t>Yes</a:t>
            </a:r>
            <a:r>
              <a:rPr lang="en-US" sz="2400" dirty="0"/>
              <a:t> </a:t>
            </a:r>
            <a:r>
              <a:rPr lang="en-US" sz="2400" dirty="0" smtClean="0"/>
              <a:t>     </a:t>
            </a:r>
            <a:r>
              <a:rPr lang="en-US" sz="2400" dirty="0" err="1" smtClean="0">
                <a:solidFill>
                  <a:srgbClr val="CCFF99"/>
                </a:solidFill>
              </a:rPr>
              <a:t>Yes</a:t>
            </a:r>
            <a:r>
              <a:rPr lang="en-US" sz="2400" dirty="0"/>
              <a:t> </a:t>
            </a:r>
            <a:r>
              <a:rPr lang="en-US" sz="2400" dirty="0" smtClean="0"/>
              <a:t>      </a:t>
            </a:r>
            <a:r>
              <a:rPr lang="en-US" sz="2400" b="1" dirty="0" smtClean="0">
                <a:solidFill>
                  <a:srgbClr val="FFCCFF"/>
                </a:solidFill>
              </a:rPr>
              <a:t>No</a:t>
            </a:r>
            <a:endParaRPr lang="en-US" sz="2400" b="1" dirty="0">
              <a:solidFill>
                <a:srgbClr val="FFCC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Demographic </a:t>
            </a:r>
            <a:r>
              <a:rPr lang="en-US" dirty="0" smtClean="0">
                <a:solidFill>
                  <a:srgbClr val="FFFFFF"/>
                </a:solidFill>
              </a:rPr>
              <a:t>data		</a:t>
            </a:r>
            <a:r>
              <a:rPr lang="en-US" b="0" dirty="0" smtClean="0">
                <a:solidFill>
                  <a:srgbClr val="CCFF99"/>
                </a:solidFill>
              </a:rPr>
              <a:t>Yes</a:t>
            </a:r>
            <a:r>
              <a:rPr lang="en-US" b="0" dirty="0">
                <a:solidFill>
                  <a:srgbClr val="FFFFFF"/>
                </a:solidFill>
              </a:rPr>
              <a:t> </a:t>
            </a:r>
            <a:r>
              <a:rPr lang="en-US" b="0" dirty="0" smtClean="0">
                <a:solidFill>
                  <a:srgbClr val="FFFFFF"/>
                </a:solidFill>
              </a:rPr>
              <a:t>     </a:t>
            </a:r>
            <a:r>
              <a:rPr lang="en-US" dirty="0" smtClean="0">
                <a:solidFill>
                  <a:srgbClr val="FFCCFF"/>
                </a:solidFill>
              </a:rPr>
              <a:t>No</a:t>
            </a:r>
            <a:r>
              <a:rPr lang="en-US" b="0" dirty="0">
                <a:solidFill>
                  <a:srgbClr val="FFFFFF"/>
                </a:solidFill>
              </a:rPr>
              <a:t> </a:t>
            </a:r>
            <a:r>
              <a:rPr lang="en-US" b="0" dirty="0" smtClean="0">
                <a:solidFill>
                  <a:srgbClr val="FFFFFF"/>
                </a:solidFill>
              </a:rPr>
              <a:t>      </a:t>
            </a:r>
            <a:r>
              <a:rPr lang="en-US" dirty="0" err="1" smtClean="0">
                <a:solidFill>
                  <a:srgbClr val="FFCCFF"/>
                </a:solidFill>
              </a:rPr>
              <a:t>No</a:t>
            </a:r>
            <a:endParaRPr lang="en-US" dirty="0">
              <a:solidFill>
                <a:srgbClr val="FFCCFF"/>
              </a:solidFill>
            </a:endParaRPr>
          </a:p>
          <a:p>
            <a:r>
              <a:rPr lang="en-US" dirty="0" smtClean="0"/>
              <a:t>Personal identifiers?  		</a:t>
            </a:r>
            <a:r>
              <a:rPr lang="en-US" b="0" dirty="0" smtClean="0">
                <a:solidFill>
                  <a:srgbClr val="CCFF99"/>
                </a:solidFill>
              </a:rPr>
              <a:t>Yes</a:t>
            </a:r>
            <a:r>
              <a:rPr lang="en-US" b="0" dirty="0"/>
              <a:t> </a:t>
            </a:r>
            <a:r>
              <a:rPr lang="en-US" b="0" dirty="0" smtClean="0"/>
              <a:t>     </a:t>
            </a:r>
            <a:r>
              <a:rPr lang="en-US" dirty="0" smtClean="0">
                <a:solidFill>
                  <a:srgbClr val="FFCCFF"/>
                </a:solidFill>
              </a:rPr>
              <a:t>No</a:t>
            </a:r>
            <a:r>
              <a:rPr lang="en-US" b="0" dirty="0"/>
              <a:t> </a:t>
            </a:r>
            <a:r>
              <a:rPr lang="en-US" b="0" dirty="0" smtClean="0"/>
              <a:t>      </a:t>
            </a:r>
            <a:r>
              <a:rPr lang="en-US" b="0" dirty="0" smtClean="0">
                <a:solidFill>
                  <a:srgbClr val="CCFF99"/>
                </a:solidFill>
              </a:rPr>
              <a:t>Yes</a:t>
            </a:r>
            <a:endParaRPr lang="en-US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5010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1624</Words>
  <Application>Microsoft Office PowerPoint</Application>
  <PresentationFormat>On-screen Show (4:3)</PresentationFormat>
  <Paragraphs>229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Myriad Web Pro</vt:lpstr>
      <vt:lpstr>Courier New</vt:lpstr>
      <vt:lpstr>Wingdings</vt:lpstr>
      <vt:lpstr>Calibri</vt:lpstr>
      <vt:lpstr>NCHHSTP_PPT_dark(</vt:lpstr>
      <vt:lpstr> Technical Guidance for  HIV Surveillance Programs -- Death Ascertainment</vt:lpstr>
      <vt:lpstr>Learning Objectives</vt:lpstr>
      <vt:lpstr>Overview</vt:lpstr>
      <vt:lpstr>Reasons for Collecting Death Data</vt:lpstr>
      <vt:lpstr>Sources of death information  (1) </vt:lpstr>
      <vt:lpstr>Sources of death information  (2) </vt:lpstr>
      <vt:lpstr>Sources of death information  (3) </vt:lpstr>
      <vt:lpstr>Sources of death information  (4) </vt:lpstr>
      <vt:lpstr>Data to be collected from death records</vt:lpstr>
      <vt:lpstr>Process standards  (1) </vt:lpstr>
      <vt:lpstr>Process standards  (2) </vt:lpstr>
      <vt:lpstr>Process standards  (3) </vt:lpstr>
      <vt:lpstr>Process standards  (4)</vt:lpstr>
      <vt:lpstr>PowerPoint Presentation</vt:lpstr>
      <vt:lpstr>PowerPoint Presentation</vt:lpstr>
      <vt:lpstr>PowerPoint Presentation</vt:lpstr>
      <vt:lpstr>PowerPoint Presentation</vt:lpstr>
      <vt:lpstr>Major Changes from Previous Technical Guidance</vt:lpstr>
      <vt:lpstr>Major Changes from Previous Technical Guidance</vt:lpstr>
      <vt:lpstr>Main Takeaway Points</vt:lpstr>
      <vt:lpstr>PowerPoint Presentation</vt:lpstr>
      <vt:lpstr>Thank you!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Lauren Rosenberg</cp:lastModifiedBy>
  <cp:revision>68</cp:revision>
  <dcterms:created xsi:type="dcterms:W3CDTF">2010-12-06T17:56:06Z</dcterms:created>
  <dcterms:modified xsi:type="dcterms:W3CDTF">2012-07-03T17:03:12Z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