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3" r:id="rId1"/>
  </p:sldMasterIdLst>
  <p:notesMasterIdLst>
    <p:notesMasterId r:id="rId35"/>
  </p:notesMasterIdLst>
  <p:sldIdLst>
    <p:sldId id="256" r:id="rId2"/>
    <p:sldId id="267" r:id="rId3"/>
    <p:sldId id="266" r:id="rId4"/>
    <p:sldId id="270" r:id="rId5"/>
    <p:sldId id="278" r:id="rId6"/>
    <p:sldId id="296" r:id="rId7"/>
    <p:sldId id="279" r:id="rId8"/>
    <p:sldId id="280" r:id="rId9"/>
    <p:sldId id="281" r:id="rId10"/>
    <p:sldId id="282" r:id="rId11"/>
    <p:sldId id="283" r:id="rId12"/>
    <p:sldId id="284" r:id="rId13"/>
    <p:sldId id="287" r:id="rId14"/>
    <p:sldId id="288" r:id="rId15"/>
    <p:sldId id="286" r:id="rId16"/>
    <p:sldId id="289" r:id="rId17"/>
    <p:sldId id="290" r:id="rId18"/>
    <p:sldId id="291" r:id="rId19"/>
    <p:sldId id="300" r:id="rId20"/>
    <p:sldId id="304" r:id="rId21"/>
    <p:sldId id="301" r:id="rId22"/>
    <p:sldId id="295" r:id="rId23"/>
    <p:sldId id="292" r:id="rId24"/>
    <p:sldId id="293" r:id="rId25"/>
    <p:sldId id="274" r:id="rId26"/>
    <p:sldId id="268" r:id="rId27"/>
    <p:sldId id="298" r:id="rId28"/>
    <p:sldId id="299" r:id="rId29"/>
    <p:sldId id="297" r:id="rId30"/>
    <p:sldId id="269" r:id="rId31"/>
    <p:sldId id="303" r:id="rId32"/>
    <p:sldId id="302" r:id="rId33"/>
    <p:sldId id="263" r:id="rId34"/>
  </p:sldIdLst>
  <p:sldSz cx="9144000" cy="6858000" type="screen4x3"/>
  <p:notesSz cx="6994525" cy="9280525"/>
  <p:embeddedFontLst>
    <p:embeddedFont>
      <p:font typeface="Myriad Web Pro" charset="0"/>
      <p:regular r:id="rId36"/>
      <p:bold r:id="rId37"/>
      <p:italic r:id="rId38"/>
    </p:embeddedFont>
    <p:embeddedFont>
      <p:font typeface="Calibri" pitchFamily="34" charset="0"/>
      <p:regular r:id="rId39"/>
      <p:bold r:id="rId40"/>
      <p:italic r:id="rId41"/>
      <p:boldItalic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FFFF"/>
    <a:srgbClr val="000000"/>
    <a:srgbClr val="FFCC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7976" autoAdjust="0"/>
    <p:restoredTop sz="86471" autoAdjust="0"/>
  </p:normalViewPr>
  <p:slideViewPr>
    <p:cSldViewPr>
      <p:cViewPr>
        <p:scale>
          <a:sx n="67" d="100"/>
          <a:sy n="67" d="100"/>
        </p:scale>
        <p:origin x="-1018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672"/>
    </p:cViewPr>
  </p:sorterViewPr>
  <p:notesViewPr>
    <p:cSldViewPr>
      <p:cViewPr varScale="1">
        <p:scale>
          <a:sx n="67" d="100"/>
          <a:sy n="67" d="100"/>
        </p:scale>
        <p:origin x="-1920" y="-108"/>
      </p:cViewPr>
      <p:guideLst>
        <p:guide orient="horz" pos="2923"/>
        <p:guide pos="220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053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2400" y="0"/>
            <a:ext cx="303053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05122-B9EF-44B1-8E67-014EB94303DD}" type="datetimeFigureOut">
              <a:rPr lang="en-US" smtClean="0"/>
              <a:pPr/>
              <a:t>7/3/2012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695325"/>
            <a:ext cx="4641850" cy="3481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08488"/>
            <a:ext cx="5594350" cy="4176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5388"/>
            <a:ext cx="303053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2400" y="8815388"/>
            <a:ext cx="303053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65D1B-0DC6-42CE-8930-912C113E9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170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6705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800"/>
              </a:lnSpc>
              <a:defRPr sz="3600" b="1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73051"/>
            <a:ext cx="5111750" cy="5518150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1"/>
            <a:ext cx="3008313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057400"/>
            <a:ext cx="64008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97" r:id="rId3"/>
    <p:sldLayoutId id="2147483693" r:id="rId4"/>
    <p:sldLayoutId id="2147483694" r:id="rId5"/>
    <p:sldLayoutId id="2147483686" r:id="rId6"/>
    <p:sldLayoutId id="2147483688" r:id="rId7"/>
    <p:sldLayoutId id="2147483689" r:id="rId8"/>
    <p:sldLayoutId id="2147483690" r:id="rId9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rselik@cdc.gov" TargetMode="External"/><Relationship Id="rId2" Type="http://schemas.openxmlformats.org/officeDocument/2006/relationships/hyperlink" Target="http://www.cdc.gov/cancer/npcr/tools/registryplus/lp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he-link-king.com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2209800"/>
          </a:xfrm>
        </p:spPr>
        <p:txBody>
          <a:bodyPr/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i="1" dirty="0"/>
              <a:t>Technical Guidance </a:t>
            </a:r>
            <a:r>
              <a:rPr lang="en-US" sz="3200" i="1" dirty="0" smtClean="0"/>
              <a:t>for </a:t>
            </a:r>
            <a:br>
              <a:rPr lang="en-US" sz="3200" i="1" dirty="0" smtClean="0"/>
            </a:br>
            <a:r>
              <a:rPr lang="en-US" sz="3200" i="1" dirty="0" smtClean="0"/>
              <a:t>HIV Surveillance Programs</a:t>
            </a:r>
            <a:br>
              <a:rPr lang="en-US" sz="3200" i="1" dirty="0" smtClean="0"/>
            </a:br>
            <a:r>
              <a:rPr lang="en-US" sz="3200" i="1" dirty="0" smtClean="0"/>
              <a:t>--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Record Linkage</a:t>
            </a:r>
            <a:endParaRPr lang="en-US" sz="32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457200"/>
          </a:xfrm>
        </p:spPr>
        <p:txBody>
          <a:bodyPr/>
          <a:lstStyle/>
          <a:p>
            <a:r>
              <a:rPr lang="en-US" dirty="0" smtClean="0"/>
              <a:t>Richard M. Selik, MD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71600" y="4114800"/>
            <a:ext cx="6400800" cy="1295400"/>
          </a:xfrm>
        </p:spPr>
        <p:txBody>
          <a:bodyPr/>
          <a:lstStyle/>
          <a:p>
            <a:r>
              <a:rPr lang="en-US" dirty="0" smtClean="0"/>
              <a:t>Medical Epidemiologist</a:t>
            </a:r>
          </a:p>
          <a:p>
            <a:r>
              <a:rPr lang="en-US" dirty="0" smtClean="0"/>
              <a:t>CSTE Webinar</a:t>
            </a:r>
          </a:p>
          <a:p>
            <a:r>
              <a:rPr lang="en-US" dirty="0" smtClean="0"/>
              <a:t>July 10, 2012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National Center for HIV/AIDS, Viral Hepatitis, STD, and TB Prevention</a:t>
            </a:r>
            <a:endParaRPr lang="en-US" dirty="0"/>
          </a:p>
        </p:txBody>
      </p:sp>
      <p:pic>
        <p:nvPicPr>
          <p:cNvPr id="7" name="Picture 6" descr="Logos of the United States Department of Health and Human Services and Centers for Disease Control and Prevention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63000" y="6477000"/>
            <a:ext cx="190500" cy="190500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HIV Incidence and Case Surveillance  Branch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Variables Useful in Linkage (1)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562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Whether </a:t>
            </a:r>
            <a:r>
              <a:rPr lang="en-US" dirty="0">
                <a:solidFill>
                  <a:srgbClr val="FFFFFF"/>
                </a:solidFill>
              </a:rPr>
              <a:t>records are classified as linked depends on </a:t>
            </a:r>
            <a:r>
              <a:rPr lang="en-US" dirty="0" smtClean="0">
                <a:solidFill>
                  <a:srgbClr val="FFFFFF"/>
                </a:solidFill>
              </a:rPr>
              <a:t>agreement </a:t>
            </a:r>
            <a:r>
              <a:rPr lang="en-US" dirty="0">
                <a:solidFill>
                  <a:srgbClr val="FFFFFF"/>
                </a:solidFill>
              </a:rPr>
              <a:t>between the values of selected variables </a:t>
            </a:r>
            <a:r>
              <a:rPr lang="en-US" dirty="0" smtClean="0">
                <a:solidFill>
                  <a:srgbClr val="FFFFFF"/>
                </a:solidFill>
              </a:rPr>
              <a:t>(</a:t>
            </a:r>
            <a:r>
              <a:rPr lang="en-US" dirty="0">
                <a:solidFill>
                  <a:srgbClr val="FFFFFF"/>
                </a:solidFill>
              </a:rPr>
              <a:t>linkage variables).  </a:t>
            </a:r>
          </a:p>
          <a:p>
            <a:r>
              <a:rPr lang="en-US" u="sng" dirty="0">
                <a:solidFill>
                  <a:srgbClr val="FFFF00"/>
                </a:solidFill>
              </a:rPr>
              <a:t>Generally collected in the </a:t>
            </a:r>
            <a:r>
              <a:rPr lang="en-US" u="sng" dirty="0" smtClean="0">
                <a:solidFill>
                  <a:srgbClr val="FFFF00"/>
                </a:solidFill>
              </a:rPr>
              <a:t>HIV case </a:t>
            </a:r>
            <a:r>
              <a:rPr lang="en-US" u="sng" dirty="0">
                <a:solidFill>
                  <a:srgbClr val="FFFF00"/>
                </a:solidFill>
              </a:rPr>
              <a:t>registry</a:t>
            </a:r>
            <a:r>
              <a:rPr lang="en-US" dirty="0">
                <a:solidFill>
                  <a:srgbClr val="FFFFFF"/>
                </a:solidFill>
              </a:rPr>
              <a:t>:  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Last name </a:t>
            </a:r>
            <a:endParaRPr lang="en-US" sz="2400" dirty="0">
              <a:solidFill>
                <a:srgbClr val="FFFFFF"/>
              </a:solidFill>
            </a:endParaRP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First </a:t>
            </a:r>
            <a:r>
              <a:rPr lang="en-US" sz="2400" dirty="0">
                <a:solidFill>
                  <a:srgbClr val="FFFFFF"/>
                </a:solidFill>
              </a:rPr>
              <a:t>name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Date </a:t>
            </a:r>
            <a:r>
              <a:rPr lang="en-US" sz="2400" dirty="0">
                <a:solidFill>
                  <a:srgbClr val="FFFFFF"/>
                </a:solidFill>
              </a:rPr>
              <a:t>of birth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Country </a:t>
            </a:r>
            <a:r>
              <a:rPr lang="en-US" sz="2400" dirty="0">
                <a:solidFill>
                  <a:srgbClr val="FFFFFF"/>
                </a:solidFill>
              </a:rPr>
              <a:t>of </a:t>
            </a:r>
            <a:r>
              <a:rPr lang="en-US" sz="2400" dirty="0" smtClean="0">
                <a:solidFill>
                  <a:srgbClr val="FFFFFF"/>
                </a:solidFill>
              </a:rPr>
              <a:t>birth</a:t>
            </a:r>
          </a:p>
          <a:p>
            <a:pPr lvl="1"/>
            <a:r>
              <a:rPr lang="en-US" sz="2400" dirty="0">
                <a:solidFill>
                  <a:srgbClr val="FFFFFF"/>
                </a:solidFill>
              </a:rPr>
              <a:t>Sex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Race/ethnicity </a:t>
            </a:r>
            <a:endParaRPr lang="en-US" sz="2400" dirty="0">
              <a:solidFill>
                <a:srgbClr val="FFFFFF"/>
              </a:solidFill>
            </a:endParaRP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Last known residential </a:t>
            </a:r>
            <a:r>
              <a:rPr lang="en-US" sz="2400" dirty="0">
                <a:solidFill>
                  <a:srgbClr val="FFFFFF"/>
                </a:solidFill>
              </a:rPr>
              <a:t>address (useful only if it agrees)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FF00"/>
                </a:solidFill>
              </a:rPr>
              <a:t>Caution:  </a:t>
            </a:r>
            <a:r>
              <a:rPr lang="en-US" b="0" dirty="0" smtClean="0">
                <a:solidFill>
                  <a:srgbClr val="FFFF00"/>
                </a:solidFill>
              </a:rPr>
              <a:t>Except for date and place of birth, each of these could change during a person’s life. 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  <a:p>
            <a:endParaRPr lang="en-US" sz="24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32076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Variables Useful in Linkage (2)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562600"/>
          </a:xfrm>
        </p:spPr>
        <p:txBody>
          <a:bodyPr/>
          <a:lstStyle/>
          <a:p>
            <a:r>
              <a:rPr lang="en-US" u="sng" dirty="0">
                <a:solidFill>
                  <a:srgbClr val="FFFF00"/>
                </a:solidFill>
              </a:rPr>
              <a:t>L</a:t>
            </a:r>
            <a:r>
              <a:rPr lang="en-US" u="sng" dirty="0" smtClean="0">
                <a:solidFill>
                  <a:srgbClr val="FFFF00"/>
                </a:solidFill>
              </a:rPr>
              <a:t>ess commonly collected in </a:t>
            </a:r>
            <a:r>
              <a:rPr lang="en-US" u="sng" dirty="0">
                <a:solidFill>
                  <a:srgbClr val="FFFF00"/>
                </a:solidFill>
              </a:rPr>
              <a:t>the </a:t>
            </a:r>
            <a:r>
              <a:rPr lang="en-US" u="sng" dirty="0" smtClean="0">
                <a:solidFill>
                  <a:srgbClr val="FFFF00"/>
                </a:solidFill>
              </a:rPr>
              <a:t>HIV case </a:t>
            </a:r>
            <a:r>
              <a:rPr lang="en-US" u="sng" dirty="0">
                <a:solidFill>
                  <a:srgbClr val="FFFF00"/>
                </a:solidFill>
              </a:rPr>
              <a:t>registry</a:t>
            </a:r>
            <a:r>
              <a:rPr lang="en-US" dirty="0">
                <a:solidFill>
                  <a:srgbClr val="FFFFFF"/>
                </a:solidFill>
              </a:rPr>
              <a:t>:  </a:t>
            </a:r>
          </a:p>
          <a:p>
            <a:pPr lvl="1"/>
            <a:r>
              <a:rPr lang="en-US" sz="2400" b="1" dirty="0" smtClean="0">
                <a:solidFill>
                  <a:srgbClr val="FFFFFF"/>
                </a:solidFill>
              </a:rPr>
              <a:t>Social </a:t>
            </a:r>
            <a:r>
              <a:rPr lang="en-US" sz="2400" b="1" dirty="0">
                <a:solidFill>
                  <a:srgbClr val="FFFFFF"/>
                </a:solidFill>
              </a:rPr>
              <a:t>Security Number </a:t>
            </a:r>
            <a:r>
              <a:rPr lang="en-US" sz="2400" b="1" dirty="0" smtClean="0">
                <a:solidFill>
                  <a:srgbClr val="FFFFFF"/>
                </a:solidFill>
              </a:rPr>
              <a:t>– </a:t>
            </a:r>
            <a:r>
              <a:rPr lang="en-US" sz="2400" b="1" dirty="0" smtClean="0">
                <a:solidFill>
                  <a:srgbClr val="00FFFF"/>
                </a:solidFill>
              </a:rPr>
              <a:t>Unique if not erroneous</a:t>
            </a:r>
            <a:endParaRPr lang="en-US" sz="2400" b="1" dirty="0">
              <a:solidFill>
                <a:srgbClr val="00FFFF"/>
              </a:solidFill>
            </a:endParaRP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Middle </a:t>
            </a:r>
            <a:r>
              <a:rPr lang="en-US" sz="2400" dirty="0">
                <a:solidFill>
                  <a:srgbClr val="FFFFFF"/>
                </a:solidFill>
              </a:rPr>
              <a:t>name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Father’s </a:t>
            </a:r>
            <a:r>
              <a:rPr lang="en-US" sz="2400" dirty="0">
                <a:solidFill>
                  <a:srgbClr val="FFFFFF"/>
                </a:solidFill>
              </a:rPr>
              <a:t>surname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Maiden </a:t>
            </a:r>
            <a:r>
              <a:rPr lang="en-US" sz="2400" dirty="0">
                <a:solidFill>
                  <a:srgbClr val="FFFFFF"/>
                </a:solidFill>
              </a:rPr>
              <a:t>name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U.S</a:t>
            </a:r>
            <a:r>
              <a:rPr lang="en-US" sz="2400" dirty="0">
                <a:solidFill>
                  <a:srgbClr val="FFFFFF"/>
                </a:solidFill>
              </a:rPr>
              <a:t>. state of birth 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Department </a:t>
            </a:r>
            <a:r>
              <a:rPr lang="en-US" sz="2400" dirty="0">
                <a:solidFill>
                  <a:srgbClr val="FFFFFF"/>
                </a:solidFill>
              </a:rPr>
              <a:t>of Corrections Identification </a:t>
            </a:r>
            <a:r>
              <a:rPr lang="en-US" sz="2400" dirty="0" smtClean="0">
                <a:solidFill>
                  <a:srgbClr val="FFFFFF"/>
                </a:solidFill>
              </a:rPr>
              <a:t>Number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Former residential addresses   </a:t>
            </a:r>
          </a:p>
        </p:txBody>
      </p:sp>
    </p:spTree>
    <p:extLst>
      <p:ext uri="{BB962C8B-B14F-4D97-AF65-F5344CB8AC3E}">
        <p14:creationId xmlns:p14="http://schemas.microsoft.com/office/powerpoint/2010/main" val="415792565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Fix Problems in Files Before Electronic Linkage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56260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Standardize (make </a:t>
            </a:r>
            <a:r>
              <a:rPr lang="en-US" dirty="0" smtClean="0">
                <a:solidFill>
                  <a:srgbClr val="FFFFFF"/>
                </a:solidFill>
              </a:rPr>
              <a:t>the same</a:t>
            </a:r>
            <a:r>
              <a:rPr lang="en-US" dirty="0">
                <a:solidFill>
                  <a:srgbClr val="FFFFFF"/>
                </a:solidFill>
              </a:rPr>
              <a:t>) </a:t>
            </a:r>
            <a:r>
              <a:rPr lang="en-US" dirty="0" smtClean="0">
                <a:solidFill>
                  <a:srgbClr val="FFFFFF"/>
                </a:solidFill>
              </a:rPr>
              <a:t>characteristics </a:t>
            </a:r>
            <a:r>
              <a:rPr lang="en-US" dirty="0">
                <a:solidFill>
                  <a:srgbClr val="FFFFFF"/>
                </a:solidFill>
              </a:rPr>
              <a:t>of </a:t>
            </a:r>
            <a:r>
              <a:rPr lang="en-US" dirty="0" smtClean="0">
                <a:solidFill>
                  <a:srgbClr val="FFFFFF"/>
                </a:solidFill>
              </a:rPr>
              <a:t>files to be linked with one another:   </a:t>
            </a:r>
            <a:endParaRPr lang="en-US" dirty="0">
              <a:solidFill>
                <a:srgbClr val="FFFFFF"/>
              </a:solidFill>
            </a:endParaRPr>
          </a:p>
          <a:p>
            <a:pPr lvl="1"/>
            <a:r>
              <a:rPr lang="en-US" dirty="0">
                <a:solidFill>
                  <a:srgbClr val="FFFFFF"/>
                </a:solidFill>
              </a:rPr>
              <a:t>  </a:t>
            </a:r>
            <a:r>
              <a:rPr lang="en-US" sz="2400" dirty="0">
                <a:solidFill>
                  <a:srgbClr val="FFFF00"/>
                </a:solidFill>
              </a:rPr>
              <a:t>File types (e.g., SAS, ASCII, Access, Excel, etc.)</a:t>
            </a: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  Variable </a:t>
            </a:r>
            <a:r>
              <a:rPr lang="en-US" sz="2400" dirty="0" smtClean="0">
                <a:solidFill>
                  <a:srgbClr val="FFFF00"/>
                </a:solidFill>
              </a:rPr>
              <a:t>attributes</a:t>
            </a:r>
          </a:p>
          <a:p>
            <a:pPr lvl="2"/>
            <a:r>
              <a:rPr lang="en-US" sz="2400" dirty="0">
                <a:solidFill>
                  <a:srgbClr val="FFFFFF"/>
                </a:solidFill>
              </a:rPr>
              <a:t>Coding scheme </a:t>
            </a:r>
            <a:r>
              <a:rPr lang="en-US" sz="2400" dirty="0">
                <a:solidFill>
                  <a:srgbClr val="00FFFF"/>
                </a:solidFill>
              </a:rPr>
              <a:t>(categories and meanings</a:t>
            </a:r>
            <a:r>
              <a:rPr lang="en-US" sz="2400" dirty="0" smtClean="0">
                <a:solidFill>
                  <a:srgbClr val="00FFFF"/>
                </a:solidFill>
              </a:rPr>
              <a:t>)</a:t>
            </a:r>
          </a:p>
          <a:p>
            <a:pPr lvl="2"/>
            <a:r>
              <a:rPr lang="en-US" sz="2400" dirty="0">
                <a:solidFill>
                  <a:srgbClr val="FFFFFF"/>
                </a:solidFill>
              </a:rPr>
              <a:t>Component sequence or format </a:t>
            </a:r>
            <a:endParaRPr lang="en-US" sz="2400" dirty="0" smtClean="0">
              <a:solidFill>
                <a:srgbClr val="FFFFFF"/>
              </a:solidFill>
            </a:endParaRP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smtClean="0">
                <a:solidFill>
                  <a:srgbClr val="FFFFFF"/>
                </a:solidFill>
              </a:rPr>
              <a:t>   </a:t>
            </a:r>
            <a:r>
              <a:rPr lang="en-US" sz="2400" dirty="0" smtClean="0">
                <a:solidFill>
                  <a:srgbClr val="00FFFF"/>
                </a:solidFill>
              </a:rPr>
              <a:t>(</a:t>
            </a:r>
            <a:r>
              <a:rPr lang="en-US" sz="2400" dirty="0">
                <a:solidFill>
                  <a:srgbClr val="00FFFF"/>
                </a:solidFill>
              </a:rPr>
              <a:t>e.g., for </a:t>
            </a:r>
            <a:r>
              <a:rPr lang="en-US" sz="2400" dirty="0" smtClean="0">
                <a:solidFill>
                  <a:srgbClr val="00FFFF"/>
                </a:solidFill>
              </a:rPr>
              <a:t>date:  MMDDYYYY vs. YYYYMMDD)</a:t>
            </a:r>
          </a:p>
          <a:p>
            <a:pPr lvl="2"/>
            <a:r>
              <a:rPr lang="en-US" sz="2400" dirty="0" smtClean="0">
                <a:solidFill>
                  <a:srgbClr val="FFFFFF"/>
                </a:solidFill>
              </a:rPr>
              <a:t>Variable name</a:t>
            </a:r>
          </a:p>
          <a:p>
            <a:pPr lvl="2"/>
            <a:r>
              <a:rPr lang="en-US" sz="2400" dirty="0" smtClean="0">
                <a:solidFill>
                  <a:srgbClr val="FFFFFF"/>
                </a:solidFill>
              </a:rPr>
              <a:t>Variable type </a:t>
            </a:r>
            <a:r>
              <a:rPr lang="en-US" sz="2400" dirty="0">
                <a:solidFill>
                  <a:srgbClr val="00FFFF"/>
                </a:solidFill>
              </a:rPr>
              <a:t>(character or </a:t>
            </a:r>
            <a:r>
              <a:rPr lang="en-US" sz="2400" dirty="0" smtClean="0">
                <a:solidFill>
                  <a:srgbClr val="00FFFF"/>
                </a:solidFill>
              </a:rPr>
              <a:t>numeric)</a:t>
            </a:r>
          </a:p>
          <a:p>
            <a:pPr lvl="2"/>
            <a:r>
              <a:rPr lang="en-US" sz="2400" dirty="0" smtClean="0">
                <a:solidFill>
                  <a:srgbClr val="FFFFFF"/>
                </a:solidFill>
              </a:rPr>
              <a:t>Length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Deduplicate eHARS, and possibly also the external file, before linking them with one another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521322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2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224253"/>
              </p:ext>
            </p:extLst>
          </p:nvPr>
        </p:nvGraphicFramePr>
        <p:xfrm>
          <a:off x="381000" y="767695"/>
          <a:ext cx="8458200" cy="5145437"/>
        </p:xfrm>
        <a:graphic>
          <a:graphicData uri="http://schemas.openxmlformats.org/drawingml/2006/table">
            <a:tbl>
              <a:tblPr/>
              <a:tblGrid>
                <a:gridCol w="2057400"/>
                <a:gridCol w="2209800"/>
                <a:gridCol w="2362200"/>
                <a:gridCol w="1828800"/>
              </a:tblGrid>
              <a:tr h="4572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↓ Records Truly Refer to ↓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  </a:t>
                      </a: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5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Linkage Results ↓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Arial" charset="0"/>
                        </a:rPr>
                        <a:t>Same Person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Arial" charset="0"/>
                        </a:rPr>
                        <a:t>Different Person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Arial" charset="0"/>
                        </a:rPr>
                        <a:t>Linked 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True Link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Arial" charset="0"/>
                        </a:rPr>
                        <a:t>False Link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66"/>
                          </a:solidFill>
                          <a:effectLst/>
                          <a:latin typeface="Arial" charset="0"/>
                        </a:rPr>
                        <a:t>Total Links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2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Arial" charset="0"/>
                        </a:rPr>
                        <a:t>Non-linked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sym typeface="WP IconicSymbolsA" pitchFamily="2" charset="2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False Non-link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True Non-link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" charset="0"/>
                        </a:rPr>
                        <a:t>Total Non-links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9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Arial" charset="0"/>
                        </a:rPr>
                        <a:t>Uncertain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sym typeface="WP IconicSymbolsA" pitchFamily="2" charset="2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Uncertain, same person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Uncertain, different person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Total Uncertain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Arial" charset="0"/>
                        </a:rPr>
                        <a:t>Total same-person records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Arial" charset="0"/>
                        </a:rPr>
                        <a:t>Total different-person records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Arial" charset="0"/>
                        </a:rPr>
                        <a:t>Total Records</a:t>
                      </a:r>
                    </a:p>
                  </a:txBody>
                  <a:tcPr marT="45726" marB="45726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 Box 273"/>
          <p:cNvSpPr txBox="1">
            <a:spLocks noChangeArrowheads="1"/>
          </p:cNvSpPr>
          <p:nvPr/>
        </p:nvSpPr>
        <p:spPr bwMode="auto">
          <a:xfrm>
            <a:off x="381000" y="244475"/>
            <a:ext cx="8153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>
                <a:solidFill>
                  <a:srgbClr val="FFC000"/>
                </a:solidFill>
                <a:latin typeface="+mn-lt"/>
              </a:rPr>
              <a:t>Linkage Results Include </a:t>
            </a:r>
            <a:r>
              <a:rPr lang="en-US" sz="2800" b="1" dirty="0">
                <a:solidFill>
                  <a:schemeClr val="bg1"/>
                </a:solidFill>
                <a:latin typeface="+mn-lt"/>
              </a:rPr>
              <a:t>Two Types of Errors</a:t>
            </a:r>
          </a:p>
        </p:txBody>
      </p:sp>
      <p:sp>
        <p:nvSpPr>
          <p:cNvPr id="7" name="Oval 283"/>
          <p:cNvSpPr>
            <a:spLocks noChangeArrowheads="1"/>
          </p:cNvSpPr>
          <p:nvPr/>
        </p:nvSpPr>
        <p:spPr bwMode="auto">
          <a:xfrm>
            <a:off x="2057400" y="2286000"/>
            <a:ext cx="196850" cy="184150"/>
          </a:xfrm>
          <a:prstGeom prst="ellipse">
            <a:avLst/>
          </a:prstGeom>
          <a:solidFill>
            <a:srgbClr val="66FF66"/>
          </a:solidFill>
          <a:ln w="9525">
            <a:solidFill>
              <a:srgbClr val="66FF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val 284"/>
          <p:cNvSpPr>
            <a:spLocks noChangeArrowheads="1"/>
          </p:cNvSpPr>
          <p:nvPr/>
        </p:nvSpPr>
        <p:spPr bwMode="auto">
          <a:xfrm>
            <a:off x="2057400" y="4006850"/>
            <a:ext cx="196850" cy="1841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285"/>
          <p:cNvSpPr>
            <a:spLocks noChangeArrowheads="1"/>
          </p:cNvSpPr>
          <p:nvPr/>
        </p:nvSpPr>
        <p:spPr bwMode="auto">
          <a:xfrm>
            <a:off x="2057400" y="3077030"/>
            <a:ext cx="196850" cy="1841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362200" y="2895600"/>
            <a:ext cx="2209800" cy="6068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572000" y="2057400"/>
            <a:ext cx="1752600" cy="6068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55006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Record Linkage Strategies 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5626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Compromise to avoid the 2 types of errors—</a:t>
            </a:r>
            <a:r>
              <a:rPr lang="en-US" dirty="0" smtClean="0">
                <a:solidFill>
                  <a:srgbClr val="FFFF00"/>
                </a:solidFill>
              </a:rPr>
              <a:t>false matches </a:t>
            </a:r>
            <a:r>
              <a:rPr lang="en-US" dirty="0" smtClean="0">
                <a:solidFill>
                  <a:srgbClr val="FFFFFF"/>
                </a:solidFill>
              </a:rPr>
              <a:t>and </a:t>
            </a:r>
            <a:r>
              <a:rPr lang="en-US" dirty="0" smtClean="0">
                <a:solidFill>
                  <a:srgbClr val="FFFF00"/>
                </a:solidFill>
              </a:rPr>
              <a:t>false non-matches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</a:p>
          <a:p>
            <a:pPr lvl="1"/>
            <a:r>
              <a:rPr lang="en-US" sz="2400" b="1" dirty="0" smtClean="0">
                <a:solidFill>
                  <a:srgbClr val="FFFF00"/>
                </a:solidFill>
              </a:rPr>
              <a:t>Reduce false matches:  </a:t>
            </a:r>
            <a:r>
              <a:rPr lang="en-US" sz="2400" dirty="0" smtClean="0"/>
              <a:t>by </a:t>
            </a:r>
            <a:r>
              <a:rPr lang="en-US" sz="2400" dirty="0"/>
              <a:t>requiring </a:t>
            </a:r>
            <a:r>
              <a:rPr lang="en-US" sz="2400" dirty="0" smtClean="0"/>
              <a:t>more exact </a:t>
            </a:r>
            <a:r>
              <a:rPr lang="en-US" sz="2400" dirty="0"/>
              <a:t>and complete agreement between variable </a:t>
            </a:r>
            <a:r>
              <a:rPr lang="en-US" sz="2400" dirty="0" smtClean="0"/>
              <a:t>values</a:t>
            </a:r>
            <a:endParaRPr lang="en-US" sz="2400" dirty="0"/>
          </a:p>
          <a:p>
            <a:pPr lvl="1"/>
            <a:r>
              <a:rPr lang="en-US" sz="2400" b="1" dirty="0" smtClean="0">
                <a:solidFill>
                  <a:srgbClr val="FFFF00"/>
                </a:solidFill>
              </a:rPr>
              <a:t>Reduce false non-matches:  </a:t>
            </a:r>
            <a:r>
              <a:rPr lang="en-US" sz="2400" dirty="0" smtClean="0"/>
              <a:t>by accepting </a:t>
            </a:r>
            <a:r>
              <a:rPr lang="en-US" sz="2400" dirty="0"/>
              <a:t>more inexact or partial agreements between </a:t>
            </a:r>
            <a:r>
              <a:rPr lang="en-US" sz="2400" dirty="0" smtClean="0"/>
              <a:t>variables </a:t>
            </a:r>
            <a:endParaRPr lang="en-US" sz="2400" dirty="0"/>
          </a:p>
          <a:p>
            <a:pPr marL="457200" lvl="1" indent="0">
              <a:buNone/>
            </a:pPr>
            <a:endParaRPr lang="en-US" sz="800" dirty="0" smtClean="0"/>
          </a:p>
          <a:p>
            <a:r>
              <a:rPr lang="en-US" dirty="0" smtClean="0">
                <a:solidFill>
                  <a:srgbClr val="FFFF00"/>
                </a:solidFill>
              </a:rPr>
              <a:t>Quantify agreement </a:t>
            </a:r>
            <a:r>
              <a:rPr lang="en-US" b="0" dirty="0" smtClean="0">
                <a:solidFill>
                  <a:srgbClr val="FFFFFF"/>
                </a:solidFill>
              </a:rPr>
              <a:t>by a score that reflects probability </a:t>
            </a:r>
            <a:r>
              <a:rPr lang="en-US" b="0" dirty="0">
                <a:solidFill>
                  <a:srgbClr val="FFFFFF"/>
                </a:solidFill>
              </a:rPr>
              <a:t>of </a:t>
            </a:r>
            <a:r>
              <a:rPr lang="en-US" b="0" dirty="0" smtClean="0">
                <a:solidFill>
                  <a:srgbClr val="FFFFFF"/>
                </a:solidFill>
              </a:rPr>
              <a:t>true match, and accept matches as true only if score exceeds some minimum value  </a:t>
            </a:r>
          </a:p>
          <a:p>
            <a:pPr marL="0" indent="0">
              <a:buNone/>
            </a:pPr>
            <a:endParaRPr lang="en-US" sz="800" b="0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Reject matches with </a:t>
            </a:r>
            <a:r>
              <a:rPr lang="en-US" dirty="0" smtClean="0">
                <a:solidFill>
                  <a:srgbClr val="FFFF00"/>
                </a:solidFill>
              </a:rPr>
              <a:t>incompatible dates </a:t>
            </a:r>
            <a:r>
              <a:rPr lang="en-US" b="0" dirty="0" smtClean="0">
                <a:solidFill>
                  <a:srgbClr val="FFFFFF"/>
                </a:solidFill>
              </a:rPr>
              <a:t>(e.g.,  lab test &gt;2 months after death) if their agreement score is not very high </a:t>
            </a:r>
            <a:endParaRPr lang="en-US" b="0" dirty="0" smtClean="0"/>
          </a:p>
        </p:txBody>
      </p:sp>
    </p:spTree>
    <p:extLst>
      <p:ext uri="{BB962C8B-B14F-4D97-AF65-F5344CB8AC3E}">
        <p14:creationId xmlns:p14="http://schemas.microsoft.com/office/powerpoint/2010/main" val="3750306485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Record Linkage Strategies 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638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Accept partial or inexact agreement to avoid false </a:t>
            </a:r>
            <a:r>
              <a:rPr lang="en-US" u="sng" dirty="0" smtClean="0">
                <a:solidFill>
                  <a:srgbClr val="FFFFFF"/>
                </a:solidFill>
              </a:rPr>
              <a:t>non</a:t>
            </a:r>
            <a:r>
              <a:rPr lang="en-US" dirty="0" smtClean="0">
                <a:solidFill>
                  <a:srgbClr val="FFFFFF"/>
                </a:solidFill>
              </a:rPr>
              <a:t>-matches: 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Partial agreements </a:t>
            </a:r>
            <a:r>
              <a:rPr lang="en-US" dirty="0" smtClean="0">
                <a:solidFill>
                  <a:srgbClr val="FFFF00"/>
                </a:solidFill>
              </a:rPr>
              <a:t>(agreement on some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smtClean="0">
                <a:solidFill>
                  <a:srgbClr val="FFFF00"/>
                </a:solidFill>
              </a:rPr>
              <a:t>but not </a:t>
            </a:r>
            <a:r>
              <a:rPr lang="en-US" dirty="0">
                <a:solidFill>
                  <a:srgbClr val="FFFF00"/>
                </a:solidFill>
              </a:rPr>
              <a:t>all, linkage variables</a:t>
            </a:r>
            <a:r>
              <a:rPr lang="en-US" dirty="0" smtClean="0">
                <a:solidFill>
                  <a:srgbClr val="FFFF00"/>
                </a:solidFill>
              </a:rPr>
              <a:t>):</a:t>
            </a:r>
          </a:p>
          <a:p>
            <a:pPr lvl="1"/>
            <a:r>
              <a:rPr lang="en-US" sz="2400" dirty="0" smtClean="0"/>
              <a:t>A </a:t>
            </a:r>
            <a:r>
              <a:rPr lang="en-US" sz="2400" dirty="0"/>
              <a:t>minimum number of agreeing variables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   </a:t>
            </a:r>
            <a:r>
              <a:rPr lang="en-US" sz="2400" dirty="0" smtClean="0">
                <a:solidFill>
                  <a:srgbClr val="00FFFF"/>
                </a:solidFill>
              </a:rPr>
              <a:t>(</a:t>
            </a:r>
            <a:r>
              <a:rPr lang="en-US" sz="2400" dirty="0">
                <a:solidFill>
                  <a:srgbClr val="00FFFF"/>
                </a:solidFill>
              </a:rPr>
              <a:t>e.g., </a:t>
            </a:r>
            <a:r>
              <a:rPr lang="en-US" sz="2400" dirty="0" smtClean="0">
                <a:solidFill>
                  <a:srgbClr val="00FFFF"/>
                </a:solidFill>
              </a:rPr>
              <a:t>3 variables,  4 variables)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/>
            <a:r>
              <a:rPr lang="en-US" sz="2400" dirty="0" smtClean="0"/>
              <a:t>Alternative </a:t>
            </a:r>
            <a:r>
              <a:rPr lang="en-US" sz="2400" dirty="0"/>
              <a:t>subsets of agreeing </a:t>
            </a:r>
            <a:r>
              <a:rPr lang="en-US" sz="2400" dirty="0" smtClean="0"/>
              <a:t>variables.   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00FFFF"/>
                </a:solidFill>
              </a:rPr>
              <a:t> </a:t>
            </a:r>
            <a:r>
              <a:rPr lang="en-US" sz="2400" dirty="0" smtClean="0">
                <a:solidFill>
                  <a:srgbClr val="00FFFF"/>
                </a:solidFill>
              </a:rPr>
              <a:t>   Examples</a:t>
            </a:r>
            <a:r>
              <a:rPr lang="en-US" sz="2400" dirty="0">
                <a:solidFill>
                  <a:srgbClr val="00FFFF"/>
                </a:solidFill>
              </a:rPr>
              <a:t>: </a:t>
            </a:r>
          </a:p>
          <a:p>
            <a:pPr lvl="2"/>
            <a:r>
              <a:rPr lang="en-US" sz="2400" dirty="0">
                <a:solidFill>
                  <a:srgbClr val="00FFFF"/>
                </a:solidFill>
              </a:rPr>
              <a:t>  Last Name + First Name + Birth Date + Sex</a:t>
            </a:r>
          </a:p>
          <a:p>
            <a:pPr lvl="2"/>
            <a:r>
              <a:rPr lang="en-US" sz="2400" dirty="0">
                <a:solidFill>
                  <a:srgbClr val="00FFFF"/>
                </a:solidFill>
              </a:rPr>
              <a:t>  Last Name + SSN + Age + </a:t>
            </a:r>
            <a:r>
              <a:rPr lang="en-US" sz="2400" dirty="0" smtClean="0">
                <a:solidFill>
                  <a:srgbClr val="00FFFF"/>
                </a:solidFill>
              </a:rPr>
              <a:t>Sex</a:t>
            </a:r>
            <a:endParaRPr lang="en-US" sz="2400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54462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Record Linkage Strategies 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6388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Inexact </a:t>
            </a:r>
            <a:r>
              <a:rPr lang="en-US" dirty="0">
                <a:solidFill>
                  <a:srgbClr val="FFFF00"/>
                </a:solidFill>
              </a:rPr>
              <a:t>(“fuzzy”)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FFFFFF"/>
                </a:solidFill>
              </a:rPr>
              <a:t>agreements of variable values:</a:t>
            </a:r>
          </a:p>
          <a:p>
            <a:pPr lvl="1"/>
            <a:r>
              <a:rPr lang="en-US" sz="2400" dirty="0" err="1" smtClean="0">
                <a:solidFill>
                  <a:srgbClr val="FFFF00"/>
                </a:solidFill>
              </a:rPr>
              <a:t>Soundex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>
                <a:solidFill>
                  <a:srgbClr val="FFFF00"/>
                </a:solidFill>
              </a:rPr>
              <a:t>code </a:t>
            </a:r>
            <a:r>
              <a:rPr lang="en-US" sz="2400" dirty="0" smtClean="0">
                <a:solidFill>
                  <a:srgbClr val="FFFF00"/>
                </a:solidFill>
              </a:rPr>
              <a:t>for last </a:t>
            </a:r>
            <a:r>
              <a:rPr lang="en-US" sz="2400" dirty="0">
                <a:solidFill>
                  <a:srgbClr val="FFFF00"/>
                </a:solidFill>
              </a:rPr>
              <a:t>name </a:t>
            </a:r>
            <a:r>
              <a:rPr lang="en-US" sz="2400" dirty="0" smtClean="0">
                <a:solidFill>
                  <a:srgbClr val="FFFF00"/>
                </a:solidFill>
              </a:rPr>
              <a:t>agrees, but </a:t>
            </a:r>
            <a:r>
              <a:rPr lang="en-US" sz="2400" dirty="0">
                <a:solidFill>
                  <a:srgbClr val="FFFF00"/>
                </a:solidFill>
              </a:rPr>
              <a:t>exact spelling does not </a:t>
            </a:r>
            <a:r>
              <a:rPr lang="en-US" sz="2400" dirty="0" smtClean="0">
                <a:solidFill>
                  <a:srgbClr val="FFFF00"/>
                </a:solidFill>
              </a:rPr>
              <a:t>agree</a:t>
            </a:r>
            <a:endParaRPr lang="en-US" sz="2400" dirty="0">
              <a:solidFill>
                <a:srgbClr val="FFFF00"/>
              </a:solidFill>
            </a:endParaRP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Names </a:t>
            </a:r>
            <a:r>
              <a:rPr lang="en-US" sz="2400" dirty="0">
                <a:solidFill>
                  <a:srgbClr val="FFFFFF"/>
                </a:solidFill>
              </a:rPr>
              <a:t>agree if first and middle names are </a:t>
            </a:r>
            <a:r>
              <a:rPr lang="en-US" sz="2400" dirty="0" smtClean="0">
                <a:solidFill>
                  <a:srgbClr val="FFFFFF"/>
                </a:solidFill>
              </a:rPr>
              <a:t>interchanged  </a:t>
            </a:r>
            <a:endParaRPr lang="en-US" sz="2400" dirty="0">
              <a:solidFill>
                <a:srgbClr val="FFFFFF"/>
              </a:solidFill>
            </a:endParaRP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“</a:t>
            </a:r>
            <a:r>
              <a:rPr lang="en-US" sz="2400" dirty="0">
                <a:solidFill>
                  <a:srgbClr val="FFFF00"/>
                </a:solidFill>
              </a:rPr>
              <a:t>Spelling distance” (calculated by SAS function “SPEDIS”) </a:t>
            </a:r>
            <a:r>
              <a:rPr lang="en-US" sz="2400" dirty="0" smtClean="0">
                <a:solidFill>
                  <a:srgbClr val="FFFF00"/>
                </a:solidFill>
              </a:rPr>
              <a:t>between names </a:t>
            </a:r>
            <a:r>
              <a:rPr lang="en-US" sz="2400" dirty="0">
                <a:solidFill>
                  <a:srgbClr val="FFFF00"/>
                </a:solidFill>
              </a:rPr>
              <a:t>is no more than 40 </a:t>
            </a:r>
            <a:r>
              <a:rPr lang="en-US" sz="2400" dirty="0" smtClean="0">
                <a:solidFill>
                  <a:srgbClr val="FFFF00"/>
                </a:solidFill>
              </a:rPr>
              <a:t>units  </a:t>
            </a:r>
            <a:endParaRPr lang="en-US" sz="2400" dirty="0">
              <a:solidFill>
                <a:srgbClr val="FFFF00"/>
              </a:solidFill>
            </a:endParaRPr>
          </a:p>
          <a:p>
            <a:pPr lvl="1"/>
            <a:r>
              <a:rPr lang="en-US" sz="2400" dirty="0">
                <a:solidFill>
                  <a:srgbClr val="FFFFFF"/>
                </a:solidFill>
              </a:rPr>
              <a:t>Social Security Number differs by no more than 2 digits. 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Birth </a:t>
            </a:r>
            <a:r>
              <a:rPr lang="en-US" sz="2400" dirty="0">
                <a:solidFill>
                  <a:srgbClr val="FFFF00"/>
                </a:solidFill>
              </a:rPr>
              <a:t>date differs by no more than 2 days, 2 months, </a:t>
            </a:r>
            <a:r>
              <a:rPr lang="en-US" sz="2400" dirty="0" smtClean="0">
                <a:solidFill>
                  <a:srgbClr val="FFFF00"/>
                </a:solidFill>
              </a:rPr>
              <a:t>or 2 </a:t>
            </a:r>
            <a:r>
              <a:rPr lang="en-US" sz="2400" dirty="0">
                <a:solidFill>
                  <a:srgbClr val="FFFF00"/>
                </a:solidFill>
              </a:rPr>
              <a:t>years, in either </a:t>
            </a:r>
            <a:r>
              <a:rPr lang="en-US" sz="2400" dirty="0" smtClean="0">
                <a:solidFill>
                  <a:srgbClr val="FFFF00"/>
                </a:solidFill>
              </a:rPr>
              <a:t>direction</a:t>
            </a:r>
          </a:p>
          <a:p>
            <a:pPr lvl="1"/>
            <a:endParaRPr lang="en-US" dirty="0" smtClean="0">
              <a:solidFill>
                <a:srgbClr val="FFFFFF"/>
              </a:solidFill>
            </a:endParaRPr>
          </a:p>
          <a:p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809198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Record Linkage Strategies 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8382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Quantify the extent of agreement (e.g., as a “weight”, “score”, or number of “passes”). </a:t>
            </a:r>
          </a:p>
          <a:p>
            <a:endParaRPr lang="en-US" sz="24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FFFF00"/>
              </a:solidFill>
            </a:endParaRPr>
          </a:p>
        </p:txBody>
      </p:sp>
      <p:graphicFrame>
        <p:nvGraphicFramePr>
          <p:cNvPr id="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151570"/>
              </p:ext>
            </p:extLst>
          </p:nvPr>
        </p:nvGraphicFramePr>
        <p:xfrm>
          <a:off x="3352800" y="1692275"/>
          <a:ext cx="2286000" cy="3311525"/>
        </p:xfrm>
        <a:graphic>
          <a:graphicData uri="http://schemas.openxmlformats.org/drawingml/2006/table">
            <a:tbl>
              <a:tblPr/>
              <a:tblGrid>
                <a:gridCol w="2286000"/>
              </a:tblGrid>
              <a:tr h="1219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Links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Uncertain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330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Non-links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381000" y="3368675"/>
            <a:ext cx="2457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FFFF"/>
                </a:solidFill>
              </a:rPr>
              <a:t>Lower Threshold</a:t>
            </a: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381000" y="2606675"/>
            <a:ext cx="2457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FFFFF"/>
                </a:solidFill>
              </a:rPr>
              <a:t>Upper Threshold</a:t>
            </a:r>
          </a:p>
        </p:txBody>
      </p:sp>
      <p:sp>
        <p:nvSpPr>
          <p:cNvPr id="8" name="Line 19"/>
          <p:cNvSpPr>
            <a:spLocks noChangeShapeType="1"/>
          </p:cNvSpPr>
          <p:nvPr/>
        </p:nvSpPr>
        <p:spPr bwMode="auto">
          <a:xfrm>
            <a:off x="2819400" y="3673475"/>
            <a:ext cx="533400" cy="0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Line 20"/>
          <p:cNvSpPr>
            <a:spLocks noChangeShapeType="1"/>
          </p:cNvSpPr>
          <p:nvPr/>
        </p:nvSpPr>
        <p:spPr bwMode="auto">
          <a:xfrm>
            <a:off x="2819400" y="2911475"/>
            <a:ext cx="533400" cy="0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Line 21"/>
          <p:cNvSpPr>
            <a:spLocks noChangeShapeType="1"/>
          </p:cNvSpPr>
          <p:nvPr/>
        </p:nvSpPr>
        <p:spPr bwMode="auto">
          <a:xfrm>
            <a:off x="3352800" y="3673475"/>
            <a:ext cx="2286000" cy="0"/>
          </a:xfrm>
          <a:prstGeom prst="line">
            <a:avLst/>
          </a:prstGeom>
          <a:noFill/>
          <a:ln w="38100">
            <a:solidFill>
              <a:srgbClr val="FFFF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Line 22"/>
          <p:cNvSpPr>
            <a:spLocks noChangeShapeType="1"/>
          </p:cNvSpPr>
          <p:nvPr/>
        </p:nvSpPr>
        <p:spPr bwMode="auto">
          <a:xfrm>
            <a:off x="3352800" y="2911475"/>
            <a:ext cx="2286000" cy="0"/>
          </a:xfrm>
          <a:prstGeom prst="line">
            <a:avLst/>
          </a:prstGeom>
          <a:noFill/>
          <a:ln w="38100">
            <a:solidFill>
              <a:srgbClr val="FFFF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Line 28"/>
          <p:cNvSpPr>
            <a:spLocks noChangeShapeType="1"/>
          </p:cNvSpPr>
          <p:nvPr/>
        </p:nvSpPr>
        <p:spPr bwMode="auto">
          <a:xfrm flipH="1">
            <a:off x="3351213" y="1692275"/>
            <a:ext cx="1587" cy="3322638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Text Box 29"/>
          <p:cNvSpPr txBox="1">
            <a:spLocks noChangeArrowheads="1"/>
          </p:cNvSpPr>
          <p:nvPr/>
        </p:nvSpPr>
        <p:spPr bwMode="auto">
          <a:xfrm>
            <a:off x="381000" y="5121275"/>
            <a:ext cx="853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en-US" sz="2400" dirty="0">
                <a:solidFill>
                  <a:srgbClr val="FFFFFF"/>
                </a:solidFill>
              </a:rPr>
              <a:t>Records with an agreement weight between these two thresholds </a:t>
            </a:r>
            <a:r>
              <a:rPr lang="en-US" sz="2400" dirty="0" smtClean="0">
                <a:solidFill>
                  <a:srgbClr val="FFFFFF"/>
                </a:solidFill>
              </a:rPr>
              <a:t>will be </a:t>
            </a:r>
            <a:r>
              <a:rPr lang="en-US" sz="2400" dirty="0">
                <a:solidFill>
                  <a:srgbClr val="FFFFFF"/>
                </a:solidFill>
              </a:rPr>
              <a:t>classified as </a:t>
            </a:r>
            <a:r>
              <a:rPr lang="en-US" sz="2400" dirty="0" smtClean="0">
                <a:solidFill>
                  <a:srgbClr val="FFFFFF"/>
                </a:solidFill>
              </a:rPr>
              <a:t>uncertain. 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5" name="Text Box 31"/>
          <p:cNvSpPr txBox="1">
            <a:spLocks noChangeArrowheads="1"/>
          </p:cNvSpPr>
          <p:nvPr/>
        </p:nvSpPr>
        <p:spPr bwMode="auto">
          <a:xfrm>
            <a:off x="5715000" y="1447800"/>
            <a:ext cx="32004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Choose a </a:t>
            </a:r>
            <a:r>
              <a:rPr lang="en-US" sz="2400" dirty="0">
                <a:solidFill>
                  <a:srgbClr val="FFFFFF"/>
                </a:solidFill>
                <a:latin typeface="+mn-lt"/>
              </a:rPr>
              <a:t>threshold </a:t>
            </a: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weight, </a:t>
            </a:r>
            <a:r>
              <a:rPr lang="en-US" sz="2400" dirty="0">
                <a:solidFill>
                  <a:srgbClr val="99FF99"/>
                </a:solidFill>
                <a:latin typeface="+mn-lt"/>
              </a:rPr>
              <a:t>above which records would be classified as links</a:t>
            </a:r>
            <a:r>
              <a:rPr lang="en-US" sz="2400" dirty="0">
                <a:solidFill>
                  <a:srgbClr val="FFFFFF"/>
                </a:solidFill>
                <a:latin typeface="+mn-lt"/>
              </a:rPr>
              <a:t>, </a:t>
            </a:r>
            <a:endParaRPr lang="en-US" sz="2400" dirty="0" smtClean="0">
              <a:solidFill>
                <a:srgbClr val="FFFFFF"/>
              </a:solidFill>
              <a:latin typeface="+mn-lt"/>
            </a:endParaRPr>
          </a:p>
          <a:p>
            <a:pPr eaLnBrk="1" hangingPunct="1">
              <a:buClr>
                <a:schemeClr val="bg1"/>
              </a:buClr>
              <a:buFont typeface="Wingdings" pitchFamily="2" charset="2"/>
              <a:buNone/>
            </a:pPr>
            <a:endParaRPr lang="en-US" sz="800" dirty="0">
              <a:solidFill>
                <a:srgbClr val="FFFFFF"/>
              </a:solidFill>
              <a:latin typeface="+mn-lt"/>
            </a:endParaRPr>
          </a:p>
          <a:p>
            <a:pPr eaLnBrk="1" hangingPunct="1">
              <a:buClr>
                <a:schemeClr val="bg1"/>
              </a:buClr>
              <a:buFont typeface="Wingdings" pitchFamily="2" charset="2"/>
              <a:buNone/>
            </a:pPr>
            <a:endParaRPr lang="en-US" sz="800" dirty="0" smtClean="0">
              <a:solidFill>
                <a:srgbClr val="FFFFFF"/>
              </a:solidFill>
              <a:latin typeface="+mn-lt"/>
            </a:endParaRPr>
          </a:p>
          <a:p>
            <a:pPr eaLnBrk="1" hangingPunct="1">
              <a:buClr>
                <a:schemeClr val="bg1"/>
              </a:buClr>
              <a:buFont typeface="Wingdings" pitchFamily="2" charset="2"/>
              <a:buNone/>
            </a:pPr>
            <a:endParaRPr lang="en-US" sz="800" dirty="0" smtClean="0">
              <a:solidFill>
                <a:srgbClr val="FFFFFF"/>
              </a:solidFill>
              <a:latin typeface="+mn-lt"/>
            </a:endParaRPr>
          </a:p>
          <a:p>
            <a:pPr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en-US" sz="2400" dirty="0" smtClean="0">
                <a:solidFill>
                  <a:srgbClr val="FFFFFF"/>
                </a:solidFill>
                <a:latin typeface="+mn-lt"/>
              </a:rPr>
              <a:t>and </a:t>
            </a:r>
            <a:r>
              <a:rPr lang="en-US" sz="2400" dirty="0">
                <a:solidFill>
                  <a:srgbClr val="FFFFFF"/>
                </a:solidFill>
                <a:latin typeface="+mn-lt"/>
              </a:rPr>
              <a:t>another threshold,</a:t>
            </a:r>
            <a:r>
              <a:rPr lang="en-US" sz="24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dirty="0">
                <a:solidFill>
                  <a:srgbClr val="FF6699"/>
                </a:solidFill>
                <a:latin typeface="+mn-lt"/>
              </a:rPr>
              <a:t>below which records would be classified as </a:t>
            </a:r>
          </a:p>
          <a:p>
            <a:pPr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en-US" sz="2400" dirty="0">
                <a:solidFill>
                  <a:srgbClr val="FF6699"/>
                </a:solidFill>
                <a:latin typeface="+mn-lt"/>
              </a:rPr>
              <a:t>non-links</a:t>
            </a:r>
            <a:r>
              <a:rPr lang="en-US" sz="2400" dirty="0">
                <a:solidFill>
                  <a:schemeClr val="bg1"/>
                </a:solidFill>
                <a:latin typeface="+mn-lt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256882057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Record Linkage Strategies  (5)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6388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Use probabilistic rather than deterministic linkage: </a:t>
            </a:r>
          </a:p>
          <a:p>
            <a:pPr lvl="1"/>
            <a:r>
              <a:rPr lang="en-US" sz="2400" b="0" dirty="0" smtClean="0">
                <a:solidFill>
                  <a:srgbClr val="FFFF00"/>
                </a:solidFill>
              </a:rPr>
              <a:t>“Weight” or “score” should reflect mathematical probability of true match. 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Take into account the distribution of values of a variable in the population. </a:t>
            </a:r>
            <a:r>
              <a:rPr lang="en-US" sz="2400" dirty="0">
                <a:solidFill>
                  <a:srgbClr val="FFFFFF"/>
                </a:solidFill>
              </a:rPr>
              <a:t>Give more weight to agreements </a:t>
            </a:r>
            <a:r>
              <a:rPr lang="en-US" sz="2400" dirty="0" smtClean="0">
                <a:solidFill>
                  <a:srgbClr val="FFFFFF"/>
                </a:solidFill>
              </a:rPr>
              <a:t>on: </a:t>
            </a:r>
          </a:p>
          <a:p>
            <a:pPr lvl="2"/>
            <a:r>
              <a:rPr lang="en-US" sz="2400" dirty="0" smtClean="0">
                <a:solidFill>
                  <a:srgbClr val="FFFF00"/>
                </a:solidFill>
              </a:rPr>
              <a:t>Variables with a </a:t>
            </a:r>
            <a:r>
              <a:rPr lang="en-US" sz="2400" dirty="0">
                <a:solidFill>
                  <a:srgbClr val="FFFF00"/>
                </a:solidFill>
              </a:rPr>
              <a:t>higher number of possible </a:t>
            </a:r>
            <a:r>
              <a:rPr lang="en-US" sz="2400" dirty="0" smtClean="0">
                <a:solidFill>
                  <a:srgbClr val="FFFF00"/>
                </a:solidFill>
              </a:rPr>
              <a:t>values</a:t>
            </a:r>
          </a:p>
          <a:p>
            <a:pPr lvl="3"/>
            <a:r>
              <a:rPr lang="en-US" sz="2400" b="1" dirty="0" smtClean="0">
                <a:solidFill>
                  <a:srgbClr val="00FFFF"/>
                </a:solidFill>
              </a:rPr>
              <a:t>SSN &gt; birthdate &gt; race &gt;sex</a:t>
            </a:r>
            <a:endParaRPr lang="en-US" sz="2400" b="1" dirty="0">
              <a:solidFill>
                <a:srgbClr val="00FFFF"/>
              </a:solidFill>
            </a:endParaRPr>
          </a:p>
          <a:p>
            <a:pPr lvl="2"/>
            <a:r>
              <a:rPr lang="en-US" sz="2400" dirty="0" smtClean="0">
                <a:solidFill>
                  <a:srgbClr val="FFFF00"/>
                </a:solidFill>
              </a:rPr>
              <a:t>Rarer </a:t>
            </a:r>
            <a:r>
              <a:rPr lang="en-US" sz="2400" dirty="0">
                <a:solidFill>
                  <a:srgbClr val="FFFF00"/>
                </a:solidFill>
              </a:rPr>
              <a:t>values </a:t>
            </a:r>
            <a:r>
              <a:rPr lang="en-US" sz="2400" dirty="0" smtClean="0">
                <a:solidFill>
                  <a:srgbClr val="FFFF00"/>
                </a:solidFill>
              </a:rPr>
              <a:t>of a particular variable</a:t>
            </a:r>
          </a:p>
          <a:p>
            <a:pPr lvl="3"/>
            <a:r>
              <a:rPr lang="en-US" sz="2400" b="1" dirty="0" smtClean="0">
                <a:solidFill>
                  <a:srgbClr val="00FFFF"/>
                </a:solidFill>
              </a:rPr>
              <a:t>unusual names</a:t>
            </a:r>
          </a:p>
          <a:p>
            <a:pPr lvl="3"/>
            <a:r>
              <a:rPr lang="en-US" sz="2400" b="1" dirty="0" smtClean="0">
                <a:solidFill>
                  <a:srgbClr val="00FFFF"/>
                </a:solidFill>
              </a:rPr>
              <a:t>unusual racial/ethnic groups</a:t>
            </a:r>
          </a:p>
          <a:p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19891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Record Linkage Strategies  (6)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6388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Use </a:t>
            </a:r>
            <a:r>
              <a:rPr lang="en-US" u="sng" dirty="0" smtClean="0">
                <a:solidFill>
                  <a:srgbClr val="FFFF00"/>
                </a:solidFill>
              </a:rPr>
              <a:t>blocking </a:t>
            </a:r>
            <a:r>
              <a:rPr lang="en-US" dirty="0" smtClean="0">
                <a:solidFill>
                  <a:srgbClr val="FFFFFF"/>
                </a:solidFill>
              </a:rPr>
              <a:t>for probabilistic linkage with large files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“Blocking”  is a preliminary deterministic step before probabilistic linkage of large files (&gt;1 million records) to reduce computing time. 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Blocking separates files into mutually exclusive </a:t>
            </a:r>
            <a:r>
              <a:rPr lang="en-US" dirty="0" smtClean="0">
                <a:solidFill>
                  <a:srgbClr val="FFFF00"/>
                </a:solidFill>
              </a:rPr>
              <a:t>blocks, in each of which the pairs of records from each of the two files must agree on the values of the blocking variables.   Probabilistic </a:t>
            </a:r>
            <a:r>
              <a:rPr lang="en-US" dirty="0">
                <a:solidFill>
                  <a:srgbClr val="FFFF00"/>
                </a:solidFill>
              </a:rPr>
              <a:t>linkage is </a:t>
            </a:r>
            <a:r>
              <a:rPr lang="en-US" dirty="0" smtClean="0">
                <a:solidFill>
                  <a:srgbClr val="FFFF00"/>
                </a:solidFill>
              </a:rPr>
              <a:t>then done </a:t>
            </a:r>
            <a:r>
              <a:rPr lang="en-US" dirty="0">
                <a:solidFill>
                  <a:srgbClr val="FFFF00"/>
                </a:solidFill>
              </a:rPr>
              <a:t>only between records in each block</a:t>
            </a:r>
            <a:r>
              <a:rPr lang="en-US" dirty="0" smtClean="0">
                <a:solidFill>
                  <a:srgbClr val="FFFF00"/>
                </a:solidFill>
              </a:rPr>
              <a:t>.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Depending on the linkage software, blocking may require linked records either to agree on all blocking variables simultaneously or to agree on any one of multiple blocking variables. 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For example, Link Plus software uses the latter type of blocking: If Social Security number, birth date, and last name phonetic code are selected as blocking variables, probabilistic linkage will be done only on records that first agree on SSN, </a:t>
            </a:r>
            <a:r>
              <a:rPr lang="en-US" b="1" u="sng" dirty="0" smtClean="0">
                <a:solidFill>
                  <a:srgbClr val="FFFF00"/>
                </a:solidFill>
              </a:rPr>
              <a:t>or</a:t>
            </a:r>
            <a:r>
              <a:rPr lang="en-US" dirty="0" smtClean="0">
                <a:solidFill>
                  <a:srgbClr val="FFFF00"/>
                </a:solidFill>
              </a:rPr>
              <a:t> birth date, </a:t>
            </a:r>
            <a:r>
              <a:rPr lang="en-US" b="1" u="sng" dirty="0" smtClean="0">
                <a:solidFill>
                  <a:srgbClr val="FFFF00"/>
                </a:solidFill>
              </a:rPr>
              <a:t>or</a:t>
            </a:r>
            <a:r>
              <a:rPr lang="en-US" dirty="0" smtClean="0">
                <a:solidFill>
                  <a:srgbClr val="FFFF00"/>
                </a:solidFill>
              </a:rPr>
              <a:t> last name phonetic code.  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Variables used for matching may include those used for blocking.  </a:t>
            </a:r>
            <a:endParaRPr lang="en-US" dirty="0">
              <a:solidFill>
                <a:srgbClr val="FFFFFF"/>
              </a:solidFill>
            </a:endParaRPr>
          </a:p>
          <a:p>
            <a:pPr lvl="1"/>
            <a:endParaRPr lang="en-US" dirty="0">
              <a:solidFill>
                <a:srgbClr val="FFFFFF"/>
              </a:solidFill>
            </a:endParaRPr>
          </a:p>
          <a:p>
            <a:pPr lvl="1"/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61434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 and purpose of record linkage</a:t>
            </a:r>
          </a:p>
          <a:p>
            <a:r>
              <a:rPr lang="en-US" dirty="0" smtClean="0"/>
              <a:t>Structural requirements and barriers to record linkage</a:t>
            </a:r>
          </a:p>
          <a:p>
            <a:r>
              <a:rPr lang="en-US" dirty="0" smtClean="0"/>
              <a:t>Data files/registries useful for linking with HIV cases</a:t>
            </a:r>
          </a:p>
          <a:p>
            <a:r>
              <a:rPr lang="en-US" dirty="0" smtClean="0"/>
              <a:t>Record linkage strategies</a:t>
            </a:r>
          </a:p>
          <a:p>
            <a:r>
              <a:rPr lang="en-US" dirty="0" smtClean="0"/>
              <a:t>Considerations for selecting record linkage software</a:t>
            </a:r>
          </a:p>
        </p:txBody>
      </p:sp>
    </p:spTree>
    <p:extLst>
      <p:ext uri="{BB962C8B-B14F-4D97-AF65-F5344CB8AC3E}">
        <p14:creationId xmlns:p14="http://schemas.microsoft.com/office/powerpoint/2010/main" val="2627153166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Record Linkage Strategies  (7)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6388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Recommended sequence of linkages with external file: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Use electronic (automated) linkage before visual review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If external file contains both HIV-specific and HIV-nonspecific records,  link with full file to find matches to old cases before linking with HIV-specific subset to find potential new cases from non-matching external records </a:t>
            </a:r>
          </a:p>
        </p:txBody>
      </p:sp>
    </p:spTree>
    <p:extLst>
      <p:ext uri="{BB962C8B-B14F-4D97-AF65-F5344CB8AC3E}">
        <p14:creationId xmlns:p14="http://schemas.microsoft.com/office/powerpoint/2010/main" val="2523943914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Record Linkage Strategies  (8)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791200"/>
          </a:xfrm>
        </p:spPr>
        <p:txBody>
          <a:bodyPr/>
          <a:lstStyle/>
          <a:p>
            <a:pPr lvl="1"/>
            <a:r>
              <a:rPr lang="en-US" sz="2400" b="1" dirty="0" smtClean="0">
                <a:solidFill>
                  <a:srgbClr val="FFFFFF"/>
                </a:solidFill>
              </a:rPr>
              <a:t>For uncertain matches after electronic linkage</a:t>
            </a:r>
            <a:r>
              <a:rPr lang="en-US" sz="2400" dirty="0" smtClean="0">
                <a:solidFill>
                  <a:srgbClr val="FFFFFF"/>
                </a:solidFill>
              </a:rPr>
              <a:t>:</a:t>
            </a:r>
          </a:p>
          <a:p>
            <a:pPr lvl="2"/>
            <a:r>
              <a:rPr lang="en-US" sz="2400" dirty="0" smtClean="0">
                <a:solidFill>
                  <a:srgbClr val="FFFFFF"/>
                </a:solidFill>
              </a:rPr>
              <a:t>Do secondary </a:t>
            </a:r>
            <a:r>
              <a:rPr lang="en-US" sz="2400" dirty="0">
                <a:solidFill>
                  <a:srgbClr val="FFFFFF"/>
                </a:solidFill>
              </a:rPr>
              <a:t>linkage </a:t>
            </a:r>
            <a:r>
              <a:rPr lang="en-US" sz="2400" dirty="0" smtClean="0">
                <a:solidFill>
                  <a:srgbClr val="FFFFFF"/>
                </a:solidFill>
              </a:rPr>
              <a:t>with auxiliary </a:t>
            </a:r>
            <a:r>
              <a:rPr lang="en-US" sz="2400" dirty="0">
                <a:solidFill>
                  <a:srgbClr val="FFFFFF"/>
                </a:solidFill>
              </a:rPr>
              <a:t>variables </a:t>
            </a:r>
            <a:r>
              <a:rPr lang="en-US" sz="2400" dirty="0" smtClean="0">
                <a:solidFill>
                  <a:srgbClr val="FFFFFF"/>
                </a:solidFill>
              </a:rPr>
              <a:t>not used in primary linkage if </a:t>
            </a:r>
            <a:r>
              <a:rPr lang="en-US" sz="2400" dirty="0">
                <a:solidFill>
                  <a:srgbClr val="FFFFFF"/>
                </a:solidFill>
              </a:rPr>
              <a:t>possible  </a:t>
            </a:r>
          </a:p>
          <a:p>
            <a:pPr lvl="3"/>
            <a:r>
              <a:rPr lang="en-US" sz="2400" dirty="0" smtClean="0">
                <a:solidFill>
                  <a:srgbClr val="FFFFFF"/>
                </a:solidFill>
              </a:rPr>
              <a:t>Residential </a:t>
            </a:r>
            <a:r>
              <a:rPr lang="en-US" sz="2400" dirty="0">
                <a:solidFill>
                  <a:srgbClr val="FFFFFF"/>
                </a:solidFill>
              </a:rPr>
              <a:t>street addresses</a:t>
            </a:r>
          </a:p>
          <a:p>
            <a:pPr lvl="3"/>
            <a:r>
              <a:rPr lang="en-US" sz="2400" dirty="0">
                <a:solidFill>
                  <a:srgbClr val="FFFFFF"/>
                </a:solidFill>
              </a:rPr>
              <a:t>Names of </a:t>
            </a:r>
            <a:r>
              <a:rPr lang="en-US" sz="2400" dirty="0" smtClean="0">
                <a:solidFill>
                  <a:srgbClr val="FFFFFF"/>
                </a:solidFill>
              </a:rPr>
              <a:t>healthcare </a:t>
            </a:r>
            <a:r>
              <a:rPr lang="en-US" sz="2400" dirty="0">
                <a:solidFill>
                  <a:srgbClr val="FFFFFF"/>
                </a:solidFill>
              </a:rPr>
              <a:t>providers  </a:t>
            </a:r>
          </a:p>
          <a:p>
            <a:pPr lvl="2"/>
            <a:r>
              <a:rPr lang="en-US" sz="2400" dirty="0" smtClean="0">
                <a:solidFill>
                  <a:srgbClr val="FFFFFF"/>
                </a:solidFill>
              </a:rPr>
              <a:t>Visually review names </a:t>
            </a:r>
            <a:r>
              <a:rPr lang="en-US" sz="2400" dirty="0">
                <a:solidFill>
                  <a:srgbClr val="FFFFFF"/>
                </a:solidFill>
              </a:rPr>
              <a:t>to decide if differences could </a:t>
            </a:r>
            <a:r>
              <a:rPr lang="en-US" sz="2400" dirty="0" smtClean="0">
                <a:solidFill>
                  <a:srgbClr val="FFFFFF"/>
                </a:solidFill>
              </a:rPr>
              <a:t>easily be </a:t>
            </a:r>
            <a:r>
              <a:rPr lang="en-US" sz="2400" dirty="0">
                <a:solidFill>
                  <a:srgbClr val="FFFFFF"/>
                </a:solidFill>
              </a:rPr>
              <a:t>due to misspelling or typographical errors </a:t>
            </a:r>
          </a:p>
          <a:p>
            <a:pPr lvl="2"/>
            <a:r>
              <a:rPr lang="en-US" sz="2400" dirty="0" smtClean="0">
                <a:solidFill>
                  <a:srgbClr val="FFFFFF"/>
                </a:solidFill>
              </a:rPr>
              <a:t>If matching score is not high, do not accept matches as true if they have incompatibilities between different variables (e.g., test date long after death date) </a:t>
            </a:r>
          </a:p>
          <a:p>
            <a:pPr lvl="2"/>
            <a:r>
              <a:rPr lang="en-US" sz="2400" dirty="0" smtClean="0">
                <a:solidFill>
                  <a:srgbClr val="FFFFFF"/>
                </a:solidFill>
              </a:rPr>
              <a:t>In general, treat remaining uncertain matches the same as non-matches (or false matches) </a:t>
            </a:r>
          </a:p>
        </p:txBody>
      </p:sp>
    </p:spTree>
    <p:extLst>
      <p:ext uri="{BB962C8B-B14F-4D97-AF65-F5344CB8AC3E}">
        <p14:creationId xmlns:p14="http://schemas.microsoft.com/office/powerpoint/2010/main" val="3085762981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Selecting Computer Software </a:t>
            </a:r>
            <a:r>
              <a:rPr lang="en-US" dirty="0"/>
              <a:t>for </a:t>
            </a:r>
            <a:r>
              <a:rPr lang="en-US" dirty="0" smtClean="0"/>
              <a:t>Linkage (1)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8674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Criteria for choosing linkage inside or outside of eHARS: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FF00"/>
                </a:solidFill>
              </a:rPr>
              <a:t>Linkage inside eHARS </a:t>
            </a:r>
            <a:r>
              <a:rPr lang="en-US" dirty="0">
                <a:solidFill>
                  <a:srgbClr val="FFFF00"/>
                </a:solidFill>
              </a:rPr>
              <a:t>is designed </a:t>
            </a:r>
            <a:r>
              <a:rPr lang="en-US" dirty="0" smtClean="0">
                <a:solidFill>
                  <a:srgbClr val="FFFF00"/>
                </a:solidFill>
              </a:rPr>
              <a:t>for follow-up of all </a:t>
            </a:r>
            <a:r>
              <a:rPr lang="en-US" dirty="0">
                <a:solidFill>
                  <a:srgbClr val="FFFF00"/>
                </a:solidFill>
              </a:rPr>
              <a:t>non-matching records as </a:t>
            </a:r>
            <a:r>
              <a:rPr lang="en-US" dirty="0" smtClean="0">
                <a:solidFill>
                  <a:srgbClr val="FFFF00"/>
                </a:solidFill>
              </a:rPr>
              <a:t>potential </a:t>
            </a:r>
            <a:r>
              <a:rPr lang="en-US" dirty="0">
                <a:solidFill>
                  <a:srgbClr val="FFFF00"/>
                </a:solidFill>
              </a:rPr>
              <a:t>new </a:t>
            </a:r>
            <a:r>
              <a:rPr lang="en-US" dirty="0" smtClean="0">
                <a:solidFill>
                  <a:srgbClr val="FFFF00"/>
                </a:solidFill>
              </a:rPr>
              <a:t>cases.  Therefore: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Use linkage </a:t>
            </a:r>
            <a:r>
              <a:rPr lang="en-US" sz="2400" dirty="0">
                <a:solidFill>
                  <a:srgbClr val="FFFFFF"/>
                </a:solidFill>
              </a:rPr>
              <a:t>software inside eHARS </a:t>
            </a:r>
            <a:r>
              <a:rPr lang="en-US" sz="2400" dirty="0" smtClean="0">
                <a:solidFill>
                  <a:srgbClr val="FFFFFF"/>
                </a:solidFill>
              </a:rPr>
              <a:t>only </a:t>
            </a:r>
            <a:r>
              <a:rPr lang="en-US" sz="2400" dirty="0">
                <a:solidFill>
                  <a:srgbClr val="FFFFFF"/>
                </a:solidFill>
              </a:rPr>
              <a:t>with external data files in which </a:t>
            </a:r>
            <a:r>
              <a:rPr lang="en-US" sz="2400" dirty="0" smtClean="0">
                <a:solidFill>
                  <a:srgbClr val="FFFFFF"/>
                </a:solidFill>
              </a:rPr>
              <a:t>almost all records pertain </a:t>
            </a:r>
            <a:r>
              <a:rPr lang="en-US" sz="2400" dirty="0">
                <a:solidFill>
                  <a:srgbClr val="FFFFFF"/>
                </a:solidFill>
              </a:rPr>
              <a:t>to HIV-infected persons (either new cases or old cases) </a:t>
            </a:r>
            <a:endParaRPr lang="en-US" sz="2400" dirty="0" smtClean="0">
              <a:solidFill>
                <a:srgbClr val="FFFFFF"/>
              </a:solidFill>
            </a:endParaRPr>
          </a:p>
          <a:p>
            <a:pPr lvl="2"/>
            <a:r>
              <a:rPr lang="en-US" sz="2400" dirty="0" smtClean="0">
                <a:solidFill>
                  <a:srgbClr val="FFFF00"/>
                </a:solidFill>
              </a:rPr>
              <a:t>HIV-positive lab reports</a:t>
            </a:r>
          </a:p>
          <a:p>
            <a:pPr lvl="2"/>
            <a:r>
              <a:rPr lang="en-US" sz="2400" dirty="0" smtClean="0">
                <a:solidFill>
                  <a:srgbClr val="FFFF00"/>
                </a:solidFill>
              </a:rPr>
              <a:t>ADAP</a:t>
            </a:r>
          </a:p>
          <a:p>
            <a:pPr lvl="2"/>
            <a:r>
              <a:rPr lang="en-US" sz="2400" dirty="0" err="1" smtClean="0">
                <a:solidFill>
                  <a:srgbClr val="FFFF00"/>
                </a:solidFill>
              </a:rPr>
              <a:t>Careware</a:t>
            </a:r>
            <a:r>
              <a:rPr lang="en-US" sz="2400" dirty="0" smtClean="0">
                <a:solidFill>
                  <a:srgbClr val="FFFF00"/>
                </a:solidFill>
              </a:rPr>
              <a:t>   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Do not link inside eHARS any external data files with large numbers of non-cases </a:t>
            </a:r>
          </a:p>
          <a:p>
            <a:pPr lvl="2"/>
            <a:r>
              <a:rPr lang="en-US" sz="2400" dirty="0" smtClean="0">
                <a:solidFill>
                  <a:srgbClr val="FFFF00"/>
                </a:solidFill>
              </a:rPr>
              <a:t>Social Security Death Master File</a:t>
            </a:r>
          </a:p>
          <a:p>
            <a:pPr lvl="2"/>
            <a:r>
              <a:rPr lang="en-US" sz="2400" dirty="0" smtClean="0">
                <a:solidFill>
                  <a:srgbClr val="FFFF00"/>
                </a:solidFill>
              </a:rPr>
              <a:t>Death certificate data file not limited to records that mention HIV as a cause of death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endParaRPr lang="en-US" sz="2400" dirty="0">
              <a:solidFill>
                <a:srgbClr val="FFFF00"/>
              </a:solidFill>
            </a:endParaRPr>
          </a:p>
          <a:p>
            <a:pPr lvl="1"/>
            <a:endParaRPr lang="en-US" dirty="0" smtClean="0">
              <a:solidFill>
                <a:srgbClr val="FFFFFF"/>
              </a:solidFill>
            </a:endParaRPr>
          </a:p>
          <a:p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910003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Selecting Computer Software </a:t>
            </a:r>
            <a:r>
              <a:rPr lang="en-US" dirty="0"/>
              <a:t>for </a:t>
            </a:r>
            <a:r>
              <a:rPr lang="en-US" dirty="0" smtClean="0"/>
              <a:t>Linkage (2)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6388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Criteria for choosing linkage software to use outside of eHARS</a:t>
            </a: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Cost.  Does </a:t>
            </a:r>
            <a:r>
              <a:rPr lang="en-US" sz="2400" dirty="0" smtClean="0">
                <a:solidFill>
                  <a:srgbClr val="FFFF00"/>
                </a:solidFill>
              </a:rPr>
              <a:t>health </a:t>
            </a:r>
            <a:r>
              <a:rPr lang="en-US" sz="2400" dirty="0">
                <a:solidFill>
                  <a:srgbClr val="FFFF00"/>
                </a:solidFill>
              </a:rPr>
              <a:t>department already own it or </a:t>
            </a:r>
            <a:r>
              <a:rPr lang="en-US" sz="2400" dirty="0" smtClean="0">
                <a:solidFill>
                  <a:srgbClr val="FFFF00"/>
                </a:solidFill>
              </a:rPr>
              <a:t>is </a:t>
            </a:r>
            <a:r>
              <a:rPr lang="en-US" sz="2400" dirty="0">
                <a:solidFill>
                  <a:srgbClr val="FFFF00"/>
                </a:solidFill>
              </a:rPr>
              <a:t>it available for </a:t>
            </a:r>
            <a:r>
              <a:rPr lang="en-US" sz="2400" dirty="0" smtClean="0">
                <a:solidFill>
                  <a:srgbClr val="FFFF00"/>
                </a:solidFill>
              </a:rPr>
              <a:t>free?</a:t>
            </a:r>
            <a:endParaRPr lang="en-US" sz="2400" dirty="0">
              <a:solidFill>
                <a:srgbClr val="FFFF00"/>
              </a:solidFill>
            </a:endParaRP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Ease </a:t>
            </a:r>
            <a:r>
              <a:rPr lang="en-US" sz="2400" dirty="0">
                <a:solidFill>
                  <a:srgbClr val="FFFFFF"/>
                </a:solidFill>
              </a:rPr>
              <a:t>of use, training availability, technical support 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Maximum </a:t>
            </a:r>
            <a:r>
              <a:rPr lang="en-US" sz="2400" dirty="0">
                <a:solidFill>
                  <a:srgbClr val="FFFF00"/>
                </a:solidFill>
              </a:rPr>
              <a:t>number of records in the combined files that </a:t>
            </a:r>
            <a:r>
              <a:rPr lang="en-US" sz="2400" dirty="0" smtClean="0">
                <a:solidFill>
                  <a:srgbClr val="FFFF00"/>
                </a:solidFill>
              </a:rPr>
              <a:t>the </a:t>
            </a:r>
            <a:r>
              <a:rPr lang="en-US" sz="2400" dirty="0">
                <a:solidFill>
                  <a:srgbClr val="FFFF00"/>
                </a:solidFill>
              </a:rPr>
              <a:t>software can handle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Time </a:t>
            </a:r>
            <a:r>
              <a:rPr lang="en-US" sz="2400" dirty="0">
                <a:solidFill>
                  <a:srgbClr val="FFFFFF"/>
                </a:solidFill>
              </a:rPr>
              <a:t>required to process expected number of records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Maximum </a:t>
            </a:r>
            <a:r>
              <a:rPr lang="en-US" sz="2400" dirty="0">
                <a:solidFill>
                  <a:srgbClr val="FFFF00"/>
                </a:solidFill>
              </a:rPr>
              <a:t>number of linkage variables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Ability </a:t>
            </a:r>
            <a:r>
              <a:rPr lang="en-US" sz="2400" dirty="0">
                <a:solidFill>
                  <a:srgbClr val="FFFFFF"/>
                </a:solidFill>
              </a:rPr>
              <a:t>to handle missing variables </a:t>
            </a:r>
            <a:endParaRPr lang="en-US" sz="2400" dirty="0" smtClean="0">
              <a:solidFill>
                <a:srgbClr val="FFFFFF"/>
              </a:solidFill>
            </a:endParaRP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Does it use a fully probabilistic method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smtClean="0">
                <a:solidFill>
                  <a:srgbClr val="00FFFF"/>
                </a:solidFill>
              </a:rPr>
              <a:t>(</a:t>
            </a:r>
            <a:r>
              <a:rPr lang="en-US" sz="2400" dirty="0" err="1" smtClean="0">
                <a:solidFill>
                  <a:srgbClr val="00FFFF"/>
                </a:solidFill>
              </a:rPr>
              <a:t>Fellegi-Sunter</a:t>
            </a:r>
            <a:r>
              <a:rPr lang="en-US" sz="2400" dirty="0" smtClean="0">
                <a:solidFill>
                  <a:srgbClr val="00FFFF"/>
                </a:solidFill>
              </a:rPr>
              <a:t> model) </a:t>
            </a:r>
            <a:r>
              <a:rPr lang="en-US" sz="2400" dirty="0" smtClean="0">
                <a:solidFill>
                  <a:srgbClr val="FFFF00"/>
                </a:solidFill>
              </a:rPr>
              <a:t>in which matching score depends on </a:t>
            </a:r>
            <a:r>
              <a:rPr lang="en-US" sz="2400" u="sng" dirty="0" smtClean="0">
                <a:solidFill>
                  <a:srgbClr val="FFFF00"/>
                </a:solidFill>
              </a:rPr>
              <a:t>rarity</a:t>
            </a:r>
            <a:r>
              <a:rPr lang="en-US" sz="2400" dirty="0" smtClean="0">
                <a:solidFill>
                  <a:srgbClr val="FFFF00"/>
                </a:solidFill>
              </a:rPr>
              <a:t> of matching variable values in either the general population or the files being linked?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261124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/>
              <a:t>Probabilistic Record Linkage </a:t>
            </a:r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82000" cy="56388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Commercially available − </a:t>
            </a:r>
            <a:r>
              <a:rPr lang="en-US" dirty="0">
                <a:solidFill>
                  <a:srgbClr val="FFFFFF"/>
                </a:solidFill>
              </a:rPr>
              <a:t>very </a:t>
            </a:r>
            <a:r>
              <a:rPr lang="en-US" u="sng" dirty="0" smtClean="0">
                <a:solidFill>
                  <a:srgbClr val="FFFFFF"/>
                </a:solidFill>
              </a:rPr>
              <a:t>expensive</a:t>
            </a:r>
            <a:r>
              <a:rPr lang="en-US" dirty="0" smtClean="0">
                <a:solidFill>
                  <a:srgbClr val="FFFFFF"/>
                </a:solidFill>
              </a:rPr>
              <a:t>, but your health department may already have it</a:t>
            </a:r>
            <a:endParaRPr lang="en-US" sz="800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Otherwise, download </a:t>
            </a:r>
            <a:r>
              <a:rPr lang="en-US" u="sng" dirty="0" smtClean="0">
                <a:solidFill>
                  <a:srgbClr val="FFFFFF"/>
                </a:solidFill>
              </a:rPr>
              <a:t>free</a:t>
            </a:r>
            <a:r>
              <a:rPr lang="en-US" dirty="0" smtClean="0">
                <a:solidFill>
                  <a:srgbClr val="FFFFFF"/>
                </a:solidFill>
              </a:rPr>
              <a:t> publicly available software: </a:t>
            </a:r>
          </a:p>
          <a:p>
            <a:pPr lvl="1"/>
            <a:r>
              <a:rPr lang="en-US" sz="2400" dirty="0" smtClean="0">
                <a:solidFill>
                  <a:srgbClr val="00FFFF"/>
                </a:solidFill>
              </a:rPr>
              <a:t>From CDC's </a:t>
            </a:r>
            <a:r>
              <a:rPr lang="en-US" sz="2400" dirty="0">
                <a:solidFill>
                  <a:srgbClr val="00FFFF"/>
                </a:solidFill>
              </a:rPr>
              <a:t>Division of Cancer Prevention and Control</a:t>
            </a:r>
            <a:r>
              <a:rPr lang="en-US" sz="2400" dirty="0" smtClean="0">
                <a:solidFill>
                  <a:srgbClr val="00FFFF"/>
                </a:solidFill>
              </a:rPr>
              <a:t>:</a:t>
            </a:r>
            <a:r>
              <a:rPr lang="en-US" sz="2400" dirty="0" smtClean="0">
                <a:solidFill>
                  <a:srgbClr val="FFFFFF"/>
                </a:solidFill>
              </a:rPr>
              <a:t>  </a:t>
            </a:r>
            <a:r>
              <a:rPr lang="en-US" sz="2400" u="sng" dirty="0" smtClean="0">
                <a:solidFill>
                  <a:srgbClr val="FFFFFF"/>
                </a:solidFill>
              </a:rPr>
              <a:t>Link Plus 2.0,</a:t>
            </a:r>
            <a:r>
              <a:rPr lang="en-US" sz="2400" u="sng" dirty="0" smtClean="0">
                <a:solidFill>
                  <a:srgbClr val="00FFFF"/>
                </a:solidFill>
              </a:rPr>
              <a:t> downloadable from</a:t>
            </a:r>
            <a:endParaRPr lang="en-US" sz="2400" u="sng" dirty="0">
              <a:solidFill>
                <a:srgbClr val="00FFFF"/>
              </a:solidFill>
            </a:endParaRPr>
          </a:p>
          <a:p>
            <a:pPr marL="114300" indent="0">
              <a:spcBef>
                <a:spcPts val="0"/>
              </a:spcBef>
              <a:buNone/>
            </a:pPr>
            <a:r>
              <a:rPr lang="en-US" b="0" dirty="0" smtClean="0">
                <a:solidFill>
                  <a:srgbClr val="00FFFF"/>
                </a:solidFill>
                <a:hlinkClick r:id="rId2"/>
              </a:rPr>
              <a:t>http</a:t>
            </a:r>
            <a:r>
              <a:rPr lang="en-US" b="0" dirty="0">
                <a:solidFill>
                  <a:srgbClr val="00FFFF"/>
                </a:solidFill>
                <a:hlinkClick r:id="rId2"/>
              </a:rPr>
              <a:t>://</a:t>
            </a:r>
            <a:r>
              <a:rPr lang="en-US" b="0" dirty="0" smtClean="0">
                <a:solidFill>
                  <a:srgbClr val="00FFFF"/>
                </a:solidFill>
                <a:hlinkClick r:id="rId2"/>
              </a:rPr>
              <a:t>www.cdc.gov/cancer/npcr/tools/registryplus/lp.htm</a:t>
            </a:r>
            <a:endParaRPr lang="en-US" b="0" dirty="0" smtClean="0">
              <a:solidFill>
                <a:srgbClr val="00FFFF"/>
              </a:solidFill>
            </a:endParaRPr>
          </a:p>
          <a:p>
            <a:pPr marL="514350" lvl="1" indent="0">
              <a:spcBef>
                <a:spcPts val="0"/>
              </a:spcBef>
              <a:buNone/>
            </a:pPr>
            <a:r>
              <a:rPr lang="en-US" b="0" dirty="0" smtClean="0">
                <a:solidFill>
                  <a:srgbClr val="00FFFF"/>
                </a:solidFill>
              </a:rPr>
              <a:t>  </a:t>
            </a:r>
            <a:r>
              <a:rPr lang="en-US" b="0" dirty="0">
                <a:solidFill>
                  <a:srgbClr val="00FFFF"/>
                </a:solidFill>
              </a:rPr>
              <a:t> </a:t>
            </a:r>
            <a:r>
              <a:rPr lang="en-US" b="0" dirty="0" smtClean="0">
                <a:solidFill>
                  <a:srgbClr val="00FFFF"/>
                </a:solidFill>
              </a:rPr>
              <a:t> </a:t>
            </a:r>
            <a:r>
              <a:rPr lang="en-US" sz="2400" b="0" dirty="0" smtClean="0">
                <a:solidFill>
                  <a:srgbClr val="00FFFF"/>
                </a:solidFill>
              </a:rPr>
              <a:t> or for </a:t>
            </a:r>
            <a:r>
              <a:rPr lang="en-US" sz="2400" dirty="0" smtClean="0">
                <a:solidFill>
                  <a:srgbClr val="FFFFFF"/>
                </a:solidFill>
              </a:rPr>
              <a:t>Link Plus 3.0</a:t>
            </a:r>
            <a:r>
              <a:rPr lang="en-US" sz="2400" b="0" dirty="0" smtClean="0">
                <a:solidFill>
                  <a:srgbClr val="00FFFF"/>
                </a:solidFill>
              </a:rPr>
              <a:t>:, contact Richard Selik    </a:t>
            </a:r>
          </a:p>
          <a:p>
            <a:pPr marL="51435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00FFFF"/>
                </a:solidFill>
              </a:rPr>
              <a:t> </a:t>
            </a:r>
            <a:r>
              <a:rPr lang="en-US" sz="2400" dirty="0" smtClean="0">
                <a:solidFill>
                  <a:srgbClr val="00FFFF"/>
                </a:solidFill>
              </a:rPr>
              <a:t>  </a:t>
            </a:r>
            <a:r>
              <a:rPr lang="en-US" sz="2400" b="0" dirty="0" smtClean="0">
                <a:solidFill>
                  <a:srgbClr val="00FFFF"/>
                </a:solidFill>
              </a:rPr>
              <a:t>(</a:t>
            </a:r>
            <a:r>
              <a:rPr lang="en-US" sz="2400" b="0" dirty="0" smtClean="0">
                <a:solidFill>
                  <a:srgbClr val="00FFFF"/>
                </a:solidFill>
                <a:hlinkClick r:id="rId3"/>
              </a:rPr>
              <a:t>rselik@cdc.gov</a:t>
            </a:r>
            <a:r>
              <a:rPr lang="en-US" sz="2400" b="0" dirty="0" smtClean="0">
                <a:solidFill>
                  <a:srgbClr val="00FFFF"/>
                </a:solidFill>
              </a:rPr>
              <a:t>) or your epidemiology consultant.  </a:t>
            </a:r>
          </a:p>
          <a:p>
            <a:pPr marL="514350" lvl="1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LinkPlus</a:t>
            </a:r>
            <a:r>
              <a:rPr lang="en-US" sz="2400" dirty="0" smtClean="0">
                <a:solidFill>
                  <a:srgbClr val="FFFFFF"/>
                </a:solidFill>
              </a:rPr>
              <a:t> requires </a:t>
            </a:r>
            <a:r>
              <a:rPr lang="en-US" sz="2400" b="1" u="sng" dirty="0" smtClean="0">
                <a:solidFill>
                  <a:srgbClr val="FFFFFF"/>
                </a:solidFill>
              </a:rPr>
              <a:t>text</a:t>
            </a:r>
            <a:r>
              <a:rPr lang="en-US" sz="2400" dirty="0" smtClean="0">
                <a:solidFill>
                  <a:srgbClr val="FFFFFF"/>
                </a:solidFill>
              </a:rPr>
              <a:t> data files (delimited or fixed width).</a:t>
            </a:r>
            <a:endParaRPr lang="en-US" sz="2400" b="0" dirty="0" smtClean="0">
              <a:solidFill>
                <a:srgbClr val="FFFFFF"/>
              </a:solidFill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FFFFFF"/>
                </a:solidFill>
              </a:rPr>
              <a:t>or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From </a:t>
            </a:r>
            <a:r>
              <a:rPr lang="en-US" sz="2400" dirty="0">
                <a:solidFill>
                  <a:srgbClr val="FFFFFF"/>
                </a:solidFill>
              </a:rPr>
              <a:t>Kevin M. Campbell, </a:t>
            </a:r>
            <a:r>
              <a:rPr lang="en-US" sz="2400" dirty="0" err="1" smtClean="0">
                <a:solidFill>
                  <a:srgbClr val="FFFFFF"/>
                </a:solidFill>
              </a:rPr>
              <a:t>DrPH</a:t>
            </a:r>
            <a:r>
              <a:rPr lang="en-US" sz="2400" dirty="0" smtClean="0">
                <a:solidFill>
                  <a:srgbClr val="FFFFFF"/>
                </a:solidFill>
              </a:rPr>
              <a:t>, based on federally funded projects</a:t>
            </a:r>
            <a:r>
              <a:rPr lang="en-US" sz="2400" b="0" dirty="0" smtClean="0">
                <a:solidFill>
                  <a:srgbClr val="FFFFFF"/>
                </a:solidFill>
              </a:rPr>
              <a:t>: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b="1" u="sng" dirty="0">
                <a:solidFill>
                  <a:srgbClr val="FFFFFF"/>
                </a:solidFill>
              </a:rPr>
              <a:t>The-Link-King </a:t>
            </a:r>
          </a:p>
          <a:p>
            <a:pPr marL="739775" lvl="1" indent="0">
              <a:spcBef>
                <a:spcPts val="0"/>
              </a:spcBef>
              <a:buNone/>
            </a:pPr>
            <a:r>
              <a:rPr lang="en-US" sz="2400" b="0" dirty="0" smtClean="0">
                <a:solidFill>
                  <a:srgbClr val="00FFFF"/>
                </a:solidFill>
                <a:hlinkClick r:id="rId4"/>
              </a:rPr>
              <a:t>http</a:t>
            </a:r>
            <a:r>
              <a:rPr lang="en-US" sz="2400" b="0" dirty="0">
                <a:solidFill>
                  <a:srgbClr val="00FFFF"/>
                </a:solidFill>
                <a:hlinkClick r:id="rId4"/>
              </a:rPr>
              <a:t>://www.the-link-king.com</a:t>
            </a:r>
            <a:r>
              <a:rPr lang="en-US" sz="2400" b="0" dirty="0" smtClean="0">
                <a:solidFill>
                  <a:srgbClr val="00FFFF"/>
                </a:solidFill>
                <a:hlinkClick r:id="rId4"/>
              </a:rPr>
              <a:t>/</a:t>
            </a:r>
            <a:r>
              <a:rPr lang="en-US" sz="2400" b="0" dirty="0" smtClean="0">
                <a:solidFill>
                  <a:srgbClr val="00FFFF"/>
                </a:solidFill>
              </a:rPr>
              <a:t>  </a:t>
            </a:r>
          </a:p>
          <a:p>
            <a:pPr marL="739775" lvl="1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The-Link-King requires </a:t>
            </a:r>
            <a:r>
              <a:rPr lang="en-US" sz="2400" b="1" u="sng" dirty="0" smtClean="0">
                <a:solidFill>
                  <a:srgbClr val="FFFFFF"/>
                </a:solidFill>
              </a:rPr>
              <a:t>SAS</a:t>
            </a:r>
            <a:r>
              <a:rPr lang="en-US" sz="2400" dirty="0" smtClean="0">
                <a:solidFill>
                  <a:srgbClr val="FFFFFF"/>
                </a:solidFill>
              </a:rPr>
              <a:t> data files. </a:t>
            </a:r>
            <a:endParaRPr lang="en-US" sz="2400" b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180979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Deterministic Record Linkage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05800" cy="5562600"/>
          </a:xfrm>
        </p:spPr>
        <p:txBody>
          <a:bodyPr/>
          <a:lstStyle/>
          <a:p>
            <a:r>
              <a:rPr lang="en-US" dirty="0" smtClean="0"/>
              <a:t>Not fully probabilistic: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Does not use </a:t>
            </a:r>
            <a:r>
              <a:rPr lang="en-US" sz="2400" dirty="0" err="1" smtClean="0">
                <a:solidFill>
                  <a:srgbClr val="FFFF00"/>
                </a:solidFill>
              </a:rPr>
              <a:t>Fellegi-Sunter</a:t>
            </a:r>
            <a:r>
              <a:rPr lang="en-US" sz="2400" dirty="0" smtClean="0">
                <a:solidFill>
                  <a:srgbClr val="FFFF00"/>
                </a:solidFill>
              </a:rPr>
              <a:t> model</a:t>
            </a:r>
          </a:p>
          <a:p>
            <a:pPr lvl="1"/>
            <a:r>
              <a:rPr lang="en-US" sz="2400" dirty="0" smtClean="0"/>
              <a:t>Does not take into account distribution (rarity) of variable values in population </a:t>
            </a:r>
          </a:p>
          <a:p>
            <a:r>
              <a:rPr lang="en-US" dirty="0" smtClean="0"/>
              <a:t>Despite not being fully probabilistic, it 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May accept partial </a:t>
            </a:r>
            <a:r>
              <a:rPr lang="en-US" sz="2400" dirty="0">
                <a:solidFill>
                  <a:srgbClr val="FFFF00"/>
                </a:solidFill>
              </a:rPr>
              <a:t>or inexact </a:t>
            </a:r>
            <a:r>
              <a:rPr lang="en-US" sz="2400" dirty="0" smtClean="0">
                <a:solidFill>
                  <a:srgbClr val="FFFF00"/>
                </a:solidFill>
              </a:rPr>
              <a:t>agreement</a:t>
            </a:r>
          </a:p>
          <a:p>
            <a:pPr lvl="1"/>
            <a:r>
              <a:rPr lang="en-US" sz="2400" dirty="0" smtClean="0"/>
              <a:t>May be semi-quantitative, based on a weight, score, or number of passes.  </a:t>
            </a:r>
            <a:endParaRPr lang="en-US" sz="2400" dirty="0"/>
          </a:p>
          <a:p>
            <a:r>
              <a:rPr lang="en-US" dirty="0" smtClean="0"/>
              <a:t>Software of this type includes:</a:t>
            </a:r>
            <a:endParaRPr lang="en-US" dirty="0"/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SAS </a:t>
            </a:r>
            <a:r>
              <a:rPr lang="en-US" sz="2400" dirty="0">
                <a:solidFill>
                  <a:srgbClr val="FFFF00"/>
                </a:solidFill>
              </a:rPr>
              <a:t>programs developed “in house” in various </a:t>
            </a:r>
            <a:r>
              <a:rPr lang="en-US" sz="2400" dirty="0" smtClean="0">
                <a:solidFill>
                  <a:srgbClr val="FFFF00"/>
                </a:solidFill>
              </a:rPr>
              <a:t>state </a:t>
            </a:r>
            <a:r>
              <a:rPr lang="en-US" sz="2400" dirty="0">
                <a:solidFill>
                  <a:srgbClr val="FFFF00"/>
                </a:solidFill>
              </a:rPr>
              <a:t>health </a:t>
            </a:r>
            <a:r>
              <a:rPr lang="en-US" sz="2400" dirty="0" smtClean="0">
                <a:solidFill>
                  <a:srgbClr val="FFFF00"/>
                </a:solidFill>
              </a:rPr>
              <a:t>departments</a:t>
            </a:r>
            <a:endParaRPr lang="en-US" sz="2400" dirty="0">
              <a:solidFill>
                <a:srgbClr val="FFFF00"/>
              </a:solidFill>
            </a:endParaRPr>
          </a:p>
          <a:p>
            <a:pPr lvl="1"/>
            <a:r>
              <a:rPr lang="en-US" sz="2400" dirty="0" smtClean="0"/>
              <a:t>Linkage software built into eHARS (Apache </a:t>
            </a:r>
            <a:r>
              <a:rPr lang="en-US" sz="2400" dirty="0"/>
              <a:t>Codec </a:t>
            </a:r>
            <a:r>
              <a:rPr lang="en-US" sz="2400" dirty="0" smtClean="0"/>
              <a:t>is expected </a:t>
            </a:r>
            <a:r>
              <a:rPr lang="en-US" sz="2400" dirty="0"/>
              <a:t>to replace </a:t>
            </a:r>
            <a:r>
              <a:rPr lang="en-US" sz="2400" dirty="0" err="1" smtClean="0"/>
              <a:t>dbFusion</a:t>
            </a:r>
            <a:r>
              <a:rPr lang="en-US" sz="2400" dirty="0" smtClean="0"/>
              <a:t>) </a:t>
            </a:r>
            <a:endParaRPr lang="en-US" sz="2400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92536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dirty="0" smtClean="0"/>
              <a:t>New Additions to </a:t>
            </a:r>
            <a:r>
              <a:rPr lang="en-US" i="1" dirty="0" smtClean="0"/>
              <a:t>Technical Guidance </a:t>
            </a:r>
            <a:r>
              <a:rPr lang="en-US" dirty="0" smtClean="0"/>
              <a:t>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8362"/>
            <a:ext cx="8229600" cy="5608638"/>
          </a:xfrm>
        </p:spPr>
        <p:txBody>
          <a:bodyPr/>
          <a:lstStyle/>
          <a:p>
            <a:r>
              <a:rPr lang="en-US" sz="2400" b="0" dirty="0" smtClean="0">
                <a:solidFill>
                  <a:srgbClr val="FFFF00"/>
                </a:solidFill>
              </a:rPr>
              <a:t>Guidance on usage of commercial </a:t>
            </a:r>
            <a:r>
              <a:rPr lang="en-US" sz="2400" b="0" dirty="0">
                <a:solidFill>
                  <a:srgbClr val="FFFF00"/>
                </a:solidFill>
              </a:rPr>
              <a:t>record linkage services (e.g., LexisNexis </a:t>
            </a:r>
            <a:r>
              <a:rPr lang="en-US" sz="2400" b="0" dirty="0" err="1">
                <a:solidFill>
                  <a:srgbClr val="FFFF00"/>
                </a:solidFill>
              </a:rPr>
              <a:t>Accurint</a:t>
            </a:r>
            <a:r>
              <a:rPr lang="en-US" sz="2400" b="0" dirty="0" smtClean="0">
                <a:solidFill>
                  <a:srgbClr val="FFFF00"/>
                </a:solidFill>
              </a:rPr>
              <a:t>):  </a:t>
            </a:r>
            <a:r>
              <a:rPr lang="en-US" sz="2400" b="0" dirty="0" smtClean="0"/>
              <a:t>Do not reveal to them that you work for HIV surveillance, because it could enable them to infer that your personally identified case data (which they keep for up to 5 years) pertain to HIV cases.  </a:t>
            </a:r>
            <a:endParaRPr lang="en-US" sz="2400" dirty="0" smtClean="0"/>
          </a:p>
          <a:p>
            <a:r>
              <a:rPr lang="en-US" b="0" dirty="0" smtClean="0"/>
              <a:t>Reduce priority of following up non-links as potential leads to new cases based on data not highly specific for HIV if your program lacks time or staff to do so: 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Opportunistic illnesses</a:t>
            </a:r>
          </a:p>
          <a:p>
            <a:pPr lvl="1"/>
            <a:r>
              <a:rPr lang="en-US" sz="2400" b="0" dirty="0" smtClean="0">
                <a:solidFill>
                  <a:srgbClr val="FFFF00"/>
                </a:solidFill>
              </a:rPr>
              <a:t>CD4 counts, especially if not low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Viral loads, especially if undetectable</a:t>
            </a:r>
          </a:p>
          <a:p>
            <a:r>
              <a:rPr lang="en-US" b="0" dirty="0">
                <a:solidFill>
                  <a:srgbClr val="FFFFFF"/>
                </a:solidFill>
              </a:rPr>
              <a:t>ICD-10-CM will replace ICD-9-CM in data for healthcare delivered after September 2014</a:t>
            </a:r>
          </a:p>
          <a:p>
            <a:pPr marL="457200" lvl="1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498305938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dirty="0" smtClean="0"/>
              <a:t>New Additions to </a:t>
            </a:r>
            <a:r>
              <a:rPr lang="en-US" i="1" dirty="0" smtClean="0"/>
              <a:t>Technical Guidance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8362"/>
            <a:ext cx="8229600" cy="5608638"/>
          </a:xfrm>
        </p:spPr>
        <p:txBody>
          <a:bodyPr/>
          <a:lstStyle/>
          <a:p>
            <a:r>
              <a:rPr lang="en-US" b="0" dirty="0" smtClean="0">
                <a:solidFill>
                  <a:srgbClr val="FFFFFF"/>
                </a:solidFill>
              </a:rPr>
              <a:t>Clarification of how </a:t>
            </a:r>
            <a:r>
              <a:rPr lang="en-US" b="0" dirty="0">
                <a:solidFill>
                  <a:srgbClr val="FFFFFF"/>
                </a:solidFill>
              </a:rPr>
              <a:t>“alias” </a:t>
            </a:r>
            <a:r>
              <a:rPr lang="en-US" b="0" dirty="0" smtClean="0">
                <a:solidFill>
                  <a:srgbClr val="FFFFFF"/>
                </a:solidFill>
              </a:rPr>
              <a:t>(alternate) values </a:t>
            </a:r>
            <a:r>
              <a:rPr lang="en-US" b="0" dirty="0">
                <a:solidFill>
                  <a:srgbClr val="FFFFFF"/>
                </a:solidFill>
              </a:rPr>
              <a:t>for variables may be used in linkages, including </a:t>
            </a:r>
            <a:r>
              <a:rPr lang="en-US" b="0" dirty="0" smtClean="0">
                <a:solidFill>
                  <a:srgbClr val="FFFFFF"/>
                </a:solidFill>
              </a:rPr>
              <a:t>values not previously reported for a case but predicted </a:t>
            </a:r>
            <a:r>
              <a:rPr lang="en-US" b="0" dirty="0">
                <a:solidFill>
                  <a:srgbClr val="FFFFFF"/>
                </a:solidFill>
              </a:rPr>
              <a:t>possibly to exist in external data </a:t>
            </a:r>
            <a:r>
              <a:rPr lang="en-US" b="0" dirty="0" smtClean="0">
                <a:solidFill>
                  <a:srgbClr val="FFFFFF"/>
                </a:solidFill>
              </a:rPr>
              <a:t>files, and which could be placed in extra (known duplicate) case records to increase chances of finding match to record in external file.  </a:t>
            </a:r>
          </a:p>
          <a:p>
            <a:pPr marL="0" indent="0">
              <a:buNone/>
            </a:pPr>
            <a:r>
              <a:rPr lang="en-US" b="0" dirty="0"/>
              <a:t> </a:t>
            </a:r>
            <a:r>
              <a:rPr lang="en-US" b="0" dirty="0" smtClean="0"/>
              <a:t>    For example</a:t>
            </a:r>
            <a:r>
              <a:rPr lang="en-US" b="0" dirty="0"/>
              <a:t>, if </a:t>
            </a:r>
            <a:r>
              <a:rPr lang="en-US" b="0" dirty="0" smtClean="0"/>
              <a:t>case </a:t>
            </a:r>
            <a:r>
              <a:rPr lang="en-US" b="0" dirty="0"/>
              <a:t>had first and last names reported </a:t>
            </a:r>
            <a:r>
              <a:rPr lang="en-US" b="0" dirty="0" smtClean="0"/>
              <a:t>as</a:t>
            </a:r>
          </a:p>
          <a:p>
            <a:pPr lvl="1"/>
            <a:r>
              <a:rPr lang="en-US" b="0" dirty="0" smtClean="0"/>
              <a:t> </a:t>
            </a:r>
            <a:r>
              <a:rPr lang="en-US" sz="2400" b="0" dirty="0" smtClean="0"/>
              <a:t>“</a:t>
            </a:r>
            <a:r>
              <a:rPr lang="en-US" sz="2400" b="0" dirty="0" smtClean="0">
                <a:solidFill>
                  <a:srgbClr val="FFFF00"/>
                </a:solidFill>
              </a:rPr>
              <a:t>Mary Smith</a:t>
            </a:r>
            <a:r>
              <a:rPr lang="en-US" sz="2400" b="0" dirty="0"/>
              <a:t>” on one document and </a:t>
            </a:r>
            <a:endParaRPr lang="en-US" sz="2400" b="0" dirty="0" smtClean="0"/>
          </a:p>
          <a:p>
            <a:pPr lvl="1"/>
            <a:r>
              <a:rPr lang="en-US" sz="2400" b="0" dirty="0" smtClean="0"/>
              <a:t>“</a:t>
            </a:r>
            <a:r>
              <a:rPr lang="en-US" sz="2400" b="0" dirty="0" smtClean="0">
                <a:solidFill>
                  <a:srgbClr val="FFFF00"/>
                </a:solidFill>
              </a:rPr>
              <a:t>Joyce Jones</a:t>
            </a:r>
            <a:r>
              <a:rPr lang="en-US" sz="2400" b="0" dirty="0"/>
              <a:t>” on another document, </a:t>
            </a:r>
            <a:endParaRPr lang="en-US" sz="2400" b="0" dirty="0" smtClean="0"/>
          </a:p>
          <a:p>
            <a:pPr marL="457200" lvl="1" indent="0">
              <a:buNone/>
            </a:pPr>
            <a:r>
              <a:rPr lang="en-US" sz="2400" b="0" dirty="0" smtClean="0"/>
              <a:t>extra records for </a:t>
            </a:r>
            <a:r>
              <a:rPr lang="en-US" sz="2400" b="0" dirty="0"/>
              <a:t>linkage with </a:t>
            </a:r>
            <a:r>
              <a:rPr lang="en-US" sz="2400" b="0" dirty="0" smtClean="0"/>
              <a:t>external file could </a:t>
            </a:r>
            <a:r>
              <a:rPr lang="en-US" sz="2400" b="0" dirty="0"/>
              <a:t>include </a:t>
            </a:r>
            <a:r>
              <a:rPr lang="en-US" sz="2400" b="0" dirty="0" smtClean="0"/>
              <a:t>combinations not previously reported:  </a:t>
            </a:r>
          </a:p>
          <a:p>
            <a:pPr lvl="1"/>
            <a:r>
              <a:rPr lang="en-US" sz="2400" b="0" dirty="0" smtClean="0"/>
              <a:t>“</a:t>
            </a:r>
            <a:r>
              <a:rPr lang="en-US" sz="2400" b="0" dirty="0" smtClean="0">
                <a:solidFill>
                  <a:srgbClr val="FFFF00"/>
                </a:solidFill>
              </a:rPr>
              <a:t>Mary </a:t>
            </a:r>
            <a:r>
              <a:rPr lang="en-US" sz="2400" b="0" dirty="0">
                <a:solidFill>
                  <a:srgbClr val="FFFF00"/>
                </a:solidFill>
              </a:rPr>
              <a:t>Jones</a:t>
            </a:r>
            <a:r>
              <a:rPr lang="en-US" sz="2400" b="0" dirty="0"/>
              <a:t>” and </a:t>
            </a:r>
            <a:endParaRPr lang="en-US" sz="2400" b="0" dirty="0" smtClean="0"/>
          </a:p>
          <a:p>
            <a:pPr lvl="1"/>
            <a:r>
              <a:rPr lang="en-US" sz="2400" b="0" dirty="0" smtClean="0"/>
              <a:t>“</a:t>
            </a:r>
            <a:r>
              <a:rPr lang="en-US" sz="2400" b="0" dirty="0" smtClean="0">
                <a:solidFill>
                  <a:srgbClr val="FFFF00"/>
                </a:solidFill>
              </a:rPr>
              <a:t>Joyce </a:t>
            </a:r>
            <a:r>
              <a:rPr lang="en-US" sz="2400" b="0" dirty="0">
                <a:solidFill>
                  <a:srgbClr val="FFFF00"/>
                </a:solidFill>
              </a:rPr>
              <a:t>Smith</a:t>
            </a:r>
            <a:r>
              <a:rPr lang="en-US" sz="2400" b="0" dirty="0"/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2206393418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8362"/>
            <a:ext cx="8229600" cy="5608638"/>
          </a:xfrm>
        </p:spPr>
        <p:txBody>
          <a:bodyPr/>
          <a:lstStyle/>
          <a:p>
            <a:r>
              <a:rPr lang="en-US" b="0" dirty="0" smtClean="0">
                <a:solidFill>
                  <a:srgbClr val="FFFFFF"/>
                </a:solidFill>
              </a:rPr>
              <a:t>Some </a:t>
            </a:r>
            <a:r>
              <a:rPr lang="en-US" b="0" dirty="0">
                <a:solidFill>
                  <a:srgbClr val="FFFFFF"/>
                </a:solidFill>
              </a:rPr>
              <a:t>record linkage software packages may not require the user to standardize all variable </a:t>
            </a:r>
            <a:r>
              <a:rPr lang="en-US" b="0" dirty="0" smtClean="0">
                <a:solidFill>
                  <a:srgbClr val="FFFFFF"/>
                </a:solidFill>
              </a:rPr>
              <a:t>attributes </a:t>
            </a:r>
            <a:r>
              <a:rPr lang="en-US" b="0" dirty="0">
                <a:solidFill>
                  <a:srgbClr val="FFFFFF"/>
                </a:solidFill>
              </a:rPr>
              <a:t>because the software may do it for the </a:t>
            </a:r>
            <a:r>
              <a:rPr lang="en-US" b="0" dirty="0" smtClean="0">
                <a:solidFill>
                  <a:srgbClr val="FFFFFF"/>
                </a:solidFill>
              </a:rPr>
              <a:t>user.  </a:t>
            </a:r>
          </a:p>
          <a:p>
            <a:pPr marL="0" indent="0">
              <a:buNone/>
            </a:pPr>
            <a:endParaRPr lang="en-US" sz="800" b="0" dirty="0" smtClean="0">
              <a:solidFill>
                <a:srgbClr val="FFFFFF"/>
              </a:solidFill>
            </a:endParaRPr>
          </a:p>
          <a:p>
            <a:r>
              <a:rPr lang="en-US" b="0" dirty="0" smtClean="0"/>
              <a:t>“</a:t>
            </a:r>
            <a:r>
              <a:rPr lang="en-US" b="0" dirty="0" smtClean="0">
                <a:solidFill>
                  <a:srgbClr val="FFFF00"/>
                </a:solidFill>
              </a:rPr>
              <a:t>The-Link-King</a:t>
            </a:r>
            <a:r>
              <a:rPr lang="en-US" b="0" dirty="0" smtClean="0"/>
              <a:t>” was added to the list of probabilistic record linkage software packages downloadable for free (previously included only “</a:t>
            </a:r>
            <a:r>
              <a:rPr lang="en-US" b="0" dirty="0" smtClean="0">
                <a:solidFill>
                  <a:srgbClr val="FFFF00"/>
                </a:solidFill>
              </a:rPr>
              <a:t>Link Plus</a:t>
            </a:r>
            <a:r>
              <a:rPr lang="en-US" b="0" dirty="0" smtClean="0"/>
              <a:t>”)</a:t>
            </a:r>
          </a:p>
          <a:p>
            <a:pPr marL="0" indent="0">
              <a:buNone/>
            </a:pPr>
            <a:endParaRPr lang="en-US" sz="800" b="0" dirty="0" smtClean="0"/>
          </a:p>
          <a:p>
            <a:r>
              <a:rPr lang="en-US" b="0" dirty="0">
                <a:solidFill>
                  <a:srgbClr val="FFFFFF"/>
                </a:solidFill>
              </a:rPr>
              <a:t>State of birth will become a data field in eHARS</a:t>
            </a:r>
          </a:p>
          <a:p>
            <a:endParaRPr lang="en-US" b="0" dirty="0" smtClean="0"/>
          </a:p>
          <a:p>
            <a:endParaRPr lang="en-US" b="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dirty="0" smtClean="0"/>
              <a:t>New Additions to </a:t>
            </a:r>
            <a:r>
              <a:rPr lang="en-US" i="1" dirty="0" smtClean="0"/>
              <a:t>Technical Guidance </a:t>
            </a:r>
            <a:r>
              <a:rPr lang="en-US" dirty="0" smtClean="0"/>
              <a:t>(3)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098030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dirty="0" smtClean="0"/>
              <a:t>Deletions from </a:t>
            </a:r>
            <a:r>
              <a:rPr lang="en-US" i="1" dirty="0" smtClean="0"/>
              <a:t>Technical Guidance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8362"/>
            <a:ext cx="8229600" cy="5608638"/>
          </a:xfrm>
        </p:spPr>
        <p:txBody>
          <a:bodyPr/>
          <a:lstStyle/>
          <a:p>
            <a:r>
              <a:rPr lang="en-US" b="0" dirty="0" smtClean="0"/>
              <a:t>Deleted recommendation for linkages for updating information on previously reported cases to </a:t>
            </a:r>
            <a:r>
              <a:rPr lang="en-US" b="0" dirty="0"/>
              <a:t>include cases for which links had already been found in </a:t>
            </a:r>
            <a:r>
              <a:rPr lang="en-US" b="0" dirty="0" smtClean="0"/>
              <a:t>prior linkage to HIV-specific subset of same external file </a:t>
            </a:r>
          </a:p>
          <a:p>
            <a:pPr marL="0" indent="0">
              <a:buNone/>
            </a:pPr>
            <a:endParaRPr lang="en-US" sz="800" b="0" dirty="0" smtClean="0"/>
          </a:p>
          <a:p>
            <a:r>
              <a:rPr lang="en-US" b="0" dirty="0" smtClean="0">
                <a:solidFill>
                  <a:srgbClr val="FFFFFF"/>
                </a:solidFill>
              </a:rPr>
              <a:t>Deleted mention of specific brand names of commercially available record linkage software packages</a:t>
            </a:r>
          </a:p>
          <a:p>
            <a:pPr marL="0" indent="0">
              <a:buNone/>
            </a:pPr>
            <a:endParaRPr lang="en-US" sz="800" b="0" dirty="0" smtClean="0">
              <a:solidFill>
                <a:srgbClr val="FFFFFF"/>
              </a:solidFill>
            </a:endParaRPr>
          </a:p>
          <a:p>
            <a:r>
              <a:rPr lang="en-US" b="0" dirty="0">
                <a:solidFill>
                  <a:srgbClr val="FFFFFF"/>
                </a:solidFill>
              </a:rPr>
              <a:t>Deleted facts that apply to HARS but not eHARS</a:t>
            </a:r>
          </a:p>
          <a:p>
            <a:pPr marL="0" indent="0">
              <a:buNone/>
            </a:pPr>
            <a:endParaRPr lang="en-US" b="0" dirty="0" smtClean="0"/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10293999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dirty="0" smtClean="0"/>
              <a:t>Overview of Record Linkage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  <a:p>
            <a:r>
              <a:rPr lang="en-US" dirty="0" smtClean="0"/>
              <a:t>Purposes</a:t>
            </a:r>
            <a:endParaRPr lang="en-US" dirty="0"/>
          </a:p>
          <a:p>
            <a:r>
              <a:rPr lang="en-US" dirty="0" smtClean="0"/>
              <a:t>Structural requirements </a:t>
            </a:r>
            <a:r>
              <a:rPr lang="en-US" dirty="0"/>
              <a:t>and </a:t>
            </a:r>
            <a:r>
              <a:rPr lang="en-US" dirty="0" smtClean="0"/>
              <a:t>barriers</a:t>
            </a:r>
            <a:endParaRPr lang="en-US" dirty="0"/>
          </a:p>
          <a:p>
            <a:r>
              <a:rPr lang="en-US" dirty="0" smtClean="0"/>
              <a:t>Data files useful </a:t>
            </a:r>
            <a:r>
              <a:rPr lang="en-US" dirty="0"/>
              <a:t>for </a:t>
            </a:r>
            <a:r>
              <a:rPr lang="en-US" dirty="0" smtClean="0"/>
              <a:t>linkage with HIV cases</a:t>
            </a:r>
            <a:endParaRPr lang="en-US" dirty="0"/>
          </a:p>
          <a:p>
            <a:r>
              <a:rPr lang="en-US" dirty="0" smtClean="0"/>
              <a:t>Variables on which to collect data</a:t>
            </a:r>
            <a:endParaRPr lang="en-US" dirty="0"/>
          </a:p>
          <a:p>
            <a:r>
              <a:rPr lang="en-US" dirty="0"/>
              <a:t>Variables on </a:t>
            </a:r>
            <a:r>
              <a:rPr lang="en-US" dirty="0" smtClean="0"/>
              <a:t>which </a:t>
            </a:r>
            <a:r>
              <a:rPr lang="en-US" dirty="0"/>
              <a:t>to </a:t>
            </a:r>
            <a:r>
              <a:rPr lang="en-US" dirty="0" smtClean="0"/>
              <a:t>search </a:t>
            </a:r>
            <a:r>
              <a:rPr lang="en-US" dirty="0"/>
              <a:t>for </a:t>
            </a:r>
            <a:r>
              <a:rPr lang="en-US" dirty="0" smtClean="0"/>
              <a:t>agreement</a:t>
            </a:r>
            <a:endParaRPr lang="en-US" dirty="0"/>
          </a:p>
          <a:p>
            <a:r>
              <a:rPr lang="en-US" dirty="0"/>
              <a:t>Fixing </a:t>
            </a:r>
            <a:r>
              <a:rPr lang="en-US" dirty="0" smtClean="0"/>
              <a:t>problems </a:t>
            </a:r>
            <a:r>
              <a:rPr lang="en-US" dirty="0"/>
              <a:t>in </a:t>
            </a:r>
            <a:r>
              <a:rPr lang="en-US" dirty="0" smtClean="0"/>
              <a:t>data files before linkage</a:t>
            </a:r>
            <a:endParaRPr lang="en-US" dirty="0"/>
          </a:p>
          <a:p>
            <a:r>
              <a:rPr lang="en-US" dirty="0" smtClean="0"/>
              <a:t>Linkage strategies</a:t>
            </a:r>
          </a:p>
          <a:p>
            <a:r>
              <a:rPr lang="en-US" dirty="0"/>
              <a:t>Visual review of indeterminate matches </a:t>
            </a:r>
          </a:p>
          <a:p>
            <a:r>
              <a:rPr lang="en-US" dirty="0" smtClean="0"/>
              <a:t>Selecting computer software for linkage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063312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dirty="0" smtClean="0"/>
              <a:t>Main Takeaway Points 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r>
              <a:rPr lang="en-US" dirty="0" smtClean="0"/>
              <a:t>Purposes of linkage with external data files:</a:t>
            </a:r>
          </a:p>
          <a:p>
            <a:pPr lvl="1"/>
            <a:r>
              <a:rPr lang="en-US" sz="2400" dirty="0" smtClean="0"/>
              <a:t>Update old cases</a:t>
            </a:r>
            <a:r>
              <a:rPr lang="en-US" sz="2400" dirty="0"/>
              <a:t> </a:t>
            </a:r>
            <a:r>
              <a:rPr lang="en-US" sz="2400" dirty="0" smtClean="0"/>
              <a:t>based on links </a:t>
            </a:r>
          </a:p>
          <a:p>
            <a:pPr lvl="1"/>
            <a:r>
              <a:rPr lang="en-US" sz="2400" dirty="0" smtClean="0"/>
              <a:t>Find potential new cases based on HIV-specific non-links</a:t>
            </a:r>
          </a:p>
          <a:p>
            <a:r>
              <a:rPr lang="en-US" dirty="0" smtClean="0"/>
              <a:t>Useful external data files</a:t>
            </a:r>
          </a:p>
          <a:p>
            <a:pPr lvl="1"/>
            <a:r>
              <a:rPr lang="en-US" dirty="0" smtClean="0"/>
              <a:t>Laboratory test results</a:t>
            </a:r>
          </a:p>
          <a:p>
            <a:pPr lvl="1"/>
            <a:r>
              <a:rPr lang="en-US" dirty="0" smtClean="0"/>
              <a:t>Death registries</a:t>
            </a:r>
          </a:p>
          <a:p>
            <a:pPr lvl="1"/>
            <a:r>
              <a:rPr lang="en-US" dirty="0" smtClean="0"/>
              <a:t>Birth registry</a:t>
            </a:r>
          </a:p>
          <a:p>
            <a:pPr lvl="1"/>
            <a:r>
              <a:rPr lang="en-US" dirty="0" smtClean="0"/>
              <a:t>Administrative data files</a:t>
            </a:r>
          </a:p>
          <a:p>
            <a:pPr lvl="1"/>
            <a:r>
              <a:rPr lang="en-US" dirty="0" smtClean="0"/>
              <a:t>Medical records or case-management files</a:t>
            </a:r>
          </a:p>
          <a:p>
            <a:pPr lvl="1"/>
            <a:r>
              <a:rPr lang="en-US" dirty="0" smtClean="0"/>
              <a:t>Disease registries </a:t>
            </a:r>
          </a:p>
          <a:p>
            <a:r>
              <a:rPr lang="en-US" dirty="0" smtClean="0"/>
              <a:t>Linkage variables</a:t>
            </a:r>
          </a:p>
          <a:p>
            <a:pPr lvl="1"/>
            <a:r>
              <a:rPr lang="en-US" sz="2400" dirty="0" smtClean="0"/>
              <a:t>Try to collect Social Security Number </a:t>
            </a:r>
          </a:p>
        </p:txBody>
      </p:sp>
    </p:spTree>
    <p:extLst>
      <p:ext uri="{BB962C8B-B14F-4D97-AF65-F5344CB8AC3E}">
        <p14:creationId xmlns:p14="http://schemas.microsoft.com/office/powerpoint/2010/main" val="1667795136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dirty="0" smtClean="0"/>
              <a:t>Main Takeaway Points 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r>
              <a:rPr lang="en-US" dirty="0" smtClean="0"/>
              <a:t>Potential Barriers</a:t>
            </a:r>
            <a:endParaRPr lang="en-US" dirty="0"/>
          </a:p>
          <a:p>
            <a:pPr lvl="1"/>
            <a:r>
              <a:rPr lang="en-US" sz="2400" dirty="0"/>
              <a:t>Negotiate with </a:t>
            </a:r>
            <a:r>
              <a:rPr lang="en-US" sz="2400" dirty="0" smtClean="0"/>
              <a:t>owners </a:t>
            </a:r>
            <a:r>
              <a:rPr lang="en-US" sz="2400" dirty="0"/>
              <a:t>of external data </a:t>
            </a:r>
            <a:r>
              <a:rPr lang="en-US" sz="2400" dirty="0" smtClean="0"/>
              <a:t>files</a:t>
            </a:r>
            <a:endParaRPr lang="en-US" sz="2400" dirty="0"/>
          </a:p>
          <a:p>
            <a:pPr lvl="1"/>
            <a:r>
              <a:rPr lang="en-US" sz="2400" dirty="0"/>
              <a:t>Let them do </a:t>
            </a:r>
            <a:r>
              <a:rPr lang="en-US" sz="2400" dirty="0" smtClean="0"/>
              <a:t>linkage </a:t>
            </a:r>
            <a:r>
              <a:rPr lang="en-US" sz="2400" dirty="0"/>
              <a:t>for you if </a:t>
            </a:r>
            <a:r>
              <a:rPr lang="en-US" sz="2400" dirty="0" smtClean="0"/>
              <a:t>secure and necessary </a:t>
            </a:r>
          </a:p>
          <a:p>
            <a:pPr lvl="1"/>
            <a:r>
              <a:rPr lang="en-US" sz="2400" dirty="0" smtClean="0"/>
              <a:t>Don’t let LexisNexis know you work for HIV program</a:t>
            </a:r>
            <a:endParaRPr lang="en-US" sz="2400" dirty="0"/>
          </a:p>
          <a:p>
            <a:r>
              <a:rPr lang="en-US" dirty="0" smtClean="0"/>
              <a:t>Deduplicate and standardize files before linkage</a:t>
            </a:r>
          </a:p>
          <a:p>
            <a:pPr lvl="1"/>
            <a:r>
              <a:rPr lang="en-US" sz="2400" dirty="0" smtClean="0"/>
              <a:t>Standardize variable coding </a:t>
            </a:r>
            <a:r>
              <a:rPr lang="en-US" sz="2400" dirty="0"/>
              <a:t>scheme (categories and meanings</a:t>
            </a:r>
            <a:r>
              <a:rPr lang="en-US" sz="2400" dirty="0" smtClean="0"/>
              <a:t>)</a:t>
            </a:r>
          </a:p>
          <a:p>
            <a:r>
              <a:rPr lang="en-US" dirty="0"/>
              <a:t>Record linkage software</a:t>
            </a:r>
          </a:p>
          <a:p>
            <a:pPr lvl="1"/>
            <a:r>
              <a:rPr lang="en-US" sz="2400" dirty="0"/>
              <a:t>For linkage outside eHARS, consider free probabilistic software </a:t>
            </a:r>
          </a:p>
          <a:p>
            <a:pPr lvl="1"/>
            <a:r>
              <a:rPr lang="en-US" sz="2400" dirty="0"/>
              <a:t>Limit linkage inside eHARS to HIV-specific external files </a:t>
            </a:r>
          </a:p>
        </p:txBody>
      </p:sp>
    </p:spTree>
    <p:extLst>
      <p:ext uri="{BB962C8B-B14F-4D97-AF65-F5344CB8AC3E}">
        <p14:creationId xmlns:p14="http://schemas.microsoft.com/office/powerpoint/2010/main" val="2579597473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dirty="0" smtClean="0"/>
              <a:t>Main Takeaway Points 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r>
              <a:rPr lang="en-US" dirty="0" smtClean="0"/>
              <a:t>Record linkage strategies</a:t>
            </a:r>
          </a:p>
          <a:p>
            <a:pPr lvl="1"/>
            <a:r>
              <a:rPr lang="en-US" sz="2400" dirty="0"/>
              <a:t>Compromise to avoid the 2 types of errors—false matches and false </a:t>
            </a:r>
            <a:r>
              <a:rPr lang="en-US" sz="2400" dirty="0" smtClean="0"/>
              <a:t>non-matches</a:t>
            </a:r>
          </a:p>
          <a:p>
            <a:pPr lvl="1"/>
            <a:r>
              <a:rPr lang="en-US" sz="2400" dirty="0" smtClean="0"/>
              <a:t>Quantify agreement by using matching score</a:t>
            </a:r>
          </a:p>
          <a:p>
            <a:pPr lvl="1"/>
            <a:r>
              <a:rPr lang="en-US" sz="2400" dirty="0" smtClean="0"/>
              <a:t>Probabilistic linkage is better than deterministic linkage</a:t>
            </a:r>
          </a:p>
          <a:p>
            <a:pPr lvl="1"/>
            <a:r>
              <a:rPr lang="en-US" sz="2400" dirty="0" smtClean="0"/>
              <a:t>Link </a:t>
            </a:r>
            <a:r>
              <a:rPr lang="en-US" sz="2400" dirty="0"/>
              <a:t>with full </a:t>
            </a:r>
            <a:r>
              <a:rPr lang="en-US" sz="2400" dirty="0" smtClean="0"/>
              <a:t>external file </a:t>
            </a:r>
            <a:r>
              <a:rPr lang="en-US" sz="2400" dirty="0"/>
              <a:t>to find matches to old cases before linking with HIV-specific subset </a:t>
            </a:r>
            <a:r>
              <a:rPr lang="en-US" sz="2400" dirty="0" smtClean="0"/>
              <a:t>of external file to </a:t>
            </a:r>
            <a:r>
              <a:rPr lang="en-US" sz="2400" dirty="0"/>
              <a:t>find potential new cases from non-matching </a:t>
            </a:r>
            <a:r>
              <a:rPr lang="en-US" sz="2400" dirty="0" smtClean="0"/>
              <a:t>records </a:t>
            </a:r>
          </a:p>
          <a:p>
            <a:pPr lvl="1"/>
            <a:r>
              <a:rPr lang="en-US" sz="2400" dirty="0" smtClean="0"/>
              <a:t>Secondary </a:t>
            </a:r>
            <a:r>
              <a:rPr lang="en-US" sz="2400" dirty="0"/>
              <a:t>linkage with auxiliary variables </a:t>
            </a:r>
            <a:r>
              <a:rPr lang="en-US" sz="2400" dirty="0" smtClean="0"/>
              <a:t>(e.g., street address) </a:t>
            </a:r>
          </a:p>
          <a:p>
            <a:pPr lvl="1"/>
            <a:r>
              <a:rPr lang="en-US" sz="2400" dirty="0" smtClean="0"/>
              <a:t>Visual/manual review to try to resolve uncertain links</a:t>
            </a:r>
          </a:p>
          <a:p>
            <a:pPr lvl="1"/>
            <a:r>
              <a:rPr lang="en-US" sz="2400" dirty="0" smtClean="0"/>
              <a:t>Treat unresolved uncertain links the same as non-links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2517173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457200" y="2057400"/>
            <a:ext cx="8229600" cy="411162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dirty="0" smtClean="0">
                <a:solidFill>
                  <a:schemeClr val="bg2"/>
                </a:solidFill>
                <a:latin typeface="Myriad Web Pro"/>
                <a:ea typeface="+mn-ea"/>
                <a:cs typeface="+mn-cs"/>
              </a:rPr>
              <a:t>Thank you!</a:t>
            </a:r>
            <a:endParaRPr lang="en-US" dirty="0" smtClean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295400" y="3657600"/>
            <a:ext cx="6400800" cy="1752600"/>
          </a:xfrm>
        </p:spPr>
        <p:txBody>
          <a:bodyPr/>
          <a:lstStyle/>
          <a:p>
            <a:pPr algn="l"/>
            <a:r>
              <a:rPr lang="en-US" sz="1200" dirty="0" smtClean="0"/>
              <a:t>For more information please contact Centers for Disease Control and Prevention</a:t>
            </a:r>
          </a:p>
          <a:p>
            <a:pPr lvl="0" algn="l"/>
            <a:endParaRPr lang="en-US" sz="1200" b="0" dirty="0" smtClean="0"/>
          </a:p>
          <a:p>
            <a:pPr lvl="0" algn="l"/>
            <a:r>
              <a:rPr lang="en-US" sz="1200" b="0" dirty="0" smtClean="0"/>
              <a:t>1600 Clifton Road NE, Atlanta, GA  30333</a:t>
            </a:r>
          </a:p>
          <a:p>
            <a:pPr lvl="0" algn="l"/>
            <a:r>
              <a:rPr lang="en-US" sz="1200" b="0" dirty="0" smtClean="0"/>
              <a:t>Telephone: 1-800-CDC-INFO (232-4636)/TTY: 1-888-232-6348</a:t>
            </a:r>
          </a:p>
          <a:p>
            <a:pPr lvl="0" algn="l"/>
            <a:r>
              <a:rPr lang="en-US" sz="1200" b="0" dirty="0" smtClean="0"/>
              <a:t>E-mail:  cdcinfo@cdc.gov 	Web:  http://www.cdc.gov</a:t>
            </a:r>
          </a:p>
          <a:p>
            <a:pPr lvl="0" algn="l"/>
            <a:endParaRPr lang="en-US" sz="1200" b="0" dirty="0" smtClean="0"/>
          </a:p>
          <a:p>
            <a:pPr lvl="0" algn="l"/>
            <a:r>
              <a:rPr lang="en-US" sz="900" b="0" dirty="0" smtClean="0"/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National Center for HIV/AIDS, Viral Hepatitis, STD, and TB Prevention</a:t>
            </a:r>
          </a:p>
          <a:p>
            <a:endParaRPr lang="en-US" dirty="0"/>
          </a:p>
        </p:txBody>
      </p:sp>
      <p:pic>
        <p:nvPicPr>
          <p:cNvPr id="8" name="Picture 7" descr="Logos of the United States Department of Health and Human Services and Centers for Disease Control and Prevention&#10;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63000" y="6477000"/>
            <a:ext cx="190500" cy="19050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Place Division name here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pPr lvl="0"/>
            <a:r>
              <a:rPr lang="en-US" dirty="0" smtClean="0"/>
              <a:t>Definition of Record Linkage</a:t>
            </a:r>
            <a:endParaRPr lang="en-US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33400" y="935037"/>
            <a:ext cx="79248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1pPr>
            <a:lvl2pPr marL="914400" indent="-45720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2286000" algn="l"/>
              </a:tabLs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chemeClr val="bg2"/>
                </a:solidFill>
              </a:rPr>
              <a:t>Record linkage is the comparison of </a:t>
            </a:r>
            <a:r>
              <a:rPr lang="en-US" sz="2400" dirty="0" smtClean="0">
                <a:solidFill>
                  <a:schemeClr val="bg2"/>
                </a:solidFill>
              </a:rPr>
              <a:t>pairs of records </a:t>
            </a:r>
            <a:r>
              <a:rPr lang="en-US" sz="2400" dirty="0">
                <a:solidFill>
                  <a:schemeClr val="bg2"/>
                </a:solidFill>
              </a:rPr>
              <a:t>to </a:t>
            </a:r>
            <a:r>
              <a:rPr lang="en-US" sz="2400" dirty="0" smtClean="0">
                <a:solidFill>
                  <a:schemeClr val="bg2"/>
                </a:solidFill>
              </a:rPr>
              <a:t>classify them </a:t>
            </a:r>
            <a:r>
              <a:rPr lang="en-US" sz="2400" dirty="0">
                <a:solidFill>
                  <a:schemeClr val="bg2"/>
                </a:solidFill>
              </a:rPr>
              <a:t>as:  </a:t>
            </a:r>
          </a:p>
          <a:p>
            <a:pPr eaLnBrk="1" hangingPunct="1"/>
            <a:endParaRPr lang="en-US" sz="800" dirty="0">
              <a:solidFill>
                <a:schemeClr val="bg1"/>
              </a:solidFill>
            </a:endParaRPr>
          </a:p>
          <a:p>
            <a:pPr lvl="1" eaLnBrk="1" hangingPunct="1">
              <a:buFontTx/>
              <a:buAutoNum type="arabicPeriod"/>
            </a:pPr>
            <a:r>
              <a:rPr lang="en-US" sz="2400" b="1" dirty="0">
                <a:solidFill>
                  <a:srgbClr val="99FF99"/>
                </a:solidFill>
              </a:rPr>
              <a:t>Referring to the same (a single) person</a:t>
            </a:r>
            <a:r>
              <a:rPr lang="en-US" sz="2400" dirty="0">
                <a:solidFill>
                  <a:srgbClr val="99FF99"/>
                </a:solidFill>
              </a:rPr>
              <a:t>  </a:t>
            </a:r>
            <a:r>
              <a:rPr lang="en-US" sz="2400" dirty="0">
                <a:solidFill>
                  <a:schemeClr val="bg2"/>
                </a:solidFill>
              </a:rPr>
              <a:t>or</a:t>
            </a:r>
          </a:p>
          <a:p>
            <a:pPr lvl="1" eaLnBrk="1" hangingPunct="1">
              <a:buFontTx/>
              <a:buAutoNum type="arabicPeriod"/>
            </a:pPr>
            <a:r>
              <a:rPr lang="en-US" sz="2400" b="1" dirty="0">
                <a:solidFill>
                  <a:srgbClr val="FF6699"/>
                </a:solidFill>
              </a:rPr>
              <a:t>Referring to different (separate) persons</a:t>
            </a:r>
            <a:r>
              <a:rPr lang="en-US" sz="2400" dirty="0">
                <a:solidFill>
                  <a:srgbClr val="FF6699"/>
                </a:solidFill>
              </a:rPr>
              <a:t>  </a:t>
            </a:r>
            <a:r>
              <a:rPr lang="en-US" sz="2400" dirty="0">
                <a:solidFill>
                  <a:schemeClr val="bg2"/>
                </a:solidFill>
              </a:rPr>
              <a:t>or</a:t>
            </a:r>
          </a:p>
          <a:p>
            <a:pPr lvl="1" eaLnBrk="1" hangingPunct="1">
              <a:buFontTx/>
              <a:buAutoNum type="arabicPeriod"/>
            </a:pPr>
            <a:r>
              <a:rPr lang="en-US" sz="2400" b="1" dirty="0">
                <a:solidFill>
                  <a:srgbClr val="FFFF00"/>
                </a:solidFill>
              </a:rPr>
              <a:t>Indeterminate </a:t>
            </a:r>
            <a:r>
              <a:rPr lang="en-US" sz="2400" dirty="0">
                <a:solidFill>
                  <a:srgbClr val="FFFF00"/>
                </a:solidFill>
              </a:rPr>
              <a:t>(insufficient information for </a:t>
            </a:r>
          </a:p>
          <a:p>
            <a:pPr eaLnBrk="1" hangingPunct="1"/>
            <a:r>
              <a:rPr lang="en-US" sz="2400" dirty="0">
                <a:solidFill>
                  <a:srgbClr val="FFFF00"/>
                </a:solidFill>
              </a:rPr>
              <a:t>	classification in the first two categories),</a:t>
            </a:r>
          </a:p>
          <a:p>
            <a:pPr eaLnBrk="1" hangingPunct="1"/>
            <a:endParaRPr lang="en-US" sz="800" dirty="0">
              <a:solidFill>
                <a:srgbClr val="FFFF00"/>
              </a:solidFill>
            </a:endParaRPr>
          </a:p>
          <a:p>
            <a:pPr eaLnBrk="1" hangingPunct="1"/>
            <a:r>
              <a:rPr lang="en-US" sz="2400" dirty="0">
                <a:solidFill>
                  <a:schemeClr val="bg2"/>
                </a:solidFill>
              </a:rPr>
              <a:t>based on the agreement or disagreement between </a:t>
            </a:r>
          </a:p>
          <a:p>
            <a:pPr eaLnBrk="1" hangingPunct="1"/>
            <a:r>
              <a:rPr lang="en-US" sz="2400" dirty="0">
                <a:solidFill>
                  <a:schemeClr val="bg2"/>
                </a:solidFill>
              </a:rPr>
              <a:t>the values of the personal identifiers (linkage variables) </a:t>
            </a:r>
          </a:p>
          <a:p>
            <a:pPr eaLnBrk="1" hangingPunct="1"/>
            <a:r>
              <a:rPr lang="en-US" sz="2400" dirty="0">
                <a:solidFill>
                  <a:schemeClr val="bg2"/>
                </a:solidFill>
              </a:rPr>
              <a:t>in one record with those in the other.  </a:t>
            </a:r>
            <a:endParaRPr lang="en-US" sz="2400" dirty="0" smtClean="0">
              <a:solidFill>
                <a:schemeClr val="bg2"/>
              </a:solidFill>
            </a:endParaRPr>
          </a:p>
          <a:p>
            <a:pPr eaLnBrk="1" hangingPunct="1"/>
            <a:endParaRPr lang="en-US" sz="800" dirty="0">
              <a:solidFill>
                <a:schemeClr val="bg2"/>
              </a:solidFill>
            </a:endParaRPr>
          </a:p>
          <a:p>
            <a:pPr eaLnBrk="1" hangingPunct="1"/>
            <a:r>
              <a:rPr lang="en-US" sz="2400" u="sng" dirty="0" smtClean="0">
                <a:solidFill>
                  <a:schemeClr val="bg2"/>
                </a:solidFill>
              </a:rPr>
              <a:t>Terms that mean the same (interchangeable)</a:t>
            </a:r>
            <a:r>
              <a:rPr lang="en-US" sz="2400" dirty="0" smtClean="0">
                <a:solidFill>
                  <a:schemeClr val="bg2"/>
                </a:solidFill>
              </a:rPr>
              <a:t>: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Linkage = Matching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Link = Match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Indeterminate = Uncertain 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33400" y="1773237"/>
            <a:ext cx="381000" cy="13112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33CC33"/>
                </a:solidFill>
                <a:sym typeface="WP IconicSymbolsA" pitchFamily="2" charset="2"/>
              </a:rPr>
              <a:t>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FF0000"/>
                </a:solidFill>
                <a:sym typeface="WP IconicSymbolsA" pitchFamily="2" charset="2"/>
              </a:rPr>
              <a:t>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FFFF00"/>
                </a:solidFill>
                <a:sym typeface="WP IconicSymbolsA" pitchFamily="2" charset="2"/>
              </a:rPr>
              <a:t></a:t>
            </a: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641350" y="1881187"/>
            <a:ext cx="196850" cy="184150"/>
          </a:xfrm>
          <a:prstGeom prst="ellipse">
            <a:avLst/>
          </a:pr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638175" y="2798762"/>
            <a:ext cx="196850" cy="1841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val 11"/>
          <p:cNvSpPr>
            <a:spLocks noChangeArrowheads="1"/>
          </p:cNvSpPr>
          <p:nvPr/>
        </p:nvSpPr>
        <p:spPr bwMode="auto">
          <a:xfrm>
            <a:off x="631825" y="2341562"/>
            <a:ext cx="196850" cy="1841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04155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dirty="0" smtClean="0"/>
              <a:t>Purposes of Record Linkage  (1) 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8362"/>
            <a:ext cx="8229600" cy="5608638"/>
          </a:xfrm>
        </p:spPr>
        <p:txBody>
          <a:bodyPr/>
          <a:lstStyle/>
          <a:p>
            <a:r>
              <a:rPr lang="en-US" u="sng" dirty="0"/>
              <a:t>External linkage</a:t>
            </a:r>
            <a:r>
              <a:rPr lang="en-US" b="0" dirty="0"/>
              <a:t>:</a:t>
            </a:r>
          </a:p>
          <a:p>
            <a:pPr marL="400050" lvl="1" indent="0">
              <a:buNone/>
            </a:pPr>
            <a:r>
              <a:rPr lang="en-US" sz="2400" b="0" dirty="0"/>
              <a:t>Record linkage between the HIV surveillance case </a:t>
            </a:r>
            <a:r>
              <a:rPr lang="en-US" sz="2400" b="0" dirty="0" smtClean="0"/>
              <a:t>registry and </a:t>
            </a:r>
            <a:r>
              <a:rPr lang="en-US" sz="2400" b="0" dirty="0"/>
              <a:t>another (external) data file may be done to find: </a:t>
            </a:r>
            <a:endParaRPr lang="en-US" sz="2400" b="0" dirty="0" smtClean="0"/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New information from linked </a:t>
            </a:r>
            <a:r>
              <a:rPr lang="en-US" sz="2400" dirty="0" smtClean="0">
                <a:solidFill>
                  <a:srgbClr val="FFFF00"/>
                </a:solidFill>
              </a:rPr>
              <a:t>external records </a:t>
            </a:r>
            <a:r>
              <a:rPr lang="en-US" sz="2400" dirty="0">
                <a:solidFill>
                  <a:srgbClr val="FFFF00"/>
                </a:solidFill>
              </a:rPr>
              <a:t>about </a:t>
            </a:r>
            <a:r>
              <a:rPr lang="en-US" sz="2400" dirty="0" smtClean="0">
                <a:solidFill>
                  <a:srgbClr val="FFFF00"/>
                </a:solidFill>
              </a:rPr>
              <a:t>old cases</a:t>
            </a:r>
            <a:r>
              <a:rPr lang="en-US" sz="2400" dirty="0">
                <a:solidFill>
                  <a:srgbClr val="FFFF00"/>
                </a:solidFill>
              </a:rPr>
              <a:t>, </a:t>
            </a:r>
            <a:r>
              <a:rPr lang="en-US" sz="2400" dirty="0" smtClean="0">
                <a:solidFill>
                  <a:srgbClr val="FFFF00"/>
                </a:solidFill>
              </a:rPr>
              <a:t>such as progression </a:t>
            </a:r>
            <a:r>
              <a:rPr lang="en-US" sz="2400" dirty="0">
                <a:solidFill>
                  <a:srgbClr val="FFFF00"/>
                </a:solidFill>
              </a:rPr>
              <a:t>to Stage 3 or </a:t>
            </a:r>
            <a:r>
              <a:rPr lang="en-US" sz="2400" dirty="0" smtClean="0">
                <a:solidFill>
                  <a:srgbClr val="FFFF00"/>
                </a:solidFill>
              </a:rPr>
              <a:t>death </a:t>
            </a:r>
          </a:p>
          <a:p>
            <a:pPr marL="457200" lvl="1" indent="0"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or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New cases from non-linked </a:t>
            </a:r>
            <a:r>
              <a:rPr lang="en-US" sz="2400" dirty="0" smtClean="0">
                <a:solidFill>
                  <a:srgbClr val="FFFF00"/>
                </a:solidFill>
              </a:rPr>
              <a:t>(non-matching) external records likely </a:t>
            </a:r>
            <a:r>
              <a:rPr lang="en-US" sz="2400" dirty="0">
                <a:solidFill>
                  <a:srgbClr val="FFFF00"/>
                </a:solidFill>
              </a:rPr>
              <a:t>to pertain to HIV-infected persons</a:t>
            </a:r>
          </a:p>
          <a:p>
            <a:pPr marL="457200" lvl="1" indent="0">
              <a:buNone/>
            </a:pPr>
            <a:endParaRPr lang="en-US" b="0" dirty="0"/>
          </a:p>
          <a:p>
            <a:endParaRPr lang="en-US" b="0" dirty="0" smtClean="0"/>
          </a:p>
          <a:p>
            <a:pPr marL="0" indent="0">
              <a:buNone/>
            </a:pPr>
            <a:endParaRPr lang="en-US" sz="2800" b="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1092189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dirty="0" smtClean="0"/>
              <a:t>Purposes of Record Linkage  (2) 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8362"/>
            <a:ext cx="8229600" cy="5684838"/>
          </a:xfrm>
        </p:spPr>
        <p:txBody>
          <a:bodyPr/>
          <a:lstStyle/>
          <a:p>
            <a:r>
              <a:rPr lang="en-US" u="sng" dirty="0" smtClean="0"/>
              <a:t>Internal </a:t>
            </a:r>
            <a:r>
              <a:rPr lang="en-US" u="sng" dirty="0"/>
              <a:t>linkage</a:t>
            </a:r>
            <a:r>
              <a:rPr lang="en-US" b="0" dirty="0"/>
              <a:t>: </a:t>
            </a:r>
          </a:p>
          <a:p>
            <a:pPr marL="400050" lvl="1" indent="0">
              <a:buNone/>
            </a:pPr>
            <a:r>
              <a:rPr lang="en-US" sz="2400" b="0" dirty="0"/>
              <a:t>Record linkage may be applied within the HIV </a:t>
            </a:r>
            <a:r>
              <a:rPr lang="en-US" sz="2400" b="0" dirty="0" smtClean="0"/>
              <a:t>case registry </a:t>
            </a:r>
            <a:r>
              <a:rPr lang="en-US" sz="2400" b="0" dirty="0"/>
              <a:t>(internally) to find </a:t>
            </a:r>
            <a:r>
              <a:rPr lang="en-US" sz="2400" b="0" dirty="0" smtClean="0"/>
              <a:t>either </a:t>
            </a:r>
          </a:p>
          <a:p>
            <a:pPr lvl="1" indent="-342900"/>
            <a:r>
              <a:rPr lang="en-US" sz="2400" b="0" dirty="0" smtClean="0">
                <a:solidFill>
                  <a:srgbClr val="FFFF00"/>
                </a:solidFill>
              </a:rPr>
              <a:t>Redundant records known to refer to the same person (with identical information and same STATENO)  </a:t>
            </a:r>
          </a:p>
          <a:p>
            <a:pPr marL="400050" lvl="1" indent="0">
              <a:buNone/>
            </a:pPr>
            <a:r>
              <a:rPr lang="en-US" sz="2400" b="0" dirty="0" smtClean="0"/>
              <a:t>or </a:t>
            </a:r>
          </a:p>
          <a:p>
            <a:pPr lvl="1" indent="-342900"/>
            <a:r>
              <a:rPr lang="en-US" sz="2400" dirty="0">
                <a:solidFill>
                  <a:srgbClr val="FFFF00"/>
                </a:solidFill>
              </a:rPr>
              <a:t>D</a:t>
            </a:r>
            <a:r>
              <a:rPr lang="en-US" sz="2400" b="0" dirty="0" smtClean="0">
                <a:solidFill>
                  <a:srgbClr val="FFFF00"/>
                </a:solidFill>
              </a:rPr>
              <a:t>uplicate records misclassified as referring </a:t>
            </a:r>
            <a:r>
              <a:rPr lang="en-US" sz="2400" b="0" dirty="0">
                <a:solidFill>
                  <a:srgbClr val="FFFF00"/>
                </a:solidFill>
              </a:rPr>
              <a:t>to </a:t>
            </a:r>
            <a:r>
              <a:rPr lang="en-US" sz="2400" b="0" dirty="0" smtClean="0">
                <a:solidFill>
                  <a:srgbClr val="FFFF00"/>
                </a:solidFill>
              </a:rPr>
              <a:t>different </a:t>
            </a:r>
            <a:r>
              <a:rPr lang="en-US" sz="2400" dirty="0">
                <a:solidFill>
                  <a:srgbClr val="FFFF00"/>
                </a:solidFill>
              </a:rPr>
              <a:t>persons </a:t>
            </a:r>
            <a:r>
              <a:rPr lang="en-US" sz="2400" dirty="0" smtClean="0">
                <a:solidFill>
                  <a:srgbClr val="FFFF00"/>
                </a:solidFill>
              </a:rPr>
              <a:t>(with different STATENOs) but </a:t>
            </a:r>
            <a:r>
              <a:rPr lang="en-US" sz="2400" dirty="0">
                <a:solidFill>
                  <a:srgbClr val="FFFF00"/>
                </a:solidFill>
              </a:rPr>
              <a:t>actually </a:t>
            </a:r>
            <a:r>
              <a:rPr lang="en-US" sz="2400" dirty="0" smtClean="0">
                <a:solidFill>
                  <a:srgbClr val="FFFF00"/>
                </a:solidFill>
              </a:rPr>
              <a:t>referring to </a:t>
            </a:r>
            <a:r>
              <a:rPr lang="en-US" sz="2400" dirty="0">
                <a:solidFill>
                  <a:srgbClr val="FFFF00"/>
                </a:solidFill>
              </a:rPr>
              <a:t>the same </a:t>
            </a:r>
            <a:r>
              <a:rPr lang="en-US" sz="2400" dirty="0" smtClean="0">
                <a:solidFill>
                  <a:srgbClr val="FFFF00"/>
                </a:solidFill>
              </a:rPr>
              <a:t>person </a:t>
            </a:r>
            <a:r>
              <a:rPr lang="en-US" sz="2400" dirty="0" smtClean="0"/>
              <a:t>  </a:t>
            </a:r>
            <a:endParaRPr lang="en-US" sz="2400" b="0" dirty="0"/>
          </a:p>
          <a:p>
            <a:pPr marL="400050" lvl="1" indent="0">
              <a:buNone/>
            </a:pPr>
            <a:r>
              <a:rPr lang="en-US" sz="2400" b="1" dirty="0" smtClean="0"/>
              <a:t>Deduplication of eHARS should</a:t>
            </a:r>
            <a:r>
              <a:rPr lang="en-US" sz="2400" b="0" dirty="0" smtClean="0"/>
              <a:t> </a:t>
            </a:r>
          </a:p>
          <a:p>
            <a:pPr lvl="1"/>
            <a:r>
              <a:rPr lang="en-US" sz="2400" dirty="0"/>
              <a:t>R</a:t>
            </a:r>
            <a:r>
              <a:rPr lang="en-US" sz="2400" b="0" dirty="0" smtClean="0"/>
              <a:t>emove redundant identical records and</a:t>
            </a:r>
          </a:p>
          <a:p>
            <a:pPr lvl="1"/>
            <a:r>
              <a:rPr lang="en-US" sz="2400" b="0" dirty="0" smtClean="0"/>
              <a:t>Ensure that each case is assigned only one STATENO </a:t>
            </a:r>
            <a:endParaRPr lang="en-US" sz="2400" b="0" dirty="0"/>
          </a:p>
          <a:p>
            <a:pPr lvl="1"/>
            <a:endParaRPr lang="en-US" b="0" dirty="0"/>
          </a:p>
          <a:p>
            <a:endParaRPr lang="en-US" b="0" dirty="0" smtClean="0"/>
          </a:p>
          <a:p>
            <a:pPr marL="0" indent="0">
              <a:buNone/>
            </a:pPr>
            <a:endParaRPr lang="en-US" sz="2800" b="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9113937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Structural Requirements for External Linkage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562600"/>
          </a:xfrm>
        </p:spPr>
        <p:txBody>
          <a:bodyPr/>
          <a:lstStyle/>
          <a:p>
            <a:r>
              <a:rPr lang="en-US" dirty="0" smtClean="0"/>
              <a:t>No </a:t>
            </a:r>
            <a:r>
              <a:rPr lang="en-US" dirty="0"/>
              <a:t>prohibition against </a:t>
            </a:r>
            <a:r>
              <a:rPr lang="en-US" dirty="0" smtClean="0"/>
              <a:t>electronic </a:t>
            </a:r>
            <a:r>
              <a:rPr lang="en-US" dirty="0"/>
              <a:t>databases being </a:t>
            </a:r>
            <a:r>
              <a:rPr lang="en-US" dirty="0" smtClean="0"/>
              <a:t>entrusted </a:t>
            </a:r>
            <a:r>
              <a:rPr lang="en-US" dirty="0"/>
              <a:t>to </a:t>
            </a:r>
            <a:r>
              <a:rPr lang="en-US" dirty="0" smtClean="0"/>
              <a:t>people </a:t>
            </a:r>
            <a:r>
              <a:rPr lang="en-US" dirty="0"/>
              <a:t>who would conduct the linkage</a:t>
            </a:r>
          </a:p>
          <a:p>
            <a:pPr lvl="1"/>
            <a:r>
              <a:rPr lang="en-US" sz="2400" dirty="0" smtClean="0"/>
              <a:t>Laws</a:t>
            </a:r>
            <a:r>
              <a:rPr lang="en-US" sz="2400" dirty="0"/>
              <a:t>, regulations, </a:t>
            </a:r>
            <a:r>
              <a:rPr lang="en-US" sz="2400" dirty="0" smtClean="0"/>
              <a:t>policies</a:t>
            </a:r>
            <a:endParaRPr lang="en-US" sz="2400" dirty="0"/>
          </a:p>
          <a:p>
            <a:pPr lvl="1"/>
            <a:r>
              <a:rPr lang="en-US" sz="2400" dirty="0" smtClean="0"/>
              <a:t>Memorandum </a:t>
            </a:r>
            <a:r>
              <a:rPr lang="en-US" sz="2400" dirty="0"/>
              <a:t>of </a:t>
            </a:r>
            <a:r>
              <a:rPr lang="en-US" sz="2400" dirty="0" smtClean="0"/>
              <a:t>Understanding</a:t>
            </a:r>
          </a:p>
          <a:p>
            <a:r>
              <a:rPr lang="en-US" dirty="0"/>
              <a:t>Exemption from IRB review or else IRB </a:t>
            </a:r>
            <a:r>
              <a:rPr lang="en-US" dirty="0" smtClean="0"/>
              <a:t>approval</a:t>
            </a:r>
            <a:endParaRPr lang="en-US" dirty="0"/>
          </a:p>
          <a:p>
            <a:r>
              <a:rPr lang="en-US" dirty="0" smtClean="0"/>
              <a:t>Computer resources </a:t>
            </a:r>
            <a:r>
              <a:rPr lang="en-US" dirty="0"/>
              <a:t>for electronic linkage</a:t>
            </a:r>
          </a:p>
          <a:p>
            <a:pPr lvl="1"/>
            <a:r>
              <a:rPr lang="en-US" sz="2400" dirty="0"/>
              <a:t>Hardware resources</a:t>
            </a:r>
          </a:p>
          <a:p>
            <a:pPr lvl="2"/>
            <a:r>
              <a:rPr lang="en-US" sz="2400" dirty="0" smtClean="0"/>
              <a:t>Drive capacity and speed </a:t>
            </a:r>
            <a:endParaRPr lang="en-US" sz="2400" dirty="0"/>
          </a:p>
          <a:p>
            <a:pPr lvl="2"/>
            <a:r>
              <a:rPr lang="en-US" sz="2400" dirty="0" smtClean="0"/>
              <a:t>Random </a:t>
            </a:r>
            <a:r>
              <a:rPr lang="en-US" sz="2400" dirty="0"/>
              <a:t>access memory size</a:t>
            </a:r>
          </a:p>
          <a:p>
            <a:pPr lvl="1"/>
            <a:r>
              <a:rPr lang="en-US" sz="2400" dirty="0" smtClean="0"/>
              <a:t>Software </a:t>
            </a:r>
            <a:r>
              <a:rPr lang="en-US" sz="2400" dirty="0"/>
              <a:t>programming and technical support</a:t>
            </a:r>
          </a:p>
          <a:p>
            <a:pPr lvl="2"/>
            <a:r>
              <a:rPr lang="en-US" sz="2400" dirty="0" smtClean="0"/>
              <a:t>Record </a:t>
            </a:r>
            <a:r>
              <a:rPr lang="en-US" sz="2400" dirty="0"/>
              <a:t>linkage program </a:t>
            </a:r>
            <a:r>
              <a:rPr lang="en-US" sz="2400" dirty="0" smtClean="0"/>
              <a:t>(</a:t>
            </a:r>
            <a:r>
              <a:rPr lang="en-US" sz="2400" dirty="0"/>
              <a:t>designed in-house or obtained outside)</a:t>
            </a:r>
          </a:p>
          <a:p>
            <a:pPr lvl="2"/>
            <a:r>
              <a:rPr lang="en-US" sz="2400" dirty="0" smtClean="0"/>
              <a:t>Training </a:t>
            </a:r>
            <a:r>
              <a:rPr lang="en-US" sz="2400" dirty="0"/>
              <a:t>in how to use the </a:t>
            </a:r>
            <a:r>
              <a:rPr lang="en-US" sz="2400" dirty="0" smtClean="0"/>
              <a:t>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16757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Useful External Data Files for Linkage (1)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562600"/>
          </a:xfrm>
        </p:spPr>
        <p:txBody>
          <a:bodyPr/>
          <a:lstStyle/>
          <a:p>
            <a:r>
              <a:rPr lang="en-US" dirty="0"/>
              <a:t>Laboratory Test </a:t>
            </a:r>
            <a:r>
              <a:rPr lang="en-US" dirty="0" smtClean="0"/>
              <a:t>Results</a:t>
            </a: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HIV tests (antibody, antigen, or nucleic acid, </a:t>
            </a:r>
            <a:r>
              <a:rPr lang="en-US" sz="2400" dirty="0" smtClean="0">
                <a:solidFill>
                  <a:srgbClr val="FFFF00"/>
                </a:solidFill>
              </a:rPr>
              <a:t> including </a:t>
            </a:r>
            <a:r>
              <a:rPr lang="en-US" sz="2400" dirty="0">
                <a:solidFill>
                  <a:srgbClr val="FFFF00"/>
                </a:solidFill>
              </a:rPr>
              <a:t>viral load measurements) </a:t>
            </a:r>
            <a:r>
              <a:rPr lang="en-US" sz="2400" dirty="0">
                <a:solidFill>
                  <a:srgbClr val="00FFFF"/>
                </a:solidFill>
              </a:rPr>
              <a:t>(to find </a:t>
            </a:r>
            <a:r>
              <a:rPr lang="en-US" sz="2400" dirty="0" smtClean="0">
                <a:solidFill>
                  <a:srgbClr val="00FFFF"/>
                </a:solidFill>
              </a:rPr>
              <a:t>new cases)</a:t>
            </a: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CD4 T-lymphocyte tests (counts or percentages)</a:t>
            </a:r>
            <a:r>
              <a:rPr lang="en-US" sz="2400" dirty="0">
                <a:solidFill>
                  <a:srgbClr val="00FFFF"/>
                </a:solidFill>
              </a:rPr>
              <a:t> </a:t>
            </a:r>
            <a:r>
              <a:rPr lang="en-US" sz="2400" dirty="0" smtClean="0">
                <a:solidFill>
                  <a:srgbClr val="00FFFF"/>
                </a:solidFill>
              </a:rPr>
              <a:t>(</a:t>
            </a:r>
            <a:r>
              <a:rPr lang="en-US" sz="2400" dirty="0">
                <a:solidFill>
                  <a:srgbClr val="00FFFF"/>
                </a:solidFill>
              </a:rPr>
              <a:t>to assess disease </a:t>
            </a:r>
            <a:r>
              <a:rPr lang="en-US" sz="2400" dirty="0" smtClean="0">
                <a:solidFill>
                  <a:srgbClr val="00FFFF"/>
                </a:solidFill>
              </a:rPr>
              <a:t>stage and whether the person is in care)</a:t>
            </a:r>
          </a:p>
          <a:p>
            <a:r>
              <a:rPr lang="en-US" dirty="0">
                <a:solidFill>
                  <a:srgbClr val="FFFFFF"/>
                </a:solidFill>
              </a:rPr>
              <a:t>Death </a:t>
            </a:r>
            <a:r>
              <a:rPr lang="en-US" dirty="0" smtClean="0">
                <a:solidFill>
                  <a:srgbClr val="FFFFFF"/>
                </a:solidFill>
              </a:rPr>
              <a:t>Registries </a:t>
            </a:r>
            <a:r>
              <a:rPr lang="en-US" b="0" dirty="0" smtClean="0">
                <a:solidFill>
                  <a:srgbClr val="00FFFF"/>
                </a:solidFill>
              </a:rPr>
              <a:t>(to update vital status or find new cases)</a:t>
            </a: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State or local death certificate files </a:t>
            </a:r>
            <a:endParaRPr lang="en-US" sz="2400" dirty="0" smtClean="0">
              <a:solidFill>
                <a:srgbClr val="FFFF00"/>
              </a:solidFill>
            </a:endParaRP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National Death Index </a:t>
            </a:r>
            <a:r>
              <a:rPr lang="en-US" sz="2400" dirty="0" smtClean="0">
                <a:solidFill>
                  <a:srgbClr val="FFFF00"/>
                </a:solidFill>
              </a:rPr>
              <a:t>(NDI)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Social Security Death Master File (SSDMF) </a:t>
            </a:r>
          </a:p>
          <a:p>
            <a:r>
              <a:rPr lang="en-US" dirty="0">
                <a:solidFill>
                  <a:srgbClr val="FFFFFF"/>
                </a:solidFill>
              </a:rPr>
              <a:t>Birth Registry </a:t>
            </a:r>
            <a:r>
              <a:rPr lang="en-US" b="0" dirty="0">
                <a:solidFill>
                  <a:srgbClr val="00FFFF"/>
                </a:solidFill>
              </a:rPr>
              <a:t>(to link children to infected mothers)</a:t>
            </a:r>
            <a:r>
              <a:rPr lang="en-US" dirty="0">
                <a:solidFill>
                  <a:srgbClr val="FFFFFF"/>
                </a:solidFill>
              </a:rPr>
              <a:t> </a:t>
            </a: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8570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 smtClean="0"/>
              <a:t>Useful External Data Files for Linkage (2)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05800" cy="55626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Administrative Data Files </a:t>
            </a:r>
            <a:r>
              <a:rPr lang="en-US" b="0" dirty="0" smtClean="0">
                <a:solidFill>
                  <a:srgbClr val="FFFFFF"/>
                </a:solidFill>
              </a:rPr>
              <a:t>(medical billing or insurance claims), </a:t>
            </a:r>
            <a:r>
              <a:rPr lang="en-US" b="0" dirty="0" smtClean="0">
                <a:solidFill>
                  <a:srgbClr val="00FFFF"/>
                </a:solidFill>
              </a:rPr>
              <a:t>to find new cases if HIV is specified as diagnosis or data are limited to HIV-infected persons</a:t>
            </a:r>
            <a:r>
              <a:rPr lang="en-US" b="0" dirty="0" smtClean="0">
                <a:solidFill>
                  <a:srgbClr val="FFFFFF"/>
                </a:solidFill>
              </a:rPr>
              <a:t>: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Hospital </a:t>
            </a:r>
            <a:r>
              <a:rPr lang="en-US" sz="2400" dirty="0">
                <a:solidFill>
                  <a:srgbClr val="FFFF00"/>
                </a:solidFill>
              </a:rPr>
              <a:t>discharge </a:t>
            </a:r>
            <a:r>
              <a:rPr lang="en-US" sz="2400" dirty="0" smtClean="0">
                <a:solidFill>
                  <a:srgbClr val="FFFF00"/>
                </a:solidFill>
              </a:rPr>
              <a:t>abstracts 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Medicare/Medicaid </a:t>
            </a: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HIV/AIDS Drug Assistance Program (ADAP) records</a:t>
            </a:r>
            <a:endParaRPr lang="en-US" sz="2400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Electronic Medical Records or Case Management Files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Specialty </a:t>
            </a:r>
            <a:r>
              <a:rPr lang="en-US" sz="2400" dirty="0">
                <a:solidFill>
                  <a:srgbClr val="FFFF00"/>
                </a:solidFill>
              </a:rPr>
              <a:t>clinic (e.g., STD, addiction </a:t>
            </a:r>
            <a:r>
              <a:rPr lang="en-US" sz="2400" dirty="0" smtClean="0">
                <a:solidFill>
                  <a:srgbClr val="FFFF00"/>
                </a:solidFill>
              </a:rPr>
              <a:t>treatment), especially if records mention </a:t>
            </a:r>
            <a:r>
              <a:rPr lang="en-US" sz="2400" dirty="0">
                <a:solidFill>
                  <a:srgbClr val="FFFF00"/>
                </a:solidFill>
              </a:rPr>
              <a:t>HIV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sz="2400" dirty="0" smtClean="0">
                <a:solidFill>
                  <a:srgbClr val="FFFF00"/>
                </a:solidFill>
              </a:rPr>
              <a:t>Department </a:t>
            </a:r>
            <a:r>
              <a:rPr lang="en-US" sz="2400" dirty="0">
                <a:solidFill>
                  <a:srgbClr val="FFFF00"/>
                </a:solidFill>
              </a:rPr>
              <a:t>of Corrections </a:t>
            </a:r>
            <a:r>
              <a:rPr lang="en-US" sz="2400" dirty="0" smtClean="0">
                <a:solidFill>
                  <a:srgbClr val="FFFF00"/>
                </a:solidFill>
              </a:rPr>
              <a:t>HIV case file</a:t>
            </a:r>
            <a:endParaRPr lang="en-US" sz="2400" dirty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Registries for diseases associated with HIV infection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Tuberculosis registry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Cancer registry</a:t>
            </a:r>
          </a:p>
        </p:txBody>
      </p:sp>
    </p:spTree>
    <p:extLst>
      <p:ext uri="{BB962C8B-B14F-4D97-AF65-F5344CB8AC3E}">
        <p14:creationId xmlns:p14="http://schemas.microsoft.com/office/powerpoint/2010/main" val="251014551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NCHHSTP_PPT_dark(">
  <a:themeElements>
    <a:clrScheme name="NCHHSTP Dark PPT Colors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00C6D7"/>
      </a:accent1>
      <a:accent2>
        <a:srgbClr val="6F2C3E"/>
      </a:accent2>
      <a:accent3>
        <a:srgbClr val="8E258D"/>
      </a:accent3>
      <a:accent4>
        <a:srgbClr val="AA272F"/>
      </a:accent4>
      <a:accent5>
        <a:srgbClr val="EC7A08"/>
      </a:accent5>
      <a:accent6>
        <a:srgbClr val="7F7F7F"/>
      </a:accent6>
      <a:hlink>
        <a:srgbClr val="FFC000"/>
      </a:hlink>
      <a:folHlink>
        <a:srgbClr val="002060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2169</TotalTime>
  <Words>2601</Words>
  <Application>Microsoft Office PowerPoint</Application>
  <PresentationFormat>On-screen Show (4:3)</PresentationFormat>
  <Paragraphs>323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Myriad Web Pro</vt:lpstr>
      <vt:lpstr>Courier New</vt:lpstr>
      <vt:lpstr>WP IconicSymbolsA</vt:lpstr>
      <vt:lpstr>Wingdings</vt:lpstr>
      <vt:lpstr>Calibri</vt:lpstr>
      <vt:lpstr>NCHHSTP_PPT_dark(</vt:lpstr>
      <vt:lpstr> Technical Guidance for  HIV Surveillance Programs -- Record Linkage</vt:lpstr>
      <vt:lpstr>Learning Objectives</vt:lpstr>
      <vt:lpstr>Overview of Record Linkage</vt:lpstr>
      <vt:lpstr>Definition of Record Linkage</vt:lpstr>
      <vt:lpstr>Purposes of Record Linkage  (1) </vt:lpstr>
      <vt:lpstr>Purposes of Record Linkage  (2) </vt:lpstr>
      <vt:lpstr>Structural Requirements for External Linkage</vt:lpstr>
      <vt:lpstr>Useful External Data Files for Linkage (1) </vt:lpstr>
      <vt:lpstr>Useful External Data Files for Linkage (2) </vt:lpstr>
      <vt:lpstr>Variables Useful in Linkage (1) </vt:lpstr>
      <vt:lpstr>Variables Useful in Linkage (2) </vt:lpstr>
      <vt:lpstr>Fix Problems in Files Before Electronic Linkage</vt:lpstr>
      <vt:lpstr>PowerPoint Presentation</vt:lpstr>
      <vt:lpstr>Record Linkage Strategies  (1)</vt:lpstr>
      <vt:lpstr>Record Linkage Strategies  (2)</vt:lpstr>
      <vt:lpstr>Record Linkage Strategies  (3)</vt:lpstr>
      <vt:lpstr>Record Linkage Strategies  (4)</vt:lpstr>
      <vt:lpstr>Record Linkage Strategies  (5)</vt:lpstr>
      <vt:lpstr>Record Linkage Strategies  (6)</vt:lpstr>
      <vt:lpstr>Record Linkage Strategies  (7)</vt:lpstr>
      <vt:lpstr>Record Linkage Strategies  (8)</vt:lpstr>
      <vt:lpstr>Selecting Computer Software for Linkage (1) </vt:lpstr>
      <vt:lpstr>Selecting Computer Software for Linkage (2) </vt:lpstr>
      <vt:lpstr>Probabilistic Record Linkage Software</vt:lpstr>
      <vt:lpstr>Deterministic Record Linkage Software</vt:lpstr>
      <vt:lpstr>New Additions to Technical Guidance (1)</vt:lpstr>
      <vt:lpstr>New Additions to Technical Guidance (2)</vt:lpstr>
      <vt:lpstr>New Additions to Technical Guidance (3)</vt:lpstr>
      <vt:lpstr>Deletions from Technical Guidance </vt:lpstr>
      <vt:lpstr>Main Takeaway Points  (1)</vt:lpstr>
      <vt:lpstr>Main Takeaway Points  (2)</vt:lpstr>
      <vt:lpstr>Main Takeaway Points  (3)</vt:lpstr>
      <vt:lpstr>Thank you!</vt:lpstr>
    </vt:vector>
  </TitlesOfParts>
  <Company>CDC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CDC Presentation</dc:title>
  <dc:creator>Centers for Disease Control and Prevention</dc:creator>
  <cp:lastModifiedBy>Lauren Rosenberg</cp:lastModifiedBy>
  <cp:revision>148</cp:revision>
  <dcterms:created xsi:type="dcterms:W3CDTF">2010-12-06T17:56:06Z</dcterms:created>
  <dcterms:modified xsi:type="dcterms:W3CDTF">2012-07-03T17:02:41Z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</Properties>
</file>