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83" r:id="rId1"/>
  </p:sldMasterIdLst>
  <p:notesMasterIdLst>
    <p:notesMasterId r:id="rId24"/>
  </p:notesMasterIdLst>
  <p:sldIdLst>
    <p:sldId id="256" r:id="rId2"/>
    <p:sldId id="280" r:id="rId3"/>
    <p:sldId id="321" r:id="rId4"/>
    <p:sldId id="341" r:id="rId5"/>
    <p:sldId id="327" r:id="rId6"/>
    <p:sldId id="340" r:id="rId7"/>
    <p:sldId id="342" r:id="rId8"/>
    <p:sldId id="343" r:id="rId9"/>
    <p:sldId id="355" r:id="rId10"/>
    <p:sldId id="348" r:id="rId11"/>
    <p:sldId id="349" r:id="rId12"/>
    <p:sldId id="350" r:id="rId13"/>
    <p:sldId id="347" r:id="rId14"/>
    <p:sldId id="344" r:id="rId15"/>
    <p:sldId id="346" r:id="rId16"/>
    <p:sldId id="351" r:id="rId17"/>
    <p:sldId id="352" r:id="rId18"/>
    <p:sldId id="353" r:id="rId19"/>
    <p:sldId id="354" r:id="rId20"/>
    <p:sldId id="323" r:id="rId21"/>
    <p:sldId id="264" r:id="rId22"/>
    <p:sldId id="263" r:id="rId23"/>
  </p:sldIdLst>
  <p:sldSz cx="9144000" cy="6858000" type="screen4x3"/>
  <p:notesSz cx="6994525" cy="9280525"/>
  <p:embeddedFontLst>
    <p:embeddedFont>
      <p:font typeface="Calibri" pitchFamily="34" charset="0"/>
      <p:regular r:id="rId25"/>
      <p:bold r:id="rId26"/>
      <p:italic r:id="rId27"/>
      <p:boldItalic r:id="rId28"/>
    </p:embeddedFont>
    <p:embeddedFont>
      <p:font typeface="ＭＳ Ｐゴシック" pitchFamily="34" charset="-128"/>
      <p:regular r:id="rId29"/>
    </p:embeddedFont>
    <p:embeddedFont>
      <p:font typeface="Myriad Web Pro" charset="0"/>
      <p:regular r:id="rId30"/>
      <p:bold r:id="rId31"/>
      <p:italic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094" autoAdjust="0"/>
    <p:restoredTop sz="79785" autoAdjust="0"/>
  </p:normalViewPr>
  <p:slideViewPr>
    <p:cSldViewPr>
      <p:cViewPr varScale="1">
        <p:scale>
          <a:sx n="46" d="100"/>
          <a:sy n="46" d="100"/>
        </p:scale>
        <p:origin x="-1517" y="-86"/>
      </p:cViewPr>
      <p:guideLst>
        <p:guide orient="horz" pos="2160"/>
        <p:guide pos="2880"/>
      </p:guideLst>
    </p:cSldViewPr>
  </p:slideViewPr>
  <p:outlineViewPr>
    <p:cViewPr>
      <p:scale>
        <a:sx n="33" d="100"/>
        <a:sy n="33" d="100"/>
      </p:scale>
      <p:origin x="0" y="1890"/>
    </p:cViewPr>
  </p:outlineViewPr>
  <p:notesTextViewPr>
    <p:cViewPr>
      <p:scale>
        <a:sx n="100" d="100"/>
        <a:sy n="100" d="100"/>
      </p:scale>
      <p:origin x="0" y="0"/>
    </p:cViewPr>
  </p:notesTextViewPr>
  <p:sorterViewPr>
    <p:cViewPr>
      <p:scale>
        <a:sx n="100" d="100"/>
        <a:sy n="100" d="100"/>
      </p:scale>
      <p:origin x="0" y="1860"/>
    </p:cViewPr>
  </p:sorterViewPr>
  <p:notesViewPr>
    <p:cSldViewPr>
      <p:cViewPr varScale="1">
        <p:scale>
          <a:sx n="55" d="100"/>
          <a:sy n="55" d="100"/>
        </p:scale>
        <p:origin x="-2838" y="-78"/>
      </p:cViewPr>
      <p:guideLst>
        <p:guide orient="horz" pos="2923"/>
        <p:guide pos="2203"/>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0538"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62400" y="0"/>
            <a:ext cx="3030538" cy="463550"/>
          </a:xfrm>
          <a:prstGeom prst="rect">
            <a:avLst/>
          </a:prstGeom>
        </p:spPr>
        <p:txBody>
          <a:bodyPr vert="horz" lIns="91440" tIns="45720" rIns="91440" bIns="45720" rtlCol="0"/>
          <a:lstStyle>
            <a:lvl1pPr algn="r">
              <a:defRPr sz="1200"/>
            </a:lvl1pPr>
          </a:lstStyle>
          <a:p>
            <a:fld id="{FED05122-B9EF-44B1-8E67-014EB94303DD}" type="datetimeFigureOut">
              <a:rPr lang="en-US" smtClean="0"/>
              <a:pPr/>
              <a:t>8/6/2012</a:t>
            </a:fld>
            <a:endParaRPr lang="en-US"/>
          </a:p>
        </p:txBody>
      </p:sp>
      <p:sp>
        <p:nvSpPr>
          <p:cNvPr id="4" name="Slide Image Placeholder 3"/>
          <p:cNvSpPr>
            <a:spLocks noGrp="1" noRot="1" noChangeAspect="1"/>
          </p:cNvSpPr>
          <p:nvPr>
            <p:ph type="sldImg" idx="2"/>
          </p:nvPr>
        </p:nvSpPr>
        <p:spPr>
          <a:xfrm>
            <a:off x="1176338" y="695325"/>
            <a:ext cx="4641850" cy="34813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0088" y="4408488"/>
            <a:ext cx="5594350" cy="417671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15388"/>
            <a:ext cx="3030538" cy="4635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62400" y="8815388"/>
            <a:ext cx="3030538" cy="463550"/>
          </a:xfrm>
          <a:prstGeom prst="rect">
            <a:avLst/>
          </a:prstGeom>
        </p:spPr>
        <p:txBody>
          <a:bodyPr vert="horz" lIns="91440" tIns="45720" rIns="91440" bIns="45720" rtlCol="0" anchor="b"/>
          <a:lstStyle>
            <a:lvl1pPr algn="r">
              <a:defRPr sz="1200"/>
            </a:lvl1pPr>
          </a:lstStyle>
          <a:p>
            <a:fld id="{C2865D1B-0DC6-42CE-8930-912C113E9AA7}" type="slidenum">
              <a:rPr lang="en-US" smtClean="0"/>
              <a:pPr/>
              <a:t>‹#›</a:t>
            </a:fld>
            <a:endParaRPr lang="en-US"/>
          </a:p>
        </p:txBody>
      </p:sp>
    </p:spTree>
    <p:extLst>
      <p:ext uri="{BB962C8B-B14F-4D97-AF65-F5344CB8AC3E}">
        <p14:creationId xmlns:p14="http://schemas.microsoft.com/office/powerpoint/2010/main" val="697170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1</a:t>
            </a:fld>
            <a:endParaRPr lang="en-US"/>
          </a:p>
        </p:txBody>
      </p:sp>
    </p:spTree>
    <p:extLst>
      <p:ext uri="{BB962C8B-B14F-4D97-AF65-F5344CB8AC3E}">
        <p14:creationId xmlns:p14="http://schemas.microsoft.com/office/powerpoint/2010/main" val="11016873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lvl1pPr defTabSz="929999" eaLnBrk="0" hangingPunct="0">
              <a:defRPr sz="3600">
                <a:solidFill>
                  <a:schemeClr val="tx1"/>
                </a:solidFill>
                <a:latin typeface="Arial" charset="0"/>
                <a:ea typeface="ＭＳ Ｐゴシック" pitchFamily="-111" charset="-128"/>
              </a:defRPr>
            </a:lvl1pPr>
            <a:lvl2pPr marL="38575145" indent="-38110938" defTabSz="929999" eaLnBrk="0" hangingPunct="0">
              <a:defRPr sz="3600">
                <a:solidFill>
                  <a:schemeClr val="tx1"/>
                </a:solidFill>
                <a:latin typeface="Arial" charset="0"/>
                <a:ea typeface="ＭＳ Ｐゴシック" pitchFamily="-111" charset="-128"/>
              </a:defRPr>
            </a:lvl2pPr>
            <a:lvl3pPr eaLnBrk="0" hangingPunct="0">
              <a:defRPr sz="3600">
                <a:solidFill>
                  <a:schemeClr val="tx1"/>
                </a:solidFill>
                <a:latin typeface="Arial" charset="0"/>
                <a:ea typeface="ＭＳ Ｐゴシック" pitchFamily="-111" charset="-128"/>
              </a:defRPr>
            </a:lvl3pPr>
            <a:lvl4pPr marL="51070717" indent="-49676511" defTabSz="929999" eaLnBrk="0" hangingPunct="0">
              <a:defRPr sz="3600">
                <a:solidFill>
                  <a:schemeClr val="tx1"/>
                </a:solidFill>
                <a:latin typeface="Arial" charset="0"/>
                <a:ea typeface="ＭＳ Ｐゴシック" pitchFamily="-111" charset="-128"/>
              </a:defRPr>
            </a:lvl4pPr>
            <a:lvl5pPr eaLnBrk="0" hangingPunct="0">
              <a:defRPr sz="3600">
                <a:solidFill>
                  <a:schemeClr val="tx1"/>
                </a:solidFill>
                <a:latin typeface="Arial" charset="0"/>
                <a:ea typeface="ＭＳ Ｐゴシック" pitchFamily="-111" charset="-128"/>
              </a:defRPr>
            </a:lvl5pPr>
            <a:lvl6pPr marL="456286" eaLnBrk="0" fontAlgn="base" hangingPunct="0">
              <a:spcBef>
                <a:spcPct val="0"/>
              </a:spcBef>
              <a:spcAft>
                <a:spcPct val="0"/>
              </a:spcAft>
              <a:defRPr sz="3600">
                <a:solidFill>
                  <a:schemeClr val="tx1"/>
                </a:solidFill>
                <a:latin typeface="Arial" charset="0"/>
                <a:ea typeface="ＭＳ Ｐゴシック" pitchFamily="-111" charset="-128"/>
              </a:defRPr>
            </a:lvl6pPr>
            <a:lvl7pPr marL="912571" eaLnBrk="0" fontAlgn="base" hangingPunct="0">
              <a:spcBef>
                <a:spcPct val="0"/>
              </a:spcBef>
              <a:spcAft>
                <a:spcPct val="0"/>
              </a:spcAft>
              <a:defRPr sz="3600">
                <a:solidFill>
                  <a:schemeClr val="tx1"/>
                </a:solidFill>
                <a:latin typeface="Arial" charset="0"/>
                <a:ea typeface="ＭＳ Ｐゴシック" pitchFamily="-111" charset="-128"/>
              </a:defRPr>
            </a:lvl7pPr>
            <a:lvl8pPr marL="1368857" eaLnBrk="0" fontAlgn="base" hangingPunct="0">
              <a:spcBef>
                <a:spcPct val="0"/>
              </a:spcBef>
              <a:spcAft>
                <a:spcPct val="0"/>
              </a:spcAft>
              <a:defRPr sz="3600">
                <a:solidFill>
                  <a:schemeClr val="tx1"/>
                </a:solidFill>
                <a:latin typeface="Arial" charset="0"/>
                <a:ea typeface="ＭＳ Ｐゴシック" pitchFamily="-111" charset="-128"/>
              </a:defRPr>
            </a:lvl8pPr>
            <a:lvl9pPr marL="1825142" eaLnBrk="0" fontAlgn="base" hangingPunct="0">
              <a:spcBef>
                <a:spcPct val="0"/>
              </a:spcBef>
              <a:spcAft>
                <a:spcPct val="0"/>
              </a:spcAft>
              <a:defRPr sz="3600">
                <a:solidFill>
                  <a:schemeClr val="tx1"/>
                </a:solidFill>
                <a:latin typeface="Arial" charset="0"/>
                <a:ea typeface="ＭＳ Ｐゴシック" pitchFamily="-111" charset="-128"/>
              </a:defRPr>
            </a:lvl9pPr>
          </a:lstStyle>
          <a:p>
            <a:pPr eaLnBrk="1" hangingPunct="1"/>
            <a:fld id="{C3E160E0-5A5D-438D-B040-35CB02D2A608}" type="slidenum">
              <a:rPr lang="en-US" sz="1200"/>
              <a:pPr eaLnBrk="1" hangingPunct="1"/>
              <a:t>10</a:t>
            </a:fld>
            <a:endParaRPr lang="en-US" sz="120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p:txBody>
          <a:bodyPr/>
          <a:lstStyle/>
          <a:p>
            <a:pPr eaLnBrk="1" hangingPunct="1"/>
            <a:r>
              <a:rPr lang="en-US" sz="1200" kern="1200" dirty="0" smtClean="0">
                <a:solidFill>
                  <a:schemeClr val="tx1"/>
                </a:solidFill>
                <a:effectLst/>
                <a:latin typeface="+mn-lt"/>
                <a:ea typeface="+mn-ea"/>
                <a:cs typeface="+mn-cs"/>
              </a:rPr>
              <a:t>Perinatal exposure reporting for infants &lt;18 months of age differs from reporting of pediatric cases of HIV infection among children &lt;13 years of age, as HIV-exposed infants may or may not be </a:t>
            </a:r>
            <a:r>
              <a:rPr lang="en-US" sz="1200" kern="1200" dirty="0" err="1" smtClean="0">
                <a:solidFill>
                  <a:schemeClr val="tx1"/>
                </a:solidFill>
                <a:effectLst/>
                <a:latin typeface="+mn-lt"/>
                <a:ea typeface="+mn-ea"/>
                <a:cs typeface="+mn-cs"/>
              </a:rPr>
              <a:t>infecte</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Infants known to be HIV-exposed are monitored after birth up to 18 months of age to determine whether they have been infected with HIV. Common ways that mother-infant pairs are identified include birth registry linkages (e.g., programs matching HIV cases in women of childbearing age with the birth registry database), reports of HIV-infected pregnant women being sent to surveillance programs, and review of hospital discharge summaries.</a:t>
            </a:r>
          </a:p>
          <a:p>
            <a:pPr eaLnBrk="1" hangingPunct="1"/>
            <a:r>
              <a:rPr lang="en-US" sz="1200" kern="1200" dirty="0" smtClean="0">
                <a:solidFill>
                  <a:schemeClr val="tx1"/>
                </a:solidFill>
                <a:effectLst/>
                <a:latin typeface="+mn-lt"/>
                <a:ea typeface="+mn-ea"/>
                <a:cs typeface="+mn-cs"/>
              </a:rPr>
              <a:t>d with HIV. </a:t>
            </a:r>
            <a:endParaRPr lang="en-US" dirty="0" smtClean="0">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lvl1pPr defTabSz="929999" eaLnBrk="0" hangingPunct="0">
              <a:defRPr sz="3600">
                <a:solidFill>
                  <a:schemeClr val="tx1"/>
                </a:solidFill>
                <a:latin typeface="Arial" charset="0"/>
                <a:ea typeface="ＭＳ Ｐゴシック" pitchFamily="-111" charset="-128"/>
              </a:defRPr>
            </a:lvl1pPr>
            <a:lvl2pPr marL="38575145" indent="-38110938" defTabSz="929999" eaLnBrk="0" hangingPunct="0">
              <a:defRPr sz="3600">
                <a:solidFill>
                  <a:schemeClr val="tx1"/>
                </a:solidFill>
                <a:latin typeface="Arial" charset="0"/>
                <a:ea typeface="ＭＳ Ｐゴシック" pitchFamily="-111" charset="-128"/>
              </a:defRPr>
            </a:lvl2pPr>
            <a:lvl3pPr eaLnBrk="0" hangingPunct="0">
              <a:defRPr sz="3600">
                <a:solidFill>
                  <a:schemeClr val="tx1"/>
                </a:solidFill>
                <a:latin typeface="Arial" charset="0"/>
                <a:ea typeface="ＭＳ Ｐゴシック" pitchFamily="-111" charset="-128"/>
              </a:defRPr>
            </a:lvl3pPr>
            <a:lvl4pPr marL="51070717" indent="-49676511" defTabSz="929999" eaLnBrk="0" hangingPunct="0">
              <a:defRPr sz="3600">
                <a:solidFill>
                  <a:schemeClr val="tx1"/>
                </a:solidFill>
                <a:latin typeface="Arial" charset="0"/>
                <a:ea typeface="ＭＳ Ｐゴシック" pitchFamily="-111" charset="-128"/>
              </a:defRPr>
            </a:lvl4pPr>
            <a:lvl5pPr eaLnBrk="0" hangingPunct="0">
              <a:defRPr sz="3600">
                <a:solidFill>
                  <a:schemeClr val="tx1"/>
                </a:solidFill>
                <a:latin typeface="Arial" charset="0"/>
                <a:ea typeface="ＭＳ Ｐゴシック" pitchFamily="-111" charset="-128"/>
              </a:defRPr>
            </a:lvl5pPr>
            <a:lvl6pPr marL="456286" eaLnBrk="0" fontAlgn="base" hangingPunct="0">
              <a:spcBef>
                <a:spcPct val="0"/>
              </a:spcBef>
              <a:spcAft>
                <a:spcPct val="0"/>
              </a:spcAft>
              <a:defRPr sz="3600">
                <a:solidFill>
                  <a:schemeClr val="tx1"/>
                </a:solidFill>
                <a:latin typeface="Arial" charset="0"/>
                <a:ea typeface="ＭＳ Ｐゴシック" pitchFamily="-111" charset="-128"/>
              </a:defRPr>
            </a:lvl6pPr>
            <a:lvl7pPr marL="912571" eaLnBrk="0" fontAlgn="base" hangingPunct="0">
              <a:spcBef>
                <a:spcPct val="0"/>
              </a:spcBef>
              <a:spcAft>
                <a:spcPct val="0"/>
              </a:spcAft>
              <a:defRPr sz="3600">
                <a:solidFill>
                  <a:schemeClr val="tx1"/>
                </a:solidFill>
                <a:latin typeface="Arial" charset="0"/>
                <a:ea typeface="ＭＳ Ｐゴシック" pitchFamily="-111" charset="-128"/>
              </a:defRPr>
            </a:lvl7pPr>
            <a:lvl8pPr marL="1368857" eaLnBrk="0" fontAlgn="base" hangingPunct="0">
              <a:spcBef>
                <a:spcPct val="0"/>
              </a:spcBef>
              <a:spcAft>
                <a:spcPct val="0"/>
              </a:spcAft>
              <a:defRPr sz="3600">
                <a:solidFill>
                  <a:schemeClr val="tx1"/>
                </a:solidFill>
                <a:latin typeface="Arial" charset="0"/>
                <a:ea typeface="ＭＳ Ｐゴシック" pitchFamily="-111" charset="-128"/>
              </a:defRPr>
            </a:lvl8pPr>
            <a:lvl9pPr marL="1825142" eaLnBrk="0" fontAlgn="base" hangingPunct="0">
              <a:spcBef>
                <a:spcPct val="0"/>
              </a:spcBef>
              <a:spcAft>
                <a:spcPct val="0"/>
              </a:spcAft>
              <a:defRPr sz="3600">
                <a:solidFill>
                  <a:schemeClr val="tx1"/>
                </a:solidFill>
                <a:latin typeface="Arial" charset="0"/>
                <a:ea typeface="ＭＳ Ｐゴシック" pitchFamily="-111" charset="-128"/>
              </a:defRPr>
            </a:lvl9pPr>
          </a:lstStyle>
          <a:p>
            <a:pPr eaLnBrk="1" hangingPunct="1"/>
            <a:fld id="{C3E160E0-5A5D-438D-B040-35CB02D2A608}" type="slidenum">
              <a:rPr lang="en-US" sz="1200"/>
              <a:pPr eaLnBrk="1" hangingPunct="1"/>
              <a:t>11</a:t>
            </a:fld>
            <a:endParaRPr lang="en-US" sz="120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p:txBody>
          <a:bodyPr/>
          <a:lstStyle/>
          <a:p>
            <a:pPr eaLnBrk="1" hangingPunct="1"/>
            <a:endParaRPr lang="en-US" dirty="0" smtClean="0">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lvl1pPr defTabSz="929999" eaLnBrk="0" hangingPunct="0">
              <a:defRPr sz="3600">
                <a:solidFill>
                  <a:schemeClr val="tx1"/>
                </a:solidFill>
                <a:latin typeface="Arial" charset="0"/>
                <a:ea typeface="ＭＳ Ｐゴシック" pitchFamily="-111" charset="-128"/>
              </a:defRPr>
            </a:lvl1pPr>
            <a:lvl2pPr marL="38575145" indent="-38110938" defTabSz="929999" eaLnBrk="0" hangingPunct="0">
              <a:defRPr sz="3600">
                <a:solidFill>
                  <a:schemeClr val="tx1"/>
                </a:solidFill>
                <a:latin typeface="Arial" charset="0"/>
                <a:ea typeface="ＭＳ Ｐゴシック" pitchFamily="-111" charset="-128"/>
              </a:defRPr>
            </a:lvl2pPr>
            <a:lvl3pPr eaLnBrk="0" hangingPunct="0">
              <a:defRPr sz="3600">
                <a:solidFill>
                  <a:schemeClr val="tx1"/>
                </a:solidFill>
                <a:latin typeface="Arial" charset="0"/>
                <a:ea typeface="ＭＳ Ｐゴシック" pitchFamily="-111" charset="-128"/>
              </a:defRPr>
            </a:lvl3pPr>
            <a:lvl4pPr marL="51070717" indent="-49676511" defTabSz="929999" eaLnBrk="0" hangingPunct="0">
              <a:defRPr sz="3600">
                <a:solidFill>
                  <a:schemeClr val="tx1"/>
                </a:solidFill>
                <a:latin typeface="Arial" charset="0"/>
                <a:ea typeface="ＭＳ Ｐゴシック" pitchFamily="-111" charset="-128"/>
              </a:defRPr>
            </a:lvl4pPr>
            <a:lvl5pPr eaLnBrk="0" hangingPunct="0">
              <a:defRPr sz="3600">
                <a:solidFill>
                  <a:schemeClr val="tx1"/>
                </a:solidFill>
                <a:latin typeface="Arial" charset="0"/>
                <a:ea typeface="ＭＳ Ｐゴシック" pitchFamily="-111" charset="-128"/>
              </a:defRPr>
            </a:lvl5pPr>
            <a:lvl6pPr marL="456286" eaLnBrk="0" fontAlgn="base" hangingPunct="0">
              <a:spcBef>
                <a:spcPct val="0"/>
              </a:spcBef>
              <a:spcAft>
                <a:spcPct val="0"/>
              </a:spcAft>
              <a:defRPr sz="3600">
                <a:solidFill>
                  <a:schemeClr val="tx1"/>
                </a:solidFill>
                <a:latin typeface="Arial" charset="0"/>
                <a:ea typeface="ＭＳ Ｐゴシック" pitchFamily="-111" charset="-128"/>
              </a:defRPr>
            </a:lvl6pPr>
            <a:lvl7pPr marL="912571" eaLnBrk="0" fontAlgn="base" hangingPunct="0">
              <a:spcBef>
                <a:spcPct val="0"/>
              </a:spcBef>
              <a:spcAft>
                <a:spcPct val="0"/>
              </a:spcAft>
              <a:defRPr sz="3600">
                <a:solidFill>
                  <a:schemeClr val="tx1"/>
                </a:solidFill>
                <a:latin typeface="Arial" charset="0"/>
                <a:ea typeface="ＭＳ Ｐゴシック" pitchFamily="-111" charset="-128"/>
              </a:defRPr>
            </a:lvl7pPr>
            <a:lvl8pPr marL="1368857" eaLnBrk="0" fontAlgn="base" hangingPunct="0">
              <a:spcBef>
                <a:spcPct val="0"/>
              </a:spcBef>
              <a:spcAft>
                <a:spcPct val="0"/>
              </a:spcAft>
              <a:defRPr sz="3600">
                <a:solidFill>
                  <a:schemeClr val="tx1"/>
                </a:solidFill>
                <a:latin typeface="Arial" charset="0"/>
                <a:ea typeface="ＭＳ Ｐゴシック" pitchFamily="-111" charset="-128"/>
              </a:defRPr>
            </a:lvl8pPr>
            <a:lvl9pPr marL="1825142" eaLnBrk="0" fontAlgn="base" hangingPunct="0">
              <a:spcBef>
                <a:spcPct val="0"/>
              </a:spcBef>
              <a:spcAft>
                <a:spcPct val="0"/>
              </a:spcAft>
              <a:defRPr sz="3600">
                <a:solidFill>
                  <a:schemeClr val="tx1"/>
                </a:solidFill>
                <a:latin typeface="Arial" charset="0"/>
                <a:ea typeface="ＭＳ Ｐゴシック" pitchFamily="-111" charset="-128"/>
              </a:defRPr>
            </a:lvl9pPr>
          </a:lstStyle>
          <a:p>
            <a:pPr eaLnBrk="1" hangingPunct="1"/>
            <a:fld id="{C3E160E0-5A5D-438D-B040-35CB02D2A608}" type="slidenum">
              <a:rPr lang="en-US" sz="1200"/>
              <a:pPr eaLnBrk="1" hangingPunct="1"/>
              <a:t>12</a:t>
            </a:fld>
            <a:endParaRPr lang="en-US" sz="120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p:txBody>
          <a:bodyPr/>
          <a:lstStyle/>
          <a:p>
            <a:pPr eaLnBrk="1" hangingPunct="1"/>
            <a:endParaRPr lang="en-US" dirty="0" smtClean="0">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13</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dirty="0"/>
          </a:p>
          <a:p>
            <a:r>
              <a:rPr lang="en-US" dirty="0"/>
              <a:t>				</a:t>
            </a:r>
          </a:p>
          <a:p>
            <a:r>
              <a:rPr lang="en-US" sz="1200" dirty="0" smtClean="0"/>
              <a:t>Patient information should be recorded, reported, and updated to reflect the earliest date that the child meets each reporting event (i.e., perinatal HIV exposure, HIV infection, or not infected with HIV) or changes in diagnostic or vital status. When a child who was previously reported as HIV-infected progresses to Stage 3 (AIDS)  or dies, the information should be obtained and the surveillance record updated.  Similarly, when an infant &lt;18 months of age who was previously reported as perinatally exposed has been either diagnosed with HIV infection or been has been determined to be uninfected, this information should be recorded . A recommended schedule for follow-ups include: for exposures by 2 months of age, then every 6 months until 2 years of age; for infected, every 18 months (on 70% of children) through laboratory monitoring and matches, including death matches for the remaining children.</a:t>
            </a:r>
          </a:p>
          <a:p>
            <a:r>
              <a:rPr lang="en-US" sz="1200" dirty="0" smtClean="0"/>
              <a:t> Staging has not been completed for pediatric cases as of yet but will be this year so changed</a:t>
            </a:r>
          </a:p>
          <a:p>
            <a:r>
              <a:rPr lang="en-US" sz="1200" dirty="0" smtClean="0"/>
              <a:t> In NYC, we have a schedule for follow-ups: for exposures by 2 months of age, then every 6 months until 2 years of age; for infected, every 18 months (on 70% of children) and through laboratory monitoring and matches, including death matches for the remaining children. Should there be some guidance for the frequency of monitoring (even though it may not be feasible for all sites to do active surveillance; there should be a procedure for matching to other databases on a schedule).</a:t>
            </a:r>
          </a:p>
          <a:p>
            <a:r>
              <a:rPr lang="en-US" sz="1200" dirty="0" smtClean="0"/>
              <a:t> </a:t>
            </a:r>
          </a:p>
          <a:p>
            <a:r>
              <a:rPr lang="en-US" sz="1200" dirty="0" smtClean="0"/>
              <a:t>Luke, see Vicki’s comment above</a:t>
            </a:r>
          </a:p>
          <a:p>
            <a:endParaRPr lang="en-US" sz="1200" smtClean="0">
              <a:solidFill>
                <a:srgbClr val="FFFF66"/>
              </a:solidFill>
            </a:endParaRPr>
          </a:p>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14</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dirty="0"/>
          </a:p>
          <a:p>
            <a:r>
              <a:rPr lang="en-US" dirty="0"/>
              <a:t>				</a:t>
            </a:r>
          </a:p>
          <a:p>
            <a:r>
              <a:rPr lang="en-US" sz="1200" dirty="0" smtClean="0"/>
              <a:t>Patient information should be recorded, reported, and updated to reflect the earliest date that the child meets each reporting event (i.e., perinatal HIV exposure, HIV infection, or not infected with HIV) or changes in diagnostic or vital status. When a child who was previously reported as HIV-infected progresses to Stage 3 (AIDS)  or dies, the information should be obtained and the surveillance record updated.  Similarly, when an infant &lt;18 months of age who was previously reported as perinatally exposed has been either diagnosed with HIV infection or been has been determined to be uninfected, this information should be recorded . A recommended schedule for follow-ups include: for exposures by 2 months of age, then every 6 months until 2 years of age; for infected, every 18 months (on 70% of children) through laboratory monitoring and matches, including death matches for the remaining children.</a:t>
            </a:r>
          </a:p>
          <a:p>
            <a:r>
              <a:rPr lang="en-US" sz="1200" dirty="0" smtClean="0"/>
              <a:t> Staging has not been completed for pediatric cases as of yet but will be this year so changed</a:t>
            </a:r>
          </a:p>
          <a:p>
            <a:r>
              <a:rPr lang="en-US" sz="1200" dirty="0" smtClean="0"/>
              <a:t> In NYC, we have a schedule for follow-ups: for exposures by 2 months of age, then every 6 months until 2 years of age; for infected, every 18 months (on 70% of children) and through laboratory monitoring and matches, including death matches for the remaining children. Should there be some guidance for the frequency of monitoring (even though it may not be feasible for all sites to do active surveillance; there should be a procedure for matching to other databases on a schedule).</a:t>
            </a:r>
          </a:p>
          <a:p>
            <a:r>
              <a:rPr lang="en-US" sz="1200" dirty="0" smtClean="0"/>
              <a:t> </a:t>
            </a:r>
          </a:p>
          <a:p>
            <a:r>
              <a:rPr lang="en-US" sz="1200" dirty="0" smtClean="0"/>
              <a:t>Luke, see Vicki’s comment above</a:t>
            </a:r>
          </a:p>
          <a:p>
            <a:endParaRPr lang="en-US" sz="1200" dirty="0" smtClean="0">
              <a:solidFill>
                <a:srgbClr val="FFFF66"/>
              </a:solidFill>
            </a:endParaRPr>
          </a:p>
          <a:p>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15</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16</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17</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18</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19</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2</a:t>
            </a:fld>
            <a:endParaRPr lang="en-US"/>
          </a:p>
        </p:txBody>
      </p:sp>
    </p:spTree>
    <p:extLst>
      <p:ext uri="{BB962C8B-B14F-4D97-AF65-F5344CB8AC3E}">
        <p14:creationId xmlns:p14="http://schemas.microsoft.com/office/powerpoint/2010/main" val="19316869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20</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a:p>
          <a:p>
            <a:r>
              <a:rPr lang="en-US"/>
              <a:t>				</a:t>
            </a:r>
          </a:p>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21</a:t>
            </a:fld>
            <a:endParaRPr lang="en-US"/>
          </a:p>
        </p:txBody>
      </p:sp>
    </p:spTree>
    <p:extLst>
      <p:ext uri="{BB962C8B-B14F-4D97-AF65-F5344CB8AC3E}">
        <p14:creationId xmlns:p14="http://schemas.microsoft.com/office/powerpoint/2010/main" val="3761537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22</a:t>
            </a:fld>
            <a:endParaRPr lang="en-US"/>
          </a:p>
        </p:txBody>
      </p:sp>
    </p:spTree>
    <p:extLst>
      <p:ext uri="{BB962C8B-B14F-4D97-AF65-F5344CB8AC3E}">
        <p14:creationId xmlns:p14="http://schemas.microsoft.com/office/powerpoint/2010/main" val="8645207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3</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a:p>
          <a:p>
            <a:r>
              <a:rPr lang="en-US"/>
              <a:t>				</a:t>
            </a:r>
          </a:p>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lvl1pPr defTabSz="929999" eaLnBrk="0" hangingPunct="0">
              <a:defRPr sz="3600">
                <a:solidFill>
                  <a:schemeClr val="tx1"/>
                </a:solidFill>
                <a:latin typeface="Arial" charset="0"/>
                <a:ea typeface="ＭＳ Ｐゴシック" pitchFamily="-111" charset="-128"/>
              </a:defRPr>
            </a:lvl1pPr>
            <a:lvl2pPr marL="38575145" indent="-38110938" defTabSz="929999" eaLnBrk="0" hangingPunct="0">
              <a:defRPr sz="3600">
                <a:solidFill>
                  <a:schemeClr val="tx1"/>
                </a:solidFill>
                <a:latin typeface="Arial" charset="0"/>
                <a:ea typeface="ＭＳ Ｐゴシック" pitchFamily="-111" charset="-128"/>
              </a:defRPr>
            </a:lvl2pPr>
            <a:lvl3pPr eaLnBrk="0" hangingPunct="0">
              <a:defRPr sz="3600">
                <a:solidFill>
                  <a:schemeClr val="tx1"/>
                </a:solidFill>
                <a:latin typeface="Arial" charset="0"/>
                <a:ea typeface="ＭＳ Ｐゴシック" pitchFamily="-111" charset="-128"/>
              </a:defRPr>
            </a:lvl3pPr>
            <a:lvl4pPr marL="51070717" indent="-49676511" defTabSz="929999" eaLnBrk="0" hangingPunct="0">
              <a:defRPr sz="3600">
                <a:solidFill>
                  <a:schemeClr val="tx1"/>
                </a:solidFill>
                <a:latin typeface="Arial" charset="0"/>
                <a:ea typeface="ＭＳ Ｐゴシック" pitchFamily="-111" charset="-128"/>
              </a:defRPr>
            </a:lvl4pPr>
            <a:lvl5pPr eaLnBrk="0" hangingPunct="0">
              <a:defRPr sz="3600">
                <a:solidFill>
                  <a:schemeClr val="tx1"/>
                </a:solidFill>
                <a:latin typeface="Arial" charset="0"/>
                <a:ea typeface="ＭＳ Ｐゴシック" pitchFamily="-111" charset="-128"/>
              </a:defRPr>
            </a:lvl5pPr>
            <a:lvl6pPr marL="456286" eaLnBrk="0" fontAlgn="base" hangingPunct="0">
              <a:spcBef>
                <a:spcPct val="0"/>
              </a:spcBef>
              <a:spcAft>
                <a:spcPct val="0"/>
              </a:spcAft>
              <a:defRPr sz="3600">
                <a:solidFill>
                  <a:schemeClr val="tx1"/>
                </a:solidFill>
                <a:latin typeface="Arial" charset="0"/>
                <a:ea typeface="ＭＳ Ｐゴシック" pitchFamily="-111" charset="-128"/>
              </a:defRPr>
            </a:lvl6pPr>
            <a:lvl7pPr marL="912571" eaLnBrk="0" fontAlgn="base" hangingPunct="0">
              <a:spcBef>
                <a:spcPct val="0"/>
              </a:spcBef>
              <a:spcAft>
                <a:spcPct val="0"/>
              </a:spcAft>
              <a:defRPr sz="3600">
                <a:solidFill>
                  <a:schemeClr val="tx1"/>
                </a:solidFill>
                <a:latin typeface="Arial" charset="0"/>
                <a:ea typeface="ＭＳ Ｐゴシック" pitchFamily="-111" charset="-128"/>
              </a:defRPr>
            </a:lvl7pPr>
            <a:lvl8pPr marL="1368857" eaLnBrk="0" fontAlgn="base" hangingPunct="0">
              <a:spcBef>
                <a:spcPct val="0"/>
              </a:spcBef>
              <a:spcAft>
                <a:spcPct val="0"/>
              </a:spcAft>
              <a:defRPr sz="3600">
                <a:solidFill>
                  <a:schemeClr val="tx1"/>
                </a:solidFill>
                <a:latin typeface="Arial" charset="0"/>
                <a:ea typeface="ＭＳ Ｐゴシック" pitchFamily="-111" charset="-128"/>
              </a:defRPr>
            </a:lvl8pPr>
            <a:lvl9pPr marL="1825142" eaLnBrk="0" fontAlgn="base" hangingPunct="0">
              <a:spcBef>
                <a:spcPct val="0"/>
              </a:spcBef>
              <a:spcAft>
                <a:spcPct val="0"/>
              </a:spcAft>
              <a:defRPr sz="3600">
                <a:solidFill>
                  <a:schemeClr val="tx1"/>
                </a:solidFill>
                <a:latin typeface="Arial" charset="0"/>
                <a:ea typeface="ＭＳ Ｐゴシック" pitchFamily="-111" charset="-128"/>
              </a:defRPr>
            </a:lvl9pPr>
          </a:lstStyle>
          <a:p>
            <a:pPr eaLnBrk="1" hangingPunct="1"/>
            <a:fld id="{C3E160E0-5A5D-438D-B040-35CB02D2A608}" type="slidenum">
              <a:rPr lang="en-US" sz="1200"/>
              <a:pPr eaLnBrk="1" hangingPunct="1"/>
              <a:t>4</a:t>
            </a:fld>
            <a:endParaRPr lang="en-US" sz="120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p:txBody>
          <a:bodyPr/>
          <a:lstStyle/>
          <a:p>
            <a:pPr eaLnBrk="1" hangingPunct="1"/>
            <a:endParaRPr lang="en-US" dirty="0" smtClean="0">
              <a:latin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Arial" charset="0"/>
              </a:rPr>
              <a:t>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lvl1pPr defTabSz="929999" eaLnBrk="0" hangingPunct="0">
              <a:defRPr sz="3600">
                <a:solidFill>
                  <a:schemeClr val="tx1"/>
                </a:solidFill>
                <a:latin typeface="Arial" charset="0"/>
                <a:ea typeface="ＭＳ Ｐゴシック" pitchFamily="-111" charset="-128"/>
              </a:defRPr>
            </a:lvl1pPr>
            <a:lvl2pPr marL="38575145" indent="-38110938" defTabSz="929999" eaLnBrk="0" hangingPunct="0">
              <a:defRPr sz="3600">
                <a:solidFill>
                  <a:schemeClr val="tx1"/>
                </a:solidFill>
                <a:latin typeface="Arial" charset="0"/>
                <a:ea typeface="ＭＳ Ｐゴシック" pitchFamily="-111" charset="-128"/>
              </a:defRPr>
            </a:lvl2pPr>
            <a:lvl3pPr eaLnBrk="0" hangingPunct="0">
              <a:defRPr sz="3600">
                <a:solidFill>
                  <a:schemeClr val="tx1"/>
                </a:solidFill>
                <a:latin typeface="Arial" charset="0"/>
                <a:ea typeface="ＭＳ Ｐゴシック" pitchFamily="-111" charset="-128"/>
              </a:defRPr>
            </a:lvl3pPr>
            <a:lvl4pPr marL="51070717" indent="-49676511" defTabSz="929999" eaLnBrk="0" hangingPunct="0">
              <a:defRPr sz="3600">
                <a:solidFill>
                  <a:schemeClr val="tx1"/>
                </a:solidFill>
                <a:latin typeface="Arial" charset="0"/>
                <a:ea typeface="ＭＳ Ｐゴシック" pitchFamily="-111" charset="-128"/>
              </a:defRPr>
            </a:lvl4pPr>
            <a:lvl5pPr eaLnBrk="0" hangingPunct="0">
              <a:defRPr sz="3600">
                <a:solidFill>
                  <a:schemeClr val="tx1"/>
                </a:solidFill>
                <a:latin typeface="Arial" charset="0"/>
                <a:ea typeface="ＭＳ Ｐゴシック" pitchFamily="-111" charset="-128"/>
              </a:defRPr>
            </a:lvl5pPr>
            <a:lvl6pPr marL="456286" eaLnBrk="0" fontAlgn="base" hangingPunct="0">
              <a:spcBef>
                <a:spcPct val="0"/>
              </a:spcBef>
              <a:spcAft>
                <a:spcPct val="0"/>
              </a:spcAft>
              <a:defRPr sz="3600">
                <a:solidFill>
                  <a:schemeClr val="tx1"/>
                </a:solidFill>
                <a:latin typeface="Arial" charset="0"/>
                <a:ea typeface="ＭＳ Ｐゴシック" pitchFamily="-111" charset="-128"/>
              </a:defRPr>
            </a:lvl6pPr>
            <a:lvl7pPr marL="912571" eaLnBrk="0" fontAlgn="base" hangingPunct="0">
              <a:spcBef>
                <a:spcPct val="0"/>
              </a:spcBef>
              <a:spcAft>
                <a:spcPct val="0"/>
              </a:spcAft>
              <a:defRPr sz="3600">
                <a:solidFill>
                  <a:schemeClr val="tx1"/>
                </a:solidFill>
                <a:latin typeface="Arial" charset="0"/>
                <a:ea typeface="ＭＳ Ｐゴシック" pitchFamily="-111" charset="-128"/>
              </a:defRPr>
            </a:lvl7pPr>
            <a:lvl8pPr marL="1368857" eaLnBrk="0" fontAlgn="base" hangingPunct="0">
              <a:spcBef>
                <a:spcPct val="0"/>
              </a:spcBef>
              <a:spcAft>
                <a:spcPct val="0"/>
              </a:spcAft>
              <a:defRPr sz="3600">
                <a:solidFill>
                  <a:schemeClr val="tx1"/>
                </a:solidFill>
                <a:latin typeface="Arial" charset="0"/>
                <a:ea typeface="ＭＳ Ｐゴシック" pitchFamily="-111" charset="-128"/>
              </a:defRPr>
            </a:lvl8pPr>
            <a:lvl9pPr marL="1825142" eaLnBrk="0" fontAlgn="base" hangingPunct="0">
              <a:spcBef>
                <a:spcPct val="0"/>
              </a:spcBef>
              <a:spcAft>
                <a:spcPct val="0"/>
              </a:spcAft>
              <a:defRPr sz="3600">
                <a:solidFill>
                  <a:schemeClr val="tx1"/>
                </a:solidFill>
                <a:latin typeface="Arial" charset="0"/>
                <a:ea typeface="ＭＳ Ｐゴシック" pitchFamily="-111" charset="-128"/>
              </a:defRPr>
            </a:lvl9pPr>
          </a:lstStyle>
          <a:p>
            <a:pPr eaLnBrk="1" hangingPunct="1"/>
            <a:fld id="{C3E160E0-5A5D-438D-B040-35CB02D2A608}" type="slidenum">
              <a:rPr lang="en-US" sz="1200"/>
              <a:pPr eaLnBrk="1" hangingPunct="1"/>
              <a:t>5</a:t>
            </a:fld>
            <a:endParaRPr lang="en-US" sz="120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p:txBody>
          <a:bodyPr/>
          <a:lstStyle/>
          <a:p>
            <a:pPr eaLnBrk="1" hangingPunct="1"/>
            <a:endParaRPr lang="en-US" dirty="0" smtClean="0">
              <a:latin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Arial" charset="0"/>
              </a:rPr>
              <a:t>	</a:t>
            </a:r>
            <a:r>
              <a:rPr lang="en-US" sz="1200" dirty="0" smtClean="0"/>
              <a:t>Surveillance for perinatal HIV exposure and HIV infection enables timely and complete monitoring of the effectiveness of perinatal HIV prevention efforts. These surveillance data are also used to monitor HIV incidence trends, identify groups in which prevention strategies are less successful, evaluate the impact of antiretroviral therapy on perinatal HIV incidence, assess resources required to provide care for HIV-exposed children, examine the timeliness of receipt of HIV-related care, and evaluate potential short- or long-term adverse effects of in utero exposure to antiretroviral therapy. </a:t>
            </a:r>
            <a:endParaRPr lang="en-US" sz="1200" dirty="0" smtClean="0">
              <a:solidFill>
                <a:srgbClr val="FFFF66"/>
              </a:solidFill>
            </a:endParaRPr>
          </a:p>
          <a:p>
            <a:pPr eaLnBrk="1" hangingPunct="1"/>
            <a:r>
              <a:rPr lang="en-US" dirty="0" smtClean="0">
                <a:latin typeface="Arial" charset="0"/>
              </a:rPr>
              <a:t>			</a:t>
            </a:r>
          </a:p>
          <a:p>
            <a:pPr eaLnBrk="1" hangingPunct="1"/>
            <a:endParaRPr lang="en-US" dirty="0" smtClean="0">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lvl1pPr defTabSz="929999" eaLnBrk="0" hangingPunct="0">
              <a:defRPr sz="3600">
                <a:solidFill>
                  <a:schemeClr val="tx1"/>
                </a:solidFill>
                <a:latin typeface="Arial" charset="0"/>
                <a:ea typeface="ＭＳ Ｐゴシック" pitchFamily="-111" charset="-128"/>
              </a:defRPr>
            </a:lvl1pPr>
            <a:lvl2pPr marL="38575145" indent="-38110938" defTabSz="929999" eaLnBrk="0" hangingPunct="0">
              <a:defRPr sz="3600">
                <a:solidFill>
                  <a:schemeClr val="tx1"/>
                </a:solidFill>
                <a:latin typeface="Arial" charset="0"/>
                <a:ea typeface="ＭＳ Ｐゴシック" pitchFamily="-111" charset="-128"/>
              </a:defRPr>
            </a:lvl2pPr>
            <a:lvl3pPr eaLnBrk="0" hangingPunct="0">
              <a:defRPr sz="3600">
                <a:solidFill>
                  <a:schemeClr val="tx1"/>
                </a:solidFill>
                <a:latin typeface="Arial" charset="0"/>
                <a:ea typeface="ＭＳ Ｐゴシック" pitchFamily="-111" charset="-128"/>
              </a:defRPr>
            </a:lvl3pPr>
            <a:lvl4pPr marL="51070717" indent="-49676511" defTabSz="929999" eaLnBrk="0" hangingPunct="0">
              <a:defRPr sz="3600">
                <a:solidFill>
                  <a:schemeClr val="tx1"/>
                </a:solidFill>
                <a:latin typeface="Arial" charset="0"/>
                <a:ea typeface="ＭＳ Ｐゴシック" pitchFamily="-111" charset="-128"/>
              </a:defRPr>
            </a:lvl4pPr>
            <a:lvl5pPr eaLnBrk="0" hangingPunct="0">
              <a:defRPr sz="3600">
                <a:solidFill>
                  <a:schemeClr val="tx1"/>
                </a:solidFill>
                <a:latin typeface="Arial" charset="0"/>
                <a:ea typeface="ＭＳ Ｐゴシック" pitchFamily="-111" charset="-128"/>
              </a:defRPr>
            </a:lvl5pPr>
            <a:lvl6pPr marL="456286" eaLnBrk="0" fontAlgn="base" hangingPunct="0">
              <a:spcBef>
                <a:spcPct val="0"/>
              </a:spcBef>
              <a:spcAft>
                <a:spcPct val="0"/>
              </a:spcAft>
              <a:defRPr sz="3600">
                <a:solidFill>
                  <a:schemeClr val="tx1"/>
                </a:solidFill>
                <a:latin typeface="Arial" charset="0"/>
                <a:ea typeface="ＭＳ Ｐゴシック" pitchFamily="-111" charset="-128"/>
              </a:defRPr>
            </a:lvl6pPr>
            <a:lvl7pPr marL="912571" eaLnBrk="0" fontAlgn="base" hangingPunct="0">
              <a:spcBef>
                <a:spcPct val="0"/>
              </a:spcBef>
              <a:spcAft>
                <a:spcPct val="0"/>
              </a:spcAft>
              <a:defRPr sz="3600">
                <a:solidFill>
                  <a:schemeClr val="tx1"/>
                </a:solidFill>
                <a:latin typeface="Arial" charset="0"/>
                <a:ea typeface="ＭＳ Ｐゴシック" pitchFamily="-111" charset="-128"/>
              </a:defRPr>
            </a:lvl7pPr>
            <a:lvl8pPr marL="1368857" eaLnBrk="0" fontAlgn="base" hangingPunct="0">
              <a:spcBef>
                <a:spcPct val="0"/>
              </a:spcBef>
              <a:spcAft>
                <a:spcPct val="0"/>
              </a:spcAft>
              <a:defRPr sz="3600">
                <a:solidFill>
                  <a:schemeClr val="tx1"/>
                </a:solidFill>
                <a:latin typeface="Arial" charset="0"/>
                <a:ea typeface="ＭＳ Ｐゴシック" pitchFamily="-111" charset="-128"/>
              </a:defRPr>
            </a:lvl8pPr>
            <a:lvl9pPr marL="1825142" eaLnBrk="0" fontAlgn="base" hangingPunct="0">
              <a:spcBef>
                <a:spcPct val="0"/>
              </a:spcBef>
              <a:spcAft>
                <a:spcPct val="0"/>
              </a:spcAft>
              <a:defRPr sz="3600">
                <a:solidFill>
                  <a:schemeClr val="tx1"/>
                </a:solidFill>
                <a:latin typeface="Arial" charset="0"/>
                <a:ea typeface="ＭＳ Ｐゴシック" pitchFamily="-111" charset="-128"/>
              </a:defRPr>
            </a:lvl9pPr>
          </a:lstStyle>
          <a:p>
            <a:pPr eaLnBrk="1" hangingPunct="1"/>
            <a:fld id="{C3E160E0-5A5D-438D-B040-35CB02D2A608}" type="slidenum">
              <a:rPr lang="en-US" sz="1200"/>
              <a:pPr eaLnBrk="1" hangingPunct="1"/>
              <a:t>6</a:t>
            </a:fld>
            <a:endParaRPr lang="en-US" sz="120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p:txBody>
          <a:bodyPr/>
          <a:lstStyle/>
          <a:p>
            <a:pPr eaLnBrk="1" hangingPunct="1"/>
            <a:endParaRPr lang="en-US" dirty="0" smtClean="0">
              <a:latin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Arial" charset="0"/>
              </a:rPr>
              <a:t>	</a:t>
            </a:r>
            <a:r>
              <a:rPr lang="en-US" sz="1200" dirty="0" smtClean="0"/>
              <a:t>Surveillance for perinatal HIV exposure and HIV infection enables timely and complete monitoring of the effectiveness of perinatal HIV prevention efforts. These surveillance data are also used to monitor HIV incidence trends, identify groups in which prevention strategies are less successful, evaluate the impact of antiretroviral therapy on perinatal HIV incidence, assess resources required to provide care for HIV-exposed children, examine the timeliness of receipt of HIV-related care, and evaluate potential short- or long-term adverse effects of in utero exposure to antiretroviral therapy. </a:t>
            </a:r>
            <a:endParaRPr lang="en-US" sz="1200" dirty="0" smtClean="0">
              <a:solidFill>
                <a:srgbClr val="FFFF66"/>
              </a:solidFill>
            </a:endParaRPr>
          </a:p>
          <a:p>
            <a:pPr eaLnBrk="1" hangingPunct="1"/>
            <a:r>
              <a:rPr lang="en-US" dirty="0" smtClean="0">
                <a:latin typeface="Arial" charset="0"/>
              </a:rPr>
              <a:t>			</a:t>
            </a:r>
          </a:p>
          <a:p>
            <a:pPr eaLnBrk="1" hangingPunct="1"/>
            <a:endParaRPr lang="en-US" dirty="0" smtClean="0">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lvl1pPr defTabSz="929999" eaLnBrk="0" hangingPunct="0">
              <a:defRPr sz="3600">
                <a:solidFill>
                  <a:schemeClr val="tx1"/>
                </a:solidFill>
                <a:latin typeface="Arial" charset="0"/>
                <a:ea typeface="ＭＳ Ｐゴシック" pitchFamily="-111" charset="-128"/>
              </a:defRPr>
            </a:lvl1pPr>
            <a:lvl2pPr marL="38575145" indent="-38110938" defTabSz="929999" eaLnBrk="0" hangingPunct="0">
              <a:defRPr sz="3600">
                <a:solidFill>
                  <a:schemeClr val="tx1"/>
                </a:solidFill>
                <a:latin typeface="Arial" charset="0"/>
                <a:ea typeface="ＭＳ Ｐゴシック" pitchFamily="-111" charset="-128"/>
              </a:defRPr>
            </a:lvl2pPr>
            <a:lvl3pPr eaLnBrk="0" hangingPunct="0">
              <a:defRPr sz="3600">
                <a:solidFill>
                  <a:schemeClr val="tx1"/>
                </a:solidFill>
                <a:latin typeface="Arial" charset="0"/>
                <a:ea typeface="ＭＳ Ｐゴシック" pitchFamily="-111" charset="-128"/>
              </a:defRPr>
            </a:lvl3pPr>
            <a:lvl4pPr marL="51070717" indent="-49676511" defTabSz="929999" eaLnBrk="0" hangingPunct="0">
              <a:defRPr sz="3600">
                <a:solidFill>
                  <a:schemeClr val="tx1"/>
                </a:solidFill>
                <a:latin typeface="Arial" charset="0"/>
                <a:ea typeface="ＭＳ Ｐゴシック" pitchFamily="-111" charset="-128"/>
              </a:defRPr>
            </a:lvl4pPr>
            <a:lvl5pPr eaLnBrk="0" hangingPunct="0">
              <a:defRPr sz="3600">
                <a:solidFill>
                  <a:schemeClr val="tx1"/>
                </a:solidFill>
                <a:latin typeface="Arial" charset="0"/>
                <a:ea typeface="ＭＳ Ｐゴシック" pitchFamily="-111" charset="-128"/>
              </a:defRPr>
            </a:lvl5pPr>
            <a:lvl6pPr marL="456286" eaLnBrk="0" fontAlgn="base" hangingPunct="0">
              <a:spcBef>
                <a:spcPct val="0"/>
              </a:spcBef>
              <a:spcAft>
                <a:spcPct val="0"/>
              </a:spcAft>
              <a:defRPr sz="3600">
                <a:solidFill>
                  <a:schemeClr val="tx1"/>
                </a:solidFill>
                <a:latin typeface="Arial" charset="0"/>
                <a:ea typeface="ＭＳ Ｐゴシック" pitchFamily="-111" charset="-128"/>
              </a:defRPr>
            </a:lvl6pPr>
            <a:lvl7pPr marL="912571" eaLnBrk="0" fontAlgn="base" hangingPunct="0">
              <a:spcBef>
                <a:spcPct val="0"/>
              </a:spcBef>
              <a:spcAft>
                <a:spcPct val="0"/>
              </a:spcAft>
              <a:defRPr sz="3600">
                <a:solidFill>
                  <a:schemeClr val="tx1"/>
                </a:solidFill>
                <a:latin typeface="Arial" charset="0"/>
                <a:ea typeface="ＭＳ Ｐゴシック" pitchFamily="-111" charset="-128"/>
              </a:defRPr>
            </a:lvl7pPr>
            <a:lvl8pPr marL="1368857" eaLnBrk="0" fontAlgn="base" hangingPunct="0">
              <a:spcBef>
                <a:spcPct val="0"/>
              </a:spcBef>
              <a:spcAft>
                <a:spcPct val="0"/>
              </a:spcAft>
              <a:defRPr sz="3600">
                <a:solidFill>
                  <a:schemeClr val="tx1"/>
                </a:solidFill>
                <a:latin typeface="Arial" charset="0"/>
                <a:ea typeface="ＭＳ Ｐゴシック" pitchFamily="-111" charset="-128"/>
              </a:defRPr>
            </a:lvl8pPr>
            <a:lvl9pPr marL="1825142" eaLnBrk="0" fontAlgn="base" hangingPunct="0">
              <a:spcBef>
                <a:spcPct val="0"/>
              </a:spcBef>
              <a:spcAft>
                <a:spcPct val="0"/>
              </a:spcAft>
              <a:defRPr sz="3600">
                <a:solidFill>
                  <a:schemeClr val="tx1"/>
                </a:solidFill>
                <a:latin typeface="Arial" charset="0"/>
                <a:ea typeface="ＭＳ Ｐゴシック" pitchFamily="-111" charset="-128"/>
              </a:defRPr>
            </a:lvl9pPr>
          </a:lstStyle>
          <a:p>
            <a:pPr eaLnBrk="1" hangingPunct="1"/>
            <a:fld id="{C3E160E0-5A5D-438D-B040-35CB02D2A608}" type="slidenum">
              <a:rPr lang="en-US" sz="1200"/>
              <a:pPr eaLnBrk="1" hangingPunct="1"/>
              <a:t>7</a:t>
            </a:fld>
            <a:endParaRPr lang="en-US" sz="120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p:txBody>
          <a:bodyPr/>
          <a:lstStyle/>
          <a:p>
            <a:pPr eaLnBrk="1" hangingPunct="1"/>
            <a:endParaRPr lang="en-US" dirty="0" smtClean="0">
              <a:latin typeface="Arial" charset="0"/>
            </a:endParaRPr>
          </a:p>
          <a:p>
            <a:r>
              <a:rPr lang="en-US" dirty="0" smtClean="0">
                <a:latin typeface="Arial" charset="0"/>
              </a:rPr>
              <a:t>	</a:t>
            </a:r>
            <a:r>
              <a:rPr lang="en-US" sz="1200" dirty="0" smtClean="0"/>
              <a:t>Ongoing passive surveillance of pediatric HIV cases; i.e., providers (obstetric clinics, etc.) who care for pregnant women with HIV and their newborns send case reports to health department staff; an annual review of reporting sites to assess compliance with reporting requirements as indicated in </a:t>
            </a:r>
            <a:r>
              <a:rPr lang="en-US" sz="1200" u="sng" dirty="0" smtClean="0"/>
              <a:t>Access to Source Data and Completeness of Reporting </a:t>
            </a:r>
            <a:endParaRPr lang="en-US" sz="1200" dirty="0" smtClean="0"/>
          </a:p>
          <a:p>
            <a:r>
              <a:rPr lang="en-US" sz="1200" dirty="0" smtClean="0"/>
              <a:t> </a:t>
            </a:r>
          </a:p>
          <a:p>
            <a:r>
              <a:rPr lang="en-US" sz="1200" dirty="0" smtClean="0"/>
              <a:t>Ongoing active surveillance of pediatric HIV cases; i.e., health department staff regularly contact reporting facilities (hospitals, clinics, physician offices, laboratories) to identify infants/children with HIV; at least an annual review of surveillance staff activities </a:t>
            </a:r>
          </a:p>
          <a:p>
            <a:r>
              <a:rPr lang="en-US" sz="1200" dirty="0" smtClean="0"/>
              <a:t> </a:t>
            </a:r>
          </a:p>
          <a:p>
            <a:r>
              <a:rPr lang="en-US" sz="1200" dirty="0" smtClean="0"/>
              <a:t>Matches between HIV surveillance databases and vital records (birth/death) and birth defects registries to identify perinatal cases not reported to the surveillance system </a:t>
            </a:r>
            <a:endParaRPr lang="en-US" dirty="0" smtClean="0">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lvl1pPr defTabSz="929999" eaLnBrk="0" hangingPunct="0">
              <a:defRPr sz="3600">
                <a:solidFill>
                  <a:schemeClr val="tx1"/>
                </a:solidFill>
                <a:latin typeface="Arial" charset="0"/>
                <a:ea typeface="ＭＳ Ｐゴシック" pitchFamily="-111" charset="-128"/>
              </a:defRPr>
            </a:lvl1pPr>
            <a:lvl2pPr marL="38575145" indent="-38110938" defTabSz="929999" eaLnBrk="0" hangingPunct="0">
              <a:defRPr sz="3600">
                <a:solidFill>
                  <a:schemeClr val="tx1"/>
                </a:solidFill>
                <a:latin typeface="Arial" charset="0"/>
                <a:ea typeface="ＭＳ Ｐゴシック" pitchFamily="-111" charset="-128"/>
              </a:defRPr>
            </a:lvl2pPr>
            <a:lvl3pPr eaLnBrk="0" hangingPunct="0">
              <a:defRPr sz="3600">
                <a:solidFill>
                  <a:schemeClr val="tx1"/>
                </a:solidFill>
                <a:latin typeface="Arial" charset="0"/>
                <a:ea typeface="ＭＳ Ｐゴシック" pitchFamily="-111" charset="-128"/>
              </a:defRPr>
            </a:lvl3pPr>
            <a:lvl4pPr marL="51070717" indent="-49676511" defTabSz="929999" eaLnBrk="0" hangingPunct="0">
              <a:defRPr sz="3600">
                <a:solidFill>
                  <a:schemeClr val="tx1"/>
                </a:solidFill>
                <a:latin typeface="Arial" charset="0"/>
                <a:ea typeface="ＭＳ Ｐゴシック" pitchFamily="-111" charset="-128"/>
              </a:defRPr>
            </a:lvl4pPr>
            <a:lvl5pPr eaLnBrk="0" hangingPunct="0">
              <a:defRPr sz="3600">
                <a:solidFill>
                  <a:schemeClr val="tx1"/>
                </a:solidFill>
                <a:latin typeface="Arial" charset="0"/>
                <a:ea typeface="ＭＳ Ｐゴシック" pitchFamily="-111" charset="-128"/>
              </a:defRPr>
            </a:lvl5pPr>
            <a:lvl6pPr marL="456286" eaLnBrk="0" fontAlgn="base" hangingPunct="0">
              <a:spcBef>
                <a:spcPct val="0"/>
              </a:spcBef>
              <a:spcAft>
                <a:spcPct val="0"/>
              </a:spcAft>
              <a:defRPr sz="3600">
                <a:solidFill>
                  <a:schemeClr val="tx1"/>
                </a:solidFill>
                <a:latin typeface="Arial" charset="0"/>
                <a:ea typeface="ＭＳ Ｐゴシック" pitchFamily="-111" charset="-128"/>
              </a:defRPr>
            </a:lvl6pPr>
            <a:lvl7pPr marL="912571" eaLnBrk="0" fontAlgn="base" hangingPunct="0">
              <a:spcBef>
                <a:spcPct val="0"/>
              </a:spcBef>
              <a:spcAft>
                <a:spcPct val="0"/>
              </a:spcAft>
              <a:defRPr sz="3600">
                <a:solidFill>
                  <a:schemeClr val="tx1"/>
                </a:solidFill>
                <a:latin typeface="Arial" charset="0"/>
                <a:ea typeface="ＭＳ Ｐゴシック" pitchFamily="-111" charset="-128"/>
              </a:defRPr>
            </a:lvl7pPr>
            <a:lvl8pPr marL="1368857" eaLnBrk="0" fontAlgn="base" hangingPunct="0">
              <a:spcBef>
                <a:spcPct val="0"/>
              </a:spcBef>
              <a:spcAft>
                <a:spcPct val="0"/>
              </a:spcAft>
              <a:defRPr sz="3600">
                <a:solidFill>
                  <a:schemeClr val="tx1"/>
                </a:solidFill>
                <a:latin typeface="Arial" charset="0"/>
                <a:ea typeface="ＭＳ Ｐゴシック" pitchFamily="-111" charset="-128"/>
              </a:defRPr>
            </a:lvl8pPr>
            <a:lvl9pPr marL="1825142" eaLnBrk="0" fontAlgn="base" hangingPunct="0">
              <a:spcBef>
                <a:spcPct val="0"/>
              </a:spcBef>
              <a:spcAft>
                <a:spcPct val="0"/>
              </a:spcAft>
              <a:defRPr sz="3600">
                <a:solidFill>
                  <a:schemeClr val="tx1"/>
                </a:solidFill>
                <a:latin typeface="Arial" charset="0"/>
                <a:ea typeface="ＭＳ Ｐゴシック" pitchFamily="-111" charset="-128"/>
              </a:defRPr>
            </a:lvl9pPr>
          </a:lstStyle>
          <a:p>
            <a:pPr eaLnBrk="1" hangingPunct="1"/>
            <a:fld id="{C3E160E0-5A5D-438D-B040-35CB02D2A608}" type="slidenum">
              <a:rPr lang="en-US" sz="1200"/>
              <a:pPr eaLnBrk="1" hangingPunct="1"/>
              <a:t>8</a:t>
            </a:fld>
            <a:endParaRPr lang="en-US" sz="120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p:txBody>
          <a:bodyPr/>
          <a:lstStyle/>
          <a:p>
            <a:pPr eaLnBrk="1" hangingPunct="1"/>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lvl1pPr defTabSz="929999" eaLnBrk="0" hangingPunct="0">
              <a:defRPr sz="3600">
                <a:solidFill>
                  <a:schemeClr val="tx1"/>
                </a:solidFill>
                <a:latin typeface="Arial" charset="0"/>
                <a:ea typeface="ＭＳ Ｐゴシック" pitchFamily="-111" charset="-128"/>
              </a:defRPr>
            </a:lvl1pPr>
            <a:lvl2pPr marL="38575145" indent="-38110938" defTabSz="929999" eaLnBrk="0" hangingPunct="0">
              <a:defRPr sz="3600">
                <a:solidFill>
                  <a:schemeClr val="tx1"/>
                </a:solidFill>
                <a:latin typeface="Arial" charset="0"/>
                <a:ea typeface="ＭＳ Ｐゴシック" pitchFamily="-111" charset="-128"/>
              </a:defRPr>
            </a:lvl2pPr>
            <a:lvl3pPr eaLnBrk="0" hangingPunct="0">
              <a:defRPr sz="3600">
                <a:solidFill>
                  <a:schemeClr val="tx1"/>
                </a:solidFill>
                <a:latin typeface="Arial" charset="0"/>
                <a:ea typeface="ＭＳ Ｐゴシック" pitchFamily="-111" charset="-128"/>
              </a:defRPr>
            </a:lvl3pPr>
            <a:lvl4pPr marL="51070717" indent="-49676511" defTabSz="929999" eaLnBrk="0" hangingPunct="0">
              <a:defRPr sz="3600">
                <a:solidFill>
                  <a:schemeClr val="tx1"/>
                </a:solidFill>
                <a:latin typeface="Arial" charset="0"/>
                <a:ea typeface="ＭＳ Ｐゴシック" pitchFamily="-111" charset="-128"/>
              </a:defRPr>
            </a:lvl4pPr>
            <a:lvl5pPr eaLnBrk="0" hangingPunct="0">
              <a:defRPr sz="3600">
                <a:solidFill>
                  <a:schemeClr val="tx1"/>
                </a:solidFill>
                <a:latin typeface="Arial" charset="0"/>
                <a:ea typeface="ＭＳ Ｐゴシック" pitchFamily="-111" charset="-128"/>
              </a:defRPr>
            </a:lvl5pPr>
            <a:lvl6pPr marL="456286" eaLnBrk="0" fontAlgn="base" hangingPunct="0">
              <a:spcBef>
                <a:spcPct val="0"/>
              </a:spcBef>
              <a:spcAft>
                <a:spcPct val="0"/>
              </a:spcAft>
              <a:defRPr sz="3600">
                <a:solidFill>
                  <a:schemeClr val="tx1"/>
                </a:solidFill>
                <a:latin typeface="Arial" charset="0"/>
                <a:ea typeface="ＭＳ Ｐゴシック" pitchFamily="-111" charset="-128"/>
              </a:defRPr>
            </a:lvl6pPr>
            <a:lvl7pPr marL="912571" eaLnBrk="0" fontAlgn="base" hangingPunct="0">
              <a:spcBef>
                <a:spcPct val="0"/>
              </a:spcBef>
              <a:spcAft>
                <a:spcPct val="0"/>
              </a:spcAft>
              <a:defRPr sz="3600">
                <a:solidFill>
                  <a:schemeClr val="tx1"/>
                </a:solidFill>
                <a:latin typeface="Arial" charset="0"/>
                <a:ea typeface="ＭＳ Ｐゴシック" pitchFamily="-111" charset="-128"/>
              </a:defRPr>
            </a:lvl7pPr>
            <a:lvl8pPr marL="1368857" eaLnBrk="0" fontAlgn="base" hangingPunct="0">
              <a:spcBef>
                <a:spcPct val="0"/>
              </a:spcBef>
              <a:spcAft>
                <a:spcPct val="0"/>
              </a:spcAft>
              <a:defRPr sz="3600">
                <a:solidFill>
                  <a:schemeClr val="tx1"/>
                </a:solidFill>
                <a:latin typeface="Arial" charset="0"/>
                <a:ea typeface="ＭＳ Ｐゴシック" pitchFamily="-111" charset="-128"/>
              </a:defRPr>
            </a:lvl8pPr>
            <a:lvl9pPr marL="1825142" eaLnBrk="0" fontAlgn="base" hangingPunct="0">
              <a:spcBef>
                <a:spcPct val="0"/>
              </a:spcBef>
              <a:spcAft>
                <a:spcPct val="0"/>
              </a:spcAft>
              <a:defRPr sz="3600">
                <a:solidFill>
                  <a:schemeClr val="tx1"/>
                </a:solidFill>
                <a:latin typeface="Arial" charset="0"/>
                <a:ea typeface="ＭＳ Ｐゴシック" pitchFamily="-111" charset="-128"/>
              </a:defRPr>
            </a:lvl9pPr>
          </a:lstStyle>
          <a:p>
            <a:pPr eaLnBrk="1" hangingPunct="1"/>
            <a:fld id="{C3E160E0-5A5D-438D-B040-35CB02D2A608}" type="slidenum">
              <a:rPr lang="en-US" sz="1200"/>
              <a:pPr eaLnBrk="1" hangingPunct="1"/>
              <a:t>9</a:t>
            </a:fld>
            <a:endParaRPr lang="en-US" sz="120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p:txBody>
          <a:bodyPr/>
          <a:lstStyle/>
          <a:p>
            <a:pPr eaLnBrk="1" hangingPunct="1"/>
            <a:r>
              <a:rPr lang="en-US" sz="1200" kern="1200" dirty="0" smtClean="0">
                <a:solidFill>
                  <a:schemeClr val="tx1"/>
                </a:solidFill>
                <a:effectLst/>
                <a:latin typeface="+mn-lt"/>
                <a:ea typeface="+mn-ea"/>
                <a:cs typeface="+mn-cs"/>
              </a:rPr>
              <a:t>Perinatal exposure reporting for infants &lt;18 months of age differs from reporting of pediatric cases of HIV infection among children &lt;13 years of age, as HIV-exposed infants may or may not be </a:t>
            </a:r>
            <a:r>
              <a:rPr lang="en-US" sz="1200" kern="1200" dirty="0" err="1" smtClean="0">
                <a:solidFill>
                  <a:schemeClr val="tx1"/>
                </a:solidFill>
                <a:effectLst/>
                <a:latin typeface="+mn-lt"/>
                <a:ea typeface="+mn-ea"/>
                <a:cs typeface="+mn-cs"/>
              </a:rPr>
              <a:t>infecte</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Infants known to be HIV-exposed are monitored after birth up to 18 months of age to determine whether they have been infected with HIV. Common ways that mother-infant pairs are identified include birth registry linkages (e.g., programs matching HIV cases in women of childbearing age with the birth registry database), reports of HIV-infected pregnant women being sent to surveillance programs, and review of hospital discharge summaries.</a:t>
            </a:r>
          </a:p>
          <a:p>
            <a:pPr eaLnBrk="1" hangingPunct="1"/>
            <a:r>
              <a:rPr lang="en-US" sz="1200" kern="1200" dirty="0" smtClean="0">
                <a:solidFill>
                  <a:schemeClr val="tx1"/>
                </a:solidFill>
                <a:effectLst/>
                <a:latin typeface="+mn-lt"/>
                <a:ea typeface="+mn-ea"/>
                <a:cs typeface="+mn-cs"/>
              </a:rPr>
              <a:t>d with HIV. </a:t>
            </a:r>
            <a:endParaRPr lang="en-US" dirty="0"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bg1"/>
                </a:solidFill>
                <a:effectLst/>
              </a:defRPr>
            </a:lvl1pPr>
          </a:lstStyle>
          <a:p>
            <a:r>
              <a:rPr lang="en-US" dirty="0" smtClean="0"/>
              <a:t>Title of Presentation – Myriad Pro</a:t>
            </a:r>
            <a:br>
              <a:rPr lang="en-US" dirty="0" smtClean="0"/>
            </a:br>
            <a:r>
              <a:rPr lang="en-US" dirty="0" smtClean="0"/>
              <a:t> Bold, Shadow 28pt</a:t>
            </a:r>
            <a:endParaRPr lang="en-US" dirty="0"/>
          </a:p>
        </p:txBody>
      </p:sp>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6" name="Text Placeholder 5"/>
          <p:cNvSpPr>
            <a:spLocks noGrp="1"/>
          </p:cNvSpPr>
          <p:nvPr userDrawn="1">
            <p:ph type="body" sz="quarter" idx="11" hasCustomPrompt="1"/>
          </p:nvPr>
        </p:nvSpPr>
        <p:spPr>
          <a:xfrm>
            <a:off x="2286000" y="6272784"/>
            <a:ext cx="5105400" cy="18288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
        <p:nvSpPr>
          <p:cNvPr id="7" name="Text Placeholder 6"/>
          <p:cNvSpPr>
            <a:spLocks noGrp="1"/>
          </p:cNvSpPr>
          <p:nvPr userDrawn="1">
            <p:ph type="body" sz="quarter" idx="12" hasCustomPrompt="1"/>
          </p:nvPr>
        </p:nvSpPr>
        <p:spPr>
          <a:xfrm>
            <a:off x="2286000" y="6464808"/>
            <a:ext cx="5105400" cy="22860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685800" y="1981200"/>
            <a:ext cx="7772400" cy="41148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85800" y="6248400"/>
            <a:ext cx="1905000" cy="457200"/>
          </a:xfrm>
          <a:prstGeom prst="rect">
            <a:avLst/>
          </a:prstGeom>
        </p:spPr>
        <p:txBody>
          <a:bodyPr/>
          <a:lstStyle>
            <a:lvl1pPr>
              <a:defRPr/>
            </a:lvl1pPr>
          </a:lstStyle>
          <a:p>
            <a:endParaRPr lang="en-US"/>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a:xfrm>
            <a:off x="6553200" y="6248400"/>
            <a:ext cx="1905000" cy="457200"/>
          </a:xfrm>
          <a:prstGeom prst="rect">
            <a:avLst/>
          </a:prstGeom>
        </p:spPr>
        <p:txBody>
          <a:bodyPr/>
          <a:lstStyle>
            <a:lvl1pPr>
              <a:defRPr/>
            </a:lvl1pPr>
          </a:lstStyle>
          <a:p>
            <a:fld id="{9709C010-CD79-451C-81A6-F339C800828F}" type="slidenum">
              <a:rPr lang="en-US"/>
              <a:pPr/>
              <a:t>‹#›</a:t>
            </a:fld>
            <a:endParaRPr lang="en-US"/>
          </a:p>
        </p:txBody>
      </p:sp>
    </p:spTree>
    <p:extLst>
      <p:ext uri="{BB962C8B-B14F-4D97-AF65-F5344CB8AC3E}">
        <p14:creationId xmlns:p14="http://schemas.microsoft.com/office/powerpoint/2010/main" val="1420267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bg1"/>
                </a:solidFill>
                <a:effectLst/>
              </a:defRPr>
            </a:lvl1pPr>
          </a:lstStyle>
          <a:p>
            <a:r>
              <a:rPr lang="en-US" dirty="0" smtClean="0"/>
              <a:t>Title of Presentation – Myriad Pro</a:t>
            </a:r>
            <a:br>
              <a:rPr lang="en-US" dirty="0" smtClean="0"/>
            </a:br>
            <a:r>
              <a:rPr lang="en-US" dirty="0" smtClean="0"/>
              <a:t> Bold, Shadow 28pt</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sic Content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6705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solidFill>
                  <a:schemeClr val="bg1"/>
                </a:solidFill>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solidFill>
                  <a:schemeClr val="bg1"/>
                </a:solidFill>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bg1"/>
              </a:buClr>
              <a:buSzPct val="70000"/>
              <a:buFont typeface="Wingdings" pitchFamily="2" charset="2"/>
              <a:buChar char="q"/>
              <a:defRPr sz="2400" b="1">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a:solidFill>
                  <a:schemeClr val="bg2"/>
                </a:solidFill>
              </a:defRPr>
            </a:lvl4pPr>
            <a:lvl5pPr>
              <a:buClr>
                <a:schemeClr val="bg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solidFill>
                  <a:schemeClr val="bg1"/>
                </a:solidFill>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2"/>
            </a:solidFill>
          </a:ln>
          <a:effectLst>
            <a:outerShdw blurRad="44450" dist="27940" dir="5400000" algn="ctr">
              <a:srgbClr val="000000">
                <a:alpha val="32000"/>
              </a:srgbClr>
            </a:outerShdw>
          </a:effectLst>
        </p:spPr>
        <p:txBody>
          <a:bodyPr/>
          <a:lstStyle>
            <a:lvl1pPr marL="0" indent="0">
              <a:buNone/>
              <a:defRPr sz="3200">
                <a:solidFill>
                  <a:schemeClr val="bg1"/>
                </a:solidFill>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371600" y="20574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10" name="Text Placeholder 5"/>
          <p:cNvSpPr>
            <a:spLocks noGrp="1"/>
          </p:cNvSpPr>
          <p:nvPr>
            <p:ph type="body" sz="quarter" idx="11" hasCustomPrompt="1"/>
          </p:nvPr>
        </p:nvSpPr>
        <p:spPr>
          <a:xfrm>
            <a:off x="2286000" y="6272784"/>
            <a:ext cx="5105400" cy="18288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64808"/>
            <a:ext cx="5105400" cy="22860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cstate="print">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4" r:id="rId1"/>
    <p:sldLayoutId id="2147483685" r:id="rId2"/>
    <p:sldLayoutId id="2147483697" r:id="rId3"/>
    <p:sldLayoutId id="2147483693" r:id="rId4"/>
    <p:sldLayoutId id="2147483694" r:id="rId5"/>
    <p:sldLayoutId id="2147483686" r:id="rId6"/>
    <p:sldLayoutId id="2147483688" r:id="rId7"/>
    <p:sldLayoutId id="2147483689" r:id="rId8"/>
    <p:sldLayoutId id="2147483690" r:id="rId9"/>
    <p:sldLayoutId id="2147483702" r:id="rId10"/>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2250" y="1621962"/>
            <a:ext cx="8401050" cy="1676400"/>
          </a:xfrm>
        </p:spPr>
        <p:txBody>
          <a:bodyPr/>
          <a:lstStyle/>
          <a:p>
            <a:r>
              <a:rPr lang="en-US" sz="3200" i="1" dirty="0"/>
              <a:t>Technical Guidance for </a:t>
            </a:r>
            <a:br>
              <a:rPr lang="en-US" sz="3200" i="1" dirty="0"/>
            </a:br>
            <a:r>
              <a:rPr lang="en-US" sz="3200" i="1" dirty="0"/>
              <a:t>HIV Surveillance Programs </a:t>
            </a:r>
            <a:r>
              <a:rPr lang="en-US" sz="3200" i="1" dirty="0" smtClean="0"/>
              <a:t/>
            </a:r>
            <a:br>
              <a:rPr lang="en-US" sz="3200" i="1" dirty="0" smtClean="0"/>
            </a:br>
            <a:r>
              <a:rPr lang="en-US" sz="3200" i="1" dirty="0" smtClean="0"/>
              <a:t/>
            </a:r>
            <a:br>
              <a:rPr lang="en-US" sz="3200" i="1" dirty="0" smtClean="0"/>
            </a:br>
            <a:r>
              <a:rPr lang="en-US" sz="3200" dirty="0" smtClean="0"/>
              <a:t>Pediatric  HIV Surveillance</a:t>
            </a:r>
            <a:endParaRPr lang="en-US" sz="3200" dirty="0"/>
          </a:p>
        </p:txBody>
      </p:sp>
      <p:sp>
        <p:nvSpPr>
          <p:cNvPr id="2" name="Subtitle 1"/>
          <p:cNvSpPr>
            <a:spLocks noGrp="1"/>
          </p:cNvSpPr>
          <p:nvPr>
            <p:ph type="subTitle" idx="1"/>
          </p:nvPr>
        </p:nvSpPr>
        <p:spPr>
          <a:xfrm>
            <a:off x="1371600" y="3526962"/>
            <a:ext cx="6400800" cy="457200"/>
          </a:xfrm>
        </p:spPr>
        <p:txBody>
          <a:bodyPr/>
          <a:lstStyle/>
          <a:p>
            <a:r>
              <a:rPr lang="en-US" dirty="0" smtClean="0"/>
              <a:t>Suzanne Whitmore,  </a:t>
            </a:r>
            <a:r>
              <a:rPr lang="en-US" dirty="0" err="1" smtClean="0"/>
              <a:t>DrPH</a:t>
            </a:r>
            <a:endParaRPr lang="en-US" dirty="0"/>
          </a:p>
        </p:txBody>
      </p:sp>
      <p:sp>
        <p:nvSpPr>
          <p:cNvPr id="3" name="Text Placeholder 2"/>
          <p:cNvSpPr>
            <a:spLocks noGrp="1"/>
          </p:cNvSpPr>
          <p:nvPr>
            <p:ph type="body" sz="quarter" idx="10"/>
          </p:nvPr>
        </p:nvSpPr>
        <p:spPr>
          <a:xfrm>
            <a:off x="1371600" y="3907962"/>
            <a:ext cx="6400800" cy="1295400"/>
          </a:xfrm>
        </p:spPr>
        <p:txBody>
          <a:bodyPr/>
          <a:lstStyle/>
          <a:p>
            <a:r>
              <a:rPr lang="en-US" dirty="0" smtClean="0"/>
              <a:t>   </a:t>
            </a:r>
          </a:p>
          <a:p>
            <a:endParaRPr lang="en-US" dirty="0" smtClean="0"/>
          </a:p>
          <a:p>
            <a:endParaRPr lang="en-US" dirty="0"/>
          </a:p>
          <a:p>
            <a:r>
              <a:rPr lang="en-US" dirty="0" smtClean="0"/>
              <a:t>CSTE Webinar</a:t>
            </a:r>
          </a:p>
          <a:p>
            <a:r>
              <a:rPr lang="en-US" dirty="0" smtClean="0"/>
              <a:t>August 7, 2012</a:t>
            </a:r>
            <a:endParaRPr lang="en-US" dirty="0"/>
          </a:p>
        </p:txBody>
      </p:sp>
      <p:sp>
        <p:nvSpPr>
          <p:cNvPr id="5" name="Text Placeholder 4"/>
          <p:cNvSpPr>
            <a:spLocks noGrp="1"/>
          </p:cNvSpPr>
          <p:nvPr>
            <p:ph type="body" sz="quarter" idx="11"/>
          </p:nvPr>
        </p:nvSpPr>
        <p:spPr/>
        <p:txBody>
          <a:bodyPr/>
          <a:lstStyle/>
          <a:p>
            <a:r>
              <a:rPr lang="en-US" dirty="0" smtClean="0"/>
              <a:t>National Center for HIV/AIDS, Viral Hepatitis, STD, and TB Prevention</a:t>
            </a:r>
            <a:endParaRPr lang="en-US" dirty="0"/>
          </a:p>
        </p:txBody>
      </p:sp>
      <p:pic>
        <p:nvPicPr>
          <p:cNvPr id="7" name="Picture 6" descr="Logos of the United States Department of Health and Human Services and Centers for Disease Control and Prevention&#10;"/>
          <p:cNvPicPr>
            <a:picLocks noChangeAspect="1"/>
          </p:cNvPicPr>
          <p:nvPr/>
        </p:nvPicPr>
        <p:blipFill>
          <a:blip r:embed="rId3" cstate="print"/>
          <a:stretch>
            <a:fillRect/>
          </a:stretch>
        </p:blipFill>
        <p:spPr>
          <a:xfrm>
            <a:off x="8763000" y="6477000"/>
            <a:ext cx="190500" cy="190500"/>
          </a:xfrm>
          <a:prstGeom prst="rect">
            <a:avLst/>
          </a:prstGeom>
        </p:spPr>
      </p:pic>
      <p:sp>
        <p:nvSpPr>
          <p:cNvPr id="12" name="Text Placeholder 6"/>
          <p:cNvSpPr>
            <a:spLocks noGrp="1"/>
          </p:cNvSpPr>
          <p:nvPr>
            <p:ph type="body" sz="quarter" idx="12"/>
          </p:nvPr>
        </p:nvSpPr>
        <p:spPr/>
        <p:txBody>
          <a:bodyPr/>
          <a:lstStyle/>
          <a:p>
            <a:r>
              <a:rPr lang="en-US" dirty="0" smtClean="0"/>
              <a:t>HIV Incidence and Case Surveillance  Branch</a:t>
            </a:r>
            <a:endParaRPr lang="en-US"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228600"/>
            <a:ext cx="8153400" cy="990600"/>
          </a:xfrm>
        </p:spPr>
        <p:txBody>
          <a:bodyPr/>
          <a:lstStyle/>
          <a:p>
            <a:pPr eaLnBrk="1" hangingPunct="1"/>
            <a:r>
              <a:rPr lang="en-US" sz="4000" b="1" dirty="0" smtClean="0">
                <a:solidFill>
                  <a:srgbClr val="FFC000"/>
                </a:solidFill>
              </a:rPr>
              <a:t>Perinatal Exposure Reporting &lt;18 </a:t>
            </a:r>
            <a:r>
              <a:rPr lang="en-US" sz="4000" b="1" dirty="0" err="1" smtClean="0">
                <a:solidFill>
                  <a:srgbClr val="FFC000"/>
                </a:solidFill>
              </a:rPr>
              <a:t>mos</a:t>
            </a:r>
            <a:r>
              <a:rPr lang="en-US" sz="4000" b="1" dirty="0" smtClean="0">
                <a:solidFill>
                  <a:srgbClr val="FFC000"/>
                </a:solidFill>
              </a:rPr>
              <a:t> of age (2) (recommended)</a:t>
            </a:r>
          </a:p>
        </p:txBody>
      </p:sp>
      <p:sp>
        <p:nvSpPr>
          <p:cNvPr id="21507" name="Rectangle 3"/>
          <p:cNvSpPr>
            <a:spLocks noGrp="1" noChangeArrowheads="1"/>
          </p:cNvSpPr>
          <p:nvPr>
            <p:ph type="body" idx="1"/>
          </p:nvPr>
        </p:nvSpPr>
        <p:spPr>
          <a:xfrm>
            <a:off x="609600" y="914400"/>
            <a:ext cx="7772400" cy="5105400"/>
          </a:xfrm>
        </p:spPr>
        <p:txBody>
          <a:bodyPr/>
          <a:lstStyle/>
          <a:p>
            <a:pPr marL="0" indent="0">
              <a:buNone/>
            </a:pPr>
            <a:r>
              <a:rPr lang="en-US" sz="2800" dirty="0">
                <a:solidFill>
                  <a:schemeClr val="bg2"/>
                </a:solidFill>
              </a:rPr>
              <a:t> </a:t>
            </a:r>
          </a:p>
          <a:p>
            <a:r>
              <a:rPr lang="en-US" sz="2800" dirty="0" smtClean="0">
                <a:solidFill>
                  <a:schemeClr val="bg2"/>
                </a:solidFill>
              </a:rPr>
              <a:t>Common </a:t>
            </a:r>
            <a:r>
              <a:rPr lang="en-US" sz="2800" dirty="0">
                <a:solidFill>
                  <a:schemeClr val="bg2"/>
                </a:solidFill>
              </a:rPr>
              <a:t>ways that mother-infant pairs are </a:t>
            </a:r>
            <a:r>
              <a:rPr lang="en-US" sz="2800" dirty="0" smtClean="0">
                <a:solidFill>
                  <a:schemeClr val="bg2"/>
                </a:solidFill>
              </a:rPr>
              <a:t>identified include:</a:t>
            </a:r>
          </a:p>
          <a:p>
            <a:pPr lvl="1"/>
            <a:r>
              <a:rPr lang="en-US" sz="2400" dirty="0" smtClean="0">
                <a:solidFill>
                  <a:schemeClr val="bg2"/>
                </a:solidFill>
              </a:rPr>
              <a:t>birth </a:t>
            </a:r>
            <a:r>
              <a:rPr lang="en-US" sz="2400" dirty="0">
                <a:solidFill>
                  <a:schemeClr val="bg2"/>
                </a:solidFill>
              </a:rPr>
              <a:t>registry </a:t>
            </a:r>
            <a:r>
              <a:rPr lang="en-US" sz="2400" dirty="0" smtClean="0">
                <a:solidFill>
                  <a:schemeClr val="bg2"/>
                </a:solidFill>
              </a:rPr>
              <a:t>linkages</a:t>
            </a:r>
          </a:p>
          <a:p>
            <a:pPr lvl="1"/>
            <a:r>
              <a:rPr lang="en-US" sz="2400" dirty="0" smtClean="0">
                <a:solidFill>
                  <a:schemeClr val="bg2"/>
                </a:solidFill>
              </a:rPr>
              <a:t>reports </a:t>
            </a:r>
            <a:r>
              <a:rPr lang="en-US" sz="2400" dirty="0">
                <a:solidFill>
                  <a:schemeClr val="bg2"/>
                </a:solidFill>
              </a:rPr>
              <a:t>of HIV-infected pregnant women being sent to surveillance </a:t>
            </a:r>
            <a:r>
              <a:rPr lang="en-US" sz="2400" dirty="0" smtClean="0">
                <a:solidFill>
                  <a:schemeClr val="bg2"/>
                </a:solidFill>
              </a:rPr>
              <a:t>programs</a:t>
            </a:r>
          </a:p>
          <a:p>
            <a:pPr lvl="1"/>
            <a:r>
              <a:rPr lang="en-US" sz="2400" dirty="0" smtClean="0">
                <a:solidFill>
                  <a:schemeClr val="bg2"/>
                </a:solidFill>
              </a:rPr>
              <a:t>review </a:t>
            </a:r>
            <a:r>
              <a:rPr lang="en-US" sz="2400" dirty="0">
                <a:solidFill>
                  <a:schemeClr val="bg2"/>
                </a:solidFill>
              </a:rPr>
              <a:t>of hospital discharge summaries.</a:t>
            </a:r>
          </a:p>
          <a:p>
            <a:endParaRPr lang="en-US" sz="2800" dirty="0">
              <a:solidFill>
                <a:schemeClr val="bg2"/>
              </a:solidFill>
            </a:endParaRPr>
          </a:p>
        </p:txBody>
      </p:sp>
    </p:spTree>
    <p:extLst>
      <p:ext uri="{BB962C8B-B14F-4D97-AF65-F5344CB8AC3E}">
        <p14:creationId xmlns:p14="http://schemas.microsoft.com/office/powerpoint/2010/main" val="39307978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228600"/>
            <a:ext cx="8153400" cy="990600"/>
          </a:xfrm>
        </p:spPr>
        <p:txBody>
          <a:bodyPr/>
          <a:lstStyle/>
          <a:p>
            <a:pPr eaLnBrk="1" hangingPunct="1"/>
            <a:r>
              <a:rPr lang="en-US" sz="4000" b="1" dirty="0" smtClean="0">
                <a:solidFill>
                  <a:srgbClr val="FFC000"/>
                </a:solidFill>
              </a:rPr>
              <a:t>Process Standards for Perinatal Exposure Reporting (1)</a:t>
            </a:r>
          </a:p>
        </p:txBody>
      </p:sp>
      <p:sp>
        <p:nvSpPr>
          <p:cNvPr id="21507" name="Rectangle 3"/>
          <p:cNvSpPr>
            <a:spLocks noGrp="1" noChangeArrowheads="1"/>
          </p:cNvSpPr>
          <p:nvPr>
            <p:ph type="body" idx="1"/>
          </p:nvPr>
        </p:nvSpPr>
        <p:spPr>
          <a:xfrm>
            <a:off x="609600" y="914400"/>
            <a:ext cx="7772400" cy="5105400"/>
          </a:xfrm>
        </p:spPr>
        <p:txBody>
          <a:bodyPr/>
          <a:lstStyle/>
          <a:p>
            <a:pPr marL="0" indent="0">
              <a:buNone/>
            </a:pPr>
            <a:r>
              <a:rPr lang="en-US" sz="2800" dirty="0">
                <a:solidFill>
                  <a:schemeClr val="bg2"/>
                </a:solidFill>
              </a:rPr>
              <a:t> </a:t>
            </a:r>
          </a:p>
          <a:p>
            <a:r>
              <a:rPr lang="en-US" sz="2800" dirty="0">
                <a:solidFill>
                  <a:schemeClr val="bg2"/>
                </a:solidFill>
              </a:rPr>
              <a:t>Abstraction of pediatric records occurs within 2 months of the delivery </a:t>
            </a:r>
            <a:r>
              <a:rPr lang="en-US" sz="2800" dirty="0" smtClean="0">
                <a:solidFill>
                  <a:schemeClr val="bg2"/>
                </a:solidFill>
              </a:rPr>
              <a:t>date</a:t>
            </a:r>
            <a:endParaRPr lang="en-US" sz="2800" dirty="0">
              <a:solidFill>
                <a:schemeClr val="bg2"/>
              </a:solidFill>
            </a:endParaRPr>
          </a:p>
          <a:p>
            <a:r>
              <a:rPr lang="en-US" sz="2800" dirty="0" smtClean="0">
                <a:solidFill>
                  <a:schemeClr val="bg2"/>
                </a:solidFill>
              </a:rPr>
              <a:t>Followed periodically </a:t>
            </a:r>
            <a:r>
              <a:rPr lang="en-US" sz="2800" dirty="0">
                <a:solidFill>
                  <a:schemeClr val="bg2"/>
                </a:solidFill>
              </a:rPr>
              <a:t>every 6 months until 18 months of age if they are not lost to follow-up; </a:t>
            </a:r>
            <a:r>
              <a:rPr lang="en-US" sz="2800" dirty="0" smtClean="0">
                <a:solidFill>
                  <a:schemeClr val="bg2"/>
                </a:solidFill>
              </a:rPr>
              <a:t>generally </a:t>
            </a:r>
            <a:r>
              <a:rPr lang="en-US" sz="2800" dirty="0">
                <a:solidFill>
                  <a:schemeClr val="bg2"/>
                </a:solidFill>
              </a:rPr>
              <a:t>determined by 4 months of age</a:t>
            </a:r>
            <a:r>
              <a:rPr lang="en-US" sz="2800" dirty="0" smtClean="0">
                <a:solidFill>
                  <a:schemeClr val="bg2"/>
                </a:solidFill>
              </a:rPr>
              <a:t>.</a:t>
            </a:r>
            <a:endParaRPr lang="en-US" sz="2800" dirty="0">
              <a:solidFill>
                <a:schemeClr val="bg2"/>
              </a:solidFill>
            </a:endParaRPr>
          </a:p>
          <a:p>
            <a:r>
              <a:rPr lang="en-US" sz="2800" dirty="0">
                <a:solidFill>
                  <a:schemeClr val="bg2"/>
                </a:solidFill>
              </a:rPr>
              <a:t>Estimated delivery dates of expectant mothers are routinely entered in local data </a:t>
            </a:r>
            <a:r>
              <a:rPr lang="en-US" sz="2800" dirty="0" smtClean="0">
                <a:solidFill>
                  <a:schemeClr val="bg2"/>
                </a:solidFill>
              </a:rPr>
              <a:t>fields</a:t>
            </a:r>
          </a:p>
          <a:p>
            <a:r>
              <a:rPr lang="en-US" sz="2800" dirty="0">
                <a:solidFill>
                  <a:schemeClr val="bg2"/>
                </a:solidFill>
              </a:rPr>
              <a:t>D</a:t>
            </a:r>
            <a:r>
              <a:rPr lang="en-US" sz="2800" dirty="0" smtClean="0">
                <a:solidFill>
                  <a:schemeClr val="bg2"/>
                </a:solidFill>
              </a:rPr>
              <a:t>ata </a:t>
            </a:r>
            <a:r>
              <a:rPr lang="en-US" sz="2800" dirty="0">
                <a:solidFill>
                  <a:schemeClr val="bg2"/>
                </a:solidFill>
              </a:rPr>
              <a:t>are reviewed monthly and distributed to staff for follow-up (recommended</a:t>
            </a:r>
            <a:r>
              <a:rPr lang="en-US" sz="2800" dirty="0" smtClean="0">
                <a:solidFill>
                  <a:schemeClr val="bg2"/>
                </a:solidFill>
              </a:rPr>
              <a:t>)</a:t>
            </a:r>
          </a:p>
          <a:p>
            <a:endParaRPr lang="en-US" sz="2800" dirty="0">
              <a:solidFill>
                <a:schemeClr val="bg2"/>
              </a:solidFill>
            </a:endParaRPr>
          </a:p>
        </p:txBody>
      </p:sp>
    </p:spTree>
    <p:extLst>
      <p:ext uri="{BB962C8B-B14F-4D97-AF65-F5344CB8AC3E}">
        <p14:creationId xmlns:p14="http://schemas.microsoft.com/office/powerpoint/2010/main" val="36366691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228600"/>
            <a:ext cx="8153400" cy="990600"/>
          </a:xfrm>
        </p:spPr>
        <p:txBody>
          <a:bodyPr/>
          <a:lstStyle/>
          <a:p>
            <a:pPr eaLnBrk="1" hangingPunct="1"/>
            <a:r>
              <a:rPr lang="en-US" sz="4000" b="1" dirty="0" smtClean="0">
                <a:solidFill>
                  <a:srgbClr val="FFC000"/>
                </a:solidFill>
              </a:rPr>
              <a:t>Process Standards for Perinatal Exposure Reporting  (2)</a:t>
            </a:r>
          </a:p>
        </p:txBody>
      </p:sp>
      <p:sp>
        <p:nvSpPr>
          <p:cNvPr id="21507" name="Rectangle 3"/>
          <p:cNvSpPr>
            <a:spLocks noGrp="1" noChangeArrowheads="1"/>
          </p:cNvSpPr>
          <p:nvPr>
            <p:ph type="body" idx="1"/>
          </p:nvPr>
        </p:nvSpPr>
        <p:spPr>
          <a:xfrm>
            <a:off x="609600" y="914400"/>
            <a:ext cx="7772400" cy="5105400"/>
          </a:xfrm>
        </p:spPr>
        <p:txBody>
          <a:bodyPr/>
          <a:lstStyle/>
          <a:p>
            <a:pPr marL="0" indent="0">
              <a:buNone/>
            </a:pPr>
            <a:r>
              <a:rPr lang="en-US" sz="2800" dirty="0">
                <a:solidFill>
                  <a:schemeClr val="bg2"/>
                </a:solidFill>
              </a:rPr>
              <a:t> </a:t>
            </a:r>
          </a:p>
          <a:p>
            <a:r>
              <a:rPr lang="en-US" sz="2800" dirty="0" smtClean="0">
                <a:solidFill>
                  <a:schemeClr val="bg2"/>
                </a:solidFill>
              </a:rPr>
              <a:t>Any </a:t>
            </a:r>
            <a:r>
              <a:rPr lang="en-US" sz="2800" dirty="0">
                <a:solidFill>
                  <a:schemeClr val="bg2"/>
                </a:solidFill>
              </a:rPr>
              <a:t>HIV test results (positive, negative, indeterminate) are </a:t>
            </a:r>
            <a:r>
              <a:rPr lang="en-US" sz="2800" dirty="0" smtClean="0">
                <a:solidFill>
                  <a:schemeClr val="bg2"/>
                </a:solidFill>
              </a:rPr>
              <a:t>tracked</a:t>
            </a:r>
          </a:p>
          <a:p>
            <a:r>
              <a:rPr lang="en-US" sz="2800" dirty="0">
                <a:solidFill>
                  <a:schemeClr val="bg2"/>
                </a:solidFill>
              </a:rPr>
              <a:t>Maternal/perinatal data are analyzed at least annually for trends in perinatal exposure and </a:t>
            </a:r>
            <a:r>
              <a:rPr lang="en-US" sz="2800" dirty="0" smtClean="0">
                <a:solidFill>
                  <a:schemeClr val="bg2"/>
                </a:solidFill>
              </a:rPr>
              <a:t>infection</a:t>
            </a:r>
            <a:endParaRPr lang="en-US" sz="2800" dirty="0">
              <a:solidFill>
                <a:schemeClr val="bg2"/>
              </a:solidFill>
            </a:endParaRPr>
          </a:p>
          <a:p>
            <a:r>
              <a:rPr lang="en-US" sz="2800" dirty="0">
                <a:solidFill>
                  <a:schemeClr val="bg2"/>
                </a:solidFill>
              </a:rPr>
              <a:t>Staff produce annual report on trends in the implementation of USPHS recommended prophylactic treatments and trends in </a:t>
            </a:r>
            <a:r>
              <a:rPr lang="en-US" sz="2800" dirty="0" smtClean="0">
                <a:solidFill>
                  <a:schemeClr val="bg2"/>
                </a:solidFill>
              </a:rPr>
              <a:t>transmission</a:t>
            </a:r>
            <a:endParaRPr lang="en-US" sz="2800" dirty="0">
              <a:solidFill>
                <a:schemeClr val="bg2"/>
              </a:solidFill>
            </a:endParaRPr>
          </a:p>
          <a:p>
            <a:endParaRPr lang="en-US" sz="2800" dirty="0">
              <a:solidFill>
                <a:schemeClr val="bg2"/>
              </a:solidFill>
            </a:endParaRPr>
          </a:p>
        </p:txBody>
      </p:sp>
    </p:spTree>
    <p:extLst>
      <p:ext uri="{BB962C8B-B14F-4D97-AF65-F5344CB8AC3E}">
        <p14:creationId xmlns:p14="http://schemas.microsoft.com/office/powerpoint/2010/main" val="15699629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09600" y="304800"/>
            <a:ext cx="7772400" cy="1066800"/>
          </a:xfrm>
        </p:spPr>
        <p:txBody>
          <a:bodyPr/>
          <a:lstStyle/>
          <a:p>
            <a:r>
              <a:rPr lang="en-US" sz="4000" b="1" dirty="0" smtClean="0">
                <a:solidFill>
                  <a:srgbClr val="FFC000"/>
                </a:solidFill>
              </a:rPr>
              <a:t>Follow-up of cases for children &lt;13 year of age (1)</a:t>
            </a:r>
            <a:endParaRPr lang="en-US" sz="4000" b="1" dirty="0">
              <a:solidFill>
                <a:srgbClr val="FFC000"/>
              </a:solidFill>
            </a:endParaRPr>
          </a:p>
        </p:txBody>
      </p:sp>
      <p:sp>
        <p:nvSpPr>
          <p:cNvPr id="5123" name="Rectangle 3"/>
          <p:cNvSpPr>
            <a:spLocks noGrp="1" noChangeArrowheads="1"/>
          </p:cNvSpPr>
          <p:nvPr>
            <p:ph type="body" idx="1"/>
          </p:nvPr>
        </p:nvSpPr>
        <p:spPr>
          <a:xfrm>
            <a:off x="762000" y="1676400"/>
            <a:ext cx="7772400" cy="4648200"/>
          </a:xfrm>
        </p:spPr>
        <p:txBody>
          <a:bodyPr/>
          <a:lstStyle/>
          <a:p>
            <a:r>
              <a:rPr lang="en-US" sz="2800" dirty="0">
                <a:solidFill>
                  <a:schemeClr val="bg2"/>
                </a:solidFill>
              </a:rPr>
              <a:t>Patient information should </a:t>
            </a:r>
            <a:r>
              <a:rPr lang="en-US" sz="2800" dirty="0" smtClean="0">
                <a:solidFill>
                  <a:schemeClr val="bg2"/>
                </a:solidFill>
              </a:rPr>
              <a:t>updated </a:t>
            </a:r>
            <a:r>
              <a:rPr lang="en-US" sz="2800" dirty="0">
                <a:solidFill>
                  <a:schemeClr val="bg2"/>
                </a:solidFill>
              </a:rPr>
              <a:t>to reflect the earliest </a:t>
            </a:r>
            <a:r>
              <a:rPr lang="en-US" sz="2800" dirty="0" smtClean="0">
                <a:solidFill>
                  <a:schemeClr val="bg2"/>
                </a:solidFill>
              </a:rPr>
              <a:t>date:</a:t>
            </a:r>
          </a:p>
          <a:p>
            <a:pPr lvl="1"/>
            <a:r>
              <a:rPr lang="en-US" sz="2400" dirty="0" smtClean="0">
                <a:solidFill>
                  <a:schemeClr val="bg2"/>
                </a:solidFill>
              </a:rPr>
              <a:t>perinatal </a:t>
            </a:r>
            <a:r>
              <a:rPr lang="en-US" sz="2400" dirty="0">
                <a:solidFill>
                  <a:schemeClr val="bg2"/>
                </a:solidFill>
              </a:rPr>
              <a:t>HIV exposure, HIV infection, or not infected with </a:t>
            </a:r>
            <a:r>
              <a:rPr lang="en-US" sz="2400" dirty="0" smtClean="0">
                <a:solidFill>
                  <a:schemeClr val="bg2"/>
                </a:solidFill>
              </a:rPr>
              <a:t>HIV</a:t>
            </a:r>
          </a:p>
          <a:p>
            <a:pPr lvl="1"/>
            <a:r>
              <a:rPr lang="en-US" sz="2400" dirty="0" smtClean="0">
                <a:solidFill>
                  <a:schemeClr val="bg2"/>
                </a:solidFill>
              </a:rPr>
              <a:t> changes </a:t>
            </a:r>
            <a:r>
              <a:rPr lang="en-US" sz="2400" dirty="0">
                <a:solidFill>
                  <a:schemeClr val="bg2"/>
                </a:solidFill>
              </a:rPr>
              <a:t>in diagnostic or vital status. </a:t>
            </a:r>
          </a:p>
          <a:p>
            <a:pPr lvl="2"/>
            <a:r>
              <a:rPr lang="en-US" dirty="0" smtClean="0">
                <a:solidFill>
                  <a:schemeClr val="bg2"/>
                </a:solidFill>
              </a:rPr>
              <a:t>When </a:t>
            </a:r>
            <a:r>
              <a:rPr lang="en-US" dirty="0">
                <a:solidFill>
                  <a:schemeClr val="bg2"/>
                </a:solidFill>
              </a:rPr>
              <a:t>a child who was previously reported as HIV-infected progresses to Stage 3 (AIDS)  or dies, the information should be obtained and the surveillance record updated.</a:t>
            </a:r>
            <a:endParaRPr lang="en-US" dirty="0" smtClean="0">
              <a:solidFill>
                <a:schemeClr val="bg2"/>
              </a:solidFill>
            </a:endParaRPr>
          </a:p>
          <a:p>
            <a:endParaRPr lang="en-US" sz="2800" dirty="0">
              <a:solidFill>
                <a:schemeClr val="bg2"/>
              </a:solidFill>
            </a:endParaRPr>
          </a:p>
        </p:txBody>
      </p:sp>
    </p:spTree>
    <p:extLst>
      <p:ext uri="{BB962C8B-B14F-4D97-AF65-F5344CB8AC3E}">
        <p14:creationId xmlns:p14="http://schemas.microsoft.com/office/powerpoint/2010/main" val="18059280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228600"/>
            <a:ext cx="7772400" cy="1066800"/>
          </a:xfrm>
        </p:spPr>
        <p:txBody>
          <a:bodyPr/>
          <a:lstStyle/>
          <a:p>
            <a:r>
              <a:rPr lang="en-US" sz="4000" b="1" dirty="0" smtClean="0">
                <a:solidFill>
                  <a:srgbClr val="FFC000"/>
                </a:solidFill>
              </a:rPr>
              <a:t>Follow-up of cases for children &lt;13 year of age (2)</a:t>
            </a:r>
            <a:endParaRPr lang="en-US" sz="4000" b="1" dirty="0">
              <a:solidFill>
                <a:srgbClr val="FFC000"/>
              </a:solidFill>
            </a:endParaRPr>
          </a:p>
        </p:txBody>
      </p:sp>
      <p:sp>
        <p:nvSpPr>
          <p:cNvPr id="5123" name="Rectangle 3"/>
          <p:cNvSpPr>
            <a:spLocks noGrp="1" noChangeArrowheads="1"/>
          </p:cNvSpPr>
          <p:nvPr>
            <p:ph type="body" idx="1"/>
          </p:nvPr>
        </p:nvSpPr>
        <p:spPr>
          <a:xfrm>
            <a:off x="778933" y="1295400"/>
            <a:ext cx="7772400" cy="4648200"/>
          </a:xfrm>
        </p:spPr>
        <p:txBody>
          <a:bodyPr/>
          <a:lstStyle/>
          <a:p>
            <a:r>
              <a:rPr lang="en-US" sz="2800" dirty="0">
                <a:solidFill>
                  <a:schemeClr val="bg2"/>
                </a:solidFill>
              </a:rPr>
              <a:t>A</a:t>
            </a:r>
            <a:r>
              <a:rPr lang="en-US" sz="2800" dirty="0" smtClean="0">
                <a:solidFill>
                  <a:schemeClr val="bg2"/>
                </a:solidFill>
              </a:rPr>
              <a:t>n </a:t>
            </a:r>
            <a:r>
              <a:rPr lang="en-US" sz="2800" dirty="0">
                <a:solidFill>
                  <a:schemeClr val="bg2"/>
                </a:solidFill>
              </a:rPr>
              <a:t>infant &lt;18 months of age who was previously reported as perinatally exposed has been </a:t>
            </a:r>
            <a:endParaRPr lang="en-US" sz="2800" dirty="0" smtClean="0">
              <a:solidFill>
                <a:schemeClr val="bg2"/>
              </a:solidFill>
            </a:endParaRPr>
          </a:p>
          <a:p>
            <a:pPr lvl="1"/>
            <a:r>
              <a:rPr lang="en-US" sz="2400" dirty="0" smtClean="0">
                <a:solidFill>
                  <a:schemeClr val="bg2"/>
                </a:solidFill>
              </a:rPr>
              <a:t>diagnosed </a:t>
            </a:r>
            <a:r>
              <a:rPr lang="en-US" sz="2400" dirty="0">
                <a:solidFill>
                  <a:schemeClr val="bg2"/>
                </a:solidFill>
              </a:rPr>
              <a:t>with HIV infection or been has been determined to be uninfected, this information should be recorded </a:t>
            </a:r>
            <a:endParaRPr lang="en-US" sz="2400" dirty="0" smtClean="0">
              <a:solidFill>
                <a:schemeClr val="bg2"/>
              </a:solidFill>
            </a:endParaRPr>
          </a:p>
          <a:p>
            <a:r>
              <a:rPr lang="en-US" sz="2400" dirty="0" smtClean="0">
                <a:solidFill>
                  <a:schemeClr val="bg2"/>
                </a:solidFill>
              </a:rPr>
              <a:t>A </a:t>
            </a:r>
            <a:r>
              <a:rPr lang="en-US" sz="2400" dirty="0">
                <a:solidFill>
                  <a:schemeClr val="bg2"/>
                </a:solidFill>
              </a:rPr>
              <a:t>recommended schedule for follow-ups include: </a:t>
            </a:r>
            <a:endParaRPr lang="en-US" sz="2400" dirty="0" smtClean="0">
              <a:solidFill>
                <a:schemeClr val="bg2"/>
              </a:solidFill>
            </a:endParaRPr>
          </a:p>
          <a:p>
            <a:pPr lvl="1"/>
            <a:r>
              <a:rPr lang="en-US" sz="2400" dirty="0" smtClean="0">
                <a:solidFill>
                  <a:schemeClr val="bg2"/>
                </a:solidFill>
              </a:rPr>
              <a:t>for </a:t>
            </a:r>
            <a:r>
              <a:rPr lang="en-US" sz="2400" dirty="0">
                <a:solidFill>
                  <a:schemeClr val="bg2"/>
                </a:solidFill>
              </a:rPr>
              <a:t>exposures by 2 months of age, then every 6 months until 2 years of </a:t>
            </a:r>
            <a:r>
              <a:rPr lang="en-US" sz="2400" dirty="0" smtClean="0">
                <a:solidFill>
                  <a:schemeClr val="bg2"/>
                </a:solidFill>
              </a:rPr>
              <a:t>age</a:t>
            </a:r>
          </a:p>
          <a:p>
            <a:pPr lvl="1"/>
            <a:r>
              <a:rPr lang="en-US" sz="2400" dirty="0" smtClean="0">
                <a:solidFill>
                  <a:schemeClr val="bg2"/>
                </a:solidFill>
              </a:rPr>
              <a:t>for </a:t>
            </a:r>
            <a:r>
              <a:rPr lang="en-US" sz="2400" dirty="0">
                <a:solidFill>
                  <a:schemeClr val="bg2"/>
                </a:solidFill>
              </a:rPr>
              <a:t>infected, every 18 months (on 70% of children) through laboratory monitoring and matches, including death matches for the remaining </a:t>
            </a:r>
            <a:r>
              <a:rPr lang="en-US" sz="2400" dirty="0" smtClean="0">
                <a:solidFill>
                  <a:schemeClr val="bg2"/>
                </a:solidFill>
              </a:rPr>
              <a:t>children</a:t>
            </a:r>
            <a:endParaRPr lang="en-US" sz="2400" dirty="0">
              <a:solidFill>
                <a:schemeClr val="bg2"/>
              </a:solidFill>
            </a:endParaRPr>
          </a:p>
          <a:p>
            <a:r>
              <a:rPr lang="en-US" sz="2400" dirty="0">
                <a:solidFill>
                  <a:schemeClr val="bg2"/>
                </a:solidFill>
              </a:rPr>
              <a:t> </a:t>
            </a:r>
          </a:p>
        </p:txBody>
      </p:sp>
    </p:spTree>
    <p:extLst>
      <p:ext uri="{BB962C8B-B14F-4D97-AF65-F5344CB8AC3E}">
        <p14:creationId xmlns:p14="http://schemas.microsoft.com/office/powerpoint/2010/main" val="24749283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304800"/>
            <a:ext cx="7772400" cy="1066800"/>
          </a:xfrm>
        </p:spPr>
        <p:txBody>
          <a:bodyPr/>
          <a:lstStyle/>
          <a:p>
            <a:r>
              <a:rPr lang="en-US" sz="4000" b="1" dirty="0" smtClean="0">
                <a:solidFill>
                  <a:srgbClr val="FFC000"/>
                </a:solidFill>
              </a:rPr>
              <a:t>Reporting of pregnant HIV-infected women</a:t>
            </a:r>
            <a:endParaRPr lang="en-US" sz="4000" b="1" dirty="0">
              <a:solidFill>
                <a:srgbClr val="FFC000"/>
              </a:solidFill>
            </a:endParaRPr>
          </a:p>
        </p:txBody>
      </p:sp>
      <p:sp>
        <p:nvSpPr>
          <p:cNvPr id="5123" name="Rectangle 3"/>
          <p:cNvSpPr>
            <a:spLocks noGrp="1" noChangeArrowheads="1"/>
          </p:cNvSpPr>
          <p:nvPr>
            <p:ph type="body" idx="1"/>
          </p:nvPr>
        </p:nvSpPr>
        <p:spPr>
          <a:xfrm>
            <a:off x="778933" y="1295400"/>
            <a:ext cx="7772400" cy="4648200"/>
          </a:xfrm>
        </p:spPr>
        <p:txBody>
          <a:bodyPr/>
          <a:lstStyle/>
          <a:p>
            <a:endParaRPr lang="en-US" sz="2800" dirty="0" smtClean="0">
              <a:solidFill>
                <a:schemeClr val="bg2"/>
              </a:solidFill>
            </a:endParaRPr>
          </a:p>
          <a:p>
            <a:r>
              <a:rPr lang="en-US" sz="2800" dirty="0">
                <a:solidFill>
                  <a:schemeClr val="bg2"/>
                </a:solidFill>
              </a:rPr>
              <a:t>In 2010, CSTE </a:t>
            </a:r>
            <a:r>
              <a:rPr lang="en-US" sz="2800" dirty="0" smtClean="0">
                <a:solidFill>
                  <a:schemeClr val="bg2"/>
                </a:solidFill>
              </a:rPr>
              <a:t>published </a:t>
            </a:r>
            <a:r>
              <a:rPr lang="en-US" sz="2800" dirty="0">
                <a:solidFill>
                  <a:schemeClr val="bg2"/>
                </a:solidFill>
              </a:rPr>
              <a:t>recommendations for the expansion of reporting  </a:t>
            </a:r>
            <a:r>
              <a:rPr lang="en-US" sz="2800" dirty="0" smtClean="0">
                <a:solidFill>
                  <a:schemeClr val="bg2"/>
                </a:solidFill>
              </a:rPr>
              <a:t>of </a:t>
            </a:r>
            <a:r>
              <a:rPr lang="en-US" sz="2800" dirty="0">
                <a:solidFill>
                  <a:schemeClr val="bg2"/>
                </a:solidFill>
              </a:rPr>
              <a:t>perinatal HIV exposure in infants to include reporting of “pregnancy and HIV </a:t>
            </a:r>
            <a:r>
              <a:rPr lang="en-US" sz="2800" dirty="0" smtClean="0">
                <a:solidFill>
                  <a:schemeClr val="bg2"/>
                </a:solidFill>
              </a:rPr>
              <a:t>infection”</a:t>
            </a:r>
          </a:p>
          <a:p>
            <a:pPr lvl="1"/>
            <a:r>
              <a:rPr lang="en-US" sz="2400" dirty="0" smtClean="0">
                <a:solidFill>
                  <a:schemeClr val="bg2"/>
                </a:solidFill>
              </a:rPr>
              <a:t>newly </a:t>
            </a:r>
            <a:r>
              <a:rPr lang="en-US" sz="2400" dirty="0">
                <a:solidFill>
                  <a:schemeClr val="bg2"/>
                </a:solidFill>
              </a:rPr>
              <a:t>diagnosed women with HIV infection who are pregnant </a:t>
            </a:r>
            <a:endParaRPr lang="en-US" sz="2400" dirty="0" smtClean="0">
              <a:solidFill>
                <a:schemeClr val="bg2"/>
              </a:solidFill>
            </a:endParaRPr>
          </a:p>
          <a:p>
            <a:pPr lvl="1"/>
            <a:r>
              <a:rPr lang="en-US" sz="2400" dirty="0" smtClean="0">
                <a:solidFill>
                  <a:schemeClr val="bg2"/>
                </a:solidFill>
              </a:rPr>
              <a:t>HIV-infected </a:t>
            </a:r>
            <a:r>
              <a:rPr lang="en-US" sz="2400" dirty="0">
                <a:solidFill>
                  <a:schemeClr val="bg2"/>
                </a:solidFill>
              </a:rPr>
              <a:t>women who are pregnant who require </a:t>
            </a:r>
            <a:r>
              <a:rPr lang="en-US" sz="2400" dirty="0" smtClean="0">
                <a:solidFill>
                  <a:schemeClr val="bg2"/>
                </a:solidFill>
              </a:rPr>
              <a:t>follow-up</a:t>
            </a:r>
          </a:p>
          <a:p>
            <a:pPr lvl="1"/>
            <a:r>
              <a:rPr lang="en-US" sz="2400" dirty="0" smtClean="0">
                <a:solidFill>
                  <a:schemeClr val="bg2"/>
                </a:solidFill>
              </a:rPr>
              <a:t>This </a:t>
            </a:r>
            <a:r>
              <a:rPr lang="en-US" sz="2400" dirty="0">
                <a:solidFill>
                  <a:schemeClr val="bg2"/>
                </a:solidFill>
              </a:rPr>
              <a:t>will also include HIV-infected pregnant women regardless of the outcome of the </a:t>
            </a:r>
            <a:r>
              <a:rPr lang="en-US" sz="2400" dirty="0" smtClean="0">
                <a:solidFill>
                  <a:schemeClr val="bg2"/>
                </a:solidFill>
              </a:rPr>
              <a:t>pregnancy</a:t>
            </a:r>
            <a:endParaRPr lang="en-US" sz="2400" dirty="0">
              <a:solidFill>
                <a:schemeClr val="bg2"/>
              </a:solidFill>
            </a:endParaRPr>
          </a:p>
          <a:p>
            <a:endParaRPr lang="en-US" sz="2800" dirty="0">
              <a:solidFill>
                <a:schemeClr val="bg2"/>
              </a:solidFill>
            </a:endParaRPr>
          </a:p>
          <a:p>
            <a:endParaRPr lang="en-US" sz="2800" dirty="0">
              <a:solidFill>
                <a:schemeClr val="bg2"/>
              </a:solidFill>
            </a:endParaRPr>
          </a:p>
        </p:txBody>
      </p:sp>
    </p:spTree>
    <p:extLst>
      <p:ext uri="{BB962C8B-B14F-4D97-AF65-F5344CB8AC3E}">
        <p14:creationId xmlns:p14="http://schemas.microsoft.com/office/powerpoint/2010/main" val="18059280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304800"/>
            <a:ext cx="7772400" cy="1066800"/>
          </a:xfrm>
        </p:spPr>
        <p:txBody>
          <a:bodyPr/>
          <a:lstStyle/>
          <a:p>
            <a:r>
              <a:rPr lang="en-US" sz="4000" b="1" dirty="0" smtClean="0">
                <a:solidFill>
                  <a:srgbClr val="FFC000"/>
                </a:solidFill>
              </a:rPr>
              <a:t>Process Standards for pregnant HIV-infected women (1)</a:t>
            </a:r>
            <a:endParaRPr lang="en-US" sz="4000" b="1" dirty="0">
              <a:solidFill>
                <a:srgbClr val="FFC000"/>
              </a:solidFill>
            </a:endParaRPr>
          </a:p>
        </p:txBody>
      </p:sp>
      <p:sp>
        <p:nvSpPr>
          <p:cNvPr id="5123" name="Rectangle 3"/>
          <p:cNvSpPr>
            <a:spLocks noGrp="1" noChangeArrowheads="1"/>
          </p:cNvSpPr>
          <p:nvPr>
            <p:ph type="body" idx="1"/>
          </p:nvPr>
        </p:nvSpPr>
        <p:spPr>
          <a:xfrm>
            <a:off x="778933" y="1295400"/>
            <a:ext cx="7772400" cy="4648200"/>
          </a:xfrm>
        </p:spPr>
        <p:txBody>
          <a:bodyPr/>
          <a:lstStyle/>
          <a:p>
            <a:pPr marL="0" indent="0">
              <a:buNone/>
            </a:pPr>
            <a:endParaRPr lang="en-US" sz="2800" dirty="0"/>
          </a:p>
          <a:p>
            <a:r>
              <a:rPr lang="en-US" sz="2800" dirty="0">
                <a:solidFill>
                  <a:schemeClr val="bg2"/>
                </a:solidFill>
              </a:rPr>
              <a:t>Methods to identify HIV-infected pregnant women and their newborns would vary by </a:t>
            </a:r>
            <a:r>
              <a:rPr lang="en-US" sz="2800" dirty="0" smtClean="0">
                <a:solidFill>
                  <a:schemeClr val="bg2"/>
                </a:solidFill>
              </a:rPr>
              <a:t>jurisdictions</a:t>
            </a:r>
          </a:p>
          <a:p>
            <a:pPr lvl="1"/>
            <a:r>
              <a:rPr lang="en-US" sz="2400" dirty="0" smtClean="0">
                <a:solidFill>
                  <a:schemeClr val="bg2"/>
                </a:solidFill>
              </a:rPr>
              <a:t>using </a:t>
            </a:r>
            <a:r>
              <a:rPr lang="en-US" sz="2400" dirty="0">
                <a:solidFill>
                  <a:schemeClr val="bg2"/>
                </a:solidFill>
              </a:rPr>
              <a:t>a combination of laboratory-based reporting, provider-driven reporting and active </a:t>
            </a:r>
            <a:r>
              <a:rPr lang="en-US" sz="2400" dirty="0" smtClean="0">
                <a:solidFill>
                  <a:schemeClr val="bg2"/>
                </a:solidFill>
              </a:rPr>
              <a:t>case-finding</a:t>
            </a:r>
          </a:p>
          <a:p>
            <a:r>
              <a:rPr lang="en-US" sz="2800" dirty="0" smtClean="0">
                <a:solidFill>
                  <a:schemeClr val="bg2"/>
                </a:solidFill>
              </a:rPr>
              <a:t>Surveillance </a:t>
            </a:r>
            <a:r>
              <a:rPr lang="en-US" sz="2800" dirty="0">
                <a:solidFill>
                  <a:schemeClr val="bg2"/>
                </a:solidFill>
              </a:rPr>
              <a:t>staff should </a:t>
            </a:r>
            <a:r>
              <a:rPr lang="en-US" sz="2800" dirty="0" smtClean="0">
                <a:solidFill>
                  <a:schemeClr val="bg2"/>
                </a:solidFill>
              </a:rPr>
              <a:t>develop </a:t>
            </a:r>
            <a:r>
              <a:rPr lang="en-US" sz="2800" dirty="0">
                <a:solidFill>
                  <a:schemeClr val="bg2"/>
                </a:solidFill>
              </a:rPr>
              <a:t>relationships with obstetric, newborn and pediatric programs to identify HIV–infected pregnant mothers and perinatally-exposed </a:t>
            </a:r>
            <a:r>
              <a:rPr lang="en-US" sz="2800" dirty="0" smtClean="0">
                <a:solidFill>
                  <a:schemeClr val="bg2"/>
                </a:solidFill>
              </a:rPr>
              <a:t>infants</a:t>
            </a:r>
            <a:endParaRPr lang="en-US" sz="2800" dirty="0">
              <a:solidFill>
                <a:schemeClr val="bg2"/>
              </a:solidFill>
            </a:endParaRPr>
          </a:p>
        </p:txBody>
      </p:sp>
    </p:spTree>
    <p:extLst>
      <p:ext uri="{BB962C8B-B14F-4D97-AF65-F5344CB8AC3E}">
        <p14:creationId xmlns:p14="http://schemas.microsoft.com/office/powerpoint/2010/main" val="33519224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304800"/>
            <a:ext cx="7772400" cy="1066800"/>
          </a:xfrm>
        </p:spPr>
        <p:txBody>
          <a:bodyPr/>
          <a:lstStyle/>
          <a:p>
            <a:r>
              <a:rPr lang="en-US" sz="4000" b="1" dirty="0" smtClean="0">
                <a:solidFill>
                  <a:srgbClr val="FFC000"/>
                </a:solidFill>
              </a:rPr>
              <a:t>Process Standards for pregnant HIV-infected women (2)</a:t>
            </a:r>
            <a:endParaRPr lang="en-US" sz="4000" b="1" dirty="0">
              <a:solidFill>
                <a:srgbClr val="FFC000"/>
              </a:solidFill>
            </a:endParaRPr>
          </a:p>
        </p:txBody>
      </p:sp>
      <p:sp>
        <p:nvSpPr>
          <p:cNvPr id="5123" name="Rectangle 3"/>
          <p:cNvSpPr>
            <a:spLocks noGrp="1" noChangeArrowheads="1"/>
          </p:cNvSpPr>
          <p:nvPr>
            <p:ph type="body" idx="1"/>
          </p:nvPr>
        </p:nvSpPr>
        <p:spPr>
          <a:xfrm>
            <a:off x="778933" y="1295400"/>
            <a:ext cx="7772400" cy="4648200"/>
          </a:xfrm>
        </p:spPr>
        <p:txBody>
          <a:bodyPr/>
          <a:lstStyle/>
          <a:p>
            <a:pPr marL="0" indent="0">
              <a:buNone/>
            </a:pPr>
            <a:endParaRPr lang="en-US" sz="2800" dirty="0">
              <a:solidFill>
                <a:schemeClr val="bg2"/>
              </a:solidFill>
            </a:endParaRPr>
          </a:p>
          <a:p>
            <a:r>
              <a:rPr lang="en-US" sz="2800" dirty="0" smtClean="0">
                <a:solidFill>
                  <a:schemeClr val="bg2"/>
                </a:solidFill>
              </a:rPr>
              <a:t>An </a:t>
            </a:r>
            <a:r>
              <a:rPr lang="en-US" sz="2800" dirty="0">
                <a:solidFill>
                  <a:schemeClr val="bg2"/>
                </a:solidFill>
              </a:rPr>
              <a:t>adult case report form should be completed for the HIV-infected pregnant women and pediatric HIV case report form for the exposed </a:t>
            </a:r>
            <a:r>
              <a:rPr lang="en-US" sz="2800" dirty="0" smtClean="0">
                <a:solidFill>
                  <a:schemeClr val="bg2"/>
                </a:solidFill>
              </a:rPr>
              <a:t>infant</a:t>
            </a:r>
            <a:endParaRPr lang="en-US" sz="2800" dirty="0">
              <a:solidFill>
                <a:schemeClr val="bg2"/>
              </a:solidFill>
            </a:endParaRPr>
          </a:p>
          <a:p>
            <a:r>
              <a:rPr lang="en-US" sz="2800" dirty="0" smtClean="0">
                <a:solidFill>
                  <a:schemeClr val="bg2"/>
                </a:solidFill>
              </a:rPr>
              <a:t>The </a:t>
            </a:r>
            <a:r>
              <a:rPr lang="en-US" sz="2800" dirty="0">
                <a:solidFill>
                  <a:schemeClr val="bg2"/>
                </a:solidFill>
              </a:rPr>
              <a:t>maternal and pediatric case report forms should be linked to each other by their respective </a:t>
            </a:r>
            <a:r>
              <a:rPr lang="en-US" sz="2800" dirty="0" err="1">
                <a:solidFill>
                  <a:schemeClr val="bg2"/>
                </a:solidFill>
              </a:rPr>
              <a:t>eHARS</a:t>
            </a:r>
            <a:r>
              <a:rPr lang="en-US" sz="2800" dirty="0">
                <a:solidFill>
                  <a:schemeClr val="bg2"/>
                </a:solidFill>
              </a:rPr>
              <a:t> </a:t>
            </a:r>
            <a:r>
              <a:rPr lang="en-US" sz="2800" dirty="0" err="1">
                <a:solidFill>
                  <a:schemeClr val="bg2"/>
                </a:solidFill>
              </a:rPr>
              <a:t>statenos</a:t>
            </a:r>
            <a:r>
              <a:rPr lang="en-US" sz="2800" dirty="0">
                <a:solidFill>
                  <a:schemeClr val="bg2"/>
                </a:solidFill>
              </a:rPr>
              <a:t> in the appropriate data collection </a:t>
            </a:r>
            <a:r>
              <a:rPr lang="en-US" sz="2800" dirty="0" smtClean="0">
                <a:solidFill>
                  <a:schemeClr val="bg2"/>
                </a:solidFill>
              </a:rPr>
              <a:t>fields</a:t>
            </a:r>
            <a:endParaRPr lang="en-US" sz="2800" dirty="0">
              <a:solidFill>
                <a:schemeClr val="bg2"/>
              </a:solidFill>
            </a:endParaRPr>
          </a:p>
        </p:txBody>
      </p:sp>
    </p:spTree>
    <p:extLst>
      <p:ext uri="{BB962C8B-B14F-4D97-AF65-F5344CB8AC3E}">
        <p14:creationId xmlns:p14="http://schemas.microsoft.com/office/powerpoint/2010/main" val="30740158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304800"/>
            <a:ext cx="7772400" cy="1066800"/>
          </a:xfrm>
        </p:spPr>
        <p:txBody>
          <a:bodyPr/>
          <a:lstStyle/>
          <a:p>
            <a:r>
              <a:rPr lang="en-US" sz="4000" b="1" dirty="0" smtClean="0">
                <a:solidFill>
                  <a:srgbClr val="FFC000"/>
                </a:solidFill>
              </a:rPr>
              <a:t>Outcome standards for children &lt;13 year of age and pregnant women  (1)</a:t>
            </a:r>
            <a:endParaRPr lang="en-US" sz="4000" b="1" dirty="0">
              <a:solidFill>
                <a:srgbClr val="FFC000"/>
              </a:solidFill>
            </a:endParaRPr>
          </a:p>
        </p:txBody>
      </p:sp>
      <p:sp>
        <p:nvSpPr>
          <p:cNvPr id="5123" name="Rectangle 3"/>
          <p:cNvSpPr>
            <a:spLocks noGrp="1" noChangeArrowheads="1"/>
          </p:cNvSpPr>
          <p:nvPr>
            <p:ph type="body" idx="1"/>
          </p:nvPr>
        </p:nvSpPr>
        <p:spPr>
          <a:xfrm>
            <a:off x="762000" y="1828800"/>
            <a:ext cx="7772400" cy="4648200"/>
          </a:xfrm>
        </p:spPr>
        <p:txBody>
          <a:bodyPr/>
          <a:lstStyle/>
          <a:p>
            <a:pPr marL="0" indent="0">
              <a:buNone/>
            </a:pPr>
            <a:endParaRPr lang="en-US" sz="2800" dirty="0">
              <a:solidFill>
                <a:schemeClr val="bg2"/>
              </a:solidFill>
            </a:endParaRPr>
          </a:p>
          <a:p>
            <a:r>
              <a:rPr lang="en-US" sz="2800" dirty="0">
                <a:solidFill>
                  <a:schemeClr val="bg2"/>
                </a:solidFill>
              </a:rPr>
              <a:t>Minimum performance standard of </a:t>
            </a:r>
            <a:r>
              <a:rPr lang="en-US" sz="2800" u="sng" dirty="0">
                <a:solidFill>
                  <a:schemeClr val="bg2"/>
                </a:solidFill>
              </a:rPr>
              <a:t>&gt;</a:t>
            </a:r>
            <a:r>
              <a:rPr lang="en-US" sz="2800" dirty="0">
                <a:solidFill>
                  <a:schemeClr val="bg2"/>
                </a:solidFill>
              </a:rPr>
              <a:t>85% of expected number of cases for a diagnosis year are reported by 12 months after the diagnosis year. </a:t>
            </a:r>
          </a:p>
          <a:p>
            <a:r>
              <a:rPr lang="en-US" sz="2800" dirty="0">
                <a:solidFill>
                  <a:schemeClr val="bg2"/>
                </a:solidFill>
              </a:rPr>
              <a:t>Target performance standard of </a:t>
            </a:r>
            <a:r>
              <a:rPr lang="en-US" sz="2800" u="sng" dirty="0">
                <a:solidFill>
                  <a:schemeClr val="bg2"/>
                </a:solidFill>
              </a:rPr>
              <a:t>&gt;</a:t>
            </a:r>
            <a:r>
              <a:rPr lang="en-US" sz="2800" dirty="0">
                <a:solidFill>
                  <a:schemeClr val="bg2"/>
                </a:solidFill>
              </a:rPr>
              <a:t>95% of expected number of cases for a diagnosis year are reported by 12 months after the diagnosis year. </a:t>
            </a:r>
          </a:p>
        </p:txBody>
      </p:sp>
    </p:spTree>
    <p:extLst>
      <p:ext uri="{BB962C8B-B14F-4D97-AF65-F5344CB8AC3E}">
        <p14:creationId xmlns:p14="http://schemas.microsoft.com/office/powerpoint/2010/main" val="21123101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304800"/>
            <a:ext cx="7772400" cy="1066800"/>
          </a:xfrm>
        </p:spPr>
        <p:txBody>
          <a:bodyPr/>
          <a:lstStyle/>
          <a:p>
            <a:r>
              <a:rPr lang="en-US" sz="4000" b="1" dirty="0" smtClean="0">
                <a:solidFill>
                  <a:srgbClr val="FFC000"/>
                </a:solidFill>
              </a:rPr>
              <a:t>Outcome standards for children &lt;13 year of age  and pregnant women (2)</a:t>
            </a:r>
            <a:endParaRPr lang="en-US" sz="4000" b="1" dirty="0">
              <a:solidFill>
                <a:srgbClr val="FFC000"/>
              </a:solidFill>
            </a:endParaRPr>
          </a:p>
        </p:txBody>
      </p:sp>
      <p:sp>
        <p:nvSpPr>
          <p:cNvPr id="5123" name="Rectangle 3"/>
          <p:cNvSpPr>
            <a:spLocks noGrp="1" noChangeArrowheads="1"/>
          </p:cNvSpPr>
          <p:nvPr>
            <p:ph type="body" idx="1"/>
          </p:nvPr>
        </p:nvSpPr>
        <p:spPr>
          <a:xfrm>
            <a:off x="762000" y="1524000"/>
            <a:ext cx="7772400" cy="4648200"/>
          </a:xfrm>
        </p:spPr>
        <p:txBody>
          <a:bodyPr/>
          <a:lstStyle/>
          <a:p>
            <a:pPr marL="0" indent="0">
              <a:buNone/>
            </a:pPr>
            <a:endParaRPr lang="en-US" sz="2800" dirty="0">
              <a:solidFill>
                <a:schemeClr val="bg2"/>
              </a:solidFill>
            </a:endParaRPr>
          </a:p>
          <a:p>
            <a:r>
              <a:rPr lang="en-US" sz="2800" dirty="0">
                <a:solidFill>
                  <a:schemeClr val="bg2"/>
                </a:solidFill>
              </a:rPr>
              <a:t>Minimum performance standard of </a:t>
            </a:r>
            <a:r>
              <a:rPr lang="en-US" sz="2800" u="sng" dirty="0">
                <a:solidFill>
                  <a:schemeClr val="bg2"/>
                </a:solidFill>
              </a:rPr>
              <a:t>&gt;</a:t>
            </a:r>
            <a:r>
              <a:rPr lang="en-US" sz="2800" dirty="0">
                <a:solidFill>
                  <a:schemeClr val="bg2"/>
                </a:solidFill>
              </a:rPr>
              <a:t>66% of cases for a diagnosis year are reported within 6 months of diagnosis, and assessed at </a:t>
            </a:r>
            <a:r>
              <a:rPr lang="en-US" sz="2800" u="sng" dirty="0">
                <a:solidFill>
                  <a:schemeClr val="bg2"/>
                </a:solidFill>
              </a:rPr>
              <a:t>&gt;</a:t>
            </a:r>
            <a:r>
              <a:rPr lang="en-US" sz="2800" dirty="0">
                <a:solidFill>
                  <a:schemeClr val="bg2"/>
                </a:solidFill>
              </a:rPr>
              <a:t>85% completeness 12 months after the diagnosis year. </a:t>
            </a:r>
            <a:endParaRPr lang="en-US" sz="2800" dirty="0" smtClean="0">
              <a:solidFill>
                <a:schemeClr val="bg2"/>
              </a:solidFill>
            </a:endParaRPr>
          </a:p>
          <a:p>
            <a:r>
              <a:rPr lang="en-US" sz="2800" dirty="0">
                <a:solidFill>
                  <a:schemeClr val="bg2"/>
                </a:solidFill>
              </a:rPr>
              <a:t>Use pediatric surveillance data for planning purposes for HIV prevention and care services </a:t>
            </a:r>
          </a:p>
          <a:p>
            <a:r>
              <a:rPr lang="en-US" sz="2800" dirty="0">
                <a:solidFill>
                  <a:schemeClr val="bg2"/>
                </a:solidFill>
              </a:rPr>
              <a:t>Use pediatric surveillance data for allocation of funds </a:t>
            </a:r>
          </a:p>
          <a:p>
            <a:r>
              <a:rPr lang="en-US" sz="2800" dirty="0"/>
              <a:t> </a:t>
            </a:r>
          </a:p>
          <a:p>
            <a:endParaRPr lang="en-US" sz="2800" dirty="0">
              <a:solidFill>
                <a:schemeClr val="bg2"/>
              </a:solidFill>
            </a:endParaRPr>
          </a:p>
        </p:txBody>
      </p:sp>
    </p:spTree>
    <p:extLst>
      <p:ext uri="{BB962C8B-B14F-4D97-AF65-F5344CB8AC3E}">
        <p14:creationId xmlns:p14="http://schemas.microsoft.com/office/powerpoint/2010/main" val="13583129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Objectives/Goals</a:t>
            </a:r>
            <a:endParaRPr lang="en-US" sz="4000" dirty="0"/>
          </a:p>
        </p:txBody>
      </p:sp>
      <p:sp>
        <p:nvSpPr>
          <p:cNvPr id="3" name="Content Placeholder 2"/>
          <p:cNvSpPr>
            <a:spLocks noGrp="1"/>
          </p:cNvSpPr>
          <p:nvPr>
            <p:ph idx="1"/>
          </p:nvPr>
        </p:nvSpPr>
        <p:spPr/>
        <p:txBody>
          <a:bodyPr/>
          <a:lstStyle/>
          <a:p>
            <a:r>
              <a:rPr lang="en-US" dirty="0" smtClean="0"/>
              <a:t>Uses </a:t>
            </a:r>
            <a:r>
              <a:rPr lang="en-US" dirty="0"/>
              <a:t>of pediatric surveillance</a:t>
            </a:r>
          </a:p>
          <a:p>
            <a:r>
              <a:rPr lang="en-US" dirty="0" smtClean="0"/>
              <a:t>Identification </a:t>
            </a:r>
            <a:r>
              <a:rPr lang="en-US" dirty="0"/>
              <a:t>and follow‐up </a:t>
            </a:r>
            <a:r>
              <a:rPr lang="en-US" dirty="0" smtClean="0"/>
              <a:t>of pediatric </a:t>
            </a:r>
            <a:r>
              <a:rPr lang="en-US" dirty="0"/>
              <a:t>HIV </a:t>
            </a:r>
            <a:r>
              <a:rPr lang="en-US" dirty="0" smtClean="0"/>
              <a:t>cases</a:t>
            </a:r>
          </a:p>
          <a:p>
            <a:r>
              <a:rPr lang="en-US" dirty="0"/>
              <a:t>Perinatal exposure </a:t>
            </a:r>
            <a:r>
              <a:rPr lang="en-US" dirty="0" smtClean="0"/>
              <a:t>reporting </a:t>
            </a:r>
            <a:endParaRPr lang="en-US" dirty="0"/>
          </a:p>
          <a:p>
            <a:r>
              <a:rPr lang="en-US" dirty="0" smtClean="0"/>
              <a:t>Reporting of HIV-infected pregnant women</a:t>
            </a:r>
            <a:endParaRPr lang="en-US" dirty="0"/>
          </a:p>
          <a:p>
            <a:r>
              <a:rPr lang="en-US" dirty="0" smtClean="0"/>
              <a:t>Outcome standards</a:t>
            </a:r>
          </a:p>
        </p:txBody>
      </p:sp>
    </p:spTree>
    <p:extLst>
      <p:ext uri="{BB962C8B-B14F-4D97-AF65-F5344CB8AC3E}">
        <p14:creationId xmlns:p14="http://schemas.microsoft.com/office/powerpoint/2010/main" val="2138123563"/>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381000"/>
            <a:ext cx="7772400" cy="1066800"/>
          </a:xfrm>
        </p:spPr>
        <p:txBody>
          <a:bodyPr/>
          <a:lstStyle/>
          <a:p>
            <a:r>
              <a:rPr lang="en-US" b="1" dirty="0" smtClean="0">
                <a:solidFill>
                  <a:srgbClr val="FFC000"/>
                </a:solidFill>
              </a:rPr>
              <a:t>Major changes from last TG</a:t>
            </a:r>
            <a:endParaRPr lang="en-US" b="1" dirty="0">
              <a:solidFill>
                <a:srgbClr val="FFC000"/>
              </a:solidFill>
            </a:endParaRPr>
          </a:p>
        </p:txBody>
      </p:sp>
      <p:sp>
        <p:nvSpPr>
          <p:cNvPr id="5123" name="Rectangle 3"/>
          <p:cNvSpPr>
            <a:spLocks noGrp="1" noChangeArrowheads="1"/>
          </p:cNvSpPr>
          <p:nvPr>
            <p:ph type="body" idx="1"/>
          </p:nvPr>
        </p:nvSpPr>
        <p:spPr>
          <a:xfrm>
            <a:off x="778933" y="1295400"/>
            <a:ext cx="7772400" cy="4648200"/>
          </a:xfrm>
        </p:spPr>
        <p:txBody>
          <a:bodyPr/>
          <a:lstStyle/>
          <a:p>
            <a:r>
              <a:rPr lang="en-US" sz="2800" dirty="0">
                <a:solidFill>
                  <a:schemeClr val="bg2"/>
                </a:solidFill>
              </a:rPr>
              <a:t>Reporting of women who are pregnant and are </a:t>
            </a:r>
            <a:r>
              <a:rPr lang="en-US" sz="2800" dirty="0" smtClean="0">
                <a:solidFill>
                  <a:schemeClr val="bg2"/>
                </a:solidFill>
              </a:rPr>
              <a:t>HIV-infected</a:t>
            </a:r>
          </a:p>
          <a:p>
            <a:r>
              <a:rPr lang="en-US" sz="2800" dirty="0" smtClean="0">
                <a:solidFill>
                  <a:schemeClr val="bg2"/>
                </a:solidFill>
              </a:rPr>
              <a:t>Recommended schedule for follow-ups</a:t>
            </a:r>
          </a:p>
          <a:p>
            <a:r>
              <a:rPr lang="en-US" sz="2800" dirty="0" smtClean="0">
                <a:solidFill>
                  <a:schemeClr val="bg2"/>
                </a:solidFill>
              </a:rPr>
              <a:t>Removal of outcome measures for exposure reporting</a:t>
            </a:r>
            <a:endParaRPr lang="en-US" sz="2800" dirty="0">
              <a:solidFill>
                <a:schemeClr val="bg2"/>
              </a:solidFill>
            </a:endParaRPr>
          </a:p>
        </p:txBody>
      </p:sp>
    </p:spTree>
    <p:extLst>
      <p:ext uri="{BB962C8B-B14F-4D97-AF65-F5344CB8AC3E}">
        <p14:creationId xmlns:p14="http://schemas.microsoft.com/office/powerpoint/2010/main" val="26983855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2667000"/>
            <a:ext cx="8229600" cy="1143000"/>
          </a:xfrm>
          <a:prstGeom prst="rect">
            <a:avLst/>
          </a:prstGeom>
        </p:spPr>
        <p:txBody>
          <a:bodyPr/>
          <a:lstStyle/>
          <a:p>
            <a:pPr algn="ctr">
              <a:lnSpc>
                <a:spcPts val="3000"/>
              </a:lnSpc>
              <a:spcBef>
                <a:spcPct val="0"/>
              </a:spcBef>
              <a:defRPr/>
            </a:pPr>
            <a:r>
              <a:rPr lang="en-US" sz="5400" b="1" dirty="0" smtClean="0">
                <a:solidFill>
                  <a:srgbClr val="FFC000"/>
                </a:solidFill>
              </a:rPr>
              <a:t>Questions</a:t>
            </a:r>
            <a:endParaRPr lang="en-US" sz="5400" b="1" dirty="0">
              <a:solidFill>
                <a:srgbClr val="FFC000"/>
              </a:solidFill>
            </a:endParaRPr>
          </a:p>
        </p:txBody>
      </p:sp>
    </p:spTree>
    <p:extLst>
      <p:ext uri="{BB962C8B-B14F-4D97-AF65-F5344CB8AC3E}">
        <p14:creationId xmlns:p14="http://schemas.microsoft.com/office/powerpoint/2010/main" val="3983719210"/>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idx="4294967295"/>
          </p:nvPr>
        </p:nvSpPr>
        <p:spPr>
          <a:xfrm>
            <a:off x="457200" y="2057400"/>
            <a:ext cx="8229600" cy="411162"/>
          </a:xfrm>
          <a:prstGeom prst="rect">
            <a:avLst/>
          </a:prstGeom>
        </p:spPr>
        <p:txBody>
          <a:bodyPr/>
          <a:lstStyle/>
          <a:p>
            <a:pPr rtl="0" eaLnBrk="1" latinLnBrk="0" hangingPunct="1"/>
            <a:r>
              <a:rPr lang="en-US" sz="2800" b="1" dirty="0" smtClean="0">
                <a:solidFill>
                  <a:srgbClr val="FFC000"/>
                </a:solidFill>
                <a:latin typeface="Myriad Web Pro"/>
                <a:ea typeface="+mn-ea"/>
                <a:cs typeface="+mn-cs"/>
              </a:rPr>
              <a:t>Thank you!</a:t>
            </a:r>
            <a:endParaRPr lang="en-US" dirty="0" smtClean="0">
              <a:solidFill>
                <a:srgbClr val="FFC000"/>
              </a:solidFill>
            </a:endParaRPr>
          </a:p>
        </p:txBody>
      </p:sp>
      <p:sp>
        <p:nvSpPr>
          <p:cNvPr id="5" name="Subtitle 4"/>
          <p:cNvSpPr>
            <a:spLocks noGrp="1"/>
          </p:cNvSpPr>
          <p:nvPr>
            <p:ph type="subTitle" idx="1"/>
          </p:nvPr>
        </p:nvSpPr>
        <p:spPr>
          <a:xfrm>
            <a:off x="1295400" y="3657600"/>
            <a:ext cx="6400800" cy="1752600"/>
          </a:xfrm>
        </p:spPr>
        <p:txBody>
          <a:bodyPr/>
          <a:lstStyle/>
          <a:p>
            <a:pPr algn="l"/>
            <a:r>
              <a:rPr lang="en-US" sz="1200" dirty="0" smtClean="0"/>
              <a:t>For more information please contact Centers for Disease Control and Prevention</a:t>
            </a:r>
          </a:p>
          <a:p>
            <a:pPr lvl="0" algn="l"/>
            <a:endParaRPr lang="en-US" sz="1200" b="0" dirty="0" smtClean="0"/>
          </a:p>
          <a:p>
            <a:pPr lvl="0" algn="l"/>
            <a:r>
              <a:rPr lang="en-US" sz="1200" b="0" dirty="0" smtClean="0"/>
              <a:t>1600 Clifton Road NE, Atlanta, GA  30333</a:t>
            </a:r>
          </a:p>
          <a:p>
            <a:pPr lvl="0" algn="l"/>
            <a:r>
              <a:rPr lang="en-US" sz="1200" b="0" dirty="0" smtClean="0"/>
              <a:t>Telephone: 1-800-CDC-INFO (232-4636)/TTY: 1-888-232-6348</a:t>
            </a:r>
          </a:p>
          <a:p>
            <a:pPr lvl="0" algn="l"/>
            <a:r>
              <a:rPr lang="en-US" sz="1200" b="0" dirty="0" smtClean="0"/>
              <a:t>E-mail:  cdcinfo@cdc.gov 	Web:  http://www.cdc.gov</a:t>
            </a:r>
          </a:p>
          <a:p>
            <a:pPr lvl="0" algn="l"/>
            <a:endParaRPr lang="en-US" sz="1200" b="0" dirty="0" smtClean="0"/>
          </a:p>
          <a:p>
            <a:pPr lvl="0" algn="l"/>
            <a:r>
              <a:rPr lang="en-US" sz="1200" b="0" i="1" dirty="0" smtClean="0"/>
              <a:t>The findings and conclusions in this report are those of the authors and do not necessarily represent the official position of the Centers for Disease Control and Prevention.</a:t>
            </a:r>
          </a:p>
        </p:txBody>
      </p:sp>
      <p:sp>
        <p:nvSpPr>
          <p:cNvPr id="6" name="Text Placeholder 5"/>
          <p:cNvSpPr>
            <a:spLocks noGrp="1"/>
          </p:cNvSpPr>
          <p:nvPr>
            <p:ph type="body" sz="quarter" idx="11"/>
          </p:nvPr>
        </p:nvSpPr>
        <p:spPr/>
        <p:txBody>
          <a:bodyPr/>
          <a:lstStyle/>
          <a:p>
            <a:r>
              <a:rPr lang="en-US" dirty="0" smtClean="0"/>
              <a:t>National Center for HIV/AIDS, Viral Hepatitis, STD, and TB Prevention</a:t>
            </a:r>
          </a:p>
          <a:p>
            <a:endParaRPr lang="en-US" dirty="0"/>
          </a:p>
        </p:txBody>
      </p:sp>
      <p:pic>
        <p:nvPicPr>
          <p:cNvPr id="8" name="Picture 7" descr="Logos of the United States Department of Health and Human Services and Centers for Disease Control and Prevention&#10;"/>
          <p:cNvPicPr>
            <a:picLocks noChangeAspect="1"/>
          </p:cNvPicPr>
          <p:nvPr/>
        </p:nvPicPr>
        <p:blipFill>
          <a:blip r:embed="rId3" cstate="print"/>
          <a:stretch>
            <a:fillRect/>
          </a:stretch>
        </p:blipFill>
        <p:spPr>
          <a:xfrm>
            <a:off x="8763000" y="6477000"/>
            <a:ext cx="190500" cy="190500"/>
          </a:xfrm>
          <a:prstGeom prst="rect">
            <a:avLst/>
          </a:prstGeom>
        </p:spPr>
      </p:pic>
      <p:sp>
        <p:nvSpPr>
          <p:cNvPr id="7" name="Text Placeholder 6"/>
          <p:cNvSpPr>
            <a:spLocks noGrp="1"/>
          </p:cNvSpPr>
          <p:nvPr>
            <p:ph type="body" sz="quarter" idx="12"/>
          </p:nvPr>
        </p:nvSpPr>
        <p:spPr/>
        <p:txBody>
          <a:bodyPr/>
          <a:lstStyle/>
          <a:p>
            <a:r>
              <a:rPr lang="en-US" dirty="0" smtClean="0"/>
              <a:t>Place Division name here</a:t>
            </a:r>
            <a:endParaRPr lang="en-US" dirty="0"/>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1524000"/>
            <a:ext cx="7772400" cy="1066800"/>
          </a:xfrm>
        </p:spPr>
        <p:txBody>
          <a:bodyPr/>
          <a:lstStyle/>
          <a:p>
            <a:r>
              <a:rPr lang="en-US" sz="2800" i="1" dirty="0">
                <a:solidFill>
                  <a:schemeClr val="bg2"/>
                </a:solidFill>
              </a:rPr>
              <a:t>Technical Guidance for </a:t>
            </a:r>
            <a:r>
              <a:rPr lang="en-US" sz="2800" i="1" dirty="0" smtClean="0">
                <a:solidFill>
                  <a:schemeClr val="bg2"/>
                </a:solidFill>
              </a:rPr>
              <a:t>HIV  </a:t>
            </a:r>
            <a:r>
              <a:rPr lang="en-US" sz="2800" i="1" dirty="0">
                <a:solidFill>
                  <a:schemeClr val="bg2"/>
                </a:solidFill>
              </a:rPr>
              <a:t>Surveillance Programs-Pediatric HIV Surveillance</a:t>
            </a:r>
            <a:r>
              <a:rPr lang="en-US" sz="2800" dirty="0">
                <a:solidFill>
                  <a:schemeClr val="bg2"/>
                </a:solidFill>
              </a:rPr>
              <a:t> serves as a guide for collecting and managing pediatric HIV surveillance in the United States, including HIV data collection for HIV-infected children &lt;13 years of age, HIV perinatal exposures, and HIV-infected pregnant </a:t>
            </a:r>
            <a:r>
              <a:rPr lang="en-US" sz="2800" dirty="0" smtClean="0">
                <a:solidFill>
                  <a:schemeClr val="bg2"/>
                </a:solidFill>
              </a:rPr>
              <a:t>women</a:t>
            </a:r>
            <a:r>
              <a:rPr lang="en-US" sz="2800" dirty="0">
                <a:solidFill>
                  <a:schemeClr val="bg2"/>
                </a:solidFill>
              </a:rPr>
              <a:t/>
            </a:r>
            <a:br>
              <a:rPr lang="en-US" sz="2800" dirty="0">
                <a:solidFill>
                  <a:schemeClr val="bg2"/>
                </a:solidFill>
              </a:rPr>
            </a:br>
            <a:r>
              <a:rPr lang="en-US" sz="2800" dirty="0">
                <a:solidFill>
                  <a:schemeClr val="bg2"/>
                </a:solidFill>
              </a:rPr>
              <a:t/>
            </a:r>
            <a:br>
              <a:rPr lang="en-US" sz="2800" dirty="0">
                <a:solidFill>
                  <a:schemeClr val="bg2"/>
                </a:solidFill>
              </a:rPr>
            </a:br>
            <a:endParaRPr lang="en-US" sz="2800" b="1" dirty="0">
              <a:solidFill>
                <a:schemeClr val="bg2"/>
              </a:solidFill>
            </a:endParaRPr>
          </a:p>
        </p:txBody>
      </p:sp>
    </p:spTree>
    <p:extLst>
      <p:ext uri="{BB962C8B-B14F-4D97-AF65-F5344CB8AC3E}">
        <p14:creationId xmlns:p14="http://schemas.microsoft.com/office/powerpoint/2010/main" val="15900850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228600"/>
            <a:ext cx="7772400" cy="990600"/>
          </a:xfrm>
        </p:spPr>
        <p:txBody>
          <a:bodyPr/>
          <a:lstStyle/>
          <a:p>
            <a:pPr eaLnBrk="1" hangingPunct="1"/>
            <a:r>
              <a:rPr lang="en-US" sz="4000" b="1" dirty="0" smtClean="0">
                <a:solidFill>
                  <a:srgbClr val="FFC000"/>
                </a:solidFill>
              </a:rPr>
              <a:t>Types of Pediatric Data</a:t>
            </a:r>
          </a:p>
        </p:txBody>
      </p:sp>
      <p:sp>
        <p:nvSpPr>
          <p:cNvPr id="21507" name="Rectangle 3"/>
          <p:cNvSpPr>
            <a:spLocks noGrp="1" noChangeArrowheads="1"/>
          </p:cNvSpPr>
          <p:nvPr>
            <p:ph type="body" idx="1"/>
          </p:nvPr>
        </p:nvSpPr>
        <p:spPr>
          <a:xfrm>
            <a:off x="609600" y="914400"/>
            <a:ext cx="7772400" cy="5105400"/>
          </a:xfrm>
        </p:spPr>
        <p:txBody>
          <a:bodyPr/>
          <a:lstStyle/>
          <a:p>
            <a:endParaRPr lang="en-US" sz="2400" dirty="0" smtClean="0">
              <a:solidFill>
                <a:schemeClr val="bg2"/>
              </a:solidFill>
            </a:endParaRPr>
          </a:p>
          <a:p>
            <a:r>
              <a:rPr lang="en-US" sz="2800" dirty="0">
                <a:solidFill>
                  <a:schemeClr val="bg2"/>
                </a:solidFill>
              </a:rPr>
              <a:t>Most of the cumulative pediatric Stage 3 (AIDS) cases reported, and virtually all new pediatric HIV infections are perinatally </a:t>
            </a:r>
            <a:r>
              <a:rPr lang="en-US" sz="2800" dirty="0" smtClean="0">
                <a:solidFill>
                  <a:schemeClr val="bg2"/>
                </a:solidFill>
              </a:rPr>
              <a:t>acquired</a:t>
            </a:r>
          </a:p>
          <a:p>
            <a:r>
              <a:rPr lang="en-US" sz="2800" dirty="0">
                <a:solidFill>
                  <a:schemeClr val="bg2"/>
                </a:solidFill>
              </a:rPr>
              <a:t>E</a:t>
            </a:r>
            <a:r>
              <a:rPr lang="en-US" sz="2800" dirty="0" smtClean="0">
                <a:solidFill>
                  <a:schemeClr val="bg2"/>
                </a:solidFill>
              </a:rPr>
              <a:t>xceptions  (COPHI cases):</a:t>
            </a:r>
          </a:p>
          <a:p>
            <a:pPr lvl="1"/>
            <a:r>
              <a:rPr lang="en-US" sz="2400" dirty="0" smtClean="0">
                <a:solidFill>
                  <a:schemeClr val="bg2"/>
                </a:solidFill>
              </a:rPr>
              <a:t>postnatal breastfeeding</a:t>
            </a:r>
          </a:p>
          <a:p>
            <a:pPr lvl="1"/>
            <a:r>
              <a:rPr lang="en-US" sz="2400" dirty="0" smtClean="0">
                <a:solidFill>
                  <a:schemeClr val="bg2"/>
                </a:solidFill>
              </a:rPr>
              <a:t>sexual abuse</a:t>
            </a:r>
          </a:p>
          <a:p>
            <a:pPr lvl="1"/>
            <a:r>
              <a:rPr lang="en-US" sz="2400" dirty="0" smtClean="0">
                <a:solidFill>
                  <a:schemeClr val="bg2"/>
                </a:solidFill>
              </a:rPr>
              <a:t>receipt </a:t>
            </a:r>
            <a:r>
              <a:rPr lang="en-US" sz="2400" dirty="0">
                <a:solidFill>
                  <a:schemeClr val="bg2"/>
                </a:solidFill>
              </a:rPr>
              <a:t>of contaminated blood products in a foreign </a:t>
            </a:r>
            <a:r>
              <a:rPr lang="en-US" sz="2400" dirty="0" smtClean="0">
                <a:solidFill>
                  <a:schemeClr val="bg2"/>
                </a:solidFill>
              </a:rPr>
              <a:t>country</a:t>
            </a:r>
          </a:p>
          <a:p>
            <a:pPr lvl="1"/>
            <a:r>
              <a:rPr lang="en-US" sz="2400" dirty="0" smtClean="0">
                <a:solidFill>
                  <a:schemeClr val="bg2"/>
                </a:solidFill>
              </a:rPr>
              <a:t>receipt </a:t>
            </a:r>
            <a:r>
              <a:rPr lang="en-US" sz="2400" dirty="0">
                <a:solidFill>
                  <a:schemeClr val="bg2"/>
                </a:solidFill>
              </a:rPr>
              <a:t>of solid, pre-masticated food from an HIV-infected </a:t>
            </a:r>
            <a:r>
              <a:rPr lang="en-US" sz="2400" dirty="0" smtClean="0">
                <a:solidFill>
                  <a:schemeClr val="bg2"/>
                </a:solidFill>
              </a:rPr>
              <a:t>person</a:t>
            </a:r>
            <a:endParaRPr lang="en-US" sz="2400" dirty="0">
              <a:solidFill>
                <a:schemeClr val="bg2"/>
              </a:solidFill>
            </a:endParaRPr>
          </a:p>
        </p:txBody>
      </p:sp>
    </p:spTree>
    <p:extLst>
      <p:ext uri="{BB962C8B-B14F-4D97-AF65-F5344CB8AC3E}">
        <p14:creationId xmlns:p14="http://schemas.microsoft.com/office/powerpoint/2010/main" val="6445341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228600"/>
            <a:ext cx="7772400" cy="990600"/>
          </a:xfrm>
        </p:spPr>
        <p:txBody>
          <a:bodyPr/>
          <a:lstStyle/>
          <a:p>
            <a:pPr eaLnBrk="1" hangingPunct="1"/>
            <a:r>
              <a:rPr lang="en-US" sz="4000" b="1" dirty="0" smtClean="0">
                <a:solidFill>
                  <a:srgbClr val="FFC000"/>
                </a:solidFill>
              </a:rPr>
              <a:t>Uses of Pediatric Surveillance Data (1)</a:t>
            </a:r>
          </a:p>
        </p:txBody>
      </p:sp>
      <p:sp>
        <p:nvSpPr>
          <p:cNvPr id="21507" name="Rectangle 3"/>
          <p:cNvSpPr>
            <a:spLocks noGrp="1" noChangeArrowheads="1"/>
          </p:cNvSpPr>
          <p:nvPr>
            <p:ph type="body" idx="1"/>
          </p:nvPr>
        </p:nvSpPr>
        <p:spPr>
          <a:xfrm>
            <a:off x="609600" y="1143000"/>
            <a:ext cx="7772400" cy="5105400"/>
          </a:xfrm>
        </p:spPr>
        <p:txBody>
          <a:bodyPr/>
          <a:lstStyle/>
          <a:p>
            <a:endParaRPr lang="en-US" sz="2400" dirty="0" smtClean="0">
              <a:solidFill>
                <a:schemeClr val="bg2"/>
              </a:solidFill>
            </a:endParaRPr>
          </a:p>
          <a:p>
            <a:r>
              <a:rPr lang="en-US" sz="2800" dirty="0">
                <a:solidFill>
                  <a:schemeClr val="bg2"/>
                </a:solidFill>
              </a:rPr>
              <a:t>E</a:t>
            </a:r>
            <a:r>
              <a:rPr lang="en-US" sz="2800" dirty="0" smtClean="0">
                <a:solidFill>
                  <a:schemeClr val="bg2"/>
                </a:solidFill>
              </a:rPr>
              <a:t>nables </a:t>
            </a:r>
            <a:r>
              <a:rPr lang="en-US" sz="2800" dirty="0">
                <a:solidFill>
                  <a:schemeClr val="bg2"/>
                </a:solidFill>
              </a:rPr>
              <a:t>timely and complete monitoring of the effectiveness of perinatal HIV prevention </a:t>
            </a:r>
            <a:r>
              <a:rPr lang="en-US" sz="2800" dirty="0" smtClean="0">
                <a:solidFill>
                  <a:schemeClr val="bg2"/>
                </a:solidFill>
              </a:rPr>
              <a:t>efforts</a:t>
            </a:r>
          </a:p>
          <a:p>
            <a:r>
              <a:rPr lang="en-US" sz="2800" dirty="0">
                <a:solidFill>
                  <a:schemeClr val="bg2"/>
                </a:solidFill>
              </a:rPr>
              <a:t>M</a:t>
            </a:r>
            <a:r>
              <a:rPr lang="en-US" sz="2800" dirty="0" smtClean="0">
                <a:solidFill>
                  <a:schemeClr val="bg2"/>
                </a:solidFill>
              </a:rPr>
              <a:t>onitor </a:t>
            </a:r>
            <a:r>
              <a:rPr lang="en-US" sz="2800" dirty="0">
                <a:solidFill>
                  <a:schemeClr val="bg2"/>
                </a:solidFill>
              </a:rPr>
              <a:t>HIV incidence </a:t>
            </a:r>
            <a:r>
              <a:rPr lang="en-US" sz="2800" dirty="0" smtClean="0">
                <a:solidFill>
                  <a:schemeClr val="bg2"/>
                </a:solidFill>
              </a:rPr>
              <a:t>trends</a:t>
            </a:r>
          </a:p>
          <a:p>
            <a:r>
              <a:rPr lang="en-US" sz="2800" dirty="0">
                <a:solidFill>
                  <a:schemeClr val="bg2"/>
                </a:solidFill>
              </a:rPr>
              <a:t>I</a:t>
            </a:r>
            <a:r>
              <a:rPr lang="en-US" sz="2800" dirty="0" smtClean="0">
                <a:solidFill>
                  <a:schemeClr val="bg2"/>
                </a:solidFill>
              </a:rPr>
              <a:t>dentify </a:t>
            </a:r>
            <a:r>
              <a:rPr lang="en-US" sz="2800" dirty="0">
                <a:solidFill>
                  <a:schemeClr val="bg2"/>
                </a:solidFill>
              </a:rPr>
              <a:t>groups in which prevention strategies are less </a:t>
            </a:r>
            <a:r>
              <a:rPr lang="en-US" sz="2800" dirty="0" smtClean="0">
                <a:solidFill>
                  <a:schemeClr val="bg2"/>
                </a:solidFill>
              </a:rPr>
              <a:t>successful</a:t>
            </a:r>
          </a:p>
          <a:p>
            <a:r>
              <a:rPr lang="en-US" sz="2800" dirty="0">
                <a:solidFill>
                  <a:schemeClr val="bg2"/>
                </a:solidFill>
              </a:rPr>
              <a:t>E</a:t>
            </a:r>
            <a:r>
              <a:rPr lang="en-US" sz="2800" dirty="0" smtClean="0">
                <a:solidFill>
                  <a:schemeClr val="bg2"/>
                </a:solidFill>
              </a:rPr>
              <a:t>valuate </a:t>
            </a:r>
            <a:r>
              <a:rPr lang="en-US" sz="2800" dirty="0">
                <a:solidFill>
                  <a:schemeClr val="bg2"/>
                </a:solidFill>
              </a:rPr>
              <a:t>the impact of antiretroviral therapy on perinatal HIV </a:t>
            </a:r>
            <a:r>
              <a:rPr lang="en-US" sz="2800" dirty="0" smtClean="0">
                <a:solidFill>
                  <a:schemeClr val="bg2"/>
                </a:solidFill>
              </a:rPr>
              <a:t>incidence</a:t>
            </a:r>
          </a:p>
        </p:txBody>
      </p:sp>
    </p:spTree>
    <p:extLst>
      <p:ext uri="{BB962C8B-B14F-4D97-AF65-F5344CB8AC3E}">
        <p14:creationId xmlns:p14="http://schemas.microsoft.com/office/powerpoint/2010/main" val="42349702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228600"/>
            <a:ext cx="7772400" cy="990600"/>
          </a:xfrm>
        </p:spPr>
        <p:txBody>
          <a:bodyPr/>
          <a:lstStyle/>
          <a:p>
            <a:pPr eaLnBrk="1" hangingPunct="1"/>
            <a:r>
              <a:rPr lang="en-US" sz="4000" b="1" dirty="0" smtClean="0">
                <a:solidFill>
                  <a:srgbClr val="FFC000"/>
                </a:solidFill>
              </a:rPr>
              <a:t>Uses of Pediatric Surveillance Data (2)</a:t>
            </a:r>
          </a:p>
        </p:txBody>
      </p:sp>
      <p:sp>
        <p:nvSpPr>
          <p:cNvPr id="21507" name="Rectangle 3"/>
          <p:cNvSpPr>
            <a:spLocks noGrp="1" noChangeArrowheads="1"/>
          </p:cNvSpPr>
          <p:nvPr>
            <p:ph type="body" idx="1"/>
          </p:nvPr>
        </p:nvSpPr>
        <p:spPr>
          <a:xfrm>
            <a:off x="609600" y="914400"/>
            <a:ext cx="7772400" cy="5105400"/>
          </a:xfrm>
        </p:spPr>
        <p:txBody>
          <a:bodyPr/>
          <a:lstStyle/>
          <a:p>
            <a:endParaRPr lang="en-US" sz="2400" dirty="0" smtClean="0">
              <a:solidFill>
                <a:schemeClr val="bg2"/>
              </a:solidFill>
            </a:endParaRPr>
          </a:p>
          <a:p>
            <a:endParaRPr lang="en-US" sz="2400" dirty="0" smtClean="0">
              <a:solidFill>
                <a:schemeClr val="bg2"/>
              </a:solidFill>
            </a:endParaRPr>
          </a:p>
          <a:p>
            <a:r>
              <a:rPr lang="en-US" sz="2800" dirty="0" smtClean="0">
                <a:solidFill>
                  <a:schemeClr val="bg2"/>
                </a:solidFill>
              </a:rPr>
              <a:t>Assess </a:t>
            </a:r>
            <a:r>
              <a:rPr lang="en-US" sz="2800" dirty="0">
                <a:solidFill>
                  <a:schemeClr val="bg2"/>
                </a:solidFill>
              </a:rPr>
              <a:t>resources required to provide care for HIV-exposed </a:t>
            </a:r>
            <a:r>
              <a:rPr lang="en-US" sz="2800" dirty="0" smtClean="0">
                <a:solidFill>
                  <a:schemeClr val="bg2"/>
                </a:solidFill>
              </a:rPr>
              <a:t>children</a:t>
            </a:r>
          </a:p>
          <a:p>
            <a:r>
              <a:rPr lang="en-US" sz="2800" dirty="0">
                <a:solidFill>
                  <a:schemeClr val="bg2"/>
                </a:solidFill>
              </a:rPr>
              <a:t>E</a:t>
            </a:r>
            <a:r>
              <a:rPr lang="en-US" sz="2800" dirty="0" smtClean="0">
                <a:solidFill>
                  <a:schemeClr val="bg2"/>
                </a:solidFill>
              </a:rPr>
              <a:t>xamine </a:t>
            </a:r>
            <a:r>
              <a:rPr lang="en-US" sz="2800" dirty="0">
                <a:solidFill>
                  <a:schemeClr val="bg2"/>
                </a:solidFill>
              </a:rPr>
              <a:t>the timeliness of receipt of HIV-related </a:t>
            </a:r>
            <a:r>
              <a:rPr lang="en-US" sz="2800" dirty="0" smtClean="0">
                <a:solidFill>
                  <a:schemeClr val="bg2"/>
                </a:solidFill>
              </a:rPr>
              <a:t>care</a:t>
            </a:r>
          </a:p>
          <a:p>
            <a:r>
              <a:rPr lang="en-US" sz="2800" dirty="0">
                <a:solidFill>
                  <a:schemeClr val="bg2"/>
                </a:solidFill>
              </a:rPr>
              <a:t>E</a:t>
            </a:r>
            <a:r>
              <a:rPr lang="en-US" sz="2800" dirty="0" smtClean="0">
                <a:solidFill>
                  <a:schemeClr val="bg2"/>
                </a:solidFill>
              </a:rPr>
              <a:t>valuate </a:t>
            </a:r>
            <a:r>
              <a:rPr lang="en-US" sz="2800" dirty="0">
                <a:solidFill>
                  <a:schemeClr val="bg2"/>
                </a:solidFill>
              </a:rPr>
              <a:t>potential short- or long-term adverse effects of in utero exposure to antiretroviral </a:t>
            </a:r>
            <a:r>
              <a:rPr lang="en-US" sz="2800" dirty="0" smtClean="0">
                <a:solidFill>
                  <a:schemeClr val="bg2"/>
                </a:solidFill>
              </a:rPr>
              <a:t>therapy</a:t>
            </a:r>
          </a:p>
        </p:txBody>
      </p:sp>
    </p:spTree>
    <p:extLst>
      <p:ext uri="{BB962C8B-B14F-4D97-AF65-F5344CB8AC3E}">
        <p14:creationId xmlns:p14="http://schemas.microsoft.com/office/powerpoint/2010/main" val="24092752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228600"/>
            <a:ext cx="7772400" cy="990600"/>
          </a:xfrm>
        </p:spPr>
        <p:txBody>
          <a:bodyPr/>
          <a:lstStyle/>
          <a:p>
            <a:pPr eaLnBrk="1" hangingPunct="1"/>
            <a:r>
              <a:rPr lang="en-US" sz="4000" b="1" dirty="0" smtClean="0">
                <a:solidFill>
                  <a:srgbClr val="FFC000"/>
                </a:solidFill>
              </a:rPr>
              <a:t>Process standards for children &lt;13 years of age (1)</a:t>
            </a:r>
          </a:p>
        </p:txBody>
      </p:sp>
      <p:sp>
        <p:nvSpPr>
          <p:cNvPr id="21507" name="Rectangle 3"/>
          <p:cNvSpPr>
            <a:spLocks noGrp="1" noChangeArrowheads="1"/>
          </p:cNvSpPr>
          <p:nvPr>
            <p:ph type="body" idx="1"/>
          </p:nvPr>
        </p:nvSpPr>
        <p:spPr>
          <a:xfrm>
            <a:off x="609600" y="914400"/>
            <a:ext cx="7772400" cy="5105400"/>
          </a:xfrm>
        </p:spPr>
        <p:txBody>
          <a:bodyPr/>
          <a:lstStyle/>
          <a:p>
            <a:pPr marL="0" indent="0">
              <a:buNone/>
            </a:pPr>
            <a:endParaRPr lang="en-US" sz="2400" dirty="0" smtClean="0">
              <a:solidFill>
                <a:schemeClr val="bg2"/>
              </a:solidFill>
            </a:endParaRPr>
          </a:p>
          <a:p>
            <a:r>
              <a:rPr lang="en-US" sz="2800" dirty="0">
                <a:solidFill>
                  <a:schemeClr val="bg2"/>
                </a:solidFill>
              </a:rPr>
              <a:t>Active surveillance from health department staff </a:t>
            </a:r>
          </a:p>
          <a:p>
            <a:pPr lvl="1"/>
            <a:r>
              <a:rPr lang="en-US" sz="2400" dirty="0">
                <a:solidFill>
                  <a:schemeClr val="bg2"/>
                </a:solidFill>
              </a:rPr>
              <a:t>regularly contact reporting facilities (or abstract information)  to identify infants/children with HIV</a:t>
            </a:r>
          </a:p>
          <a:p>
            <a:pPr lvl="1"/>
            <a:r>
              <a:rPr lang="en-US" sz="2400" dirty="0">
                <a:solidFill>
                  <a:schemeClr val="bg2"/>
                </a:solidFill>
              </a:rPr>
              <a:t>at least an annual review of surveillance staff activities </a:t>
            </a:r>
          </a:p>
          <a:p>
            <a:r>
              <a:rPr lang="en-US" sz="2800" dirty="0" smtClean="0">
                <a:solidFill>
                  <a:schemeClr val="bg2"/>
                </a:solidFill>
              </a:rPr>
              <a:t>Passive </a:t>
            </a:r>
            <a:r>
              <a:rPr lang="en-US" sz="2800" dirty="0">
                <a:solidFill>
                  <a:schemeClr val="bg2"/>
                </a:solidFill>
              </a:rPr>
              <a:t>surveillance </a:t>
            </a:r>
            <a:r>
              <a:rPr lang="en-US" sz="2800" dirty="0" smtClean="0">
                <a:solidFill>
                  <a:schemeClr val="bg2"/>
                </a:solidFill>
              </a:rPr>
              <a:t> from providers who </a:t>
            </a:r>
            <a:r>
              <a:rPr lang="en-US" sz="2800" dirty="0">
                <a:solidFill>
                  <a:schemeClr val="bg2"/>
                </a:solidFill>
              </a:rPr>
              <a:t>care for pregnant women with HIV and their newborns </a:t>
            </a:r>
            <a:endParaRPr lang="en-US" sz="2800" dirty="0" smtClean="0">
              <a:solidFill>
                <a:schemeClr val="bg2"/>
              </a:solidFill>
            </a:endParaRPr>
          </a:p>
          <a:p>
            <a:pPr lvl="1"/>
            <a:r>
              <a:rPr lang="en-US" sz="2400" dirty="0" smtClean="0">
                <a:solidFill>
                  <a:schemeClr val="bg2"/>
                </a:solidFill>
              </a:rPr>
              <a:t>send </a:t>
            </a:r>
            <a:r>
              <a:rPr lang="en-US" sz="2400" dirty="0">
                <a:solidFill>
                  <a:schemeClr val="bg2"/>
                </a:solidFill>
              </a:rPr>
              <a:t>case reports to health department </a:t>
            </a:r>
            <a:r>
              <a:rPr lang="en-US" sz="2400" dirty="0" smtClean="0">
                <a:solidFill>
                  <a:schemeClr val="bg2"/>
                </a:solidFill>
              </a:rPr>
              <a:t>staff</a:t>
            </a:r>
          </a:p>
          <a:p>
            <a:pPr lvl="1"/>
            <a:r>
              <a:rPr lang="en-US" sz="2400" dirty="0" smtClean="0">
                <a:solidFill>
                  <a:schemeClr val="bg2"/>
                </a:solidFill>
              </a:rPr>
              <a:t>an </a:t>
            </a:r>
            <a:r>
              <a:rPr lang="en-US" sz="2400" dirty="0">
                <a:solidFill>
                  <a:schemeClr val="bg2"/>
                </a:solidFill>
              </a:rPr>
              <a:t>annual review of reporting sites to assess compliance with reporting requirements  </a:t>
            </a:r>
          </a:p>
          <a:p>
            <a:pPr marL="0" indent="0">
              <a:buNone/>
            </a:pPr>
            <a:endParaRPr lang="en-US" sz="2800" dirty="0">
              <a:solidFill>
                <a:schemeClr val="bg2"/>
              </a:solidFill>
            </a:endParaRPr>
          </a:p>
        </p:txBody>
      </p:sp>
    </p:spTree>
    <p:extLst>
      <p:ext uri="{BB962C8B-B14F-4D97-AF65-F5344CB8AC3E}">
        <p14:creationId xmlns:p14="http://schemas.microsoft.com/office/powerpoint/2010/main" val="29882054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228600"/>
            <a:ext cx="7772400" cy="990600"/>
          </a:xfrm>
        </p:spPr>
        <p:txBody>
          <a:bodyPr/>
          <a:lstStyle/>
          <a:p>
            <a:pPr eaLnBrk="1" hangingPunct="1"/>
            <a:r>
              <a:rPr lang="en-US" sz="4000" b="1" dirty="0" smtClean="0">
                <a:solidFill>
                  <a:srgbClr val="FFC000"/>
                </a:solidFill>
              </a:rPr>
              <a:t>Process standards for children &lt;13 years of age (2)</a:t>
            </a:r>
          </a:p>
        </p:txBody>
      </p:sp>
      <p:sp>
        <p:nvSpPr>
          <p:cNvPr id="21507" name="Rectangle 3"/>
          <p:cNvSpPr>
            <a:spLocks noGrp="1" noChangeArrowheads="1"/>
          </p:cNvSpPr>
          <p:nvPr>
            <p:ph type="body" idx="1"/>
          </p:nvPr>
        </p:nvSpPr>
        <p:spPr>
          <a:xfrm>
            <a:off x="609600" y="914400"/>
            <a:ext cx="8305800" cy="5105400"/>
          </a:xfrm>
        </p:spPr>
        <p:txBody>
          <a:bodyPr/>
          <a:lstStyle/>
          <a:p>
            <a:pPr marL="0" indent="0">
              <a:buNone/>
            </a:pPr>
            <a:r>
              <a:rPr lang="en-US" sz="2800" dirty="0">
                <a:solidFill>
                  <a:schemeClr val="bg2"/>
                </a:solidFill>
              </a:rPr>
              <a:t> </a:t>
            </a:r>
          </a:p>
          <a:p>
            <a:r>
              <a:rPr lang="en-US" sz="2800" dirty="0">
                <a:solidFill>
                  <a:schemeClr val="bg2"/>
                </a:solidFill>
              </a:rPr>
              <a:t>Matches between HIV surveillance databases and vital records (</a:t>
            </a:r>
            <a:r>
              <a:rPr lang="en-US" sz="2800" dirty="0" smtClean="0">
                <a:solidFill>
                  <a:schemeClr val="bg2"/>
                </a:solidFill>
              </a:rPr>
              <a:t>birth/death), birth </a:t>
            </a:r>
            <a:r>
              <a:rPr lang="en-US" sz="2800" dirty="0">
                <a:solidFill>
                  <a:schemeClr val="bg2"/>
                </a:solidFill>
              </a:rPr>
              <a:t>defects registries to identify perinatal cases not reported </a:t>
            </a:r>
            <a:endParaRPr lang="en-US" sz="2800" dirty="0" smtClean="0">
              <a:solidFill>
                <a:schemeClr val="bg2"/>
              </a:solidFill>
            </a:endParaRPr>
          </a:p>
          <a:p>
            <a:r>
              <a:rPr lang="en-US" sz="2800" dirty="0" smtClean="0">
                <a:solidFill>
                  <a:schemeClr val="bg2"/>
                </a:solidFill>
              </a:rPr>
              <a:t>All </a:t>
            </a:r>
            <a:r>
              <a:rPr lang="en-US" sz="2800" dirty="0">
                <a:solidFill>
                  <a:schemeClr val="bg2"/>
                </a:solidFill>
              </a:rPr>
              <a:t>pediatric cases entered into </a:t>
            </a:r>
            <a:r>
              <a:rPr lang="en-US" sz="2800" dirty="0" err="1">
                <a:solidFill>
                  <a:schemeClr val="bg2"/>
                </a:solidFill>
              </a:rPr>
              <a:t>eHARS</a:t>
            </a:r>
            <a:r>
              <a:rPr lang="en-US" sz="2800" dirty="0">
                <a:solidFill>
                  <a:schemeClr val="bg2"/>
                </a:solidFill>
              </a:rPr>
              <a:t> database within two weeks of receipt of case reports </a:t>
            </a:r>
            <a:endParaRPr lang="en-US" sz="2800" dirty="0" smtClean="0">
              <a:solidFill>
                <a:schemeClr val="bg2"/>
              </a:solidFill>
            </a:endParaRPr>
          </a:p>
          <a:p>
            <a:r>
              <a:rPr lang="en-US" sz="2800" dirty="0">
                <a:solidFill>
                  <a:schemeClr val="bg2"/>
                </a:solidFill>
              </a:rPr>
              <a:t>Annual analysis of surveillance </a:t>
            </a:r>
            <a:r>
              <a:rPr lang="en-US" sz="2800" dirty="0" smtClean="0">
                <a:solidFill>
                  <a:schemeClr val="bg2"/>
                </a:solidFill>
              </a:rPr>
              <a:t>data</a:t>
            </a:r>
          </a:p>
          <a:p>
            <a:r>
              <a:rPr lang="en-US" sz="2800" dirty="0">
                <a:solidFill>
                  <a:schemeClr val="bg2"/>
                </a:solidFill>
              </a:rPr>
              <a:t>Disseminate and present annual statewide and regional reports via e-mail, mail, and website </a:t>
            </a:r>
          </a:p>
          <a:p>
            <a:endParaRPr lang="en-US" sz="2800" dirty="0">
              <a:solidFill>
                <a:schemeClr val="bg2"/>
              </a:solidFill>
            </a:endParaRPr>
          </a:p>
          <a:p>
            <a:endParaRPr lang="en-US" sz="2800" dirty="0">
              <a:solidFill>
                <a:schemeClr val="bg2"/>
              </a:solidFill>
            </a:endParaRPr>
          </a:p>
        </p:txBody>
      </p:sp>
    </p:spTree>
    <p:extLst>
      <p:ext uri="{BB962C8B-B14F-4D97-AF65-F5344CB8AC3E}">
        <p14:creationId xmlns:p14="http://schemas.microsoft.com/office/powerpoint/2010/main" val="17407548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228600"/>
            <a:ext cx="8153400" cy="990600"/>
          </a:xfrm>
        </p:spPr>
        <p:txBody>
          <a:bodyPr/>
          <a:lstStyle/>
          <a:p>
            <a:pPr eaLnBrk="1" hangingPunct="1"/>
            <a:r>
              <a:rPr lang="en-US" sz="4000" b="1" dirty="0" smtClean="0">
                <a:solidFill>
                  <a:srgbClr val="FFC000"/>
                </a:solidFill>
              </a:rPr>
              <a:t>Perinatal Exposure Reporting &lt;18 </a:t>
            </a:r>
            <a:r>
              <a:rPr lang="en-US" sz="4000" b="1" dirty="0" err="1" smtClean="0">
                <a:solidFill>
                  <a:srgbClr val="FFC000"/>
                </a:solidFill>
              </a:rPr>
              <a:t>mos</a:t>
            </a:r>
            <a:r>
              <a:rPr lang="en-US" sz="4000" b="1" dirty="0" smtClean="0">
                <a:solidFill>
                  <a:srgbClr val="FFC000"/>
                </a:solidFill>
              </a:rPr>
              <a:t> of age  (1) (recommended)</a:t>
            </a:r>
          </a:p>
        </p:txBody>
      </p:sp>
      <p:sp>
        <p:nvSpPr>
          <p:cNvPr id="21507" name="Rectangle 3"/>
          <p:cNvSpPr>
            <a:spLocks noGrp="1" noChangeArrowheads="1"/>
          </p:cNvSpPr>
          <p:nvPr>
            <p:ph type="body" idx="1"/>
          </p:nvPr>
        </p:nvSpPr>
        <p:spPr>
          <a:xfrm>
            <a:off x="609600" y="1295400"/>
            <a:ext cx="7772400" cy="5105400"/>
          </a:xfrm>
        </p:spPr>
        <p:txBody>
          <a:bodyPr/>
          <a:lstStyle/>
          <a:p>
            <a:pPr marL="0" indent="0">
              <a:buNone/>
            </a:pPr>
            <a:r>
              <a:rPr lang="en-US" sz="2800" dirty="0">
                <a:solidFill>
                  <a:schemeClr val="bg2"/>
                </a:solidFill>
              </a:rPr>
              <a:t> </a:t>
            </a:r>
          </a:p>
          <a:p>
            <a:r>
              <a:rPr lang="en-US" sz="2800" dirty="0">
                <a:solidFill>
                  <a:schemeClr val="bg2"/>
                </a:solidFill>
              </a:rPr>
              <a:t>D</a:t>
            </a:r>
            <a:r>
              <a:rPr lang="en-US" sz="2800" dirty="0" smtClean="0">
                <a:solidFill>
                  <a:schemeClr val="bg2"/>
                </a:solidFill>
              </a:rPr>
              <a:t>iffers </a:t>
            </a:r>
            <a:r>
              <a:rPr lang="en-US" sz="2800" dirty="0">
                <a:solidFill>
                  <a:schemeClr val="bg2"/>
                </a:solidFill>
              </a:rPr>
              <a:t>from reporting of pediatric cases of HIV infection among children &lt;13 years of age, as </a:t>
            </a:r>
            <a:r>
              <a:rPr lang="en-US" sz="2800" dirty="0" smtClean="0">
                <a:solidFill>
                  <a:schemeClr val="bg2"/>
                </a:solidFill>
              </a:rPr>
              <a:t>they may </a:t>
            </a:r>
            <a:r>
              <a:rPr lang="en-US" sz="2800" dirty="0">
                <a:solidFill>
                  <a:schemeClr val="bg2"/>
                </a:solidFill>
              </a:rPr>
              <a:t>or may not be infected </a:t>
            </a:r>
          </a:p>
          <a:p>
            <a:r>
              <a:rPr lang="en-US" sz="2800" dirty="0" smtClean="0">
                <a:solidFill>
                  <a:schemeClr val="bg2"/>
                </a:solidFill>
              </a:rPr>
              <a:t>Based on laws or regulations (either written or interpreted)</a:t>
            </a:r>
          </a:p>
          <a:p>
            <a:r>
              <a:rPr lang="en-US" sz="2800" dirty="0" smtClean="0">
                <a:solidFill>
                  <a:schemeClr val="bg2"/>
                </a:solidFill>
              </a:rPr>
              <a:t>Infants </a:t>
            </a:r>
            <a:r>
              <a:rPr lang="en-US" sz="2800" dirty="0">
                <a:solidFill>
                  <a:schemeClr val="bg2"/>
                </a:solidFill>
              </a:rPr>
              <a:t>known to be HIV-exposed are monitored after birth up to 18 months of </a:t>
            </a:r>
            <a:r>
              <a:rPr lang="en-US" sz="2800" dirty="0" smtClean="0">
                <a:solidFill>
                  <a:schemeClr val="bg2"/>
                </a:solidFill>
              </a:rPr>
              <a:t>age</a:t>
            </a:r>
          </a:p>
        </p:txBody>
      </p:sp>
    </p:spTree>
    <p:extLst>
      <p:ext uri="{BB962C8B-B14F-4D97-AF65-F5344CB8AC3E}">
        <p14:creationId xmlns:p14="http://schemas.microsoft.com/office/powerpoint/2010/main" val="690042279"/>
      </p:ext>
    </p:extLst>
  </p:cSld>
  <p:clrMapOvr>
    <a:masterClrMapping/>
  </p:clrMapOvr>
  <p:timing>
    <p:tnLst>
      <p:par>
        <p:cTn id="1" dur="indefinite" restart="never" nodeType="tmRoot"/>
      </p:par>
    </p:tnLst>
  </p:timing>
</p:sld>
</file>

<file path=ppt/theme/theme1.xml><?xml version="1.0" encoding="utf-8"?>
<a:theme xmlns:a="http://schemas.openxmlformats.org/drawingml/2006/main" name="NCHHSTP_PPT_dark(">
  <a:themeElements>
    <a:clrScheme name="NCHHSTP Dark PPT Colors">
      <a:dk1>
        <a:srgbClr val="0F56DC"/>
      </a:dk1>
      <a:lt1>
        <a:srgbClr val="FFC000"/>
      </a:lt1>
      <a:dk2>
        <a:srgbClr val="FFFFFF"/>
      </a:dk2>
      <a:lt2>
        <a:srgbClr val="FFFFFF"/>
      </a:lt2>
      <a:accent1>
        <a:srgbClr val="00C6D7"/>
      </a:accent1>
      <a:accent2>
        <a:srgbClr val="6F2C3E"/>
      </a:accent2>
      <a:accent3>
        <a:srgbClr val="8E258D"/>
      </a:accent3>
      <a:accent4>
        <a:srgbClr val="AA272F"/>
      </a:accent4>
      <a:accent5>
        <a:srgbClr val="EC7A08"/>
      </a:accent5>
      <a:accent6>
        <a:srgbClr val="7F7F7F"/>
      </a:accent6>
      <a:hlink>
        <a:srgbClr val="FFC000"/>
      </a:hlink>
      <a:folHlink>
        <a:srgbClr val="002060"/>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1110</TotalTime>
  <Words>1111</Words>
  <Application>Microsoft Office PowerPoint</Application>
  <PresentationFormat>On-screen Show (4:3)</PresentationFormat>
  <Paragraphs>184</Paragraphs>
  <Slides>22</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Wingdings</vt:lpstr>
      <vt:lpstr>Calibri</vt:lpstr>
      <vt:lpstr>ＭＳ Ｐゴシック</vt:lpstr>
      <vt:lpstr>Myriad Web Pro</vt:lpstr>
      <vt:lpstr>Courier New</vt:lpstr>
      <vt:lpstr>NCHHSTP_PPT_dark(</vt:lpstr>
      <vt:lpstr>Technical Guidance for  HIV Surveillance Programs   Pediatric  HIV Surveillance</vt:lpstr>
      <vt:lpstr>Objectives/Goals</vt:lpstr>
      <vt:lpstr>Technical Guidance for HIV  Surveillance Programs-Pediatric HIV Surveillance serves as a guide for collecting and managing pediatric HIV surveillance in the United States, including HIV data collection for HIV-infected children &lt;13 years of age, HIV perinatal exposures, and HIV-infected pregnant women  </vt:lpstr>
      <vt:lpstr>Types of Pediatric Data</vt:lpstr>
      <vt:lpstr>Uses of Pediatric Surveillance Data (1)</vt:lpstr>
      <vt:lpstr>Uses of Pediatric Surveillance Data (2)</vt:lpstr>
      <vt:lpstr>Process standards for children &lt;13 years of age (1)</vt:lpstr>
      <vt:lpstr>Process standards for children &lt;13 years of age (2)</vt:lpstr>
      <vt:lpstr>Perinatal Exposure Reporting &lt;18 mos of age  (1) (recommended)</vt:lpstr>
      <vt:lpstr>Perinatal Exposure Reporting &lt;18 mos of age (2) (recommended)</vt:lpstr>
      <vt:lpstr>Process Standards for Perinatal Exposure Reporting (1)</vt:lpstr>
      <vt:lpstr>Process Standards for Perinatal Exposure Reporting  (2)</vt:lpstr>
      <vt:lpstr>Follow-up of cases for children &lt;13 year of age (1)</vt:lpstr>
      <vt:lpstr>Follow-up of cases for children &lt;13 year of age (2)</vt:lpstr>
      <vt:lpstr>Reporting of pregnant HIV-infected women</vt:lpstr>
      <vt:lpstr>Process Standards for pregnant HIV-infected women (1)</vt:lpstr>
      <vt:lpstr>Process Standards for pregnant HIV-infected women (2)</vt:lpstr>
      <vt:lpstr>Outcome standards for children &lt;13 year of age and pregnant women  (1)</vt:lpstr>
      <vt:lpstr>Outcome standards for children &lt;13 year of age  and pregnant women (2)</vt:lpstr>
      <vt:lpstr>Major changes from last TG</vt:lpstr>
      <vt:lpstr>PowerPoint Presentation</vt:lpstr>
      <vt:lpstr>Thank you!</vt:lpstr>
    </vt:vector>
  </TitlesOfParts>
  <Company>CDC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CDC Presentation</dc:title>
  <dc:creator>Centers for Disease Control and Prevention</dc:creator>
  <cp:lastModifiedBy>Lauren Rosenberg</cp:lastModifiedBy>
  <cp:revision>97</cp:revision>
  <cp:lastPrinted>2012-05-29T11:54:36Z</cp:lastPrinted>
  <dcterms:created xsi:type="dcterms:W3CDTF">2010-12-06T17:56:06Z</dcterms:created>
  <dcterms:modified xsi:type="dcterms:W3CDTF">2012-08-06T19:34:16Z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ies>
</file>