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661" r:id="rId2"/>
  </p:sldMasterIdLst>
  <p:notesMasterIdLst>
    <p:notesMasterId r:id="rId22"/>
  </p:notesMasterIdLst>
  <p:handoutMasterIdLst>
    <p:handoutMasterId r:id="rId23"/>
  </p:handoutMasterIdLst>
  <p:sldIdLst>
    <p:sldId id="297" r:id="rId3"/>
    <p:sldId id="292" r:id="rId4"/>
    <p:sldId id="298" r:id="rId5"/>
    <p:sldId id="308" r:id="rId6"/>
    <p:sldId id="307" r:id="rId7"/>
    <p:sldId id="306" r:id="rId8"/>
    <p:sldId id="305" r:id="rId9"/>
    <p:sldId id="303" r:id="rId10"/>
    <p:sldId id="309" r:id="rId11"/>
    <p:sldId id="304" r:id="rId12"/>
    <p:sldId id="311" r:id="rId13"/>
    <p:sldId id="313" r:id="rId14"/>
    <p:sldId id="312" r:id="rId15"/>
    <p:sldId id="293" r:id="rId16"/>
    <p:sldId id="299" r:id="rId17"/>
    <p:sldId id="294" r:id="rId18"/>
    <p:sldId id="314" r:id="rId19"/>
    <p:sldId id="295" r:id="rId20"/>
    <p:sldId id="296" r:id="rId21"/>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33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21" autoAdjust="0"/>
    <p:restoredTop sz="60177" autoAdjust="0"/>
  </p:normalViewPr>
  <p:slideViewPr>
    <p:cSldViewPr>
      <p:cViewPr varScale="1">
        <p:scale>
          <a:sx n="45" d="100"/>
          <a:sy n="45" d="100"/>
        </p:scale>
        <p:origin x="-1818" y="-108"/>
      </p:cViewPr>
      <p:guideLst>
        <p:guide orient="horz" pos="2160"/>
        <p:guide pos="2880"/>
      </p:guideLst>
    </p:cSldViewPr>
  </p:slideViewPr>
  <p:notesTextViewPr>
    <p:cViewPr>
      <p:scale>
        <a:sx n="110" d="100"/>
        <a:sy n="11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706" name="Rectangle 2"/>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72707" name="Rectangle 3"/>
          <p:cNvSpPr>
            <a:spLocks noGrp="1" noChangeArrowheads="1"/>
          </p:cNvSpPr>
          <p:nvPr>
            <p:ph type="dt" sz="quarter"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72708" name="Rectangle 4"/>
          <p:cNvSpPr>
            <a:spLocks noGrp="1" noChangeArrowheads="1"/>
          </p:cNvSpPr>
          <p:nvPr>
            <p:ph type="ftr" sz="quarter" idx="2"/>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72709" name="Rectangle 5"/>
          <p:cNvSpPr>
            <a:spLocks noGrp="1" noChangeArrowheads="1"/>
          </p:cNvSpPr>
          <p:nvPr>
            <p:ph type="sldNum" sz="quarter" idx="3"/>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60F96BE3-F66D-47C8-83F0-62E1DDAA2F51}" type="slidenum">
              <a:rPr lang="en-US"/>
              <a:pPr>
                <a:defRPr/>
              </a:pPr>
              <a:t>‹#›</a:t>
            </a:fld>
            <a:endParaRPr lang="en-US"/>
          </a:p>
        </p:txBody>
      </p:sp>
    </p:spTree>
    <p:extLst>
      <p:ext uri="{BB962C8B-B14F-4D97-AF65-F5344CB8AC3E}">
        <p14:creationId xmlns:p14="http://schemas.microsoft.com/office/powerpoint/2010/main" val="39654648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defTabSz="931863">
              <a:defRPr sz="1200"/>
            </a:lvl1pPr>
          </a:lstStyle>
          <a:p>
            <a:pPr>
              <a:defRPr/>
            </a:pPr>
            <a:endParaRPr lang="en-US"/>
          </a:p>
        </p:txBody>
      </p:sp>
      <p:sp>
        <p:nvSpPr>
          <p:cNvPr id="22531" name="Rectangle 3"/>
          <p:cNvSpPr>
            <a:spLocks noGrp="1" noChangeArrowheads="1"/>
          </p:cNvSpPr>
          <p:nvPr>
            <p:ph type="dt"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r" defTabSz="931863">
              <a:defRPr sz="1200"/>
            </a:lvl1pPr>
          </a:lstStyle>
          <a:p>
            <a:pPr>
              <a:defRPr/>
            </a:pPr>
            <a:endParaRPr lang="en-US"/>
          </a:p>
        </p:txBody>
      </p:sp>
      <p:sp>
        <p:nvSpPr>
          <p:cNvPr id="16388"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2533" name="Rectangle 5"/>
          <p:cNvSpPr>
            <a:spLocks noGrp="1" noChangeArrowheads="1"/>
          </p:cNvSpPr>
          <p:nvPr>
            <p:ph type="body" sz="quarter" idx="3"/>
          </p:nvPr>
        </p:nvSpPr>
        <p:spPr bwMode="auto">
          <a:xfrm>
            <a:off x="700088" y="4416425"/>
            <a:ext cx="5610225"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2534" name="Rectangle 6"/>
          <p:cNvSpPr>
            <a:spLocks noGrp="1" noChangeArrowheads="1"/>
          </p:cNvSpPr>
          <p:nvPr>
            <p:ph type="ftr" sz="quarter" idx="4"/>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defTabSz="931863">
              <a:defRPr sz="1200"/>
            </a:lvl1pPr>
          </a:lstStyle>
          <a:p>
            <a:pPr>
              <a:defRPr/>
            </a:pPr>
            <a:endParaRPr lang="en-US"/>
          </a:p>
        </p:txBody>
      </p:sp>
      <p:sp>
        <p:nvSpPr>
          <p:cNvPr id="22535" name="Rectangle 7"/>
          <p:cNvSpPr>
            <a:spLocks noGrp="1" noChangeArrowheads="1"/>
          </p:cNvSpPr>
          <p:nvPr>
            <p:ph type="sldNum" sz="quarter" idx="5"/>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r" defTabSz="931863">
              <a:defRPr sz="1200"/>
            </a:lvl1pPr>
          </a:lstStyle>
          <a:p>
            <a:pPr>
              <a:defRPr/>
            </a:pPr>
            <a:fld id="{D5986D3C-F5E6-465B-9604-1A2DFBEBEA66}" type="slidenum">
              <a:rPr lang="en-US"/>
              <a:pPr>
                <a:defRPr/>
              </a:pPr>
              <a:t>‹#›</a:t>
            </a:fld>
            <a:endParaRPr lang="en-US"/>
          </a:p>
        </p:txBody>
      </p:sp>
    </p:spTree>
    <p:extLst>
      <p:ext uri="{BB962C8B-B14F-4D97-AF65-F5344CB8AC3E}">
        <p14:creationId xmlns:p14="http://schemas.microsoft.com/office/powerpoint/2010/main" val="185175357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Char char="•"/>
              <a:tabLst/>
              <a:defRPr/>
            </a:pPr>
            <a:r>
              <a:rPr lang="en-US" dirty="0" smtClean="0"/>
              <a:t>Today I will present an overview of the key elements of the Data Analysis and Dissemination</a:t>
            </a:r>
            <a:r>
              <a:rPr lang="en-US" baseline="0" dirty="0" smtClean="0"/>
              <a:t> chapter </a:t>
            </a:r>
            <a:r>
              <a:rPr lang="en-US" baseline="0" dirty="0" err="1" smtClean="0"/>
              <a:t>of</a:t>
            </a:r>
            <a:r>
              <a:rPr lang="en-US" i="1" dirty="0" err="1" smtClean="0"/>
              <a:t>Technical</a:t>
            </a:r>
            <a:r>
              <a:rPr lang="en-US" i="1" dirty="0" smtClean="0"/>
              <a:t> Guidance for HIV Surveillance Programs</a:t>
            </a:r>
          </a:p>
          <a:p>
            <a:pPr marL="0" marR="0" indent="0" algn="l" defTabSz="914400" rtl="0" eaLnBrk="1" fontAlgn="base" latinLnBrk="0" hangingPunct="1">
              <a:lnSpc>
                <a:spcPct val="100000"/>
              </a:lnSpc>
              <a:spcBef>
                <a:spcPct val="30000"/>
              </a:spcBef>
              <a:spcAft>
                <a:spcPct val="0"/>
              </a:spcAft>
              <a:buClrTx/>
              <a:buSzTx/>
              <a:buFontTx/>
              <a:buChar char="•"/>
              <a:tabLst/>
              <a:defRPr/>
            </a:pPr>
            <a:r>
              <a:rPr lang="en-US" i="1" dirty="0" smtClean="0"/>
              <a:t> </a:t>
            </a:r>
            <a:r>
              <a:rPr lang="en-US" dirty="0" smtClean="0"/>
              <a:t>“Surveillance has been characterized as a process that provides ‘information for action’.” *  Dissemination is the provision of that information to suitable parties.</a:t>
            </a:r>
          </a:p>
          <a:p>
            <a:pPr eaLnBrk="1" hangingPunct="1"/>
            <a:endParaRPr lang="en-US" dirty="0" smtClean="0"/>
          </a:p>
          <a:p>
            <a:pPr eaLnBrk="1" hangingPunct="1"/>
            <a:r>
              <a:rPr lang="en-US" dirty="0" smtClean="0"/>
              <a:t>********************************************************************************************************</a:t>
            </a:r>
          </a:p>
          <a:p>
            <a:pPr eaLnBrk="1" hangingPunct="1"/>
            <a:r>
              <a:rPr lang="en-US" dirty="0" smtClean="0"/>
              <a:t>*p. 169 of </a:t>
            </a:r>
            <a:r>
              <a:rPr lang="en-US" i="1" dirty="0" smtClean="0"/>
              <a:t>Communicating Information for Action within the Public Health System</a:t>
            </a:r>
            <a:r>
              <a:rPr lang="en-US" dirty="0" smtClean="0"/>
              <a:t>, Principles of Public Health /Surveillance, 2</a:t>
            </a:r>
            <a:r>
              <a:rPr lang="en-US" baseline="30000" dirty="0" smtClean="0"/>
              <a:t>nd</a:t>
            </a:r>
            <a:r>
              <a:rPr lang="en-US" dirty="0" smtClean="0"/>
              <a:t> Edition, edited by Teutsch and Churchill. </a:t>
            </a:r>
          </a:p>
          <a:p>
            <a:endParaRPr lang="en-US" dirty="0"/>
          </a:p>
        </p:txBody>
      </p:sp>
      <p:sp>
        <p:nvSpPr>
          <p:cNvPr id="4" name="Slide Number Placeholder 3"/>
          <p:cNvSpPr>
            <a:spLocks noGrp="1"/>
          </p:cNvSpPr>
          <p:nvPr>
            <p:ph type="sldNum" sz="quarter" idx="10"/>
          </p:nvPr>
        </p:nvSpPr>
        <p:spPr/>
        <p:txBody>
          <a:bodyPr/>
          <a:lstStyle/>
          <a:p>
            <a:pPr>
              <a:defRPr/>
            </a:pPr>
            <a:fld id="{D5986D3C-F5E6-465B-9604-1A2DFBEBEA66}" type="slidenum">
              <a:rPr lang="en-US" smtClean="0"/>
              <a:pPr>
                <a:defRPr/>
              </a:pPr>
              <a:t>1</a:t>
            </a:fld>
            <a:endParaRPr lang="en-US"/>
          </a:p>
        </p:txBody>
      </p:sp>
    </p:spTree>
    <p:extLst>
      <p:ext uri="{BB962C8B-B14F-4D97-AF65-F5344CB8AC3E}">
        <p14:creationId xmlns:p14="http://schemas.microsoft.com/office/powerpoint/2010/main" val="14649584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90000"/>
              </a:lnSpc>
              <a:buFontTx/>
              <a:buChar char="•"/>
              <a:defRPr/>
            </a:pPr>
            <a:r>
              <a:rPr lang="en-US" sz="1200" dirty="0" smtClean="0"/>
              <a:t>Analyses and reports should be produced that describe different aspects of the burden of HIV disease and associated mortality,</a:t>
            </a:r>
            <a:r>
              <a:rPr lang="en-US" sz="1200" baseline="0" dirty="0" smtClean="0"/>
              <a:t> including HIV diagnoses, AIDS (stage 3 HIV infection), and HIV incidence (where available)</a:t>
            </a:r>
            <a:r>
              <a:rPr lang="en-US" sz="1200" dirty="0" smtClean="0"/>
              <a:t>. </a:t>
            </a:r>
          </a:p>
          <a:p>
            <a:pPr eaLnBrk="1" hangingPunct="1">
              <a:lnSpc>
                <a:spcPct val="90000"/>
              </a:lnSpc>
              <a:buFontTx/>
              <a:buChar char="•"/>
              <a:defRPr/>
            </a:pPr>
            <a:r>
              <a:rPr lang="en-US" sz="1200" i="1" u="sng" dirty="0" smtClean="0"/>
              <a:t>HIV diagnoses </a:t>
            </a:r>
            <a:r>
              <a:rPr lang="en-US" sz="1200" dirty="0" smtClean="0"/>
              <a:t>refers to persons diagnosed with HIV infection, regardless of stage of disease. AIDS is defined as stage 3 HIV infection, which represents the end-stage of the HIV disease spectrum. AIDS diagnoses are less representative of the current burden of HIV, but still provide valuable information about late testing, inadequate care and potential differences in access to testing and care services. </a:t>
            </a:r>
          </a:p>
          <a:p>
            <a:pPr>
              <a:defRPr/>
            </a:pPr>
            <a:r>
              <a:rPr lang="en-US" sz="1200" u="sng" dirty="0" smtClean="0"/>
              <a:t>HIV incidence</a:t>
            </a:r>
            <a:r>
              <a:rPr lang="en-US" sz="1200" dirty="0" smtClean="0"/>
              <a:t> (where available): HIV incidence is defined as all persons newly infected with HIV during a specified period of time, regardless of whether they have been diagnosed and reported in the surveillance system. </a:t>
            </a:r>
            <a:r>
              <a:rPr lang="en-US" dirty="0" smtClean="0"/>
              <a:t>CDC has developed SAS programs and detailed guidance, and provides technical assistance for the development of state and local HIV incidence estimates for those areas funded to conduct HIV incidence surveillance. More information on this topic can be found in Appendix A and in the HIV Incidence Surveillance chapter in the </a:t>
            </a:r>
            <a:r>
              <a:rPr lang="en-US" i="1" dirty="0" smtClean="0"/>
              <a:t>Technical Guidance.</a:t>
            </a:r>
          </a:p>
          <a:p>
            <a:pPr>
              <a:defRPr/>
            </a:pPr>
            <a:r>
              <a:rPr lang="en-US" b="1" dirty="0" smtClean="0"/>
              <a:t>Case Counts and Rates: </a:t>
            </a:r>
            <a:r>
              <a:rPr lang="en-US" dirty="0" smtClean="0"/>
              <a:t>Reports should present the number, percentage, and rate of diagnoses of HIV and AIDS in the most recent calendar year (accounting for time for reporting delays), and the number and percentage of persons living with a diagnosis of HIV or a diagnosis of AIDS at a given point in time, overall and by: Race/ethnicity; Sex; Age group; Transmission category; Transmission category for each sex and race/ethnicity (may not be applicable for all areas or for all racial or ethnic groups, depending on morbidity); and additional cross-tabulations (as appropriate) </a:t>
            </a:r>
            <a:endParaRPr lang="en-US" sz="1400" dirty="0" smtClean="0"/>
          </a:p>
          <a:p>
            <a:pPr eaLnBrk="1" hangingPunct="1">
              <a:lnSpc>
                <a:spcPct val="90000"/>
              </a:lnSpc>
              <a:buFontTx/>
              <a:buChar char="•"/>
              <a:defRPr/>
            </a:pPr>
            <a:r>
              <a:rPr lang="en-US" sz="1200" dirty="0" smtClean="0"/>
              <a:t>Trend analyses are often used to evaluate progress in prevention, testing and treatment programs. HIV surveillance data are most commonly compared by the diagnoses of HIV occurring in a calendar year (although local programs may find trend analyses by other periods (e.g., diagnoses by quarter) to be useful). Trend analyses can be conducted for case counts, rates, or percentages. </a:t>
            </a:r>
            <a:r>
              <a:rPr lang="en-US" sz="1200" u="sng" dirty="0" smtClean="0"/>
              <a:t> </a:t>
            </a:r>
            <a:r>
              <a:rPr lang="en-US" sz="1200" dirty="0" smtClean="0"/>
              <a:t>(One method for analyzing tends is the estimated annual percent change; see Appendix A). </a:t>
            </a:r>
            <a:r>
              <a:rPr lang="en-US" sz="1200" u="sng" dirty="0" smtClean="0"/>
              <a:t> </a:t>
            </a:r>
            <a:r>
              <a:rPr lang="en-US" sz="1200" dirty="0" smtClean="0"/>
              <a:t>However, special considerations must be taken into account when interpreting analyses of trends in HIV diagnoses.  Analysts need to be aware of any significant changes that may have occurred during the analysis period that might affect the data of interest, </a:t>
            </a:r>
            <a:r>
              <a:rPr lang="en-US" dirty="0" smtClean="0"/>
              <a:t>as an increase or decrease does not necessarily imply an increase or decrease in new infections</a:t>
            </a:r>
            <a:r>
              <a:rPr lang="en-US" sz="1200" dirty="0" smtClean="0"/>
              <a:t>. </a:t>
            </a:r>
            <a:r>
              <a:rPr lang="en-US" sz="1200" u="sng" dirty="0" smtClean="0"/>
              <a:t> </a:t>
            </a:r>
            <a:r>
              <a:rPr lang="en-US" sz="1200" dirty="0" smtClean="0"/>
              <a:t>For example, analysis of the 10-year trend in the number of annual HIV diagnoses could be skewed if a major new testing program were initiated in year 5. </a:t>
            </a:r>
            <a:r>
              <a:rPr lang="en-US" sz="1200" u="sng" dirty="0" smtClean="0"/>
              <a:t> </a:t>
            </a:r>
            <a:r>
              <a:rPr lang="en-US" sz="1200" dirty="0" smtClean="0"/>
              <a:t>Without proper consideration, an increase in the number of new infections after year 5 could be misinterpreted. </a:t>
            </a:r>
            <a:r>
              <a:rPr lang="en-US" sz="1200" u="sng" dirty="0" smtClean="0"/>
              <a:t> </a:t>
            </a:r>
            <a:r>
              <a:rPr lang="en-US" sz="1200" dirty="0" smtClean="0"/>
              <a:t>In this case, analysis of the rate of positive diagnoses per 100 persons tested could help explain any observed differences before and after the testing initiative. </a:t>
            </a:r>
          </a:p>
          <a:p>
            <a:pPr eaLnBrk="1" hangingPunct="1">
              <a:lnSpc>
                <a:spcPct val="90000"/>
              </a:lnSpc>
              <a:buFontTx/>
              <a:buChar char="•"/>
              <a:defRPr/>
            </a:pPr>
            <a:r>
              <a:rPr lang="en-US" dirty="0" smtClean="0"/>
              <a:t>Additionally, if the trend analysis is done without taking reporting delays into consideration, caution must be used when interpreting the results, as trends seen in more recent years are subject to reporting delay bias. Finally, the comparison of small numbers over time for trend analysis may be unreliable, as they are subject to wide fluctuations. </a:t>
            </a:r>
            <a:r>
              <a:rPr lang="en-US" sz="1200" dirty="0" smtClean="0"/>
              <a:t>Appendices A and B of this chapter contain clear illustrations of how to calculate prevalence and prevalence rates, incidence and incidence rates, and temporal distributions.</a:t>
            </a:r>
          </a:p>
          <a:p>
            <a:pPr eaLnBrk="1" hangingPunct="1">
              <a:lnSpc>
                <a:spcPct val="90000"/>
              </a:lnSpc>
              <a:buFont typeface="Symbol" pitchFamily="18" charset="2"/>
              <a:buChar char=""/>
              <a:defRPr/>
            </a:pPr>
            <a:endParaRPr lang="en-US" sz="1200" dirty="0" smtClean="0"/>
          </a:p>
          <a:p>
            <a:endParaRPr lang="en-US" dirty="0"/>
          </a:p>
        </p:txBody>
      </p:sp>
      <p:sp>
        <p:nvSpPr>
          <p:cNvPr id="4" name="Slide Number Placeholder 3"/>
          <p:cNvSpPr>
            <a:spLocks noGrp="1"/>
          </p:cNvSpPr>
          <p:nvPr>
            <p:ph type="sldNum" sz="quarter" idx="10"/>
          </p:nvPr>
        </p:nvSpPr>
        <p:spPr/>
        <p:txBody>
          <a:bodyPr/>
          <a:lstStyle/>
          <a:p>
            <a:pPr>
              <a:defRPr/>
            </a:pPr>
            <a:fld id="{D5986D3C-F5E6-465B-9604-1A2DFBEBEA66}" type="slidenum">
              <a:rPr lang="en-US" smtClean="0"/>
              <a:pPr>
                <a:defRPr/>
              </a:pPr>
              <a:t>10</a:t>
            </a:fld>
            <a:endParaRPr lang="en-US"/>
          </a:p>
        </p:txBody>
      </p:sp>
    </p:spTree>
    <p:extLst>
      <p:ext uri="{BB962C8B-B14F-4D97-AF65-F5344CB8AC3E}">
        <p14:creationId xmlns:p14="http://schemas.microsoft.com/office/powerpoint/2010/main" val="24040048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90000"/>
              </a:lnSpc>
              <a:buFontTx/>
              <a:buNone/>
            </a:pPr>
            <a:r>
              <a:rPr lang="en-US" sz="1100" dirty="0" smtClean="0"/>
              <a:t>We suggest conducting additional analyses that promote data-driven decision-making. These may include analyses of:</a:t>
            </a:r>
          </a:p>
          <a:p>
            <a:pPr eaLnBrk="1" hangingPunct="1">
              <a:lnSpc>
                <a:spcPct val="90000"/>
              </a:lnSpc>
              <a:buFontTx/>
              <a:buChar char="•"/>
            </a:pPr>
            <a:r>
              <a:rPr lang="en-US" sz="1100" u="none" dirty="0" smtClean="0"/>
              <a:t>Unmet need or not in care </a:t>
            </a:r>
          </a:p>
          <a:p>
            <a:pPr eaLnBrk="1" hangingPunct="1">
              <a:lnSpc>
                <a:spcPct val="90000"/>
              </a:lnSpc>
              <a:buFontTx/>
              <a:buChar char="•"/>
            </a:pPr>
            <a:r>
              <a:rPr lang="en-US" sz="1100" u="none" dirty="0" smtClean="0"/>
              <a:t>Late testers </a:t>
            </a:r>
          </a:p>
          <a:p>
            <a:pPr eaLnBrk="1" hangingPunct="1">
              <a:lnSpc>
                <a:spcPct val="90000"/>
              </a:lnSpc>
              <a:buFontTx/>
              <a:buChar char="•"/>
            </a:pPr>
            <a:r>
              <a:rPr lang="en-US" sz="1100" b="0" u="none" dirty="0" smtClean="0"/>
              <a:t>Diagnoses by country of origin </a:t>
            </a:r>
          </a:p>
          <a:p>
            <a:pPr eaLnBrk="1" hangingPunct="1">
              <a:lnSpc>
                <a:spcPct val="90000"/>
              </a:lnSpc>
              <a:buFontTx/>
              <a:buChar char="•"/>
            </a:pPr>
            <a:r>
              <a:rPr lang="en-US" sz="1100" b="0" dirty="0" smtClean="0"/>
              <a:t>Viral load measures (also referred to as</a:t>
            </a:r>
            <a:r>
              <a:rPr lang="en-US" sz="1100" b="0" baseline="0" dirty="0" smtClean="0"/>
              <a:t> community viral load)</a:t>
            </a:r>
          </a:p>
          <a:p>
            <a:pPr eaLnBrk="1" hangingPunct="1">
              <a:lnSpc>
                <a:spcPct val="90000"/>
              </a:lnSpc>
              <a:buFontTx/>
              <a:buChar char="•"/>
            </a:pPr>
            <a:r>
              <a:rPr lang="en-US" sz="1100" b="0" dirty="0" smtClean="0"/>
              <a:t>Mapping using Geographic Information System (GIS; new</a:t>
            </a:r>
            <a:r>
              <a:rPr lang="en-US" sz="1100" b="0" baseline="0" dirty="0" smtClean="0"/>
              <a:t> guidance</a:t>
            </a:r>
            <a:r>
              <a:rPr lang="en-US" sz="1100" b="0" dirty="0" smtClean="0"/>
              <a:t>)</a:t>
            </a:r>
          </a:p>
          <a:p>
            <a:pPr eaLnBrk="1" hangingPunct="1">
              <a:lnSpc>
                <a:spcPct val="90000"/>
              </a:lnSpc>
              <a:buFontTx/>
              <a:buChar char="•"/>
            </a:pPr>
            <a:r>
              <a:rPr lang="en-US" sz="1100" u="none" dirty="0" smtClean="0"/>
              <a:t>And any topics of local interest </a:t>
            </a:r>
            <a:r>
              <a:rPr lang="en-US" sz="1100" dirty="0" smtClean="0"/>
              <a:t>– Local areas may collect information on topics of interest that are in addition to the standard HIV surveillance data.  For example, a potential local topic of interest is HIV infection among transgendered persons diagnosed with HIV, such as those who were assigned male sex at birth but have a female gender identity. Appendix C presents additional guidance on collecting data on gender identity.</a:t>
            </a:r>
          </a:p>
          <a:p>
            <a:pPr eaLnBrk="1" hangingPunct="1">
              <a:lnSpc>
                <a:spcPct val="90000"/>
              </a:lnSpc>
              <a:buFontTx/>
              <a:buChar char="•"/>
            </a:pPr>
            <a:r>
              <a:rPr lang="en-US" sz="1100" dirty="0" smtClean="0"/>
              <a:t>Appendix B contains additional examples of HIV surveillance analyses and displaying data. Appendix D contains information on the Integrated Epidemiological Profile,</a:t>
            </a:r>
            <a:r>
              <a:rPr lang="en-US" sz="1100" baseline="0" dirty="0" smtClean="0"/>
              <a:t> which also directs the user to a separate guidance for that activity.</a:t>
            </a:r>
            <a:endParaRPr lang="en-US" sz="1100" dirty="0" smtClean="0"/>
          </a:p>
          <a:p>
            <a:endParaRPr lang="en-US" sz="1100" dirty="0"/>
          </a:p>
        </p:txBody>
      </p:sp>
      <p:sp>
        <p:nvSpPr>
          <p:cNvPr id="4" name="Slide Number Placeholder 3"/>
          <p:cNvSpPr>
            <a:spLocks noGrp="1"/>
          </p:cNvSpPr>
          <p:nvPr>
            <p:ph type="sldNum" sz="quarter" idx="10"/>
          </p:nvPr>
        </p:nvSpPr>
        <p:spPr/>
        <p:txBody>
          <a:bodyPr/>
          <a:lstStyle/>
          <a:p>
            <a:pPr>
              <a:defRPr/>
            </a:pPr>
            <a:fld id="{D5986D3C-F5E6-465B-9604-1A2DFBEBEA66}" type="slidenum">
              <a:rPr lang="en-US" smtClean="0"/>
              <a:pPr>
                <a:defRPr/>
              </a:pPr>
              <a:t>11</a:t>
            </a:fld>
            <a:endParaRPr lang="en-US"/>
          </a:p>
        </p:txBody>
      </p:sp>
    </p:spTree>
    <p:extLst>
      <p:ext uri="{BB962C8B-B14F-4D97-AF65-F5344CB8AC3E}">
        <p14:creationId xmlns:p14="http://schemas.microsoft.com/office/powerpoint/2010/main" val="28149940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Many persons with HIV have other medical conditions that can affect their service needs. Examining co-morbid conditions (i.e., tuberculosis or STDs) may provide further information on epidemiologic patterns of infection, service needs, service utilization, and quality of life. Linking may also help reduce the amount of missing information in the surveillance data. For instance, race/ethnicity or risk factor information that is not in the HIV surveillance record may be found in the record for another disease. For further information on this topic, see “Record Linkage” chapter in the </a:t>
            </a:r>
            <a:r>
              <a:rPr lang="en-US" i="1" dirty="0" smtClean="0"/>
              <a:t>Technical Guidance.</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D5986D3C-F5E6-465B-9604-1A2DFBEBEA66}" type="slidenum">
              <a:rPr lang="en-US" smtClean="0"/>
              <a:pPr>
                <a:defRPr/>
              </a:pPr>
              <a:t>12</a:t>
            </a:fld>
            <a:endParaRPr lang="en-US"/>
          </a:p>
        </p:txBody>
      </p:sp>
    </p:spTree>
    <p:extLst>
      <p:ext uri="{BB962C8B-B14F-4D97-AF65-F5344CB8AC3E}">
        <p14:creationId xmlns:p14="http://schemas.microsoft.com/office/powerpoint/2010/main" val="29823571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buFontTx/>
              <a:buChar char="•"/>
            </a:pPr>
            <a:r>
              <a:rPr lang="en-US" dirty="0" smtClean="0"/>
              <a:t>Great detail is contained in these four appendices, with links to relevant government and peer-reviewed journal documents.</a:t>
            </a:r>
          </a:p>
        </p:txBody>
      </p:sp>
      <p:sp>
        <p:nvSpPr>
          <p:cNvPr id="4" name="Slide Number Placeholder 3"/>
          <p:cNvSpPr>
            <a:spLocks noGrp="1"/>
          </p:cNvSpPr>
          <p:nvPr>
            <p:ph type="sldNum" sz="quarter" idx="10"/>
          </p:nvPr>
        </p:nvSpPr>
        <p:spPr/>
        <p:txBody>
          <a:bodyPr/>
          <a:lstStyle/>
          <a:p>
            <a:pPr>
              <a:defRPr/>
            </a:pPr>
            <a:fld id="{D5986D3C-F5E6-465B-9604-1A2DFBEBEA66}" type="slidenum">
              <a:rPr lang="en-US" smtClean="0"/>
              <a:pPr>
                <a:defRPr/>
              </a:pPr>
              <a:t>13</a:t>
            </a:fld>
            <a:endParaRPr lang="en-US"/>
          </a:p>
        </p:txBody>
      </p:sp>
    </p:spTree>
    <p:extLst>
      <p:ext uri="{BB962C8B-B14F-4D97-AF65-F5344CB8AC3E}">
        <p14:creationId xmlns:p14="http://schemas.microsoft.com/office/powerpoint/2010/main" val="32710502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smtClean="0"/>
              <a:t>The major changes from previous technical guidance are limited</a:t>
            </a:r>
            <a:r>
              <a:rPr lang="en-US" b="0" baseline="0" dirty="0" smtClean="0"/>
              <a:t> to expanded or new guidance pertaining to the process standards.</a:t>
            </a:r>
          </a:p>
          <a:p>
            <a:endParaRPr lang="en-US" b="0" baseline="0" dirty="0" smtClean="0"/>
          </a:p>
          <a:p>
            <a:r>
              <a:rPr lang="en-US" b="0" dirty="0" smtClean="0"/>
              <a:t>Programs should establish additional policies and procedures, which shall now include:</a:t>
            </a:r>
          </a:p>
          <a:p>
            <a:pPr marL="628650" lvl="1" indent="-171450">
              <a:buFont typeface="Arial" pitchFamily="34" charset="0"/>
              <a:buChar char="•"/>
            </a:pPr>
            <a:r>
              <a:rPr lang="en-US" b="0" dirty="0" smtClean="0"/>
              <a:t>Rules on minimum population denominator and/or numerator for reporting;</a:t>
            </a:r>
          </a:p>
          <a:p>
            <a:pPr marL="628650" lvl="1" indent="-171450">
              <a:buFont typeface="Arial" pitchFamily="34" charset="0"/>
              <a:buChar char="•"/>
            </a:pPr>
            <a:r>
              <a:rPr lang="en-US" b="0" dirty="0" smtClean="0"/>
              <a:t>Guidance on interpreting rates calculated from small numerators;</a:t>
            </a:r>
          </a:p>
          <a:p>
            <a:pPr marL="628650" lvl="1" indent="-171450">
              <a:buFont typeface="Arial" pitchFamily="34" charset="0"/>
              <a:buChar char="•"/>
            </a:pPr>
            <a:r>
              <a:rPr lang="en-US" b="0" dirty="0" smtClean="0"/>
              <a:t>Guidance that addresses data requests for which a meaningful interpretation of the data is not possible.</a:t>
            </a:r>
          </a:p>
          <a:p>
            <a:pPr marL="457200" lvl="1" indent="0">
              <a:buFont typeface="Arial" pitchFamily="34" charset="0"/>
              <a:buNone/>
            </a:pPr>
            <a:endParaRPr lang="en-US" b="0" dirty="0" smtClean="0"/>
          </a:p>
          <a:p>
            <a:r>
              <a:rPr lang="en-US" b="0" dirty="0" smtClean="0"/>
              <a:t>Additional guidance has been provided for the analysis</a:t>
            </a:r>
            <a:r>
              <a:rPr lang="en-US" b="0" baseline="0" dirty="0" smtClean="0"/>
              <a:t> and interpretation of data for inclusion in the </a:t>
            </a:r>
            <a:r>
              <a:rPr lang="en-US" b="0" dirty="0" smtClean="0"/>
              <a:t>Surveillance report.</a:t>
            </a:r>
          </a:p>
          <a:p>
            <a:pPr marL="628650" lvl="1" indent="-171450">
              <a:buFont typeface="Arial" pitchFamily="34" charset="0"/>
              <a:buChar char="•"/>
            </a:pPr>
            <a:r>
              <a:rPr lang="en-US" b="0" dirty="0" smtClean="0"/>
              <a:t>We have added</a:t>
            </a:r>
            <a:r>
              <a:rPr lang="en-US" b="0" baseline="0" dirty="0" smtClean="0"/>
              <a:t> g</a:t>
            </a:r>
            <a:r>
              <a:rPr lang="en-US" b="0" dirty="0" smtClean="0"/>
              <a:t>uidance on collecting and displaying data on gender identity (see Appendix C);</a:t>
            </a:r>
          </a:p>
          <a:p>
            <a:pPr marL="628650" lvl="1" indent="-171450">
              <a:buFont typeface="Arial" pitchFamily="34" charset="0"/>
              <a:buChar char="•"/>
            </a:pPr>
            <a:r>
              <a:rPr lang="en-US" b="0" dirty="0" smtClean="0"/>
              <a:t>Guidance addresses </a:t>
            </a:r>
            <a:r>
              <a:rPr lang="en-US" b="0" baseline="0" dirty="0" smtClean="0"/>
              <a:t>multiple imputation for assignment of </a:t>
            </a:r>
            <a:r>
              <a:rPr lang="en-US" b="0" dirty="0" smtClean="0"/>
              <a:t>transmission category for</a:t>
            </a:r>
            <a:r>
              <a:rPr lang="en-US" b="0" baseline="0" dirty="0" smtClean="0"/>
              <a:t> cases with no identified risk;</a:t>
            </a:r>
            <a:endParaRPr lang="en-US" b="0" dirty="0" smtClean="0"/>
          </a:p>
          <a:p>
            <a:pPr marL="628650" lvl="1" indent="-171450">
              <a:buFont typeface="Arial" pitchFamily="34" charset="0"/>
              <a:buChar char="•"/>
            </a:pPr>
            <a:r>
              <a:rPr lang="en-US" b="0" dirty="0" smtClean="0"/>
              <a:t>For</a:t>
            </a:r>
            <a:r>
              <a:rPr lang="en-US" b="0" baseline="0" dirty="0" smtClean="0"/>
              <a:t> g</a:t>
            </a:r>
            <a:r>
              <a:rPr lang="en-US" b="0" dirty="0" smtClean="0"/>
              <a:t>eographic area,</a:t>
            </a:r>
            <a:r>
              <a:rPr lang="en-US" b="0" baseline="0" dirty="0" smtClean="0"/>
              <a:t> programs should now</a:t>
            </a:r>
            <a:r>
              <a:rPr lang="en-US" b="0" dirty="0" smtClean="0"/>
              <a:t> develop data release policies for small cells and subgroups; the chapter directs programs to </a:t>
            </a:r>
            <a:r>
              <a:rPr lang="en-US" b="0" baseline="0" dirty="0" smtClean="0"/>
              <a:t>appropriate </a:t>
            </a:r>
            <a:r>
              <a:rPr lang="en-US" b="0" dirty="0" smtClean="0"/>
              <a:t>guidance documents for developing these policies.</a:t>
            </a:r>
          </a:p>
          <a:p>
            <a:endParaRPr lang="en-US" b="0" dirty="0"/>
          </a:p>
        </p:txBody>
      </p:sp>
      <p:sp>
        <p:nvSpPr>
          <p:cNvPr id="4" name="Slide Number Placeholder 3"/>
          <p:cNvSpPr>
            <a:spLocks noGrp="1"/>
          </p:cNvSpPr>
          <p:nvPr>
            <p:ph type="sldNum" sz="quarter" idx="10"/>
          </p:nvPr>
        </p:nvSpPr>
        <p:spPr/>
        <p:txBody>
          <a:bodyPr/>
          <a:lstStyle/>
          <a:p>
            <a:pPr>
              <a:defRPr/>
            </a:pPr>
            <a:fld id="{D5986D3C-F5E6-465B-9604-1A2DFBEBEA66}" type="slidenum">
              <a:rPr lang="en-US" smtClean="0"/>
              <a:pPr>
                <a:defRPr/>
              </a:pPr>
              <a:t>14</a:t>
            </a:fld>
            <a:endParaRPr lang="en-US"/>
          </a:p>
        </p:txBody>
      </p:sp>
    </p:spTree>
    <p:extLst>
      <p:ext uri="{BB962C8B-B14F-4D97-AF65-F5344CB8AC3E}">
        <p14:creationId xmlns:p14="http://schemas.microsoft.com/office/powerpoint/2010/main" val="16264186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sections describing recommended analyses now describe</a:t>
            </a:r>
            <a:r>
              <a:rPr lang="en-US" baseline="0" dirty="0" smtClean="0"/>
              <a:t> the current </a:t>
            </a:r>
            <a:r>
              <a:rPr lang="en-US" dirty="0" smtClean="0"/>
              <a:t>terminology: burden of disease, HIV disease and AIDS (not HIV/AIDS).</a:t>
            </a:r>
          </a:p>
          <a:p>
            <a:endParaRPr lang="en-US" dirty="0" smtClean="0"/>
          </a:p>
          <a:p>
            <a:r>
              <a:rPr lang="en-US" dirty="0" smtClean="0"/>
              <a:t>Guidance on trend analyses has been expanded to address</a:t>
            </a:r>
            <a:r>
              <a:rPr lang="en-US" baseline="0" dirty="0" smtClean="0"/>
              <a:t> </a:t>
            </a:r>
            <a:r>
              <a:rPr lang="en-US" dirty="0" smtClean="0"/>
              <a:t>reporting delay bias, stability of using small numbers  for trend analyses and rates</a:t>
            </a:r>
          </a:p>
          <a:p>
            <a:pPr lvl="0"/>
            <a:endParaRPr lang="en-US" dirty="0" smtClean="0"/>
          </a:p>
          <a:p>
            <a:pPr lvl="0"/>
            <a:r>
              <a:rPr lang="en-US" dirty="0" smtClean="0"/>
              <a:t>Suggested additional analyses now include:</a:t>
            </a:r>
          </a:p>
          <a:p>
            <a:pPr marL="628650" lvl="1" indent="-171450">
              <a:buFont typeface="Arial" pitchFamily="34" charset="0"/>
              <a:buChar char="•"/>
            </a:pPr>
            <a:r>
              <a:rPr lang="en-US" dirty="0" smtClean="0"/>
              <a:t>Expanding</a:t>
            </a:r>
            <a:r>
              <a:rPr lang="en-US" baseline="0" dirty="0" smtClean="0"/>
              <a:t> </a:t>
            </a:r>
            <a:r>
              <a:rPr lang="en-US" dirty="0" smtClean="0"/>
              <a:t>unmet need to calculate</a:t>
            </a:r>
            <a:r>
              <a:rPr lang="en-US" baseline="0" dirty="0" smtClean="0"/>
              <a:t> </a:t>
            </a:r>
            <a:r>
              <a:rPr lang="en-US" dirty="0" smtClean="0"/>
              <a:t>measures of HIV-infected persons along continuum of care</a:t>
            </a:r>
          </a:p>
          <a:p>
            <a:pPr marL="628650" lvl="1" indent="-171450">
              <a:buFont typeface="Arial" pitchFamily="34" charset="0"/>
              <a:buChar char="•"/>
            </a:pPr>
            <a:r>
              <a:rPr lang="en-US" dirty="0" smtClean="0"/>
              <a:t>Viral load measures</a:t>
            </a:r>
          </a:p>
          <a:p>
            <a:pPr marL="628650" lvl="1" indent="-171450">
              <a:buFont typeface="Arial" pitchFamily="34" charset="0"/>
              <a:buChar char="•"/>
            </a:pPr>
            <a:r>
              <a:rPr lang="en-US" dirty="0" smtClean="0"/>
              <a:t>GIS mapping</a:t>
            </a:r>
          </a:p>
          <a:p>
            <a:pPr marL="628650" lvl="1" indent="-171450">
              <a:buFont typeface="Arial" pitchFamily="34" charset="0"/>
              <a:buChar char="•"/>
            </a:pPr>
            <a:r>
              <a:rPr lang="en-US" dirty="0" smtClean="0"/>
              <a:t>Transgender persons: collecting gender identity</a:t>
            </a:r>
          </a:p>
          <a:p>
            <a:endParaRPr lang="en-US" dirty="0"/>
          </a:p>
        </p:txBody>
      </p:sp>
      <p:sp>
        <p:nvSpPr>
          <p:cNvPr id="4" name="Slide Number Placeholder 3"/>
          <p:cNvSpPr>
            <a:spLocks noGrp="1"/>
          </p:cNvSpPr>
          <p:nvPr>
            <p:ph type="sldNum" sz="quarter" idx="10"/>
          </p:nvPr>
        </p:nvSpPr>
        <p:spPr/>
        <p:txBody>
          <a:bodyPr/>
          <a:lstStyle/>
          <a:p>
            <a:pPr>
              <a:defRPr/>
            </a:pPr>
            <a:fld id="{D5986D3C-F5E6-465B-9604-1A2DFBEBEA66}" type="slidenum">
              <a:rPr lang="en-US" smtClean="0"/>
              <a:pPr>
                <a:defRPr/>
              </a:pPr>
              <a:t>15</a:t>
            </a:fld>
            <a:endParaRPr lang="en-US"/>
          </a:p>
        </p:txBody>
      </p:sp>
    </p:spTree>
    <p:extLst>
      <p:ext uri="{BB962C8B-B14F-4D97-AF65-F5344CB8AC3E}">
        <p14:creationId xmlns:p14="http://schemas.microsoft.com/office/powerpoint/2010/main" val="42700362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smtClean="0">
                <a:solidFill>
                  <a:schemeClr val="tx1"/>
                </a:solidFill>
                <a:effectLst/>
                <a:latin typeface="Arial" charset="0"/>
                <a:ea typeface="+mn-ea"/>
                <a:cs typeface="+mn-cs"/>
              </a:rPr>
              <a:t>In closing, d</a:t>
            </a:r>
            <a:r>
              <a:rPr lang="en-US" sz="1200" dirty="0" smtClean="0"/>
              <a:t>isseminated products based on sound analyses of accurate surveillance data guide prevention and control program planning.</a:t>
            </a:r>
            <a:r>
              <a:rPr lang="en-US" sz="1200" baseline="0" dirty="0" smtClean="0"/>
              <a:t> </a:t>
            </a:r>
            <a:r>
              <a:rPr lang="en-US" sz="1200" dirty="0" smtClean="0"/>
              <a:t> I</a:t>
            </a:r>
            <a:r>
              <a:rPr lang="en-US" sz="1200" kern="1200" dirty="0" smtClean="0">
                <a:solidFill>
                  <a:schemeClr val="tx1"/>
                </a:solidFill>
                <a:effectLst/>
                <a:latin typeface="Arial" charset="0"/>
                <a:ea typeface="+mn-ea"/>
                <a:cs typeface="+mn-cs"/>
              </a:rPr>
              <a:t>t is essential that HIV surveillance data meet specific criteria for quality before being analyzed and disseminated. In</a:t>
            </a:r>
            <a:r>
              <a:rPr lang="en-US" sz="1200" kern="1200" baseline="0" dirty="0" smtClean="0">
                <a:solidFill>
                  <a:schemeClr val="tx1"/>
                </a:solidFill>
                <a:effectLst/>
                <a:latin typeface="Arial" charset="0"/>
                <a:ea typeface="+mn-ea"/>
                <a:cs typeface="+mn-cs"/>
              </a:rPr>
              <a:t> this chapter, we have described the structural requirements, outcome and process standards to develop and meet this objective.  To summarize: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smtClean="0">
              <a:solidFill>
                <a:schemeClr val="tx1"/>
              </a:solidFill>
              <a:effectLst/>
              <a:latin typeface="Arial" charset="0"/>
              <a:ea typeface="+mn-ea"/>
              <a:cs typeface="+mn-cs"/>
            </a:endParaRPr>
          </a:p>
          <a:p>
            <a:pPr marL="171450" marR="0" indent="-171450" algn="l" defTabSz="914400" rtl="0" eaLnBrk="0" fontAlgn="base" latinLnBrk="0" hangingPunct="0">
              <a:lnSpc>
                <a:spcPct val="100000"/>
              </a:lnSpc>
              <a:spcBef>
                <a:spcPct val="30000"/>
              </a:spcBef>
              <a:spcAft>
                <a:spcPct val="0"/>
              </a:spcAft>
              <a:buClrTx/>
              <a:buSzTx/>
              <a:buFont typeface="Arial" pitchFamily="34" charset="0"/>
              <a:buChar char="•"/>
              <a:tabLst/>
              <a:defRPr/>
            </a:pPr>
            <a:r>
              <a:rPr lang="en-US" sz="1200" kern="1200" baseline="0" dirty="0" smtClean="0">
                <a:solidFill>
                  <a:schemeClr val="tx1"/>
                </a:solidFill>
                <a:effectLst/>
                <a:latin typeface="Arial" charset="0"/>
                <a:ea typeface="+mn-ea"/>
                <a:cs typeface="+mn-cs"/>
              </a:rPr>
              <a:t>HIV surveillance data should meet minimum performance standards for data quality.</a:t>
            </a:r>
          </a:p>
          <a:p>
            <a:pPr marL="171450" indent="-171450">
              <a:buFont typeface="Arial" pitchFamily="34" charset="0"/>
              <a:buChar char="•"/>
            </a:pPr>
            <a:r>
              <a:rPr lang="en-US" sz="1200" kern="1200" baseline="0" dirty="0" smtClean="0">
                <a:solidFill>
                  <a:schemeClr val="tx1"/>
                </a:solidFill>
                <a:effectLst/>
                <a:latin typeface="Arial" charset="0"/>
                <a:ea typeface="+mn-ea"/>
                <a:cs typeface="+mn-cs"/>
              </a:rPr>
              <a:t>HIV surveillance programs should have s</a:t>
            </a:r>
            <a:r>
              <a:rPr lang="en-US" sz="1200" dirty="0" smtClean="0"/>
              <a:t>ufficient capacity for analyzing surveillance data.</a:t>
            </a:r>
          </a:p>
          <a:p>
            <a:pPr marL="171450" indent="-171450">
              <a:buFont typeface="Arial" pitchFamily="34" charset="0"/>
              <a:buChar char="•"/>
            </a:pPr>
            <a:r>
              <a:rPr lang="en-US" sz="1200" dirty="0" smtClean="0"/>
              <a:t>An HIV surveillance report should be published at least annually and disseminated to partners, providers and public.</a:t>
            </a:r>
          </a:p>
          <a:p>
            <a:pPr marL="171450" indent="-171450">
              <a:buFont typeface="Arial" pitchFamily="34" charset="0"/>
              <a:buChar char="•"/>
            </a:pPr>
            <a:r>
              <a:rPr lang="en-US" sz="1200" dirty="0" smtClean="0"/>
              <a:t>A complete epidemiologic profile should</a:t>
            </a:r>
            <a:r>
              <a:rPr lang="en-US" sz="1200" baseline="0" dirty="0" smtClean="0"/>
              <a:t> be published at least once during the 5-year funding cycle.</a:t>
            </a:r>
            <a:endParaRPr lang="en-US" sz="1200" dirty="0" smtClean="0"/>
          </a:p>
          <a:p>
            <a:pPr marL="171450" indent="-171450">
              <a:buFont typeface="Arial" pitchFamily="34" charset="0"/>
              <a:buChar char="•"/>
            </a:pPr>
            <a:r>
              <a:rPr lang="en-US" sz="1200" dirty="0" smtClean="0"/>
              <a:t>Clear policies, procedures should</a:t>
            </a:r>
            <a:r>
              <a:rPr lang="en-US" sz="1200" baseline="0" dirty="0" smtClean="0"/>
              <a:t> be established </a:t>
            </a:r>
            <a:r>
              <a:rPr lang="en-US" sz="1200" dirty="0" smtClean="0"/>
              <a:t>for analyzing and disseminating data.</a:t>
            </a:r>
          </a:p>
          <a:p>
            <a:pPr marL="171450" indent="-171450">
              <a:buFont typeface="Arial" pitchFamily="34" charset="0"/>
              <a:buChar char="•"/>
            </a:pPr>
            <a:r>
              <a:rPr lang="en-US" sz="1200" dirty="0" smtClean="0"/>
              <a:t>Surveillance report should describe local HIV epidemiology, stratified by demographics and transmission category.</a:t>
            </a:r>
          </a:p>
          <a:p>
            <a:pPr marL="171450" indent="-171450">
              <a:buFont typeface="Arial" pitchFamily="34" charset="0"/>
              <a:buChar char="•"/>
            </a:pPr>
            <a:r>
              <a:rPr lang="en-US" sz="1200" dirty="0" smtClean="0"/>
              <a:t>Recommended analyses for reports should address burden of </a:t>
            </a:r>
            <a:r>
              <a:rPr lang="en-US" sz="1200" baseline="0" dirty="0" smtClean="0"/>
              <a:t>HIV disease, AIDS, and HIV </a:t>
            </a:r>
            <a:r>
              <a:rPr lang="en-US" sz="1200" dirty="0" smtClean="0"/>
              <a:t>incidence (where applicable),</a:t>
            </a:r>
            <a:r>
              <a:rPr lang="en-US" sz="1200" baseline="0" dirty="0" smtClean="0"/>
              <a:t> including the number of newly diagnosed cases of HIV and AIDS, rates of disease, and trends over time.</a:t>
            </a:r>
          </a:p>
          <a:p>
            <a:pPr marL="171450" indent="-171450">
              <a:buFont typeface="Arial" pitchFamily="34" charset="0"/>
              <a:buChar char="•"/>
            </a:pPr>
            <a:r>
              <a:rPr lang="en-US" sz="1200" dirty="0" smtClean="0"/>
              <a:t>Additionally, we suggest analyzing unmet need, late testers, diagnoses by country of origin, VL measures, mapping with GIS, and local interest topics, such as HIV among transgender</a:t>
            </a:r>
            <a:r>
              <a:rPr lang="en-US" sz="1200" baseline="0" dirty="0" smtClean="0"/>
              <a:t> persons.</a:t>
            </a:r>
          </a:p>
          <a:p>
            <a:pPr marL="171450" indent="-171450">
              <a:buFont typeface="Arial" pitchFamily="34" charset="0"/>
              <a:buChar char="•"/>
            </a:pPr>
            <a:r>
              <a:rPr lang="en-US" sz="1200" dirty="0" smtClean="0"/>
              <a:t>Finally, linking HIV surveillance data with other sources may provide additional</a:t>
            </a:r>
            <a:r>
              <a:rPr lang="en-US" sz="1200" baseline="0" dirty="0" smtClean="0"/>
              <a:t> useful information.</a:t>
            </a:r>
            <a:endParaRPr lang="en-US" sz="1200" dirty="0" smtClean="0"/>
          </a:p>
        </p:txBody>
      </p:sp>
      <p:sp>
        <p:nvSpPr>
          <p:cNvPr id="4" name="Slide Number Placeholder 3"/>
          <p:cNvSpPr>
            <a:spLocks noGrp="1"/>
          </p:cNvSpPr>
          <p:nvPr>
            <p:ph type="sldNum" sz="quarter" idx="10"/>
          </p:nvPr>
        </p:nvSpPr>
        <p:spPr/>
        <p:txBody>
          <a:bodyPr/>
          <a:lstStyle/>
          <a:p>
            <a:pPr>
              <a:defRPr/>
            </a:pPr>
            <a:fld id="{D5986D3C-F5E6-465B-9604-1A2DFBEBEA66}" type="slidenum">
              <a:rPr lang="en-US" smtClean="0"/>
              <a:pPr>
                <a:defRPr/>
              </a:pPr>
              <a:t>16</a:t>
            </a:fld>
            <a:endParaRPr lang="en-US"/>
          </a:p>
        </p:txBody>
      </p:sp>
    </p:spTree>
    <p:extLst>
      <p:ext uri="{BB962C8B-B14F-4D97-AF65-F5344CB8AC3E}">
        <p14:creationId xmlns:p14="http://schemas.microsoft.com/office/powerpoint/2010/main" val="37435756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9DBDCBC-02FA-4132-A59C-2AEAA2247DB6}" type="slidenum">
              <a:rPr lang="en-US"/>
              <a:pPr/>
              <a:t>17</a:t>
            </a:fld>
            <a:endParaRPr lang="en-US"/>
          </a:p>
        </p:txBody>
      </p:sp>
      <p:sp>
        <p:nvSpPr>
          <p:cNvPr id="486402" name="Rectangle 2"/>
          <p:cNvSpPr>
            <a:spLocks noGrp="1" noRot="1" noChangeAspect="1" noChangeArrowheads="1" noTextEdit="1"/>
          </p:cNvSpPr>
          <p:nvPr>
            <p:ph type="sldImg"/>
          </p:nvPr>
        </p:nvSpPr>
        <p:spPr>
          <a:ln/>
        </p:spPr>
      </p:sp>
      <p:sp>
        <p:nvSpPr>
          <p:cNvPr id="486403" name="Rectangle 3"/>
          <p:cNvSpPr>
            <a:spLocks noGrp="1" noChangeArrowheads="1"/>
          </p:cNvSpPr>
          <p:nvPr>
            <p:ph type="body" idx="1"/>
          </p:nvPr>
        </p:nvSpPr>
        <p:spPr/>
        <p:txBody>
          <a:bodyPr/>
          <a:lstStyle/>
          <a:p>
            <a:endParaRPr lang="en-US" sz="1000"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D5986D3C-F5E6-465B-9604-1A2DFBEBEA66}" type="slidenum">
              <a:rPr lang="en-US" smtClean="0"/>
              <a:pPr>
                <a:defRPr/>
              </a:pPr>
              <a:t>18</a:t>
            </a:fld>
            <a:endParaRPr lang="en-US"/>
          </a:p>
        </p:txBody>
      </p:sp>
    </p:spTree>
    <p:extLst>
      <p:ext uri="{BB962C8B-B14F-4D97-AF65-F5344CB8AC3E}">
        <p14:creationId xmlns:p14="http://schemas.microsoft.com/office/powerpoint/2010/main" val="42634705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5986D3C-F5E6-465B-9604-1A2DFBEBEA66}" type="slidenum">
              <a:rPr lang="en-US" smtClean="0"/>
              <a:pPr>
                <a:defRPr/>
              </a:pPr>
              <a:t>19</a:t>
            </a:fld>
            <a:endParaRPr lang="en-US"/>
          </a:p>
        </p:txBody>
      </p:sp>
    </p:spTree>
    <p:extLst>
      <p:ext uri="{BB962C8B-B14F-4D97-AF65-F5344CB8AC3E}">
        <p14:creationId xmlns:p14="http://schemas.microsoft.com/office/powerpoint/2010/main" val="10098274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objectives and goals of</a:t>
            </a:r>
            <a:r>
              <a:rPr lang="en-US" baseline="0" dirty="0" smtClean="0"/>
              <a:t> this webinar are to describe the </a:t>
            </a:r>
            <a:r>
              <a:rPr lang="en-US" dirty="0" smtClean="0"/>
              <a:t>structural and capacity requirements</a:t>
            </a:r>
            <a:r>
              <a:rPr lang="en-US" baseline="0" dirty="0" smtClean="0"/>
              <a:t> for quality, analysis and interpretation of HIV surveillance data, and describe and provide guidance on meeting the outcome</a:t>
            </a:r>
            <a:r>
              <a:rPr lang="en-US" dirty="0" smtClean="0"/>
              <a:t> and process standards for data analysis and dissemination, which include</a:t>
            </a:r>
            <a:r>
              <a:rPr lang="en-US" baseline="0" dirty="0" smtClean="0"/>
              <a:t> producing an integrated epidemiologic profile and an annual s</a:t>
            </a:r>
            <a:r>
              <a:rPr lang="en-US" dirty="0" smtClean="0"/>
              <a:t>urveillance report</a:t>
            </a:r>
            <a:r>
              <a:rPr lang="en-US" baseline="0" dirty="0" smtClean="0"/>
              <a:t> using r</a:t>
            </a:r>
            <a:r>
              <a:rPr lang="en-US" dirty="0" smtClean="0"/>
              <a:t>ecommended descriptive</a:t>
            </a:r>
            <a:r>
              <a:rPr lang="en-US" baseline="0" dirty="0" smtClean="0"/>
              <a:t> statistics </a:t>
            </a:r>
            <a:r>
              <a:rPr lang="en-US" dirty="0" smtClean="0"/>
              <a:t>and analyses, and linking HIV surveillance data with other sources to obtain</a:t>
            </a:r>
            <a:r>
              <a:rPr lang="en-US" baseline="0" dirty="0" smtClean="0"/>
              <a:t> additional information. </a:t>
            </a:r>
            <a:endParaRPr lang="en-US" dirty="0" smtClean="0"/>
          </a:p>
          <a:p>
            <a:r>
              <a:rPr lang="en-US" dirty="0" smtClean="0"/>
              <a:t>The chapter also provides</a:t>
            </a:r>
            <a:r>
              <a:rPr lang="en-US" baseline="0" dirty="0" smtClean="0"/>
              <a:t> t</a:t>
            </a:r>
            <a:r>
              <a:rPr lang="en-US" dirty="0" smtClean="0"/>
              <a:t>erms and definitions used in HIV surveillance analyses, and techniques, tools and resources for analyzing and displaying HIV surveillance data.</a:t>
            </a:r>
          </a:p>
          <a:p>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D5986D3C-F5E6-465B-9604-1A2DFBEBEA66}" type="slidenum">
              <a:rPr lang="en-US" smtClean="0"/>
              <a:pPr>
                <a:defRPr/>
              </a:pPr>
              <a:t>2</a:t>
            </a:fld>
            <a:endParaRPr lang="en-US"/>
          </a:p>
        </p:txBody>
      </p:sp>
    </p:spTree>
    <p:extLst>
      <p:ext uri="{BB962C8B-B14F-4D97-AF65-F5344CB8AC3E}">
        <p14:creationId xmlns:p14="http://schemas.microsoft.com/office/powerpoint/2010/main" val="42947423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buFontTx/>
              <a:buChar char="•"/>
            </a:pPr>
            <a:r>
              <a:rPr lang="en-US" dirty="0" smtClean="0"/>
              <a:t>This presentation will address the main topic areas of the chapter, including: Background, Structural requirements, Outcome standards, Process standards, Recommended analyses, and the Appendices.</a:t>
            </a:r>
          </a:p>
          <a:p>
            <a:pPr eaLnBrk="1" hangingPunct="1"/>
            <a:endParaRPr lang="en-US" dirty="0" smtClean="0"/>
          </a:p>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233858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buFontTx/>
              <a:buChar char="•"/>
            </a:pPr>
            <a:r>
              <a:rPr lang="en-US" dirty="0" smtClean="0"/>
              <a:t>Sound public health decisions are dependent on high-quality data. </a:t>
            </a:r>
          </a:p>
          <a:p>
            <a:pPr eaLnBrk="1" hangingPunct="1">
              <a:buFontTx/>
              <a:buChar char="•"/>
            </a:pPr>
            <a:r>
              <a:rPr lang="en-US" dirty="0" smtClean="0"/>
              <a:t>Some uses of our surveillance data include: effective monitoring of trends in HIV disease, the identification of behavioral risk factors in populations, and the successful development and evaluation of HIV intervention, prevention, and care programs.</a:t>
            </a:r>
          </a:p>
          <a:p>
            <a:pPr eaLnBrk="1" hangingPunct="1">
              <a:buFontTx/>
              <a:buChar char="•"/>
            </a:pPr>
            <a:r>
              <a:rPr lang="en-US" dirty="0" smtClean="0"/>
              <a:t>Surveillance data must be analyzed, presented and disseminated in a manner that facilitates the use of this information for public health action. </a:t>
            </a:r>
          </a:p>
          <a:p>
            <a:pPr eaLnBrk="1" hangingPunct="1">
              <a:buFontTx/>
              <a:buChar char="•"/>
            </a:pPr>
            <a:r>
              <a:rPr lang="en-US" dirty="0" smtClean="0"/>
              <a:t>Concerning data quality, then, it is essential that HIV surveillance data meet specific criteria for quality before being analyzed and disseminated. Data quality is addressed in the Data Quality and Evaluation chapter of Volume 1 of the </a:t>
            </a:r>
            <a:r>
              <a:rPr lang="en-US" i="1" dirty="0" smtClean="0"/>
              <a:t>Technical Guidance for HIV Surveillance Programs</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D5986D3C-F5E6-465B-9604-1A2DFBEBEA66}" type="slidenum">
              <a:rPr lang="en-US" smtClean="0"/>
              <a:pPr>
                <a:defRPr/>
              </a:pPr>
              <a:t>4</a:t>
            </a:fld>
            <a:endParaRPr lang="en-US"/>
          </a:p>
        </p:txBody>
      </p:sp>
    </p:spTree>
    <p:extLst>
      <p:ext uri="{BB962C8B-B14F-4D97-AF65-F5344CB8AC3E}">
        <p14:creationId xmlns:p14="http://schemas.microsoft.com/office/powerpoint/2010/main" val="38491758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Structural requirements include what a program must, should, or may HAVE to conduct data analysis &amp; dissemination.</a:t>
            </a:r>
          </a:p>
          <a:p>
            <a:pPr eaLnBrk="1" hangingPunct="1">
              <a:buFontTx/>
              <a:buChar char="•"/>
            </a:pPr>
            <a:r>
              <a:rPr lang="en-US" dirty="0" smtClean="0"/>
              <a:t>Prior to analysis, HIV surveillance data should meet minimum performance standards as shown in the Data Quality and Evaluation chapter of the</a:t>
            </a:r>
            <a:r>
              <a:rPr lang="en-US" i="1" dirty="0" smtClean="0"/>
              <a:t> Technical Guidance. </a:t>
            </a:r>
            <a:r>
              <a:rPr lang="en-US" dirty="0" smtClean="0"/>
              <a:t>Additionally, any report or presentation of the data should include discussion of the quality and limitations of the data. </a:t>
            </a:r>
          </a:p>
          <a:p>
            <a:pPr eaLnBrk="1" hangingPunct="1">
              <a:buFontTx/>
              <a:buChar char="•"/>
            </a:pPr>
            <a:r>
              <a:rPr lang="en-US" dirty="0" smtClean="0"/>
              <a:t>Surveillance programs must be capable of properly analyzing and interpreting data.  Programs should identify staff who are proficient in statistical analyses, either within the surveillance unit or outside the program.</a:t>
            </a:r>
          </a:p>
          <a:p>
            <a:pPr eaLnBrk="1" hangingPunct="1">
              <a:buFontTx/>
              <a:buChar char="•"/>
            </a:pPr>
            <a:r>
              <a:rPr lang="en-US" dirty="0" smtClean="0"/>
              <a:t>All personnel involved with the analysis of HIV surveillance data must comply with all appropriate security and confidentiality guidelines for HIV surveillance programs, including CDC’s Data Security and Confidentiality Guidelines for HIV, Viral Hepatitis, Sexually Transmitted Disease, and Tuberculosis Programs: Standards to Facilitate Sharing and Use of Surveillance Data for Public Health Action. </a:t>
            </a:r>
          </a:p>
          <a:p>
            <a:pPr eaLnBrk="1" hangingPunct="1">
              <a:buFontTx/>
              <a:buChar char="•"/>
            </a:pPr>
            <a:r>
              <a:rPr lang="en-US" dirty="0" smtClean="0"/>
              <a:t>CDC provides SAS software licenses to its surveillance grantees and provides SAS code to sites to assist with analysis. Contact the NCHHSTP Informatics Helpdesk to obtain relevant SAS programs. If your sites do not have sufficient staff to analyze data, (e.g., you are a very small program), contact CDC with a request for technical support.  Core Epis are often involved with such requests for technical assistance, for example, by helping to refine the research question, planning suitable analyses, preparing table shells, and identifying variables needed. </a:t>
            </a:r>
          </a:p>
        </p:txBody>
      </p:sp>
      <p:sp>
        <p:nvSpPr>
          <p:cNvPr id="4" name="Slide Number Placeholder 3"/>
          <p:cNvSpPr>
            <a:spLocks noGrp="1"/>
          </p:cNvSpPr>
          <p:nvPr>
            <p:ph type="sldNum" sz="quarter" idx="10"/>
          </p:nvPr>
        </p:nvSpPr>
        <p:spPr/>
        <p:txBody>
          <a:bodyPr/>
          <a:lstStyle/>
          <a:p>
            <a:pPr>
              <a:defRPr/>
            </a:pPr>
            <a:fld id="{D5986D3C-F5E6-465B-9604-1A2DFBEBEA66}" type="slidenum">
              <a:rPr lang="en-US" smtClean="0"/>
              <a:pPr>
                <a:defRPr/>
              </a:pPr>
              <a:t>5</a:t>
            </a:fld>
            <a:endParaRPr lang="en-US"/>
          </a:p>
        </p:txBody>
      </p:sp>
    </p:spTree>
    <p:extLst>
      <p:ext uri="{BB962C8B-B14F-4D97-AF65-F5344CB8AC3E}">
        <p14:creationId xmlns:p14="http://schemas.microsoft.com/office/powerpoint/2010/main" val="9123566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Outcome standards are measurable objectives. In the case of data analysis and dissemination, the outcome standard is the production and dissemination of a surveillance report and related products.</a:t>
            </a:r>
          </a:p>
          <a:p>
            <a:pPr eaLnBrk="1" hangingPunct="1">
              <a:buFontTx/>
              <a:buChar char="•"/>
            </a:pPr>
            <a:r>
              <a:rPr lang="en-US" dirty="0" smtClean="0"/>
              <a:t>Sites should publish an HIV surveillance report annually and an epidemiologic profile at least once</a:t>
            </a:r>
            <a:r>
              <a:rPr lang="en-US" baseline="0" dirty="0" smtClean="0"/>
              <a:t> during the 5-year funding cycle, </a:t>
            </a:r>
            <a:r>
              <a:rPr lang="en-US" dirty="0" smtClean="0"/>
              <a:t>to present descriptive HIV surveillance data to other units of the health department and community planning groups that use HIV surveillance data to allocate services for HIV prevention and patient care.  Users include providers of surveillance data, the public, and others.  Producing and distributing a routine report responsive to the needs of the various users will decrease the number of individual data requests.</a:t>
            </a:r>
          </a:p>
          <a:p>
            <a:endParaRPr lang="en-US" dirty="0"/>
          </a:p>
        </p:txBody>
      </p:sp>
      <p:sp>
        <p:nvSpPr>
          <p:cNvPr id="4" name="Slide Number Placeholder 3"/>
          <p:cNvSpPr>
            <a:spLocks noGrp="1"/>
          </p:cNvSpPr>
          <p:nvPr>
            <p:ph type="sldNum" sz="quarter" idx="10"/>
          </p:nvPr>
        </p:nvSpPr>
        <p:spPr/>
        <p:txBody>
          <a:bodyPr/>
          <a:lstStyle/>
          <a:p>
            <a:pPr>
              <a:defRPr/>
            </a:pPr>
            <a:fld id="{D5986D3C-F5E6-465B-9604-1A2DFBEBEA66}" type="slidenum">
              <a:rPr lang="en-US" smtClean="0"/>
              <a:pPr>
                <a:defRPr/>
              </a:pPr>
              <a:t>6</a:t>
            </a:fld>
            <a:endParaRPr lang="en-US"/>
          </a:p>
        </p:txBody>
      </p:sp>
    </p:spTree>
    <p:extLst>
      <p:ext uri="{BB962C8B-B14F-4D97-AF65-F5344CB8AC3E}">
        <p14:creationId xmlns:p14="http://schemas.microsoft.com/office/powerpoint/2010/main" val="15528722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90000"/>
              </a:lnSpc>
              <a:buFontTx/>
              <a:buChar char="•"/>
            </a:pPr>
            <a:r>
              <a:rPr lang="en-US" dirty="0" smtClean="0"/>
              <a:t>Surveillance programs should have clear policies and procedures for data analysis and dissemination within the jurisdiction. These policies and procedures should include: </a:t>
            </a:r>
          </a:p>
          <a:p>
            <a:pPr lvl="1" eaLnBrk="1" hangingPunct="1">
              <a:lnSpc>
                <a:spcPct val="90000"/>
              </a:lnSpc>
              <a:buFontTx/>
              <a:buChar char="•"/>
            </a:pPr>
            <a:r>
              <a:rPr lang="en-US" dirty="0" smtClean="0"/>
              <a:t>Guidance to prevent release of information that could identify an individual; </a:t>
            </a:r>
          </a:p>
          <a:p>
            <a:pPr lvl="1" eaLnBrk="1" hangingPunct="1">
              <a:lnSpc>
                <a:spcPct val="90000"/>
              </a:lnSpc>
              <a:buFontTx/>
              <a:buChar char="•"/>
            </a:pPr>
            <a:r>
              <a:rPr lang="en-US" dirty="0" smtClean="0"/>
              <a:t>Rules on the minimum population denominator and/or numerator for reporting; </a:t>
            </a:r>
          </a:p>
          <a:p>
            <a:pPr lvl="1" eaLnBrk="1" hangingPunct="1">
              <a:lnSpc>
                <a:spcPct val="90000"/>
              </a:lnSpc>
              <a:buFontTx/>
              <a:buChar char="•"/>
            </a:pPr>
            <a:r>
              <a:rPr lang="en-US" dirty="0" smtClean="0"/>
              <a:t>Guidance on interpreting rates calculated form small numerators (for example, rates calculated from numerators of less than 12 are considered unstable by HICSB),</a:t>
            </a:r>
            <a:r>
              <a:rPr lang="en-US" baseline="0" dirty="0" smtClean="0"/>
              <a:t> and suppression of small cell sizes where necessary;</a:t>
            </a:r>
            <a:endParaRPr lang="en-US" dirty="0" smtClean="0"/>
          </a:p>
          <a:p>
            <a:pPr lvl="1" eaLnBrk="1" hangingPunct="1">
              <a:lnSpc>
                <a:spcPct val="90000"/>
              </a:lnSpc>
              <a:buFontTx/>
              <a:buChar char="•"/>
            </a:pPr>
            <a:r>
              <a:rPr lang="en-US" dirty="0" smtClean="0"/>
              <a:t>Guidance that addresses data requests for which a meaningful interpretation of the data is not possible, i.e., data requests that are epidemiologically inappropriate because of small cell sizes, incomplete or uncertain data, or data unsuitable for the type of inquiry. </a:t>
            </a:r>
          </a:p>
          <a:p>
            <a:pPr lvl="1" eaLnBrk="1" hangingPunct="1">
              <a:lnSpc>
                <a:spcPct val="90000"/>
              </a:lnSpc>
              <a:buFontTx/>
              <a:buNone/>
            </a:pPr>
            <a:endParaRPr lang="en-US" dirty="0" smtClean="0"/>
          </a:p>
          <a:p>
            <a:pPr eaLnBrk="1" hangingPunct="1">
              <a:lnSpc>
                <a:spcPct val="90000"/>
              </a:lnSpc>
              <a:buFontTx/>
              <a:buChar char="•"/>
            </a:pPr>
            <a:r>
              <a:rPr lang="en-US" dirty="0" smtClean="0"/>
              <a:t>These practices aim to protect privacy and to avoid use of unreliable data about small subpopulations. Additional guidance on data release and establishing numerator and denominator rules can be found in Appendix B</a:t>
            </a:r>
            <a:r>
              <a:rPr lang="en-US" u="sng" dirty="0" smtClean="0"/>
              <a:t>,</a:t>
            </a:r>
            <a:r>
              <a:rPr lang="en-US" dirty="0" smtClean="0"/>
              <a:t> </a:t>
            </a:r>
            <a:r>
              <a:rPr lang="en-US" i="1" dirty="0" smtClean="0"/>
              <a:t>Techniques for Analyzing and Displaying Surveillance Data</a:t>
            </a:r>
            <a:r>
              <a:rPr lang="en-US" i="0" dirty="0" smtClean="0"/>
              <a:t>.</a:t>
            </a:r>
            <a:endParaRPr lang="en-US" dirty="0" smtClean="0"/>
          </a:p>
        </p:txBody>
      </p:sp>
      <p:sp>
        <p:nvSpPr>
          <p:cNvPr id="4" name="Slide Number Placeholder 3"/>
          <p:cNvSpPr>
            <a:spLocks noGrp="1"/>
          </p:cNvSpPr>
          <p:nvPr>
            <p:ph type="sldNum" sz="quarter" idx="10"/>
          </p:nvPr>
        </p:nvSpPr>
        <p:spPr/>
        <p:txBody>
          <a:bodyPr/>
          <a:lstStyle/>
          <a:p>
            <a:pPr>
              <a:defRPr/>
            </a:pPr>
            <a:fld id="{D5986D3C-F5E6-465B-9604-1A2DFBEBEA66}" type="slidenum">
              <a:rPr lang="en-US" smtClean="0"/>
              <a:pPr>
                <a:defRPr/>
              </a:pPr>
              <a:t>7</a:t>
            </a:fld>
            <a:endParaRPr lang="en-US"/>
          </a:p>
        </p:txBody>
      </p:sp>
    </p:spTree>
    <p:extLst>
      <p:ext uri="{BB962C8B-B14F-4D97-AF65-F5344CB8AC3E}">
        <p14:creationId xmlns:p14="http://schemas.microsoft.com/office/powerpoint/2010/main" val="26266504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90000"/>
              </a:lnSpc>
            </a:pPr>
            <a:r>
              <a:rPr lang="en-US" dirty="0" smtClean="0"/>
              <a:t>Policies and procedures should also be established for:</a:t>
            </a:r>
          </a:p>
          <a:p>
            <a:pPr eaLnBrk="1" hangingPunct="1">
              <a:lnSpc>
                <a:spcPct val="90000"/>
              </a:lnSpc>
              <a:buFontTx/>
              <a:buChar char="•"/>
            </a:pPr>
            <a:r>
              <a:rPr lang="en-US" dirty="0" smtClean="0"/>
              <a:t>Review of products (reports, guidance documents, presentations, etc.). </a:t>
            </a:r>
          </a:p>
          <a:p>
            <a:pPr eaLnBrk="1" hangingPunct="1">
              <a:lnSpc>
                <a:spcPct val="90000"/>
              </a:lnSpc>
              <a:buFontTx/>
              <a:buChar char="•"/>
            </a:pPr>
            <a:r>
              <a:rPr lang="en-US" dirty="0" smtClean="0"/>
              <a:t>A list of job positions of persons involved in analysis of data and who approves the release of data.</a:t>
            </a:r>
          </a:p>
          <a:p>
            <a:pPr eaLnBrk="1" hangingPunct="1">
              <a:lnSpc>
                <a:spcPct val="90000"/>
              </a:lnSpc>
              <a:buFontTx/>
              <a:buChar char="•"/>
            </a:pPr>
            <a:r>
              <a:rPr lang="en-US" dirty="0" smtClean="0"/>
              <a:t>A mechanism that ensures that all staff comply with S&amp;C procedures and policies.</a:t>
            </a:r>
          </a:p>
          <a:p>
            <a:pPr eaLnBrk="1" hangingPunct="1">
              <a:lnSpc>
                <a:spcPct val="90000"/>
              </a:lnSpc>
              <a:buFontTx/>
              <a:buChar char="•"/>
            </a:pPr>
            <a:r>
              <a:rPr lang="en-US" dirty="0" smtClean="0"/>
              <a:t>Finally, areas should have a policy on authorship, and access to data by researchers outside the health department. </a:t>
            </a:r>
          </a:p>
          <a:p>
            <a:pPr eaLnBrk="1" hangingPunct="1">
              <a:lnSpc>
                <a:spcPct val="90000"/>
              </a:lnSpc>
            </a:pP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D5986D3C-F5E6-465B-9604-1A2DFBEBEA66}" type="slidenum">
              <a:rPr lang="en-US" smtClean="0"/>
              <a:pPr>
                <a:defRPr/>
              </a:pPr>
              <a:t>8</a:t>
            </a:fld>
            <a:endParaRPr lang="en-US"/>
          </a:p>
        </p:txBody>
      </p:sp>
    </p:spTree>
    <p:extLst>
      <p:ext uri="{BB962C8B-B14F-4D97-AF65-F5344CB8AC3E}">
        <p14:creationId xmlns:p14="http://schemas.microsoft.com/office/powerpoint/2010/main" val="35295995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80000"/>
              </a:lnSpc>
              <a:buFontTx/>
              <a:buChar char="•"/>
              <a:defRPr/>
            </a:pPr>
            <a:r>
              <a:rPr lang="en-US" sz="1200" dirty="0" smtClean="0"/>
              <a:t>The surveillance report should present descriptive statistics on the epidemiology of HIV in the program area and should complement but not repeat what is available in the Epi Profiles produced in the jurisdiction.</a:t>
            </a:r>
          </a:p>
          <a:p>
            <a:pPr eaLnBrk="1" hangingPunct="1">
              <a:lnSpc>
                <a:spcPct val="80000"/>
              </a:lnSpc>
              <a:buFontTx/>
              <a:buChar char="•"/>
              <a:defRPr/>
            </a:pPr>
            <a:r>
              <a:rPr lang="en-US" sz="1200" dirty="0" smtClean="0"/>
              <a:t>Stratification</a:t>
            </a:r>
            <a:r>
              <a:rPr lang="en-US" sz="1200" i="1" dirty="0" smtClean="0"/>
              <a:t> </a:t>
            </a:r>
            <a:r>
              <a:rPr lang="en-US" sz="1200" dirty="0" smtClean="0"/>
              <a:t>by the variables listed here should be included in each surveillance report. Decisions on how to display them should be made in consultation with data users, according to their needs.  For example, the HIV care part of the health department may want age groupings that match how it guides programs or is funded.</a:t>
            </a:r>
          </a:p>
          <a:p>
            <a:pPr eaLnBrk="1" hangingPunct="1">
              <a:lnSpc>
                <a:spcPct val="80000"/>
              </a:lnSpc>
              <a:buFontTx/>
              <a:buChar char="•"/>
              <a:defRPr/>
            </a:pPr>
            <a:endParaRPr lang="en-US" sz="1200" dirty="0" smtClean="0"/>
          </a:p>
          <a:p>
            <a:pPr marL="0" marR="0" indent="0" algn="l" defTabSz="914400" rtl="0" eaLnBrk="1" fontAlgn="base" latinLnBrk="0" hangingPunct="1">
              <a:lnSpc>
                <a:spcPct val="80000"/>
              </a:lnSpc>
              <a:spcBef>
                <a:spcPct val="30000"/>
              </a:spcBef>
              <a:spcAft>
                <a:spcPct val="0"/>
              </a:spcAft>
              <a:buClrTx/>
              <a:buSzTx/>
              <a:buFontTx/>
              <a:buChar char="•"/>
              <a:tabLst/>
              <a:defRPr/>
            </a:pPr>
            <a:r>
              <a:rPr lang="en-US" sz="1200" b="1" dirty="0" smtClean="0"/>
              <a:t>Race/ethnicity</a:t>
            </a:r>
            <a:r>
              <a:rPr lang="en-US" sz="1200" dirty="0" smtClean="0"/>
              <a:t> should be classified using</a:t>
            </a:r>
            <a:r>
              <a:rPr lang="en-US" sz="1200" baseline="0" dirty="0" smtClean="0"/>
              <a:t> OMB’s current race categories </a:t>
            </a:r>
            <a:r>
              <a:rPr lang="en-US" sz="1200" dirty="0" smtClean="0"/>
              <a:t>that were implemented by January 1, 2003.</a:t>
            </a:r>
            <a:r>
              <a:rPr lang="en-US" sz="1200" baseline="0" dirty="0" smtClean="0"/>
              <a:t> </a:t>
            </a:r>
          </a:p>
          <a:p>
            <a:pPr marL="0" marR="0" indent="0" algn="l" defTabSz="914400" rtl="0" eaLnBrk="1" fontAlgn="base" latinLnBrk="0" hangingPunct="1">
              <a:lnSpc>
                <a:spcPct val="80000"/>
              </a:lnSpc>
              <a:spcBef>
                <a:spcPct val="30000"/>
              </a:spcBef>
              <a:spcAft>
                <a:spcPct val="0"/>
              </a:spcAft>
              <a:buClrTx/>
              <a:buSzTx/>
              <a:buFontTx/>
              <a:buChar char="•"/>
              <a:tabLst/>
              <a:defRPr/>
            </a:pPr>
            <a:r>
              <a:rPr lang="en-US" sz="1200" dirty="0" smtClean="0"/>
              <a:t>Data by </a:t>
            </a:r>
            <a:r>
              <a:rPr lang="en-US" sz="1200" b="1" dirty="0" smtClean="0"/>
              <a:t>age</a:t>
            </a:r>
            <a:r>
              <a:rPr lang="en-US" sz="1200" dirty="0" smtClean="0"/>
              <a:t> are often displayed in groups, and are commonly displayed for “adults/adolescents” or “children”.  The age category for adults and adolescents comprises persons aged 13 years and older; the age category for children is younger than 13 years of age. When referring to age, age at diagnosis is most often used for prevention purposes and current age is used for care purposes.</a:t>
            </a:r>
          </a:p>
          <a:p>
            <a:pPr eaLnBrk="1" hangingPunct="1">
              <a:lnSpc>
                <a:spcPct val="80000"/>
              </a:lnSpc>
              <a:buFontTx/>
              <a:buChar char="•"/>
              <a:defRPr/>
            </a:pPr>
            <a:r>
              <a:rPr lang="en-US" sz="1200" b="1" dirty="0" smtClean="0"/>
              <a:t>Sex</a:t>
            </a:r>
            <a:r>
              <a:rPr lang="en-US" sz="1200" dirty="0" smtClean="0"/>
              <a:t> is most commonly displayed based on assigned sex at birth.  Male and female are the standard designations for sex; however, areas may choose to analyze and display data on local needs</a:t>
            </a:r>
            <a:r>
              <a:rPr lang="en-US" sz="1200" u="sng" dirty="0" smtClean="0"/>
              <a:t>.</a:t>
            </a:r>
            <a:r>
              <a:rPr lang="en-US" dirty="0" smtClean="0"/>
              <a:t> For instance, areas may wish to collect and analyze data for persons whose gender identity or expression does not match their sex assigned at birth (i.e., transgender persons).  Such data should be collected in separate fields from, and in addition to, the sex at birth field. Additional guidance on collecting data on gender identity may be found in Appendix C.</a:t>
            </a:r>
            <a:r>
              <a:rPr lang="en-US" baseline="0" dirty="0" smtClean="0"/>
              <a:t> </a:t>
            </a:r>
          </a:p>
          <a:p>
            <a:pPr eaLnBrk="1" hangingPunct="1">
              <a:lnSpc>
                <a:spcPct val="80000"/>
              </a:lnSpc>
              <a:buFontTx/>
              <a:buChar char="•"/>
              <a:defRPr/>
            </a:pPr>
            <a:r>
              <a:rPr lang="en-US" sz="1200" b="1" dirty="0" smtClean="0"/>
              <a:t>Transmission category </a:t>
            </a:r>
            <a:r>
              <a:rPr lang="en-US" sz="1200" dirty="0" smtClean="0"/>
              <a:t>is the term for </a:t>
            </a:r>
            <a:r>
              <a:rPr lang="en-US" dirty="0" smtClean="0"/>
              <a:t>classifying patient history variable data collected on the HIV Confidential Case Report form by assigning risk factor hierarchically. The categories are meant to convey the most likely way the person was infected.</a:t>
            </a:r>
            <a:endParaRPr lang="en-US" sz="1200" dirty="0" smtClean="0"/>
          </a:p>
          <a:p>
            <a:pPr eaLnBrk="1" hangingPunct="1">
              <a:lnSpc>
                <a:spcPct val="80000"/>
              </a:lnSpc>
              <a:buFontTx/>
              <a:buChar char="•"/>
              <a:defRPr/>
            </a:pPr>
            <a:r>
              <a:rPr lang="en-US" sz="1200" dirty="0" smtClean="0"/>
              <a:t>Because recently reported cases of HIV are more likely to be reported without sufficient risk factor information, and risk factor information may never be reported for some cases, some transmission categories will be underestimated unless adjustments are made.  </a:t>
            </a:r>
            <a:r>
              <a:rPr lang="en-US" dirty="0" smtClean="0"/>
              <a:t>CDC uses </a:t>
            </a:r>
            <a:r>
              <a:rPr lang="en-US" i="1" dirty="0" smtClean="0"/>
              <a:t>multiple imputation</a:t>
            </a:r>
            <a:r>
              <a:rPr lang="en-US" dirty="0" smtClean="0"/>
              <a:t> (MI) to assign HIV transmission categories for cases that are reported without risk factor information.</a:t>
            </a:r>
          </a:p>
          <a:p>
            <a:pPr eaLnBrk="1" hangingPunct="1">
              <a:lnSpc>
                <a:spcPct val="80000"/>
              </a:lnSpc>
              <a:buFontTx/>
              <a:buChar char="•"/>
              <a:defRPr/>
            </a:pPr>
            <a:r>
              <a:rPr lang="en-US" dirty="0" smtClean="0"/>
              <a:t>CDC has developed a user guide and SAS programs for implementing MI locally. For additional information on MI, refer to the chapter on Risk Factor Ascertainment in the </a:t>
            </a:r>
            <a:r>
              <a:rPr lang="en-US" i="1" dirty="0" smtClean="0"/>
              <a:t>Technical Guidance.</a:t>
            </a:r>
            <a:r>
              <a:rPr lang="en-US" dirty="0" smtClean="0"/>
              <a:t> </a:t>
            </a:r>
            <a:endParaRPr lang="en-US" sz="1200" dirty="0" smtClean="0"/>
          </a:p>
          <a:p>
            <a:pPr eaLnBrk="1" hangingPunct="1">
              <a:lnSpc>
                <a:spcPct val="80000"/>
              </a:lnSpc>
              <a:buFontTx/>
              <a:buChar char="•"/>
              <a:defRPr/>
            </a:pPr>
            <a:r>
              <a:rPr lang="en-US" sz="1200" dirty="0" smtClean="0"/>
              <a:t>Suveillance programs should, at a minimum, analyze and display data for their entire jurisdiction (for example, state) and, in most areas, by designated </a:t>
            </a:r>
            <a:r>
              <a:rPr lang="en-US" sz="1200" b="1" dirty="0" smtClean="0"/>
              <a:t>geographic subdivision</a:t>
            </a:r>
            <a:r>
              <a:rPr lang="en-US" sz="1200" dirty="0" smtClean="0"/>
              <a:t>, such as health district, county, or census unit.  Areas should develop and follow their own data release policies in accordance with S&amp;C guidelines which address the display of small cell sizes and presenting data for small population subgroups. HICSB’s </a:t>
            </a:r>
            <a:r>
              <a:rPr lang="en-US" dirty="0" smtClean="0"/>
              <a:t>Data Re-Release Agreement for HIV Surveillance and Surveillance-Related Data</a:t>
            </a:r>
            <a:r>
              <a:rPr lang="en-US" sz="1200" dirty="0" smtClean="0"/>
              <a:t> is an example of such a policy, and the chapter includes </a:t>
            </a:r>
            <a:r>
              <a:rPr lang="en-US" sz="1200" baseline="0" dirty="0" smtClean="0"/>
              <a:t>a list of documents providing </a:t>
            </a:r>
            <a:r>
              <a:rPr lang="en-US" sz="1200" dirty="0" smtClean="0"/>
              <a:t>useful </a:t>
            </a:r>
            <a:r>
              <a:rPr lang="en-US" dirty="0" smtClean="0"/>
              <a:t>guidance for developing data release</a:t>
            </a:r>
            <a:r>
              <a:rPr lang="en-US" baseline="0" dirty="0" smtClean="0"/>
              <a:t> policies.</a:t>
            </a:r>
          </a:p>
          <a:p>
            <a:pPr eaLnBrk="1" hangingPunct="1">
              <a:lnSpc>
                <a:spcPct val="80000"/>
              </a:lnSpc>
              <a:buFontTx/>
              <a:buChar char="•"/>
              <a:defRPr/>
            </a:pPr>
            <a:r>
              <a:rPr lang="en-US" baseline="0" dirty="0" smtClean="0"/>
              <a:t>To assess trends in cases, deaths, or prevalence, it is preferable to use adjusted data, presented by </a:t>
            </a:r>
            <a:r>
              <a:rPr lang="en-US" b="1" baseline="0" dirty="0" smtClean="0"/>
              <a:t>year of diagnosis,</a:t>
            </a:r>
            <a:r>
              <a:rPr lang="en-US" baseline="0" dirty="0" smtClean="0"/>
              <a:t> rather than data by year of report.</a:t>
            </a:r>
            <a:endParaRPr lang="en-US" dirty="0"/>
          </a:p>
        </p:txBody>
      </p:sp>
      <p:sp>
        <p:nvSpPr>
          <p:cNvPr id="4" name="Slide Number Placeholder 3"/>
          <p:cNvSpPr>
            <a:spLocks noGrp="1"/>
          </p:cNvSpPr>
          <p:nvPr>
            <p:ph type="sldNum" sz="quarter" idx="10"/>
          </p:nvPr>
        </p:nvSpPr>
        <p:spPr/>
        <p:txBody>
          <a:bodyPr/>
          <a:lstStyle/>
          <a:p>
            <a:pPr>
              <a:defRPr/>
            </a:pPr>
            <a:fld id="{D5986D3C-F5E6-465B-9604-1A2DFBEBEA66}" type="slidenum">
              <a:rPr lang="en-US" smtClean="0"/>
              <a:pPr>
                <a:defRPr/>
              </a:pPr>
              <a:t>9</a:t>
            </a:fld>
            <a:endParaRPr lang="en-US"/>
          </a:p>
        </p:txBody>
      </p:sp>
    </p:spTree>
    <p:extLst>
      <p:ext uri="{BB962C8B-B14F-4D97-AF65-F5344CB8AC3E}">
        <p14:creationId xmlns:p14="http://schemas.microsoft.com/office/powerpoint/2010/main" val="180225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3D033DE-1700-4525-B316-3AF0F14FFF7E}" type="slidenum">
              <a:rPr lang="en-US"/>
              <a:pPr>
                <a:defRPr/>
              </a:pPr>
              <a:t>‹#›</a:t>
            </a:fld>
            <a:endParaRPr lang="en-US"/>
          </a:p>
        </p:txBody>
      </p:sp>
    </p:spTree>
    <p:extLst>
      <p:ext uri="{BB962C8B-B14F-4D97-AF65-F5344CB8AC3E}">
        <p14:creationId xmlns:p14="http://schemas.microsoft.com/office/powerpoint/2010/main" val="2640326831"/>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E6AEAAC-104A-4D93-B108-2696F9B17A53}" type="slidenum">
              <a:rPr lang="en-US"/>
              <a:pPr>
                <a:defRPr/>
              </a:pPr>
              <a:t>‹#›</a:t>
            </a:fld>
            <a:endParaRPr lang="en-US"/>
          </a:p>
        </p:txBody>
      </p:sp>
    </p:spTree>
    <p:extLst>
      <p:ext uri="{BB962C8B-B14F-4D97-AF65-F5344CB8AC3E}">
        <p14:creationId xmlns:p14="http://schemas.microsoft.com/office/powerpoint/2010/main" val="2180995206"/>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10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6D1745D-7E22-4851-98E5-B3533EEB8AE5}" type="slidenum">
              <a:rPr lang="en-US"/>
              <a:pPr>
                <a:defRPr/>
              </a:pPr>
              <a:t>‹#›</a:t>
            </a:fld>
            <a:endParaRPr lang="en-US"/>
          </a:p>
        </p:txBody>
      </p:sp>
    </p:spTree>
    <p:extLst>
      <p:ext uri="{BB962C8B-B14F-4D97-AF65-F5344CB8AC3E}">
        <p14:creationId xmlns:p14="http://schemas.microsoft.com/office/powerpoint/2010/main" val="1196928098"/>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solidFill>
                  <a:schemeClr val="bg1"/>
                </a:solidFill>
                <a:effectLst/>
              </a:defRPr>
            </a:lvl1pPr>
          </a:lstStyle>
          <a:p>
            <a:r>
              <a:rPr lang="en-US" dirty="0" smtClean="0"/>
              <a:t>Title of Presentation – Myriad Pro</a:t>
            </a:r>
            <a:br>
              <a:rPr lang="en-US" dirty="0" smtClean="0"/>
            </a:br>
            <a:r>
              <a:rPr lang="en-US" dirty="0" smtClean="0"/>
              <a:t> Bold, Shadow 28pt</a:t>
            </a:r>
            <a:endParaRPr lang="en-US" dirty="0"/>
          </a:p>
        </p:txBody>
      </p:sp>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6" name="Text Placeholder 5"/>
          <p:cNvSpPr>
            <a:spLocks noGrp="1"/>
          </p:cNvSpPr>
          <p:nvPr userDrawn="1">
            <p:ph type="body" sz="quarter" idx="11" hasCustomPrompt="1"/>
          </p:nvPr>
        </p:nvSpPr>
        <p:spPr>
          <a:xfrm>
            <a:off x="2286000" y="6272784"/>
            <a:ext cx="5105400" cy="18288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
        <p:nvSpPr>
          <p:cNvPr id="7" name="Text Placeholder 6"/>
          <p:cNvSpPr>
            <a:spLocks noGrp="1"/>
          </p:cNvSpPr>
          <p:nvPr userDrawn="1">
            <p:ph type="body" sz="quarter" idx="12" hasCustomPrompt="1"/>
          </p:nvPr>
        </p:nvSpPr>
        <p:spPr>
          <a:xfrm>
            <a:off x="2286000" y="6464808"/>
            <a:ext cx="5105400" cy="22860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Tree>
    <p:extLst>
      <p:ext uri="{BB962C8B-B14F-4D97-AF65-F5344CB8AC3E}">
        <p14:creationId xmlns:p14="http://schemas.microsoft.com/office/powerpoint/2010/main" val="1131929033"/>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extLst>
      <p:ext uri="{BB962C8B-B14F-4D97-AF65-F5344CB8AC3E}">
        <p14:creationId xmlns:p14="http://schemas.microsoft.com/office/powerpoint/2010/main" val="1126337914"/>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ata Slide (for content heavy tables and chart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extLst>
      <p:ext uri="{BB962C8B-B14F-4D97-AF65-F5344CB8AC3E}">
        <p14:creationId xmlns:p14="http://schemas.microsoft.com/office/powerpoint/2010/main" val="2564573730"/>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solidFill>
                  <a:schemeClr val="bg1"/>
                </a:solidFill>
                <a:effectLst/>
              </a:defRPr>
            </a:lvl1pPr>
          </a:lstStyle>
          <a:p>
            <a:r>
              <a:rPr lang="en-US" dirty="0" smtClean="0"/>
              <a:t>Title of Presentation – Myriad Pro</a:t>
            </a:r>
            <a:br>
              <a:rPr lang="en-US" dirty="0" smtClean="0"/>
            </a:br>
            <a:r>
              <a:rPr lang="en-US" dirty="0" smtClean="0"/>
              <a:t> Bold, Shadow 28pt</a:t>
            </a:r>
            <a:endParaRPr lang="en-US" dirty="0"/>
          </a:p>
        </p:txBody>
      </p:sp>
    </p:spTree>
    <p:extLst>
      <p:ext uri="{BB962C8B-B14F-4D97-AF65-F5344CB8AC3E}">
        <p14:creationId xmlns:p14="http://schemas.microsoft.com/office/powerpoint/2010/main" val="3383939656"/>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asic Content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6705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extLst>
      <p:ext uri="{BB962C8B-B14F-4D97-AF65-F5344CB8AC3E}">
        <p14:creationId xmlns:p14="http://schemas.microsoft.com/office/powerpoint/2010/main" val="3213111745"/>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2313" y="4406900"/>
            <a:ext cx="7772400" cy="1362075"/>
          </a:xfrm>
          <a:prstGeom prst="rect">
            <a:avLst/>
          </a:prstGeom>
        </p:spPr>
        <p:txBody>
          <a:bodyPr anchor="t"/>
          <a:lstStyle>
            <a:lvl1pPr algn="l">
              <a:lnSpc>
                <a:spcPts val="3800"/>
              </a:lnSpc>
              <a:defRPr sz="3600" b="1" cap="all" baseline="0">
                <a:solidFill>
                  <a:schemeClr val="bg1"/>
                </a:solidFill>
                <a:effectLst/>
              </a:defRPr>
            </a:lvl1pPr>
          </a:lstStyle>
          <a:p>
            <a:r>
              <a:rPr lang="en-US" dirty="0" smtClean="0"/>
              <a:t>Section Header</a:t>
            </a:r>
            <a:br>
              <a:rPr lang="en-US" dirty="0" smtClean="0"/>
            </a:br>
            <a:r>
              <a:rPr lang="en-US" dirty="0" smtClean="0"/>
              <a:t>Myriad Pro, bold, shadow, 36pt </a:t>
            </a:r>
            <a:endParaRPr lang="en-US" dirty="0"/>
          </a:p>
        </p:txBody>
      </p:sp>
      <p:sp>
        <p:nvSpPr>
          <p:cNvPr id="3" name="Text Placeholder 2"/>
          <p:cNvSpPr>
            <a:spLocks noGrp="1"/>
          </p:cNvSpPr>
          <p:nvPr>
            <p:ph type="body" idx="1" hasCustomPrompt="1"/>
          </p:nvPr>
        </p:nvSpPr>
        <p:spPr>
          <a:xfrm>
            <a:off x="722313" y="2906713"/>
            <a:ext cx="7772400" cy="1500187"/>
          </a:xfrm>
          <a:prstGeom prst="rect">
            <a:avLst/>
          </a:prstGeom>
        </p:spPr>
        <p:txBody>
          <a:bodyPr anchor="b"/>
          <a:lstStyle>
            <a:lvl1pPr marL="0" indent="0">
              <a:lnSpc>
                <a:spcPts val="2200"/>
              </a:lnSpc>
              <a:buNone/>
              <a:defRPr sz="2000" baseline="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Subhead – Myriad Pro, 20pt</a:t>
            </a:r>
          </a:p>
        </p:txBody>
      </p:sp>
    </p:spTree>
    <p:extLst>
      <p:ext uri="{BB962C8B-B14F-4D97-AF65-F5344CB8AC3E}">
        <p14:creationId xmlns:p14="http://schemas.microsoft.com/office/powerpoint/2010/main" val="3420013579"/>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3050"/>
            <a:ext cx="3008313" cy="1162050"/>
          </a:xfrm>
          <a:prstGeom prst="rect">
            <a:avLst/>
          </a:prstGeom>
        </p:spPr>
        <p:txBody>
          <a:bodyPr anchor="b"/>
          <a:lstStyle>
            <a:lvl1pPr algn="l">
              <a:defRPr sz="2000" b="1" baseline="0">
                <a:solidFill>
                  <a:schemeClr val="bg1"/>
                </a:solidFill>
                <a:effectLst/>
              </a:defRPr>
            </a:lvl1pPr>
          </a:lstStyle>
          <a:p>
            <a:r>
              <a:rPr lang="en-US" dirty="0" smtClean="0"/>
              <a:t>Header – Myriad Pro, bold, shadow, 20pt</a:t>
            </a:r>
            <a:endParaRPr lang="en-US" dirty="0"/>
          </a:p>
        </p:txBody>
      </p:sp>
      <p:sp>
        <p:nvSpPr>
          <p:cNvPr id="3" name="Content Placeholder 2"/>
          <p:cNvSpPr>
            <a:spLocks noGrp="1"/>
          </p:cNvSpPr>
          <p:nvPr>
            <p:ph idx="1" hasCustomPrompt="1"/>
          </p:nvPr>
        </p:nvSpPr>
        <p:spPr>
          <a:xfrm>
            <a:off x="3575050" y="273051"/>
            <a:ext cx="5111750" cy="5518150"/>
          </a:xfrm>
          <a:prstGeom prst="rect">
            <a:avLst/>
          </a:prstGeom>
        </p:spPr>
        <p:txBody>
          <a:bodyPr anchor="ctr" anchorCtr="0"/>
          <a:lstStyle>
            <a:lvl1pPr>
              <a:buClr>
                <a:schemeClr val="bg1"/>
              </a:buClr>
              <a:buSzPct val="70000"/>
              <a:buFont typeface="Wingdings" pitchFamily="2" charset="2"/>
              <a:buChar char="q"/>
              <a:defRPr sz="2400" b="1">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a:solidFill>
                  <a:schemeClr val="bg2"/>
                </a:solidFill>
              </a:defRPr>
            </a:lvl4pPr>
            <a:lvl5pPr>
              <a:buClr>
                <a:schemeClr val="bg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4" name="Text Placeholder 3"/>
          <p:cNvSpPr>
            <a:spLocks noGrp="1"/>
          </p:cNvSpPr>
          <p:nvPr>
            <p:ph type="body" sz="half" idx="2" hasCustomPrompt="1"/>
          </p:nvPr>
        </p:nvSpPr>
        <p:spPr>
          <a:xfrm>
            <a:off x="457200" y="1435101"/>
            <a:ext cx="3008313" cy="4356099"/>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Paragraph of type</a:t>
            </a:r>
          </a:p>
          <a:p>
            <a:pPr lvl="0"/>
            <a:r>
              <a:rPr lang="en-US" dirty="0" smtClean="0"/>
              <a:t>Myriad Pro, 14pt</a:t>
            </a:r>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extLst>
      <p:ext uri="{BB962C8B-B14F-4D97-AF65-F5344CB8AC3E}">
        <p14:creationId xmlns:p14="http://schemas.microsoft.com/office/powerpoint/2010/main" val="2515830479"/>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800600"/>
            <a:ext cx="5486400" cy="566738"/>
          </a:xfrm>
          <a:prstGeom prst="rect">
            <a:avLst/>
          </a:prstGeom>
        </p:spPr>
        <p:txBody>
          <a:bodyPr anchor="b"/>
          <a:lstStyle>
            <a:lvl1pPr algn="l">
              <a:defRPr sz="2000" b="1" baseline="0">
                <a:solidFill>
                  <a:schemeClr val="bg1"/>
                </a:solidFill>
                <a:effectLst/>
              </a:defRPr>
            </a:lvl1pPr>
          </a:lstStyle>
          <a:p>
            <a:r>
              <a:rPr lang="en-US" dirty="0" smtClean="0"/>
              <a:t>Photo Title – Myriad Pro, Bold, Shadow, 20pt</a:t>
            </a:r>
            <a:endParaRPr lang="en-US" dirty="0"/>
          </a:p>
        </p:txBody>
      </p:sp>
      <p:sp>
        <p:nvSpPr>
          <p:cNvPr id="3" name="Picture Placeholder 2"/>
          <p:cNvSpPr>
            <a:spLocks noGrp="1"/>
          </p:cNvSpPr>
          <p:nvPr>
            <p:ph type="pic" idx="1"/>
          </p:nvPr>
        </p:nvSpPr>
        <p:spPr>
          <a:xfrm>
            <a:off x="1792288" y="612775"/>
            <a:ext cx="5486400" cy="4114800"/>
          </a:xfrm>
          <a:prstGeom prst="rect">
            <a:avLst/>
          </a:prstGeom>
          <a:ln w="25400">
            <a:solidFill>
              <a:schemeClr val="bg2"/>
            </a:solidFill>
          </a:ln>
          <a:effectLst>
            <a:outerShdw blurRad="44450" dist="27940" dir="5400000" algn="ctr">
              <a:srgbClr val="000000">
                <a:alpha val="32000"/>
              </a:srgbClr>
            </a:outerShdw>
          </a:effectLst>
        </p:spPr>
        <p:txBody>
          <a:bodyPr/>
          <a:lstStyle>
            <a:lvl1pPr marL="0" indent="0">
              <a:buNone/>
              <a:defRPr sz="3200">
                <a:solidFill>
                  <a:schemeClr val="bg1"/>
                </a:solidFill>
                <a:effectLs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hasCustomPrompt="1"/>
          </p:nvPr>
        </p:nvSpPr>
        <p:spPr>
          <a:xfrm>
            <a:off x="1792288" y="5367338"/>
            <a:ext cx="5486400" cy="804862"/>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Caption or credits for photo – Myriad Pro, 14pt</a:t>
            </a:r>
          </a:p>
        </p:txBody>
      </p:sp>
    </p:spTree>
    <p:extLst>
      <p:ext uri="{BB962C8B-B14F-4D97-AF65-F5344CB8AC3E}">
        <p14:creationId xmlns:p14="http://schemas.microsoft.com/office/powerpoint/2010/main" val="801745289"/>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DDFDD3E-C256-4671-ACD5-9CD44D822B87}" type="slidenum">
              <a:rPr lang="en-US"/>
              <a:pPr>
                <a:defRPr/>
              </a:pPr>
              <a:t>‹#›</a:t>
            </a:fld>
            <a:endParaRPr lang="en-US"/>
          </a:p>
        </p:txBody>
      </p:sp>
    </p:spTree>
    <p:extLst>
      <p:ext uri="{BB962C8B-B14F-4D97-AF65-F5344CB8AC3E}">
        <p14:creationId xmlns:p14="http://schemas.microsoft.com/office/powerpoint/2010/main" val="4128412171"/>
      </p:ext>
    </p:extLst>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losing">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371600" y="2057400"/>
            <a:ext cx="6400800" cy="2057400"/>
          </a:xfrm>
          <a:prstGeom prst="rect">
            <a:avLst/>
          </a:prstGeom>
        </p:spPr>
        <p:txBody>
          <a:bodyPr/>
          <a:lstStyle>
            <a:lvl1pPr marL="0" indent="0" algn="ctr">
              <a:buNone/>
              <a:defRPr sz="28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Closing– Myriad Pro, Bold, 28pt</a:t>
            </a:r>
          </a:p>
        </p:txBody>
      </p:sp>
      <p:sp>
        <p:nvSpPr>
          <p:cNvPr id="10" name="Text Placeholder 5"/>
          <p:cNvSpPr>
            <a:spLocks noGrp="1"/>
          </p:cNvSpPr>
          <p:nvPr>
            <p:ph type="body" sz="quarter" idx="11" hasCustomPrompt="1"/>
          </p:nvPr>
        </p:nvSpPr>
        <p:spPr>
          <a:xfrm>
            <a:off x="2286000" y="6272784"/>
            <a:ext cx="5105400" cy="18288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
        <p:nvSpPr>
          <p:cNvPr id="12" name="Text Placeholder 6"/>
          <p:cNvSpPr>
            <a:spLocks noGrp="1"/>
          </p:cNvSpPr>
          <p:nvPr>
            <p:ph type="body" sz="quarter" idx="12" hasCustomPrompt="1"/>
          </p:nvPr>
        </p:nvSpPr>
        <p:spPr>
          <a:xfrm>
            <a:off x="2286000" y="6464808"/>
            <a:ext cx="5105400" cy="22860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Tree>
    <p:extLst>
      <p:ext uri="{BB962C8B-B14F-4D97-AF65-F5344CB8AC3E}">
        <p14:creationId xmlns:p14="http://schemas.microsoft.com/office/powerpoint/2010/main" val="2374063726"/>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74134" y="609600"/>
            <a:ext cx="8195733"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541867" y="6477000"/>
            <a:ext cx="5283200" cy="304800"/>
          </a:xfrm>
          <a:prstGeom prst="rect">
            <a:avLst/>
          </a:prstGeom>
        </p:spPr>
        <p:txBody>
          <a:bodyPr/>
          <a:lstStyle>
            <a:lvl1pPr>
              <a:defRPr/>
            </a:lvl1pPr>
          </a:lstStyle>
          <a:p>
            <a:endParaRPr lang="en-US"/>
          </a:p>
        </p:txBody>
      </p:sp>
      <p:sp>
        <p:nvSpPr>
          <p:cNvPr id="4" name="Footer Placeholder 3"/>
          <p:cNvSpPr>
            <a:spLocks noGrp="1"/>
          </p:cNvSpPr>
          <p:nvPr>
            <p:ph type="ftr" sz="quarter" idx="11"/>
          </p:nvPr>
        </p:nvSpPr>
        <p:spPr>
          <a:xfrm>
            <a:off x="5825067" y="6477001"/>
            <a:ext cx="2506133" cy="303213"/>
          </a:xfrm>
          <a:prstGeom prst="rect">
            <a:avLst/>
          </a:prstGeom>
        </p:spPr>
        <p:txBody>
          <a:bodyPr/>
          <a:lstStyle>
            <a:lvl1pPr>
              <a:defRPr/>
            </a:lvl1pPr>
          </a:lstStyle>
          <a:p>
            <a:endParaRPr lang="en-US"/>
          </a:p>
        </p:txBody>
      </p:sp>
      <p:sp>
        <p:nvSpPr>
          <p:cNvPr id="5" name="Slide Number Placeholder 4"/>
          <p:cNvSpPr>
            <a:spLocks noGrp="1"/>
          </p:cNvSpPr>
          <p:nvPr>
            <p:ph type="sldNum" sz="quarter" idx="12"/>
          </p:nvPr>
        </p:nvSpPr>
        <p:spPr>
          <a:xfrm>
            <a:off x="8331200" y="6491288"/>
            <a:ext cx="474133" cy="290512"/>
          </a:xfrm>
          <a:prstGeom prst="rect">
            <a:avLst/>
          </a:prstGeom>
        </p:spPr>
        <p:txBody>
          <a:bodyPr/>
          <a:lstStyle>
            <a:lvl1pPr>
              <a:defRPr/>
            </a:lvl1pPr>
          </a:lstStyle>
          <a:p>
            <a:fld id="{B3FE9C51-FAB0-4321-856D-D23EF30C49EA}" type="slidenum">
              <a:rPr lang="en-US"/>
              <a:pPr/>
              <a:t>‹#›</a:t>
            </a:fld>
            <a:endParaRPr lang="en-US"/>
          </a:p>
        </p:txBody>
      </p:sp>
    </p:spTree>
    <p:extLst>
      <p:ext uri="{BB962C8B-B14F-4D97-AF65-F5344CB8AC3E}">
        <p14:creationId xmlns:p14="http://schemas.microsoft.com/office/powerpoint/2010/main" val="623813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E95BD73-8ED4-415F-A412-B8DCD2B88F09}" type="slidenum">
              <a:rPr lang="en-US"/>
              <a:pPr>
                <a:defRPr/>
              </a:pPr>
              <a:t>‹#›</a:t>
            </a:fld>
            <a:endParaRPr lang="en-US"/>
          </a:p>
        </p:txBody>
      </p:sp>
    </p:spTree>
    <p:extLst>
      <p:ext uri="{BB962C8B-B14F-4D97-AF65-F5344CB8AC3E}">
        <p14:creationId xmlns:p14="http://schemas.microsoft.com/office/powerpoint/2010/main" val="2373788176"/>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2057400"/>
            <a:ext cx="3810000" cy="3962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057400"/>
            <a:ext cx="3810000" cy="3962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5189189-775B-4079-8A4F-88A9E5C283F8}" type="slidenum">
              <a:rPr lang="en-US"/>
              <a:pPr>
                <a:defRPr/>
              </a:pPr>
              <a:t>‹#›</a:t>
            </a:fld>
            <a:endParaRPr lang="en-US"/>
          </a:p>
        </p:txBody>
      </p:sp>
    </p:spTree>
    <p:extLst>
      <p:ext uri="{BB962C8B-B14F-4D97-AF65-F5344CB8AC3E}">
        <p14:creationId xmlns:p14="http://schemas.microsoft.com/office/powerpoint/2010/main" val="2232369668"/>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C2DC9C41-F381-423A-BCF2-4FBC21AA9C84}" type="slidenum">
              <a:rPr lang="en-US"/>
              <a:pPr>
                <a:defRPr/>
              </a:pPr>
              <a:t>‹#›</a:t>
            </a:fld>
            <a:endParaRPr lang="en-US"/>
          </a:p>
        </p:txBody>
      </p:sp>
    </p:spTree>
    <p:extLst>
      <p:ext uri="{BB962C8B-B14F-4D97-AF65-F5344CB8AC3E}">
        <p14:creationId xmlns:p14="http://schemas.microsoft.com/office/powerpoint/2010/main" val="829484579"/>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3EC9E0D8-6A6A-4E74-A2D1-D579EC375120}" type="slidenum">
              <a:rPr lang="en-US"/>
              <a:pPr>
                <a:defRPr/>
              </a:pPr>
              <a:t>‹#›</a:t>
            </a:fld>
            <a:endParaRPr lang="en-US"/>
          </a:p>
        </p:txBody>
      </p:sp>
    </p:spTree>
    <p:extLst>
      <p:ext uri="{BB962C8B-B14F-4D97-AF65-F5344CB8AC3E}">
        <p14:creationId xmlns:p14="http://schemas.microsoft.com/office/powerpoint/2010/main" val="2935117411"/>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A35340F6-AA7D-4827-A156-AE03943ED339}" type="slidenum">
              <a:rPr lang="en-US"/>
              <a:pPr>
                <a:defRPr/>
              </a:pPr>
              <a:t>‹#›</a:t>
            </a:fld>
            <a:endParaRPr lang="en-US"/>
          </a:p>
        </p:txBody>
      </p:sp>
    </p:spTree>
    <p:extLst>
      <p:ext uri="{BB962C8B-B14F-4D97-AF65-F5344CB8AC3E}">
        <p14:creationId xmlns:p14="http://schemas.microsoft.com/office/powerpoint/2010/main" val="905917682"/>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1A6D830-1ED3-4276-9328-56DBDC820417}" type="slidenum">
              <a:rPr lang="en-US"/>
              <a:pPr>
                <a:defRPr/>
              </a:pPr>
              <a:t>‹#›</a:t>
            </a:fld>
            <a:endParaRPr lang="en-US"/>
          </a:p>
        </p:txBody>
      </p:sp>
    </p:spTree>
    <p:extLst>
      <p:ext uri="{BB962C8B-B14F-4D97-AF65-F5344CB8AC3E}">
        <p14:creationId xmlns:p14="http://schemas.microsoft.com/office/powerpoint/2010/main" val="4145444322"/>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7990B2D-7D21-4E71-A2EE-69EF4C8DBF95}" type="slidenum">
              <a:rPr lang="en-US"/>
              <a:pPr>
                <a:defRPr/>
              </a:pPr>
              <a:t>‹#›</a:t>
            </a:fld>
            <a:endParaRPr lang="en-US"/>
          </a:p>
        </p:txBody>
      </p:sp>
    </p:spTree>
    <p:extLst>
      <p:ext uri="{BB962C8B-B14F-4D97-AF65-F5344CB8AC3E}">
        <p14:creationId xmlns:p14="http://schemas.microsoft.com/office/powerpoint/2010/main" val="2189553558"/>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vmlDrawing" Target="../drawings/vmlDrawing1.v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w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3.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001237"/>
            </a:gs>
            <a:gs pos="100000">
              <a:srgbClr val="003399"/>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2057400"/>
            <a:ext cx="7772400"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4"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chemeClr val="bg1"/>
                </a:solidFill>
                <a:latin typeface="AvantGarde Md BT" pitchFamily="34" charset="0"/>
              </a:defRPr>
            </a:lvl1pPr>
          </a:lstStyle>
          <a:p>
            <a:pPr>
              <a:defRPr/>
            </a:pPr>
            <a:endParaRPr lang="en-US"/>
          </a:p>
        </p:txBody>
      </p:sp>
      <p:sp>
        <p:nvSpPr>
          <p:cNvPr id="5125"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chemeClr val="bg1"/>
                </a:solidFill>
                <a:latin typeface="AvantGarde Md BT" pitchFamily="34" charset="0"/>
              </a:defRPr>
            </a:lvl1pPr>
          </a:lstStyle>
          <a:p>
            <a:pPr>
              <a:defRPr/>
            </a:pPr>
            <a:endParaRPr lang="en-US"/>
          </a:p>
        </p:txBody>
      </p:sp>
      <p:sp>
        <p:nvSpPr>
          <p:cNvPr id="5126" name="Rectangle 6"/>
          <p:cNvSpPr>
            <a:spLocks noGrp="1" noChangeArrowheads="1"/>
          </p:cNvSpPr>
          <p:nvPr>
            <p:ph type="sldNum" sz="quarter" idx="4"/>
          </p:nvPr>
        </p:nvSpPr>
        <p:spPr bwMode="auto">
          <a:xfrm>
            <a:off x="30480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chemeClr val="bg1"/>
                </a:solidFill>
                <a:latin typeface="AvantGarde Md BT" pitchFamily="34" charset="0"/>
              </a:defRPr>
            </a:lvl1pPr>
          </a:lstStyle>
          <a:p>
            <a:pPr>
              <a:defRPr/>
            </a:pPr>
            <a:fld id="{7CDB5DF9-C407-45C8-AFAC-29ABBB23E64D}" type="slidenum">
              <a:rPr lang="en-US"/>
              <a:pPr>
                <a:defRPr/>
              </a:pPr>
              <a:t>‹#›</a:t>
            </a:fld>
            <a:endParaRPr lang="en-US"/>
          </a:p>
        </p:txBody>
      </p:sp>
      <p:graphicFrame>
        <p:nvGraphicFramePr>
          <p:cNvPr id="1031" name="Object 7"/>
          <p:cNvGraphicFramePr>
            <a:graphicFrameLocks noChangeAspect="1"/>
          </p:cNvGraphicFramePr>
          <p:nvPr userDrawn="1"/>
        </p:nvGraphicFramePr>
        <p:xfrm>
          <a:off x="419100" y="5973763"/>
          <a:ext cx="544513" cy="581025"/>
        </p:xfrm>
        <a:graphic>
          <a:graphicData uri="http://schemas.openxmlformats.org/presentationml/2006/ole">
            <mc:AlternateContent xmlns:mc="http://schemas.openxmlformats.org/markup-compatibility/2006">
              <mc:Choice xmlns:v="urn:schemas-microsoft-com:vml" Requires="v">
                <p:oleObj spid="_x0000_s1061" name="CorelDRAW" r:id="rId14" imgW="914400" imgH="914400" progId="CorelDRAW.Graphic.10">
                  <p:embed/>
                </p:oleObj>
              </mc:Choice>
              <mc:Fallback>
                <p:oleObj name="CorelDRAW" r:id="rId14" imgW="914400" imgH="914400" progId="CorelDRAW.Graphic.10">
                  <p:embed/>
                  <p:pic>
                    <p:nvPicPr>
                      <p:cNvPr id="0" name="Object 7"/>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19100" y="5973763"/>
                        <a:ext cx="544513" cy="581025"/>
                      </a:xfrm>
                      <a:prstGeom prst="rect">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9525">
                            <a:solidFill>
                              <a:srgbClr val="FFFF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032" name="Picture 8" descr="cdclogo"/>
          <p:cNvPicPr>
            <a:picLocks noChangeAspect="1" noChangeArrowheads="1"/>
          </p:cNvPicPr>
          <p:nvPr userDrawn="1"/>
        </p:nvPicPr>
        <p:blipFill>
          <a:blip r:embed="rId16">
            <a:extLst>
              <a:ext uri="{28A0092B-C50C-407E-A947-70E740481C1C}">
                <a14:useLocalDpi xmlns:a14="http://schemas.microsoft.com/office/drawing/2010/main" val="0"/>
              </a:ext>
            </a:extLst>
          </a:blip>
          <a:srcRect l="15384" r="18182" b="22752"/>
          <a:stretch>
            <a:fillRect/>
          </a:stretch>
        </p:blipFill>
        <p:spPr bwMode="auto">
          <a:xfrm>
            <a:off x="8026400" y="6021388"/>
            <a:ext cx="793750" cy="48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ransition spd="med"/>
  <p:txStyles>
    <p:titleStyle>
      <a:lvl1pPr algn="ctr" rtl="0" eaLnBrk="0" fontAlgn="base" hangingPunct="0">
        <a:spcBef>
          <a:spcPct val="0"/>
        </a:spcBef>
        <a:spcAft>
          <a:spcPct val="0"/>
        </a:spcAft>
        <a:defRPr sz="3600">
          <a:solidFill>
            <a:srgbClr val="FFFF00"/>
          </a:solidFill>
          <a:latin typeface="+mj-lt"/>
          <a:ea typeface="+mj-ea"/>
          <a:cs typeface="+mj-cs"/>
        </a:defRPr>
      </a:lvl1pPr>
      <a:lvl2pPr algn="ctr" rtl="0" eaLnBrk="0" fontAlgn="base" hangingPunct="0">
        <a:spcBef>
          <a:spcPct val="0"/>
        </a:spcBef>
        <a:spcAft>
          <a:spcPct val="0"/>
        </a:spcAft>
        <a:defRPr sz="3600">
          <a:solidFill>
            <a:srgbClr val="FFFF00"/>
          </a:solidFill>
          <a:latin typeface="Arial" charset="0"/>
        </a:defRPr>
      </a:lvl2pPr>
      <a:lvl3pPr algn="ctr" rtl="0" eaLnBrk="0" fontAlgn="base" hangingPunct="0">
        <a:spcBef>
          <a:spcPct val="0"/>
        </a:spcBef>
        <a:spcAft>
          <a:spcPct val="0"/>
        </a:spcAft>
        <a:defRPr sz="3600">
          <a:solidFill>
            <a:srgbClr val="FFFF00"/>
          </a:solidFill>
          <a:latin typeface="Arial" charset="0"/>
        </a:defRPr>
      </a:lvl3pPr>
      <a:lvl4pPr algn="ctr" rtl="0" eaLnBrk="0" fontAlgn="base" hangingPunct="0">
        <a:spcBef>
          <a:spcPct val="0"/>
        </a:spcBef>
        <a:spcAft>
          <a:spcPct val="0"/>
        </a:spcAft>
        <a:defRPr sz="3600">
          <a:solidFill>
            <a:srgbClr val="FFFF00"/>
          </a:solidFill>
          <a:latin typeface="Arial" charset="0"/>
        </a:defRPr>
      </a:lvl4pPr>
      <a:lvl5pPr algn="ctr" rtl="0" eaLnBrk="0" fontAlgn="base" hangingPunct="0">
        <a:spcBef>
          <a:spcPct val="0"/>
        </a:spcBef>
        <a:spcAft>
          <a:spcPct val="0"/>
        </a:spcAft>
        <a:defRPr sz="3600">
          <a:solidFill>
            <a:srgbClr val="FFFF00"/>
          </a:solidFill>
          <a:latin typeface="Arial" charset="0"/>
        </a:defRPr>
      </a:lvl5pPr>
      <a:lvl6pPr marL="457200" algn="ctr" rtl="0" fontAlgn="base">
        <a:spcBef>
          <a:spcPct val="0"/>
        </a:spcBef>
        <a:spcAft>
          <a:spcPct val="0"/>
        </a:spcAft>
        <a:defRPr sz="3600">
          <a:solidFill>
            <a:srgbClr val="FFFF00"/>
          </a:solidFill>
          <a:latin typeface="Arial" charset="0"/>
        </a:defRPr>
      </a:lvl6pPr>
      <a:lvl7pPr marL="914400" algn="ctr" rtl="0" fontAlgn="base">
        <a:spcBef>
          <a:spcPct val="0"/>
        </a:spcBef>
        <a:spcAft>
          <a:spcPct val="0"/>
        </a:spcAft>
        <a:defRPr sz="3600">
          <a:solidFill>
            <a:srgbClr val="FFFF00"/>
          </a:solidFill>
          <a:latin typeface="Arial" charset="0"/>
        </a:defRPr>
      </a:lvl7pPr>
      <a:lvl8pPr marL="1371600" algn="ctr" rtl="0" fontAlgn="base">
        <a:spcBef>
          <a:spcPct val="0"/>
        </a:spcBef>
        <a:spcAft>
          <a:spcPct val="0"/>
        </a:spcAft>
        <a:defRPr sz="3600">
          <a:solidFill>
            <a:srgbClr val="FFFF00"/>
          </a:solidFill>
          <a:latin typeface="Arial" charset="0"/>
        </a:defRPr>
      </a:lvl8pPr>
      <a:lvl9pPr marL="1828800" algn="ctr" rtl="0" fontAlgn="base">
        <a:spcBef>
          <a:spcPct val="0"/>
        </a:spcBef>
        <a:spcAft>
          <a:spcPct val="0"/>
        </a:spcAft>
        <a:defRPr sz="3600">
          <a:solidFill>
            <a:srgbClr val="FFFF00"/>
          </a:solidFill>
          <a:latin typeface="Arial" charset="0"/>
        </a:defRPr>
      </a:lvl9pPr>
    </p:titleStyle>
    <p:bodyStyle>
      <a:lvl1pPr marL="342900" indent="-342900" algn="l" rtl="0" eaLnBrk="0" fontAlgn="base" hangingPunct="0">
        <a:spcBef>
          <a:spcPct val="20000"/>
        </a:spcBef>
        <a:spcAft>
          <a:spcPct val="0"/>
        </a:spcAft>
        <a:buClr>
          <a:srgbClr val="FFFF00"/>
        </a:buClr>
        <a:buChar char="•"/>
        <a:defRPr sz="3200">
          <a:solidFill>
            <a:schemeClr val="bg1"/>
          </a:solidFill>
          <a:latin typeface="+mn-lt"/>
          <a:ea typeface="+mn-ea"/>
          <a:cs typeface="+mn-cs"/>
        </a:defRPr>
      </a:lvl1pPr>
      <a:lvl2pPr marL="742950" indent="-285750" algn="l" rtl="0" eaLnBrk="0" fontAlgn="base" hangingPunct="0">
        <a:spcBef>
          <a:spcPct val="20000"/>
        </a:spcBef>
        <a:spcAft>
          <a:spcPct val="0"/>
        </a:spcAft>
        <a:buClr>
          <a:srgbClr val="33CCFF"/>
        </a:buClr>
        <a:buSzPct val="80000"/>
        <a:buFont typeface="Wingdings" pitchFamily="2" charset="2"/>
        <a:buChar char="§"/>
        <a:defRPr sz="2800">
          <a:solidFill>
            <a:schemeClr val="bg1"/>
          </a:solidFill>
          <a:latin typeface="+mn-lt"/>
        </a:defRPr>
      </a:lvl2pPr>
      <a:lvl3pPr marL="1143000" indent="-228600" algn="l" rtl="0" eaLnBrk="0" fontAlgn="base" hangingPunct="0">
        <a:spcBef>
          <a:spcPct val="20000"/>
        </a:spcBef>
        <a:spcAft>
          <a:spcPct val="0"/>
        </a:spcAft>
        <a:buClr>
          <a:srgbClr val="66FF66"/>
        </a:buClr>
        <a:buChar char="•"/>
        <a:defRPr sz="2400">
          <a:solidFill>
            <a:schemeClr val="bg1"/>
          </a:solidFill>
          <a:latin typeface="+mn-lt"/>
        </a:defRPr>
      </a:lvl3pPr>
      <a:lvl4pPr marL="1600200" indent="-228600" algn="l" rtl="0" eaLnBrk="0" fontAlgn="base" hangingPunct="0">
        <a:spcBef>
          <a:spcPct val="20000"/>
        </a:spcBef>
        <a:spcAft>
          <a:spcPct val="0"/>
        </a:spcAft>
        <a:buChar char="–"/>
        <a:defRPr sz="2000">
          <a:solidFill>
            <a:schemeClr val="bg1"/>
          </a:solidFill>
          <a:latin typeface="+mn-lt"/>
        </a:defRPr>
      </a:lvl4pPr>
      <a:lvl5pPr marL="2057400" indent="-228600" algn="l" rtl="0" eaLnBrk="0" fontAlgn="base" hangingPunct="0">
        <a:spcBef>
          <a:spcPct val="20000"/>
        </a:spcBef>
        <a:spcAft>
          <a:spcPct val="0"/>
        </a:spcAft>
        <a:buClr>
          <a:schemeClr val="hlink"/>
        </a:buClr>
        <a:buChar char="»"/>
        <a:defRPr sz="2000">
          <a:solidFill>
            <a:schemeClr val="bg1"/>
          </a:solidFill>
          <a:latin typeface="+mn-lt"/>
        </a:defRPr>
      </a:lvl5pPr>
      <a:lvl6pPr marL="2514600" indent="-228600" algn="l" rtl="0" fontAlgn="base">
        <a:spcBef>
          <a:spcPct val="20000"/>
        </a:spcBef>
        <a:spcAft>
          <a:spcPct val="0"/>
        </a:spcAft>
        <a:buClr>
          <a:schemeClr val="hlink"/>
        </a:buClr>
        <a:buChar char="»"/>
        <a:defRPr sz="2000">
          <a:solidFill>
            <a:schemeClr val="bg1"/>
          </a:solidFill>
          <a:latin typeface="+mn-lt"/>
        </a:defRPr>
      </a:lvl6pPr>
      <a:lvl7pPr marL="2971800" indent="-228600" algn="l" rtl="0" fontAlgn="base">
        <a:spcBef>
          <a:spcPct val="20000"/>
        </a:spcBef>
        <a:spcAft>
          <a:spcPct val="0"/>
        </a:spcAft>
        <a:buClr>
          <a:schemeClr val="hlink"/>
        </a:buClr>
        <a:buChar char="»"/>
        <a:defRPr sz="2000">
          <a:solidFill>
            <a:schemeClr val="bg1"/>
          </a:solidFill>
          <a:latin typeface="+mn-lt"/>
        </a:defRPr>
      </a:lvl7pPr>
      <a:lvl8pPr marL="3429000" indent="-228600" algn="l" rtl="0" fontAlgn="base">
        <a:spcBef>
          <a:spcPct val="20000"/>
        </a:spcBef>
        <a:spcAft>
          <a:spcPct val="0"/>
        </a:spcAft>
        <a:buClr>
          <a:schemeClr val="hlink"/>
        </a:buClr>
        <a:buChar char="»"/>
        <a:defRPr sz="2000">
          <a:solidFill>
            <a:schemeClr val="bg1"/>
          </a:solidFill>
          <a:latin typeface="+mn-lt"/>
        </a:defRPr>
      </a:lvl8pPr>
      <a:lvl9pPr marL="3886200" indent="-228600" algn="l" rtl="0" fontAlgn="base">
        <a:spcBef>
          <a:spcPct val="20000"/>
        </a:spcBef>
        <a:spcAft>
          <a:spcPct val="0"/>
        </a:spcAft>
        <a:buClr>
          <a:schemeClr val="hlink"/>
        </a:buClr>
        <a:buChar char="»"/>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882614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hyperlink" Target="https://partner.cdc.gov/sites/NCHHSTP/HICSB/default.aspx" TargetMode="External"/><Relationship Id="rId2" Type="http://schemas.openxmlformats.org/officeDocument/2006/relationships/notesSlide" Target="../notesSlides/notesSlide17.xml"/><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19.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447800"/>
            <a:ext cx="8229600" cy="2209800"/>
          </a:xfrm>
        </p:spPr>
        <p:txBody>
          <a:bodyPr/>
          <a:lstStyle/>
          <a:p>
            <a:r>
              <a:rPr lang="en-US" sz="3200" dirty="0" smtClean="0"/>
              <a:t/>
            </a:r>
            <a:br>
              <a:rPr lang="en-US" sz="3200" dirty="0" smtClean="0"/>
            </a:br>
            <a:r>
              <a:rPr lang="en-US" sz="3200" i="1" dirty="0"/>
              <a:t>Technical Guidance </a:t>
            </a:r>
            <a:r>
              <a:rPr lang="en-US" sz="3200" i="1" dirty="0" smtClean="0"/>
              <a:t>for </a:t>
            </a:r>
            <a:br>
              <a:rPr lang="en-US" sz="3200" i="1" dirty="0" smtClean="0"/>
            </a:br>
            <a:r>
              <a:rPr lang="en-US" sz="3200" i="1" dirty="0" smtClean="0"/>
              <a:t>HIV Surveillance Programs</a:t>
            </a:r>
            <a:br>
              <a:rPr lang="en-US" sz="3200" i="1" dirty="0" smtClean="0"/>
            </a:br>
            <a:r>
              <a:rPr lang="en-US" sz="3200" dirty="0" smtClean="0"/>
              <a:t/>
            </a:r>
            <a:br>
              <a:rPr lang="en-US" sz="3200" dirty="0" smtClean="0"/>
            </a:br>
            <a:r>
              <a:rPr lang="en-US" sz="3200" dirty="0" smtClean="0"/>
              <a:t>Data Analysis &amp; Dissemination</a:t>
            </a:r>
            <a:endParaRPr lang="en-US" sz="3200" dirty="0"/>
          </a:p>
        </p:txBody>
      </p:sp>
      <p:sp>
        <p:nvSpPr>
          <p:cNvPr id="2" name="Subtitle 1"/>
          <p:cNvSpPr>
            <a:spLocks noGrp="1"/>
          </p:cNvSpPr>
          <p:nvPr>
            <p:ph type="subTitle" idx="1"/>
          </p:nvPr>
        </p:nvSpPr>
        <p:spPr/>
        <p:txBody>
          <a:bodyPr/>
          <a:lstStyle/>
          <a:p>
            <a:r>
              <a:rPr lang="en-US" dirty="0" smtClean="0"/>
              <a:t>Cheryl Williams, MPH</a:t>
            </a:r>
            <a:endParaRPr lang="en-US" dirty="0"/>
          </a:p>
        </p:txBody>
      </p:sp>
      <p:sp>
        <p:nvSpPr>
          <p:cNvPr id="3" name="Text Placeholder 2"/>
          <p:cNvSpPr>
            <a:spLocks noGrp="1"/>
          </p:cNvSpPr>
          <p:nvPr>
            <p:ph type="body" sz="quarter" idx="10"/>
          </p:nvPr>
        </p:nvSpPr>
        <p:spPr/>
        <p:txBody>
          <a:bodyPr/>
          <a:lstStyle/>
          <a:p>
            <a:r>
              <a:rPr lang="en-US" dirty="0" smtClean="0"/>
              <a:t>Epidemiologist</a:t>
            </a:r>
          </a:p>
          <a:p>
            <a:endParaRPr lang="en-US" dirty="0" smtClean="0"/>
          </a:p>
          <a:p>
            <a:r>
              <a:rPr lang="en-US" dirty="0" smtClean="0"/>
              <a:t>CSTE Webinar</a:t>
            </a:r>
          </a:p>
          <a:p>
            <a:r>
              <a:rPr lang="en-US" dirty="0" smtClean="0"/>
              <a:t>August 7, 2012</a:t>
            </a:r>
          </a:p>
          <a:p>
            <a:endParaRPr lang="en-US" dirty="0"/>
          </a:p>
        </p:txBody>
      </p:sp>
      <p:sp>
        <p:nvSpPr>
          <p:cNvPr id="5" name="Text Placeholder 4"/>
          <p:cNvSpPr>
            <a:spLocks noGrp="1"/>
          </p:cNvSpPr>
          <p:nvPr>
            <p:ph type="body" sz="quarter" idx="11"/>
          </p:nvPr>
        </p:nvSpPr>
        <p:spPr/>
        <p:txBody>
          <a:bodyPr/>
          <a:lstStyle/>
          <a:p>
            <a:r>
              <a:rPr lang="en-US" dirty="0" smtClean="0"/>
              <a:t>National Center for HIV/AIDS, Viral Hepatitis, STD, and TB Prevention</a:t>
            </a:r>
            <a:endParaRPr lang="en-US" dirty="0"/>
          </a:p>
        </p:txBody>
      </p:sp>
      <p:pic>
        <p:nvPicPr>
          <p:cNvPr id="7" name="Picture 6" descr="Logos of the United States Department of Health and Human Services and Centers for Disease Control and Prevention&#10;"/>
          <p:cNvPicPr>
            <a:picLocks noChangeAspect="1"/>
          </p:cNvPicPr>
          <p:nvPr/>
        </p:nvPicPr>
        <p:blipFill>
          <a:blip r:embed="rId3" cstate="print"/>
          <a:stretch>
            <a:fillRect/>
          </a:stretch>
        </p:blipFill>
        <p:spPr>
          <a:xfrm>
            <a:off x="8763000" y="6477000"/>
            <a:ext cx="190500" cy="190500"/>
          </a:xfrm>
          <a:prstGeom prst="rect">
            <a:avLst/>
          </a:prstGeom>
        </p:spPr>
      </p:pic>
      <p:sp>
        <p:nvSpPr>
          <p:cNvPr id="12" name="Text Placeholder 6"/>
          <p:cNvSpPr>
            <a:spLocks noGrp="1"/>
          </p:cNvSpPr>
          <p:nvPr>
            <p:ph type="body" sz="quarter" idx="12"/>
          </p:nvPr>
        </p:nvSpPr>
        <p:spPr/>
        <p:txBody>
          <a:bodyPr/>
          <a:lstStyle/>
          <a:p>
            <a:r>
              <a:rPr lang="en-US" dirty="0" smtClean="0"/>
              <a:t>HIV Incidence and Case Surveillance  Branch</a:t>
            </a:r>
            <a:endParaRPr lang="en-US" dirty="0"/>
          </a:p>
        </p:txBody>
      </p:sp>
    </p:spTree>
    <p:extLst>
      <p:ext uri="{BB962C8B-B14F-4D97-AF65-F5344CB8AC3E}">
        <p14:creationId xmlns:p14="http://schemas.microsoft.com/office/powerpoint/2010/main" val="4147286259"/>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Recommended Analyses</a:t>
            </a:r>
          </a:p>
        </p:txBody>
      </p:sp>
      <p:sp>
        <p:nvSpPr>
          <p:cNvPr id="3" name="Content Placeholder 2"/>
          <p:cNvSpPr>
            <a:spLocks noGrp="1"/>
          </p:cNvSpPr>
          <p:nvPr>
            <p:ph idx="1"/>
          </p:nvPr>
        </p:nvSpPr>
        <p:spPr/>
        <p:txBody>
          <a:bodyPr/>
          <a:lstStyle/>
          <a:p>
            <a:pPr>
              <a:lnSpc>
                <a:spcPct val="80000"/>
              </a:lnSpc>
            </a:pPr>
            <a:r>
              <a:rPr lang="en-US" dirty="0"/>
              <a:t>Burden of disease</a:t>
            </a:r>
          </a:p>
          <a:p>
            <a:pPr lvl="1">
              <a:lnSpc>
                <a:spcPct val="80000"/>
              </a:lnSpc>
            </a:pPr>
            <a:r>
              <a:rPr lang="en-US" dirty="0"/>
              <a:t>HIV </a:t>
            </a:r>
            <a:r>
              <a:rPr lang="en-US" dirty="0" smtClean="0"/>
              <a:t>diagnoses</a:t>
            </a:r>
            <a:endParaRPr lang="en-US" dirty="0"/>
          </a:p>
          <a:p>
            <a:pPr lvl="1">
              <a:lnSpc>
                <a:spcPct val="80000"/>
              </a:lnSpc>
            </a:pPr>
            <a:r>
              <a:rPr lang="en-US" dirty="0" smtClean="0"/>
              <a:t>AIDS (stage 3 HIV infection)</a:t>
            </a:r>
            <a:endParaRPr lang="en-US" dirty="0"/>
          </a:p>
          <a:p>
            <a:pPr lvl="1">
              <a:lnSpc>
                <a:spcPct val="80000"/>
              </a:lnSpc>
            </a:pPr>
            <a:r>
              <a:rPr lang="en-US" dirty="0"/>
              <a:t>HIV Incidence (where available)</a:t>
            </a:r>
          </a:p>
          <a:p>
            <a:pPr>
              <a:lnSpc>
                <a:spcPct val="80000"/>
              </a:lnSpc>
            </a:pPr>
            <a:r>
              <a:rPr lang="en-US" dirty="0"/>
              <a:t>Case counts and rates</a:t>
            </a:r>
          </a:p>
          <a:p>
            <a:pPr lvl="1">
              <a:lnSpc>
                <a:spcPct val="80000"/>
              </a:lnSpc>
            </a:pPr>
            <a:r>
              <a:rPr lang="en-US" dirty="0"/>
              <a:t>Number, percentage, and rate:</a:t>
            </a:r>
          </a:p>
          <a:p>
            <a:pPr lvl="2">
              <a:lnSpc>
                <a:spcPct val="80000"/>
              </a:lnSpc>
            </a:pPr>
            <a:r>
              <a:rPr lang="en-US" dirty="0" smtClean="0"/>
              <a:t>Diagnoses </a:t>
            </a:r>
            <a:r>
              <a:rPr lang="en-US" dirty="0"/>
              <a:t>of HIV and AIDS</a:t>
            </a:r>
          </a:p>
          <a:p>
            <a:pPr lvl="2">
              <a:lnSpc>
                <a:spcPct val="80000"/>
              </a:lnSpc>
            </a:pPr>
            <a:r>
              <a:rPr lang="en-US" dirty="0" smtClean="0"/>
              <a:t>Persons living with </a:t>
            </a:r>
            <a:r>
              <a:rPr lang="en-US" dirty="0"/>
              <a:t>diagnosis of HIV or AIDS</a:t>
            </a:r>
          </a:p>
          <a:p>
            <a:pPr lvl="1">
              <a:lnSpc>
                <a:spcPct val="80000"/>
              </a:lnSpc>
            </a:pPr>
            <a:r>
              <a:rPr lang="en-US" dirty="0"/>
              <a:t>Overall and stratified by person and place</a:t>
            </a:r>
          </a:p>
          <a:p>
            <a:pPr>
              <a:lnSpc>
                <a:spcPct val="80000"/>
              </a:lnSpc>
            </a:pPr>
            <a:r>
              <a:rPr lang="en-US" dirty="0"/>
              <a:t>Trend analyses</a:t>
            </a:r>
          </a:p>
          <a:p>
            <a:pPr lvl="1">
              <a:lnSpc>
                <a:spcPct val="80000"/>
              </a:lnSpc>
            </a:pPr>
            <a:r>
              <a:rPr lang="en-US" dirty="0"/>
              <a:t>Account for artifacts, address stability of numbers and rates</a:t>
            </a:r>
          </a:p>
          <a:p>
            <a:endParaRPr lang="en-US" sz="2000" dirty="0"/>
          </a:p>
        </p:txBody>
      </p:sp>
    </p:spTree>
    <p:extLst>
      <p:ext uri="{BB962C8B-B14F-4D97-AF65-F5344CB8AC3E}">
        <p14:creationId xmlns:p14="http://schemas.microsoft.com/office/powerpoint/2010/main" val="3326900497"/>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Suggested Additional Analyses</a:t>
            </a:r>
          </a:p>
        </p:txBody>
      </p:sp>
      <p:sp>
        <p:nvSpPr>
          <p:cNvPr id="3" name="Content Placeholder 2"/>
          <p:cNvSpPr>
            <a:spLocks noGrp="1"/>
          </p:cNvSpPr>
          <p:nvPr>
            <p:ph idx="1"/>
          </p:nvPr>
        </p:nvSpPr>
        <p:spPr/>
        <p:txBody>
          <a:bodyPr/>
          <a:lstStyle/>
          <a:p>
            <a:r>
              <a:rPr lang="en-US" dirty="0"/>
              <a:t>Unmet need/not in care</a:t>
            </a:r>
          </a:p>
          <a:p>
            <a:r>
              <a:rPr lang="en-US" dirty="0"/>
              <a:t>Late testers</a:t>
            </a:r>
          </a:p>
          <a:p>
            <a:r>
              <a:rPr lang="en-US" dirty="0"/>
              <a:t>Stratification by country of origin</a:t>
            </a:r>
          </a:p>
          <a:p>
            <a:r>
              <a:rPr lang="en-US" dirty="0"/>
              <a:t>Viral load measures</a:t>
            </a:r>
          </a:p>
          <a:p>
            <a:r>
              <a:rPr lang="en-US" dirty="0"/>
              <a:t>GIS mapping</a:t>
            </a:r>
          </a:p>
          <a:p>
            <a:r>
              <a:rPr lang="en-US" dirty="0"/>
              <a:t>Local interest </a:t>
            </a:r>
            <a:r>
              <a:rPr lang="en-US" dirty="0" smtClean="0"/>
              <a:t>topics</a:t>
            </a:r>
            <a:endParaRPr lang="en-US" dirty="0"/>
          </a:p>
        </p:txBody>
      </p:sp>
    </p:spTree>
    <p:extLst>
      <p:ext uri="{BB962C8B-B14F-4D97-AF65-F5344CB8AC3E}">
        <p14:creationId xmlns:p14="http://schemas.microsoft.com/office/powerpoint/2010/main" val="1637930947"/>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Linking HIV surveillance data with other data sources </a:t>
            </a:r>
          </a:p>
        </p:txBody>
      </p:sp>
      <p:sp>
        <p:nvSpPr>
          <p:cNvPr id="3" name="Content Placeholder 2"/>
          <p:cNvSpPr>
            <a:spLocks noGrp="1"/>
          </p:cNvSpPr>
          <p:nvPr>
            <p:ph idx="1"/>
          </p:nvPr>
        </p:nvSpPr>
        <p:spPr/>
        <p:txBody>
          <a:bodyPr/>
          <a:lstStyle/>
          <a:p>
            <a:r>
              <a:rPr lang="en-US" dirty="0"/>
              <a:t>Identify comorbitity</a:t>
            </a:r>
          </a:p>
          <a:p>
            <a:pPr lvl="1"/>
            <a:r>
              <a:rPr lang="en-US" dirty="0"/>
              <a:t>Patterns of infection</a:t>
            </a:r>
          </a:p>
          <a:p>
            <a:pPr lvl="1"/>
            <a:r>
              <a:rPr lang="en-US" dirty="0"/>
              <a:t>Service needs and utilization</a:t>
            </a:r>
          </a:p>
          <a:p>
            <a:pPr lvl="1"/>
            <a:r>
              <a:rPr lang="en-US" dirty="0"/>
              <a:t>Quality of life</a:t>
            </a:r>
          </a:p>
          <a:p>
            <a:r>
              <a:rPr lang="en-US" dirty="0"/>
              <a:t>Locate missing information to complete surveillance </a:t>
            </a:r>
            <a:r>
              <a:rPr lang="en-US" dirty="0" smtClean="0"/>
              <a:t>data</a:t>
            </a:r>
            <a:endParaRPr lang="en-US" dirty="0"/>
          </a:p>
        </p:txBody>
      </p:sp>
    </p:spTree>
    <p:extLst>
      <p:ext uri="{BB962C8B-B14F-4D97-AF65-F5344CB8AC3E}">
        <p14:creationId xmlns:p14="http://schemas.microsoft.com/office/powerpoint/2010/main" val="557112291"/>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Appendices</a:t>
            </a:r>
          </a:p>
        </p:txBody>
      </p:sp>
      <p:sp>
        <p:nvSpPr>
          <p:cNvPr id="3" name="Content Placeholder 2"/>
          <p:cNvSpPr>
            <a:spLocks noGrp="1"/>
          </p:cNvSpPr>
          <p:nvPr>
            <p:ph idx="1"/>
          </p:nvPr>
        </p:nvSpPr>
        <p:spPr/>
        <p:txBody>
          <a:bodyPr/>
          <a:lstStyle/>
          <a:p>
            <a:pPr marL="609600" indent="-609600"/>
            <a:r>
              <a:rPr lang="en-US" dirty="0" smtClean="0"/>
              <a:t>A</a:t>
            </a:r>
            <a:r>
              <a:rPr lang="en-US" dirty="0"/>
              <a:t>: Terms, Definitions, Calculations Relevant to HIV Surveillance Data</a:t>
            </a:r>
          </a:p>
          <a:p>
            <a:pPr marL="609600" indent="-609600"/>
            <a:r>
              <a:rPr lang="en-US" dirty="0"/>
              <a:t>B: Techniques for Analyzing and Displaying Surveillance Data</a:t>
            </a:r>
          </a:p>
          <a:p>
            <a:pPr marL="609600" indent="-609600"/>
            <a:r>
              <a:rPr lang="en-US" dirty="0"/>
              <a:t>C: Working with Transgender-Specific Data</a:t>
            </a:r>
          </a:p>
          <a:p>
            <a:pPr marL="609600" indent="-609600"/>
            <a:r>
              <a:rPr lang="en-US" dirty="0"/>
              <a:t>D: Integrated HIV Epidemiological Profile</a:t>
            </a:r>
          </a:p>
          <a:p>
            <a:pPr marL="609600" indent="-609600"/>
            <a:r>
              <a:rPr lang="en-US" dirty="0"/>
              <a:t>E: Tools and Resources for </a:t>
            </a:r>
            <a:r>
              <a:rPr lang="en-US" dirty="0" smtClean="0"/>
              <a:t>Analyses</a:t>
            </a:r>
            <a:endParaRPr lang="en-US" dirty="0"/>
          </a:p>
        </p:txBody>
      </p:sp>
    </p:spTree>
    <p:extLst>
      <p:ext uri="{BB962C8B-B14F-4D97-AF65-F5344CB8AC3E}">
        <p14:creationId xmlns:p14="http://schemas.microsoft.com/office/powerpoint/2010/main" val="557112291"/>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Major Changes from the </a:t>
            </a:r>
            <a:br>
              <a:rPr lang="en-US" dirty="0" smtClean="0"/>
            </a:br>
            <a:r>
              <a:rPr lang="en-US" dirty="0" smtClean="0"/>
              <a:t>Previous </a:t>
            </a:r>
            <a:r>
              <a:rPr lang="en-US" i="1" dirty="0" smtClean="0"/>
              <a:t>Technical Guidance: </a:t>
            </a:r>
            <a:br>
              <a:rPr lang="en-US" i="1" dirty="0" smtClean="0"/>
            </a:br>
            <a:r>
              <a:rPr lang="en-US" i="1" dirty="0" smtClean="0"/>
              <a:t>Process Standards</a:t>
            </a:r>
            <a:endParaRPr lang="en-US" i="1" dirty="0"/>
          </a:p>
        </p:txBody>
      </p:sp>
      <p:sp>
        <p:nvSpPr>
          <p:cNvPr id="3" name="Content Placeholder 2"/>
          <p:cNvSpPr>
            <a:spLocks noGrp="1"/>
          </p:cNvSpPr>
          <p:nvPr>
            <p:ph idx="1"/>
          </p:nvPr>
        </p:nvSpPr>
        <p:spPr>
          <a:xfrm>
            <a:off x="457200" y="1447800"/>
            <a:ext cx="8229600" cy="4343401"/>
          </a:xfrm>
        </p:spPr>
        <p:txBody>
          <a:bodyPr/>
          <a:lstStyle/>
          <a:p>
            <a:r>
              <a:rPr lang="en-US" dirty="0" smtClean="0"/>
              <a:t>Additional policies and procedures to include:</a:t>
            </a:r>
          </a:p>
          <a:p>
            <a:pPr lvl="1"/>
            <a:r>
              <a:rPr lang="en-US" dirty="0"/>
              <a:t>Rules</a:t>
            </a:r>
            <a:r>
              <a:rPr lang="en-US" dirty="0" smtClean="0"/>
              <a:t> on </a:t>
            </a:r>
            <a:r>
              <a:rPr lang="en-US" dirty="0"/>
              <a:t>minimum population denominator and/or numerator for </a:t>
            </a:r>
            <a:r>
              <a:rPr lang="en-US" dirty="0" smtClean="0"/>
              <a:t>reporting</a:t>
            </a:r>
          </a:p>
          <a:p>
            <a:pPr lvl="1"/>
            <a:r>
              <a:rPr lang="en-US" dirty="0"/>
              <a:t>Guidance</a:t>
            </a:r>
            <a:r>
              <a:rPr lang="en-US" dirty="0" smtClean="0"/>
              <a:t> </a:t>
            </a:r>
            <a:r>
              <a:rPr lang="en-US" dirty="0"/>
              <a:t>on interpreting rates calculated from small numerators</a:t>
            </a:r>
            <a:r>
              <a:rPr lang="en-US" dirty="0" smtClean="0"/>
              <a:t>.</a:t>
            </a:r>
          </a:p>
          <a:p>
            <a:pPr lvl="1"/>
            <a:r>
              <a:rPr lang="en-US" dirty="0" smtClean="0"/>
              <a:t>Guidance </a:t>
            </a:r>
            <a:r>
              <a:rPr lang="en-US" dirty="0"/>
              <a:t>that addresses data requests for which a meaningful interpretation of the data is not </a:t>
            </a:r>
            <a:r>
              <a:rPr lang="en-US" dirty="0" smtClean="0"/>
              <a:t>possible</a:t>
            </a:r>
          </a:p>
          <a:p>
            <a:r>
              <a:rPr lang="en-US" dirty="0" smtClean="0"/>
              <a:t>Surveillance report</a:t>
            </a:r>
          </a:p>
          <a:p>
            <a:pPr lvl="1"/>
            <a:r>
              <a:rPr lang="en-US" dirty="0" smtClean="0"/>
              <a:t>Guidance  on collecting and displaying data on gender identity  (</a:t>
            </a:r>
            <a:r>
              <a:rPr lang="en-US" dirty="0"/>
              <a:t>Appendix</a:t>
            </a:r>
            <a:r>
              <a:rPr lang="en-US" dirty="0" smtClean="0"/>
              <a:t> C)</a:t>
            </a:r>
          </a:p>
          <a:p>
            <a:pPr lvl="1"/>
            <a:r>
              <a:rPr lang="en-US" dirty="0" smtClean="0"/>
              <a:t>Transmission Category: guidance for multiple imputation  (MI)</a:t>
            </a:r>
          </a:p>
          <a:p>
            <a:pPr lvl="1"/>
            <a:r>
              <a:rPr lang="en-US" dirty="0"/>
              <a:t>Geographic Area </a:t>
            </a:r>
            <a:r>
              <a:rPr lang="en-US" dirty="0" smtClean="0"/>
              <a:t>: develop data </a:t>
            </a:r>
            <a:r>
              <a:rPr lang="en-US" dirty="0"/>
              <a:t>release policies for small cells and </a:t>
            </a:r>
            <a:r>
              <a:rPr lang="en-US" dirty="0" smtClean="0"/>
              <a:t>subgroups; guidance available</a:t>
            </a:r>
            <a:endParaRPr lang="en-US" dirty="0"/>
          </a:p>
        </p:txBody>
      </p:sp>
    </p:spTree>
    <p:extLst>
      <p:ext uri="{BB962C8B-B14F-4D97-AF65-F5344CB8AC3E}">
        <p14:creationId xmlns:p14="http://schemas.microsoft.com/office/powerpoint/2010/main" val="1340540295"/>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Major Changes from the </a:t>
            </a:r>
            <a:br>
              <a:rPr lang="en-US" dirty="0" smtClean="0"/>
            </a:br>
            <a:r>
              <a:rPr lang="en-US" dirty="0" smtClean="0"/>
              <a:t>Previous </a:t>
            </a:r>
            <a:r>
              <a:rPr lang="en-US" i="1" dirty="0" smtClean="0"/>
              <a:t>Technical Guidance: </a:t>
            </a:r>
            <a:br>
              <a:rPr lang="en-US" i="1" dirty="0" smtClean="0"/>
            </a:br>
            <a:r>
              <a:rPr lang="en-US" i="1" dirty="0" smtClean="0"/>
              <a:t>Process Standards</a:t>
            </a:r>
            <a:endParaRPr lang="en-US" i="1" dirty="0"/>
          </a:p>
        </p:txBody>
      </p:sp>
      <p:sp>
        <p:nvSpPr>
          <p:cNvPr id="3" name="Content Placeholder 2"/>
          <p:cNvSpPr>
            <a:spLocks noGrp="1"/>
          </p:cNvSpPr>
          <p:nvPr>
            <p:ph idx="1"/>
          </p:nvPr>
        </p:nvSpPr>
        <p:spPr>
          <a:xfrm>
            <a:off x="457200" y="1447800"/>
            <a:ext cx="8229600" cy="4343401"/>
          </a:xfrm>
        </p:spPr>
        <p:txBody>
          <a:bodyPr/>
          <a:lstStyle/>
          <a:p>
            <a:r>
              <a:rPr lang="en-US" dirty="0" smtClean="0"/>
              <a:t>Recommended analyses:</a:t>
            </a:r>
          </a:p>
          <a:p>
            <a:pPr lvl="1"/>
            <a:r>
              <a:rPr lang="en-US" dirty="0" smtClean="0"/>
              <a:t>Current terminology  and classifications: burden of disease, HIV disease (includes AIDS), and AIDS</a:t>
            </a:r>
          </a:p>
          <a:p>
            <a:pPr lvl="1"/>
            <a:r>
              <a:rPr lang="en-US" dirty="0" smtClean="0"/>
              <a:t>Trends: addresses reporting delay bias, stability of using small numbers  for trend analyses and rates</a:t>
            </a:r>
          </a:p>
          <a:p>
            <a:r>
              <a:rPr lang="en-US" dirty="0" smtClean="0"/>
              <a:t>Suggested additional analyses:</a:t>
            </a:r>
          </a:p>
          <a:p>
            <a:pPr lvl="1"/>
            <a:r>
              <a:rPr lang="en-US" dirty="0" smtClean="0"/>
              <a:t>Unmet need: expanded </a:t>
            </a:r>
            <a:r>
              <a:rPr lang="en-US" dirty="0"/>
              <a:t>guidance on calculating measures of HIV-infected persons along continuum of </a:t>
            </a:r>
            <a:r>
              <a:rPr lang="en-US" dirty="0" smtClean="0"/>
              <a:t>care</a:t>
            </a:r>
          </a:p>
          <a:p>
            <a:pPr lvl="1"/>
            <a:r>
              <a:rPr lang="en-US" dirty="0" smtClean="0"/>
              <a:t>Viral load measures</a:t>
            </a:r>
          </a:p>
          <a:p>
            <a:pPr lvl="1"/>
            <a:r>
              <a:rPr lang="en-US" dirty="0" smtClean="0"/>
              <a:t>GIS mapping</a:t>
            </a:r>
          </a:p>
          <a:p>
            <a:pPr lvl="1"/>
            <a:r>
              <a:rPr lang="en-US" dirty="0" smtClean="0"/>
              <a:t>Transgender persons: collecting gender  identity</a:t>
            </a:r>
          </a:p>
        </p:txBody>
      </p:sp>
    </p:spTree>
    <p:extLst>
      <p:ext uri="{BB962C8B-B14F-4D97-AF65-F5344CB8AC3E}">
        <p14:creationId xmlns:p14="http://schemas.microsoft.com/office/powerpoint/2010/main" val="3208198845"/>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dirty="0" smtClean="0"/>
              <a:t>Main Takeaway Points</a:t>
            </a:r>
            <a:endParaRPr lang="en-US" dirty="0"/>
          </a:p>
        </p:txBody>
      </p:sp>
      <p:sp>
        <p:nvSpPr>
          <p:cNvPr id="3" name="Content Placeholder 2"/>
          <p:cNvSpPr>
            <a:spLocks noGrp="1"/>
          </p:cNvSpPr>
          <p:nvPr>
            <p:ph idx="1"/>
          </p:nvPr>
        </p:nvSpPr>
        <p:spPr>
          <a:xfrm>
            <a:off x="609600" y="1295400"/>
            <a:ext cx="8229600" cy="4800600"/>
          </a:xfrm>
        </p:spPr>
        <p:txBody>
          <a:bodyPr/>
          <a:lstStyle/>
          <a:p>
            <a:r>
              <a:rPr lang="en-US" sz="2000" b="0" dirty="0" smtClean="0"/>
              <a:t>Minimum performance standards – data quality</a:t>
            </a:r>
          </a:p>
          <a:p>
            <a:r>
              <a:rPr lang="en-US" sz="2000" b="0" dirty="0" smtClean="0"/>
              <a:t>Sufficient capacity for analyzing surveillance data</a:t>
            </a:r>
          </a:p>
          <a:p>
            <a:r>
              <a:rPr lang="en-US" sz="2000" b="0" dirty="0" smtClean="0"/>
              <a:t>Publish and disseminate HIV surveillance report annually and  one complete epidemiologic profile during 5-year cycle</a:t>
            </a:r>
          </a:p>
          <a:p>
            <a:r>
              <a:rPr lang="en-US" sz="2000" b="0" dirty="0" smtClean="0"/>
              <a:t>Clear policies, procedures for analyzing and disseminating data</a:t>
            </a:r>
          </a:p>
          <a:p>
            <a:r>
              <a:rPr lang="en-US" sz="2000" b="0" dirty="0" smtClean="0"/>
              <a:t>Surveillance report should describe local HIV epidemiology, stratified </a:t>
            </a:r>
            <a:r>
              <a:rPr lang="en-US" sz="2000" b="0" dirty="0"/>
              <a:t>by</a:t>
            </a:r>
            <a:r>
              <a:rPr lang="en-US" sz="2000" b="0" dirty="0" smtClean="0"/>
              <a:t> demographics  and transmission category</a:t>
            </a:r>
          </a:p>
          <a:p>
            <a:r>
              <a:rPr lang="en-US" sz="2000" b="0" dirty="0" smtClean="0"/>
              <a:t>Recommend analyzing burden of disease: </a:t>
            </a:r>
          </a:p>
          <a:p>
            <a:pPr lvl="1"/>
            <a:r>
              <a:rPr lang="en-US" sz="1800" dirty="0" smtClean="0"/>
              <a:t>HIV disease; AIDS; HIV incidence (where applicable). </a:t>
            </a:r>
          </a:p>
          <a:p>
            <a:pPr lvl="1"/>
            <a:r>
              <a:rPr lang="en-US" sz="1800" dirty="0" smtClean="0"/>
              <a:t>Case counts and rates, trends</a:t>
            </a:r>
            <a:endParaRPr lang="en-US" sz="1800" dirty="0"/>
          </a:p>
          <a:p>
            <a:r>
              <a:rPr lang="en-US" sz="2000" b="0" dirty="0" smtClean="0"/>
              <a:t>Suggest analyzing unmet need, late testers, diagnoses by country of origin, VL measures, mapping with GIS, local interest topics</a:t>
            </a:r>
          </a:p>
          <a:p>
            <a:r>
              <a:rPr lang="en-US" sz="2000" b="0" dirty="0" smtClean="0"/>
              <a:t>Link HIV surveillance data with other sources</a:t>
            </a:r>
          </a:p>
        </p:txBody>
      </p:sp>
    </p:spTree>
    <p:extLst>
      <p:ext uri="{BB962C8B-B14F-4D97-AF65-F5344CB8AC3E}">
        <p14:creationId xmlns:p14="http://schemas.microsoft.com/office/powerpoint/2010/main" val="2692291229"/>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82" name="Rectangle 2"/>
          <p:cNvSpPr>
            <a:spLocks noGrp="1" noChangeArrowheads="1"/>
          </p:cNvSpPr>
          <p:nvPr>
            <p:ph type="title"/>
          </p:nvPr>
        </p:nvSpPr>
        <p:spPr>
          <a:xfrm>
            <a:off x="396523" y="-479425"/>
            <a:ext cx="8366477" cy="5445125"/>
          </a:xfrm>
        </p:spPr>
        <p:txBody>
          <a:bodyPr/>
          <a:lstStyle/>
          <a:p>
            <a:r>
              <a:rPr lang="en-US" sz="3800" dirty="0"/>
              <a:t/>
            </a:r>
            <a:br>
              <a:rPr lang="en-US" sz="3800" dirty="0"/>
            </a:br>
            <a:r>
              <a:rPr lang="en-US" sz="3800" dirty="0" smtClean="0"/>
              <a:t/>
            </a:r>
            <a:br>
              <a:rPr lang="en-US" sz="3800" dirty="0" smtClean="0"/>
            </a:br>
            <a:r>
              <a:rPr lang="en-US" sz="3800" dirty="0" smtClean="0">
                <a:solidFill>
                  <a:srgbClr val="FFFF00"/>
                </a:solidFill>
              </a:rPr>
              <a:t>Technical Guidance for </a:t>
            </a:r>
            <a:br>
              <a:rPr lang="en-US" sz="3800" dirty="0" smtClean="0">
                <a:solidFill>
                  <a:srgbClr val="FFFF00"/>
                </a:solidFill>
              </a:rPr>
            </a:br>
            <a:r>
              <a:rPr lang="en-US" sz="3800" dirty="0" smtClean="0">
                <a:solidFill>
                  <a:srgbClr val="FFFF00"/>
                </a:solidFill>
              </a:rPr>
              <a:t>HIV Surveillance Programs</a:t>
            </a:r>
            <a:r>
              <a:rPr lang="en-US" sz="3800" dirty="0" smtClean="0"/>
              <a:t/>
            </a:r>
            <a:br>
              <a:rPr lang="en-US" sz="3800" dirty="0" smtClean="0"/>
            </a:br>
            <a:r>
              <a:rPr lang="en-US" sz="4000" b="1" dirty="0" smtClean="0"/>
              <a:t> </a:t>
            </a:r>
            <a:br>
              <a:rPr lang="en-US" sz="4000" b="1" dirty="0" smtClean="0"/>
            </a:br>
            <a:r>
              <a:rPr lang="en-US" sz="2400" u="sng" dirty="0" smtClean="0">
                <a:hlinkClick r:id="rId3"/>
              </a:rPr>
              <a:t>https</a:t>
            </a:r>
            <a:r>
              <a:rPr lang="en-US" sz="2400" u="sng" dirty="0">
                <a:hlinkClick r:id="rId3"/>
              </a:rPr>
              <a:t>://partner.cdc.gov/sites/NCHHSTP/HICSB/default.aspx</a:t>
            </a:r>
            <a:r>
              <a:rPr lang="en-US" sz="4000" dirty="0"/>
              <a:t/>
            </a:r>
            <a:br>
              <a:rPr lang="en-US" sz="4000" dirty="0"/>
            </a:br>
            <a:endParaRPr lang="en-US" sz="3800" dirty="0"/>
          </a:p>
        </p:txBody>
      </p:sp>
    </p:spTree>
    <p:extLst>
      <p:ext uri="{BB962C8B-B14F-4D97-AF65-F5344CB8AC3E}">
        <p14:creationId xmlns:p14="http://schemas.microsoft.com/office/powerpoint/2010/main" val="11859107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57200" y="2667000"/>
            <a:ext cx="8229600" cy="1143000"/>
          </a:xfrm>
          <a:prstGeom prst="rect">
            <a:avLst/>
          </a:prstGeom>
        </p:spPr>
        <p:txBody>
          <a:bodyPr/>
          <a:lstStyle/>
          <a:p>
            <a:pPr algn="ctr" fontAlgn="auto">
              <a:lnSpc>
                <a:spcPts val="3000"/>
              </a:lnSpc>
              <a:spcAft>
                <a:spcPts val="0"/>
              </a:spcAft>
              <a:defRPr/>
            </a:pPr>
            <a:r>
              <a:rPr lang="en-US" sz="5400" b="1" dirty="0">
                <a:solidFill>
                  <a:srgbClr val="FFC000"/>
                </a:solidFill>
                <a:latin typeface="Myriad Web Pro"/>
              </a:rPr>
              <a:t>Questions</a:t>
            </a:r>
          </a:p>
        </p:txBody>
      </p:sp>
    </p:spTree>
    <p:extLst>
      <p:ext uri="{BB962C8B-B14F-4D97-AF65-F5344CB8AC3E}">
        <p14:creationId xmlns:p14="http://schemas.microsoft.com/office/powerpoint/2010/main" val="419289260"/>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idx="4294967295"/>
          </p:nvPr>
        </p:nvSpPr>
        <p:spPr>
          <a:xfrm>
            <a:off x="457200" y="2057400"/>
            <a:ext cx="8229600" cy="411162"/>
          </a:xfrm>
          <a:prstGeom prst="rect">
            <a:avLst/>
          </a:prstGeom>
        </p:spPr>
        <p:txBody>
          <a:bodyPr/>
          <a:lstStyle/>
          <a:p>
            <a:pPr rtl="0" eaLnBrk="1" latinLnBrk="0" hangingPunct="1"/>
            <a:r>
              <a:rPr lang="en-US" sz="2800" b="1" dirty="0" smtClean="0">
                <a:solidFill>
                  <a:schemeClr val="bg2"/>
                </a:solidFill>
                <a:latin typeface="Myriad Web Pro"/>
                <a:ea typeface="+mn-ea"/>
                <a:cs typeface="+mn-cs"/>
              </a:rPr>
              <a:t>Thank you!</a:t>
            </a:r>
            <a:endParaRPr lang="en-US" dirty="0" smtClean="0"/>
          </a:p>
        </p:txBody>
      </p:sp>
      <p:sp>
        <p:nvSpPr>
          <p:cNvPr id="5" name="Subtitle 4"/>
          <p:cNvSpPr>
            <a:spLocks noGrp="1"/>
          </p:cNvSpPr>
          <p:nvPr>
            <p:ph type="subTitle" idx="1"/>
          </p:nvPr>
        </p:nvSpPr>
        <p:spPr>
          <a:xfrm>
            <a:off x="1295400" y="3657600"/>
            <a:ext cx="6400800" cy="1752600"/>
          </a:xfrm>
        </p:spPr>
        <p:txBody>
          <a:bodyPr/>
          <a:lstStyle/>
          <a:p>
            <a:pPr algn="l"/>
            <a:r>
              <a:rPr lang="en-US" sz="1200" dirty="0" smtClean="0"/>
              <a:t>For more information please contact Centers for Disease Control and Prevention</a:t>
            </a:r>
          </a:p>
          <a:p>
            <a:pPr lvl="0" algn="l"/>
            <a:endParaRPr lang="en-US" sz="1200" b="0" dirty="0" smtClean="0"/>
          </a:p>
          <a:p>
            <a:pPr lvl="0" algn="l"/>
            <a:r>
              <a:rPr lang="en-US" sz="1200" b="0" dirty="0" smtClean="0"/>
              <a:t>1600 Clifton Road NE, Atlanta, GA  30333</a:t>
            </a:r>
          </a:p>
          <a:p>
            <a:pPr lvl="0" algn="l"/>
            <a:r>
              <a:rPr lang="en-US" sz="1200" b="0" dirty="0" smtClean="0"/>
              <a:t>Telephone: 1-800-CDC-INFO (232-4636)/TTY: 1-888-232-6348</a:t>
            </a:r>
          </a:p>
          <a:p>
            <a:pPr lvl="0" algn="l"/>
            <a:r>
              <a:rPr lang="en-US" sz="1200" b="0" dirty="0" smtClean="0"/>
              <a:t>E-mail:  cdcinfo@cdc.gov 	Web:  http://www.cdc.gov</a:t>
            </a:r>
          </a:p>
          <a:p>
            <a:pPr lvl="0" algn="l"/>
            <a:endParaRPr lang="en-US" sz="1200" b="0" dirty="0" smtClean="0"/>
          </a:p>
          <a:p>
            <a:pPr lvl="0" algn="l"/>
            <a:r>
              <a:rPr lang="en-US" sz="900" b="0" dirty="0" smtClean="0"/>
              <a:t>The findings and conclusions in this report are those of the authors and do not necessarily represent the official position of the Centers for Disease Control and Prevention.</a:t>
            </a:r>
          </a:p>
        </p:txBody>
      </p:sp>
      <p:sp>
        <p:nvSpPr>
          <p:cNvPr id="6" name="Text Placeholder 5"/>
          <p:cNvSpPr>
            <a:spLocks noGrp="1"/>
          </p:cNvSpPr>
          <p:nvPr>
            <p:ph type="body" sz="quarter" idx="11"/>
          </p:nvPr>
        </p:nvSpPr>
        <p:spPr/>
        <p:txBody>
          <a:bodyPr/>
          <a:lstStyle/>
          <a:p>
            <a:r>
              <a:rPr lang="en-US" dirty="0" smtClean="0"/>
              <a:t>National Center for HIV/AIDS, Viral Hepatitis, STD, and TB Prevention</a:t>
            </a:r>
          </a:p>
          <a:p>
            <a:endParaRPr lang="en-US" dirty="0"/>
          </a:p>
        </p:txBody>
      </p:sp>
      <p:pic>
        <p:nvPicPr>
          <p:cNvPr id="8" name="Picture 7" descr="Logos of the United States Department of Health and Human Services and Centers for Disease Control and Prevention&#10;"/>
          <p:cNvPicPr>
            <a:picLocks noChangeAspect="1"/>
          </p:cNvPicPr>
          <p:nvPr/>
        </p:nvPicPr>
        <p:blipFill>
          <a:blip r:embed="rId3" cstate="print"/>
          <a:stretch>
            <a:fillRect/>
          </a:stretch>
        </p:blipFill>
        <p:spPr>
          <a:xfrm>
            <a:off x="8763000" y="6477000"/>
            <a:ext cx="190500" cy="190500"/>
          </a:xfrm>
          <a:prstGeom prst="rect">
            <a:avLst/>
          </a:prstGeom>
        </p:spPr>
      </p:pic>
      <p:sp>
        <p:nvSpPr>
          <p:cNvPr id="7" name="Text Placeholder 6"/>
          <p:cNvSpPr>
            <a:spLocks noGrp="1"/>
          </p:cNvSpPr>
          <p:nvPr>
            <p:ph type="body" sz="quarter" idx="12"/>
          </p:nvPr>
        </p:nvSpPr>
        <p:spPr/>
        <p:txBody>
          <a:bodyPr/>
          <a:lstStyle/>
          <a:p>
            <a:r>
              <a:rPr lang="en-US" dirty="0" smtClean="0"/>
              <a:t>Place Division name here</a:t>
            </a:r>
            <a:endParaRPr lang="en-US" dirty="0"/>
          </a:p>
        </p:txBody>
      </p:sp>
    </p:spTree>
    <p:extLst>
      <p:ext uri="{BB962C8B-B14F-4D97-AF65-F5344CB8AC3E}">
        <p14:creationId xmlns:p14="http://schemas.microsoft.com/office/powerpoint/2010/main" val="1165403695"/>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Objectives/Goals</a:t>
            </a:r>
            <a:endParaRPr lang="en-US" dirty="0"/>
          </a:p>
        </p:txBody>
      </p:sp>
      <p:sp>
        <p:nvSpPr>
          <p:cNvPr id="3" name="Content Placeholder 2"/>
          <p:cNvSpPr>
            <a:spLocks noGrp="1"/>
          </p:cNvSpPr>
          <p:nvPr>
            <p:ph idx="1"/>
          </p:nvPr>
        </p:nvSpPr>
        <p:spPr>
          <a:xfrm>
            <a:off x="457200" y="1371600"/>
            <a:ext cx="8229600" cy="4419601"/>
          </a:xfrm>
        </p:spPr>
        <p:txBody>
          <a:bodyPr/>
          <a:lstStyle/>
          <a:p>
            <a:r>
              <a:rPr lang="en-US" dirty="0"/>
              <a:t>Structural and capacity </a:t>
            </a:r>
            <a:r>
              <a:rPr lang="en-US" dirty="0" smtClean="0"/>
              <a:t>requirements</a:t>
            </a:r>
          </a:p>
          <a:p>
            <a:r>
              <a:rPr lang="en-US" dirty="0"/>
              <a:t>O</a:t>
            </a:r>
            <a:r>
              <a:rPr lang="en-US" dirty="0" smtClean="0"/>
              <a:t>utcome and Process standards</a:t>
            </a:r>
          </a:p>
          <a:p>
            <a:pPr lvl="1"/>
            <a:r>
              <a:rPr lang="en-US" dirty="0" smtClean="0"/>
              <a:t>Publish epidemiologic profile and annual surveillance reports</a:t>
            </a:r>
          </a:p>
          <a:p>
            <a:pPr lvl="1"/>
            <a:r>
              <a:rPr lang="en-US" dirty="0" smtClean="0"/>
              <a:t>Descriptive statistics and analyses</a:t>
            </a:r>
          </a:p>
          <a:p>
            <a:pPr lvl="1"/>
            <a:r>
              <a:rPr lang="en-US" dirty="0" smtClean="0"/>
              <a:t>Linking HIV surveillance data with other sources</a:t>
            </a:r>
          </a:p>
          <a:p>
            <a:r>
              <a:rPr lang="en-US" dirty="0"/>
              <a:t>T</a:t>
            </a:r>
            <a:r>
              <a:rPr lang="en-US" dirty="0" smtClean="0"/>
              <a:t>erms </a:t>
            </a:r>
            <a:r>
              <a:rPr lang="en-US" dirty="0"/>
              <a:t>and definitions used in HIV surveillance </a:t>
            </a:r>
            <a:r>
              <a:rPr lang="en-US" dirty="0" smtClean="0"/>
              <a:t>analyses</a:t>
            </a:r>
          </a:p>
          <a:p>
            <a:r>
              <a:rPr lang="en-US" dirty="0" smtClean="0"/>
              <a:t>Techniques, tools and resources for </a:t>
            </a:r>
            <a:r>
              <a:rPr lang="en-US" dirty="0"/>
              <a:t>analyzing and displaying HIV surveillance </a:t>
            </a:r>
            <a:r>
              <a:rPr lang="en-US" dirty="0" smtClean="0"/>
              <a:t>data</a:t>
            </a:r>
          </a:p>
          <a:p>
            <a:endParaRPr lang="en-US" dirty="0"/>
          </a:p>
        </p:txBody>
      </p:sp>
    </p:spTree>
    <p:extLst>
      <p:ext uri="{BB962C8B-B14F-4D97-AF65-F5344CB8AC3E}">
        <p14:creationId xmlns:p14="http://schemas.microsoft.com/office/powerpoint/2010/main" val="1906519516"/>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sp>
        <p:nvSpPr>
          <p:cNvPr id="3" name="Content Placeholder 2"/>
          <p:cNvSpPr>
            <a:spLocks noGrp="1"/>
          </p:cNvSpPr>
          <p:nvPr>
            <p:ph idx="1"/>
          </p:nvPr>
        </p:nvSpPr>
        <p:spPr/>
        <p:txBody>
          <a:bodyPr/>
          <a:lstStyle/>
          <a:p>
            <a:r>
              <a:rPr lang="en-US" dirty="0"/>
              <a:t>Background</a:t>
            </a:r>
          </a:p>
          <a:p>
            <a:r>
              <a:rPr lang="en-US" dirty="0"/>
              <a:t>Structural requirements</a:t>
            </a:r>
          </a:p>
          <a:p>
            <a:r>
              <a:rPr lang="en-US" dirty="0"/>
              <a:t>Outcome standards</a:t>
            </a:r>
          </a:p>
          <a:p>
            <a:r>
              <a:rPr lang="en-US" dirty="0"/>
              <a:t>Process standards</a:t>
            </a:r>
          </a:p>
          <a:p>
            <a:r>
              <a:rPr lang="en-US" dirty="0"/>
              <a:t>Recommended analyses</a:t>
            </a:r>
          </a:p>
          <a:p>
            <a:r>
              <a:rPr lang="en-US" dirty="0"/>
              <a:t>Appendices</a:t>
            </a:r>
          </a:p>
          <a:p>
            <a:endParaRPr lang="en-US" dirty="0"/>
          </a:p>
        </p:txBody>
      </p:sp>
    </p:spTree>
    <p:extLst>
      <p:ext uri="{BB962C8B-B14F-4D97-AF65-F5344CB8AC3E}">
        <p14:creationId xmlns:p14="http://schemas.microsoft.com/office/powerpoint/2010/main" val="1575528277"/>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a:t>
            </a:r>
            <a:endParaRPr lang="en-US" dirty="0"/>
          </a:p>
        </p:txBody>
      </p:sp>
      <p:sp>
        <p:nvSpPr>
          <p:cNvPr id="3" name="Content Placeholder 2"/>
          <p:cNvSpPr>
            <a:spLocks noGrp="1"/>
          </p:cNvSpPr>
          <p:nvPr>
            <p:ph idx="1"/>
          </p:nvPr>
        </p:nvSpPr>
        <p:spPr/>
        <p:txBody>
          <a:bodyPr/>
          <a:lstStyle/>
          <a:p>
            <a:r>
              <a:rPr lang="en-US" dirty="0"/>
              <a:t>Uses of </a:t>
            </a:r>
            <a:r>
              <a:rPr lang="en-US" dirty="0" smtClean="0"/>
              <a:t>surveillance data</a:t>
            </a:r>
            <a:endParaRPr lang="en-US" dirty="0"/>
          </a:p>
          <a:p>
            <a:pPr lvl="1"/>
            <a:r>
              <a:rPr lang="en-US" dirty="0"/>
              <a:t>Monitor trends in disease</a:t>
            </a:r>
          </a:p>
          <a:p>
            <a:pPr lvl="1"/>
            <a:r>
              <a:rPr lang="en-US" dirty="0" smtClean="0"/>
              <a:t>Identify </a:t>
            </a:r>
            <a:r>
              <a:rPr lang="en-US" dirty="0"/>
              <a:t>risk factors in populations</a:t>
            </a:r>
          </a:p>
          <a:p>
            <a:pPr lvl="1"/>
            <a:r>
              <a:rPr lang="en-US" dirty="0"/>
              <a:t>Develop and evaluate programs</a:t>
            </a:r>
          </a:p>
          <a:p>
            <a:r>
              <a:rPr lang="en-US" dirty="0"/>
              <a:t>Analyses and resultant disseminated products prompt public health action</a:t>
            </a:r>
          </a:p>
          <a:p>
            <a:r>
              <a:rPr lang="en-US" dirty="0"/>
              <a:t>Importance of data quality</a:t>
            </a:r>
          </a:p>
          <a:p>
            <a:endParaRPr lang="en-US" dirty="0"/>
          </a:p>
          <a:p>
            <a:endParaRPr lang="en-US" dirty="0"/>
          </a:p>
        </p:txBody>
      </p:sp>
    </p:spTree>
    <p:extLst>
      <p:ext uri="{BB962C8B-B14F-4D97-AF65-F5344CB8AC3E}">
        <p14:creationId xmlns:p14="http://schemas.microsoft.com/office/powerpoint/2010/main" val="3326900497"/>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Structural Requirements</a:t>
            </a:r>
          </a:p>
        </p:txBody>
      </p:sp>
      <p:sp>
        <p:nvSpPr>
          <p:cNvPr id="3" name="Content Placeholder 2"/>
          <p:cNvSpPr>
            <a:spLocks noGrp="1"/>
          </p:cNvSpPr>
          <p:nvPr>
            <p:ph idx="1"/>
          </p:nvPr>
        </p:nvSpPr>
        <p:spPr>
          <a:xfrm>
            <a:off x="457200" y="1600200"/>
            <a:ext cx="8229600" cy="4191000"/>
          </a:xfrm>
        </p:spPr>
        <p:txBody>
          <a:bodyPr/>
          <a:lstStyle/>
          <a:p>
            <a:r>
              <a:rPr lang="en-US" dirty="0"/>
              <a:t>Meet minimum performance standards </a:t>
            </a:r>
          </a:p>
          <a:p>
            <a:pPr lvl="1">
              <a:lnSpc>
                <a:spcPct val="90000"/>
              </a:lnSpc>
            </a:pPr>
            <a:r>
              <a:rPr lang="en-US" dirty="0"/>
              <a:t>Data quality standards</a:t>
            </a:r>
          </a:p>
          <a:p>
            <a:pPr lvl="1">
              <a:lnSpc>
                <a:spcPct val="90000"/>
              </a:lnSpc>
            </a:pPr>
            <a:r>
              <a:rPr lang="en-US" dirty="0"/>
              <a:t>Products to address quality and limitations</a:t>
            </a:r>
          </a:p>
          <a:p>
            <a:r>
              <a:rPr lang="en-US" dirty="0"/>
              <a:t>Have sufficient capacity to analyze data</a:t>
            </a:r>
          </a:p>
          <a:p>
            <a:pPr lvl="1">
              <a:lnSpc>
                <a:spcPct val="90000"/>
              </a:lnSpc>
            </a:pPr>
            <a:r>
              <a:rPr lang="en-US" dirty="0"/>
              <a:t>In-house or outsourced analytic skills</a:t>
            </a:r>
          </a:p>
          <a:p>
            <a:pPr lvl="1">
              <a:lnSpc>
                <a:spcPct val="90000"/>
              </a:lnSpc>
            </a:pPr>
            <a:r>
              <a:rPr lang="en-US" dirty="0"/>
              <a:t>Compliance with security &amp; confidentiality provisions</a:t>
            </a:r>
          </a:p>
          <a:p>
            <a:pPr lvl="1">
              <a:lnSpc>
                <a:spcPct val="90000"/>
              </a:lnSpc>
            </a:pPr>
            <a:r>
              <a:rPr lang="en-US" dirty="0"/>
              <a:t>CDC’s NCHHSTP Informatics Helpdesk as analytic resource</a:t>
            </a:r>
          </a:p>
          <a:p>
            <a:endParaRPr lang="en-US" dirty="0"/>
          </a:p>
        </p:txBody>
      </p:sp>
    </p:spTree>
    <p:extLst>
      <p:ext uri="{BB962C8B-B14F-4D97-AF65-F5344CB8AC3E}">
        <p14:creationId xmlns:p14="http://schemas.microsoft.com/office/powerpoint/2010/main" val="3326900497"/>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Outcome standards</a:t>
            </a:r>
          </a:p>
        </p:txBody>
      </p:sp>
      <p:sp>
        <p:nvSpPr>
          <p:cNvPr id="3" name="Content Placeholder 2"/>
          <p:cNvSpPr>
            <a:spLocks noGrp="1"/>
          </p:cNvSpPr>
          <p:nvPr>
            <p:ph idx="1"/>
          </p:nvPr>
        </p:nvSpPr>
        <p:spPr/>
        <p:txBody>
          <a:bodyPr/>
          <a:lstStyle/>
          <a:p>
            <a:pPr>
              <a:lnSpc>
                <a:spcPct val="90000"/>
              </a:lnSpc>
            </a:pPr>
            <a:r>
              <a:rPr lang="en-US" dirty="0"/>
              <a:t>HIV surveillance report </a:t>
            </a:r>
          </a:p>
          <a:p>
            <a:pPr lvl="1">
              <a:lnSpc>
                <a:spcPct val="90000"/>
              </a:lnSpc>
            </a:pPr>
            <a:r>
              <a:rPr lang="en-US" dirty="0"/>
              <a:t>Annually or more frequently</a:t>
            </a:r>
          </a:p>
          <a:p>
            <a:pPr>
              <a:lnSpc>
                <a:spcPct val="90000"/>
              </a:lnSpc>
            </a:pPr>
            <a:r>
              <a:rPr lang="en-US" dirty="0" smtClean="0"/>
              <a:t>Epidemiologic Profile</a:t>
            </a:r>
          </a:p>
          <a:p>
            <a:pPr lvl="1">
              <a:lnSpc>
                <a:spcPct val="90000"/>
              </a:lnSpc>
            </a:pPr>
            <a:r>
              <a:rPr lang="en-US" dirty="0" smtClean="0"/>
              <a:t>At least one during 5-year funding cycle</a:t>
            </a:r>
            <a:endParaRPr lang="en-US" dirty="0"/>
          </a:p>
          <a:p>
            <a:pPr>
              <a:lnSpc>
                <a:spcPct val="90000"/>
              </a:lnSpc>
            </a:pPr>
            <a:r>
              <a:rPr lang="en-US" dirty="0" smtClean="0"/>
              <a:t>Dissemination</a:t>
            </a:r>
            <a:endParaRPr lang="en-US" dirty="0"/>
          </a:p>
          <a:p>
            <a:pPr lvl="1">
              <a:lnSpc>
                <a:spcPct val="90000"/>
              </a:lnSpc>
            </a:pPr>
            <a:r>
              <a:rPr lang="en-US" dirty="0"/>
              <a:t>Other Health Department units</a:t>
            </a:r>
          </a:p>
          <a:p>
            <a:pPr lvl="1">
              <a:lnSpc>
                <a:spcPct val="90000"/>
              </a:lnSpc>
            </a:pPr>
            <a:r>
              <a:rPr lang="en-US" dirty="0"/>
              <a:t>Community Planning Groups</a:t>
            </a:r>
          </a:p>
          <a:p>
            <a:pPr lvl="1">
              <a:lnSpc>
                <a:spcPct val="90000"/>
              </a:lnSpc>
            </a:pPr>
            <a:r>
              <a:rPr lang="en-US" dirty="0"/>
              <a:t>Providers who report the data</a:t>
            </a:r>
          </a:p>
          <a:p>
            <a:pPr lvl="1">
              <a:lnSpc>
                <a:spcPct val="90000"/>
              </a:lnSpc>
            </a:pPr>
            <a:r>
              <a:rPr lang="en-US" dirty="0"/>
              <a:t>The public</a:t>
            </a:r>
          </a:p>
          <a:p>
            <a:pPr>
              <a:lnSpc>
                <a:spcPct val="90000"/>
              </a:lnSpc>
            </a:pPr>
            <a:endParaRPr lang="en-US" dirty="0"/>
          </a:p>
          <a:p>
            <a:pPr lvl="1">
              <a:lnSpc>
                <a:spcPct val="90000"/>
              </a:lnSpc>
              <a:buNone/>
            </a:pPr>
            <a:endParaRPr lang="en-US" b="1" dirty="0"/>
          </a:p>
          <a:p>
            <a:endParaRPr lang="en-US" dirty="0"/>
          </a:p>
        </p:txBody>
      </p:sp>
    </p:spTree>
    <p:extLst>
      <p:ext uri="{BB962C8B-B14F-4D97-AF65-F5344CB8AC3E}">
        <p14:creationId xmlns:p14="http://schemas.microsoft.com/office/powerpoint/2010/main" val="3326900497"/>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 standards</a:t>
            </a:r>
          </a:p>
        </p:txBody>
      </p:sp>
      <p:sp>
        <p:nvSpPr>
          <p:cNvPr id="3" name="Content Placeholder 2"/>
          <p:cNvSpPr>
            <a:spLocks noGrp="1"/>
          </p:cNvSpPr>
          <p:nvPr>
            <p:ph idx="1"/>
          </p:nvPr>
        </p:nvSpPr>
        <p:spPr/>
        <p:txBody>
          <a:bodyPr/>
          <a:lstStyle/>
          <a:p>
            <a:r>
              <a:rPr lang="en-US" dirty="0"/>
              <a:t>Relevant </a:t>
            </a:r>
            <a:r>
              <a:rPr lang="en-US" dirty="0" smtClean="0"/>
              <a:t>policies </a:t>
            </a:r>
            <a:r>
              <a:rPr lang="en-US" dirty="0"/>
              <a:t>&amp; procedures</a:t>
            </a:r>
          </a:p>
          <a:p>
            <a:pPr lvl="1">
              <a:lnSpc>
                <a:spcPct val="90000"/>
              </a:lnSpc>
            </a:pPr>
            <a:r>
              <a:rPr lang="en-US" dirty="0"/>
              <a:t>Preventing identification of individuals</a:t>
            </a:r>
          </a:p>
          <a:p>
            <a:pPr lvl="1">
              <a:lnSpc>
                <a:spcPct val="90000"/>
              </a:lnSpc>
            </a:pPr>
            <a:r>
              <a:rPr lang="en-US" dirty="0"/>
              <a:t>Population denominator/numerator rules</a:t>
            </a:r>
          </a:p>
          <a:p>
            <a:pPr lvl="1">
              <a:lnSpc>
                <a:spcPct val="90000"/>
              </a:lnSpc>
            </a:pPr>
            <a:r>
              <a:rPr lang="en-US" dirty="0"/>
              <a:t>Interpreting rates from small numerators, suppression of values</a:t>
            </a:r>
          </a:p>
          <a:p>
            <a:pPr lvl="1">
              <a:lnSpc>
                <a:spcPct val="90000"/>
              </a:lnSpc>
            </a:pPr>
            <a:r>
              <a:rPr lang="en-US" dirty="0"/>
              <a:t>Epidemiologically inappropriate data requests</a:t>
            </a:r>
          </a:p>
          <a:p>
            <a:endParaRPr lang="en-US" dirty="0"/>
          </a:p>
        </p:txBody>
      </p:sp>
    </p:spTree>
    <p:extLst>
      <p:ext uri="{BB962C8B-B14F-4D97-AF65-F5344CB8AC3E}">
        <p14:creationId xmlns:p14="http://schemas.microsoft.com/office/powerpoint/2010/main" val="3326900497"/>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 standards</a:t>
            </a:r>
          </a:p>
        </p:txBody>
      </p:sp>
      <p:sp>
        <p:nvSpPr>
          <p:cNvPr id="3" name="Content Placeholder 2"/>
          <p:cNvSpPr>
            <a:spLocks noGrp="1"/>
          </p:cNvSpPr>
          <p:nvPr>
            <p:ph idx="1"/>
          </p:nvPr>
        </p:nvSpPr>
        <p:spPr/>
        <p:txBody>
          <a:bodyPr/>
          <a:lstStyle/>
          <a:p>
            <a:r>
              <a:rPr lang="en-US" dirty="0"/>
              <a:t>Relevant </a:t>
            </a:r>
            <a:r>
              <a:rPr lang="en-US" dirty="0" smtClean="0"/>
              <a:t>policies </a:t>
            </a:r>
            <a:r>
              <a:rPr lang="en-US" dirty="0"/>
              <a:t>&amp; procedures (cont.)</a:t>
            </a:r>
          </a:p>
          <a:p>
            <a:pPr lvl="1">
              <a:lnSpc>
                <a:spcPct val="90000"/>
              </a:lnSpc>
            </a:pPr>
            <a:r>
              <a:rPr lang="en-US" dirty="0"/>
              <a:t>Product review</a:t>
            </a:r>
          </a:p>
          <a:p>
            <a:pPr lvl="1">
              <a:lnSpc>
                <a:spcPct val="90000"/>
              </a:lnSpc>
            </a:pPr>
            <a:r>
              <a:rPr lang="en-US" dirty="0"/>
              <a:t>Responsible parties identification—analysts, those who approve data requests</a:t>
            </a:r>
          </a:p>
          <a:p>
            <a:pPr lvl="1">
              <a:lnSpc>
                <a:spcPct val="90000"/>
              </a:lnSpc>
            </a:pPr>
            <a:r>
              <a:rPr lang="en-US" dirty="0"/>
              <a:t>Assurance of adherence to security &amp; confidentiality</a:t>
            </a:r>
          </a:p>
          <a:p>
            <a:pPr lvl="1">
              <a:lnSpc>
                <a:spcPct val="90000"/>
              </a:lnSpc>
            </a:pPr>
            <a:r>
              <a:rPr lang="en-US" dirty="0"/>
              <a:t>External party data access, authorship </a:t>
            </a:r>
          </a:p>
          <a:p>
            <a:endParaRPr lang="en-US" dirty="0"/>
          </a:p>
          <a:p>
            <a:endParaRPr lang="en-US" dirty="0"/>
          </a:p>
        </p:txBody>
      </p:sp>
    </p:spTree>
    <p:extLst>
      <p:ext uri="{BB962C8B-B14F-4D97-AF65-F5344CB8AC3E}">
        <p14:creationId xmlns:p14="http://schemas.microsoft.com/office/powerpoint/2010/main" val="3326900497"/>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 standards</a:t>
            </a:r>
          </a:p>
        </p:txBody>
      </p:sp>
      <p:sp>
        <p:nvSpPr>
          <p:cNvPr id="3" name="Content Placeholder 2"/>
          <p:cNvSpPr>
            <a:spLocks noGrp="1"/>
          </p:cNvSpPr>
          <p:nvPr>
            <p:ph idx="1"/>
          </p:nvPr>
        </p:nvSpPr>
        <p:spPr/>
        <p:txBody>
          <a:bodyPr/>
          <a:lstStyle/>
          <a:p>
            <a:pPr>
              <a:lnSpc>
                <a:spcPct val="90000"/>
              </a:lnSpc>
            </a:pPr>
            <a:r>
              <a:rPr lang="en-US" dirty="0"/>
              <a:t>Surveillance Report</a:t>
            </a:r>
          </a:p>
          <a:p>
            <a:pPr lvl="1">
              <a:lnSpc>
                <a:spcPct val="90000"/>
              </a:lnSpc>
            </a:pPr>
            <a:r>
              <a:rPr lang="en-US" dirty="0"/>
              <a:t>Descriptive statistics, HIV epidemiology</a:t>
            </a:r>
          </a:p>
          <a:p>
            <a:pPr lvl="1">
              <a:lnSpc>
                <a:spcPct val="90000"/>
              </a:lnSpc>
            </a:pPr>
            <a:r>
              <a:rPr lang="en-US" dirty="0"/>
              <a:t>Stratified by:</a:t>
            </a:r>
          </a:p>
          <a:p>
            <a:pPr lvl="2">
              <a:lnSpc>
                <a:spcPct val="90000"/>
              </a:lnSpc>
            </a:pPr>
            <a:r>
              <a:rPr lang="en-US" dirty="0"/>
              <a:t>Race/ethnicity (current OMB classifications)</a:t>
            </a:r>
          </a:p>
          <a:p>
            <a:pPr lvl="2">
              <a:lnSpc>
                <a:spcPct val="90000"/>
              </a:lnSpc>
            </a:pPr>
            <a:r>
              <a:rPr lang="en-US" dirty="0"/>
              <a:t>Age (adults/adolescents, children)</a:t>
            </a:r>
          </a:p>
          <a:p>
            <a:pPr lvl="2">
              <a:lnSpc>
                <a:spcPct val="90000"/>
              </a:lnSpc>
            </a:pPr>
            <a:r>
              <a:rPr lang="en-US" dirty="0"/>
              <a:t>Sex (male, female, transgender)</a:t>
            </a:r>
          </a:p>
          <a:p>
            <a:pPr lvl="2">
              <a:lnSpc>
                <a:spcPct val="90000"/>
              </a:lnSpc>
            </a:pPr>
            <a:r>
              <a:rPr lang="en-US" dirty="0"/>
              <a:t>Transmission category (multiple imputation)</a:t>
            </a:r>
          </a:p>
          <a:p>
            <a:pPr lvl="2">
              <a:lnSpc>
                <a:spcPct val="90000"/>
              </a:lnSpc>
            </a:pPr>
            <a:r>
              <a:rPr lang="en-US" dirty="0"/>
              <a:t>Geographic area (e.g.; state, health district, county, census tract, etc.) </a:t>
            </a:r>
          </a:p>
          <a:p>
            <a:pPr lvl="2">
              <a:lnSpc>
                <a:spcPct val="90000"/>
              </a:lnSpc>
            </a:pPr>
            <a:r>
              <a:rPr lang="en-US" dirty="0"/>
              <a:t>Year of diagnosis </a:t>
            </a:r>
          </a:p>
          <a:p>
            <a:pPr>
              <a:lnSpc>
                <a:spcPct val="90000"/>
              </a:lnSpc>
            </a:pPr>
            <a:endParaRPr lang="en-US" dirty="0"/>
          </a:p>
          <a:p>
            <a:endParaRPr lang="en-US" dirty="0"/>
          </a:p>
        </p:txBody>
      </p:sp>
    </p:spTree>
    <p:extLst>
      <p:ext uri="{BB962C8B-B14F-4D97-AF65-F5344CB8AC3E}">
        <p14:creationId xmlns:p14="http://schemas.microsoft.com/office/powerpoint/2010/main" val="1637930947"/>
      </p:ext>
    </p:extLst>
  </p:cSld>
  <p:clrMapOvr>
    <a:masterClrMapping/>
  </p:clrMapOvr>
  <p:transition>
    <p:fade/>
  </p:transition>
</p:sld>
</file>

<file path=ppt/theme/theme1.xml><?xml version="1.0" encoding="utf-8"?>
<a:theme xmlns:a="http://schemas.openxmlformats.org/drawingml/2006/main" name="New Logo slidetemplate">
  <a:themeElements>
    <a:clrScheme name="New Logo slidetemplat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New Logo slide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w Logo slidetemplat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New Logo slidetemplat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New Logo slidetemplat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New Logo slidetemplat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New Logo slidetemplat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New Logo slidetemplat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New Logo slidetemplat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NCHHSTP_PPT_dark(">
  <a:themeElements>
    <a:clrScheme name="NCHHSTP Dark PPT Colors">
      <a:dk1>
        <a:srgbClr val="0F56DC"/>
      </a:dk1>
      <a:lt1>
        <a:srgbClr val="FFC000"/>
      </a:lt1>
      <a:dk2>
        <a:srgbClr val="FFFFFF"/>
      </a:dk2>
      <a:lt2>
        <a:srgbClr val="FFFFFF"/>
      </a:lt2>
      <a:accent1>
        <a:srgbClr val="00C6D7"/>
      </a:accent1>
      <a:accent2>
        <a:srgbClr val="6F2C3E"/>
      </a:accent2>
      <a:accent3>
        <a:srgbClr val="8E258D"/>
      </a:accent3>
      <a:accent4>
        <a:srgbClr val="AA272F"/>
      </a:accent4>
      <a:accent5>
        <a:srgbClr val="EC7A08"/>
      </a:accent5>
      <a:accent6>
        <a:srgbClr val="7F7F7F"/>
      </a:accent6>
      <a:hlink>
        <a:srgbClr val="FFC000"/>
      </a:hlink>
      <a:folHlink>
        <a:srgbClr val="002060"/>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3052</TotalTime>
  <Words>3278</Words>
  <Application>Microsoft Office PowerPoint</Application>
  <PresentationFormat>On-screen Show (4:3)</PresentationFormat>
  <Paragraphs>251</Paragraphs>
  <Slides>19</Slides>
  <Notes>19</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19</vt:i4>
      </vt:variant>
    </vt:vector>
  </HeadingPairs>
  <TitlesOfParts>
    <vt:vector size="22" baseType="lpstr">
      <vt:lpstr>New Logo slidetemplate</vt:lpstr>
      <vt:lpstr>NCHHSTP_PPT_dark(</vt:lpstr>
      <vt:lpstr>CorelDRAW</vt:lpstr>
      <vt:lpstr> Technical Guidance for  HIV Surveillance Programs  Data Analysis &amp; Dissemination</vt:lpstr>
      <vt:lpstr>Objectives/Goals</vt:lpstr>
      <vt:lpstr>Overview</vt:lpstr>
      <vt:lpstr>Background</vt:lpstr>
      <vt:lpstr>Structural Requirements</vt:lpstr>
      <vt:lpstr>Outcome standards</vt:lpstr>
      <vt:lpstr>Process standards</vt:lpstr>
      <vt:lpstr>Process standards</vt:lpstr>
      <vt:lpstr>Process standards</vt:lpstr>
      <vt:lpstr>Recommended Analyses</vt:lpstr>
      <vt:lpstr>Suggested Additional Analyses</vt:lpstr>
      <vt:lpstr>Linking HIV surveillance data with other data sources </vt:lpstr>
      <vt:lpstr>Appendices</vt:lpstr>
      <vt:lpstr>Major Changes from the  Previous Technical Guidance:  Process Standards</vt:lpstr>
      <vt:lpstr>Major Changes from the  Previous Technical Guidance:  Process Standards</vt:lpstr>
      <vt:lpstr>Main Takeaway Points</vt:lpstr>
      <vt:lpstr>  Technical Guidance for  HIV Surveillance Programs   https://partner.cdc.gov/sites/NCHHSTP/HICSB/default.aspx </vt:lpstr>
      <vt:lpstr>PowerPoint Presentation</vt:lpstr>
      <vt:lpstr>Thank you!</vt:lpstr>
    </vt:vector>
  </TitlesOfParts>
  <Company>ITSO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HIV/AIDS Core Surveillance Quarterly Conference Call January 31, 2008</dc:title>
  <dc:creator>tdd4</dc:creator>
  <cp:lastModifiedBy>Lauren Rosenberg</cp:lastModifiedBy>
  <cp:revision>180</cp:revision>
  <cp:lastPrinted>2012-08-07T17:02:21Z</cp:lastPrinted>
  <dcterms:created xsi:type="dcterms:W3CDTF">2008-01-30T00:35:52Z</dcterms:created>
  <dcterms:modified xsi:type="dcterms:W3CDTF">2012-08-07T19:46:10Z</dcterms:modified>
</cp:coreProperties>
</file>