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15"/>
  </p:notesMasterIdLst>
  <p:sldIdLst>
    <p:sldId id="256" r:id="rId2"/>
    <p:sldId id="272" r:id="rId3"/>
    <p:sldId id="271" r:id="rId4"/>
    <p:sldId id="266" r:id="rId5"/>
    <p:sldId id="270" r:id="rId6"/>
    <p:sldId id="276" r:id="rId7"/>
    <p:sldId id="273" r:id="rId8"/>
    <p:sldId id="274" r:id="rId9"/>
    <p:sldId id="275" r:id="rId10"/>
    <p:sldId id="268" r:id="rId11"/>
    <p:sldId id="269" r:id="rId12"/>
    <p:sldId id="264" r:id="rId13"/>
    <p:sldId id="263" r:id="rId14"/>
  </p:sldIdLst>
  <p:sldSz cx="9144000" cy="6858000" type="screen4x3"/>
  <p:notesSz cx="6994525" cy="9280525"/>
  <p:embeddedFontLst>
    <p:embeddedFont>
      <p:font typeface="Myriad Web Pro" charset="0"/>
      <p:regular r:id="rId16"/>
      <p:bold r:id="rId17"/>
      <p:italic r:id="rId18"/>
    </p:embeddedFont>
    <p:embeddedFont>
      <p:font typeface="Calibri"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6" autoAdjust="0"/>
    <p:restoredTop sz="92741" autoAdjust="0"/>
  </p:normalViewPr>
  <p:slideViewPr>
    <p:cSldViewPr>
      <p:cViewPr>
        <p:scale>
          <a:sx n="71" d="100"/>
          <a:sy n="71" d="100"/>
        </p:scale>
        <p:origin x="-346" y="-58"/>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307"/>
    </p:cViewPr>
  </p:notesTextViewPr>
  <p:notesViewPr>
    <p:cSldViewPr>
      <p:cViewPr varScale="1">
        <p:scale>
          <a:sx n="67" d="100"/>
          <a:sy n="67" d="100"/>
        </p:scale>
        <p:origin x="-1920" y="-108"/>
      </p:cViewPr>
      <p:guideLst>
        <p:guide orient="horz" pos="2923"/>
        <p:guide pos="220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FED05122-B9EF-44B1-8E67-014EB94303DD}" type="datetimeFigureOut">
              <a:rPr lang="en-US" smtClean="0"/>
              <a:pPr/>
              <a:t>8/22/2012</a:t>
            </a:fld>
            <a:endParaRPr lang="en-US"/>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cdc.gov/mmwr/preview/mmwrhtml/rr5710a1.ht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cdc.gov/mmwr/preview/mmwrhtml/rr5710a1.ht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 typeface="Wingdings" pitchFamily="2" charset="2"/>
              <a:buChar char="Ø"/>
            </a:pPr>
            <a:r>
              <a:rPr lang="en-US" dirty="0" smtClean="0"/>
              <a:t>Good afternoon.  In this presentation, I will encapsulate the contents </a:t>
            </a:r>
            <a:r>
              <a:rPr lang="en-US" baseline="0" dirty="0" smtClean="0"/>
              <a:t>of o</a:t>
            </a:r>
            <a:r>
              <a:rPr lang="en-US" dirty="0" smtClean="0"/>
              <a:t>ur Technical Guidance’s chapter entitled “Residence</a:t>
            </a:r>
            <a:r>
              <a:rPr lang="en-US" baseline="0" dirty="0" smtClean="0"/>
              <a:t> at and date of diagnosis</a:t>
            </a:r>
            <a:r>
              <a:rPr lang="en-US" dirty="0" smtClean="0"/>
              <a:t>”, formerly</a:t>
            </a:r>
            <a:r>
              <a:rPr lang="en-US" baseline="0" dirty="0" smtClean="0"/>
              <a:t> entitled “Case Residency”</a:t>
            </a:r>
            <a:r>
              <a:rPr lang="en-US" dirty="0" smtClean="0"/>
              <a:t>—along with a description of changes.</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3594014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smtClean="0">
                <a:solidFill>
                  <a:schemeClr val="tx1"/>
                </a:solidFill>
                <a:effectLst/>
                <a:latin typeface="+mn-lt"/>
                <a:ea typeface="+mn-ea"/>
                <a:cs typeface="+mn-cs"/>
              </a:rPr>
              <a:t>We of the Case Residency Chapter Workgroup herein summarize changes to this chapter.</a:t>
            </a:r>
          </a:p>
          <a:p>
            <a:pPr lvl="0"/>
            <a:r>
              <a:rPr lang="en-US" sz="1200" kern="1200" dirty="0" smtClean="0">
                <a:solidFill>
                  <a:schemeClr val="tx1"/>
                </a:solidFill>
                <a:effectLst/>
                <a:latin typeface="+mn-lt"/>
                <a:ea typeface="+mn-ea"/>
                <a:cs typeface="+mn-cs"/>
              </a:rPr>
              <a:t>At the May 28, 2010 Workgroup Meeting, the following agenda items were discussed and the results of these discussions as reflected in meeting minutes are shown:</a:t>
            </a:r>
          </a:p>
          <a:p>
            <a:pPr lvl="1"/>
            <a:r>
              <a:rPr lang="en-US" sz="1200" kern="1200" dirty="0" smtClean="0">
                <a:solidFill>
                  <a:schemeClr val="tx1"/>
                </a:solidFill>
                <a:effectLst/>
                <a:latin typeface="+mn-lt"/>
                <a:ea typeface="+mn-ea"/>
                <a:cs typeface="+mn-cs"/>
              </a:rPr>
              <a:t>Group critique of existing chapter organization, retaining ‘structural requirements’ and ‘process standards’ sections</a:t>
            </a:r>
          </a:p>
          <a:p>
            <a:pPr lvl="2"/>
            <a:r>
              <a:rPr lang="en-US" sz="1200" kern="1200" dirty="0" smtClean="0">
                <a:solidFill>
                  <a:schemeClr val="tx1"/>
                </a:solidFill>
                <a:effectLst/>
                <a:latin typeface="+mn-lt"/>
                <a:ea typeface="+mn-ea"/>
                <a:cs typeface="+mn-cs"/>
              </a:rPr>
              <a:t>The existing structure was acceptable, and not in need of major change</a:t>
            </a:r>
          </a:p>
          <a:p>
            <a:pPr lvl="2"/>
            <a:r>
              <a:rPr lang="en-US" sz="1200" kern="1200" dirty="0" smtClean="0">
                <a:solidFill>
                  <a:schemeClr val="tx1"/>
                </a:solidFill>
                <a:effectLst/>
                <a:latin typeface="+mn-lt"/>
                <a:ea typeface="+mn-ea"/>
                <a:cs typeface="+mn-cs"/>
              </a:rPr>
              <a:t>Chapter does not need an overhaul, but is in need of major editing to increase clarity (in response to multiple parties’ complaints, over time)</a:t>
            </a:r>
          </a:p>
          <a:p>
            <a:pPr lvl="1"/>
            <a:r>
              <a:rPr lang="en-US" sz="1200" kern="1200" dirty="0" smtClean="0">
                <a:solidFill>
                  <a:schemeClr val="tx1"/>
                </a:solidFill>
                <a:effectLst/>
                <a:latin typeface="+mn-lt"/>
                <a:ea typeface="+mn-ea"/>
                <a:cs typeface="+mn-cs"/>
              </a:rPr>
              <a:t>Group critique of existing chapter content, with an eye for obsolete terminology and processes</a:t>
            </a:r>
          </a:p>
          <a:p>
            <a:pPr lvl="2"/>
            <a:r>
              <a:rPr lang="en-US" sz="1200" kern="1200" dirty="0" smtClean="0">
                <a:solidFill>
                  <a:schemeClr val="tx1"/>
                </a:solidFill>
                <a:effectLst/>
                <a:latin typeface="+mn-lt"/>
                <a:ea typeface="+mn-ea"/>
                <a:cs typeface="+mn-cs"/>
              </a:rPr>
              <a:t>Old case </a:t>
            </a:r>
            <a:r>
              <a:rPr lang="en-US" sz="1200" kern="1200" dirty="0" err="1" smtClean="0">
                <a:solidFill>
                  <a:schemeClr val="tx1"/>
                </a:solidFill>
                <a:effectLst/>
                <a:latin typeface="+mn-lt"/>
                <a:ea typeface="+mn-ea"/>
                <a:cs typeface="+mn-cs"/>
              </a:rPr>
              <a:t>definition</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increase</a:t>
            </a:r>
            <a:r>
              <a:rPr lang="en-US" sz="1200" kern="1200" dirty="0" smtClean="0">
                <a:solidFill>
                  <a:schemeClr val="tx1"/>
                </a:solidFill>
                <a:effectLst/>
                <a:latin typeface="+mn-lt"/>
                <a:ea typeface="+mn-ea"/>
                <a:cs typeface="+mn-cs"/>
              </a:rPr>
              <a:t> clarity and operationalize current case definition by employing current definition verbiage throughout the chapter</a:t>
            </a:r>
          </a:p>
          <a:p>
            <a:pPr lvl="3"/>
            <a:r>
              <a:rPr lang="en-US" sz="1200" kern="1200" dirty="0" smtClean="0">
                <a:solidFill>
                  <a:schemeClr val="tx1"/>
                </a:solidFill>
                <a:effectLst/>
                <a:latin typeface="+mn-lt"/>
                <a:ea typeface="+mn-ea"/>
                <a:cs typeface="+mn-cs"/>
              </a:rPr>
              <a:t>Old term: ‘HIV/</a:t>
            </a:r>
            <a:r>
              <a:rPr lang="en-US" sz="1200" kern="1200" dirty="0" err="1" smtClean="0">
                <a:solidFill>
                  <a:schemeClr val="tx1"/>
                </a:solidFill>
                <a:effectLst/>
                <a:latin typeface="+mn-lt"/>
                <a:ea typeface="+mn-ea"/>
                <a:cs typeface="+mn-cs"/>
              </a:rPr>
              <a:t>AIDS’</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change</a:t>
            </a:r>
            <a:r>
              <a:rPr lang="en-US" sz="1200" kern="1200" dirty="0" smtClean="0">
                <a:solidFill>
                  <a:schemeClr val="tx1"/>
                </a:solidFill>
                <a:effectLst/>
                <a:latin typeface="+mn-lt"/>
                <a:ea typeface="+mn-ea"/>
                <a:cs typeface="+mn-cs"/>
              </a:rPr>
              <a:t> to new term ‘HIV’</a:t>
            </a:r>
          </a:p>
          <a:p>
            <a:pPr lvl="3"/>
            <a:r>
              <a:rPr lang="en-US" sz="1200" kern="1200" dirty="0" smtClean="0">
                <a:solidFill>
                  <a:schemeClr val="tx1"/>
                </a:solidFill>
                <a:effectLst/>
                <a:latin typeface="+mn-lt"/>
                <a:ea typeface="+mn-ea"/>
                <a:cs typeface="+mn-cs"/>
              </a:rPr>
              <a:t>Old phrase: ‘HIV </a:t>
            </a:r>
            <a:r>
              <a:rPr lang="en-US" sz="1200" kern="1200" dirty="0" err="1" smtClean="0">
                <a:solidFill>
                  <a:schemeClr val="tx1"/>
                </a:solidFill>
                <a:effectLst/>
                <a:latin typeface="+mn-lt"/>
                <a:ea typeface="+mn-ea"/>
                <a:cs typeface="+mn-cs"/>
              </a:rPr>
              <a:t>diagnosis’</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change</a:t>
            </a:r>
            <a:r>
              <a:rPr lang="en-US" sz="1200" kern="1200" dirty="0" smtClean="0">
                <a:solidFill>
                  <a:schemeClr val="tx1"/>
                </a:solidFill>
                <a:effectLst/>
                <a:latin typeface="+mn-lt"/>
                <a:ea typeface="+mn-ea"/>
                <a:cs typeface="+mn-cs"/>
              </a:rPr>
              <a:t> to new phrase ‘diagnosis of HIV infection, stage 1, 2, or unknown’</a:t>
            </a:r>
          </a:p>
          <a:p>
            <a:pPr lvl="3"/>
            <a:r>
              <a:rPr lang="en-US" sz="1200" kern="1200" dirty="0" smtClean="0">
                <a:solidFill>
                  <a:schemeClr val="tx1"/>
                </a:solidFill>
                <a:effectLst/>
                <a:latin typeface="+mn-lt"/>
                <a:ea typeface="+mn-ea"/>
                <a:cs typeface="+mn-cs"/>
              </a:rPr>
              <a:t>Old phrase: ‘AIDS diagnosis’</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 change to new phrase ‘diagnosis of HIV infection, stage 3 (AIDS)’</a:t>
            </a:r>
          </a:p>
          <a:p>
            <a:pPr lvl="3"/>
            <a:r>
              <a:rPr lang="en-US" sz="1200" kern="1200" dirty="0" smtClean="0">
                <a:solidFill>
                  <a:schemeClr val="tx1"/>
                </a:solidFill>
                <a:effectLst/>
                <a:latin typeface="+mn-lt"/>
                <a:ea typeface="+mn-ea"/>
                <a:cs typeface="+mn-cs"/>
              </a:rPr>
              <a:t>Old case definition, ‘HIV’, ‘AIDS’, ‘concurrent HIV/AIDS </a:t>
            </a:r>
            <a:r>
              <a:rPr lang="en-US" sz="1200" kern="1200" dirty="0" err="1" smtClean="0">
                <a:solidFill>
                  <a:schemeClr val="tx1"/>
                </a:solidFill>
                <a:effectLst/>
                <a:latin typeface="+mn-lt"/>
                <a:ea typeface="+mn-ea"/>
                <a:cs typeface="+mn-cs"/>
              </a:rPr>
              <a:t>diagnoses’</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change</a:t>
            </a:r>
            <a:r>
              <a:rPr lang="en-US" sz="1200" kern="1200" dirty="0" smtClean="0">
                <a:solidFill>
                  <a:schemeClr val="tx1"/>
                </a:solidFill>
                <a:effectLst/>
                <a:latin typeface="+mn-lt"/>
                <a:ea typeface="+mn-ea"/>
                <a:cs typeface="+mn-cs"/>
              </a:rPr>
              <a:t> to comport with current case definition, ‘diagnosis of HIV infection, stage 3 (AIDS)’</a:t>
            </a:r>
          </a:p>
          <a:p>
            <a:pPr lvl="3"/>
            <a:r>
              <a:rPr lang="en-US" sz="1200" kern="1200" dirty="0" smtClean="0">
                <a:solidFill>
                  <a:schemeClr val="tx1"/>
                </a:solidFill>
                <a:effectLst/>
                <a:latin typeface="+mn-lt"/>
                <a:ea typeface="+mn-ea"/>
                <a:cs typeface="+mn-cs"/>
              </a:rPr>
              <a:t>Old lab tests at 6-4: ‘Latex Ag’, ‘IVAP’, and Peptide</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 cut because they are not among laboratory criteria for the current case definition</a:t>
            </a:r>
          </a:p>
          <a:p>
            <a:pPr lvl="3"/>
            <a:r>
              <a:rPr lang="en-US" sz="1200" kern="1200" dirty="0" smtClean="0">
                <a:solidFill>
                  <a:schemeClr val="tx1"/>
                </a:solidFill>
                <a:effectLst/>
                <a:latin typeface="+mn-lt"/>
                <a:ea typeface="+mn-ea"/>
                <a:cs typeface="+mn-cs"/>
              </a:rPr>
              <a:t>Outdated description of ‘Physician-documented Diagnosis </a:t>
            </a:r>
            <a:r>
              <a:rPr lang="en-US" sz="1200" kern="1200" dirty="0" err="1" smtClean="0">
                <a:solidFill>
                  <a:schemeClr val="tx1"/>
                </a:solidFill>
                <a:effectLst/>
                <a:latin typeface="+mn-lt"/>
                <a:ea typeface="+mn-ea"/>
                <a:cs typeface="+mn-cs"/>
              </a:rPr>
              <a:t>Date’</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change</a:t>
            </a:r>
            <a:r>
              <a:rPr lang="en-US" sz="1200" kern="1200" dirty="0" smtClean="0">
                <a:solidFill>
                  <a:schemeClr val="tx1"/>
                </a:solidFill>
                <a:effectLst/>
                <a:latin typeface="+mn-lt"/>
                <a:ea typeface="+mn-ea"/>
                <a:cs typeface="+mn-cs"/>
              </a:rPr>
              <a:t> to repeat verbatim what appears in current case definition, and give a few examples of how to accurately populate the two fields related to physician’s diagnosis</a:t>
            </a:r>
          </a:p>
          <a:p>
            <a:pPr lvl="2"/>
            <a:r>
              <a:rPr lang="en-US" sz="1200" kern="1200" dirty="0" smtClean="0">
                <a:solidFill>
                  <a:schemeClr val="tx1"/>
                </a:solidFill>
                <a:effectLst/>
                <a:latin typeface="+mn-lt"/>
                <a:ea typeface="+mn-ea"/>
                <a:cs typeface="+mn-cs"/>
              </a:rPr>
              <a:t>Incomplete, and insufficient description of key references included at 6-3 ‘Structural </a:t>
            </a:r>
            <a:r>
              <a:rPr lang="en-US" sz="1200" kern="1200" dirty="0" err="1" smtClean="0">
                <a:solidFill>
                  <a:schemeClr val="tx1"/>
                </a:solidFill>
                <a:effectLst/>
                <a:latin typeface="+mn-lt"/>
                <a:ea typeface="+mn-ea"/>
                <a:cs typeface="+mn-cs"/>
              </a:rPr>
              <a:t>Requirements’</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increase</a:t>
            </a:r>
            <a:r>
              <a:rPr lang="en-US" sz="1200" kern="1200" dirty="0" smtClean="0">
                <a:solidFill>
                  <a:schemeClr val="tx1"/>
                </a:solidFill>
                <a:effectLst/>
                <a:latin typeface="+mn-lt"/>
                <a:ea typeface="+mn-ea"/>
                <a:cs typeface="+mn-cs"/>
              </a:rPr>
              <a:t> utility by adding latest eHARS documentation with links</a:t>
            </a:r>
          </a:p>
          <a:p>
            <a:pPr lvl="2"/>
            <a:r>
              <a:rPr lang="en-US" sz="1200" kern="1200" dirty="0" smtClean="0">
                <a:solidFill>
                  <a:schemeClr val="tx1"/>
                </a:solidFill>
                <a:effectLst/>
                <a:latin typeface="+mn-lt"/>
                <a:ea typeface="+mn-ea"/>
                <a:cs typeface="+mn-cs"/>
              </a:rPr>
              <a:t>Old phrase for eHARS at 6-3, ‘HIV/AIDS Surveillance System </a:t>
            </a:r>
            <a:r>
              <a:rPr lang="en-US" sz="1200" kern="1200" dirty="0" err="1" smtClean="0">
                <a:solidFill>
                  <a:schemeClr val="tx1"/>
                </a:solidFill>
                <a:effectLst/>
                <a:latin typeface="+mn-lt"/>
                <a:ea typeface="+mn-ea"/>
                <a:cs typeface="+mn-cs"/>
              </a:rPr>
              <a:t>Software’</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changed</a:t>
            </a:r>
            <a:r>
              <a:rPr lang="en-US" sz="1200" kern="1200" dirty="0" smtClean="0">
                <a:solidFill>
                  <a:schemeClr val="tx1"/>
                </a:solidFill>
                <a:effectLst/>
                <a:latin typeface="+mn-lt"/>
                <a:ea typeface="+mn-ea"/>
                <a:cs typeface="+mn-cs"/>
              </a:rPr>
              <a:t> to eHARS, to eliminate ambiguity</a:t>
            </a:r>
          </a:p>
          <a:p>
            <a:pPr lvl="2"/>
            <a:r>
              <a:rPr lang="en-US" sz="1200" kern="1200" dirty="0" smtClean="0">
                <a:solidFill>
                  <a:schemeClr val="tx1"/>
                </a:solidFill>
                <a:effectLst/>
                <a:latin typeface="+mn-lt"/>
                <a:ea typeface="+mn-ea"/>
                <a:cs typeface="+mn-cs"/>
              </a:rPr>
              <a:t>Old name of data platform ‘HARS’</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 changed to ‘eHARS’</a:t>
            </a:r>
          </a:p>
          <a:p>
            <a:pPr lvl="1"/>
            <a:r>
              <a:rPr lang="en-US" sz="1200" kern="1200" dirty="0" smtClean="0">
                <a:solidFill>
                  <a:schemeClr val="tx1"/>
                </a:solidFill>
                <a:effectLst/>
                <a:latin typeface="+mn-lt"/>
                <a:ea typeface="+mn-ea"/>
                <a:cs typeface="+mn-cs"/>
              </a:rPr>
              <a:t>Group comparison between existing chapter content and </a:t>
            </a:r>
            <a:r>
              <a:rPr lang="en-US" sz="1200" i="1" kern="1200" dirty="0" smtClean="0">
                <a:solidFill>
                  <a:schemeClr val="tx1"/>
                </a:solidFill>
                <a:effectLst/>
                <a:latin typeface="+mn-lt"/>
                <a:ea typeface="+mn-ea"/>
                <a:cs typeface="+mn-cs"/>
              </a:rPr>
              <a:t>Duplicate Review</a:t>
            </a:r>
            <a:r>
              <a:rPr lang="en-US" sz="1200" kern="1200" dirty="0" smtClean="0">
                <a:solidFill>
                  <a:schemeClr val="tx1"/>
                </a:solidFill>
                <a:effectLst/>
                <a:latin typeface="+mn-lt"/>
                <a:ea typeface="+mn-ea"/>
                <a:cs typeface="+mn-cs"/>
              </a:rPr>
              <a:t> chapter, with an eye for conceptual and procedural overlap and consolidation</a:t>
            </a:r>
          </a:p>
          <a:p>
            <a:pPr lvl="2"/>
            <a:r>
              <a:rPr lang="en-US" sz="1200" kern="1200" dirty="0" smtClean="0">
                <a:solidFill>
                  <a:schemeClr val="tx1"/>
                </a:solidFill>
                <a:effectLst/>
                <a:latin typeface="+mn-lt"/>
                <a:ea typeface="+mn-ea"/>
                <a:cs typeface="+mn-cs"/>
              </a:rPr>
              <a:t>Keep the two chapters separate.  The group agreed that these two chapters are inextricably linked, covering much of the same conceptual ground, and therefore seem to repeat each others’ content extensively, but are different enough to warrant two distinct ‘chapters’ </a:t>
            </a:r>
          </a:p>
          <a:p>
            <a:pPr lvl="1"/>
            <a:r>
              <a:rPr lang="en-US" sz="1200" kern="1200" dirty="0" smtClean="0">
                <a:solidFill>
                  <a:schemeClr val="tx1"/>
                </a:solidFill>
                <a:effectLst/>
                <a:latin typeface="+mn-lt"/>
                <a:ea typeface="+mn-ea"/>
                <a:cs typeface="+mn-cs"/>
              </a:rPr>
              <a:t>Consensus on what is out of place logically, with a view for what should be moved</a:t>
            </a:r>
          </a:p>
          <a:p>
            <a:pPr lvl="2"/>
            <a:r>
              <a:rPr lang="en-US" sz="1200" kern="1200" dirty="0" smtClean="0">
                <a:solidFill>
                  <a:schemeClr val="tx1"/>
                </a:solidFill>
                <a:effectLst/>
                <a:latin typeface="+mn-lt"/>
                <a:ea typeface="+mn-ea"/>
                <a:cs typeface="+mn-cs"/>
              </a:rPr>
              <a:t>Much of this chapter returns repeatedly to the same specific arcane of case surveillance, suggesting the need for starting afresh with a new outline for the new chapter.  </a:t>
            </a:r>
            <a:r>
              <a:rPr lang="en-US" sz="1200" i="1" kern="1200" dirty="0" smtClean="0">
                <a:solidFill>
                  <a:schemeClr val="tx1"/>
                </a:solidFill>
                <a:effectLst/>
                <a:latin typeface="+mn-lt"/>
                <a:ea typeface="+mn-ea"/>
                <a:cs typeface="+mn-cs"/>
              </a:rPr>
              <a:t>[AJM note: That effort was apparently beyond the scope of this chapter update process, and was therefore misdirected]</a:t>
            </a:r>
            <a:endParaRPr lang="en-US"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Consensus on what should be cut</a:t>
            </a:r>
          </a:p>
          <a:p>
            <a:pPr lvl="2"/>
            <a:r>
              <a:rPr lang="en-US" sz="1200" kern="1200" dirty="0" smtClean="0">
                <a:solidFill>
                  <a:schemeClr val="tx1"/>
                </a:solidFill>
                <a:effectLst/>
                <a:latin typeface="+mn-lt"/>
                <a:ea typeface="+mn-ea"/>
                <a:cs typeface="+mn-cs"/>
              </a:rPr>
              <a:t>Old process at 6-9: ‘…States with Newly Implemented HIV </a:t>
            </a:r>
            <a:r>
              <a:rPr lang="en-US" sz="1200" kern="1200" dirty="0" err="1" smtClean="0">
                <a:solidFill>
                  <a:schemeClr val="tx1"/>
                </a:solidFill>
                <a:effectLst/>
                <a:latin typeface="+mn-lt"/>
                <a:ea typeface="+mn-ea"/>
                <a:cs typeface="+mn-cs"/>
              </a:rPr>
              <a:t>Reporting’</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cut</a:t>
            </a:r>
            <a:r>
              <a:rPr lang="en-US" sz="1200" kern="1200" dirty="0" smtClean="0">
                <a:solidFill>
                  <a:schemeClr val="tx1"/>
                </a:solidFill>
                <a:effectLst/>
                <a:latin typeface="+mn-lt"/>
                <a:ea typeface="+mn-ea"/>
                <a:cs typeface="+mn-cs"/>
              </a:rPr>
              <a:t>, because no such states exist any longer</a:t>
            </a:r>
          </a:p>
          <a:p>
            <a:pPr lvl="2"/>
            <a:r>
              <a:rPr lang="en-US" sz="1200" kern="1200" dirty="0" smtClean="0">
                <a:solidFill>
                  <a:schemeClr val="tx1"/>
                </a:solidFill>
                <a:effectLst/>
                <a:latin typeface="+mn-lt"/>
                <a:ea typeface="+mn-ea"/>
                <a:cs typeface="+mn-cs"/>
              </a:rPr>
              <a:t>Superfluous content at 6-5: ‘…Self-Reported date of…</a:t>
            </a:r>
            <a:r>
              <a:rPr lang="en-US" sz="1200" kern="1200" dirty="0" err="1" smtClean="0">
                <a:solidFill>
                  <a:schemeClr val="tx1"/>
                </a:solidFill>
                <a:effectLst/>
                <a:latin typeface="+mn-lt"/>
                <a:ea typeface="+mn-ea"/>
                <a:cs typeface="+mn-cs"/>
              </a:rPr>
              <a:t>test’</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cut</a:t>
            </a:r>
            <a:r>
              <a:rPr lang="en-US" sz="1200" kern="1200" dirty="0" smtClean="0">
                <a:solidFill>
                  <a:schemeClr val="tx1"/>
                </a:solidFill>
                <a:effectLst/>
                <a:latin typeface="+mn-lt"/>
                <a:ea typeface="+mn-ea"/>
                <a:cs typeface="+mn-cs"/>
              </a:rPr>
              <a:t>, because self-reported test results are irrelevant to case definition laboratory criteria and to place of residence data</a:t>
            </a:r>
          </a:p>
          <a:p>
            <a:pPr lvl="2"/>
            <a:r>
              <a:rPr lang="en-US" sz="1200" kern="1200" dirty="0" smtClean="0">
                <a:solidFill>
                  <a:schemeClr val="tx1"/>
                </a:solidFill>
                <a:effectLst/>
                <a:latin typeface="+mn-lt"/>
                <a:ea typeface="+mn-ea"/>
                <a:cs typeface="+mn-cs"/>
              </a:rPr>
              <a:t>Old description of novel assays at 6-4 ‘…new generation EIA test…’</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 cut ‘new generation’ because novel assays are always coming into use, and the “new” tests described are no longer new</a:t>
            </a:r>
          </a:p>
          <a:p>
            <a:pPr lvl="2"/>
            <a:r>
              <a:rPr lang="en-US" sz="1200" kern="1200" dirty="0" smtClean="0">
                <a:solidFill>
                  <a:schemeClr val="tx1"/>
                </a:solidFill>
                <a:effectLst/>
                <a:latin typeface="+mn-lt"/>
                <a:ea typeface="+mn-ea"/>
                <a:cs typeface="+mn-cs"/>
              </a:rPr>
              <a:t>All three appendices are the basis of this chapter, with much of the chapter content repeating verbatim CSTE position statements.  Thus, the appendices are redundant.  Further, case surveillance has evolved since those statements were published leading to general agreement with increasing discord over time.--&gt;Cut all three, relegating each to a link to the referenced statements.</a:t>
            </a:r>
          </a:p>
          <a:p>
            <a:pPr lvl="1"/>
            <a:r>
              <a:rPr lang="en-US" sz="1200" kern="1200" dirty="0" smtClean="0">
                <a:solidFill>
                  <a:schemeClr val="tx1"/>
                </a:solidFill>
                <a:effectLst/>
                <a:latin typeface="+mn-lt"/>
                <a:ea typeface="+mn-ea"/>
                <a:cs typeface="+mn-cs"/>
              </a:rPr>
              <a:t>Consensus on what should be retained:  Most everything!</a:t>
            </a:r>
          </a:p>
          <a:p>
            <a:pPr lvl="1"/>
            <a:r>
              <a:rPr lang="en-US" sz="1200" kern="1200" dirty="0" smtClean="0">
                <a:solidFill>
                  <a:schemeClr val="tx1"/>
                </a:solidFill>
                <a:effectLst/>
                <a:latin typeface="+mn-lt"/>
                <a:ea typeface="+mn-ea"/>
                <a:cs typeface="+mn-cs"/>
              </a:rPr>
              <a:t>Consensus on what cross references to other chapters should be added</a:t>
            </a:r>
          </a:p>
          <a:p>
            <a:pPr lvl="2"/>
            <a:r>
              <a:rPr lang="en-US" sz="1200" kern="1200" dirty="0" smtClean="0">
                <a:solidFill>
                  <a:schemeClr val="tx1"/>
                </a:solidFill>
                <a:effectLst/>
                <a:latin typeface="+mn-lt"/>
                <a:ea typeface="+mn-ea"/>
                <a:cs typeface="+mn-cs"/>
              </a:rPr>
              <a:t>Some content could be strengthened with additional selected cross references</a:t>
            </a:r>
          </a:p>
          <a:p>
            <a:pPr lvl="1"/>
            <a:r>
              <a:rPr lang="en-US" sz="1200" kern="1200" dirty="0" smtClean="0">
                <a:solidFill>
                  <a:schemeClr val="tx1"/>
                </a:solidFill>
                <a:effectLst/>
                <a:latin typeface="+mn-lt"/>
                <a:ea typeface="+mn-ea"/>
                <a:cs typeface="+mn-cs"/>
              </a:rPr>
              <a:t>Consensus on what should be elaborated upon, or rewritten for clarity</a:t>
            </a:r>
          </a:p>
          <a:p>
            <a:pPr lvl="2"/>
            <a:r>
              <a:rPr lang="en-US" sz="1200" kern="1200" dirty="0" smtClean="0">
                <a:solidFill>
                  <a:schemeClr val="tx1"/>
                </a:solidFill>
                <a:effectLst/>
                <a:latin typeface="+mn-lt"/>
                <a:ea typeface="+mn-ea"/>
                <a:cs typeface="+mn-cs"/>
              </a:rPr>
              <a:t>At 6-4, ‘viral load’ tests, need to elaborate on difference between diagnostic viral loads (earliest positive test satisfying case definition) and treatment response viral loads (multiple tests over time)</a:t>
            </a:r>
          </a:p>
          <a:p>
            <a:pPr lvl="2"/>
            <a:r>
              <a:rPr lang="en-US" sz="1200" kern="1200" dirty="0" smtClean="0">
                <a:solidFill>
                  <a:schemeClr val="tx1"/>
                </a:solidFill>
                <a:effectLst/>
                <a:latin typeface="+mn-lt"/>
                <a:ea typeface="+mn-ea"/>
                <a:cs typeface="+mn-cs"/>
              </a:rPr>
              <a:t>At 6-7 through 6-8, ‘Structural Requirements’, ‘</a:t>
            </a:r>
            <a:r>
              <a:rPr lang="en-US" sz="1200" i="1" kern="1200" dirty="0" smtClean="0">
                <a:solidFill>
                  <a:schemeClr val="tx1"/>
                </a:solidFill>
                <a:effectLst/>
                <a:latin typeface="+mn-lt"/>
                <a:ea typeface="+mn-ea"/>
                <a:cs typeface="+mn-cs"/>
              </a:rPr>
              <a:t>Circumstances in Which Questions May Arise…</a:t>
            </a:r>
            <a:r>
              <a:rPr lang="en-US" sz="1200" kern="1200" dirty="0" smtClean="0">
                <a:solidFill>
                  <a:schemeClr val="tx1"/>
                </a:solidFill>
                <a:effectLst/>
                <a:latin typeface="+mn-lt"/>
                <a:ea typeface="+mn-ea"/>
                <a:cs typeface="+mn-cs"/>
              </a:rPr>
              <a:t>’, descriptions devoid of </a:t>
            </a:r>
            <a:r>
              <a:rPr lang="en-US" sz="1200" kern="1200" dirty="0" err="1" smtClean="0">
                <a:solidFill>
                  <a:schemeClr val="tx1"/>
                </a:solidFill>
                <a:effectLst/>
                <a:latin typeface="+mn-lt"/>
                <a:ea typeface="+mn-ea"/>
                <a:cs typeface="+mn-cs"/>
              </a:rPr>
              <a:t>illustrations</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give</a:t>
            </a:r>
            <a:r>
              <a:rPr lang="en-US" sz="1200" kern="1200" dirty="0" smtClean="0">
                <a:solidFill>
                  <a:schemeClr val="tx1"/>
                </a:solidFill>
                <a:effectLst/>
                <a:latin typeface="+mn-lt"/>
                <a:ea typeface="+mn-ea"/>
                <a:cs typeface="+mn-cs"/>
              </a:rPr>
              <a:t> examples, particularly with respect to persons who test positive in a foreign country</a:t>
            </a:r>
          </a:p>
          <a:p>
            <a:pPr lvl="2"/>
            <a:r>
              <a:rPr lang="en-US" sz="1200" kern="1200" dirty="0" smtClean="0">
                <a:solidFill>
                  <a:schemeClr val="tx1"/>
                </a:solidFill>
                <a:effectLst/>
                <a:latin typeface="+mn-lt"/>
                <a:ea typeface="+mn-ea"/>
                <a:cs typeface="+mn-cs"/>
              </a:rPr>
              <a:t>At 6-6, ‘Laboratory Tests’, ambiguous </a:t>
            </a:r>
            <a:r>
              <a:rPr lang="en-US" sz="1200" kern="1200" dirty="0" err="1" smtClean="0">
                <a:solidFill>
                  <a:schemeClr val="tx1"/>
                </a:solidFill>
                <a:effectLst/>
                <a:latin typeface="+mn-lt"/>
                <a:ea typeface="+mn-ea"/>
                <a:cs typeface="+mn-cs"/>
              </a:rPr>
              <a:t>line</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rewrite</a:t>
            </a:r>
            <a:r>
              <a:rPr lang="en-US" sz="1200" kern="1200" dirty="0" smtClean="0">
                <a:solidFill>
                  <a:schemeClr val="tx1"/>
                </a:solidFill>
                <a:effectLst/>
                <a:latin typeface="+mn-lt"/>
                <a:ea typeface="+mn-ea"/>
                <a:cs typeface="+mn-cs"/>
              </a:rPr>
              <a:t> for more precise meaning</a:t>
            </a:r>
          </a:p>
          <a:p>
            <a:pPr lvl="1"/>
            <a:r>
              <a:rPr lang="en-US" sz="1200" kern="1200" dirty="0" smtClean="0">
                <a:solidFill>
                  <a:schemeClr val="tx1"/>
                </a:solidFill>
                <a:effectLst/>
                <a:latin typeface="+mn-lt"/>
                <a:ea typeface="+mn-ea"/>
                <a:cs typeface="+mn-cs"/>
              </a:rPr>
              <a:t>Consensus on what should be added, included references</a:t>
            </a:r>
          </a:p>
          <a:p>
            <a:pPr lvl="2"/>
            <a:r>
              <a:rPr lang="en-US" sz="1200" kern="1200" dirty="0" smtClean="0">
                <a:solidFill>
                  <a:schemeClr val="tx1"/>
                </a:solidFill>
                <a:effectLst/>
                <a:latin typeface="+mn-lt"/>
                <a:ea typeface="+mn-ea"/>
                <a:cs typeface="+mn-cs"/>
              </a:rPr>
              <a:t>At 6-6, ‘Structural Requirements to Determine Case Residency’, a list of variables (labels) are given with respect to diagnosis date, devoid of FIPS </a:t>
            </a:r>
            <a:r>
              <a:rPr lang="en-US" sz="1200" kern="1200" dirty="0" err="1" smtClean="0">
                <a:solidFill>
                  <a:schemeClr val="tx1"/>
                </a:solidFill>
                <a:effectLst/>
                <a:latin typeface="+mn-lt"/>
                <a:ea typeface="+mn-ea"/>
                <a:cs typeface="+mn-cs"/>
              </a:rPr>
              <a:t>codes</a:t>
            </a:r>
            <a:r>
              <a:rPr lang="en-US" sz="1200" kern="1200" dirty="0" err="1" smtClean="0">
                <a:solidFill>
                  <a:schemeClr val="tx1"/>
                </a:solidFill>
                <a:effectLst/>
                <a:latin typeface="+mn-lt"/>
                <a:ea typeface="+mn-ea"/>
                <a:cs typeface="+mn-cs"/>
                <a:sym typeface="Wingdings"/>
              </a:rPr>
              <a:t></a:t>
            </a:r>
            <a:r>
              <a:rPr lang="en-US" sz="1200" kern="1200" dirty="0" err="1"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‘County FIPS codes’ and ‘City FIPS codes’</a:t>
            </a:r>
          </a:p>
          <a:p>
            <a:pPr lvl="2"/>
            <a:r>
              <a:rPr lang="en-US" sz="1200" kern="1200" dirty="0" smtClean="0">
                <a:solidFill>
                  <a:schemeClr val="tx1"/>
                </a:solidFill>
                <a:effectLst/>
                <a:latin typeface="+mn-lt"/>
                <a:ea typeface="+mn-ea"/>
                <a:cs typeface="+mn-cs"/>
              </a:rPr>
              <a:t>The current case definition is a central concept in this chapter, so the group agreed that it should be added to ‘Structural Requirements…’ as an reference with link at 6-6</a:t>
            </a:r>
          </a:p>
          <a:p>
            <a:pPr lvl="2"/>
            <a:r>
              <a:rPr lang="en-US" sz="1200" kern="1200" dirty="0" smtClean="0">
                <a:solidFill>
                  <a:schemeClr val="tx1"/>
                </a:solidFill>
                <a:effectLst/>
                <a:latin typeface="+mn-lt"/>
                <a:ea typeface="+mn-ea"/>
                <a:cs typeface="+mn-cs"/>
              </a:rPr>
              <a:t>At 6-9, ‘Designation of State or Territory’, old nearly exclusive focus on state-level variables (in the context of this chapter)</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add content that calls for county and city level variables as well</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10</a:t>
            </a:fld>
            <a:endParaRPr lang="en-US"/>
          </a:p>
        </p:txBody>
      </p:sp>
    </p:spTree>
    <p:extLst>
      <p:ext uri="{BB962C8B-B14F-4D97-AF65-F5344CB8AC3E}">
        <p14:creationId xmlns:p14="http://schemas.microsoft.com/office/powerpoint/2010/main" val="609009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Importance of  accurate date of diagnosis of </a:t>
            </a:r>
          </a:p>
          <a:p>
            <a:pPr lvl="1"/>
            <a:r>
              <a:rPr lang="en-US" dirty="0" smtClean="0"/>
              <a:t>HIV infection, stage 1, 2, or unknown</a:t>
            </a:r>
          </a:p>
          <a:p>
            <a:pPr lvl="1"/>
            <a:r>
              <a:rPr lang="en-US" dirty="0" smtClean="0"/>
              <a:t>HIV infection, stage 3 (AIDS)</a:t>
            </a:r>
          </a:p>
          <a:p>
            <a:r>
              <a:rPr lang="en-US" dirty="0" smtClean="0">
                <a:solidFill>
                  <a:schemeClr val="tx2"/>
                </a:solidFill>
              </a:rPr>
              <a:t>Importance of accurate place of residence at diagnosis of</a:t>
            </a:r>
          </a:p>
          <a:p>
            <a:pPr lvl="1"/>
            <a:r>
              <a:rPr lang="en-US" dirty="0" smtClean="0"/>
              <a:t>HIV infection, stage 1, 2, or unknown</a:t>
            </a:r>
          </a:p>
          <a:p>
            <a:pPr lvl="1"/>
            <a:r>
              <a:rPr lang="en-US" dirty="0" smtClean="0"/>
              <a:t>HIV infection, stage 3 (AIDS)</a:t>
            </a:r>
          </a:p>
          <a:p>
            <a:r>
              <a:rPr lang="en-US" dirty="0" smtClean="0"/>
              <a:t>Adherence to the Technical Guidance as supplemented by selected references obviates</a:t>
            </a:r>
          </a:p>
          <a:p>
            <a:pPr lvl="1"/>
            <a:r>
              <a:rPr lang="en-US" dirty="0" smtClean="0"/>
              <a:t>Inaccurate date of diagnosis of HIV infection</a:t>
            </a:r>
          </a:p>
          <a:p>
            <a:pPr lvl="1"/>
            <a:r>
              <a:rPr lang="en-US" dirty="0" smtClean="0"/>
              <a:t>Inaccurate place of residence at the time of diagnosis of HIV infection</a:t>
            </a:r>
          </a:p>
          <a:p>
            <a:r>
              <a:rPr lang="en-US" dirty="0" smtClean="0"/>
              <a:t>Changes to chapter minor</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11</a:t>
            </a:fld>
            <a:endParaRPr lang="en-US"/>
          </a:p>
        </p:txBody>
      </p:sp>
    </p:spTree>
    <p:extLst>
      <p:ext uri="{BB962C8B-B14F-4D97-AF65-F5344CB8AC3E}">
        <p14:creationId xmlns:p14="http://schemas.microsoft.com/office/powerpoint/2010/main" val="3992365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What questions and comments do </a:t>
            </a:r>
            <a:r>
              <a:rPr lang="en-US" i="1" dirty="0" smtClean="0"/>
              <a:t>you </a:t>
            </a:r>
            <a:r>
              <a:rPr lang="en-US" dirty="0" smtClean="0"/>
              <a:t>have about this chapter—</a:t>
            </a:r>
            <a:r>
              <a:rPr lang="en-US" i="1" dirty="0" smtClean="0"/>
              <a:t>Case Residency</a:t>
            </a:r>
            <a:r>
              <a:rPr lang="en-US" i="1" baseline="0" dirty="0" smtClean="0"/>
              <a:t> </a:t>
            </a:r>
            <a:r>
              <a:rPr lang="en-US" baseline="0" dirty="0" smtClean="0"/>
              <a:t>or </a:t>
            </a:r>
            <a:r>
              <a:rPr lang="en-US" i="1" baseline="0" dirty="0" smtClean="0"/>
              <a:t>Date of and residence at diagnosis of HIV infection</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12</a:t>
            </a:fld>
            <a:endParaRPr lang="en-US"/>
          </a:p>
        </p:txBody>
      </p:sp>
    </p:spTree>
    <p:extLst>
      <p:ext uri="{BB962C8B-B14F-4D97-AF65-F5344CB8AC3E}">
        <p14:creationId xmlns:p14="http://schemas.microsoft.com/office/powerpoint/2010/main" val="2518211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 typeface="Wingdings" pitchFamily="2" charset="2"/>
              <a:buChar char="Ø"/>
            </a:pPr>
            <a:r>
              <a:rPr lang="en-US" dirty="0" smtClean="0"/>
              <a:t>I am grateful</a:t>
            </a:r>
            <a:r>
              <a:rPr lang="en-US" baseline="0" dirty="0" smtClean="0"/>
              <a:t> for t</a:t>
            </a:r>
            <a:r>
              <a:rPr lang="en-US" dirty="0" smtClean="0"/>
              <a:t>he Case Residency</a:t>
            </a:r>
            <a:r>
              <a:rPr lang="en-US" baseline="0" dirty="0" smtClean="0"/>
              <a:t> Workgroup’s efforts, whose members are shown here.</a:t>
            </a:r>
          </a:p>
          <a:p>
            <a:pPr eaLnBrk="1" hangingPunct="1">
              <a:buFont typeface="Wingdings" pitchFamily="2" charset="2"/>
              <a:buChar char="Ø"/>
            </a:pPr>
            <a:r>
              <a:rPr lang="en-US" dirty="0" smtClean="0"/>
              <a:t>Strengths of this chapter and presentation may be greatly attributed to them and our predecessors, while weaknesses may attributed to the speaker.</a:t>
            </a:r>
          </a:p>
          <a:p>
            <a:pPr eaLnBrk="1" hangingPunct="1">
              <a:buFont typeface="Wingdings" pitchFamily="2" charset="2"/>
              <a:buChar char="Ø"/>
            </a:pPr>
            <a:r>
              <a:rPr lang="en-US" dirty="0" smtClean="0"/>
              <a:t>Thank you.</a:t>
            </a:r>
          </a:p>
          <a:p>
            <a:pPr algn="ctr" eaLnBrk="1" hangingPunct="1">
              <a:buFont typeface="Wingdings" pitchFamily="2" charset="2"/>
              <a:buNone/>
            </a:pPr>
            <a:r>
              <a:rPr lang="en-US" i="1" dirty="0" smtClean="0"/>
              <a:t>fin</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2865D1B-0DC6-42CE-8930-912C113E9AA7}" type="slidenum">
              <a:rPr lang="en-US" smtClean="0"/>
              <a:pPr/>
              <a:t>13</a:t>
            </a:fld>
            <a:endParaRPr lang="en-US"/>
          </a:p>
        </p:txBody>
      </p:sp>
    </p:spTree>
    <p:extLst>
      <p:ext uri="{BB962C8B-B14F-4D97-AF65-F5344CB8AC3E}">
        <p14:creationId xmlns:p14="http://schemas.microsoft.com/office/powerpoint/2010/main" val="1151806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chapter’s title promotes accurate and standardized capture</a:t>
            </a:r>
            <a:r>
              <a:rPr lang="en-US" baseline="0" dirty="0" smtClean="0"/>
              <a:t> of data elements that reflect date and place of diagnosis in</a:t>
            </a:r>
            <a:r>
              <a:rPr lang="en-US" dirty="0" smtClean="0"/>
              <a:t> state and national databases.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Accurate capture and entry into eHARS of</a:t>
            </a:r>
            <a:r>
              <a:rPr lang="en-US" baseline="0" dirty="0" smtClean="0"/>
              <a:t> these data elements, in turn, promote more accurate monitoring of the burden of HIV infection, planning for HIV prevention programs and health care services, and allocation of funds for prevention and care.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Distributions of diagnoses by (person,)  place, and time are </a:t>
            </a:r>
            <a:r>
              <a:rPr lang="en-US" i="1" baseline="0" dirty="0" smtClean="0"/>
              <a:t>de </a:t>
            </a:r>
            <a:r>
              <a:rPr lang="en-US" i="1" baseline="0" dirty="0" err="1" smtClean="0"/>
              <a:t>riguer</a:t>
            </a:r>
            <a:r>
              <a:rPr lang="en-US" i="1" baseline="0" dirty="0" smtClean="0"/>
              <a:t> </a:t>
            </a:r>
            <a:r>
              <a:rPr lang="en-US" baseline="0" dirty="0" smtClean="0"/>
              <a:t>in surveillance.  Accurate depictions of the domestic burden of HIV infection rely heavily on accurate diagnosis dates and residence information at the time of diagnosis.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a:p>
        </p:txBody>
      </p:sp>
    </p:spTree>
    <p:extLst>
      <p:ext uri="{BB962C8B-B14F-4D97-AF65-F5344CB8AC3E}">
        <p14:creationId xmlns:p14="http://schemas.microsoft.com/office/powerpoint/2010/main" val="230794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171450" indent="-171450">
              <a:buFont typeface="Wingdings" pitchFamily="2" charset="2"/>
              <a:buChar char="Ø"/>
            </a:pPr>
            <a:r>
              <a:rPr lang="en-US" sz="1200" u="sng" kern="1200" dirty="0" smtClean="0">
                <a:solidFill>
                  <a:schemeClr val="tx1"/>
                </a:solidFill>
                <a:effectLst/>
                <a:latin typeface="+mn-lt"/>
                <a:ea typeface="+mn-ea"/>
                <a:cs typeface="+mn-cs"/>
              </a:rPr>
              <a:t>What we collect:</a:t>
            </a:r>
            <a:r>
              <a:rPr lang="en-US" sz="1200" u="none" kern="1200" dirty="0" smtClean="0">
                <a:solidFill>
                  <a:schemeClr val="tx1"/>
                </a:solidFill>
                <a:effectLst/>
                <a:latin typeface="+mn-lt"/>
                <a:ea typeface="+mn-ea"/>
                <a:cs typeface="+mn-cs"/>
              </a:rPr>
              <a:t>   At this</a:t>
            </a:r>
            <a:r>
              <a:rPr lang="en-US" sz="1200" u="none" kern="1200" baseline="0" dirty="0" smtClean="0">
                <a:solidFill>
                  <a:schemeClr val="tx1"/>
                </a:solidFill>
                <a:effectLst/>
                <a:latin typeface="+mn-lt"/>
                <a:ea typeface="+mn-ea"/>
                <a:cs typeface="+mn-cs"/>
              </a:rPr>
              <a:t> time in the evolution of HIV case surveillance, we still for many analytic purposes carefully capture date of and residence at diagnosis of HIV infection, stage 1, 2, or unknown, </a:t>
            </a:r>
            <a:r>
              <a:rPr lang="en-US" sz="1200" i="1" u="none" kern="1200" baseline="0" dirty="0" smtClean="0">
                <a:solidFill>
                  <a:schemeClr val="tx1"/>
                </a:solidFill>
                <a:effectLst/>
                <a:latin typeface="+mn-lt"/>
                <a:ea typeface="+mn-ea"/>
                <a:cs typeface="+mn-cs"/>
              </a:rPr>
              <a:t>and</a:t>
            </a:r>
            <a:r>
              <a:rPr lang="en-US" sz="1200" u="none" kern="1200" baseline="0" dirty="0" smtClean="0">
                <a:solidFill>
                  <a:schemeClr val="tx1"/>
                </a:solidFill>
                <a:effectLst/>
                <a:latin typeface="+mn-lt"/>
                <a:ea typeface="+mn-ea"/>
                <a:cs typeface="+mn-cs"/>
              </a:rPr>
              <a:t> at residence of diagnosis of HIV infection, stage 3 (AIDS).  </a:t>
            </a:r>
            <a:r>
              <a:rPr lang="en-US" sz="1200" kern="1200" dirty="0" smtClean="0">
                <a:solidFill>
                  <a:schemeClr val="tx1"/>
                </a:solidFill>
                <a:effectLst/>
                <a:latin typeface="+mn-lt"/>
                <a:ea typeface="+mn-ea"/>
                <a:cs typeface="+mn-cs"/>
              </a:rPr>
              <a:t>When a diagnosis of HIV infection </a:t>
            </a:r>
            <a:r>
              <a:rPr lang="en-US" sz="1200" i="1" kern="1200" dirty="0" smtClean="0">
                <a:solidFill>
                  <a:schemeClr val="tx1"/>
                </a:solidFill>
                <a:effectLst/>
                <a:latin typeface="+mn-lt"/>
                <a:ea typeface="+mn-ea"/>
                <a:cs typeface="+mn-cs"/>
              </a:rPr>
              <a:t>and/or</a:t>
            </a:r>
            <a:r>
              <a:rPr lang="en-US" sz="1200" kern="1200" dirty="0" smtClean="0">
                <a:solidFill>
                  <a:schemeClr val="tx1"/>
                </a:solidFill>
                <a:effectLst/>
                <a:latin typeface="+mn-lt"/>
                <a:ea typeface="+mn-ea"/>
                <a:cs typeface="+mn-cs"/>
              </a:rPr>
              <a:t> diagnosis of HIV infection, stage 3 (AIDS) is reported, the location where the person lived when they were diagnosed should be collected and recorded as the residence at time of HIV infection diagnosis or HIV infection, stage 3.</a:t>
            </a:r>
          </a:p>
          <a:p>
            <a:pPr marL="171450" marR="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200" u="sng" kern="1200" dirty="0" smtClean="0">
                <a:solidFill>
                  <a:schemeClr val="tx1"/>
                </a:solidFill>
                <a:effectLst/>
                <a:latin typeface="+mn-lt"/>
                <a:ea typeface="+mn-ea"/>
                <a:cs typeface="+mn-cs"/>
              </a:rPr>
              <a:t>Purpose</a:t>
            </a:r>
            <a:r>
              <a:rPr lang="en-US" sz="1200" u="sng" kern="1200" baseline="0" dirty="0" smtClean="0">
                <a:solidFill>
                  <a:schemeClr val="tx1"/>
                </a:solidFill>
                <a:effectLst/>
                <a:latin typeface="+mn-lt"/>
                <a:ea typeface="+mn-ea"/>
                <a:cs typeface="+mn-cs"/>
              </a:rPr>
              <a:t> of collecting residence at diagnosis data</a:t>
            </a:r>
            <a:r>
              <a:rPr lang="en-US" sz="1200" u="none"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HIV surveillance system captures a variety of residency information including residence at time of diagnosis and current residence as well as capturing residency information over time.  The surveillance system allows jurisdictions to capture all of this residency information and to analyze the data from different perspectives. If one wants to describe HIV prevalence in a jurisdiction, one may prefer to use current residence information or last known residence. </a:t>
            </a:r>
            <a:r>
              <a:rPr lang="en-US" sz="1200" i="1" kern="1200" dirty="0" smtClean="0">
                <a:solidFill>
                  <a:schemeClr val="tx1"/>
                </a:solidFill>
                <a:effectLst/>
                <a:latin typeface="+mn-lt"/>
                <a:ea typeface="+mn-ea"/>
                <a:cs typeface="+mn-cs"/>
              </a:rPr>
              <a:t>Residence at diagnosis of HIV infection is generally employed when generating data for prevention planning purposes.  </a:t>
            </a:r>
          </a:p>
          <a:p>
            <a:pPr marL="171450" marR="0"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200" u="sng" kern="1200" dirty="0" smtClean="0">
                <a:solidFill>
                  <a:schemeClr val="tx1"/>
                </a:solidFill>
                <a:effectLst/>
                <a:latin typeface="+mn-lt"/>
                <a:ea typeface="+mn-ea"/>
                <a:cs typeface="+mn-cs"/>
              </a:rPr>
              <a:t>Straightforward</a:t>
            </a:r>
            <a:r>
              <a:rPr lang="en-US" sz="1200" u="sng" kern="1200" baseline="0" dirty="0" smtClean="0">
                <a:solidFill>
                  <a:schemeClr val="tx1"/>
                </a:solidFill>
                <a:effectLst/>
                <a:latin typeface="+mn-lt"/>
                <a:ea typeface="+mn-ea"/>
                <a:cs typeface="+mn-cs"/>
              </a:rPr>
              <a:t> residency determination:</a:t>
            </a:r>
            <a:r>
              <a:rPr lang="en-US" sz="1200" u="none"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When there is only one report for a case, and only one jurisdiction, this residency determination is not usually an issue. This chapter provides a standardized approach</a:t>
            </a:r>
            <a:r>
              <a:rPr lang="en-US" sz="1200" kern="1200" baseline="0" dirty="0" smtClean="0">
                <a:solidFill>
                  <a:schemeClr val="tx1"/>
                </a:solidFill>
                <a:effectLst/>
                <a:latin typeface="+mn-lt"/>
                <a:ea typeface="+mn-ea"/>
                <a:cs typeface="+mn-cs"/>
              </a:rPr>
              <a:t> to determining residency under all circumstances, straightforward or complex.</a:t>
            </a:r>
            <a:endParaRPr lang="en-US"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200" u="sng" kern="1200" dirty="0" smtClean="0">
                <a:solidFill>
                  <a:schemeClr val="tx1"/>
                </a:solidFill>
                <a:effectLst/>
                <a:latin typeface="+mn-lt"/>
                <a:ea typeface="+mn-ea"/>
                <a:cs typeface="+mn-cs"/>
              </a:rPr>
              <a:t>Not so straightforward:</a:t>
            </a:r>
            <a:r>
              <a:rPr lang="en-US" sz="1200" u="none"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complexity is introduced when a case is reported by more than one jurisdiction as often occurs in the setting of HIV case surveillance. Unless different residence information is reported or provided from other sources, the address given by the person at time of diagnosis, recorded in the medical chart, and subsequently reported by physicians, laboratories, or surveillance staff for case surveillance purposes can be assumed to be the “usual residence.”</a:t>
            </a:r>
          </a:p>
          <a:p>
            <a:pPr marL="628650" lvl="1" indent="-171450">
              <a:buFont typeface="Wingdings" pitchFamily="2" charset="2"/>
              <a:buChar char="Ø"/>
            </a:pP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rPr>
              <a:t>Distinction</a:t>
            </a:r>
            <a:r>
              <a:rPr lang="en-US" sz="1200" u="sng" kern="1200" baseline="0" dirty="0" smtClean="0">
                <a:solidFill>
                  <a:schemeClr val="tx1"/>
                </a:solidFill>
                <a:effectLst/>
                <a:latin typeface="+mn-lt"/>
                <a:ea typeface="+mn-ea"/>
                <a:cs typeface="+mn-cs"/>
              </a:rPr>
              <a:t> betwixt where patients reside at the time of diagnosis, and where they reside at the time of other events of interest: </a:t>
            </a:r>
            <a:r>
              <a:rPr lang="en-US" sz="1200" u="none"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Residence at diagnosis is not necessarily the residence at time of exposure, infection, or report. </a:t>
            </a:r>
          </a:p>
          <a:p>
            <a:pPr marL="628650" lvl="1" indent="-171450">
              <a:buFont typeface="Wingdings" pitchFamily="2" charset="2"/>
              <a:buChar char="Ø"/>
            </a:pPr>
            <a:r>
              <a:rPr lang="en-US" sz="1200" u="sng" kern="1200" dirty="0" smtClean="0">
                <a:solidFill>
                  <a:schemeClr val="tx1"/>
                </a:solidFill>
                <a:effectLst/>
                <a:latin typeface="+mn-lt"/>
                <a:ea typeface="+mn-ea"/>
                <a:cs typeface="+mn-cs"/>
              </a:rPr>
              <a:t>What residence</a:t>
            </a:r>
            <a:r>
              <a:rPr lang="en-US" sz="1200" u="sng" kern="1200" baseline="0" dirty="0" smtClean="0">
                <a:solidFill>
                  <a:schemeClr val="tx1"/>
                </a:solidFill>
                <a:effectLst/>
                <a:latin typeface="+mn-lt"/>
                <a:ea typeface="+mn-ea"/>
                <a:cs typeface="+mn-cs"/>
              </a:rPr>
              <a:t> at diagnosis is not</a:t>
            </a:r>
            <a:r>
              <a:rPr lang="en-US" sz="1200" u="none" kern="1200" baseline="0" dirty="0" smtClean="0">
                <a:solidFill>
                  <a:schemeClr val="tx1"/>
                </a:solidFill>
                <a:effectLst/>
                <a:latin typeface="+mn-lt"/>
                <a:ea typeface="+mn-ea"/>
                <a:cs typeface="+mn-cs"/>
              </a:rPr>
              <a:t>:  </a:t>
            </a:r>
            <a:r>
              <a:rPr lang="en-US" sz="1200" u="none" kern="1200" dirty="0" smtClean="0">
                <a:solidFill>
                  <a:schemeClr val="tx1"/>
                </a:solidFill>
                <a:effectLst/>
                <a:latin typeface="+mn-lt"/>
                <a:ea typeface="+mn-ea"/>
                <a:cs typeface="+mn-cs"/>
              </a:rPr>
              <a:t>Residence</a:t>
            </a:r>
            <a:r>
              <a:rPr lang="en-US" sz="1200" kern="1200" dirty="0" smtClean="0">
                <a:solidFill>
                  <a:schemeClr val="tx1"/>
                </a:solidFill>
                <a:effectLst/>
                <a:latin typeface="+mn-lt"/>
                <a:ea typeface="+mn-ea"/>
                <a:cs typeface="+mn-cs"/>
              </a:rPr>
              <a:t> at time of diagnosis as a concept should not be construed to be case ownership and should not impact whether a jurisdiction includes the case in their database, follows-up on the case, or any other routine surveillance activity.</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Case reports of HIV are not “owned” by a jurisdiction.</a:t>
            </a:r>
          </a:p>
          <a:p>
            <a:pPr marL="628650" lvl="1" indent="-171450">
              <a:buFont typeface="Wingdings" pitchFamily="2" charset="2"/>
              <a:buChar char="Ø"/>
            </a:pPr>
            <a:r>
              <a:rPr lang="en-US" sz="1200" u="sng" kern="1200" dirty="0" smtClean="0">
                <a:solidFill>
                  <a:schemeClr val="tx1"/>
                </a:solidFill>
                <a:effectLst/>
                <a:latin typeface="+mn-lt"/>
                <a:ea typeface="+mn-ea"/>
                <a:cs typeface="+mn-cs"/>
              </a:rPr>
              <a:t>Standard investigative</a:t>
            </a:r>
            <a:r>
              <a:rPr lang="en-US" sz="1200" u="sng" kern="1200" baseline="0" dirty="0" smtClean="0">
                <a:solidFill>
                  <a:schemeClr val="tx1"/>
                </a:solidFill>
                <a:effectLst/>
                <a:latin typeface="+mn-lt"/>
                <a:ea typeface="+mn-ea"/>
                <a:cs typeface="+mn-cs"/>
              </a:rPr>
              <a:t> approach:</a:t>
            </a:r>
            <a:r>
              <a:rPr lang="en-US" sz="1200" u="none"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Every case reported to a jurisdiction should be investigated to gather all pertinent information and entered into the jurisdiction’s database regardless of the residence at diagnosis.</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2865D1B-0DC6-42CE-8930-912C113E9AA7}" type="slidenum">
              <a:rPr lang="en-US" smtClean="0"/>
              <a:pPr/>
              <a:t>3</a:t>
            </a:fld>
            <a:endParaRPr lang="en-US"/>
          </a:p>
        </p:txBody>
      </p:sp>
    </p:spTree>
    <p:extLst>
      <p:ext uri="{BB962C8B-B14F-4D97-AF65-F5344CB8AC3E}">
        <p14:creationId xmlns:p14="http://schemas.microsoft.com/office/powerpoint/2010/main" val="3150482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kern="1200" dirty="0" smtClean="0">
                <a:solidFill>
                  <a:schemeClr val="tx1"/>
                </a:solidFill>
                <a:effectLst/>
                <a:latin typeface="+mn-lt"/>
                <a:ea typeface="+mn-ea"/>
                <a:cs typeface="+mn-cs"/>
              </a:rPr>
              <a:t>Contents — Residence at and date of diagnosis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Residence at date of diagnosis............................................................................. 6-#</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Date of Diagnosis of HIV infection…….............................................................................................................. 6-#</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Structural Requirements .................................................................................. 6-#</a:t>
            </a:r>
          </a:p>
          <a:p>
            <a:r>
              <a:rPr lang="en-US" sz="1200" kern="1200" dirty="0" smtClean="0">
                <a:solidFill>
                  <a:schemeClr val="tx1"/>
                </a:solidFill>
                <a:effectLst/>
                <a:latin typeface="+mn-lt"/>
                <a:ea typeface="+mn-ea"/>
                <a:cs typeface="+mn-cs"/>
              </a:rPr>
              <a:t>Process Standards ........................................................................................... 6-#</a:t>
            </a:r>
          </a:p>
          <a:p>
            <a:r>
              <a:rPr lang="en-US" sz="1200" kern="1200" dirty="0" smtClean="0">
                <a:solidFill>
                  <a:schemeClr val="tx1"/>
                </a:solidFill>
                <a:effectLst/>
                <a:latin typeface="+mn-lt"/>
                <a:ea typeface="+mn-ea"/>
                <a:cs typeface="+mn-cs"/>
              </a:rPr>
              <a:t>Determination of Residence at date of diagnosis………………………………6-#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Structural Requirements.................................................................................... 6-#</a:t>
            </a:r>
          </a:p>
          <a:p>
            <a:r>
              <a:rPr lang="en-US" sz="1200" kern="1200" dirty="0" smtClean="0">
                <a:solidFill>
                  <a:schemeClr val="tx1"/>
                </a:solidFill>
                <a:effectLst/>
                <a:latin typeface="+mn-lt"/>
                <a:ea typeface="+mn-ea"/>
                <a:cs typeface="+mn-cs"/>
              </a:rPr>
              <a:t>Process Standards ............................................................................................ 6-#</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Appendix A, link to CSTE Position Statement, </a:t>
            </a:r>
            <a:r>
              <a:rPr lang="en-US" sz="1200" i="1" kern="1200" dirty="0" smtClean="0">
                <a:solidFill>
                  <a:schemeClr val="tx1"/>
                </a:solidFill>
                <a:effectLst/>
                <a:latin typeface="+mn-lt"/>
                <a:ea typeface="+mn-ea"/>
                <a:cs typeface="+mn-cs"/>
              </a:rPr>
              <a:t>AIDS Case Reporting, Reciprocal Notification</a:t>
            </a:r>
            <a:r>
              <a:rPr lang="en-US" sz="1200" kern="1200" dirty="0" smtClean="0">
                <a:solidFill>
                  <a:schemeClr val="tx1"/>
                </a:solidFill>
                <a:effectLst/>
                <a:latin typeface="+mn-lt"/>
                <a:ea typeface="+mn-ea"/>
                <a:cs typeface="+mn-cs"/>
              </a:rPr>
              <a:t>.............................................................................................................. 6-#</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Appendix B, link to CSTE Position Statement, </a:t>
            </a:r>
            <a:r>
              <a:rPr lang="en-US" sz="1200" i="1" kern="1200" dirty="0" smtClean="0">
                <a:solidFill>
                  <a:schemeClr val="tx1"/>
                </a:solidFill>
                <a:effectLst/>
                <a:latin typeface="+mn-lt"/>
                <a:ea typeface="+mn-ea"/>
                <a:cs typeface="+mn-cs"/>
              </a:rPr>
              <a:t>Reciprocal (Inter-state) Notification of HIV cases………</a:t>
            </a:r>
            <a:r>
              <a:rPr lang="en-US" sz="1200" kern="1200" dirty="0" smtClean="0">
                <a:solidFill>
                  <a:schemeClr val="tx1"/>
                </a:solidFill>
                <a:effectLst/>
                <a:latin typeface="+mn-lt"/>
                <a:ea typeface="+mn-ea"/>
                <a:cs typeface="+mn-cs"/>
              </a:rPr>
              <a:t>..................................................................................................... 6-#</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Appendix C, link to CSTE Position Statement, </a:t>
            </a:r>
            <a:r>
              <a:rPr lang="en-US" sz="1200" i="1" kern="1200" dirty="0" smtClean="0">
                <a:solidFill>
                  <a:schemeClr val="tx1"/>
                </a:solidFill>
                <a:effectLst/>
                <a:latin typeface="+mn-lt"/>
                <a:ea typeface="+mn-ea"/>
                <a:cs typeface="+mn-cs"/>
              </a:rPr>
              <a:t>Revised Guidelines for Determining Residency for Disease Reporting Purposes</a:t>
            </a:r>
            <a:r>
              <a:rPr lang="en-US" sz="1200" kern="1200" dirty="0" smtClean="0">
                <a:solidFill>
                  <a:schemeClr val="tx1"/>
                </a:solidFill>
                <a:effectLst/>
                <a:latin typeface="+mn-lt"/>
                <a:ea typeface="+mn-ea"/>
                <a:cs typeface="+mn-cs"/>
              </a:rPr>
              <a:t>................................................................................................................. 6-#</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4</a:t>
            </a:fld>
            <a:endParaRPr lang="en-US"/>
          </a:p>
        </p:txBody>
      </p:sp>
    </p:spTree>
    <p:extLst>
      <p:ext uri="{BB962C8B-B14F-4D97-AF65-F5344CB8AC3E}">
        <p14:creationId xmlns:p14="http://schemas.microsoft.com/office/powerpoint/2010/main" val="2646128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i="1" kern="1200" dirty="0" smtClean="0">
                <a:solidFill>
                  <a:schemeClr val="tx1"/>
                </a:solidFill>
                <a:effectLst/>
                <a:latin typeface="+mn-lt"/>
                <a:ea typeface="+mn-ea"/>
                <a:cs typeface="+mn-cs"/>
              </a:rPr>
              <a:t>Structural Requirements to Establish HIV Diagnosis Date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1.  Case Definition, available at </a:t>
            </a:r>
            <a:r>
              <a:rPr lang="en-US" sz="1200" b="1" u="sng" kern="1200" dirty="0" smtClean="0">
                <a:solidFill>
                  <a:schemeClr val="tx1"/>
                </a:solidFill>
                <a:effectLst/>
                <a:latin typeface="+mn-lt"/>
                <a:ea typeface="+mn-ea"/>
                <a:cs typeface="+mn-cs"/>
                <a:hlinkClick r:id="rId3"/>
              </a:rPr>
              <a:t>http://www.cdc.gov/mmwr/preview/mmwrhtml/rr5710a1.htm</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2. Case Report and/or Laboratory Report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3.  eHARS, HIV Surveillance System Software </a:t>
            </a:r>
            <a:r>
              <a:rPr lang="en-US" sz="1200" kern="1200" dirty="0" smtClean="0">
                <a:solidFill>
                  <a:schemeClr val="tx1"/>
                </a:solidFill>
                <a:effectLst/>
                <a:latin typeface="+mn-lt"/>
                <a:ea typeface="+mn-ea"/>
                <a:cs typeface="+mn-cs"/>
              </a:rPr>
              <a:t>(upgraded as needed by CDC and installed by state, separately-funded city, and dependent area staff)</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4.  eHARS Software User Instructions </a:t>
            </a:r>
            <a:r>
              <a:rPr lang="en-US" sz="1200" kern="1200" dirty="0" smtClean="0">
                <a:solidFill>
                  <a:schemeClr val="tx1"/>
                </a:solidFill>
                <a:effectLst/>
                <a:latin typeface="+mn-lt"/>
                <a:ea typeface="+mn-ea"/>
                <a:cs typeface="+mn-cs"/>
              </a:rPr>
              <a:t>(updated with releases of successive version of eHARS)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5.</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Standard Procedures for State Processing of CDC Routine Interstate Duplicate Review (RIDR) Reports: eHARS Users</a:t>
            </a:r>
            <a:r>
              <a:rPr lang="en-US" sz="1200" kern="1200" dirty="0" smtClean="0">
                <a:solidFill>
                  <a:schemeClr val="tx1"/>
                </a:solidFill>
                <a:effectLst/>
                <a:latin typeface="+mn-lt"/>
                <a:ea typeface="+mn-ea"/>
                <a:cs typeface="+mn-cs"/>
              </a:rPr>
              <a:t> (updated with CDC’s dissemination of RIDR reports, typically every six months)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6.  Variables Used to Calculate Date of Diagnosis of HIV infection (eHARS variable name </a:t>
            </a:r>
            <a:r>
              <a:rPr lang="en-US" sz="1200" b="1" i="1" kern="1200" dirty="0" err="1" smtClean="0">
                <a:solidFill>
                  <a:schemeClr val="tx1"/>
                </a:solidFill>
                <a:effectLst/>
                <a:latin typeface="+mn-lt"/>
                <a:ea typeface="+mn-ea"/>
                <a:cs typeface="+mn-cs"/>
              </a:rPr>
              <a:t>hiv_dx_dt</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The Earliest of the Following Dates: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First positive HIV screening test,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First detectable viral load,</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Positive antigen or culture, or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     In the absence of laboratory documentation, date of the note in which an HIV diagnosis is documented by the physician (variable name </a:t>
            </a:r>
            <a:r>
              <a:rPr lang="en-US" sz="1200" i="1" kern="1200" dirty="0" smtClean="0">
                <a:solidFill>
                  <a:schemeClr val="tx1"/>
                </a:solidFill>
                <a:effectLst/>
                <a:latin typeface="+mn-lt"/>
                <a:ea typeface="+mn-ea"/>
                <a:cs typeface="+mn-cs"/>
              </a:rPr>
              <a:t>phys_hiv_dt</a:t>
            </a:r>
            <a:r>
              <a:rPr lang="en-US" sz="1200" kern="1200" dirty="0" smtClean="0">
                <a:solidFill>
                  <a:schemeClr val="tx1"/>
                </a:solidFill>
                <a:effectLst/>
                <a:latin typeface="+mn-lt"/>
                <a:ea typeface="+mn-ea"/>
                <a:cs typeface="+mn-cs"/>
              </a:rPr>
              <a:t>, to be populated when the value for the variable </a:t>
            </a:r>
            <a:r>
              <a:rPr lang="en-US" sz="1200" i="1" kern="1200" dirty="0" smtClean="0">
                <a:solidFill>
                  <a:schemeClr val="tx1"/>
                </a:solidFill>
                <a:effectLst/>
                <a:latin typeface="+mn-lt"/>
                <a:ea typeface="+mn-ea"/>
                <a:cs typeface="+mn-cs"/>
              </a:rPr>
              <a:t>phys_hiv</a:t>
            </a:r>
            <a:r>
              <a:rPr lang="en-US" sz="1200" kern="1200" dirty="0" smtClean="0">
                <a:solidFill>
                  <a:schemeClr val="tx1"/>
                </a:solidFill>
                <a:effectLst/>
                <a:latin typeface="+mn-lt"/>
                <a:ea typeface="+mn-ea"/>
                <a:cs typeface="+mn-cs"/>
              </a:rPr>
              <a:t> is populated with the value “1” [for “yes”]).  Erroneous dates for physician’s diagnosis are those that reflect the patient’s history as related by the patient, rather than those that reflect the date on which the physician documented the diagnosis.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Laboratory Tests Used for Establishing HIV Infection Diagnosis Date (eHARS variable name </a:t>
            </a:r>
            <a:r>
              <a:rPr lang="en-US" sz="1200" i="1" kern="1200" dirty="0" err="1" smtClean="0">
                <a:solidFill>
                  <a:schemeClr val="tx1"/>
                </a:solidFill>
                <a:effectLst/>
                <a:latin typeface="+mn-lt"/>
                <a:ea typeface="+mn-ea"/>
                <a:cs typeface="+mn-cs"/>
              </a:rPr>
              <a:t>hiv_dx_dt</a:t>
            </a:r>
            <a:r>
              <a:rPr lang="en-US" sz="1200" kern="1200" dirty="0" smtClean="0">
                <a:solidFill>
                  <a:schemeClr val="tx1"/>
                </a:solidFill>
                <a:effectLst/>
                <a:latin typeface="+mn-lt"/>
                <a:ea typeface="+mn-ea"/>
                <a:cs typeface="+mn-cs"/>
              </a:rPr>
              <a:t>)—First positive/detectable/reactive laboratory test using the specimen collection date for the first positive of any of the following types of tests: (see software user instructions for variable names for these assays)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EIA, Rapid, HIV-1/2 EIA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IgA, RIPA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IFA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Western blot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 Antibody test—Other and unspecified</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Viral load: HIV-1 RNA NASBA, Viral load: HIV-1 RNA RT-PCR, Viral load: HIV-1 RNA </a:t>
            </a:r>
            <a:r>
              <a:rPr lang="en-US" sz="1200" kern="1200" dirty="0" err="1" smtClean="0">
                <a:solidFill>
                  <a:schemeClr val="tx1"/>
                </a:solidFill>
                <a:effectLst/>
                <a:latin typeface="+mn-lt"/>
                <a:ea typeface="+mn-ea"/>
                <a:cs typeface="+mn-cs"/>
              </a:rPr>
              <a:t>bDNA</a:t>
            </a:r>
            <a:r>
              <a:rPr lang="en-US" sz="1200" kern="1200" dirty="0" smtClean="0">
                <a:solidFill>
                  <a:schemeClr val="tx1"/>
                </a:solidFill>
                <a:effectLst/>
                <a:latin typeface="+mn-lt"/>
                <a:ea typeface="+mn-ea"/>
                <a:cs typeface="+mn-cs"/>
              </a:rPr>
              <a:t>, Viral load: HIV-1 RNA, Other and unspecified viral load assay test HIV-1</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Proviral</a:t>
            </a:r>
            <a:r>
              <a:rPr lang="en-US" sz="1200" kern="1200" dirty="0" smtClean="0">
                <a:solidFill>
                  <a:schemeClr val="tx1"/>
                </a:solidFill>
                <a:effectLst/>
                <a:latin typeface="+mn-lt"/>
                <a:ea typeface="+mn-ea"/>
                <a:cs typeface="+mn-cs"/>
              </a:rPr>
              <a:t> DNA (qualitative), HIV-1 RNA PCR (qualitative)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Culture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P24 Antigen, HIV Antigen/detection/viral load—other and unspecified that are positive, reactive, or detectable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u="sng" kern="1200" dirty="0" smtClean="0">
                <a:solidFill>
                  <a:schemeClr val="tx1"/>
                </a:solidFill>
                <a:effectLst/>
                <a:latin typeface="+mn-lt"/>
                <a:ea typeface="+mn-ea"/>
                <a:cs typeface="+mn-cs"/>
              </a:rPr>
              <a:t>7.  Calculation of Date of Diagnosis of HIV Disease </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(eHARS variable name </a:t>
            </a:r>
            <a:r>
              <a:rPr lang="en-US" sz="1200" b="1" i="1" kern="1200" dirty="0" smtClean="0">
                <a:solidFill>
                  <a:schemeClr val="tx1"/>
                </a:solidFill>
                <a:effectLst/>
                <a:latin typeface="+mn-lt"/>
                <a:ea typeface="+mn-ea"/>
                <a:cs typeface="+mn-cs"/>
              </a:rPr>
              <a:t>hiv_aids_dx_dt</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The Earliest of the Following Dates: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Date of earliest diagnosis of HIV infection, stage 1, 2, or unknown</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t>
            </a:r>
            <a:r>
              <a:rPr lang="en-US" sz="1200" i="1" kern="1200" dirty="0" err="1" smtClean="0">
                <a:solidFill>
                  <a:schemeClr val="tx1"/>
                </a:solidFill>
                <a:effectLst/>
                <a:latin typeface="+mn-lt"/>
                <a:ea typeface="+mn-ea"/>
                <a:cs typeface="+mn-cs"/>
              </a:rPr>
              <a:t>hiv_dx_dt</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Date of earliest diagnosis of HIV infection, stage 3 (AIDS)</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aids_dxx_dt</a:t>
            </a:r>
            <a:r>
              <a:rPr lang="en-US" sz="1200" kern="1200" dirty="0" smtClean="0">
                <a:solidFill>
                  <a:schemeClr val="tx1"/>
                </a:solidFill>
                <a:effectLst/>
                <a:latin typeface="+mn-lt"/>
                <a:ea typeface="+mn-ea"/>
                <a:cs typeface="+mn-cs"/>
              </a:rPr>
              <a:t>) </a:t>
            </a: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Diagnostic</a:t>
            </a:r>
            <a:r>
              <a:rPr lang="en-US" sz="1200" kern="1200" dirty="0" smtClean="0">
                <a:solidFill>
                  <a:schemeClr val="tx1"/>
                </a:solidFill>
                <a:effectLst/>
                <a:latin typeface="+mn-lt"/>
                <a:ea typeface="+mn-ea"/>
                <a:cs typeface="+mn-cs"/>
              </a:rPr>
              <a:t> viral load tests are the first such test listed herein, and thereby satisfy the case definition for HIV infection.  Multiple viral load tests are performed after the first one </a:t>
            </a:r>
            <a:r>
              <a:rPr lang="en-US" sz="1200" i="1" kern="1200" dirty="0" smtClean="0">
                <a:solidFill>
                  <a:schemeClr val="tx1"/>
                </a:solidFill>
                <a:effectLst/>
                <a:latin typeface="+mn-lt"/>
                <a:ea typeface="+mn-ea"/>
                <a:cs typeface="+mn-cs"/>
              </a:rPr>
              <a:t>to assess treatment response </a:t>
            </a:r>
            <a:r>
              <a:rPr lang="en-US" sz="1200" kern="1200" dirty="0" smtClean="0">
                <a:solidFill>
                  <a:schemeClr val="tx1"/>
                </a:solidFill>
                <a:effectLst/>
                <a:latin typeface="+mn-lt"/>
                <a:ea typeface="+mn-ea"/>
                <a:cs typeface="+mn-cs"/>
              </a:rPr>
              <a:t>in accordance with DHHS Treatment Guidelines; a few to many of these treatment response viral load tests are received over time, and should be entered into eHARS but are irrelevant to place of residence at diagnosis.</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5</a:t>
            </a:fld>
            <a:endParaRPr lang="en-US"/>
          </a:p>
        </p:txBody>
      </p:sp>
    </p:spTree>
    <p:extLst>
      <p:ext uri="{BB962C8B-B14F-4D97-AF65-F5344CB8AC3E}">
        <p14:creationId xmlns:p14="http://schemas.microsoft.com/office/powerpoint/2010/main" val="2756358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i="1" kern="1200" dirty="0" smtClean="0">
                <a:solidFill>
                  <a:schemeClr val="tx1"/>
                </a:solidFill>
                <a:effectLst/>
                <a:latin typeface="+mn-lt"/>
                <a:ea typeface="+mn-ea"/>
                <a:cs typeface="+mn-cs"/>
              </a:rPr>
              <a:t>Structural Requirements to Establish HIV Diagnosis Date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1.  Case Definition, available at </a:t>
            </a:r>
            <a:r>
              <a:rPr lang="en-US" sz="1200" b="1" u="sng" kern="1200" dirty="0" smtClean="0">
                <a:solidFill>
                  <a:schemeClr val="tx1"/>
                </a:solidFill>
                <a:effectLst/>
                <a:latin typeface="+mn-lt"/>
                <a:ea typeface="+mn-ea"/>
                <a:cs typeface="+mn-cs"/>
                <a:hlinkClick r:id="rId3"/>
              </a:rPr>
              <a:t>http://www.cdc.gov/mmwr/preview/mmwrhtml/rr5710a1.htm</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2. Case Report and/or Laboratory Report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3.  eHARS, HIV Surveillance System Software </a:t>
            </a:r>
            <a:r>
              <a:rPr lang="en-US" sz="1200" kern="1200" dirty="0" smtClean="0">
                <a:solidFill>
                  <a:schemeClr val="tx1"/>
                </a:solidFill>
                <a:effectLst/>
                <a:latin typeface="+mn-lt"/>
                <a:ea typeface="+mn-ea"/>
                <a:cs typeface="+mn-cs"/>
              </a:rPr>
              <a:t>(upgraded as needed by CDC and installed by state, separately-funded city, and dependent area staff)</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4.  eHARS Software User Instructions </a:t>
            </a:r>
            <a:r>
              <a:rPr lang="en-US" sz="1200" kern="1200" dirty="0" smtClean="0">
                <a:solidFill>
                  <a:schemeClr val="tx1"/>
                </a:solidFill>
                <a:effectLst/>
                <a:latin typeface="+mn-lt"/>
                <a:ea typeface="+mn-ea"/>
                <a:cs typeface="+mn-cs"/>
              </a:rPr>
              <a:t>(updated with releases of successive version of eHARS)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5.</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Standard Procedures for State Processing of CDC Routine Interstate Duplicate Review (RIDR) Reports: eHARS Users</a:t>
            </a:r>
            <a:r>
              <a:rPr lang="en-US" sz="1200" kern="1200" dirty="0" smtClean="0">
                <a:solidFill>
                  <a:schemeClr val="tx1"/>
                </a:solidFill>
                <a:effectLst/>
                <a:latin typeface="+mn-lt"/>
                <a:ea typeface="+mn-ea"/>
                <a:cs typeface="+mn-cs"/>
              </a:rPr>
              <a:t> (updated with CDC’s dissemination of RIDR reports, typically every six months)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6.  Variables Used to Calculate Date of Diagnosis of HIV infection (eHARS variable name </a:t>
            </a:r>
            <a:r>
              <a:rPr lang="en-US" sz="1200" b="1" i="1" kern="1200" dirty="0" err="1" smtClean="0">
                <a:solidFill>
                  <a:schemeClr val="tx1"/>
                </a:solidFill>
                <a:effectLst/>
                <a:latin typeface="+mn-lt"/>
                <a:ea typeface="+mn-ea"/>
                <a:cs typeface="+mn-cs"/>
              </a:rPr>
              <a:t>hiv_dx_dt</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The Earliest of the Following Dates: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First positive HIV screening test,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First detectable viral load,</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Positive antigen or culture, or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     In the absence of laboratory documentation, date of the note in which an HIV diagnosis is documented by the physician (variable name </a:t>
            </a:r>
            <a:r>
              <a:rPr lang="en-US" sz="1200" i="1" kern="1200" dirty="0" smtClean="0">
                <a:solidFill>
                  <a:schemeClr val="tx1"/>
                </a:solidFill>
                <a:effectLst/>
                <a:latin typeface="+mn-lt"/>
                <a:ea typeface="+mn-ea"/>
                <a:cs typeface="+mn-cs"/>
              </a:rPr>
              <a:t>phys_hiv_dt</a:t>
            </a:r>
            <a:r>
              <a:rPr lang="en-US" sz="1200" kern="1200" dirty="0" smtClean="0">
                <a:solidFill>
                  <a:schemeClr val="tx1"/>
                </a:solidFill>
                <a:effectLst/>
                <a:latin typeface="+mn-lt"/>
                <a:ea typeface="+mn-ea"/>
                <a:cs typeface="+mn-cs"/>
              </a:rPr>
              <a:t>, to be populated when the value for the variable </a:t>
            </a:r>
            <a:r>
              <a:rPr lang="en-US" sz="1200" i="1" kern="1200" dirty="0" smtClean="0">
                <a:solidFill>
                  <a:schemeClr val="tx1"/>
                </a:solidFill>
                <a:effectLst/>
                <a:latin typeface="+mn-lt"/>
                <a:ea typeface="+mn-ea"/>
                <a:cs typeface="+mn-cs"/>
              </a:rPr>
              <a:t>phys_hiv</a:t>
            </a:r>
            <a:r>
              <a:rPr lang="en-US" sz="1200" kern="1200" dirty="0" smtClean="0">
                <a:solidFill>
                  <a:schemeClr val="tx1"/>
                </a:solidFill>
                <a:effectLst/>
                <a:latin typeface="+mn-lt"/>
                <a:ea typeface="+mn-ea"/>
                <a:cs typeface="+mn-cs"/>
              </a:rPr>
              <a:t> is populated with the value “1” [for “yes”]).  Erroneous dates for physician’s diagnosis are those that reflect the patient’s history as related by the patient, rather than those that reflect the date on which the physician documented the diagnosis.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Laboratory Tests Used for Establishing HIV Infection Diagnosis Date (eHARS variable name </a:t>
            </a:r>
            <a:r>
              <a:rPr lang="en-US" sz="1200" i="1" kern="1200" dirty="0" err="1" smtClean="0">
                <a:solidFill>
                  <a:schemeClr val="tx1"/>
                </a:solidFill>
                <a:effectLst/>
                <a:latin typeface="+mn-lt"/>
                <a:ea typeface="+mn-ea"/>
                <a:cs typeface="+mn-cs"/>
              </a:rPr>
              <a:t>hiv_dx_dt</a:t>
            </a:r>
            <a:r>
              <a:rPr lang="en-US" sz="1200" kern="1200" dirty="0" smtClean="0">
                <a:solidFill>
                  <a:schemeClr val="tx1"/>
                </a:solidFill>
                <a:effectLst/>
                <a:latin typeface="+mn-lt"/>
                <a:ea typeface="+mn-ea"/>
                <a:cs typeface="+mn-cs"/>
              </a:rPr>
              <a:t>)—First positive/detectable/reactive laboratory test using the specimen collection date for the first positive of any of the following types of tests: (see software user instructions for variable names for these assays)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EIA, Rapid, HIV-1/2 EIA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IgA, RIPA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IFA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Western blot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 Antibody test—Other and unspecified</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Viral load: HIV-1 RNA NASBA, Viral load: HIV-1 RNA RT-PCR, Viral load: HIV-1 RNA </a:t>
            </a:r>
            <a:r>
              <a:rPr lang="en-US" sz="1200" kern="1200" dirty="0" err="1" smtClean="0">
                <a:solidFill>
                  <a:schemeClr val="tx1"/>
                </a:solidFill>
                <a:effectLst/>
                <a:latin typeface="+mn-lt"/>
                <a:ea typeface="+mn-ea"/>
                <a:cs typeface="+mn-cs"/>
              </a:rPr>
              <a:t>bDNA</a:t>
            </a:r>
            <a:r>
              <a:rPr lang="en-US" sz="1200" kern="1200" dirty="0" smtClean="0">
                <a:solidFill>
                  <a:schemeClr val="tx1"/>
                </a:solidFill>
                <a:effectLst/>
                <a:latin typeface="+mn-lt"/>
                <a:ea typeface="+mn-ea"/>
                <a:cs typeface="+mn-cs"/>
              </a:rPr>
              <a:t>, Viral load: HIV-1 RNA, Other and unspecified viral load assay test HIV-1</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Proviral</a:t>
            </a:r>
            <a:r>
              <a:rPr lang="en-US" sz="1200" kern="1200" dirty="0" smtClean="0">
                <a:solidFill>
                  <a:schemeClr val="tx1"/>
                </a:solidFill>
                <a:effectLst/>
                <a:latin typeface="+mn-lt"/>
                <a:ea typeface="+mn-ea"/>
                <a:cs typeface="+mn-cs"/>
              </a:rPr>
              <a:t> DNA (qualitative), HIV-1 RNA PCR (qualitative)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Culture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HIV-1 P24 Antigen, HIV Antigen/detection/viral load—other and unspecified that are positive, reactive, or detectable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u="sng" kern="1200" dirty="0" smtClean="0">
                <a:solidFill>
                  <a:schemeClr val="tx1"/>
                </a:solidFill>
                <a:effectLst/>
                <a:latin typeface="+mn-lt"/>
                <a:ea typeface="+mn-ea"/>
                <a:cs typeface="+mn-cs"/>
              </a:rPr>
              <a:t>7.  Calculation of Date of Diagnosis of HIV Disease </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(eHARS variable name </a:t>
            </a:r>
            <a:r>
              <a:rPr lang="en-US" sz="1200" b="1" i="1" kern="1200" dirty="0" smtClean="0">
                <a:solidFill>
                  <a:schemeClr val="tx1"/>
                </a:solidFill>
                <a:effectLst/>
                <a:latin typeface="+mn-lt"/>
                <a:ea typeface="+mn-ea"/>
                <a:cs typeface="+mn-cs"/>
              </a:rPr>
              <a:t>hiv_aids_dx_dt</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The Earliest of the Following Dates: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Date of earliest diagnosis of HIV infection, stage 1, 2, or unknown</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t>
            </a:r>
            <a:r>
              <a:rPr lang="en-US" sz="1200" i="1" kern="1200" dirty="0" err="1" smtClean="0">
                <a:solidFill>
                  <a:schemeClr val="tx1"/>
                </a:solidFill>
                <a:effectLst/>
                <a:latin typeface="+mn-lt"/>
                <a:ea typeface="+mn-ea"/>
                <a:cs typeface="+mn-cs"/>
              </a:rPr>
              <a:t>hiv_dx_dt</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Date of earliest diagnosis of HIV infection, stage 3 (AIDS)</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aids_dxx_dt</a:t>
            </a:r>
            <a:r>
              <a:rPr lang="en-US" sz="1200" kern="1200" dirty="0" smtClean="0">
                <a:solidFill>
                  <a:schemeClr val="tx1"/>
                </a:solidFill>
                <a:effectLst/>
                <a:latin typeface="+mn-lt"/>
                <a:ea typeface="+mn-ea"/>
                <a:cs typeface="+mn-cs"/>
              </a:rPr>
              <a:t>) </a:t>
            </a: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Diagnostic</a:t>
            </a:r>
            <a:r>
              <a:rPr lang="en-US" sz="1200" kern="1200" dirty="0" smtClean="0">
                <a:solidFill>
                  <a:schemeClr val="tx1"/>
                </a:solidFill>
                <a:effectLst/>
                <a:latin typeface="+mn-lt"/>
                <a:ea typeface="+mn-ea"/>
                <a:cs typeface="+mn-cs"/>
              </a:rPr>
              <a:t> viral load tests are the first such test listed herein, and thereby satisfy the case definition for HIV infection.  Multiple viral load tests are performed after the first one </a:t>
            </a:r>
            <a:r>
              <a:rPr lang="en-US" sz="1200" i="1" kern="1200" dirty="0" smtClean="0">
                <a:solidFill>
                  <a:schemeClr val="tx1"/>
                </a:solidFill>
                <a:effectLst/>
                <a:latin typeface="+mn-lt"/>
                <a:ea typeface="+mn-ea"/>
                <a:cs typeface="+mn-cs"/>
              </a:rPr>
              <a:t>to assess treatment response </a:t>
            </a:r>
            <a:r>
              <a:rPr lang="en-US" sz="1200" kern="1200" dirty="0" smtClean="0">
                <a:solidFill>
                  <a:schemeClr val="tx1"/>
                </a:solidFill>
                <a:effectLst/>
                <a:latin typeface="+mn-lt"/>
                <a:ea typeface="+mn-ea"/>
                <a:cs typeface="+mn-cs"/>
              </a:rPr>
              <a:t>in accordance with DHHS Treatment Guidelines; a few to many of these treatment response viral load tests are received over time, and should be entered into eHARS but are irrelevant to place of residence at diagnosis.</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rPr>
              <a:t>Slide #5</a:t>
            </a:r>
            <a:r>
              <a:rPr lang="en-US" sz="1200" kern="1200" dirty="0" smtClean="0">
                <a:solidFill>
                  <a:schemeClr val="tx1"/>
                </a:solidFill>
                <a:effectLst/>
                <a:latin typeface="+mn-lt"/>
                <a:ea typeface="+mn-ea"/>
                <a:cs typeface="+mn-cs"/>
              </a:rPr>
              <a:t>:  Bullet #7, it is not necessary for you to change this, however, I wanted to point out to you that the eHARS algorithm for calculating hiv_aids_dx_dt  (page 280 of the eHARS Technical Reference Guide) is actually picking the earliest of </a:t>
            </a:r>
            <a:r>
              <a:rPr lang="en-US" sz="1200" u="sng" kern="1200" dirty="0" smtClean="0">
                <a:solidFill>
                  <a:schemeClr val="tx1"/>
                </a:solidFill>
                <a:effectLst/>
                <a:latin typeface="+mn-lt"/>
                <a:ea typeface="+mn-ea"/>
                <a:cs typeface="+mn-cs"/>
              </a:rPr>
              <a:t>three</a:t>
            </a:r>
            <a:r>
              <a:rPr lang="en-US" sz="1200" kern="1200" dirty="0" smtClean="0">
                <a:solidFill>
                  <a:schemeClr val="tx1"/>
                </a:solidFill>
                <a:effectLst/>
                <a:latin typeface="+mn-lt"/>
                <a:ea typeface="+mn-ea"/>
                <a:cs typeface="+mn-cs"/>
              </a:rPr>
              <a:t> date values: </a:t>
            </a:r>
            <a:r>
              <a:rPr lang="en-US" sz="1200" kern="1200" dirty="0" err="1" smtClean="0">
                <a:solidFill>
                  <a:schemeClr val="tx1"/>
                </a:solidFill>
                <a:effectLst/>
                <a:latin typeface="+mn-lt"/>
                <a:ea typeface="+mn-ea"/>
                <a:cs typeface="+mn-cs"/>
              </a:rPr>
              <a:t>hiv_dx_dt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aids_dx_dt</a:t>
            </a:r>
            <a:r>
              <a:rPr lang="en-US" sz="1200" kern="1200" dirty="0" smtClean="0">
                <a:solidFill>
                  <a:schemeClr val="tx1"/>
                </a:solidFill>
                <a:effectLst/>
                <a:latin typeface="+mn-lt"/>
                <a:ea typeface="+mn-ea"/>
                <a:cs typeface="+mn-cs"/>
              </a:rPr>
              <a:t>, and aids_dxx_dt.</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6</a:t>
            </a:fld>
            <a:endParaRPr lang="en-US"/>
          </a:p>
        </p:txBody>
      </p:sp>
    </p:spTree>
    <p:extLst>
      <p:ext uri="{BB962C8B-B14F-4D97-AF65-F5344CB8AC3E}">
        <p14:creationId xmlns:p14="http://schemas.microsoft.com/office/powerpoint/2010/main" val="2756358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i="1" kern="1200" dirty="0" smtClean="0">
                <a:solidFill>
                  <a:schemeClr val="tx1"/>
                </a:solidFill>
                <a:effectLst/>
                <a:latin typeface="+mn-lt"/>
                <a:ea typeface="+mn-ea"/>
                <a:cs typeface="+mn-cs"/>
              </a:rPr>
              <a:t>Process Standards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pPr marL="171450" indent="-171450">
              <a:buFont typeface="Wingdings" pitchFamily="2" charset="2"/>
              <a:buChar char="Ø"/>
            </a:pPr>
            <a:r>
              <a:rPr lang="en-US" sz="1200" b="1" kern="1200" dirty="0" smtClean="0">
                <a:solidFill>
                  <a:schemeClr val="tx1"/>
                </a:solidFill>
                <a:effectLst/>
                <a:latin typeface="+mn-lt"/>
                <a:ea typeface="+mn-ea"/>
                <a:cs typeface="+mn-cs"/>
              </a:rPr>
              <a:t>HIV Infection Diagnosis Date and HIV Infection Stage 3 (AIDS) Diagnosis Date Relationship</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Among legacy cases (cases entered into surveillance systems before eHARS deployment)  state databases may include records where HIV infection, Stage 3 (AIDS) diagnosis dates (</a:t>
            </a:r>
            <a:r>
              <a:rPr lang="en-US" sz="1200" i="1" kern="1200" dirty="0" smtClean="0">
                <a:solidFill>
                  <a:schemeClr val="tx1"/>
                </a:solidFill>
                <a:effectLst/>
                <a:latin typeface="+mn-lt"/>
                <a:ea typeface="+mn-ea"/>
                <a:cs typeface="+mn-cs"/>
              </a:rPr>
              <a:t>aids_dxx_dt</a:t>
            </a:r>
            <a:r>
              <a:rPr lang="en-US" sz="1200" kern="1200" dirty="0" smtClean="0">
                <a:solidFill>
                  <a:schemeClr val="tx1"/>
                </a:solidFill>
                <a:effectLst/>
                <a:latin typeface="+mn-lt"/>
                <a:ea typeface="+mn-ea"/>
                <a:cs typeface="+mn-cs"/>
              </a:rPr>
              <a:t>) are earlier than HIV diagnosis dates (</a:t>
            </a:r>
            <a:r>
              <a:rPr lang="en-US" sz="1200" i="1" kern="1200" dirty="0" err="1" smtClean="0">
                <a:solidFill>
                  <a:schemeClr val="tx1"/>
                </a:solidFill>
                <a:effectLst/>
                <a:latin typeface="+mn-lt"/>
                <a:ea typeface="+mn-ea"/>
                <a:cs typeface="+mn-cs"/>
              </a:rPr>
              <a:t>hiv_dx_dt</a:t>
            </a:r>
            <a:r>
              <a:rPr lang="en-US" sz="1200" kern="1200" dirty="0" smtClean="0">
                <a:solidFill>
                  <a:schemeClr val="tx1"/>
                </a:solidFill>
                <a:effectLst/>
                <a:latin typeface="+mn-lt"/>
                <a:ea typeface="+mn-ea"/>
                <a:cs typeface="+mn-cs"/>
              </a:rPr>
              <a:t>).  This cannot occur with cases entered into the current data platform—eHARS.  In eHARS, use the calculated variable named </a:t>
            </a:r>
            <a:r>
              <a:rPr lang="en-US" sz="1200" i="1" kern="1200" dirty="0" smtClean="0">
                <a:solidFill>
                  <a:schemeClr val="tx1"/>
                </a:solidFill>
                <a:effectLst/>
                <a:latin typeface="+mn-lt"/>
                <a:ea typeface="+mn-ea"/>
                <a:cs typeface="+mn-cs"/>
              </a:rPr>
              <a:t>hiv_aids_dx_dt</a:t>
            </a:r>
            <a:r>
              <a:rPr lang="en-US" sz="1200" kern="1200" dirty="0" smtClean="0">
                <a:solidFill>
                  <a:schemeClr val="tx1"/>
                </a:solidFill>
                <a:effectLst/>
                <a:latin typeface="+mn-lt"/>
                <a:ea typeface="+mn-ea"/>
                <a:cs typeface="+mn-cs"/>
              </a:rPr>
              <a:t> date for the earliest date of diagnosis of HIV infection, any stage. </a:t>
            </a:r>
          </a:p>
          <a:p>
            <a:r>
              <a:rPr lang="en-US" sz="1200" kern="1200" dirty="0" smtClean="0">
                <a:solidFill>
                  <a:schemeClr val="tx1"/>
                </a:solidFill>
                <a:effectLst/>
                <a:latin typeface="+mn-lt"/>
                <a:ea typeface="+mn-ea"/>
                <a:cs typeface="+mn-cs"/>
              </a:rPr>
              <a:t> </a:t>
            </a:r>
          </a:p>
          <a:p>
            <a:pPr marL="171450" indent="-171450">
              <a:buFont typeface="Wingdings" pitchFamily="2" charset="2"/>
              <a:buChar char="Ø"/>
            </a:pPr>
            <a:r>
              <a:rPr lang="en-US" sz="1200" b="1" kern="1200" dirty="0" smtClean="0">
                <a:solidFill>
                  <a:schemeClr val="tx1"/>
                </a:solidFill>
                <a:effectLst/>
                <a:latin typeface="+mn-lt"/>
                <a:ea typeface="+mn-ea"/>
                <a:cs typeface="+mn-cs"/>
              </a:rPr>
              <a:t>Anonymous Test Results and Patient Self-Reported Date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Anonymous test results and patient self-reported test results are not used in satisfying the HIV case definition, establishing date of HIV infection, or residence at diagnosis.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pPr marL="171450" indent="-171450">
              <a:buFont typeface="Wingdings" pitchFamily="2" charset="2"/>
              <a:buChar char="Ø"/>
            </a:pPr>
            <a:r>
              <a:rPr lang="en-US" sz="1200" b="1" kern="1200" dirty="0" smtClean="0">
                <a:solidFill>
                  <a:schemeClr val="tx1"/>
                </a:solidFill>
                <a:effectLst/>
                <a:latin typeface="+mn-lt"/>
                <a:ea typeface="+mn-ea"/>
                <a:cs typeface="+mn-cs"/>
              </a:rPr>
              <a:t>Physician-Documented Diagnosis Date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This is the date of the health care provider’s note documenting HIV infection. This date (</a:t>
            </a:r>
            <a:r>
              <a:rPr lang="en-US" sz="1200" i="1" kern="1200" dirty="0" smtClean="0">
                <a:solidFill>
                  <a:schemeClr val="tx1"/>
                </a:solidFill>
                <a:effectLst/>
                <a:latin typeface="+mn-lt"/>
                <a:ea typeface="+mn-ea"/>
                <a:cs typeface="+mn-cs"/>
              </a:rPr>
              <a:t>phys_hiv_dt</a:t>
            </a:r>
            <a:r>
              <a:rPr lang="en-US" sz="1200" kern="1200" dirty="0" smtClean="0">
                <a:solidFill>
                  <a:schemeClr val="tx1"/>
                </a:solidFill>
                <a:effectLst/>
                <a:latin typeface="+mn-lt"/>
                <a:ea typeface="+mn-ea"/>
                <a:cs typeface="+mn-cs"/>
              </a:rPr>
              <a:t>) is used in the absence of documentation of HIV laboratory test results sufficient to satisfy case definition criteria.</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Date should include a month and a year.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pPr marL="171450" indent="-171450">
              <a:buFont typeface="Wingdings" pitchFamily="2" charset="2"/>
              <a:buChar char="Ø"/>
            </a:pPr>
            <a:r>
              <a:rPr lang="en-US" sz="1200" b="1" kern="1200" dirty="0" smtClean="0">
                <a:solidFill>
                  <a:schemeClr val="tx1"/>
                </a:solidFill>
                <a:effectLst/>
                <a:latin typeface="+mn-lt"/>
                <a:ea typeface="+mn-ea"/>
                <a:cs typeface="+mn-cs"/>
              </a:rPr>
              <a:t>Laboratory Test Dates </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Where possible, all laboratory test date fields should be fully populated, specifying month, day and year of specimen collection.  For any records reporting diagnostic tests within the same year, residence at diagnosis will be determined based on the date that includes month and year vs. just the year of residence at time of diagnosis.  Date fields in eHARS are displayed in in </a:t>
            </a:r>
            <a:r>
              <a:rPr lang="en-US" sz="1200" i="1" kern="1200" dirty="0" smtClean="0">
                <a:solidFill>
                  <a:schemeClr val="tx1"/>
                </a:solidFill>
                <a:effectLst/>
                <a:latin typeface="+mn-lt"/>
                <a:ea typeface="+mn-ea"/>
                <a:cs typeface="+mn-cs"/>
              </a:rPr>
              <a:t>mm/dd/yyyy</a:t>
            </a:r>
            <a:r>
              <a:rPr lang="en-US" sz="1200" kern="1200" dirty="0" smtClean="0">
                <a:solidFill>
                  <a:schemeClr val="tx1"/>
                </a:solidFill>
                <a:effectLst/>
                <a:latin typeface="+mn-lt"/>
                <a:ea typeface="+mn-ea"/>
                <a:cs typeface="+mn-cs"/>
              </a:rPr>
              <a:t> format.  For example, </a:t>
            </a:r>
            <a:r>
              <a:rPr lang="en-US" sz="1200" i="1" kern="1200" dirty="0" smtClean="0">
                <a:solidFill>
                  <a:schemeClr val="tx1"/>
                </a:solidFill>
                <a:effectLst/>
                <a:latin typeface="+mn-lt"/>
                <a:ea typeface="+mn-ea"/>
                <a:cs typeface="+mn-cs"/>
              </a:rPr>
              <a:t>Jurisdiction1</a:t>
            </a:r>
            <a:r>
              <a:rPr lang="en-US" sz="1200" kern="1200" dirty="0" smtClean="0">
                <a:solidFill>
                  <a:schemeClr val="tx1"/>
                </a:solidFill>
                <a:effectLst/>
                <a:latin typeface="+mn-lt"/>
                <a:ea typeface="+mn-ea"/>
                <a:cs typeface="+mn-cs"/>
              </a:rPr>
              <a:t> has the value 08/../2010 for the variable </a:t>
            </a:r>
            <a:r>
              <a:rPr lang="en-US" sz="1200" i="1" kern="1200" dirty="0" smtClean="0">
                <a:solidFill>
                  <a:schemeClr val="tx1"/>
                </a:solidFill>
                <a:effectLst/>
                <a:latin typeface="+mn-lt"/>
                <a:ea typeface="+mn-ea"/>
                <a:cs typeface="+mn-cs"/>
              </a:rPr>
              <a:t>antigen_first_pos_dt </a:t>
            </a:r>
            <a:r>
              <a:rPr lang="en-US" sz="1200" kern="1200" dirty="0" smtClean="0">
                <a:solidFill>
                  <a:schemeClr val="tx1"/>
                </a:solidFill>
                <a:effectLst/>
                <a:latin typeface="+mn-lt"/>
                <a:ea typeface="+mn-ea"/>
                <a:cs typeface="+mn-cs"/>
              </a:rPr>
              <a:t>(First positive HIV antigen test result date), and </a:t>
            </a:r>
            <a:r>
              <a:rPr lang="en-US" sz="1200" i="1" kern="1200" dirty="0" smtClean="0">
                <a:solidFill>
                  <a:schemeClr val="tx1"/>
                </a:solidFill>
                <a:effectLst/>
                <a:latin typeface="+mn-lt"/>
                <a:ea typeface="+mn-ea"/>
                <a:cs typeface="+mn-cs"/>
              </a:rPr>
              <a:t>Jurisdiction2</a:t>
            </a:r>
            <a:r>
              <a:rPr lang="en-US" sz="1200" kern="1200" dirty="0" smtClean="0">
                <a:solidFill>
                  <a:schemeClr val="tx1"/>
                </a:solidFill>
                <a:effectLst/>
                <a:latin typeface="+mn-lt"/>
                <a:ea typeface="+mn-ea"/>
                <a:cs typeface="+mn-cs"/>
              </a:rPr>
              <a:t> has the value.. /2010 , residence at time of diagnosis should be determined based on </a:t>
            </a:r>
            <a:r>
              <a:rPr lang="en-US" sz="1200" kern="1200" dirty="0" err="1" smtClean="0">
                <a:solidFill>
                  <a:schemeClr val="tx1"/>
                </a:solidFill>
                <a:effectLst/>
                <a:latin typeface="+mn-lt"/>
                <a:ea typeface="+mn-ea"/>
                <a:cs typeface="+mn-cs"/>
              </a:rPr>
              <a:t>on</a:t>
            </a:r>
            <a:r>
              <a:rPr lang="en-US" sz="1200" kern="1200" dirty="0" smtClean="0">
                <a:solidFill>
                  <a:schemeClr val="tx1"/>
                </a:solidFill>
                <a:effectLst/>
                <a:latin typeface="+mn-lt"/>
                <a:ea typeface="+mn-ea"/>
                <a:cs typeface="+mn-cs"/>
              </a:rPr>
              <a:t> residence information from </a:t>
            </a:r>
            <a:r>
              <a:rPr lang="en-US" sz="1200" i="1" kern="1200" dirty="0" smtClean="0">
                <a:solidFill>
                  <a:schemeClr val="tx1"/>
                </a:solidFill>
                <a:effectLst/>
                <a:latin typeface="+mn-lt"/>
                <a:ea typeface="+mn-ea"/>
                <a:cs typeface="+mn-cs"/>
              </a:rPr>
              <a:t>Jurisdiction1</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Pediatric Cases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These cases should follow the current pediatric case definition for HIV infection diagnosis date and use the same rules for physician-documented diagnosis date as described above.</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7</a:t>
            </a:fld>
            <a:endParaRPr lang="en-US"/>
          </a:p>
        </p:txBody>
      </p:sp>
    </p:spTree>
    <p:extLst>
      <p:ext uri="{BB962C8B-B14F-4D97-AF65-F5344CB8AC3E}">
        <p14:creationId xmlns:p14="http://schemas.microsoft.com/office/powerpoint/2010/main" val="2756358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i="1" kern="1200" dirty="0" smtClean="0">
                <a:solidFill>
                  <a:schemeClr val="tx1"/>
                </a:solidFill>
                <a:effectLst/>
                <a:latin typeface="+mn-lt"/>
                <a:ea typeface="+mn-ea"/>
                <a:cs typeface="+mn-cs"/>
              </a:rPr>
              <a:t>Structural Requirements to Determine Residence at time of diagnosis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1.  Case Definition (available at http://www.cdc.gov/mmwr/preview/mmwrhtml/rr5710a1.htm)</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Case Report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2.  </a:t>
            </a:r>
            <a:r>
              <a:rPr lang="en-US" sz="1200" b="1" kern="1200" dirty="0" err="1" smtClean="0">
                <a:solidFill>
                  <a:schemeClr val="tx1"/>
                </a:solidFill>
                <a:effectLst/>
                <a:latin typeface="+mn-lt"/>
                <a:ea typeface="+mn-ea"/>
                <a:cs typeface="+mn-cs"/>
              </a:rPr>
              <a:t>eHARS</a:t>
            </a:r>
            <a:r>
              <a:rPr lang="en-US" sz="1200" b="1" kern="1200" dirty="0" smtClean="0">
                <a:solidFill>
                  <a:schemeClr val="tx1"/>
                </a:solidFill>
                <a:effectLst/>
                <a:latin typeface="+mn-lt"/>
                <a:ea typeface="+mn-ea"/>
                <a:cs typeface="+mn-cs"/>
              </a:rPr>
              <a:t> Software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3.  </a:t>
            </a:r>
            <a:r>
              <a:rPr lang="en-US" sz="1200" b="1" kern="1200" dirty="0" err="1" smtClean="0">
                <a:solidFill>
                  <a:schemeClr val="tx1"/>
                </a:solidFill>
                <a:effectLst/>
                <a:latin typeface="+mn-lt"/>
                <a:ea typeface="+mn-ea"/>
                <a:cs typeface="+mn-cs"/>
              </a:rPr>
              <a:t>eHARS</a:t>
            </a:r>
            <a:r>
              <a:rPr lang="en-US" sz="1200" b="1" kern="1200" dirty="0" smtClean="0">
                <a:solidFill>
                  <a:schemeClr val="tx1"/>
                </a:solidFill>
                <a:effectLst/>
                <a:latin typeface="+mn-lt"/>
                <a:ea typeface="+mn-ea"/>
                <a:cs typeface="+mn-cs"/>
              </a:rPr>
              <a:t> Software User Instructions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4.  CSTE Position Statement 03-ID-10 (2003) </a:t>
            </a:r>
            <a:r>
              <a:rPr lang="en-US" sz="1200" kern="1200" dirty="0" smtClean="0">
                <a:solidFill>
                  <a:schemeClr val="tx1"/>
                </a:solidFill>
                <a:effectLst/>
                <a:latin typeface="+mn-lt"/>
                <a:ea typeface="+mn-ea"/>
                <a:cs typeface="+mn-cs"/>
              </a:rPr>
              <a:t>(</a:t>
            </a:r>
            <a:r>
              <a:rPr lang="en-US" sz="1200" u="sng" kern="1200" dirty="0" smtClean="0">
                <a:solidFill>
                  <a:schemeClr val="tx1"/>
                </a:solidFill>
                <a:effectLst/>
                <a:latin typeface="+mn-lt"/>
                <a:ea typeface="+mn-ea"/>
                <a:cs typeface="+mn-cs"/>
              </a:rPr>
              <a:t>Appendix C</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5.  CSTE Position Statement 17 (1986):  AIDS Case Reporting:  Reciprocal</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Notification </a:t>
            </a:r>
            <a:r>
              <a:rPr lang="en-US" sz="1200" kern="1200" dirty="0" smtClean="0">
                <a:solidFill>
                  <a:schemeClr val="tx1"/>
                </a:solidFill>
                <a:effectLst/>
                <a:latin typeface="+mn-lt"/>
                <a:ea typeface="+mn-ea"/>
                <a:cs typeface="+mn-cs"/>
              </a:rPr>
              <a:t>(</a:t>
            </a:r>
            <a:r>
              <a:rPr lang="en-US" sz="1200" u="sng" kern="1200" dirty="0" smtClean="0">
                <a:solidFill>
                  <a:schemeClr val="tx1"/>
                </a:solidFill>
                <a:effectLst/>
                <a:latin typeface="+mn-lt"/>
                <a:ea typeface="+mn-ea"/>
                <a:cs typeface="+mn-cs"/>
              </a:rPr>
              <a:t>Appendix A</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6.  CSTE Position Statement 01-ID-04 (2002): Reciprocal (Interstate) Notification of HIV Cases </a:t>
            </a:r>
            <a:r>
              <a:rPr lang="en-US" sz="1200" kern="1200" dirty="0" smtClean="0">
                <a:solidFill>
                  <a:schemeClr val="tx1"/>
                </a:solidFill>
                <a:effectLst/>
                <a:latin typeface="+mn-lt"/>
                <a:ea typeface="+mn-ea"/>
                <a:cs typeface="+mn-cs"/>
              </a:rPr>
              <a:t>(</a:t>
            </a:r>
            <a:r>
              <a:rPr lang="en-US" sz="1200" u="sng" kern="1200" dirty="0" smtClean="0">
                <a:solidFill>
                  <a:schemeClr val="tx1"/>
                </a:solidFill>
                <a:effectLst/>
                <a:latin typeface="+mn-lt"/>
                <a:ea typeface="+mn-ea"/>
                <a:cs typeface="+mn-cs"/>
              </a:rPr>
              <a:t>Appendix B</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7.  Description of Variables </a:t>
            </a:r>
            <a:r>
              <a:rPr lang="en-US" sz="1200" kern="1200" dirty="0" smtClean="0">
                <a:solidFill>
                  <a:schemeClr val="tx1"/>
                </a:solidFill>
                <a:effectLst/>
                <a:latin typeface="+mn-lt"/>
                <a:ea typeface="+mn-ea"/>
                <a:cs typeface="+mn-cs"/>
              </a:rPr>
              <a:t>related to residence at diagnosis, Table 2</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Table 2. </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eHARS</a:t>
            </a:r>
            <a:r>
              <a:rPr lang="en-US" sz="1200" kern="1200" dirty="0" smtClean="0">
                <a:solidFill>
                  <a:schemeClr val="tx1"/>
                </a:solidFill>
                <a:effectLst/>
                <a:latin typeface="+mn-lt"/>
                <a:ea typeface="+mn-ea"/>
                <a:cs typeface="+mn-cs"/>
              </a:rPr>
              <a:t> Person-based dataset variables  related to HIV-infected person residence at diagnosis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Geographic unit</a:t>
            </a:r>
            <a:endParaRPr lang="en-US" sz="1200" kern="1200" dirty="0" smtClean="0">
              <a:solidFill>
                <a:schemeClr val="tx1"/>
              </a:solidFill>
              <a:effectLst/>
              <a:latin typeface="+mn-lt"/>
              <a:ea typeface="+mn-ea"/>
              <a:cs typeface="+mn-cs"/>
            </a:endParaRPr>
          </a:p>
          <a:p>
            <a:r>
              <a:rPr lang="en-US" sz="1200" b="1" kern="1200" dirty="0" err="1" smtClean="0">
                <a:solidFill>
                  <a:schemeClr val="tx1"/>
                </a:solidFill>
                <a:effectLst/>
                <a:latin typeface="+mn-lt"/>
                <a:ea typeface="+mn-ea"/>
                <a:cs typeface="+mn-cs"/>
              </a:rPr>
              <a:t>eHARS</a:t>
            </a:r>
            <a:r>
              <a:rPr lang="en-US" sz="1200" b="1" kern="1200" dirty="0" smtClean="0">
                <a:solidFill>
                  <a:schemeClr val="tx1"/>
                </a:solidFill>
                <a:effectLst/>
                <a:latin typeface="+mn-lt"/>
                <a:ea typeface="+mn-ea"/>
                <a:cs typeface="+mn-cs"/>
              </a:rPr>
              <a:t> variable label</a:t>
            </a:r>
            <a:endParaRPr lang="en-US" sz="1200" kern="1200" dirty="0" smtClean="0">
              <a:solidFill>
                <a:schemeClr val="tx1"/>
              </a:solidFill>
              <a:effectLst/>
              <a:latin typeface="+mn-lt"/>
              <a:ea typeface="+mn-ea"/>
              <a:cs typeface="+mn-cs"/>
            </a:endParaRPr>
          </a:p>
          <a:p>
            <a:r>
              <a:rPr lang="en-US" sz="1200" b="1" kern="1200" dirty="0" err="1" smtClean="0">
                <a:solidFill>
                  <a:schemeClr val="tx1"/>
                </a:solidFill>
                <a:effectLst/>
                <a:latin typeface="+mn-lt"/>
                <a:ea typeface="+mn-ea"/>
                <a:cs typeface="+mn-cs"/>
              </a:rPr>
              <a:t>eHARS</a:t>
            </a:r>
            <a:r>
              <a:rPr lang="en-US" sz="1200" b="1" kern="1200" dirty="0" smtClean="0">
                <a:solidFill>
                  <a:schemeClr val="tx1"/>
                </a:solidFill>
                <a:effectLst/>
                <a:latin typeface="+mn-lt"/>
                <a:ea typeface="+mn-ea"/>
                <a:cs typeface="+mn-cs"/>
              </a:rPr>
              <a:t> variable name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pPr marL="171450" indent="-171450">
              <a:buFont typeface="Wingdings" pitchFamily="2" charset="2"/>
              <a:buChar char="Ø"/>
            </a:pPr>
            <a:r>
              <a:rPr lang="en-US" sz="1200" kern="1200" dirty="0" smtClean="0">
                <a:solidFill>
                  <a:schemeClr val="tx1"/>
                </a:solidFill>
                <a:effectLst/>
                <a:latin typeface="+mn-lt"/>
                <a:ea typeface="+mn-ea"/>
                <a:cs typeface="+mn-cs"/>
              </a:rPr>
              <a:t>(Comment by MC)</a:t>
            </a:r>
          </a:p>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full table </a:t>
            </a:r>
            <a:r>
              <a:rPr lang="en-US" sz="1200" kern="1200" baseline="0" dirty="0" err="1" smtClean="0">
                <a:solidFill>
                  <a:schemeClr val="tx1"/>
                </a:solidFill>
                <a:effectLst/>
                <a:latin typeface="+mn-lt"/>
                <a:ea typeface="+mn-ea"/>
                <a:cs typeface="+mn-cs"/>
              </a:rPr>
              <a:t>table</a:t>
            </a:r>
            <a:r>
              <a:rPr lang="en-US" sz="1200" kern="1200" baseline="0" dirty="0" smtClean="0">
                <a:solidFill>
                  <a:schemeClr val="tx1"/>
                </a:solidFill>
                <a:effectLst/>
                <a:latin typeface="+mn-lt"/>
                <a:ea typeface="+mn-ea"/>
                <a:cs typeface="+mn-cs"/>
              </a:rPr>
              <a:t> from which this was excerpted includes many residence variables, and this excerpt emphasizes state as geographic unit of primary interest. </a:t>
            </a:r>
            <a:r>
              <a:rPr lang="en-US" sz="1200" kern="1200" dirty="0" smtClean="0">
                <a:solidFill>
                  <a:schemeClr val="tx1"/>
                </a:solidFill>
                <a:effectLst/>
                <a:latin typeface="+mn-lt"/>
                <a:ea typeface="+mn-ea"/>
                <a:cs typeface="+mn-cs"/>
              </a:rPr>
              <a:t>Country code of residence at HIV diagnosis </a:t>
            </a:r>
          </a:p>
          <a:p>
            <a:r>
              <a:rPr lang="en-US" sz="1200" i="1" kern="1200" dirty="0" err="1" smtClean="0">
                <a:solidFill>
                  <a:schemeClr val="tx1"/>
                </a:solidFill>
                <a:effectLst/>
                <a:latin typeface="+mn-lt"/>
                <a:ea typeface="+mn-ea"/>
                <a:cs typeface="+mn-cs"/>
              </a:rPr>
              <a:t>rsh_country_cd</a:t>
            </a:r>
            <a:r>
              <a:rPr lang="en-US" sz="1200" i="1" kern="120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and</a:t>
            </a:r>
            <a:r>
              <a:rPr lang="en-US" sz="1200" i="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U.S. dependency code of residence at HIV diagnosis </a:t>
            </a:r>
            <a:r>
              <a:rPr lang="en-US" sz="1200" i="1" kern="1200" dirty="0" smtClean="0">
                <a:solidFill>
                  <a:schemeClr val="tx1"/>
                </a:solidFill>
                <a:effectLst/>
                <a:latin typeface="+mn-lt"/>
                <a:ea typeface="+mn-ea"/>
                <a:cs typeface="+mn-cs"/>
              </a:rPr>
              <a:t>rsa_country_usd </a:t>
            </a:r>
            <a:r>
              <a:rPr lang="en-US" sz="1200" i="0" kern="1200" dirty="0" smtClean="0">
                <a:solidFill>
                  <a:schemeClr val="tx1"/>
                </a:solidFill>
                <a:effectLst/>
                <a:latin typeface="+mn-lt"/>
                <a:ea typeface="+mn-ea"/>
                <a:cs typeface="+mn-cs"/>
              </a:rPr>
              <a:t>are</a:t>
            </a:r>
            <a:r>
              <a:rPr lang="en-US" sz="1200" i="0" kern="1200" baseline="0" dirty="0" smtClean="0">
                <a:solidFill>
                  <a:schemeClr val="tx1"/>
                </a:solidFill>
                <a:effectLst/>
                <a:latin typeface="+mn-lt"/>
                <a:ea typeface="+mn-ea"/>
                <a:cs typeface="+mn-cs"/>
              </a:rPr>
              <a:t> important for jurisdictions such as Puerto Rico and Guam.</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Country</a:t>
            </a:r>
          </a:p>
          <a:p>
            <a:r>
              <a:rPr lang="en-US" sz="1200" kern="1200" dirty="0" smtClean="0">
                <a:solidFill>
                  <a:schemeClr val="tx1"/>
                </a:solidFill>
                <a:effectLst/>
                <a:latin typeface="+mn-lt"/>
                <a:ea typeface="+mn-ea"/>
                <a:cs typeface="+mn-cs"/>
              </a:rPr>
              <a:t>Country code of residence at HIV diagnosis </a:t>
            </a:r>
          </a:p>
          <a:p>
            <a:r>
              <a:rPr lang="en-US" sz="1200" i="1" kern="1200" dirty="0" err="1" smtClean="0">
                <a:solidFill>
                  <a:schemeClr val="tx1"/>
                </a:solidFill>
                <a:effectLst/>
                <a:latin typeface="+mn-lt"/>
                <a:ea typeface="+mn-ea"/>
                <a:cs typeface="+mn-cs"/>
              </a:rPr>
              <a:t>rsh_country_cd</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U.S. dependency code of residence at HIV diagnosis</a:t>
            </a:r>
          </a:p>
          <a:p>
            <a:r>
              <a:rPr lang="en-US" sz="1200" i="1" kern="1200" dirty="0" err="1" smtClean="0">
                <a:solidFill>
                  <a:schemeClr val="tx1"/>
                </a:solidFill>
                <a:effectLst/>
                <a:latin typeface="+mn-lt"/>
                <a:ea typeface="+mn-ea"/>
                <a:cs typeface="+mn-cs"/>
              </a:rPr>
              <a:t>rsa_country_usd</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Country code of residence at AIDS diagnosis </a:t>
            </a:r>
          </a:p>
          <a:p>
            <a:r>
              <a:rPr lang="en-US" sz="1200" i="1" kern="1200" dirty="0" err="1" smtClean="0">
                <a:solidFill>
                  <a:schemeClr val="tx1"/>
                </a:solidFill>
                <a:effectLst/>
                <a:latin typeface="+mn-lt"/>
                <a:ea typeface="+mn-ea"/>
                <a:cs typeface="+mn-cs"/>
              </a:rPr>
              <a:t>rsa_country_cd</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U.S. dependency code of residence at AIDS diagnosis </a:t>
            </a:r>
          </a:p>
          <a:p>
            <a:r>
              <a:rPr lang="en-US" sz="1200" i="1" kern="1200" dirty="0" err="1" smtClean="0">
                <a:solidFill>
                  <a:schemeClr val="tx1"/>
                </a:solidFill>
                <a:effectLst/>
                <a:latin typeface="+mn-lt"/>
                <a:ea typeface="+mn-ea"/>
                <a:cs typeface="+mn-cs"/>
              </a:rPr>
              <a:t>rsa_country_usd</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Country code of residence at HIV Disease diagnosis </a:t>
            </a:r>
          </a:p>
          <a:p>
            <a:r>
              <a:rPr lang="en-US" sz="1200" kern="1200" dirty="0" smtClean="0">
                <a:solidFill>
                  <a:schemeClr val="tx1"/>
                </a:solidFill>
                <a:effectLst/>
                <a:latin typeface="+mn-lt"/>
                <a:ea typeface="+mn-ea"/>
                <a:cs typeface="+mn-cs"/>
              </a:rPr>
              <a:t>U.S. dependency code of residence at HIV Disease diagnosis</a:t>
            </a:r>
          </a:p>
          <a:p>
            <a:r>
              <a:rPr lang="en-US" sz="1200" i="1" kern="1200" dirty="0" err="1" smtClean="0">
                <a:solidFill>
                  <a:schemeClr val="tx1"/>
                </a:solidFill>
                <a:effectLst/>
                <a:latin typeface="+mn-lt"/>
                <a:ea typeface="+mn-ea"/>
                <a:cs typeface="+mn-cs"/>
              </a:rPr>
              <a:t>rsd_country_cd</a:t>
            </a:r>
            <a:endParaRPr lang="en-US" sz="1200" kern="1200" dirty="0" smtClean="0">
              <a:solidFill>
                <a:schemeClr val="tx1"/>
              </a:solidFill>
              <a:effectLst/>
              <a:latin typeface="+mn-lt"/>
              <a:ea typeface="+mn-ea"/>
              <a:cs typeface="+mn-cs"/>
            </a:endParaRPr>
          </a:p>
          <a:p>
            <a:r>
              <a:rPr lang="en-US" sz="1200" i="1" kern="1200" dirty="0" err="1" smtClean="0">
                <a:solidFill>
                  <a:schemeClr val="tx1"/>
                </a:solidFill>
                <a:effectLst/>
                <a:latin typeface="+mn-lt"/>
                <a:ea typeface="+mn-ea"/>
                <a:cs typeface="+mn-cs"/>
              </a:rPr>
              <a:t>rsd_country_usd</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State</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State of Residence at HIV Diagnosis </a:t>
            </a:r>
            <a:endParaRPr lang="en-US" sz="1200" kern="1200" dirty="0" smtClean="0">
              <a:solidFill>
                <a:schemeClr val="tx1"/>
              </a:solidFill>
              <a:effectLst/>
              <a:latin typeface="+mn-lt"/>
              <a:ea typeface="+mn-ea"/>
              <a:cs typeface="+mn-cs"/>
            </a:endParaRPr>
          </a:p>
          <a:p>
            <a:r>
              <a:rPr lang="en-US" sz="1200" b="1" i="1" kern="1200" dirty="0" err="1" smtClean="0">
                <a:solidFill>
                  <a:schemeClr val="tx1"/>
                </a:solidFill>
                <a:effectLst/>
                <a:latin typeface="+mn-lt"/>
                <a:ea typeface="+mn-ea"/>
                <a:cs typeface="+mn-cs"/>
              </a:rPr>
              <a:t>rsh_state_cd</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State of Residence at AIDS Diagnosis </a:t>
            </a:r>
            <a:endParaRPr lang="en-US" sz="1200" kern="1200" dirty="0" smtClean="0">
              <a:solidFill>
                <a:schemeClr val="tx1"/>
              </a:solidFill>
              <a:effectLst/>
              <a:latin typeface="+mn-lt"/>
              <a:ea typeface="+mn-ea"/>
              <a:cs typeface="+mn-cs"/>
            </a:endParaRPr>
          </a:p>
          <a:p>
            <a:r>
              <a:rPr lang="en-US" sz="1200" b="1" i="1" kern="1200" dirty="0" err="1" smtClean="0">
                <a:solidFill>
                  <a:schemeClr val="tx1"/>
                </a:solidFill>
                <a:effectLst/>
                <a:latin typeface="+mn-lt"/>
                <a:ea typeface="+mn-ea"/>
                <a:cs typeface="+mn-cs"/>
              </a:rPr>
              <a:t>rsa_state_cd</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State of Residence </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at HIV Disease Diagnosis</a:t>
            </a:r>
            <a:endParaRPr lang="en-US" sz="1200" kern="1200" dirty="0" smtClean="0">
              <a:solidFill>
                <a:schemeClr val="tx1"/>
              </a:solidFill>
              <a:effectLst/>
              <a:latin typeface="+mn-lt"/>
              <a:ea typeface="+mn-ea"/>
              <a:cs typeface="+mn-cs"/>
            </a:endParaRPr>
          </a:p>
          <a:p>
            <a:r>
              <a:rPr lang="en-US" sz="1200" b="1" i="1" kern="1200" dirty="0" err="1" smtClean="0">
                <a:solidFill>
                  <a:schemeClr val="tx1"/>
                </a:solidFill>
                <a:effectLst/>
                <a:latin typeface="+mn-lt"/>
                <a:ea typeface="+mn-ea"/>
                <a:cs typeface="+mn-cs"/>
              </a:rPr>
              <a:t>rsd_state_cd</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U.S. Metropolitan Statistical Area (MSA)</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MSA Residence at HIV Diagnosis </a:t>
            </a:r>
          </a:p>
          <a:p>
            <a:r>
              <a:rPr lang="en-US" sz="1200" i="1" kern="1200" dirty="0" err="1" smtClean="0">
                <a:solidFill>
                  <a:schemeClr val="tx1"/>
                </a:solidFill>
                <a:effectLst/>
                <a:latin typeface="+mn-lt"/>
                <a:ea typeface="+mn-ea"/>
                <a:cs typeface="+mn-cs"/>
              </a:rPr>
              <a:t>rsh_census_msa</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MSA Residence at AIDS Diagnosis </a:t>
            </a:r>
          </a:p>
          <a:p>
            <a:r>
              <a:rPr lang="en-US" sz="1200" i="1" kern="1200" dirty="0" err="1" smtClean="0">
                <a:solidFill>
                  <a:schemeClr val="tx1"/>
                </a:solidFill>
                <a:effectLst/>
                <a:latin typeface="+mn-lt"/>
                <a:ea typeface="+mn-ea"/>
                <a:cs typeface="+mn-cs"/>
              </a:rPr>
              <a:t>rsa_census_msa</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MSA Residence at HIV Disease Diagnosis</a:t>
            </a:r>
          </a:p>
          <a:p>
            <a:r>
              <a:rPr lang="en-US" sz="1200" i="1" kern="1200" dirty="0" err="1" smtClean="0">
                <a:solidFill>
                  <a:schemeClr val="tx1"/>
                </a:solidFill>
                <a:effectLst/>
                <a:latin typeface="+mn-lt"/>
                <a:ea typeface="+mn-ea"/>
                <a:cs typeface="+mn-cs"/>
              </a:rPr>
              <a:t>rsd_census_msa</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County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County of Residence at HIV Diagnosis </a:t>
            </a:r>
          </a:p>
          <a:p>
            <a:r>
              <a:rPr lang="en-US" sz="1200" i="1" kern="1200" dirty="0" err="1" smtClean="0">
                <a:solidFill>
                  <a:schemeClr val="tx1"/>
                </a:solidFill>
                <a:effectLst/>
                <a:latin typeface="+mn-lt"/>
                <a:ea typeface="+mn-ea"/>
                <a:cs typeface="+mn-cs"/>
              </a:rPr>
              <a:t>rsh_county_name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County Federal Information Processing Standards (FIPS) code of residence at HIV diagnosis</a:t>
            </a:r>
          </a:p>
          <a:p>
            <a:r>
              <a:rPr lang="en-US" sz="1200" i="1" kern="1200" dirty="0" err="1" smtClean="0">
                <a:solidFill>
                  <a:schemeClr val="tx1"/>
                </a:solidFill>
                <a:effectLst/>
                <a:latin typeface="+mn-lt"/>
                <a:ea typeface="+mn-ea"/>
                <a:cs typeface="+mn-cs"/>
              </a:rPr>
              <a:t>rsh_county_fips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County of Residence at AIDS Diagnosis </a:t>
            </a:r>
          </a:p>
          <a:p>
            <a:r>
              <a:rPr lang="en-US" sz="1200" i="1" kern="1200" dirty="0" err="1" smtClean="0">
                <a:solidFill>
                  <a:schemeClr val="tx1"/>
                </a:solidFill>
                <a:effectLst/>
                <a:latin typeface="+mn-lt"/>
                <a:ea typeface="+mn-ea"/>
                <a:cs typeface="+mn-cs"/>
              </a:rPr>
              <a:t>rsa_county_name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County Federal Information Processing Standards (FIPS) code of residence at HIV diagnosis</a:t>
            </a:r>
          </a:p>
          <a:p>
            <a:r>
              <a:rPr lang="en-US" sz="1200" i="1" kern="1200" dirty="0" err="1" smtClean="0">
                <a:solidFill>
                  <a:schemeClr val="tx1"/>
                </a:solidFill>
                <a:effectLst/>
                <a:latin typeface="+mn-lt"/>
                <a:ea typeface="+mn-ea"/>
                <a:cs typeface="+mn-cs"/>
              </a:rPr>
              <a:t>rsa_county_fips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County of Residence at HIV Disease Diagnosis</a:t>
            </a:r>
          </a:p>
          <a:p>
            <a:r>
              <a:rPr lang="en-US" sz="1200" i="1" kern="1200" dirty="0" err="1" smtClean="0">
                <a:solidFill>
                  <a:schemeClr val="tx1"/>
                </a:solidFill>
                <a:effectLst/>
                <a:latin typeface="+mn-lt"/>
                <a:ea typeface="+mn-ea"/>
                <a:cs typeface="+mn-cs"/>
              </a:rPr>
              <a:t>rsd_county_name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County Federal Information Processing Standards (FIPS) code of residence at HIV Disease Diagnosis</a:t>
            </a:r>
          </a:p>
          <a:p>
            <a:r>
              <a:rPr lang="en-US" sz="1200" i="1" kern="1200" dirty="0" err="1" smtClean="0">
                <a:solidFill>
                  <a:schemeClr val="tx1"/>
                </a:solidFill>
                <a:effectLst/>
                <a:latin typeface="+mn-lt"/>
                <a:ea typeface="+mn-ea"/>
                <a:cs typeface="+mn-cs"/>
              </a:rPr>
              <a:t>rsd_county_fips</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City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City of Residence at HIV Diagnosis </a:t>
            </a:r>
          </a:p>
          <a:p>
            <a:r>
              <a:rPr lang="en-US" sz="1200" i="1" kern="1200" dirty="0" err="1" smtClean="0">
                <a:solidFill>
                  <a:schemeClr val="tx1"/>
                </a:solidFill>
                <a:effectLst/>
                <a:latin typeface="+mn-lt"/>
                <a:ea typeface="+mn-ea"/>
                <a:cs typeface="+mn-cs"/>
              </a:rPr>
              <a:t>rsh_city_name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City FIPS code of residence at HIV diagnosis</a:t>
            </a:r>
          </a:p>
          <a:p>
            <a:r>
              <a:rPr lang="en-US" sz="1200" i="1" kern="1200" dirty="0" err="1" smtClean="0">
                <a:solidFill>
                  <a:schemeClr val="tx1"/>
                </a:solidFill>
                <a:effectLst/>
                <a:latin typeface="+mn-lt"/>
                <a:ea typeface="+mn-ea"/>
                <a:cs typeface="+mn-cs"/>
              </a:rPr>
              <a:t>rsh_city_fips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City of Residence at AIDS Diagnosis </a:t>
            </a:r>
          </a:p>
          <a:p>
            <a:r>
              <a:rPr lang="en-US" sz="1200" i="1" kern="1200" dirty="0" err="1" smtClean="0">
                <a:solidFill>
                  <a:schemeClr val="tx1"/>
                </a:solidFill>
                <a:effectLst/>
                <a:latin typeface="+mn-lt"/>
                <a:ea typeface="+mn-ea"/>
                <a:cs typeface="+mn-cs"/>
              </a:rPr>
              <a:t>rsa_city_name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City FIPS code of residence at AIDS diagnosis</a:t>
            </a:r>
          </a:p>
          <a:p>
            <a:r>
              <a:rPr lang="en-US" sz="1200" i="1" kern="1200" dirty="0" err="1" smtClean="0">
                <a:solidFill>
                  <a:schemeClr val="tx1"/>
                </a:solidFill>
                <a:effectLst/>
                <a:latin typeface="+mn-lt"/>
                <a:ea typeface="+mn-ea"/>
                <a:cs typeface="+mn-cs"/>
              </a:rPr>
              <a:t>rsa_city_fips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City of Residence at HIV Disease Diagnosis</a:t>
            </a:r>
          </a:p>
          <a:p>
            <a:r>
              <a:rPr lang="en-US" sz="1200" i="1" kern="1200" dirty="0" err="1" smtClean="0">
                <a:solidFill>
                  <a:schemeClr val="tx1"/>
                </a:solidFill>
                <a:effectLst/>
                <a:latin typeface="+mn-lt"/>
                <a:ea typeface="+mn-ea"/>
                <a:cs typeface="+mn-cs"/>
              </a:rPr>
              <a:t>rsd_city_name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City FIPS code of residence at HIV Disease Diagnosis</a:t>
            </a:r>
          </a:p>
          <a:p>
            <a:r>
              <a:rPr lang="en-US" sz="1200" i="1" kern="1200" dirty="0" err="1" smtClean="0">
                <a:solidFill>
                  <a:schemeClr val="tx1"/>
                </a:solidFill>
                <a:effectLst/>
                <a:latin typeface="+mn-lt"/>
                <a:ea typeface="+mn-ea"/>
                <a:cs typeface="+mn-cs"/>
              </a:rPr>
              <a:t>rsd_city_fips</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Zip code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ZIP Code of Residence at HIV Diagnosis </a:t>
            </a:r>
          </a:p>
          <a:p>
            <a:r>
              <a:rPr lang="en-US" sz="1200" i="1" kern="1200" dirty="0" err="1" smtClean="0">
                <a:solidFill>
                  <a:schemeClr val="tx1"/>
                </a:solidFill>
                <a:effectLst/>
                <a:latin typeface="+mn-lt"/>
                <a:ea typeface="+mn-ea"/>
                <a:cs typeface="+mn-cs"/>
              </a:rPr>
              <a:t>rsh_zip_cd</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ZIP Code of Residence at AIDS Diagnosis </a:t>
            </a:r>
          </a:p>
          <a:p>
            <a:r>
              <a:rPr lang="en-US" sz="1200" i="1" kern="1200" dirty="0" err="1" smtClean="0">
                <a:solidFill>
                  <a:schemeClr val="tx1"/>
                </a:solidFill>
                <a:effectLst/>
                <a:latin typeface="+mn-lt"/>
                <a:ea typeface="+mn-ea"/>
                <a:cs typeface="+mn-cs"/>
              </a:rPr>
              <a:t>rsa_zip_cd</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ZIP Code of Residence at HIV Disease Diagnosis</a:t>
            </a:r>
          </a:p>
          <a:p>
            <a:r>
              <a:rPr lang="en-US" sz="1200" i="1" kern="1200" dirty="0" err="1" smtClean="0">
                <a:solidFill>
                  <a:schemeClr val="tx1"/>
                </a:solidFill>
                <a:effectLst/>
                <a:latin typeface="+mn-lt"/>
                <a:ea typeface="+mn-ea"/>
                <a:cs typeface="+mn-cs"/>
              </a:rPr>
              <a:t>rsd_zip_cd</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Census block group</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Census block group at HIV Diagnosis </a:t>
            </a:r>
          </a:p>
          <a:p>
            <a:r>
              <a:rPr lang="en-US" sz="1200" i="1" kern="1200" dirty="0" err="1" smtClean="0">
                <a:solidFill>
                  <a:schemeClr val="tx1"/>
                </a:solidFill>
                <a:effectLst/>
                <a:latin typeface="+mn-lt"/>
                <a:ea typeface="+mn-ea"/>
                <a:cs typeface="+mn-cs"/>
              </a:rPr>
              <a:t>rsh_census_block_group</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Census block group at AIDS Diagnosis </a:t>
            </a:r>
          </a:p>
          <a:p>
            <a:r>
              <a:rPr lang="en-US" sz="1200" i="1" kern="1200" dirty="0" err="1" smtClean="0">
                <a:solidFill>
                  <a:schemeClr val="tx1"/>
                </a:solidFill>
                <a:effectLst/>
                <a:latin typeface="+mn-lt"/>
                <a:ea typeface="+mn-ea"/>
                <a:cs typeface="+mn-cs"/>
              </a:rPr>
              <a:t>rsa_census_block_group</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Census block group at HIV Disease Diagnosis</a:t>
            </a:r>
          </a:p>
          <a:p>
            <a:r>
              <a:rPr lang="en-US" sz="1200" i="1" kern="1200" dirty="0" err="1" smtClean="0">
                <a:solidFill>
                  <a:schemeClr val="tx1"/>
                </a:solidFill>
                <a:effectLst/>
                <a:latin typeface="+mn-lt"/>
                <a:ea typeface="+mn-ea"/>
                <a:cs typeface="+mn-cs"/>
              </a:rPr>
              <a:t>rsd_census_block_group</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Census tract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Census tract of residence at HIV Diagnosis </a:t>
            </a:r>
          </a:p>
          <a:p>
            <a:r>
              <a:rPr lang="en-US" sz="1200" i="1" kern="1200" dirty="0" err="1" smtClean="0">
                <a:solidFill>
                  <a:schemeClr val="tx1"/>
                </a:solidFill>
                <a:effectLst/>
                <a:latin typeface="+mn-lt"/>
                <a:ea typeface="+mn-ea"/>
                <a:cs typeface="+mn-cs"/>
              </a:rPr>
              <a:t>rsh_census_tract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Census tract of residence at AIDS Diagnosis </a:t>
            </a:r>
          </a:p>
          <a:p>
            <a:r>
              <a:rPr lang="en-US" sz="1200" i="1" kern="1200" dirty="0" err="1" smtClean="0">
                <a:solidFill>
                  <a:schemeClr val="tx1"/>
                </a:solidFill>
                <a:effectLst/>
                <a:latin typeface="+mn-lt"/>
                <a:ea typeface="+mn-ea"/>
                <a:cs typeface="+mn-cs"/>
              </a:rPr>
              <a:t>rsa_census_tract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Census tract of residence at HIV Disease Diagnosis</a:t>
            </a:r>
          </a:p>
          <a:p>
            <a:r>
              <a:rPr lang="en-US" sz="1200" i="1" kern="1200" dirty="0" err="1" smtClean="0">
                <a:solidFill>
                  <a:schemeClr val="tx1"/>
                </a:solidFill>
                <a:effectLst/>
                <a:latin typeface="+mn-lt"/>
                <a:ea typeface="+mn-ea"/>
                <a:cs typeface="+mn-cs"/>
              </a:rPr>
              <a:t>rsd_census_tract</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Street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Street address at HIV Diagnosis</a:t>
            </a:r>
          </a:p>
          <a:p>
            <a:r>
              <a:rPr lang="en-US" sz="1200" i="1" kern="1200" dirty="0" smtClean="0">
                <a:solidFill>
                  <a:schemeClr val="tx1"/>
                </a:solidFill>
                <a:effectLst/>
                <a:latin typeface="+mn-lt"/>
                <a:ea typeface="+mn-ea"/>
                <a:cs typeface="+mn-cs"/>
              </a:rPr>
              <a:t>rsh_street_address1</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rsh_street_address2</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Street address at AIDS Diagnosis</a:t>
            </a:r>
          </a:p>
          <a:p>
            <a:r>
              <a:rPr lang="en-US" sz="1200" i="1" kern="1200" dirty="0" smtClean="0">
                <a:solidFill>
                  <a:schemeClr val="tx1"/>
                </a:solidFill>
                <a:effectLst/>
                <a:latin typeface="+mn-lt"/>
                <a:ea typeface="+mn-ea"/>
                <a:cs typeface="+mn-cs"/>
              </a:rPr>
              <a:t>rsa_street_address1</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rsa_street_address2</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Street address at HIV Disease Diagnosis</a:t>
            </a:r>
          </a:p>
          <a:p>
            <a:r>
              <a:rPr lang="en-US" sz="1200" i="1" kern="1200" dirty="0" smtClean="0">
                <a:solidFill>
                  <a:schemeClr val="tx1"/>
                </a:solidFill>
                <a:effectLst/>
                <a:latin typeface="+mn-lt"/>
                <a:ea typeface="+mn-ea"/>
                <a:cs typeface="+mn-cs"/>
              </a:rPr>
              <a:t>rsd_street_address1</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rsd_street_address2</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C2865D1B-0DC6-42CE-8930-912C113E9AA7}" type="slidenum">
              <a:rPr lang="en-US" smtClean="0"/>
              <a:pPr/>
              <a:t>8</a:t>
            </a:fld>
            <a:endParaRPr lang="en-US"/>
          </a:p>
        </p:txBody>
      </p:sp>
    </p:spTree>
    <p:extLst>
      <p:ext uri="{BB962C8B-B14F-4D97-AF65-F5344CB8AC3E}">
        <p14:creationId xmlns:p14="http://schemas.microsoft.com/office/powerpoint/2010/main" val="2756358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smtClean="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Process Standards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Residence Information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This information is entered at the local jurisdiction, and should reflect the residence at the time of diagnosis of HIV infection and/or stage 3 (AIDS). The home address given by the patient at the time of diagnosis is considered his or her usual residence.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Circumstances in Which Questions May Arise when determining residence at diagnosis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Multiple Residences—Residency for people who move regularly between residences should be assigned by using the address where they live most of the time. If their time is equally divided, residence assignment should be based on where they were living at the time of diagnosis. If an individual assumes a new residence for an indefinite period without intending to return to the previous residence, the address of the new residence should be considered as the usual residence, even if this change occurred shortly before diagnosis of HIV infection </a:t>
            </a:r>
            <a:r>
              <a:rPr lang="en-US" sz="1200" i="1" kern="1200" dirty="0" smtClean="0">
                <a:solidFill>
                  <a:schemeClr val="tx1"/>
                </a:solidFill>
                <a:effectLst/>
                <a:latin typeface="+mn-lt"/>
                <a:ea typeface="+mn-ea"/>
                <a:cs typeface="+mn-cs"/>
              </a:rPr>
              <a:t>or</a:t>
            </a:r>
            <a:r>
              <a:rPr lang="en-US" sz="1200" kern="1200" dirty="0" smtClean="0">
                <a:solidFill>
                  <a:schemeClr val="tx1"/>
                </a:solidFill>
                <a:effectLst/>
                <a:latin typeface="+mn-lt"/>
                <a:ea typeface="+mn-ea"/>
                <a:cs typeface="+mn-cs"/>
              </a:rPr>
              <a:t> stage 3 (AIDS).</a:t>
            </a:r>
          </a:p>
          <a:p>
            <a:r>
              <a:rPr lang="en-US" sz="1200" kern="1200" dirty="0" smtClean="0">
                <a:solidFill>
                  <a:schemeClr val="tx1"/>
                </a:solidFill>
                <a:effectLst/>
                <a:latin typeface="+mn-lt"/>
                <a:ea typeface="+mn-ea"/>
                <a:cs typeface="+mn-cs"/>
              </a:rPr>
              <a:t>‡ Homeless Persons—A person without a usual residence should be reported by the jurisdiction where he or she was staying at the time of diagnosis.</a:t>
            </a:r>
          </a:p>
          <a:p>
            <a:r>
              <a:rPr lang="en-US" sz="1200" kern="1200" dirty="0" smtClean="0">
                <a:solidFill>
                  <a:schemeClr val="tx1"/>
                </a:solidFill>
                <a:effectLst/>
                <a:latin typeface="+mn-lt"/>
                <a:ea typeface="+mn-ea"/>
                <a:cs typeface="+mn-cs"/>
              </a:rPr>
              <a:t>‡ Vacation—Residence for people diagnosed while on vacation should be assigned by using the usual residence, not the vacation residence.</a:t>
            </a:r>
          </a:p>
          <a:p>
            <a:r>
              <a:rPr lang="en-US" sz="1200" kern="1200" dirty="0" smtClean="0">
                <a:solidFill>
                  <a:schemeClr val="tx1"/>
                </a:solidFill>
                <a:effectLst/>
                <a:latin typeface="+mn-lt"/>
                <a:ea typeface="+mn-ea"/>
                <a:cs typeface="+mn-cs"/>
              </a:rPr>
              <a:t>‡ Students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Residency for college or boarding school students on a typical yearly academic cycle should be assigned by using the address where they live most of the time in that year. For example, for full-time students, use the residence used during the academic school year. Intermittent or part-time students without a regular schedule for moving between usual and school residences should be assigned by using the address where they were living at the time of diagnosis.</a:t>
            </a:r>
          </a:p>
          <a:p>
            <a:r>
              <a:rPr lang="en-US" sz="1200" kern="1200" dirty="0" smtClean="0">
                <a:solidFill>
                  <a:schemeClr val="tx1"/>
                </a:solidFill>
                <a:effectLst/>
                <a:latin typeface="+mn-lt"/>
                <a:ea typeface="+mn-ea"/>
                <a:cs typeface="+mn-cs"/>
              </a:rPr>
              <a:t>‡ Live-ins—For foster children, residency should be assigned by using the address where they were living at the time of diagnosis.</a:t>
            </a:r>
          </a:p>
          <a:p>
            <a:r>
              <a:rPr lang="en-US" sz="1200" kern="1200" dirty="0" smtClean="0">
                <a:solidFill>
                  <a:schemeClr val="tx1"/>
                </a:solidFill>
                <a:effectLst/>
                <a:latin typeface="+mn-lt"/>
                <a:ea typeface="+mn-ea"/>
                <a:cs typeface="+mn-cs"/>
              </a:rPr>
              <a:t>‡ Military or Merchant Marine Personnel in the United States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For people in the military residing in the United States, residency should be assigned by using the address where they were living at the time of diagnosis, either on the base or off the base. For crews of military or U.S. flag merchant vessels, residency should be assigned by using the address where they live most of the time when they are onshore, if available. If the only available address is the temporary port in which the person resided at diagnosis, then that should be used.</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Institutionalized Persons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For persons who are incarcerated in state or federal correctional facilities at the time of diagnosis, place of residence at diagnosis should reflect the address of the correctional facility where they were living when diagnosed.</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For persons who are incarcerated in city or county jails for short-term stays (≤ 12 months), place of residence at diagnosis should be assigned by using the home address where the person lived immediately prior to incarceration. Facility address should only be used if home address is not available.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For persons who are institutionalized for indefinite or long-term stays (≥ 12 months), place of residence at diagnosis should reflect the address of the facility where they were staying at the time of diagnosis. Examples of facilities include</a:t>
            </a:r>
          </a:p>
          <a:p>
            <a:r>
              <a:rPr lang="en-US" sz="1200" kern="1200" dirty="0" smtClean="0">
                <a:solidFill>
                  <a:schemeClr val="tx1"/>
                </a:solidFill>
                <a:effectLst/>
                <a:latin typeface="+mn-lt"/>
                <a:ea typeface="+mn-ea"/>
                <a:cs typeface="+mn-cs"/>
              </a:rPr>
              <a:t>Š 	Chronic or long-term hospitals</a:t>
            </a:r>
          </a:p>
          <a:p>
            <a:r>
              <a:rPr lang="en-US" sz="1200" kern="1200" dirty="0" smtClean="0">
                <a:solidFill>
                  <a:schemeClr val="tx1"/>
                </a:solidFill>
                <a:effectLst/>
                <a:latin typeface="+mn-lt"/>
                <a:ea typeface="+mn-ea"/>
                <a:cs typeface="+mn-cs"/>
              </a:rPr>
              <a:t>Š 	Hospices</a:t>
            </a:r>
          </a:p>
          <a:p>
            <a:r>
              <a:rPr lang="en-US" sz="1200" kern="1200" dirty="0" smtClean="0">
                <a:solidFill>
                  <a:schemeClr val="tx1"/>
                </a:solidFill>
                <a:effectLst/>
                <a:latin typeface="+mn-lt"/>
                <a:ea typeface="+mn-ea"/>
                <a:cs typeface="+mn-cs"/>
              </a:rPr>
              <a:t>Š 	Nursing or convalescent homes</a:t>
            </a:r>
          </a:p>
          <a:p>
            <a:r>
              <a:rPr lang="en-US" sz="1200" kern="1200" dirty="0" smtClean="0">
                <a:solidFill>
                  <a:schemeClr val="tx1"/>
                </a:solidFill>
                <a:effectLst/>
                <a:latin typeface="+mn-lt"/>
                <a:ea typeface="+mn-ea"/>
                <a:cs typeface="+mn-cs"/>
              </a:rPr>
              <a:t>Š 	Inpatient drug/alcohol recovery facilities</a:t>
            </a:r>
          </a:p>
          <a:p>
            <a:r>
              <a:rPr lang="en-US" sz="1200" kern="1200" dirty="0" smtClean="0">
                <a:solidFill>
                  <a:schemeClr val="tx1"/>
                </a:solidFill>
                <a:effectLst/>
                <a:latin typeface="+mn-lt"/>
                <a:ea typeface="+mn-ea"/>
                <a:cs typeface="+mn-cs"/>
              </a:rPr>
              <a:t>Š 	Homes, schools, hospitals, or wards for the physically or mentally disabled</a:t>
            </a:r>
          </a:p>
          <a:p>
            <a:r>
              <a:rPr lang="en-US" sz="1200" kern="1200" dirty="0" smtClean="0">
                <a:solidFill>
                  <a:schemeClr val="tx1"/>
                </a:solidFill>
                <a:effectLst/>
                <a:latin typeface="+mn-lt"/>
                <a:ea typeface="+mn-ea"/>
                <a:cs typeface="+mn-cs"/>
              </a:rPr>
              <a:t>Š 	Orphanages and residential care facilities for neglected/abused children</a:t>
            </a:r>
          </a:p>
          <a:p>
            <a:r>
              <a:rPr lang="en-US" sz="1200" kern="1200" dirty="0" smtClean="0">
                <a:solidFill>
                  <a:schemeClr val="tx1"/>
                </a:solidFill>
                <a:effectLst/>
                <a:latin typeface="+mn-lt"/>
                <a:ea typeface="+mn-ea"/>
                <a:cs typeface="+mn-cs"/>
              </a:rPr>
              <a:t>‡ Foreign Citizens— Foreign citizens who are living in the United States when they are diagnosed should be reported to domestic public health officials in accordance with state </a:t>
            </a:r>
            <a:r>
              <a:rPr lang="en-US" sz="1200" kern="1200" dirty="0" err="1" smtClean="0">
                <a:solidFill>
                  <a:schemeClr val="tx1"/>
                </a:solidFill>
                <a:effectLst/>
                <a:latin typeface="+mn-lt"/>
                <a:ea typeface="+mn-ea"/>
                <a:cs typeface="+mn-cs"/>
              </a:rPr>
              <a:t>notifiable</a:t>
            </a:r>
            <a:r>
              <a:rPr lang="en-US" sz="1200" kern="1200" dirty="0" smtClean="0">
                <a:solidFill>
                  <a:schemeClr val="tx1"/>
                </a:solidFill>
                <a:effectLst/>
                <a:latin typeface="+mn-lt"/>
                <a:ea typeface="+mn-ea"/>
                <a:cs typeface="+mn-cs"/>
              </a:rPr>
              <a:t> disease protocols.</a:t>
            </a:r>
          </a:p>
          <a:p>
            <a:r>
              <a:rPr lang="en-US" sz="1200" kern="1200" dirty="0" smtClean="0">
                <a:solidFill>
                  <a:schemeClr val="tx1"/>
                </a:solidFill>
                <a:effectLst/>
                <a:latin typeface="+mn-lt"/>
                <a:ea typeface="+mn-ea"/>
                <a:cs typeface="+mn-cs"/>
              </a:rPr>
              <a:t>CSTE Position Statement 11-SI-04, </a:t>
            </a:r>
            <a:r>
              <a:rPr lang="en-US" sz="1200" i="1" kern="1200" dirty="0" smtClean="0">
                <a:solidFill>
                  <a:schemeClr val="tx1"/>
                </a:solidFill>
                <a:effectLst/>
                <a:latin typeface="+mn-lt"/>
                <a:ea typeface="+mn-ea"/>
                <a:cs typeface="+mn-cs"/>
              </a:rPr>
              <a:t>Revised Guidelines for Determining Residency for Disease Reporting Purposes</a:t>
            </a:r>
            <a:r>
              <a:rPr lang="en-US" sz="1200" kern="1200" dirty="0" smtClean="0">
                <a:solidFill>
                  <a:schemeClr val="tx1"/>
                </a:solidFill>
                <a:effectLst/>
                <a:latin typeface="+mn-lt"/>
                <a:ea typeface="+mn-ea"/>
                <a:cs typeface="+mn-cs"/>
              </a:rPr>
              <a:t>, calls for reporting by state health departments to CDC in accordance with nationally </a:t>
            </a:r>
            <a:r>
              <a:rPr lang="en-US" sz="1200" kern="1200" dirty="0" err="1" smtClean="0">
                <a:solidFill>
                  <a:schemeClr val="tx1"/>
                </a:solidFill>
                <a:effectLst/>
                <a:latin typeface="+mn-lt"/>
                <a:ea typeface="+mn-ea"/>
                <a:cs typeface="+mn-cs"/>
              </a:rPr>
              <a:t>notifiable</a:t>
            </a:r>
            <a:r>
              <a:rPr lang="en-US" sz="1200" kern="1200" dirty="0" smtClean="0">
                <a:solidFill>
                  <a:schemeClr val="tx1"/>
                </a:solidFill>
                <a:effectLst/>
                <a:latin typeface="+mn-lt"/>
                <a:ea typeface="+mn-ea"/>
                <a:cs typeface="+mn-cs"/>
              </a:rPr>
              <a:t> disease reporting procedures for cases diagnosed among residents of foreign countries.  Such cases are to be identified in, but not be included in state-specific counts or rates of nationally </a:t>
            </a:r>
            <a:r>
              <a:rPr lang="en-US" sz="1200" kern="1200" dirty="0" err="1" smtClean="0">
                <a:solidFill>
                  <a:schemeClr val="tx1"/>
                </a:solidFill>
                <a:effectLst/>
                <a:latin typeface="+mn-lt"/>
                <a:ea typeface="+mn-ea"/>
                <a:cs typeface="+mn-cs"/>
              </a:rPr>
              <a:t>notifiable</a:t>
            </a:r>
            <a:r>
              <a:rPr lang="en-US" sz="1200" kern="1200" dirty="0" smtClean="0">
                <a:solidFill>
                  <a:schemeClr val="tx1"/>
                </a:solidFill>
                <a:effectLst/>
                <a:latin typeface="+mn-lt"/>
                <a:ea typeface="+mn-ea"/>
                <a:cs typeface="+mn-cs"/>
              </a:rPr>
              <a:t> diseases.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The CDC does not routinely forward case reports to other countries for foreign citizens whose country of residence is not the United States; however, state health departments are at liberty to notify international public health official counterparts in accordance with established agreements and strict confidentiality provisions such as those along the U.S-Mexico border.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Residency for foreign citizens who have established a household or </a:t>
            </a:r>
            <a:r>
              <a:rPr lang="en-US" sz="1200" i="1" kern="1200" dirty="0" smtClean="0">
                <a:solidFill>
                  <a:schemeClr val="tx1"/>
                </a:solidFill>
                <a:effectLst/>
                <a:latin typeface="+mn-lt"/>
                <a:ea typeface="+mn-ea"/>
                <a:cs typeface="+mn-cs"/>
              </a:rPr>
              <a:t>are part of an established household in the United States, including those here for work or study</a:t>
            </a:r>
            <a:r>
              <a:rPr lang="en-US" sz="1200" kern="1200" dirty="0" smtClean="0">
                <a:solidFill>
                  <a:schemeClr val="tx1"/>
                </a:solidFill>
                <a:effectLst/>
                <a:latin typeface="+mn-lt"/>
                <a:ea typeface="+mn-ea"/>
                <a:cs typeface="+mn-cs"/>
              </a:rPr>
              <a:t>, should be assigned by using the address of their usual residence in the United States.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Residency for foreign citizens who live on diplomatic compounds (e.g., embassies, consulates) should be assigned by using the physical address of the facility. </a:t>
            </a:r>
          </a:p>
          <a:p>
            <a:r>
              <a:rPr lang="en-US" sz="1200" kern="1200" dirty="0" smtClean="0">
                <a:solidFill>
                  <a:schemeClr val="tx1"/>
                </a:solidFill>
                <a:effectLst/>
                <a:latin typeface="+mn-lt"/>
                <a:ea typeface="+mn-ea"/>
                <a:cs typeface="+mn-cs"/>
              </a:rPr>
              <a:t>‡ U.S. Residents Diagnosed Abroad—HIV infection among U.S. residents diagnosed abroad is only </a:t>
            </a:r>
            <a:r>
              <a:rPr lang="en-US" sz="1200" kern="1200" dirty="0" err="1" smtClean="0">
                <a:solidFill>
                  <a:schemeClr val="tx1"/>
                </a:solidFill>
                <a:effectLst/>
                <a:latin typeface="+mn-lt"/>
                <a:ea typeface="+mn-ea"/>
                <a:cs typeface="+mn-cs"/>
              </a:rPr>
              <a:t>notifiable</a:t>
            </a:r>
            <a:r>
              <a:rPr lang="en-US" sz="1200" kern="1200" dirty="0" smtClean="0">
                <a:solidFill>
                  <a:schemeClr val="tx1"/>
                </a:solidFill>
                <a:effectLst/>
                <a:latin typeface="+mn-lt"/>
                <a:ea typeface="+mn-ea"/>
                <a:cs typeface="+mn-cs"/>
              </a:rPr>
              <a:t> in the United States if treatment and care occur in the United States, reportable diagnostic tests are performed, and/or AIDS-defining conditions are diagnosed by a physician in the United States. The residence at diagnosis should be based on the location of the usual residence at the time of treatment or care in the United States.  </a:t>
            </a:r>
            <a:r>
              <a:rPr lang="en-US" sz="1200" i="1" kern="1200" dirty="0" smtClean="0">
                <a:solidFill>
                  <a:schemeClr val="tx1"/>
                </a:solidFill>
                <a:effectLst/>
                <a:latin typeface="+mn-lt"/>
                <a:ea typeface="+mn-ea"/>
                <a:cs typeface="+mn-cs"/>
              </a:rPr>
              <a:t>For example, a U.S. resident who was on business travel overseas in 2009 received a credible HIV diagnosis at an overseas counseling and testing site; until this resident receives care in the U.S., the presumed infection is not reportable domestically and does not require follow-up to verify overseas medical history.  In 2011, this example continues, the patient received care in the U.S. and tested positive for HIV infection; now the case is reportable domestically and the place of residence at diagnosis is where he was living in the U.S. at the time of having satisfied in the U.S. the 2008 case definition for HIV infection, stage 1, 2, 3 (AIDS), or unknown.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Residency locations should be based as closely as possible on U.S. Census guidelines.</a:t>
            </a:r>
          </a:p>
          <a:p>
            <a:r>
              <a:rPr lang="en-US" sz="1200" kern="1200" dirty="0" smtClean="0">
                <a:solidFill>
                  <a:schemeClr val="tx1"/>
                </a:solidFill>
                <a:effectLst/>
                <a:latin typeface="+mn-lt"/>
                <a:ea typeface="+mn-ea"/>
                <a:cs typeface="+mn-cs"/>
              </a:rPr>
              <a:t>If there are further questions, contact the CDC Routine Interstate Duplicate</a:t>
            </a:r>
          </a:p>
          <a:p>
            <a:r>
              <a:rPr lang="en-US" sz="1200" kern="1200" dirty="0" smtClean="0">
                <a:solidFill>
                  <a:schemeClr val="tx1"/>
                </a:solidFill>
                <a:effectLst/>
                <a:latin typeface="+mn-lt"/>
                <a:ea typeface="+mn-ea"/>
                <a:cs typeface="+mn-cs"/>
              </a:rPr>
              <a:t>Review (RIDR) coordinator for clarification.</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Designation of State or Territory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For any given case reported to CDC, only one value for state or U.S. dependent area can populate the variable </a:t>
            </a:r>
            <a:r>
              <a:rPr lang="en-US" sz="1200" i="1" kern="1200" dirty="0" smtClean="0">
                <a:solidFill>
                  <a:schemeClr val="tx1"/>
                </a:solidFill>
                <a:effectLst/>
                <a:latin typeface="+mn-lt"/>
                <a:ea typeface="+mn-ea"/>
                <a:cs typeface="+mn-cs"/>
              </a:rPr>
              <a:t>State of Residence at HIV Diagnosis</a:t>
            </a:r>
            <a:r>
              <a:rPr lang="en-US" sz="1200"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rsh_state_cd</a:t>
            </a:r>
            <a:r>
              <a:rPr lang="en-US" sz="1200" kern="1200" dirty="0" smtClean="0">
                <a:solidFill>
                  <a:schemeClr val="tx1"/>
                </a:solidFill>
                <a:effectLst/>
                <a:latin typeface="+mn-lt"/>
                <a:ea typeface="+mn-ea"/>
                <a:cs typeface="+mn-cs"/>
              </a:rPr>
              <a:t>) and only one state or U.S. dependent area the variable </a:t>
            </a:r>
            <a:r>
              <a:rPr lang="en-US" sz="1200" i="1" kern="1200" dirty="0" smtClean="0">
                <a:solidFill>
                  <a:schemeClr val="tx1"/>
                </a:solidFill>
                <a:effectLst/>
                <a:latin typeface="+mn-lt"/>
                <a:ea typeface="+mn-ea"/>
                <a:cs typeface="+mn-cs"/>
              </a:rPr>
              <a:t>State of Residence at AIDS Diagnosis </a:t>
            </a:r>
            <a:r>
              <a:rPr lang="en-US" sz="1200" kern="1200" dirty="0" smtClean="0">
                <a:solidFill>
                  <a:schemeClr val="tx1"/>
                </a:solidFill>
                <a:effectLst/>
                <a:latin typeface="+mn-lt"/>
                <a:ea typeface="+mn-ea"/>
                <a:cs typeface="+mn-cs"/>
              </a:rPr>
              <a:t>(</a:t>
            </a:r>
            <a:r>
              <a:rPr lang="en-US" sz="1200" b="1" i="1" kern="1200" dirty="0" err="1" smtClean="0">
                <a:solidFill>
                  <a:schemeClr val="tx1"/>
                </a:solidFill>
                <a:effectLst/>
                <a:latin typeface="+mn-lt"/>
                <a:ea typeface="+mn-ea"/>
                <a:cs typeface="+mn-cs"/>
              </a:rPr>
              <a:t>rsa_state_cd</a:t>
            </a:r>
            <a:r>
              <a:rPr lang="en-US" sz="1200" kern="1200" dirty="0" smtClean="0">
                <a:solidFill>
                  <a:schemeClr val="tx1"/>
                </a:solidFill>
                <a:effectLst/>
                <a:latin typeface="+mn-lt"/>
                <a:ea typeface="+mn-ea"/>
                <a:cs typeface="+mn-cs"/>
              </a:rPr>
              <a:t>). Because residency at diagnosis of HIV infection </a:t>
            </a:r>
            <a:r>
              <a:rPr lang="en-US" sz="1200" i="1" kern="1200" dirty="0" smtClean="0">
                <a:solidFill>
                  <a:schemeClr val="tx1"/>
                </a:solidFill>
                <a:effectLst/>
                <a:latin typeface="+mn-lt"/>
                <a:ea typeface="+mn-ea"/>
                <a:cs typeface="+mn-cs"/>
              </a:rPr>
              <a:t>and</a:t>
            </a:r>
            <a:r>
              <a:rPr lang="en-US" sz="1200" kern="1200" dirty="0" smtClean="0">
                <a:solidFill>
                  <a:schemeClr val="tx1"/>
                </a:solidFill>
                <a:effectLst/>
                <a:latin typeface="+mn-lt"/>
                <a:ea typeface="+mn-ea"/>
                <a:cs typeface="+mn-cs"/>
              </a:rPr>
              <a:t> at diagnosis of HIV infection, stage 3 (AIDS) can have implications for funding and is used in multiple epidemiologic analyses, every effort should be made to obtain accurate values for these fields. State health departments should follow reciprocal notification guidelines and communicate with each other regarding possible out-of-jurisdiction (OOJ) cases. Case information for individuals whose residence is outside the reporting state should be added to the reporting state’s database as well as forwarded to the appropriate state. State health departments should provide updated information to one another (such as updates on vital status) on an “as needed” basis. In the case of supplemental surveillance components, for example HIV incidence surveillance and HIV nucleotide sequence surveillance, information collected as part of these surveillance components should be transferred between jurisdictions if both jurisdictions are conducting the supplemental surveillance activity.</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Maintaining cases whose residence at diagnosis is different than the reporting jurisdiction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Surveillance programs should include in their HIV surveillance database all cases reported to their jurisdiction with the accurate residence at diagnosis data.  If a case is reported and the state of residence at diagnosis is different than the reporting state, the reporting state should conduct reciprocal notification to inform the other state of the diagnosis.  </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9</a:t>
            </a:fld>
            <a:endParaRPr lang="en-US"/>
          </a:p>
        </p:txBody>
      </p:sp>
    </p:spTree>
    <p:extLst>
      <p:ext uri="{BB962C8B-B14F-4D97-AF65-F5344CB8AC3E}">
        <p14:creationId xmlns:p14="http://schemas.microsoft.com/office/powerpoint/2010/main" val="27563584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cdc.gov/mmwr/preview/mmwrhtml/rr5710a1.ht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cdc.gov/mmwr/preview/mmwrhtml/rr5710a1.ht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1066800"/>
            <a:ext cx="8229600" cy="2514600"/>
          </a:xfrm>
        </p:spPr>
        <p:txBody>
          <a:bodyPr/>
          <a:lstStyle/>
          <a:p>
            <a:r>
              <a:rPr lang="en-US" sz="3200" dirty="0" smtClean="0"/>
              <a:t/>
            </a:r>
            <a:br>
              <a:rPr lang="en-US" sz="3200" dirty="0" smtClean="0"/>
            </a:br>
            <a:r>
              <a:rPr lang="en-US" sz="3200" i="1" dirty="0"/>
              <a:t>Technical Guidance </a:t>
            </a:r>
            <a:r>
              <a:rPr lang="en-US" sz="3200" i="1" dirty="0" smtClean="0"/>
              <a:t>for </a:t>
            </a:r>
            <a:br>
              <a:rPr lang="en-US" sz="3200" i="1" dirty="0" smtClean="0"/>
            </a:br>
            <a:r>
              <a:rPr lang="en-US" sz="3200" i="1" dirty="0" smtClean="0"/>
              <a:t>HIV Surveillance Programs</a:t>
            </a:r>
            <a:br>
              <a:rPr lang="en-US" sz="3200" i="1" dirty="0" smtClean="0"/>
            </a:br>
            <a:r>
              <a:rPr lang="en-US" sz="3200" dirty="0" smtClean="0"/>
              <a:t/>
            </a:r>
            <a:br>
              <a:rPr lang="en-US" sz="3200" dirty="0" smtClean="0"/>
            </a:br>
            <a:r>
              <a:rPr lang="en-US" sz="3200" dirty="0" smtClean="0"/>
              <a:t>Residence </a:t>
            </a:r>
            <a:r>
              <a:rPr lang="en-US" sz="3200" dirty="0"/>
              <a:t>at and </a:t>
            </a:r>
            <a:r>
              <a:rPr lang="en-US" sz="3200" dirty="0" smtClean="0"/>
              <a:t>Date </a:t>
            </a:r>
            <a:r>
              <a:rPr lang="en-US" sz="3200" dirty="0"/>
              <a:t>of </a:t>
            </a:r>
            <a:r>
              <a:rPr lang="en-US" sz="3200" dirty="0" smtClean="0"/>
              <a:t>Diagnosis</a:t>
            </a:r>
            <a:r>
              <a:rPr lang="en-US" sz="3200" dirty="0"/>
              <a:t> </a:t>
            </a:r>
            <a:r>
              <a:rPr lang="en-US" sz="3200" dirty="0" smtClean="0"/>
              <a:t/>
            </a:r>
            <a:br>
              <a:rPr lang="en-US" sz="3200" dirty="0" smtClean="0"/>
            </a:br>
            <a:r>
              <a:rPr lang="en-US" sz="3200" dirty="0"/>
              <a:t/>
            </a:r>
            <a:br>
              <a:rPr lang="en-US" sz="3200" dirty="0"/>
            </a:br>
            <a:r>
              <a:rPr lang="en-US" sz="3200" dirty="0"/>
              <a:t> </a:t>
            </a:r>
          </a:p>
        </p:txBody>
      </p:sp>
      <p:sp>
        <p:nvSpPr>
          <p:cNvPr id="2" name="Subtitle 1"/>
          <p:cNvSpPr>
            <a:spLocks noGrp="1"/>
          </p:cNvSpPr>
          <p:nvPr>
            <p:ph type="subTitle" idx="1"/>
          </p:nvPr>
        </p:nvSpPr>
        <p:spPr/>
        <p:txBody>
          <a:bodyPr/>
          <a:lstStyle/>
          <a:p>
            <a:r>
              <a:rPr lang="en-US" dirty="0" smtClean="0"/>
              <a:t>Andrew Mitsch, MPH</a:t>
            </a:r>
            <a:endParaRPr lang="en-US" dirty="0"/>
          </a:p>
        </p:txBody>
      </p:sp>
      <p:sp>
        <p:nvSpPr>
          <p:cNvPr id="3" name="Text Placeholder 2"/>
          <p:cNvSpPr>
            <a:spLocks noGrp="1"/>
          </p:cNvSpPr>
          <p:nvPr>
            <p:ph type="body" sz="quarter" idx="10"/>
          </p:nvPr>
        </p:nvSpPr>
        <p:spPr/>
        <p:txBody>
          <a:bodyPr/>
          <a:lstStyle/>
          <a:p>
            <a:r>
              <a:rPr lang="en-US" dirty="0" smtClean="0"/>
              <a:t>Epidemiologist</a:t>
            </a:r>
          </a:p>
          <a:p>
            <a:r>
              <a:rPr lang="en-US" dirty="0" smtClean="0"/>
              <a:t>CSTE Webinar</a:t>
            </a:r>
          </a:p>
          <a:p>
            <a:r>
              <a:rPr lang="en-US" dirty="0" smtClean="0"/>
              <a:t>August 21, 2012</a:t>
            </a:r>
          </a:p>
          <a:p>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487362"/>
          </a:xfrm>
        </p:spPr>
        <p:txBody>
          <a:bodyPr/>
          <a:lstStyle/>
          <a:p>
            <a:r>
              <a:rPr lang="en-US" sz="2400" dirty="0" smtClean="0"/>
              <a:t>Major Changes from the Previous </a:t>
            </a:r>
            <a:r>
              <a:rPr lang="en-US" sz="2400" i="1" dirty="0" smtClean="0"/>
              <a:t>Technical Guidance</a:t>
            </a:r>
            <a:endParaRPr lang="en-US" sz="2400" i="1" dirty="0"/>
          </a:p>
        </p:txBody>
      </p:sp>
      <p:sp>
        <p:nvSpPr>
          <p:cNvPr id="3" name="Content Placeholder 2"/>
          <p:cNvSpPr>
            <a:spLocks noGrp="1"/>
          </p:cNvSpPr>
          <p:nvPr>
            <p:ph idx="1"/>
          </p:nvPr>
        </p:nvSpPr>
        <p:spPr>
          <a:xfrm>
            <a:off x="304800" y="838200"/>
            <a:ext cx="8534400" cy="5867400"/>
          </a:xfrm>
        </p:spPr>
        <p:txBody>
          <a:bodyPr/>
          <a:lstStyle/>
          <a:p>
            <a:pPr marL="342900" lvl="1" indent="-342900">
              <a:buSzPct val="70000"/>
              <a:buFont typeface="Wingdings" pitchFamily="2" charset="2"/>
              <a:buChar char="q"/>
            </a:pPr>
            <a:r>
              <a:rPr lang="en-US" b="1" dirty="0" smtClean="0">
                <a:solidFill>
                  <a:schemeClr val="tx2"/>
                </a:solidFill>
                <a:sym typeface="Wingdings" pitchFamily="2" charset="2"/>
              </a:rPr>
              <a:t>Changed </a:t>
            </a:r>
            <a:r>
              <a:rPr lang="en-US" b="1" dirty="0">
                <a:solidFill>
                  <a:schemeClr val="tx2"/>
                </a:solidFill>
                <a:sym typeface="Wingdings" pitchFamily="2" charset="2"/>
              </a:rPr>
              <a:t>variable names to comport with eHARS (from HARS), and diagnosis terminology to comport with current (2008) case definition(s</a:t>
            </a:r>
            <a:r>
              <a:rPr lang="en-US" b="1" dirty="0" smtClean="0">
                <a:solidFill>
                  <a:schemeClr val="tx2"/>
                </a:solidFill>
                <a:sym typeface="Wingdings" pitchFamily="2" charset="2"/>
              </a:rPr>
              <a:t>)</a:t>
            </a:r>
          </a:p>
          <a:p>
            <a:pPr marL="342900" lvl="1" indent="-342900">
              <a:buSzPct val="70000"/>
              <a:buFont typeface="Wingdings" pitchFamily="2" charset="2"/>
              <a:buChar char="q"/>
            </a:pPr>
            <a:r>
              <a:rPr lang="en-US" b="1" dirty="0" smtClean="0">
                <a:solidFill>
                  <a:schemeClr val="tx2"/>
                </a:solidFill>
              </a:rPr>
              <a:t>Added  </a:t>
            </a:r>
            <a:r>
              <a:rPr lang="en-US" b="1" dirty="0">
                <a:solidFill>
                  <a:schemeClr val="tx2"/>
                </a:solidFill>
              </a:rPr>
              <a:t>cross references to other </a:t>
            </a:r>
            <a:r>
              <a:rPr lang="en-US" b="1" dirty="0" smtClean="0">
                <a:solidFill>
                  <a:schemeClr val="tx2"/>
                </a:solidFill>
              </a:rPr>
              <a:t>chapters</a:t>
            </a:r>
          </a:p>
          <a:p>
            <a:pPr marL="342900" lvl="1" indent="-342900">
              <a:buSzPct val="70000"/>
              <a:buFont typeface="Wingdings" pitchFamily="2" charset="2"/>
              <a:buChar char="q"/>
            </a:pPr>
            <a:r>
              <a:rPr lang="en-US" b="1" dirty="0" smtClean="0">
                <a:solidFill>
                  <a:schemeClr val="tx2"/>
                </a:solidFill>
              </a:rPr>
              <a:t>Added selected references</a:t>
            </a:r>
          </a:p>
          <a:p>
            <a:pPr marL="742950" lvl="2" indent="-342900">
              <a:buSzPct val="70000"/>
            </a:pPr>
            <a:r>
              <a:rPr lang="en-US" sz="2000" b="1" dirty="0" smtClean="0">
                <a:solidFill>
                  <a:schemeClr val="tx2"/>
                </a:solidFill>
              </a:rPr>
              <a:t>HIV Case Definition(s)</a:t>
            </a:r>
          </a:p>
          <a:p>
            <a:pPr marL="742950" lvl="2" indent="-342900">
              <a:buSzPct val="70000"/>
            </a:pPr>
            <a:r>
              <a:rPr lang="en-US" sz="2000" b="1" dirty="0" smtClean="0">
                <a:solidFill>
                  <a:schemeClr val="tx2"/>
                </a:solidFill>
              </a:rPr>
              <a:t>Current eHARS documentation</a:t>
            </a:r>
          </a:p>
          <a:p>
            <a:pPr marL="1200150" lvl="3" indent="-342900"/>
            <a:r>
              <a:rPr lang="en-US" sz="2000" b="1" dirty="0">
                <a:solidFill>
                  <a:schemeClr val="tx2"/>
                </a:solidFill>
                <a:sym typeface="Wingdings" pitchFamily="2" charset="2"/>
              </a:rPr>
              <a:t>A</a:t>
            </a:r>
            <a:r>
              <a:rPr lang="en-US" sz="2000" b="1" dirty="0" smtClean="0">
                <a:solidFill>
                  <a:schemeClr val="tx2"/>
                </a:solidFill>
                <a:sym typeface="Wingdings" pitchFamily="2" charset="2"/>
              </a:rPr>
              <a:t>dded </a:t>
            </a:r>
            <a:r>
              <a:rPr lang="en-US" sz="2000" b="1" dirty="0">
                <a:solidFill>
                  <a:schemeClr val="tx2"/>
                </a:solidFill>
                <a:sym typeface="Wingdings" pitchFamily="2" charset="2"/>
              </a:rPr>
              <a:t>table excerpted from eHARS data dictionary to highlight relevant residence variables</a:t>
            </a:r>
            <a:endParaRPr lang="en-US" sz="2000" b="1" dirty="0" smtClean="0">
              <a:solidFill>
                <a:schemeClr val="tx2"/>
              </a:solidFill>
            </a:endParaRPr>
          </a:p>
          <a:p>
            <a:pPr marL="342900" lvl="1" indent="-342900">
              <a:buSzPct val="70000"/>
              <a:buFont typeface="Wingdings" pitchFamily="2" charset="2"/>
              <a:buChar char="q"/>
            </a:pPr>
            <a:r>
              <a:rPr lang="en-US" b="1" dirty="0" smtClean="0">
                <a:solidFill>
                  <a:schemeClr val="tx2"/>
                </a:solidFill>
              </a:rPr>
              <a:t>Added links to</a:t>
            </a:r>
          </a:p>
          <a:p>
            <a:pPr marL="742950" lvl="2" indent="-342900">
              <a:buSzPct val="70000"/>
            </a:pPr>
            <a:r>
              <a:rPr lang="en-US" sz="2000" b="1" dirty="0" smtClean="0">
                <a:solidFill>
                  <a:schemeClr val="tx2"/>
                </a:solidFill>
              </a:rPr>
              <a:t>HIV Case Definition(s)</a:t>
            </a:r>
          </a:p>
          <a:p>
            <a:pPr marL="742950" lvl="2" indent="-342900">
              <a:buSzPct val="70000"/>
            </a:pPr>
            <a:r>
              <a:rPr lang="en-US" sz="2000" b="1" dirty="0" smtClean="0">
                <a:solidFill>
                  <a:schemeClr val="tx2"/>
                </a:solidFill>
              </a:rPr>
              <a:t>CSTE position statements</a:t>
            </a:r>
          </a:p>
          <a:p>
            <a:pPr marL="342900" lvl="1" indent="-342900">
              <a:buSzPct val="70000"/>
              <a:buFont typeface="Wingdings" pitchFamily="2" charset="2"/>
              <a:buChar char="q"/>
            </a:pPr>
            <a:r>
              <a:rPr lang="en-US" b="1" dirty="0" smtClean="0">
                <a:solidFill>
                  <a:schemeClr val="tx2"/>
                </a:solidFill>
                <a:sym typeface="Wingdings" pitchFamily="2" charset="2"/>
              </a:rPr>
              <a:t>Added examples of </a:t>
            </a:r>
          </a:p>
          <a:p>
            <a:pPr marL="742950" lvl="2" indent="-342900">
              <a:buSzPct val="70000"/>
            </a:pPr>
            <a:r>
              <a:rPr lang="en-US" sz="2000" b="1" dirty="0">
                <a:solidFill>
                  <a:schemeClr val="tx2"/>
                </a:solidFill>
                <a:sym typeface="Wingdings" pitchFamily="2" charset="2"/>
              </a:rPr>
              <a:t>P</a:t>
            </a:r>
            <a:r>
              <a:rPr lang="en-US" sz="2000" b="1" dirty="0" smtClean="0">
                <a:solidFill>
                  <a:schemeClr val="tx2"/>
                </a:solidFill>
                <a:sym typeface="Wingdings" pitchFamily="2" charset="2"/>
              </a:rPr>
              <a:t>hysician diagnosis</a:t>
            </a:r>
          </a:p>
          <a:p>
            <a:pPr marL="742950" lvl="2" indent="-342900">
              <a:buSzPct val="70000"/>
            </a:pPr>
            <a:r>
              <a:rPr lang="en-US" sz="2000" b="1" dirty="0" smtClean="0">
                <a:solidFill>
                  <a:schemeClr val="tx2"/>
                </a:solidFill>
                <a:sym typeface="Wingdings" pitchFamily="2" charset="2"/>
              </a:rPr>
              <a:t> </a:t>
            </a:r>
            <a:r>
              <a:rPr lang="en-US" sz="2000" b="1" dirty="0">
                <a:solidFill>
                  <a:schemeClr val="tx2"/>
                </a:solidFill>
                <a:sym typeface="Wingdings" pitchFamily="2" charset="2"/>
              </a:rPr>
              <a:t>U</a:t>
            </a:r>
            <a:r>
              <a:rPr lang="en-US" sz="2000" b="1" dirty="0" smtClean="0">
                <a:solidFill>
                  <a:schemeClr val="tx2"/>
                </a:solidFill>
                <a:sym typeface="Wingdings" pitchFamily="2" charset="2"/>
              </a:rPr>
              <a:t>nusual residency assignment</a:t>
            </a:r>
          </a:p>
          <a:p>
            <a:pPr marL="400050" lvl="2" indent="0">
              <a:buSzPct val="70000"/>
              <a:buNone/>
            </a:pPr>
            <a:endParaRPr lang="en-US" sz="2400" b="1" dirty="0">
              <a:solidFill>
                <a:schemeClr val="tx2"/>
              </a:solidFill>
            </a:endParaRPr>
          </a:p>
          <a:p>
            <a:pPr marL="342900" lvl="1" indent="-342900">
              <a:buSzPct val="70000"/>
              <a:buFont typeface="Wingdings" pitchFamily="2" charset="2"/>
              <a:buChar char="q"/>
            </a:pPr>
            <a:endParaRPr lang="en-US" sz="2400" b="1" dirty="0">
              <a:solidFill>
                <a:schemeClr val="tx2"/>
              </a:solidFill>
            </a:endParaRPr>
          </a:p>
          <a:p>
            <a:endParaRPr lang="en-US" dirty="0">
              <a:solidFill>
                <a:schemeClr val="tx2"/>
              </a:solidFill>
            </a:endParaRPr>
          </a:p>
        </p:txBody>
      </p:sp>
    </p:spTree>
    <p:extLst>
      <p:ext uri="{BB962C8B-B14F-4D97-AF65-F5344CB8AC3E}">
        <p14:creationId xmlns:p14="http://schemas.microsoft.com/office/powerpoint/2010/main" val="249830593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Main Takeaway Points</a:t>
            </a:r>
            <a:endParaRPr lang="en-US" dirty="0"/>
          </a:p>
        </p:txBody>
      </p:sp>
      <p:sp>
        <p:nvSpPr>
          <p:cNvPr id="5" name="Content Placeholder 2"/>
          <p:cNvSpPr>
            <a:spLocks noGrp="1"/>
          </p:cNvSpPr>
          <p:nvPr>
            <p:ph idx="1"/>
          </p:nvPr>
        </p:nvSpPr>
        <p:spPr>
          <a:xfrm>
            <a:off x="457200" y="1143000"/>
            <a:ext cx="8229600" cy="4876800"/>
          </a:xfrm>
        </p:spPr>
        <p:txBody>
          <a:bodyPr/>
          <a:lstStyle/>
          <a:p>
            <a:r>
              <a:rPr lang="en-US" sz="2000" dirty="0" smtClean="0"/>
              <a:t>Importance of  accurate date of diagnosis of </a:t>
            </a:r>
          </a:p>
          <a:p>
            <a:pPr lvl="1"/>
            <a:r>
              <a:rPr lang="en-US" dirty="0" smtClean="0"/>
              <a:t>HIV infection, stage 1, 2, or unknown</a:t>
            </a:r>
          </a:p>
          <a:p>
            <a:pPr lvl="1"/>
            <a:r>
              <a:rPr lang="en-US" dirty="0" smtClean="0"/>
              <a:t>HIV infection, stage 3 (AIDS)</a:t>
            </a:r>
          </a:p>
          <a:p>
            <a:endParaRPr lang="en-US" sz="2000" dirty="0" smtClean="0">
              <a:solidFill>
                <a:schemeClr val="tx2"/>
              </a:solidFill>
            </a:endParaRPr>
          </a:p>
          <a:p>
            <a:r>
              <a:rPr lang="en-US" sz="2000" dirty="0" smtClean="0">
                <a:solidFill>
                  <a:schemeClr val="tx2"/>
                </a:solidFill>
              </a:rPr>
              <a:t>Importance of accurate place of residence at diagnosis of</a:t>
            </a:r>
          </a:p>
          <a:p>
            <a:pPr lvl="1"/>
            <a:r>
              <a:rPr lang="en-US" dirty="0"/>
              <a:t>HIV infection, stage 1, 2, or unknown</a:t>
            </a:r>
          </a:p>
          <a:p>
            <a:pPr lvl="1"/>
            <a:r>
              <a:rPr lang="en-US" dirty="0"/>
              <a:t>HIV infection, stage 3 (AIDS)</a:t>
            </a:r>
          </a:p>
          <a:p>
            <a:endParaRPr lang="en-US" sz="2000" dirty="0" smtClean="0"/>
          </a:p>
          <a:p>
            <a:r>
              <a:rPr lang="en-US" sz="2000" dirty="0" smtClean="0"/>
              <a:t>When date of diagnosis </a:t>
            </a:r>
            <a:r>
              <a:rPr lang="en-US" sz="2000" i="1" dirty="0" smtClean="0"/>
              <a:t>or</a:t>
            </a:r>
            <a:r>
              <a:rPr lang="en-US" sz="2000" dirty="0" smtClean="0"/>
              <a:t> place of residence at diagnosis seems puzzling, standard procedures provide solutions</a:t>
            </a:r>
          </a:p>
          <a:p>
            <a:endParaRPr lang="en-US" sz="2000" dirty="0" smtClean="0"/>
          </a:p>
          <a:p>
            <a:r>
              <a:rPr lang="en-US" sz="2000" dirty="0"/>
              <a:t>C</a:t>
            </a:r>
            <a:r>
              <a:rPr lang="en-US" sz="2000" dirty="0" smtClean="0"/>
              <a:t>hanges to chapter are conceptually and procedurally minor</a:t>
            </a:r>
          </a:p>
          <a:p>
            <a:pPr marL="0" indent="0">
              <a:buNone/>
            </a:pPr>
            <a:endParaRPr lang="en-US" sz="2000" dirty="0"/>
          </a:p>
          <a:p>
            <a:endParaRPr lang="en-US" sz="2000" dirty="0" smtClean="0"/>
          </a:p>
          <a:p>
            <a:endParaRPr lang="en-US" sz="2000" dirty="0"/>
          </a:p>
        </p:txBody>
      </p:sp>
    </p:spTree>
    <p:extLst>
      <p:ext uri="{BB962C8B-B14F-4D97-AF65-F5344CB8AC3E}">
        <p14:creationId xmlns:p14="http://schemas.microsoft.com/office/powerpoint/2010/main" val="166779513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nchor="ct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endParaRPr lang="en-US"/>
          </a:p>
        </p:txBody>
      </p:sp>
      <p:sp>
        <p:nvSpPr>
          <p:cNvPr id="4" name="Text Placeholder 3"/>
          <p:cNvSpPr>
            <a:spLocks noGrp="1"/>
          </p:cNvSpPr>
          <p:nvPr>
            <p:ph type="body" sz="quarter" idx="12"/>
          </p:nvPr>
        </p:nvSpPr>
        <p:spPr/>
        <p:txBody>
          <a:bodyPr/>
          <a:lstStyle/>
          <a:p>
            <a:endParaRPr lang="en-US"/>
          </a:p>
        </p:txBody>
      </p:sp>
      <p:sp>
        <p:nvSpPr>
          <p:cNvPr id="10" name="Title 8"/>
          <p:cNvSpPr txBox="1">
            <a:spLocks/>
          </p:cNvSpPr>
          <p:nvPr/>
        </p:nvSpPr>
        <p:spPr>
          <a:xfrm>
            <a:off x="502024" y="609600"/>
            <a:ext cx="8229600" cy="4111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smtClean="0">
                <a:solidFill>
                  <a:schemeClr val="bg2"/>
                </a:solidFill>
                <a:latin typeface="Myriad Web Pro"/>
                <a:ea typeface="+mn-ea"/>
                <a:cs typeface="+mn-cs"/>
              </a:rPr>
              <a:t>Thank you!</a:t>
            </a:r>
            <a:endParaRPr lang="en-US" dirty="0" smtClean="0"/>
          </a:p>
        </p:txBody>
      </p:sp>
      <p:sp>
        <p:nvSpPr>
          <p:cNvPr id="11" name="Subtitle 4"/>
          <p:cNvSpPr>
            <a:spLocks noGrp="1"/>
          </p:cNvSpPr>
          <p:nvPr>
            <p:ph type="subTitle" idx="1"/>
          </p:nvPr>
        </p:nvSpPr>
        <p:spPr>
          <a:xfrm>
            <a:off x="1219200" y="4419600"/>
            <a:ext cx="6400800" cy="1447800"/>
          </a:xfrm>
        </p:spPr>
        <p:txBody>
          <a:bodyPr/>
          <a:lstStyle/>
          <a:p>
            <a:pPr algn="l"/>
            <a:r>
              <a:rPr lang="en-US" sz="1200" dirty="0" smtClean="0"/>
              <a:t>For more information please contact  the Centers for Disease Control and Prevention presenter, Andrew Mitsch</a:t>
            </a:r>
          </a:p>
          <a:p>
            <a:pPr lvl="0" algn="l"/>
            <a:endParaRPr lang="en-US" sz="1200" b="0" dirty="0" smtClean="0"/>
          </a:p>
          <a:p>
            <a:pPr lvl="0"/>
            <a:r>
              <a:rPr lang="en-US" sz="1200" dirty="0" smtClean="0"/>
              <a:t>E-mail:  AMitsch@cdc.gov 	</a:t>
            </a:r>
          </a:p>
          <a:p>
            <a:pPr lvl="0" algn="l"/>
            <a:endParaRPr lang="en-US" sz="1200" b="0" dirty="0" smtClean="0"/>
          </a:p>
          <a:p>
            <a:pPr lvl="0" algn="l"/>
            <a:r>
              <a:rPr lang="en-US" sz="900" b="0" dirty="0" smtClean="0"/>
              <a:t>The findings and conclusions in this report are those of the authors and do not necessarily represent the official position of the Centers for Disease Control and Prevention.</a:t>
            </a:r>
          </a:p>
        </p:txBody>
      </p:sp>
      <p:sp>
        <p:nvSpPr>
          <p:cNvPr id="12" name="Text Placeholder 5"/>
          <p:cNvSpPr txBox="1">
            <a:spLocks/>
          </p:cNvSpPr>
          <p:nvPr/>
        </p:nvSpPr>
        <p:spPr>
          <a:xfrm>
            <a:off x="2286000" y="6272784"/>
            <a:ext cx="5105400" cy="182880"/>
          </a:xfrm>
          <a:prstGeom prst="rect">
            <a:avLst/>
          </a:prstGeom>
        </p:spPr>
        <p:txBody>
          <a:bodyPr/>
          <a:lstStyle>
            <a:lvl1pPr marL="342900" indent="-342900" algn="l" defTabSz="914400" rtl="0" eaLnBrk="1" latinLnBrk="0" hangingPunct="1">
              <a:spcBef>
                <a:spcPct val="20000"/>
              </a:spcBef>
              <a:buFont typeface="Arial" pitchFamily="34" charset="0"/>
              <a:buNone/>
              <a:defRPr sz="1000" kern="1200" baseline="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mtClean="0"/>
              <a:t>National Center for HIV/AIDS, Viral Hepatitis, STD, and TB Prevention</a:t>
            </a:r>
          </a:p>
          <a:p>
            <a:endParaRPr lang="en-US" dirty="0"/>
          </a:p>
        </p:txBody>
      </p:sp>
      <p:pic>
        <p:nvPicPr>
          <p:cNvPr id="13" name="Picture 12"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4" name="Text Placeholder 6"/>
          <p:cNvSpPr txBox="1">
            <a:spLocks/>
          </p:cNvSpPr>
          <p:nvPr/>
        </p:nvSpPr>
        <p:spPr>
          <a:xfrm>
            <a:off x="2286000" y="6464808"/>
            <a:ext cx="5105400" cy="228600"/>
          </a:xfrm>
          <a:prstGeom prst="rect">
            <a:avLst/>
          </a:prstGeom>
        </p:spPr>
        <p:txBody>
          <a:bodyPr/>
          <a:lstStyle>
            <a:lvl1pPr marL="342900" indent="-342900" algn="l" defTabSz="914400" rtl="0" eaLnBrk="1" latinLnBrk="0" hangingPunct="1">
              <a:spcBef>
                <a:spcPct val="20000"/>
              </a:spcBef>
              <a:buFont typeface="Arial" pitchFamily="34" charset="0"/>
              <a:buNone/>
              <a:defRPr sz="1000" kern="1200" baseline="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mtClean="0"/>
              <a:t>Place Division name here</a:t>
            </a:r>
            <a:endParaRPr lang="en-US" dirty="0"/>
          </a:p>
        </p:txBody>
      </p:sp>
      <p:sp>
        <p:nvSpPr>
          <p:cNvPr id="15" name="Rectangle 14"/>
          <p:cNvSpPr/>
          <p:nvPr/>
        </p:nvSpPr>
        <p:spPr>
          <a:xfrm>
            <a:off x="784412" y="1371600"/>
            <a:ext cx="7772400" cy="2585323"/>
          </a:xfrm>
          <a:prstGeom prst="rect">
            <a:avLst/>
          </a:prstGeom>
        </p:spPr>
        <p:txBody>
          <a:bodyPr wrap="square">
            <a:spAutoFit/>
          </a:bodyPr>
          <a:lstStyle/>
          <a:p>
            <a:pPr lvl="0"/>
            <a:r>
              <a:rPr lang="en-US" b="1" dirty="0">
                <a:solidFill>
                  <a:schemeClr val="tx2"/>
                </a:solidFill>
              </a:rPr>
              <a:t>Dr. Bridget Anderson of New </a:t>
            </a:r>
            <a:r>
              <a:rPr lang="en-US" b="1" dirty="0" smtClean="0">
                <a:solidFill>
                  <a:schemeClr val="tx2"/>
                </a:solidFill>
              </a:rPr>
              <a:t>York </a:t>
            </a:r>
          </a:p>
          <a:p>
            <a:pPr lvl="0"/>
            <a:endParaRPr lang="en-US" b="1" dirty="0">
              <a:solidFill>
                <a:schemeClr val="tx2"/>
              </a:solidFill>
            </a:endParaRPr>
          </a:p>
          <a:p>
            <a:pPr lvl="0"/>
            <a:r>
              <a:rPr lang="en-US" b="1" dirty="0" smtClean="0">
                <a:solidFill>
                  <a:schemeClr val="tx2"/>
                </a:solidFill>
              </a:rPr>
              <a:t>Dr. Martin </a:t>
            </a:r>
            <a:r>
              <a:rPr lang="en-US" b="1" dirty="0" err="1" smtClean="0">
                <a:solidFill>
                  <a:schemeClr val="tx2"/>
                </a:solidFill>
              </a:rPr>
              <a:t>Ngoikin</a:t>
            </a:r>
            <a:r>
              <a:rPr lang="en-US" b="1" dirty="0" smtClean="0">
                <a:solidFill>
                  <a:schemeClr val="tx2"/>
                </a:solidFill>
              </a:rPr>
              <a:t> </a:t>
            </a:r>
            <a:r>
              <a:rPr lang="en-US" b="1" dirty="0">
                <a:solidFill>
                  <a:schemeClr val="tx2"/>
                </a:solidFill>
              </a:rPr>
              <a:t>of </a:t>
            </a:r>
            <a:r>
              <a:rPr lang="en-US" b="1" dirty="0" smtClean="0">
                <a:solidFill>
                  <a:schemeClr val="tx2"/>
                </a:solidFill>
              </a:rPr>
              <a:t>Pennsylvania</a:t>
            </a:r>
          </a:p>
          <a:p>
            <a:pPr lvl="0"/>
            <a:endParaRPr lang="en-US" b="1" dirty="0">
              <a:solidFill>
                <a:schemeClr val="tx2"/>
              </a:solidFill>
            </a:endParaRPr>
          </a:p>
          <a:p>
            <a:pPr lvl="0"/>
            <a:r>
              <a:rPr lang="en-US" b="1" dirty="0" smtClean="0">
                <a:solidFill>
                  <a:schemeClr val="tx2"/>
                </a:solidFill>
              </a:rPr>
              <a:t>Mr. Thomas Shavor </a:t>
            </a:r>
            <a:r>
              <a:rPr lang="en-US" b="1" dirty="0">
                <a:solidFill>
                  <a:schemeClr val="tx2"/>
                </a:solidFill>
              </a:rPr>
              <a:t>of </a:t>
            </a:r>
            <a:r>
              <a:rPr lang="en-US" b="1" dirty="0" smtClean="0">
                <a:solidFill>
                  <a:schemeClr val="tx2"/>
                </a:solidFill>
              </a:rPr>
              <a:t>Tennessee </a:t>
            </a:r>
          </a:p>
          <a:p>
            <a:pPr lvl="0"/>
            <a:endParaRPr lang="en-US" b="1" dirty="0">
              <a:solidFill>
                <a:schemeClr val="tx2"/>
              </a:solidFill>
            </a:endParaRPr>
          </a:p>
          <a:p>
            <a:pPr lvl="0"/>
            <a:r>
              <a:rPr lang="en-US" b="1" dirty="0" smtClean="0">
                <a:solidFill>
                  <a:schemeClr val="tx2"/>
                </a:solidFill>
              </a:rPr>
              <a:t>Ms. Terry Jackson of Indiana </a:t>
            </a:r>
          </a:p>
          <a:p>
            <a:pPr lvl="0"/>
            <a:endParaRPr lang="en-US" b="1" dirty="0" smtClean="0">
              <a:solidFill>
                <a:schemeClr val="tx2"/>
              </a:solidFill>
            </a:endParaRPr>
          </a:p>
          <a:p>
            <a:pPr lvl="0"/>
            <a:r>
              <a:rPr lang="en-US" b="1" dirty="0" smtClean="0">
                <a:solidFill>
                  <a:schemeClr val="tx2"/>
                </a:solidFill>
              </a:rPr>
              <a:t>Ms</a:t>
            </a:r>
            <a:r>
              <a:rPr lang="en-US" b="1" dirty="0">
                <a:solidFill>
                  <a:schemeClr val="tx2"/>
                </a:solidFill>
              </a:rPr>
              <a:t>. Maria Rein of </a:t>
            </a:r>
            <a:r>
              <a:rPr lang="en-US" b="1" dirty="0" smtClean="0">
                <a:solidFill>
                  <a:schemeClr val="tx2"/>
                </a:solidFill>
              </a:rPr>
              <a:t>CDC</a:t>
            </a:r>
            <a:r>
              <a:rPr lang="en-US" b="1" dirty="0">
                <a:solidFill>
                  <a:schemeClr val="tx2"/>
                </a:solidFill>
              </a:rPr>
              <a:t>	 </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762000"/>
          </a:xfrm>
        </p:spPr>
        <p:txBody>
          <a:bodyPr/>
          <a:lstStyle/>
          <a:p>
            <a:r>
              <a:rPr lang="en-US" dirty="0" smtClean="0"/>
              <a:t>Objectives</a:t>
            </a:r>
            <a:endParaRPr lang="en-US" dirty="0"/>
          </a:p>
        </p:txBody>
      </p:sp>
      <p:sp>
        <p:nvSpPr>
          <p:cNvPr id="3" name="Content Placeholder 2"/>
          <p:cNvSpPr>
            <a:spLocks noGrp="1"/>
          </p:cNvSpPr>
          <p:nvPr>
            <p:ph idx="1"/>
          </p:nvPr>
        </p:nvSpPr>
        <p:spPr>
          <a:xfrm>
            <a:off x="533399" y="1524000"/>
            <a:ext cx="7924800" cy="2438400"/>
          </a:xfrm>
        </p:spPr>
        <p:txBody>
          <a:bodyPr/>
          <a:lstStyle/>
          <a:p>
            <a:pPr marL="0" indent="0">
              <a:buNone/>
            </a:pPr>
            <a:r>
              <a:rPr lang="en-US" sz="2800" dirty="0" smtClean="0"/>
              <a:t>Promote accurate and standardized capture of data elements that reflect date and place of residence at diagnosis of HIV infection in </a:t>
            </a:r>
          </a:p>
          <a:p>
            <a:pPr marL="0" indent="0">
              <a:buNone/>
            </a:pPr>
            <a:endParaRPr lang="en-US" dirty="0" smtClean="0"/>
          </a:p>
          <a:p>
            <a:pPr lvl="1">
              <a:buFont typeface="Wingdings" pitchFamily="2" charset="2"/>
              <a:buChar char="q"/>
            </a:pPr>
            <a:r>
              <a:rPr lang="en-US" dirty="0" smtClean="0"/>
              <a:t>State/local HIV surveillance database</a:t>
            </a:r>
          </a:p>
          <a:p>
            <a:pPr lvl="1">
              <a:buFont typeface="Wingdings" pitchFamily="2" charset="2"/>
              <a:buChar char="q"/>
            </a:pPr>
            <a:r>
              <a:rPr lang="en-US" dirty="0" smtClean="0"/>
              <a:t>National HIV surveillance databases</a:t>
            </a:r>
            <a:endParaRPr lang="en-US" dirty="0"/>
          </a:p>
        </p:txBody>
      </p:sp>
      <p:sp>
        <p:nvSpPr>
          <p:cNvPr id="4" name="TextBox 3"/>
          <p:cNvSpPr txBox="1"/>
          <p:nvPr/>
        </p:nvSpPr>
        <p:spPr>
          <a:xfrm rot="19806172">
            <a:off x="374572" y="4953674"/>
            <a:ext cx="3770328" cy="369332"/>
          </a:xfrm>
          <a:prstGeom prst="rect">
            <a:avLst/>
          </a:prstGeom>
          <a:noFill/>
        </p:spPr>
        <p:txBody>
          <a:bodyPr wrap="none" rtlCol="0">
            <a:spAutoFit/>
          </a:bodyPr>
          <a:lstStyle/>
          <a:p>
            <a:r>
              <a:rPr lang="en-US" dirty="0" smtClean="0"/>
              <a:t>Distributions (of diagnoses) by time </a:t>
            </a:r>
            <a:endParaRPr lang="en-US" dirty="0"/>
          </a:p>
        </p:txBody>
      </p:sp>
      <p:sp>
        <p:nvSpPr>
          <p:cNvPr id="5" name="TextBox 4"/>
          <p:cNvSpPr txBox="1"/>
          <p:nvPr/>
        </p:nvSpPr>
        <p:spPr>
          <a:xfrm rot="1401887">
            <a:off x="4755280" y="4935744"/>
            <a:ext cx="3850670" cy="369332"/>
          </a:xfrm>
          <a:prstGeom prst="rect">
            <a:avLst/>
          </a:prstGeom>
          <a:noFill/>
        </p:spPr>
        <p:txBody>
          <a:bodyPr wrap="none" rtlCol="0">
            <a:spAutoFit/>
          </a:bodyPr>
          <a:lstStyle/>
          <a:p>
            <a:r>
              <a:rPr lang="en-US" dirty="0" smtClean="0"/>
              <a:t>Distributions (of diagnoses) by  place</a:t>
            </a:r>
            <a:endParaRPr lang="en-US" dirty="0"/>
          </a:p>
        </p:txBody>
      </p:sp>
    </p:spTree>
    <p:extLst>
      <p:ext uri="{BB962C8B-B14F-4D97-AF65-F5344CB8AC3E}">
        <p14:creationId xmlns:p14="http://schemas.microsoft.com/office/powerpoint/2010/main" val="41259722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dirty="0" smtClean="0"/>
              <a:t>Background</a:t>
            </a:r>
            <a:endParaRPr lang="en-US" dirty="0"/>
          </a:p>
        </p:txBody>
      </p:sp>
      <p:sp>
        <p:nvSpPr>
          <p:cNvPr id="3" name="Content Placeholder 2"/>
          <p:cNvSpPr>
            <a:spLocks noGrp="1"/>
          </p:cNvSpPr>
          <p:nvPr>
            <p:ph idx="1"/>
          </p:nvPr>
        </p:nvSpPr>
        <p:spPr>
          <a:xfrm>
            <a:off x="533400" y="1066800"/>
            <a:ext cx="8229600" cy="4876800"/>
          </a:xfrm>
        </p:spPr>
        <p:txBody>
          <a:bodyPr/>
          <a:lstStyle/>
          <a:p>
            <a:r>
              <a:rPr lang="en-US" dirty="0">
                <a:solidFill>
                  <a:schemeClr val="tx2"/>
                </a:solidFill>
              </a:rPr>
              <a:t>What we </a:t>
            </a:r>
            <a:r>
              <a:rPr lang="en-US" dirty="0" smtClean="0">
                <a:solidFill>
                  <a:schemeClr val="tx2"/>
                </a:solidFill>
              </a:rPr>
              <a:t>collect</a:t>
            </a:r>
          </a:p>
          <a:p>
            <a:pPr marL="0" indent="0">
              <a:buNone/>
            </a:pPr>
            <a:endParaRPr lang="en-US" dirty="0" smtClean="0">
              <a:solidFill>
                <a:schemeClr val="tx2"/>
              </a:solidFill>
            </a:endParaRPr>
          </a:p>
          <a:p>
            <a:r>
              <a:rPr lang="en-US" dirty="0" smtClean="0">
                <a:solidFill>
                  <a:schemeClr val="tx2"/>
                </a:solidFill>
              </a:rPr>
              <a:t>Purpose </a:t>
            </a:r>
            <a:r>
              <a:rPr lang="en-US" dirty="0">
                <a:solidFill>
                  <a:schemeClr val="tx2"/>
                </a:solidFill>
              </a:rPr>
              <a:t>of collecting </a:t>
            </a:r>
            <a:r>
              <a:rPr lang="en-US" dirty="0" smtClean="0">
                <a:solidFill>
                  <a:schemeClr val="tx2"/>
                </a:solidFill>
              </a:rPr>
              <a:t>these data</a:t>
            </a:r>
          </a:p>
          <a:p>
            <a:pPr marL="0" indent="0">
              <a:buNone/>
            </a:pPr>
            <a:endParaRPr lang="en-US" dirty="0" smtClean="0">
              <a:solidFill>
                <a:schemeClr val="tx2"/>
              </a:solidFill>
            </a:endParaRPr>
          </a:p>
          <a:p>
            <a:r>
              <a:rPr lang="en-US" dirty="0" smtClean="0">
                <a:solidFill>
                  <a:schemeClr val="tx2"/>
                </a:solidFill>
              </a:rPr>
              <a:t>Residency determination</a:t>
            </a:r>
          </a:p>
          <a:p>
            <a:pPr lvl="1"/>
            <a:r>
              <a:rPr lang="en-US" dirty="0" smtClean="0">
                <a:solidFill>
                  <a:schemeClr val="tx2"/>
                </a:solidFill>
              </a:rPr>
              <a:t>Straightforward</a:t>
            </a:r>
          </a:p>
          <a:p>
            <a:pPr lvl="1"/>
            <a:r>
              <a:rPr lang="en-US" dirty="0" smtClean="0">
                <a:solidFill>
                  <a:schemeClr val="tx2"/>
                </a:solidFill>
              </a:rPr>
              <a:t>Not </a:t>
            </a:r>
            <a:r>
              <a:rPr lang="en-US" dirty="0">
                <a:solidFill>
                  <a:schemeClr val="tx2"/>
                </a:solidFill>
              </a:rPr>
              <a:t>so </a:t>
            </a:r>
            <a:r>
              <a:rPr lang="en-US" dirty="0" smtClean="0">
                <a:solidFill>
                  <a:schemeClr val="tx2"/>
                </a:solidFill>
              </a:rPr>
              <a:t>straightforward</a:t>
            </a:r>
          </a:p>
          <a:p>
            <a:endParaRPr lang="en-US" dirty="0" smtClean="0">
              <a:solidFill>
                <a:schemeClr val="tx2"/>
              </a:solidFill>
            </a:endParaRPr>
          </a:p>
          <a:p>
            <a:r>
              <a:rPr lang="en-US" dirty="0" smtClean="0">
                <a:solidFill>
                  <a:schemeClr val="tx2"/>
                </a:solidFill>
              </a:rPr>
              <a:t>What </a:t>
            </a:r>
            <a:r>
              <a:rPr lang="en-US" dirty="0">
                <a:solidFill>
                  <a:schemeClr val="tx2"/>
                </a:solidFill>
              </a:rPr>
              <a:t>residence at diagnosis is </a:t>
            </a:r>
            <a:r>
              <a:rPr lang="en-US" dirty="0" smtClean="0">
                <a:solidFill>
                  <a:schemeClr val="tx2"/>
                </a:solidFill>
              </a:rPr>
              <a:t>not</a:t>
            </a:r>
          </a:p>
          <a:p>
            <a:pPr marL="0" indent="0">
              <a:buNone/>
            </a:pPr>
            <a:endParaRPr lang="en-US" dirty="0" smtClean="0">
              <a:solidFill>
                <a:schemeClr val="tx2"/>
              </a:solidFill>
            </a:endParaRPr>
          </a:p>
          <a:p>
            <a:r>
              <a:rPr lang="en-US" dirty="0">
                <a:solidFill>
                  <a:schemeClr val="tx2"/>
                </a:solidFill>
              </a:rPr>
              <a:t>Standard investigative approach</a:t>
            </a:r>
            <a:endParaRPr lang="en-US" dirty="0" smtClean="0">
              <a:solidFill>
                <a:schemeClr val="tx2"/>
              </a:solidFill>
            </a:endParaRPr>
          </a:p>
          <a:p>
            <a:endParaRPr lang="en-US" dirty="0" smtClean="0">
              <a:solidFill>
                <a:schemeClr val="tx2"/>
              </a:solidFill>
            </a:endParaRPr>
          </a:p>
          <a:p>
            <a:endParaRPr lang="en-US" u="sng" dirty="0" smtClean="0">
              <a:solidFill>
                <a:schemeClr val="tx2"/>
              </a:solidFill>
            </a:endParaRPr>
          </a:p>
          <a:p>
            <a:endParaRPr lang="en-US" dirty="0" smtClean="0">
              <a:solidFill>
                <a:schemeClr val="tx2"/>
              </a:solidFill>
            </a:endParaRPr>
          </a:p>
          <a:p>
            <a:pPr marL="0" indent="0">
              <a:buNone/>
            </a:pPr>
            <a:r>
              <a:rPr lang="en-US" dirty="0" smtClean="0">
                <a:solidFill>
                  <a:schemeClr val="tx2"/>
                </a:solidFill>
              </a:rPr>
              <a:t>		</a:t>
            </a:r>
            <a:endParaRPr lang="en-US" dirty="0">
              <a:solidFill>
                <a:schemeClr val="tx2"/>
              </a:solidFill>
            </a:endParaRPr>
          </a:p>
        </p:txBody>
      </p:sp>
    </p:spTree>
    <p:extLst>
      <p:ext uri="{BB962C8B-B14F-4D97-AF65-F5344CB8AC3E}">
        <p14:creationId xmlns:p14="http://schemas.microsoft.com/office/powerpoint/2010/main" val="41259722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dirty="0" smtClean="0"/>
              <a:t>Overview</a:t>
            </a:r>
            <a:endParaRPr lang="en-US" dirty="0"/>
          </a:p>
        </p:txBody>
      </p:sp>
      <p:sp>
        <p:nvSpPr>
          <p:cNvPr id="3" name="Content Placeholder 2"/>
          <p:cNvSpPr>
            <a:spLocks noGrp="1"/>
          </p:cNvSpPr>
          <p:nvPr>
            <p:ph idx="1"/>
          </p:nvPr>
        </p:nvSpPr>
        <p:spPr>
          <a:xfrm>
            <a:off x="457200" y="762000"/>
            <a:ext cx="8229600" cy="5638800"/>
          </a:xfrm>
        </p:spPr>
        <p:txBody>
          <a:bodyPr/>
          <a:lstStyle/>
          <a:p>
            <a:pPr marL="0" indent="0">
              <a:buNone/>
            </a:pPr>
            <a:r>
              <a:rPr lang="en-US" dirty="0"/>
              <a:t>Contents — Residence at and date of diagnosis</a:t>
            </a:r>
          </a:p>
          <a:p>
            <a:r>
              <a:rPr lang="en-US" dirty="0" smtClean="0"/>
              <a:t>Residence </a:t>
            </a:r>
            <a:r>
              <a:rPr lang="en-US" dirty="0"/>
              <a:t>at date of </a:t>
            </a:r>
            <a:r>
              <a:rPr lang="en-US" dirty="0" smtClean="0"/>
              <a:t>diagnosis</a:t>
            </a:r>
            <a:r>
              <a:rPr lang="en-US" dirty="0"/>
              <a:t> </a:t>
            </a:r>
          </a:p>
          <a:p>
            <a:r>
              <a:rPr lang="en-US" dirty="0"/>
              <a:t>Date of Diagnosis of HIV </a:t>
            </a:r>
            <a:r>
              <a:rPr lang="en-US" dirty="0" smtClean="0"/>
              <a:t>infection</a:t>
            </a:r>
            <a:r>
              <a:rPr lang="en-US" dirty="0"/>
              <a:t> </a:t>
            </a:r>
          </a:p>
          <a:p>
            <a:pPr lvl="1"/>
            <a:r>
              <a:rPr lang="en-US" dirty="0"/>
              <a:t>Structural Requirements </a:t>
            </a:r>
            <a:endParaRPr lang="en-US" dirty="0" smtClean="0"/>
          </a:p>
          <a:p>
            <a:pPr lvl="1"/>
            <a:r>
              <a:rPr lang="en-US" dirty="0" smtClean="0"/>
              <a:t>Process </a:t>
            </a:r>
            <a:r>
              <a:rPr lang="en-US" dirty="0"/>
              <a:t>Standards </a:t>
            </a:r>
            <a:r>
              <a:rPr lang="en-US" dirty="0" smtClean="0"/>
              <a:t>, residence</a:t>
            </a:r>
          </a:p>
          <a:p>
            <a:r>
              <a:rPr lang="en-US" dirty="0" smtClean="0"/>
              <a:t>Determination </a:t>
            </a:r>
            <a:r>
              <a:rPr lang="en-US" dirty="0"/>
              <a:t>of Residence at date of </a:t>
            </a:r>
            <a:r>
              <a:rPr lang="en-US" dirty="0" smtClean="0"/>
              <a:t>diagnosis</a:t>
            </a:r>
            <a:r>
              <a:rPr lang="en-US" dirty="0"/>
              <a:t> </a:t>
            </a:r>
          </a:p>
          <a:p>
            <a:pPr lvl="1"/>
            <a:r>
              <a:rPr lang="en-US" dirty="0"/>
              <a:t>Structural </a:t>
            </a:r>
            <a:r>
              <a:rPr lang="en-US" dirty="0" smtClean="0"/>
              <a:t>Requirements</a:t>
            </a:r>
          </a:p>
          <a:p>
            <a:pPr lvl="1"/>
            <a:r>
              <a:rPr lang="en-US" dirty="0" smtClean="0"/>
              <a:t>Process </a:t>
            </a:r>
            <a:r>
              <a:rPr lang="en-US" dirty="0"/>
              <a:t>Standards </a:t>
            </a:r>
            <a:endParaRPr lang="en-US" dirty="0" smtClean="0"/>
          </a:p>
          <a:p>
            <a:r>
              <a:rPr lang="en-US" dirty="0" smtClean="0"/>
              <a:t>Appendices</a:t>
            </a:r>
          </a:p>
          <a:p>
            <a:pPr lvl="1"/>
            <a:r>
              <a:rPr lang="en-US" dirty="0" smtClean="0"/>
              <a:t>Appendix </a:t>
            </a:r>
            <a:r>
              <a:rPr lang="en-US" dirty="0"/>
              <a:t>A, link to CSTE Position Statement, </a:t>
            </a:r>
            <a:r>
              <a:rPr lang="en-US" i="1" dirty="0"/>
              <a:t>AIDS Case Reporting, Reciprocal </a:t>
            </a:r>
            <a:r>
              <a:rPr lang="en-US" i="1" dirty="0" smtClean="0"/>
              <a:t>Notification</a:t>
            </a:r>
          </a:p>
          <a:p>
            <a:pPr lvl="1"/>
            <a:r>
              <a:rPr lang="en-US" dirty="0" smtClean="0"/>
              <a:t>Appendix </a:t>
            </a:r>
            <a:r>
              <a:rPr lang="en-US" dirty="0"/>
              <a:t>B, link to CSTE Position Statement, </a:t>
            </a:r>
            <a:r>
              <a:rPr lang="en-US" i="1" dirty="0"/>
              <a:t>Reciprocal (Inter-state) Notification of HIV </a:t>
            </a:r>
            <a:r>
              <a:rPr lang="en-US" i="1" dirty="0" smtClean="0"/>
              <a:t>cases</a:t>
            </a:r>
            <a:endParaRPr lang="en-US" dirty="0"/>
          </a:p>
          <a:p>
            <a:pPr lvl="1"/>
            <a:r>
              <a:rPr lang="en-US" dirty="0" smtClean="0"/>
              <a:t>Appendix </a:t>
            </a:r>
            <a:r>
              <a:rPr lang="en-US" dirty="0"/>
              <a:t>C, link to CSTE Position Statement, </a:t>
            </a:r>
            <a:r>
              <a:rPr lang="en-US" i="1" dirty="0"/>
              <a:t>Revised Guidelines for Determining Residency for Disease Reporting </a:t>
            </a:r>
            <a:r>
              <a:rPr lang="en-US" i="1" dirty="0" smtClean="0"/>
              <a:t>Purposes</a:t>
            </a:r>
            <a:endParaRPr lang="en-US" dirty="0"/>
          </a:p>
        </p:txBody>
      </p:sp>
    </p:spTree>
    <p:extLst>
      <p:ext uri="{BB962C8B-B14F-4D97-AF65-F5344CB8AC3E}">
        <p14:creationId xmlns:p14="http://schemas.microsoft.com/office/powerpoint/2010/main" val="214206331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382000" cy="838200"/>
          </a:xfrm>
        </p:spPr>
        <p:txBody>
          <a:bodyPr/>
          <a:lstStyle/>
          <a:p>
            <a:r>
              <a:rPr lang="en-US" sz="3200" dirty="0" smtClean="0"/>
              <a:t>Structural Requirements to establish HIV Diagnosis Date </a:t>
            </a:r>
            <a:r>
              <a:rPr lang="en-US" sz="1800" dirty="0" smtClean="0"/>
              <a:t>(1</a:t>
            </a:r>
            <a:r>
              <a:rPr lang="en-US" sz="1800" baseline="30000" dirty="0" smtClean="0"/>
              <a:t>st</a:t>
            </a:r>
            <a:r>
              <a:rPr lang="en-US" sz="1800" dirty="0" smtClean="0"/>
              <a:t> of 2)</a:t>
            </a:r>
            <a:endParaRPr lang="en-US" sz="1800" dirty="0"/>
          </a:p>
        </p:txBody>
      </p:sp>
      <p:sp>
        <p:nvSpPr>
          <p:cNvPr id="3" name="Content Placeholder 2"/>
          <p:cNvSpPr>
            <a:spLocks noGrp="1"/>
          </p:cNvSpPr>
          <p:nvPr>
            <p:ph idx="1"/>
          </p:nvPr>
        </p:nvSpPr>
        <p:spPr>
          <a:xfrm>
            <a:off x="304800" y="1143000"/>
            <a:ext cx="8458200" cy="5334000"/>
          </a:xfrm>
        </p:spPr>
        <p:txBody>
          <a:bodyPr/>
          <a:lstStyle/>
          <a:p>
            <a:r>
              <a:rPr lang="en-US" dirty="0" smtClean="0">
                <a:solidFill>
                  <a:schemeClr val="tx2"/>
                </a:solidFill>
              </a:rPr>
              <a:t>1. Case </a:t>
            </a:r>
            <a:r>
              <a:rPr lang="en-US" dirty="0">
                <a:solidFill>
                  <a:schemeClr val="tx2"/>
                </a:solidFill>
              </a:rPr>
              <a:t>Definition, available </a:t>
            </a:r>
            <a:r>
              <a:rPr lang="en-US" dirty="0" smtClean="0">
                <a:solidFill>
                  <a:schemeClr val="tx2"/>
                </a:solidFill>
              </a:rPr>
              <a:t>at </a:t>
            </a:r>
            <a:r>
              <a:rPr lang="en-US" u="sng" dirty="0">
                <a:solidFill>
                  <a:schemeClr val="tx1"/>
                </a:solidFill>
                <a:hlinkClick r:id="rId3"/>
              </a:rPr>
              <a:t>http://www.cdc.gov/mmwr/preview/mmwrhtml/rr5710a1.htm</a:t>
            </a:r>
            <a:r>
              <a:rPr lang="en-US" dirty="0">
                <a:solidFill>
                  <a:schemeClr val="tx1"/>
                </a:solidFill>
              </a:rPr>
              <a:t> </a:t>
            </a:r>
            <a:endParaRPr lang="en-US" dirty="0" smtClean="0">
              <a:solidFill>
                <a:schemeClr val="tx1"/>
              </a:solidFill>
            </a:endParaRPr>
          </a:p>
          <a:p>
            <a:pPr marL="0" indent="0">
              <a:buNone/>
            </a:pPr>
            <a:endParaRPr lang="en-US" dirty="0">
              <a:solidFill>
                <a:schemeClr val="tx1"/>
              </a:solidFill>
            </a:endParaRPr>
          </a:p>
          <a:p>
            <a:r>
              <a:rPr lang="en-US" dirty="0">
                <a:solidFill>
                  <a:schemeClr val="tx2"/>
                </a:solidFill>
              </a:rPr>
              <a:t> </a:t>
            </a:r>
            <a:r>
              <a:rPr lang="en-US" dirty="0" smtClean="0">
                <a:solidFill>
                  <a:schemeClr val="tx2"/>
                </a:solidFill>
              </a:rPr>
              <a:t>2. Case </a:t>
            </a:r>
            <a:r>
              <a:rPr lang="en-US" dirty="0">
                <a:solidFill>
                  <a:schemeClr val="tx2"/>
                </a:solidFill>
              </a:rPr>
              <a:t>Report and/or Laboratory </a:t>
            </a:r>
            <a:r>
              <a:rPr lang="en-US" dirty="0" smtClean="0">
                <a:solidFill>
                  <a:schemeClr val="tx2"/>
                </a:solidFill>
              </a:rPr>
              <a:t>Report</a:t>
            </a:r>
          </a:p>
          <a:p>
            <a:endParaRPr lang="en-US" dirty="0">
              <a:solidFill>
                <a:schemeClr val="tx2"/>
              </a:solidFill>
            </a:endParaRPr>
          </a:p>
          <a:p>
            <a:r>
              <a:rPr lang="en-US" dirty="0" smtClean="0">
                <a:solidFill>
                  <a:schemeClr val="tx2"/>
                </a:solidFill>
              </a:rPr>
              <a:t>3. </a:t>
            </a:r>
            <a:r>
              <a:rPr lang="en-US" dirty="0">
                <a:solidFill>
                  <a:schemeClr val="tx2"/>
                </a:solidFill>
              </a:rPr>
              <a:t> </a:t>
            </a:r>
            <a:r>
              <a:rPr lang="en-US" dirty="0" smtClean="0">
                <a:solidFill>
                  <a:schemeClr val="tx2"/>
                </a:solidFill>
              </a:rPr>
              <a:t>eHARS </a:t>
            </a:r>
            <a:r>
              <a:rPr lang="en-US" dirty="0" smtClean="0"/>
              <a:t>or </a:t>
            </a:r>
            <a:r>
              <a:rPr lang="en-US" dirty="0"/>
              <a:t>equivalent </a:t>
            </a:r>
            <a:r>
              <a:rPr lang="en-US" dirty="0" smtClean="0"/>
              <a:t>software </a:t>
            </a:r>
            <a:r>
              <a:rPr lang="en-US" dirty="0" smtClean="0">
                <a:solidFill>
                  <a:schemeClr val="tx2"/>
                </a:solidFill>
              </a:rPr>
              <a:t>, </a:t>
            </a:r>
            <a:r>
              <a:rPr lang="en-US" dirty="0">
                <a:solidFill>
                  <a:schemeClr val="tx2"/>
                </a:solidFill>
              </a:rPr>
              <a:t>HIV Surveillance System Software (upgraded as needed by CDC and installed by state, separately-funded city, and dependent area staff</a:t>
            </a:r>
            <a:r>
              <a:rPr lang="en-US" dirty="0" smtClean="0">
                <a:solidFill>
                  <a:schemeClr val="tx2"/>
                </a:solidFill>
              </a:rPr>
              <a:t>)</a:t>
            </a:r>
          </a:p>
          <a:p>
            <a:pPr marL="0" indent="0">
              <a:buNone/>
            </a:pPr>
            <a:endParaRPr lang="en-US" dirty="0">
              <a:solidFill>
                <a:schemeClr val="tx2"/>
              </a:solidFill>
            </a:endParaRPr>
          </a:p>
          <a:p>
            <a:r>
              <a:rPr lang="en-US" dirty="0">
                <a:solidFill>
                  <a:schemeClr val="tx2"/>
                </a:solidFill>
              </a:rPr>
              <a:t> </a:t>
            </a:r>
            <a:r>
              <a:rPr lang="en-US" dirty="0" smtClean="0">
                <a:solidFill>
                  <a:schemeClr val="tx2"/>
                </a:solidFill>
              </a:rPr>
              <a:t>4. eHARS </a:t>
            </a:r>
            <a:r>
              <a:rPr lang="en-US" dirty="0"/>
              <a:t>or </a:t>
            </a:r>
            <a:r>
              <a:rPr lang="en-US" dirty="0" smtClean="0"/>
              <a:t>equivalent </a:t>
            </a:r>
            <a:r>
              <a:rPr lang="en-US" dirty="0" smtClean="0">
                <a:solidFill>
                  <a:schemeClr val="tx2"/>
                </a:solidFill>
              </a:rPr>
              <a:t>Software </a:t>
            </a:r>
            <a:r>
              <a:rPr lang="en-US" dirty="0">
                <a:solidFill>
                  <a:schemeClr val="tx2"/>
                </a:solidFill>
              </a:rPr>
              <a:t>User Instructions (updated with releases of successive version of eHARS)</a:t>
            </a:r>
          </a:p>
          <a:p>
            <a:pPr marL="0" indent="0">
              <a:buNone/>
            </a:pPr>
            <a:r>
              <a:rPr lang="en-US" b="1" dirty="0" smtClean="0">
                <a:solidFill>
                  <a:schemeClr val="tx2"/>
                </a:solidFill>
              </a:rPr>
              <a:t>	</a:t>
            </a:r>
          </a:p>
          <a:p>
            <a:endParaRPr lang="en-US" dirty="0">
              <a:solidFill>
                <a:schemeClr val="tx2"/>
              </a:solidFill>
            </a:endParaRPr>
          </a:p>
          <a:p>
            <a:endParaRPr lang="en-US" dirty="0">
              <a:solidFill>
                <a:schemeClr val="tx2"/>
              </a:solidFill>
            </a:endParaRPr>
          </a:p>
        </p:txBody>
      </p:sp>
    </p:spTree>
    <p:extLst>
      <p:ext uri="{BB962C8B-B14F-4D97-AF65-F5344CB8AC3E}">
        <p14:creationId xmlns:p14="http://schemas.microsoft.com/office/powerpoint/2010/main" val="3055041552"/>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81953"/>
            <a:ext cx="8458200" cy="4769224"/>
          </a:xfrm>
        </p:spPr>
        <p:txBody>
          <a:bodyPr/>
          <a:lstStyle/>
          <a:p>
            <a:r>
              <a:rPr lang="en-US" sz="2000" dirty="0">
                <a:solidFill>
                  <a:schemeClr val="tx2"/>
                </a:solidFill>
              </a:rPr>
              <a:t> </a:t>
            </a:r>
            <a:r>
              <a:rPr lang="en-US" sz="2000" dirty="0" smtClean="0">
                <a:solidFill>
                  <a:schemeClr val="tx2"/>
                </a:solidFill>
              </a:rPr>
              <a:t>5. Standard </a:t>
            </a:r>
            <a:r>
              <a:rPr lang="en-US" sz="2000" dirty="0">
                <a:solidFill>
                  <a:schemeClr val="tx2"/>
                </a:solidFill>
              </a:rPr>
              <a:t>Procedures for State Processing of CDC Routine Interstate Duplicate Review (RIDR) Reports: eHARS Users (updated with CDC’s dissemination of RIDR reports, typically every six months</a:t>
            </a:r>
            <a:r>
              <a:rPr lang="en-US" sz="2000" dirty="0" smtClean="0">
                <a:solidFill>
                  <a:schemeClr val="tx2"/>
                </a:solidFill>
              </a:rPr>
              <a:t>)</a:t>
            </a:r>
          </a:p>
          <a:p>
            <a:pPr marL="0" indent="0">
              <a:buNone/>
            </a:pPr>
            <a:endParaRPr lang="en-US" sz="2000" dirty="0">
              <a:solidFill>
                <a:schemeClr val="tx2"/>
              </a:solidFill>
            </a:endParaRPr>
          </a:p>
          <a:p>
            <a:r>
              <a:rPr lang="en-US" sz="2000" dirty="0">
                <a:solidFill>
                  <a:schemeClr val="tx2"/>
                </a:solidFill>
              </a:rPr>
              <a:t> </a:t>
            </a:r>
            <a:r>
              <a:rPr lang="en-US" sz="2000" dirty="0" smtClean="0">
                <a:solidFill>
                  <a:schemeClr val="tx2"/>
                </a:solidFill>
              </a:rPr>
              <a:t>6. Variables </a:t>
            </a:r>
            <a:r>
              <a:rPr lang="en-US" sz="2000" dirty="0">
                <a:solidFill>
                  <a:schemeClr val="tx2"/>
                </a:solidFill>
              </a:rPr>
              <a:t>Used to Calculate Date of Diagnosis of HIV infection (eHARS variable name </a:t>
            </a:r>
            <a:r>
              <a:rPr lang="en-US" sz="2000" i="1" dirty="0" err="1">
                <a:solidFill>
                  <a:schemeClr val="tx2"/>
                </a:solidFill>
              </a:rPr>
              <a:t>hiv_dx_dt</a:t>
            </a:r>
            <a:r>
              <a:rPr lang="en-US" sz="2000" dirty="0" smtClean="0">
                <a:solidFill>
                  <a:schemeClr val="tx2"/>
                </a:solidFill>
              </a:rPr>
              <a:t>)</a:t>
            </a:r>
          </a:p>
          <a:p>
            <a:pPr marL="0" indent="0">
              <a:buNone/>
            </a:pPr>
            <a:endParaRPr lang="en-US" sz="2000" dirty="0" smtClean="0">
              <a:solidFill>
                <a:schemeClr val="tx2"/>
              </a:solidFill>
            </a:endParaRPr>
          </a:p>
          <a:p>
            <a:r>
              <a:rPr lang="en-US" sz="2000" dirty="0" smtClean="0">
                <a:solidFill>
                  <a:schemeClr val="tx2"/>
                </a:solidFill>
              </a:rPr>
              <a:t>7. </a:t>
            </a:r>
            <a:r>
              <a:rPr lang="en-US" sz="2000" u="sng" dirty="0">
                <a:solidFill>
                  <a:schemeClr val="tx2"/>
                </a:solidFill>
              </a:rPr>
              <a:t>Calculation of Date of Diagnosis of HIV Disease </a:t>
            </a:r>
            <a:r>
              <a:rPr lang="en-US" sz="2000" dirty="0">
                <a:solidFill>
                  <a:schemeClr val="tx2"/>
                </a:solidFill>
              </a:rPr>
              <a:t> (eHARS variable name </a:t>
            </a:r>
            <a:r>
              <a:rPr lang="en-US" sz="2000" i="1" dirty="0">
                <a:solidFill>
                  <a:schemeClr val="tx2"/>
                </a:solidFill>
              </a:rPr>
              <a:t>hiv_aids_dx_dt</a:t>
            </a:r>
            <a:r>
              <a:rPr lang="en-US" sz="2000" dirty="0" smtClean="0">
                <a:solidFill>
                  <a:schemeClr val="tx2"/>
                </a:solidFill>
              </a:rPr>
              <a:t>): from earliest of these three dates:</a:t>
            </a:r>
            <a:endParaRPr lang="en-US" sz="2000" dirty="0">
              <a:solidFill>
                <a:schemeClr val="tx2"/>
              </a:solidFill>
            </a:endParaRPr>
          </a:p>
          <a:p>
            <a:pPr lvl="1"/>
            <a:r>
              <a:rPr lang="en-US" b="1" dirty="0" smtClean="0">
                <a:solidFill>
                  <a:schemeClr val="tx2"/>
                </a:solidFill>
              </a:rPr>
              <a:t>Date </a:t>
            </a:r>
            <a:r>
              <a:rPr lang="en-US" b="1" dirty="0">
                <a:solidFill>
                  <a:schemeClr val="tx2"/>
                </a:solidFill>
              </a:rPr>
              <a:t>of earliest diagnosis of HIV infection, stage 1, 2, or unknown  (</a:t>
            </a:r>
            <a:r>
              <a:rPr lang="en-US" b="1" i="1" dirty="0" err="1" smtClean="0">
                <a:solidFill>
                  <a:schemeClr val="tx2"/>
                </a:solidFill>
              </a:rPr>
              <a:t>hiv_dx_dt</a:t>
            </a:r>
            <a:r>
              <a:rPr lang="en-US" b="1" dirty="0" smtClean="0">
                <a:solidFill>
                  <a:schemeClr val="tx2"/>
                </a:solidFill>
              </a:rPr>
              <a:t>)</a:t>
            </a:r>
            <a:endParaRPr lang="en-US" b="1" i="1" dirty="0">
              <a:solidFill>
                <a:schemeClr val="tx2"/>
              </a:solidFill>
            </a:endParaRPr>
          </a:p>
          <a:p>
            <a:pPr lvl="1"/>
            <a:r>
              <a:rPr lang="en-US" b="1" dirty="0">
                <a:solidFill>
                  <a:schemeClr val="tx2"/>
                </a:solidFill>
              </a:rPr>
              <a:t>Date of earliest diagnosis of HIV infection, stage 3 (AIDS) (</a:t>
            </a:r>
            <a:r>
              <a:rPr lang="en-US" b="1" i="1" dirty="0">
                <a:solidFill>
                  <a:schemeClr val="tx2"/>
                </a:solidFill>
              </a:rPr>
              <a:t>aids_dxx_dt</a:t>
            </a:r>
            <a:r>
              <a:rPr lang="en-US" b="1" dirty="0">
                <a:solidFill>
                  <a:schemeClr val="tx2"/>
                </a:solidFill>
              </a:rPr>
              <a:t>) </a:t>
            </a:r>
            <a:r>
              <a:rPr lang="en-US" b="1" dirty="0" smtClean="0">
                <a:solidFill>
                  <a:schemeClr val="tx2"/>
                </a:solidFill>
              </a:rPr>
              <a:t>	</a:t>
            </a:r>
          </a:p>
          <a:p>
            <a:endParaRPr lang="en-US" sz="2000" dirty="0">
              <a:solidFill>
                <a:schemeClr val="tx2"/>
              </a:solidFill>
            </a:endParaRPr>
          </a:p>
          <a:p>
            <a:endParaRPr lang="en-US" sz="2000" dirty="0">
              <a:solidFill>
                <a:schemeClr val="tx2"/>
              </a:solidFill>
            </a:endParaRPr>
          </a:p>
        </p:txBody>
      </p:sp>
      <p:sp>
        <p:nvSpPr>
          <p:cNvPr id="5" name="Title 1"/>
          <p:cNvSpPr txBox="1">
            <a:spLocks/>
          </p:cNvSpPr>
          <p:nvPr/>
        </p:nvSpPr>
        <p:spPr>
          <a:xfrm>
            <a:off x="304800" y="381000"/>
            <a:ext cx="8382000" cy="838200"/>
          </a:xfrm>
          <a:prstGeom prst="rect">
            <a:avLst/>
          </a:prstGeom>
        </p:spPr>
        <p:txBody>
          <a:bodyPr anchor="b" anchorCtr="0"/>
          <a:lstStyle>
            <a:lvl1pPr algn="ctr" defTabSz="914400" rtl="0" eaLnBrk="1" latinLnBrk="0" hangingPunct="1">
              <a:lnSpc>
                <a:spcPts val="3000"/>
              </a:lnSpc>
              <a:spcBef>
                <a:spcPct val="0"/>
              </a:spcBef>
              <a:buNone/>
              <a:defRPr sz="2800" b="1" kern="1200" baseline="0">
                <a:solidFill>
                  <a:schemeClr val="bg1"/>
                </a:solidFill>
                <a:effectLst/>
                <a:latin typeface="+mj-lt"/>
                <a:ea typeface="+mj-ea"/>
                <a:cs typeface="+mj-cs"/>
              </a:defRPr>
            </a:lvl1pPr>
          </a:lstStyle>
          <a:p>
            <a:r>
              <a:rPr lang="en-US" sz="3200" dirty="0" smtClean="0"/>
              <a:t>Structural Requirements to establish HIV Diagnosis Date </a:t>
            </a:r>
            <a:r>
              <a:rPr lang="en-US" sz="1800" dirty="0" smtClean="0"/>
              <a:t>(2nd of 2)</a:t>
            </a:r>
            <a:endParaRPr lang="en-US" sz="1800" dirty="0"/>
          </a:p>
        </p:txBody>
      </p:sp>
    </p:spTree>
    <p:extLst>
      <p:ext uri="{BB962C8B-B14F-4D97-AF65-F5344CB8AC3E}">
        <p14:creationId xmlns:p14="http://schemas.microsoft.com/office/powerpoint/2010/main" val="3502288068"/>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15962"/>
          </a:xfrm>
        </p:spPr>
        <p:txBody>
          <a:bodyPr anchor="ctr"/>
          <a:lstStyle/>
          <a:p>
            <a:r>
              <a:rPr lang="en-US" dirty="0" smtClean="0"/>
              <a:t>HIV Diagnosis Date</a:t>
            </a:r>
            <a:endParaRPr lang="en-US" dirty="0"/>
          </a:p>
        </p:txBody>
      </p:sp>
      <p:sp>
        <p:nvSpPr>
          <p:cNvPr id="3" name="Content Placeholder 2"/>
          <p:cNvSpPr>
            <a:spLocks noGrp="1"/>
          </p:cNvSpPr>
          <p:nvPr>
            <p:ph idx="1"/>
          </p:nvPr>
        </p:nvSpPr>
        <p:spPr>
          <a:xfrm>
            <a:off x="457200" y="1447800"/>
            <a:ext cx="8229600" cy="4800599"/>
          </a:xfrm>
        </p:spPr>
        <p:txBody>
          <a:bodyPr/>
          <a:lstStyle/>
          <a:p>
            <a:r>
              <a:rPr lang="en-US" dirty="0">
                <a:solidFill>
                  <a:schemeClr val="tx2"/>
                </a:solidFill>
              </a:rPr>
              <a:t>HIV Infection Diagnosis Date and HIV Infection Stage 3 (AIDS) Diagnosis Date </a:t>
            </a:r>
            <a:r>
              <a:rPr lang="en-US" dirty="0" smtClean="0">
                <a:solidFill>
                  <a:schemeClr val="tx2"/>
                </a:solidFill>
              </a:rPr>
              <a:t>Relationship</a:t>
            </a:r>
          </a:p>
          <a:p>
            <a:pPr marL="0" indent="0">
              <a:buNone/>
            </a:pPr>
            <a:endParaRPr lang="en-US" dirty="0" smtClean="0">
              <a:solidFill>
                <a:schemeClr val="tx2"/>
              </a:solidFill>
            </a:endParaRPr>
          </a:p>
          <a:p>
            <a:r>
              <a:rPr lang="en-US" dirty="0" smtClean="0">
                <a:solidFill>
                  <a:schemeClr val="tx2"/>
                </a:solidFill>
              </a:rPr>
              <a:t>Anonymous </a:t>
            </a:r>
            <a:r>
              <a:rPr lang="en-US" dirty="0">
                <a:solidFill>
                  <a:schemeClr val="tx2"/>
                </a:solidFill>
              </a:rPr>
              <a:t>Test Results and Patient Self-Reported </a:t>
            </a:r>
            <a:r>
              <a:rPr lang="en-US" dirty="0" smtClean="0">
                <a:solidFill>
                  <a:schemeClr val="tx2"/>
                </a:solidFill>
              </a:rPr>
              <a:t>Date</a:t>
            </a:r>
          </a:p>
          <a:p>
            <a:pPr marL="0" indent="0">
              <a:buNone/>
            </a:pPr>
            <a:endParaRPr lang="en-US" dirty="0" smtClean="0">
              <a:solidFill>
                <a:schemeClr val="tx2"/>
              </a:solidFill>
            </a:endParaRPr>
          </a:p>
          <a:p>
            <a:r>
              <a:rPr lang="en-US" dirty="0">
                <a:solidFill>
                  <a:schemeClr val="tx2"/>
                </a:solidFill>
              </a:rPr>
              <a:t>Physician-Documented Diagnosis </a:t>
            </a:r>
            <a:r>
              <a:rPr lang="en-US" dirty="0" smtClean="0">
                <a:solidFill>
                  <a:schemeClr val="tx2"/>
                </a:solidFill>
              </a:rPr>
              <a:t>Date</a:t>
            </a:r>
          </a:p>
          <a:p>
            <a:pPr marL="0" indent="0">
              <a:buNone/>
            </a:pPr>
            <a:endParaRPr lang="en-US" dirty="0" smtClean="0">
              <a:solidFill>
                <a:schemeClr val="tx2"/>
              </a:solidFill>
            </a:endParaRPr>
          </a:p>
          <a:p>
            <a:r>
              <a:rPr lang="en-US" dirty="0">
                <a:solidFill>
                  <a:schemeClr val="tx2"/>
                </a:solidFill>
              </a:rPr>
              <a:t>Laboratory Test Dates  </a:t>
            </a:r>
            <a:endParaRPr lang="en-US" dirty="0" smtClean="0">
              <a:solidFill>
                <a:schemeClr val="tx2"/>
              </a:solidFill>
            </a:endParaRPr>
          </a:p>
          <a:p>
            <a:pPr marL="0" indent="0">
              <a:buNone/>
            </a:pPr>
            <a:endParaRPr lang="en-US" dirty="0">
              <a:solidFill>
                <a:schemeClr val="tx2"/>
              </a:solidFill>
            </a:endParaRPr>
          </a:p>
          <a:p>
            <a:r>
              <a:rPr lang="en-US" dirty="0">
                <a:solidFill>
                  <a:schemeClr val="tx2"/>
                </a:solidFill>
              </a:rPr>
              <a:t> </a:t>
            </a:r>
            <a:r>
              <a:rPr lang="en-US" dirty="0" smtClean="0">
                <a:solidFill>
                  <a:schemeClr val="tx2"/>
                </a:solidFill>
              </a:rPr>
              <a:t>Pediatric </a:t>
            </a:r>
            <a:r>
              <a:rPr lang="en-US" dirty="0">
                <a:solidFill>
                  <a:schemeClr val="tx2"/>
                </a:solidFill>
              </a:rPr>
              <a:t>Cases</a:t>
            </a:r>
          </a:p>
          <a:p>
            <a:pPr lvl="0"/>
            <a:endParaRPr lang="en-US" dirty="0">
              <a:solidFill>
                <a:schemeClr val="tx2"/>
              </a:solidFill>
            </a:endParaRPr>
          </a:p>
          <a:p>
            <a:endParaRPr lang="en-US" dirty="0">
              <a:solidFill>
                <a:schemeClr val="tx2"/>
              </a:solidFill>
            </a:endParaRPr>
          </a:p>
          <a:p>
            <a:endParaRPr lang="en-US" dirty="0" smtClean="0">
              <a:solidFill>
                <a:schemeClr val="tx2"/>
              </a:solidFill>
            </a:endParaRPr>
          </a:p>
          <a:p>
            <a:endParaRPr lang="en-US" dirty="0">
              <a:solidFill>
                <a:schemeClr val="tx2"/>
              </a:solidFill>
            </a:endParaRPr>
          </a:p>
          <a:p>
            <a:endParaRPr lang="en-US" dirty="0">
              <a:solidFill>
                <a:schemeClr val="tx2"/>
              </a:solidFill>
            </a:endParaRPr>
          </a:p>
          <a:p>
            <a:endParaRPr lang="en-US" dirty="0">
              <a:solidFill>
                <a:schemeClr val="tx2"/>
              </a:solidFill>
            </a:endParaRPr>
          </a:p>
        </p:txBody>
      </p:sp>
    </p:spTree>
    <p:extLst>
      <p:ext uri="{BB962C8B-B14F-4D97-AF65-F5344CB8AC3E}">
        <p14:creationId xmlns:p14="http://schemas.microsoft.com/office/powerpoint/2010/main" val="354104177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43000"/>
            <a:ext cx="8305800" cy="3886200"/>
          </a:xfrm>
        </p:spPr>
        <p:txBody>
          <a:bodyPr/>
          <a:lstStyle/>
          <a:p>
            <a:r>
              <a:rPr lang="en-US" sz="2000" dirty="0">
                <a:solidFill>
                  <a:schemeClr val="tx2"/>
                </a:solidFill>
              </a:rPr>
              <a:t>1.  Case Definition (available at </a:t>
            </a:r>
            <a:r>
              <a:rPr lang="en-US" sz="2000" dirty="0">
                <a:solidFill>
                  <a:schemeClr val="tx2"/>
                </a:solidFill>
                <a:hlinkClick r:id="rId3"/>
              </a:rPr>
              <a:t>http://</a:t>
            </a:r>
            <a:r>
              <a:rPr lang="en-US" sz="2000" dirty="0" smtClean="0">
                <a:solidFill>
                  <a:schemeClr val="tx2"/>
                </a:solidFill>
                <a:hlinkClick r:id="rId3"/>
              </a:rPr>
              <a:t>www.cdc.gov/mmwr/preview/mmwrhtml/rr5710a1.htm</a:t>
            </a:r>
            <a:r>
              <a:rPr lang="en-US" sz="2000" dirty="0" smtClean="0">
                <a:solidFill>
                  <a:schemeClr val="tx2"/>
                </a:solidFill>
              </a:rPr>
              <a:t> )</a:t>
            </a:r>
            <a:endParaRPr lang="en-US" sz="2000" dirty="0">
              <a:solidFill>
                <a:schemeClr val="tx2"/>
              </a:solidFill>
            </a:endParaRPr>
          </a:p>
          <a:p>
            <a:r>
              <a:rPr lang="en-US" sz="2000" dirty="0">
                <a:solidFill>
                  <a:schemeClr val="tx2"/>
                </a:solidFill>
              </a:rPr>
              <a:t>Case Report</a:t>
            </a:r>
          </a:p>
          <a:p>
            <a:r>
              <a:rPr lang="en-US" sz="2000" dirty="0" smtClean="0">
                <a:solidFill>
                  <a:schemeClr val="tx2"/>
                </a:solidFill>
              </a:rPr>
              <a:t>2</a:t>
            </a:r>
            <a:r>
              <a:rPr lang="en-US" sz="2000" dirty="0">
                <a:solidFill>
                  <a:schemeClr val="tx2"/>
                </a:solidFill>
              </a:rPr>
              <a:t>.  eHARS Software</a:t>
            </a:r>
          </a:p>
          <a:p>
            <a:r>
              <a:rPr lang="en-US" sz="2000" dirty="0" smtClean="0">
                <a:solidFill>
                  <a:schemeClr val="tx2"/>
                </a:solidFill>
              </a:rPr>
              <a:t>3</a:t>
            </a:r>
            <a:r>
              <a:rPr lang="en-US" sz="2000" dirty="0">
                <a:solidFill>
                  <a:schemeClr val="tx2"/>
                </a:solidFill>
              </a:rPr>
              <a:t>.  eHARS Software User </a:t>
            </a:r>
            <a:r>
              <a:rPr lang="en-US" sz="2000" dirty="0" smtClean="0">
                <a:solidFill>
                  <a:schemeClr val="tx2"/>
                </a:solidFill>
              </a:rPr>
              <a:t>Instructions</a:t>
            </a:r>
            <a:r>
              <a:rPr lang="en-US" sz="2000" dirty="0">
                <a:solidFill>
                  <a:schemeClr val="tx2"/>
                </a:solidFill>
              </a:rPr>
              <a:t> </a:t>
            </a:r>
          </a:p>
          <a:p>
            <a:r>
              <a:rPr lang="en-US" sz="2000" dirty="0">
                <a:solidFill>
                  <a:schemeClr val="tx2"/>
                </a:solidFill>
              </a:rPr>
              <a:t>4.  CSTE Position Statement 03-ID-10 (2003) (</a:t>
            </a:r>
            <a:r>
              <a:rPr lang="en-US" sz="2000" u="sng" dirty="0">
                <a:solidFill>
                  <a:schemeClr val="tx2"/>
                </a:solidFill>
              </a:rPr>
              <a:t>Appendix C</a:t>
            </a:r>
            <a:r>
              <a:rPr lang="en-US" sz="2000" dirty="0" smtClean="0">
                <a:solidFill>
                  <a:schemeClr val="tx2"/>
                </a:solidFill>
              </a:rPr>
              <a:t>)</a:t>
            </a:r>
            <a:endParaRPr lang="en-US" sz="2000" dirty="0">
              <a:solidFill>
                <a:schemeClr val="tx2"/>
              </a:solidFill>
            </a:endParaRPr>
          </a:p>
          <a:p>
            <a:r>
              <a:rPr lang="en-US" sz="2000" dirty="0">
                <a:solidFill>
                  <a:schemeClr val="tx2"/>
                </a:solidFill>
              </a:rPr>
              <a:t>5.  CSTE Position Statement 17 (1986):  AIDS Case Reporting:  </a:t>
            </a:r>
            <a:r>
              <a:rPr lang="en-US" sz="2000" dirty="0" smtClean="0">
                <a:solidFill>
                  <a:schemeClr val="tx2"/>
                </a:solidFill>
              </a:rPr>
              <a:t>Reciprocal Notification </a:t>
            </a:r>
            <a:r>
              <a:rPr lang="en-US" sz="2000" dirty="0">
                <a:solidFill>
                  <a:schemeClr val="tx2"/>
                </a:solidFill>
              </a:rPr>
              <a:t>(</a:t>
            </a:r>
            <a:r>
              <a:rPr lang="en-US" sz="2000" u="sng" dirty="0">
                <a:solidFill>
                  <a:schemeClr val="tx2"/>
                </a:solidFill>
              </a:rPr>
              <a:t>Appendix A</a:t>
            </a:r>
            <a:r>
              <a:rPr lang="en-US" sz="2000" dirty="0">
                <a:solidFill>
                  <a:schemeClr val="tx2"/>
                </a:solidFill>
              </a:rPr>
              <a:t>)</a:t>
            </a:r>
          </a:p>
          <a:p>
            <a:r>
              <a:rPr lang="en-US" sz="2000" dirty="0">
                <a:solidFill>
                  <a:schemeClr val="tx2"/>
                </a:solidFill>
              </a:rPr>
              <a:t> </a:t>
            </a:r>
            <a:r>
              <a:rPr lang="en-US" sz="2000" dirty="0" smtClean="0">
                <a:solidFill>
                  <a:schemeClr val="tx2"/>
                </a:solidFill>
              </a:rPr>
              <a:t>6. CSTE </a:t>
            </a:r>
            <a:r>
              <a:rPr lang="en-US" sz="2000" dirty="0">
                <a:solidFill>
                  <a:schemeClr val="tx2"/>
                </a:solidFill>
              </a:rPr>
              <a:t>Position Statement 01-ID-04 (2002): Reciprocal (Interstate) Notification of HIV Cases (</a:t>
            </a:r>
            <a:r>
              <a:rPr lang="en-US" sz="2000" u="sng" dirty="0">
                <a:solidFill>
                  <a:schemeClr val="tx2"/>
                </a:solidFill>
              </a:rPr>
              <a:t>Appendix B</a:t>
            </a:r>
            <a:r>
              <a:rPr lang="en-US" sz="2000" dirty="0">
                <a:solidFill>
                  <a:schemeClr val="tx2"/>
                </a:solidFill>
              </a:rPr>
              <a:t>)</a:t>
            </a:r>
          </a:p>
          <a:p>
            <a:r>
              <a:rPr lang="en-US" sz="2000" dirty="0">
                <a:solidFill>
                  <a:schemeClr val="tx2"/>
                </a:solidFill>
              </a:rPr>
              <a:t> </a:t>
            </a:r>
            <a:r>
              <a:rPr lang="en-US" sz="2000" dirty="0" smtClean="0">
                <a:solidFill>
                  <a:schemeClr val="tx2"/>
                </a:solidFill>
              </a:rPr>
              <a:t>7. Description </a:t>
            </a:r>
            <a:r>
              <a:rPr lang="en-US" sz="2000" dirty="0">
                <a:solidFill>
                  <a:schemeClr val="tx2"/>
                </a:solidFill>
              </a:rPr>
              <a:t>of Variables related to residence at diagnosis, Table 2</a:t>
            </a:r>
          </a:p>
          <a:p>
            <a:endParaRPr lang="en-US" sz="2000" dirty="0">
              <a:solidFill>
                <a:schemeClr val="tx2"/>
              </a:solidFill>
            </a:endParaRPr>
          </a:p>
        </p:txBody>
      </p:sp>
      <p:sp>
        <p:nvSpPr>
          <p:cNvPr id="5" name="Title 4"/>
          <p:cNvSpPr>
            <a:spLocks noGrp="1"/>
          </p:cNvSpPr>
          <p:nvPr>
            <p:ph type="title"/>
          </p:nvPr>
        </p:nvSpPr>
        <p:spPr>
          <a:xfrm>
            <a:off x="457200" y="381000"/>
            <a:ext cx="8229600" cy="808038"/>
          </a:xfrm>
        </p:spPr>
        <p:txBody>
          <a:bodyPr/>
          <a:lstStyle/>
          <a:p>
            <a:r>
              <a:rPr lang="en-US" dirty="0"/>
              <a:t>Structural Requirements </a:t>
            </a:r>
            <a:r>
              <a:rPr lang="en-US" dirty="0" smtClean="0"/>
              <a:t>to determine</a:t>
            </a:r>
            <a:br>
              <a:rPr lang="en-US" dirty="0" smtClean="0"/>
            </a:br>
            <a:r>
              <a:rPr lang="en-US" dirty="0" smtClean="0"/>
              <a:t> Residence </a:t>
            </a:r>
            <a:r>
              <a:rPr lang="en-US" dirty="0"/>
              <a:t>at time of </a:t>
            </a:r>
            <a:r>
              <a:rPr lang="en-US" dirty="0" smtClean="0"/>
              <a:t>diagnosis</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613314040"/>
              </p:ext>
            </p:extLst>
          </p:nvPr>
        </p:nvGraphicFramePr>
        <p:xfrm>
          <a:off x="762000" y="5181600"/>
          <a:ext cx="7924800" cy="1143000"/>
        </p:xfrm>
        <a:graphic>
          <a:graphicData uri="http://schemas.openxmlformats.org/drawingml/2006/table">
            <a:tbl>
              <a:tblPr firstRow="1" firstCol="1" bandRow="1">
                <a:tableStyleId>{5C22544A-7EE6-4342-B048-85BDC9FD1C3A}</a:tableStyleId>
              </a:tblPr>
              <a:tblGrid>
                <a:gridCol w="1600200"/>
                <a:gridCol w="4191000"/>
                <a:gridCol w="2133600"/>
              </a:tblGrid>
              <a:tr h="381000">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Geographic unit</a:t>
                      </a:r>
                      <a:endParaRPr lang="en-US" sz="1600" dirty="0">
                        <a:effectLst/>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eHARS variable label</a:t>
                      </a:r>
                      <a:endParaRPr lang="en-US" sz="1600" dirty="0">
                        <a:effectLst/>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eHARS variable name</a:t>
                      </a:r>
                      <a:endParaRPr lang="en-US" sz="1600" dirty="0">
                        <a:effectLst/>
                        <a:latin typeface="Calibri"/>
                        <a:ea typeface="Times New Roman"/>
                        <a:cs typeface="Times New Roman"/>
                      </a:endParaRPr>
                    </a:p>
                  </a:txBody>
                  <a:tcPr marL="68580" marR="68580" marT="0" marB="0" anchor="ctr"/>
                </a:tc>
              </a:tr>
              <a:tr h="396240">
                <a:tc rowSpan="2">
                  <a:txBody>
                    <a:bodyPr/>
                    <a:lstStyle/>
                    <a:p>
                      <a:pPr algn="ctr"/>
                      <a:r>
                        <a:rPr lang="en-US" sz="1600" b="1" kern="1200" dirty="0" smtClean="0">
                          <a:solidFill>
                            <a:schemeClr val="lt1"/>
                          </a:solidFill>
                          <a:effectLst/>
                          <a:latin typeface="+mn-lt"/>
                          <a:ea typeface="+mn-ea"/>
                          <a:cs typeface="+mn-cs"/>
                        </a:rPr>
                        <a:t>State</a:t>
                      </a:r>
                      <a:endParaRPr lang="en-US" sz="1600" dirty="0"/>
                    </a:p>
                  </a:txBody>
                  <a:tcPr anchor="ctr"/>
                </a:tc>
                <a:tc>
                  <a:txBody>
                    <a:bodyPr/>
                    <a:lstStyle/>
                    <a:p>
                      <a:pPr marL="0" marR="0" algn="ctr">
                        <a:lnSpc>
                          <a:spcPct val="115000"/>
                        </a:lnSpc>
                        <a:spcBef>
                          <a:spcPts val="0"/>
                        </a:spcBef>
                        <a:spcAft>
                          <a:spcPts val="0"/>
                        </a:spcAft>
                      </a:pPr>
                      <a:r>
                        <a:rPr lang="en-US" sz="1600" dirty="0">
                          <a:effectLst/>
                        </a:rPr>
                        <a:t>State of Residence at AIDS Diagnosis </a:t>
                      </a:r>
                      <a:endParaRPr lang="en-US" sz="1600" dirty="0">
                        <a:effectLst/>
                        <a:latin typeface="Calibri"/>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600" i="1" dirty="0">
                          <a:effectLst/>
                        </a:rPr>
                        <a:t>rsa_state_cd</a:t>
                      </a:r>
                      <a:endParaRPr lang="en-US" sz="1600" i="1" dirty="0">
                        <a:effectLst/>
                        <a:latin typeface="Calibri"/>
                        <a:ea typeface="Times New Roman"/>
                        <a:cs typeface="Times New Roman"/>
                      </a:endParaRPr>
                    </a:p>
                  </a:txBody>
                  <a:tcPr marL="68580" marR="68580" marT="0" marB="0" anchor="ctr"/>
                </a:tc>
              </a:tr>
              <a:tr h="365760">
                <a:tc vMerge="1">
                  <a:txBody>
                    <a:bodyPr/>
                    <a:lstStyle/>
                    <a:p>
                      <a:endParaRPr lang="en-US"/>
                    </a:p>
                  </a:txBody>
                  <a:tcPr/>
                </a:tc>
                <a:tc>
                  <a:txBody>
                    <a:bodyPr/>
                    <a:lstStyle/>
                    <a:p>
                      <a:pPr marL="0" marR="0" algn="ctr">
                        <a:lnSpc>
                          <a:spcPct val="115000"/>
                        </a:lnSpc>
                        <a:spcBef>
                          <a:spcPts val="0"/>
                        </a:spcBef>
                        <a:spcAft>
                          <a:spcPts val="0"/>
                        </a:spcAft>
                      </a:pPr>
                      <a:r>
                        <a:rPr lang="en-US" sz="1600" dirty="0">
                          <a:effectLst/>
                        </a:rPr>
                        <a:t>State of Residence  at HIV Disease Diagnosis</a:t>
                      </a:r>
                      <a:endParaRPr lang="en-US" sz="1600" dirty="0">
                        <a:effectLst/>
                        <a:latin typeface="Calibri"/>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600" i="1" dirty="0" smtClean="0">
                          <a:effectLst/>
                        </a:rPr>
                        <a:t>rsh_state_cd</a:t>
                      </a:r>
                      <a:endParaRPr lang="en-US" sz="1600" i="1" dirty="0">
                        <a:effectLst/>
                        <a:latin typeface="Calibri"/>
                        <a:ea typeface="Times New Roman"/>
                        <a:cs typeface="Times New Roman"/>
                      </a:endParaRPr>
                    </a:p>
                  </a:txBody>
                  <a:tcPr marL="68580" marR="68580" marT="0" marB="0" anchor="ctr"/>
                </a:tc>
              </a:tr>
            </a:tbl>
          </a:graphicData>
        </a:graphic>
      </p:graphicFrame>
    </p:spTree>
    <p:extLst>
      <p:ext uri="{BB962C8B-B14F-4D97-AF65-F5344CB8AC3E}">
        <p14:creationId xmlns:p14="http://schemas.microsoft.com/office/powerpoint/2010/main" val="411778209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534400" cy="533400"/>
          </a:xfrm>
        </p:spPr>
        <p:txBody>
          <a:bodyPr/>
          <a:lstStyle/>
          <a:p>
            <a:r>
              <a:rPr lang="en-US" sz="2400" dirty="0" smtClean="0"/>
              <a:t>Process Standards, Residence at Diagnosis Information</a:t>
            </a:r>
            <a:endParaRPr lang="en-US" sz="2400" dirty="0"/>
          </a:p>
        </p:txBody>
      </p:sp>
      <p:sp>
        <p:nvSpPr>
          <p:cNvPr id="3" name="Content Placeholder 2"/>
          <p:cNvSpPr>
            <a:spLocks noGrp="1"/>
          </p:cNvSpPr>
          <p:nvPr>
            <p:ph idx="1"/>
          </p:nvPr>
        </p:nvSpPr>
        <p:spPr>
          <a:xfrm>
            <a:off x="304800" y="762000"/>
            <a:ext cx="8534400" cy="5791200"/>
          </a:xfrm>
        </p:spPr>
        <p:txBody>
          <a:bodyPr/>
          <a:lstStyle/>
          <a:p>
            <a:r>
              <a:rPr lang="en-US" sz="2000" dirty="0" smtClean="0">
                <a:solidFill>
                  <a:schemeClr val="tx2"/>
                </a:solidFill>
              </a:rPr>
              <a:t>Entered </a:t>
            </a:r>
            <a:r>
              <a:rPr lang="en-US" sz="2000" dirty="0">
                <a:solidFill>
                  <a:schemeClr val="tx2"/>
                </a:solidFill>
              </a:rPr>
              <a:t>at the local jurisdiction, </a:t>
            </a:r>
            <a:r>
              <a:rPr lang="en-US" sz="2000" dirty="0" smtClean="0">
                <a:solidFill>
                  <a:schemeClr val="tx2"/>
                </a:solidFill>
              </a:rPr>
              <a:t>reflects </a:t>
            </a:r>
            <a:r>
              <a:rPr lang="en-US" sz="2000" dirty="0">
                <a:solidFill>
                  <a:schemeClr val="tx2"/>
                </a:solidFill>
              </a:rPr>
              <a:t>residence at the time of diagnosis of HIV infection and/or stage 3 (AIDS). The home address given by the patient at the time of diagnosis is considered his or her usual residence</a:t>
            </a:r>
            <a:r>
              <a:rPr lang="en-US" sz="2000" dirty="0" smtClean="0">
                <a:solidFill>
                  <a:schemeClr val="tx2"/>
                </a:solidFill>
              </a:rPr>
              <a:t>.</a:t>
            </a:r>
          </a:p>
          <a:p>
            <a:r>
              <a:rPr lang="en-US" sz="2000" dirty="0" smtClean="0">
                <a:solidFill>
                  <a:schemeClr val="tx2"/>
                </a:solidFill>
              </a:rPr>
              <a:t>Circumstances </a:t>
            </a:r>
            <a:r>
              <a:rPr lang="en-US" sz="2000" dirty="0">
                <a:solidFill>
                  <a:schemeClr val="tx2"/>
                </a:solidFill>
              </a:rPr>
              <a:t>in Which Questions May Arise when determining residence at </a:t>
            </a:r>
            <a:r>
              <a:rPr lang="en-US" sz="2000" dirty="0" smtClean="0">
                <a:solidFill>
                  <a:schemeClr val="tx2"/>
                </a:solidFill>
              </a:rPr>
              <a:t>diagnosis</a:t>
            </a:r>
          </a:p>
          <a:p>
            <a:pPr lvl="1"/>
            <a:r>
              <a:rPr lang="en-US" sz="1400" b="1" dirty="0" smtClean="0">
                <a:solidFill>
                  <a:schemeClr val="tx2"/>
                </a:solidFill>
              </a:rPr>
              <a:t>Multiple Residences</a:t>
            </a:r>
          </a:p>
          <a:p>
            <a:pPr lvl="1"/>
            <a:r>
              <a:rPr lang="en-US" sz="1400" b="1" dirty="0" smtClean="0">
                <a:solidFill>
                  <a:schemeClr val="tx2"/>
                </a:solidFill>
              </a:rPr>
              <a:t>Homeless Persons</a:t>
            </a:r>
          </a:p>
          <a:p>
            <a:pPr lvl="1"/>
            <a:r>
              <a:rPr lang="en-US" sz="1400" b="1" dirty="0" smtClean="0">
                <a:solidFill>
                  <a:schemeClr val="tx2"/>
                </a:solidFill>
              </a:rPr>
              <a:t>Vacation</a:t>
            </a:r>
          </a:p>
          <a:p>
            <a:pPr lvl="1"/>
            <a:r>
              <a:rPr lang="en-US" sz="1400" b="1" dirty="0">
                <a:solidFill>
                  <a:schemeClr val="tx2"/>
                </a:solidFill>
              </a:rPr>
              <a:t>Students </a:t>
            </a:r>
          </a:p>
          <a:p>
            <a:pPr lvl="1"/>
            <a:r>
              <a:rPr lang="en-US" sz="1400" b="1" dirty="0" smtClean="0">
                <a:solidFill>
                  <a:schemeClr val="tx2"/>
                </a:solidFill>
              </a:rPr>
              <a:t>Live-ins</a:t>
            </a:r>
          </a:p>
          <a:p>
            <a:pPr lvl="1"/>
            <a:r>
              <a:rPr lang="en-US" sz="1400" b="1" dirty="0">
                <a:solidFill>
                  <a:schemeClr val="tx2"/>
                </a:solidFill>
              </a:rPr>
              <a:t>Military or Merchant Marine Personnel in the United </a:t>
            </a:r>
            <a:r>
              <a:rPr lang="en-US" sz="1400" b="1" dirty="0" smtClean="0">
                <a:solidFill>
                  <a:schemeClr val="tx2"/>
                </a:solidFill>
              </a:rPr>
              <a:t>States</a:t>
            </a:r>
          </a:p>
          <a:p>
            <a:pPr lvl="1"/>
            <a:r>
              <a:rPr lang="en-US" sz="1400" b="1" dirty="0">
                <a:solidFill>
                  <a:schemeClr val="tx2"/>
                </a:solidFill>
              </a:rPr>
              <a:t>Institutionalized </a:t>
            </a:r>
            <a:r>
              <a:rPr lang="en-US" sz="1400" b="1" dirty="0" smtClean="0">
                <a:solidFill>
                  <a:schemeClr val="tx2"/>
                </a:solidFill>
              </a:rPr>
              <a:t>Persons</a:t>
            </a:r>
          </a:p>
          <a:p>
            <a:pPr lvl="1"/>
            <a:r>
              <a:rPr lang="en-US" sz="1400" b="1" dirty="0">
                <a:solidFill>
                  <a:schemeClr val="tx2"/>
                </a:solidFill>
              </a:rPr>
              <a:t>Foreign </a:t>
            </a:r>
            <a:r>
              <a:rPr lang="en-US" sz="1400" b="1" dirty="0" smtClean="0">
                <a:solidFill>
                  <a:schemeClr val="tx2"/>
                </a:solidFill>
              </a:rPr>
              <a:t>Citizens</a:t>
            </a:r>
          </a:p>
          <a:p>
            <a:r>
              <a:rPr lang="en-US" sz="2000" dirty="0" smtClean="0">
                <a:solidFill>
                  <a:schemeClr val="tx2"/>
                </a:solidFill>
              </a:rPr>
              <a:t>Designation </a:t>
            </a:r>
            <a:r>
              <a:rPr lang="en-US" sz="2000" dirty="0">
                <a:solidFill>
                  <a:schemeClr val="tx2"/>
                </a:solidFill>
              </a:rPr>
              <a:t>of State or </a:t>
            </a:r>
            <a:r>
              <a:rPr lang="en-US" sz="2000" dirty="0" smtClean="0">
                <a:solidFill>
                  <a:schemeClr val="tx2"/>
                </a:solidFill>
              </a:rPr>
              <a:t>Territory</a:t>
            </a:r>
          </a:p>
          <a:p>
            <a:pPr lvl="1"/>
            <a:r>
              <a:rPr lang="en-US" sz="1400" i="1" dirty="0" smtClean="0">
                <a:solidFill>
                  <a:schemeClr val="tx2"/>
                </a:solidFill>
              </a:rPr>
              <a:t>State </a:t>
            </a:r>
            <a:r>
              <a:rPr lang="en-US" sz="1400" i="1" dirty="0">
                <a:solidFill>
                  <a:schemeClr val="tx2"/>
                </a:solidFill>
              </a:rPr>
              <a:t>of Residence at HIV Diagnosis</a:t>
            </a:r>
            <a:r>
              <a:rPr lang="en-US" sz="1400" dirty="0">
                <a:solidFill>
                  <a:schemeClr val="tx2"/>
                </a:solidFill>
              </a:rPr>
              <a:t> (</a:t>
            </a:r>
            <a:r>
              <a:rPr lang="en-US" sz="1400" b="1" i="1" dirty="0">
                <a:solidFill>
                  <a:schemeClr val="tx2"/>
                </a:solidFill>
              </a:rPr>
              <a:t>rsh_state_cd</a:t>
            </a:r>
            <a:r>
              <a:rPr lang="en-US" sz="1400" dirty="0">
                <a:solidFill>
                  <a:schemeClr val="tx2"/>
                </a:solidFill>
              </a:rPr>
              <a:t>) </a:t>
            </a:r>
            <a:r>
              <a:rPr lang="en-US" sz="1400" dirty="0" smtClean="0">
                <a:solidFill>
                  <a:schemeClr val="tx2"/>
                </a:solidFill>
              </a:rPr>
              <a:t>(and </a:t>
            </a:r>
            <a:r>
              <a:rPr lang="en-US" sz="1400" b="1" i="1" dirty="0" err="1" smtClean="0">
                <a:solidFill>
                  <a:schemeClr val="tx2"/>
                </a:solidFill>
              </a:rPr>
              <a:t>rsh_country_cd</a:t>
            </a:r>
            <a:r>
              <a:rPr lang="en-US" sz="1400" b="1" dirty="0" smtClean="0">
                <a:solidFill>
                  <a:schemeClr val="tx2"/>
                </a:solidFill>
              </a:rPr>
              <a:t>)</a:t>
            </a:r>
          </a:p>
          <a:p>
            <a:pPr lvl="1"/>
            <a:r>
              <a:rPr lang="en-US" sz="1400" i="1" dirty="0" smtClean="0">
                <a:solidFill>
                  <a:schemeClr val="tx2"/>
                </a:solidFill>
              </a:rPr>
              <a:t>State </a:t>
            </a:r>
            <a:r>
              <a:rPr lang="en-US" sz="1400" i="1" dirty="0">
                <a:solidFill>
                  <a:schemeClr val="tx2"/>
                </a:solidFill>
              </a:rPr>
              <a:t>of Residence at AIDS Diagnosis </a:t>
            </a:r>
            <a:r>
              <a:rPr lang="en-US" sz="1400" dirty="0">
                <a:solidFill>
                  <a:schemeClr val="tx2"/>
                </a:solidFill>
              </a:rPr>
              <a:t>(</a:t>
            </a:r>
            <a:r>
              <a:rPr lang="en-US" sz="1400" b="1" i="1" dirty="0">
                <a:solidFill>
                  <a:schemeClr val="tx2"/>
                </a:solidFill>
              </a:rPr>
              <a:t>rsa_state_cd</a:t>
            </a:r>
            <a:r>
              <a:rPr lang="en-US" sz="1400" dirty="0" smtClean="0">
                <a:solidFill>
                  <a:schemeClr val="tx2"/>
                </a:solidFill>
              </a:rPr>
              <a:t>) (and </a:t>
            </a:r>
            <a:r>
              <a:rPr lang="en-US" sz="1400" b="1" i="1" dirty="0" smtClean="0">
                <a:solidFill>
                  <a:schemeClr val="tx2"/>
                </a:solidFill>
              </a:rPr>
              <a:t>rsa_country_cd</a:t>
            </a:r>
            <a:r>
              <a:rPr lang="en-US" sz="1400" dirty="0" smtClean="0">
                <a:solidFill>
                  <a:schemeClr val="tx2"/>
                </a:solidFill>
              </a:rPr>
              <a:t>) </a:t>
            </a:r>
          </a:p>
          <a:p>
            <a:r>
              <a:rPr lang="en-US" sz="2000" dirty="0" smtClean="0">
                <a:solidFill>
                  <a:schemeClr val="tx2"/>
                </a:solidFill>
              </a:rPr>
              <a:t>Maintaining </a:t>
            </a:r>
            <a:r>
              <a:rPr lang="en-US" sz="2000" dirty="0">
                <a:solidFill>
                  <a:schemeClr val="tx2"/>
                </a:solidFill>
              </a:rPr>
              <a:t>cases whose residence at diagnosis is different than the reporting jurisdiction</a:t>
            </a:r>
          </a:p>
          <a:p>
            <a:endParaRPr lang="en-US" sz="1800" dirty="0" smtClean="0">
              <a:solidFill>
                <a:schemeClr val="tx2"/>
              </a:solidFill>
            </a:endParaRPr>
          </a:p>
          <a:p>
            <a:endParaRPr lang="en-US" sz="1800" dirty="0">
              <a:solidFill>
                <a:schemeClr val="tx2"/>
              </a:solidFill>
            </a:endParaRPr>
          </a:p>
          <a:p>
            <a:endParaRPr lang="en-US" sz="1800" dirty="0">
              <a:solidFill>
                <a:schemeClr val="tx2"/>
              </a:solidFill>
            </a:endParaRPr>
          </a:p>
        </p:txBody>
      </p:sp>
    </p:spTree>
    <p:extLst>
      <p:ext uri="{BB962C8B-B14F-4D97-AF65-F5344CB8AC3E}">
        <p14:creationId xmlns:p14="http://schemas.microsoft.com/office/powerpoint/2010/main" val="316214234"/>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479</TotalTime>
  <Words>2306</Words>
  <Application>Microsoft Office PowerPoint</Application>
  <PresentationFormat>On-screen Show (4:3)</PresentationFormat>
  <Paragraphs>582</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Myriad Web Pro</vt:lpstr>
      <vt:lpstr>Courier New</vt:lpstr>
      <vt:lpstr>Wingdings</vt:lpstr>
      <vt:lpstr>Calibri</vt:lpstr>
      <vt:lpstr>Times New Roman</vt:lpstr>
      <vt:lpstr>NCHHSTP_PPT_dark(</vt:lpstr>
      <vt:lpstr> Technical Guidance for  HIV Surveillance Programs  Residence at and Date of Diagnosis    </vt:lpstr>
      <vt:lpstr>Objectives</vt:lpstr>
      <vt:lpstr>Background</vt:lpstr>
      <vt:lpstr>Overview</vt:lpstr>
      <vt:lpstr>Structural Requirements to establish HIV Diagnosis Date (1st of 2)</vt:lpstr>
      <vt:lpstr>PowerPoint Presentation</vt:lpstr>
      <vt:lpstr>HIV Diagnosis Date</vt:lpstr>
      <vt:lpstr>Structural Requirements to determine  Residence at time of diagnosis</vt:lpstr>
      <vt:lpstr>Process Standards, Residence at Diagnosis Information</vt:lpstr>
      <vt:lpstr>Major Changes from the Previous Technical Guidance</vt:lpstr>
      <vt:lpstr>Main Takeaway Points</vt:lpstr>
      <vt:lpstr>PowerPoint Presentation</vt:lpstr>
      <vt:lpstr>PowerPoint Presentation</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110</cp:revision>
  <dcterms:created xsi:type="dcterms:W3CDTF">2010-12-06T17:56:06Z</dcterms:created>
  <dcterms:modified xsi:type="dcterms:W3CDTF">2012-08-22T15:15:00Z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