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87" r:id="rId2"/>
    <p:sldId id="288" r:id="rId3"/>
    <p:sldId id="308" r:id="rId4"/>
    <p:sldId id="317" r:id="rId5"/>
    <p:sldId id="318" r:id="rId6"/>
    <p:sldId id="284" r:id="rId7"/>
    <p:sldId id="298" r:id="rId8"/>
    <p:sldId id="300" r:id="rId9"/>
    <p:sldId id="329" r:id="rId10"/>
    <p:sldId id="321" r:id="rId11"/>
    <p:sldId id="272" r:id="rId12"/>
    <p:sldId id="271" r:id="rId13"/>
    <p:sldId id="273" r:id="rId14"/>
    <p:sldId id="330" r:id="rId15"/>
    <p:sldId id="275" r:id="rId16"/>
    <p:sldId id="270" r:id="rId17"/>
    <p:sldId id="276" r:id="rId18"/>
    <p:sldId id="320" r:id="rId19"/>
    <p:sldId id="331" r:id="rId20"/>
    <p:sldId id="319" r:id="rId21"/>
    <p:sldId id="324" r:id="rId22"/>
    <p:sldId id="325" r:id="rId23"/>
    <p:sldId id="32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52" d="100"/>
          <a:sy n="52" d="100"/>
        </p:scale>
        <p:origin x="-6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ED0BF3D-E224-4230-92F2-1CF3601D3858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61D8CF5-61CE-4451-9D85-B8A4BFD03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34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1D8CF5-61CE-4451-9D85-B8A4BFD03BA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Share photos and behind the scenes info about your business. Even better, give a glimpse of developing projects and events. Users come to Twitter to get and share the latest, so give it to them! </a:t>
            </a:r>
          </a:p>
          <a:p>
            <a:endParaRPr lang="en-US" dirty="0" smtClean="0"/>
          </a:p>
          <a:p>
            <a:r>
              <a:rPr lang="en-US" dirty="0" smtClean="0"/>
              <a:t>Regularly monitor the comments about your company, brand, and products.</a:t>
            </a:r>
          </a:p>
          <a:p>
            <a:endParaRPr lang="en-US" dirty="0" smtClean="0"/>
          </a:p>
          <a:p>
            <a:r>
              <a:rPr lang="en-US" dirty="0" smtClean="0"/>
              <a:t>Ask questions of your followers to glean valuable insights and show that you are listening.</a:t>
            </a:r>
          </a:p>
          <a:p>
            <a:endParaRPr lang="en-US" dirty="0" smtClean="0"/>
          </a:p>
          <a:p>
            <a:r>
              <a:rPr lang="en-US" dirty="0" smtClean="0"/>
              <a:t>Respond to compliments and feedback in real time</a:t>
            </a:r>
          </a:p>
          <a:p>
            <a:endParaRPr lang="en-US" dirty="0" smtClean="0"/>
          </a:p>
          <a:p>
            <a:r>
              <a:rPr lang="en-US" dirty="0" smtClean="0"/>
              <a:t>Tweet updates about special offers, discounts and time-sensitive deals.</a:t>
            </a:r>
          </a:p>
          <a:p>
            <a:endParaRPr lang="en-US" dirty="0" smtClean="0"/>
          </a:p>
          <a:p>
            <a:r>
              <a:rPr lang="en-US" dirty="0" smtClean="0"/>
              <a:t>Reference articles and links about the bigger picture as it relates to your business.</a:t>
            </a:r>
          </a:p>
          <a:p>
            <a:endParaRPr lang="en-US" dirty="0" smtClean="0"/>
          </a:p>
          <a:p>
            <a:r>
              <a:rPr lang="en-US" dirty="0" smtClean="0"/>
              <a:t>Retweet and reply publicly to great tweets posted by your followers and customers.</a:t>
            </a:r>
          </a:p>
          <a:p>
            <a:endParaRPr lang="en-US" dirty="0" smtClean="0"/>
          </a:p>
          <a:p>
            <a:r>
              <a:rPr lang="en-US" dirty="0" smtClean="0"/>
              <a:t>Twitter users tend to prefer a direct, genuine, and of course, a likable tone from your business, but think about your </a:t>
            </a:r>
            <a:r>
              <a:rPr lang="en-US" i="1" dirty="0" smtClean="0"/>
              <a:t>voice</a:t>
            </a:r>
            <a:r>
              <a:rPr lang="en-US" dirty="0" smtClean="0"/>
              <a:t> as you Tweet. How do you want your business to appear to the Twitter community?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1D8CF5-61CE-4451-9D85-B8A4BFD03BA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0D7E4-A05C-4D86-B505-6BB6D2208037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0109719-394D-4CDF-94AA-BACC4A548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DE1ED-CE41-4927-8A38-3F6FA484C1BB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AB7FE-7C6C-4458-AA3F-7928F8CCE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B5F8D-C427-4E88-A7F2-75E7677620F6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42E6A-AAD6-47B9-8BE6-A2C1514F3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4AC39-FD06-4EE4-BB8F-3A45632BC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69767-6D1B-4084-A3D8-BD4F203E0CAD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4F178-5F0F-4E58-8016-E29B58F30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6AE78-309C-4930-804E-319C504CBE20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4AD62-481D-46A3-885F-76360BC52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A10CE-99B5-4EBA-B9FF-2BC9AB303A9E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6F6B2-8A3B-4A7F-B35C-34C1B1AB4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C785F-F112-4618-AAF3-1ECBC8D5BE44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045C-DAF6-4D40-A1F3-A3CB58073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CCC7D-B4DE-4872-970F-9296CAF94F0F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091C3-8CCA-453D-86DC-5C401C316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DF02E-0F6F-49AF-B7EC-F2881BCC5AF2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3BC49-29D1-47B9-95E7-BEEC1D216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50A9-EF68-40C4-A59A-A50076330682}" type="datetimeFigureOut">
              <a:rPr lang="en-US"/>
              <a:pPr>
                <a:defRPr/>
              </a:pPr>
              <a:t>2/8/2012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46FF6-932F-40D3-B245-9C335AFC2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76BCF7E-CB32-4AF8-AEDD-7BCE4F03D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9" descr="logos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72200" y="6172200"/>
            <a:ext cx="2557463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dudemic.com/wp-content/uploads/2010/07/facebook_logo-300x300.pn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9"/>
          <p:cNvSpPr>
            <a:spLocks noGrp="1"/>
          </p:cNvSpPr>
          <p:nvPr>
            <p:ph type="subTitle" idx="1"/>
          </p:nvPr>
        </p:nvSpPr>
        <p:spPr>
          <a:xfrm>
            <a:off x="1295400" y="3352800"/>
            <a:ext cx="7315200" cy="2590800"/>
          </a:xfrm>
        </p:spPr>
        <p:txBody>
          <a:bodyPr/>
          <a:lstStyle/>
          <a:p>
            <a:r>
              <a:rPr lang="en-US" dirty="0" smtClean="0"/>
              <a:t>Tanya Headley, MS </a:t>
            </a:r>
          </a:p>
          <a:p>
            <a:r>
              <a:rPr lang="en-US" dirty="0" smtClean="0"/>
              <a:t>Health Communication Specialist, NIOSH</a:t>
            </a:r>
          </a:p>
          <a:p>
            <a:endParaRPr lang="en-US" dirty="0" smtClean="0"/>
          </a:p>
          <a:p>
            <a:r>
              <a:rPr lang="en-US" dirty="0" smtClean="0"/>
              <a:t>Mansi </a:t>
            </a:r>
            <a:r>
              <a:rPr lang="en-US" dirty="0"/>
              <a:t>Das, </a:t>
            </a:r>
            <a:r>
              <a:rPr lang="en-US" dirty="0" smtClean="0"/>
              <a:t>MPH</a:t>
            </a:r>
            <a:r>
              <a:rPr lang="en-US" smtClean="0"/>
              <a:t>, MBA </a:t>
            </a:r>
            <a:endParaRPr lang="en-US" dirty="0" smtClean="0"/>
          </a:p>
          <a:p>
            <a:r>
              <a:rPr lang="en-US" dirty="0" smtClean="0"/>
              <a:t>Health </a:t>
            </a:r>
            <a:r>
              <a:rPr lang="en-US" dirty="0"/>
              <a:t>Communication </a:t>
            </a:r>
            <a:r>
              <a:rPr lang="en-US" dirty="0" smtClean="0"/>
              <a:t>Specialist, NIOSH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13315" name="Title 4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sz="3600" dirty="0" smtClean="0"/>
              <a:t>NIOSH Social Media in Action</a:t>
            </a:r>
            <a:endParaRPr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dirty="0" smtClean="0"/>
              <a:t>Case Study: @NIOSHConstruct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195846"/>
            <a:ext cx="5486400" cy="3308235"/>
          </a:xfrm>
          <a:prstGeom prst="rect">
            <a:avLst/>
          </a:prstGeom>
          <a:ln w="38100" cap="flat" cmpd="sng" algn="ctr">
            <a:solidFill>
              <a:schemeClr val="lt1"/>
            </a:solidFill>
            <a:prstDash val="solid"/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328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@NIOSHConstruct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Started in March 2010 as a trenching demo project</a:t>
            </a:r>
          </a:p>
          <a:p>
            <a:pPr lvl="1">
              <a:defRPr/>
            </a:pPr>
            <a:r>
              <a:rPr lang="en-US" dirty="0" smtClean="0"/>
              <a:t>600 followers</a:t>
            </a:r>
          </a:p>
          <a:p>
            <a:pPr>
              <a:defRPr/>
            </a:pPr>
            <a:r>
              <a:rPr lang="en-US" dirty="0" smtClean="0"/>
              <a:t>Revamped in April 2011 as Construction @ NIOSH in response to Sector Council</a:t>
            </a:r>
          </a:p>
          <a:p>
            <a:pPr lvl="1">
              <a:defRPr/>
            </a:pPr>
            <a:r>
              <a:rPr lang="en-US" dirty="0" smtClean="0"/>
              <a:t>3,245 followers (quadrupled in 7 months)</a:t>
            </a:r>
          </a:p>
          <a:p>
            <a:pPr lvl="1">
              <a:defRPr/>
            </a:pPr>
            <a:r>
              <a:rPr lang="en-US" dirty="0" smtClean="0"/>
              <a:t>928 tweets</a:t>
            </a:r>
          </a:p>
          <a:p>
            <a:pPr lvl="1">
              <a:defRPr/>
            </a:pPr>
            <a:r>
              <a:rPr lang="en-US" dirty="0"/>
              <a:t>74 </a:t>
            </a:r>
            <a:r>
              <a:rPr lang="en-US" dirty="0" smtClean="0"/>
              <a:t>people/orgs we are following</a:t>
            </a:r>
          </a:p>
          <a:p>
            <a:pPr lvl="1">
              <a:defRPr/>
            </a:pPr>
            <a:r>
              <a:rPr lang="en-US" dirty="0" smtClean="0"/>
              <a:t>86 lists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@</a:t>
            </a:r>
            <a:r>
              <a:rPr lang="en-US" dirty="0" err="1" smtClean="0"/>
              <a:t>NIOSHConstruct</a:t>
            </a:r>
            <a:endParaRPr lang="en-US" dirty="0" smtClean="0"/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5 managers in 3 locations for the Twitter account</a:t>
            </a:r>
          </a:p>
          <a:p>
            <a:pPr lvl="1"/>
            <a:r>
              <a:rPr lang="en-US" dirty="0" smtClean="0"/>
              <a:t>Each manager has a designated day to tweet</a:t>
            </a:r>
          </a:p>
          <a:p>
            <a:pPr lvl="1"/>
            <a:r>
              <a:rPr lang="en-US" dirty="0" smtClean="0"/>
              <a:t>Tweet log kept to stay abreast and record tweets</a:t>
            </a:r>
          </a:p>
          <a:p>
            <a:pPr lvl="1"/>
            <a:r>
              <a:rPr lang="en-US" dirty="0" smtClean="0"/>
              <a:t>Tweet 3-4 times per day</a:t>
            </a:r>
          </a:p>
          <a:p>
            <a:r>
              <a:rPr lang="en-US" dirty="0" smtClean="0"/>
              <a:t>Live tweeting during meetings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 l="55000" t="26667" r="20000" b="44000"/>
          <a:stretch>
            <a:fillRect/>
          </a:stretch>
        </p:blipFill>
        <p:spPr bwMode="auto">
          <a:xfrm>
            <a:off x="5105400" y="2971800"/>
            <a:ext cx="3429000" cy="25146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#outdoorwork Twitter Campaign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Piloted a Twitter campaign</a:t>
            </a:r>
          </a:p>
          <a:p>
            <a:pPr lvl="1"/>
            <a:r>
              <a:rPr lang="en-US" dirty="0" smtClean="0"/>
              <a:t>Construction work outdoors (June–September)</a:t>
            </a:r>
          </a:p>
          <a:p>
            <a:r>
              <a:rPr lang="en-US" dirty="0" smtClean="0"/>
              <a:t>Coordinating with DOL/OSHA’s heat stress prevention campaign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June 28, 2011 </a:t>
            </a:r>
          </a:p>
          <a:p>
            <a:pPr lvl="1"/>
            <a:r>
              <a:rPr lang="en-US" dirty="0" smtClean="0"/>
              <a:t>5 tweets on UV radiation</a:t>
            </a:r>
          </a:p>
          <a:p>
            <a:pPr lvl="1"/>
            <a:r>
              <a:rPr lang="en-US" dirty="0" smtClean="0"/>
              <a:t>14 </a:t>
            </a:r>
            <a:r>
              <a:rPr lang="en-US" dirty="0" err="1" smtClean="0"/>
              <a:t>retweets</a:t>
            </a:r>
            <a:endParaRPr lang="en-US" dirty="0" smtClean="0"/>
          </a:p>
          <a:p>
            <a:pPr lvl="1"/>
            <a:r>
              <a:rPr lang="en-US" dirty="0" smtClean="0"/>
              <a:t>525 click-</a:t>
            </a:r>
            <a:r>
              <a:rPr lang="en-US" dirty="0" err="1" smtClean="0"/>
              <a:t>throughs</a:t>
            </a:r>
            <a:r>
              <a:rPr lang="en-US" dirty="0" smtClean="0"/>
              <a:t> to the </a:t>
            </a:r>
          </a:p>
          <a:p>
            <a:pPr marL="319088" lvl="1" indent="0">
              <a:buNone/>
            </a:pPr>
            <a:r>
              <a:rPr lang="en-US" dirty="0" smtClean="0"/>
              <a:t>NIOSH radiation website</a:t>
            </a:r>
          </a:p>
          <a:p>
            <a:pPr lvl="1"/>
            <a:endParaRPr lang="en-US" dirty="0" smtClean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 l="14444" t="16000" r="16111" b="5778"/>
          <a:stretch>
            <a:fillRect/>
          </a:stretch>
        </p:blipFill>
        <p:spPr bwMode="auto">
          <a:xfrm>
            <a:off x="4800600" y="2971800"/>
            <a:ext cx="3897313" cy="2743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868362"/>
          </a:xfrm>
        </p:spPr>
        <p:txBody>
          <a:bodyPr/>
          <a:lstStyle/>
          <a:p>
            <a:r>
              <a:rPr lang="en-US" dirty="0" smtClean="0"/>
              <a:t>Nail Gun Safety Document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0" y="1447800"/>
            <a:ext cx="48768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7 tweets</a:t>
            </a:r>
          </a:p>
          <a:p>
            <a:r>
              <a:rPr lang="en-US" dirty="0" smtClean="0"/>
              <a:t>6 days</a:t>
            </a:r>
          </a:p>
          <a:p>
            <a:r>
              <a:rPr lang="en-US" dirty="0" smtClean="0"/>
              <a:t>Same link</a:t>
            </a:r>
          </a:p>
          <a:p>
            <a:r>
              <a:rPr lang="en-US" b="1" dirty="0" smtClean="0"/>
              <a:t>1,596 Click-</a:t>
            </a:r>
            <a:r>
              <a:rPr lang="en-US" b="1" dirty="0" err="1" smtClean="0"/>
              <a:t>throughs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7031" t="27083" r="8594" b="29167"/>
          <a:stretch>
            <a:fillRect/>
          </a:stretch>
        </p:blipFill>
        <p:spPr bwMode="auto">
          <a:xfrm>
            <a:off x="228600" y="1143000"/>
            <a:ext cx="2953657" cy="2667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14583" r="3125" b="5208"/>
          <a:stretch>
            <a:fillRect/>
          </a:stretch>
        </p:blipFill>
        <p:spPr bwMode="auto">
          <a:xfrm>
            <a:off x="4495800" y="3606595"/>
            <a:ext cx="3886200" cy="241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57031" t="27083" r="8594" b="32292"/>
          <a:stretch>
            <a:fillRect/>
          </a:stretch>
        </p:blipFill>
        <p:spPr bwMode="auto">
          <a:xfrm>
            <a:off x="228600" y="3962400"/>
            <a:ext cx="2922954" cy="2590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7096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To NIOSH: </a:t>
            </a:r>
          </a:p>
          <a:p>
            <a:pPr lvl="1"/>
            <a:r>
              <a:rPr lang="en-US" smtClean="0"/>
              <a:t>More aware of weekly science and industry developments</a:t>
            </a:r>
          </a:p>
          <a:p>
            <a:pPr lvl="1"/>
            <a:r>
              <a:rPr lang="en-US" smtClean="0"/>
              <a:t>Worldwide reach</a:t>
            </a:r>
          </a:p>
          <a:p>
            <a:pPr lvl="1"/>
            <a:r>
              <a:rPr lang="en-US" smtClean="0"/>
              <a:t>Feedback/comments/engagement with end users</a:t>
            </a:r>
          </a:p>
          <a:p>
            <a:pPr lvl="1"/>
            <a:r>
              <a:rPr lang="en-US" smtClean="0"/>
              <a:t>Quick and easy dissemination</a:t>
            </a:r>
          </a:p>
          <a:p>
            <a:endParaRPr lang="en-US" smtClean="0"/>
          </a:p>
          <a:p>
            <a:r>
              <a:rPr lang="en-US" smtClean="0"/>
              <a:t>To audience: </a:t>
            </a:r>
          </a:p>
          <a:p>
            <a:pPr lvl="1"/>
            <a:r>
              <a:rPr lang="en-US" smtClean="0"/>
              <a:t>Information where they are, when they want it</a:t>
            </a:r>
          </a:p>
          <a:p>
            <a:pPr lvl="1"/>
            <a:r>
              <a:rPr lang="en-US" smtClean="0"/>
              <a:t>Feedback/comments/engagement with NIOSH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Challenges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Multiple audiences–sometimes info on research is of interest, other times not</a:t>
            </a:r>
          </a:p>
          <a:p>
            <a:r>
              <a:rPr lang="en-US" smtClean="0"/>
              <a:t>Still learning how to communicate study results in accurate but short statements!</a:t>
            </a:r>
          </a:p>
          <a:p>
            <a:r>
              <a:rPr lang="en-US" smtClean="0"/>
              <a:t>Unsure if many of our more media-traditional partners have switched over to following twitter–we may still need to rely on other vehicles to reach them</a:t>
            </a:r>
          </a:p>
          <a:p>
            <a:r>
              <a:rPr lang="en-US" smtClean="0"/>
              <a:t>Lack of time to “follow” other groups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	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Ask questions</a:t>
            </a:r>
          </a:p>
          <a:p>
            <a:pPr lvl="1"/>
            <a:r>
              <a:rPr lang="en-US" dirty="0" smtClean="0"/>
              <a:t>Tweets with questions were most often </a:t>
            </a:r>
            <a:r>
              <a:rPr lang="en-US" dirty="0" err="1" smtClean="0"/>
              <a:t>retweeted</a:t>
            </a:r>
            <a:endParaRPr lang="en-US" dirty="0" smtClean="0"/>
          </a:p>
          <a:p>
            <a:r>
              <a:rPr lang="en-US" dirty="0" smtClean="0"/>
              <a:t>Learn the lingo</a:t>
            </a:r>
          </a:p>
          <a:p>
            <a:pPr lvl="1"/>
            <a:r>
              <a:rPr lang="en-US" dirty="0" smtClean="0"/>
              <a:t>RT, #, @, link </a:t>
            </a:r>
            <a:r>
              <a:rPr lang="en-US" dirty="0" err="1" smtClean="0"/>
              <a:t>shorteners</a:t>
            </a:r>
            <a:r>
              <a:rPr lang="en-US" dirty="0" smtClean="0"/>
              <a:t>, #FF</a:t>
            </a:r>
          </a:p>
          <a:p>
            <a:r>
              <a:rPr lang="en-US" dirty="0" smtClean="0"/>
              <a:t>Make sure click-through links are updated</a:t>
            </a:r>
          </a:p>
          <a:p>
            <a:r>
              <a:rPr lang="en-US" dirty="0" smtClean="0"/>
              <a:t>Engage the sector council more to use for their purposes</a:t>
            </a:r>
          </a:p>
          <a:p>
            <a:r>
              <a:rPr lang="en-US" dirty="0" smtClean="0"/>
              <a:t>Identify sources to get information</a:t>
            </a:r>
          </a:p>
          <a:p>
            <a:r>
              <a:rPr lang="en-US" dirty="0" smtClean="0"/>
              <a:t>Build a log of stock tweets for slow days</a:t>
            </a:r>
          </a:p>
          <a:p>
            <a:r>
              <a:rPr lang="en-US" dirty="0" smtClean="0"/>
              <a:t>Directly engage to build advocates and key informants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en-US" dirty="0" smtClean="0"/>
              <a:t>Best Practices</a:t>
            </a:r>
            <a:endParaRPr dirty="0" smtClean="0"/>
          </a:p>
        </p:txBody>
      </p:sp>
    </p:spTree>
    <p:extLst>
      <p:ext uri="{BB962C8B-B14F-4D97-AF65-F5344CB8AC3E}">
        <p14:creationId xmlns:p14="http://schemas.microsoft.com/office/powerpoint/2010/main" val="251867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7772400" cy="4572000"/>
          </a:xfrm>
        </p:spPr>
        <p:txBody>
          <a:bodyPr/>
          <a:lstStyle/>
          <a:p>
            <a:r>
              <a:rPr lang="en-US" sz="3200" dirty="0" smtClean="0"/>
              <a:t>Share. </a:t>
            </a:r>
          </a:p>
          <a:p>
            <a:r>
              <a:rPr lang="en-US" sz="3200" dirty="0" smtClean="0"/>
              <a:t>Listen. </a:t>
            </a:r>
          </a:p>
          <a:p>
            <a:r>
              <a:rPr lang="en-US" sz="3200" dirty="0" smtClean="0"/>
              <a:t>Ask. </a:t>
            </a:r>
          </a:p>
          <a:p>
            <a:r>
              <a:rPr lang="en-US" sz="3200" dirty="0" smtClean="0"/>
              <a:t>Respond. </a:t>
            </a:r>
          </a:p>
          <a:p>
            <a:r>
              <a:rPr lang="en-US" sz="3200" dirty="0" smtClean="0"/>
              <a:t>Reward. </a:t>
            </a:r>
          </a:p>
          <a:p>
            <a:r>
              <a:rPr lang="en-US" sz="3200" dirty="0" smtClean="0"/>
              <a:t>Demonstrate wider leadership and know-how. </a:t>
            </a:r>
          </a:p>
          <a:p>
            <a:r>
              <a:rPr lang="en-US" sz="3200" dirty="0" smtClean="0"/>
              <a:t>Champion your stakeholders. </a:t>
            </a:r>
          </a:p>
          <a:p>
            <a:r>
              <a:rPr lang="en-US" sz="3200" dirty="0" smtClean="0"/>
              <a:t>Establish the right voice.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1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8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/>
          <a:lstStyle/>
          <a:p>
            <a:pPr algn="ctr"/>
            <a:r>
              <a:rPr lang="en-US" sz="3600" dirty="0" smtClean="0"/>
              <a:t>Overview of NIOSH Social Media Efforts</a:t>
            </a:r>
          </a:p>
        </p:txBody>
      </p:sp>
      <p:grpSp>
        <p:nvGrpSpPr>
          <p:cNvPr id="14339" name="Group 27"/>
          <p:cNvGrpSpPr>
            <a:grpSpLocks/>
          </p:cNvGrpSpPr>
          <p:nvPr/>
        </p:nvGrpSpPr>
        <p:grpSpPr bwMode="auto">
          <a:xfrm>
            <a:off x="838200" y="1524000"/>
            <a:ext cx="7543800" cy="4495800"/>
            <a:chOff x="838200" y="1524000"/>
            <a:chExt cx="7543800" cy="4495800"/>
          </a:xfrm>
        </p:grpSpPr>
        <p:sp>
          <p:nvSpPr>
            <p:cNvPr id="29" name="Rounded Rectangle 28"/>
            <p:cNvSpPr/>
            <p:nvPr/>
          </p:nvSpPr>
          <p:spPr>
            <a:xfrm>
              <a:off x="838200" y="1524000"/>
              <a:ext cx="7543800" cy="4495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sp>
          <p:nvSpPr>
            <p:cNvPr id="14341" name="TextBox 29"/>
            <p:cNvSpPr txBox="1">
              <a:spLocks noChangeArrowheads="1"/>
            </p:cNvSpPr>
            <p:nvPr/>
          </p:nvSpPr>
          <p:spPr bwMode="auto">
            <a:xfrm>
              <a:off x="1905000" y="18829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NIOSH Website: </a:t>
              </a:r>
            </a:p>
            <a:p>
              <a:r>
                <a:rPr lang="en-US" sz="2000"/>
                <a:t>5.8M visits in 12mo.</a:t>
              </a:r>
            </a:p>
          </p:txBody>
        </p:sp>
        <p:sp>
          <p:nvSpPr>
            <p:cNvPr id="14342" name="TextBox 30"/>
            <p:cNvSpPr txBox="1">
              <a:spLocks noChangeArrowheads="1"/>
            </p:cNvSpPr>
            <p:nvPr/>
          </p:nvSpPr>
          <p:spPr bwMode="auto">
            <a:xfrm>
              <a:off x="1905000" y="29243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dirty="0"/>
                <a:t>Facebook: </a:t>
              </a:r>
            </a:p>
            <a:p>
              <a:r>
                <a:rPr lang="en-US" sz="2000" dirty="0"/>
                <a:t>8000+ “likes”</a:t>
              </a:r>
            </a:p>
          </p:txBody>
        </p:sp>
        <p:sp>
          <p:nvSpPr>
            <p:cNvPr id="14343" name="TextBox 31"/>
            <p:cNvSpPr txBox="1">
              <a:spLocks noChangeArrowheads="1"/>
            </p:cNvSpPr>
            <p:nvPr/>
          </p:nvSpPr>
          <p:spPr bwMode="auto">
            <a:xfrm>
              <a:off x="1905000" y="39657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dirty="0"/>
                <a:t>Twitter: </a:t>
              </a:r>
              <a:r>
                <a:rPr lang="en-US" sz="2000" dirty="0" smtClean="0"/>
                <a:t>10 </a:t>
              </a:r>
              <a:r>
                <a:rPr lang="en-US" sz="2000" dirty="0"/>
                <a:t>“feeds”</a:t>
              </a:r>
            </a:p>
            <a:p>
              <a:r>
                <a:rPr lang="en-US" sz="2000" dirty="0" smtClean="0"/>
                <a:t>150,000</a:t>
              </a:r>
              <a:r>
                <a:rPr lang="en-US" sz="2000" dirty="0"/>
                <a:t>+ “followers”</a:t>
              </a:r>
            </a:p>
          </p:txBody>
        </p:sp>
        <p:sp>
          <p:nvSpPr>
            <p:cNvPr id="14344" name="TextBox 32"/>
            <p:cNvSpPr txBox="1">
              <a:spLocks noChangeArrowheads="1"/>
            </p:cNvSpPr>
            <p:nvPr/>
          </p:nvSpPr>
          <p:spPr bwMode="auto">
            <a:xfrm>
              <a:off x="1905000" y="50071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dirty="0"/>
                <a:t>Flickr:</a:t>
              </a:r>
            </a:p>
            <a:p>
              <a:r>
                <a:rPr lang="en-US" sz="2000" dirty="0"/>
                <a:t>879 photos uploaded</a:t>
              </a:r>
            </a:p>
          </p:txBody>
        </p:sp>
        <p:sp>
          <p:nvSpPr>
            <p:cNvPr id="14345" name="TextBox 33"/>
            <p:cNvSpPr txBox="1">
              <a:spLocks noChangeArrowheads="1"/>
            </p:cNvSpPr>
            <p:nvPr/>
          </p:nvSpPr>
          <p:spPr bwMode="auto">
            <a:xfrm>
              <a:off x="5791200" y="18829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dirty="0"/>
                <a:t>MySpace:</a:t>
              </a:r>
            </a:p>
            <a:p>
              <a:r>
                <a:rPr lang="en-US" sz="2000" dirty="0"/>
                <a:t>700+ “fans</a:t>
              </a:r>
            </a:p>
          </p:txBody>
        </p:sp>
        <p:sp>
          <p:nvSpPr>
            <p:cNvPr id="14346" name="TextBox 34"/>
            <p:cNvSpPr txBox="1">
              <a:spLocks noChangeArrowheads="1"/>
            </p:cNvSpPr>
            <p:nvPr/>
          </p:nvSpPr>
          <p:spPr bwMode="auto">
            <a:xfrm>
              <a:off x="5791200" y="29243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NIOSH eNews:</a:t>
              </a:r>
            </a:p>
            <a:p>
              <a:r>
                <a:rPr lang="en-US" sz="2000"/>
                <a:t>43,000+ subscribers</a:t>
              </a:r>
            </a:p>
          </p:txBody>
        </p:sp>
        <p:sp>
          <p:nvSpPr>
            <p:cNvPr id="14347" name="TextBox 35"/>
            <p:cNvSpPr txBox="1">
              <a:spLocks noChangeArrowheads="1"/>
            </p:cNvSpPr>
            <p:nvPr/>
          </p:nvSpPr>
          <p:spPr bwMode="auto">
            <a:xfrm>
              <a:off x="5791200" y="39657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NIOSH Science Blog:</a:t>
              </a:r>
            </a:p>
            <a:p>
              <a:r>
                <a:rPr lang="en-US" sz="2000"/>
                <a:t>25,000 subscribers</a:t>
              </a:r>
            </a:p>
          </p:txBody>
        </p:sp>
        <p:sp>
          <p:nvSpPr>
            <p:cNvPr id="14348" name="TextBox 36"/>
            <p:cNvSpPr txBox="1">
              <a:spLocks noChangeArrowheads="1"/>
            </p:cNvSpPr>
            <p:nvPr/>
          </p:nvSpPr>
          <p:spPr bwMode="auto">
            <a:xfrm>
              <a:off x="5791200" y="5007114"/>
              <a:ext cx="2590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YouTube:</a:t>
              </a:r>
            </a:p>
            <a:p>
              <a:r>
                <a:rPr lang="en-US" sz="2000"/>
                <a:t>66,000 upload views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95400" y="1958975"/>
              <a:ext cx="533400" cy="533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295400" y="3000375"/>
              <a:ext cx="533400" cy="533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295400" y="4041775"/>
              <a:ext cx="533400" cy="533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95400" y="5083175"/>
              <a:ext cx="533400" cy="5334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181600" y="1958975"/>
              <a:ext cx="533400" cy="5334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181600" y="3000375"/>
              <a:ext cx="533400" cy="5334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181600" y="4041775"/>
              <a:ext cx="533400" cy="5334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81600" y="5083175"/>
              <a:ext cx="533400" cy="5334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Respond to Questions &amp; Interact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Always respond</a:t>
            </a:r>
          </a:p>
          <a:p>
            <a:r>
              <a:rPr lang="en-US" dirty="0" smtClean="0"/>
              <a:t>NIOSH-Related</a:t>
            </a:r>
          </a:p>
          <a:p>
            <a:pPr lvl="1"/>
            <a:r>
              <a:rPr lang="en-US" sz="2200" dirty="0" smtClean="0"/>
              <a:t>Seek out subject matter expert at NIOSH </a:t>
            </a:r>
          </a:p>
          <a:p>
            <a:pPr lvl="1"/>
            <a:r>
              <a:rPr lang="en-US" sz="2200" dirty="0" smtClean="0"/>
              <a:t>Refer to topic page if no SME</a:t>
            </a:r>
          </a:p>
          <a:p>
            <a:pPr marL="342900" lvl="2" indent="-342900">
              <a:buClr>
                <a:schemeClr val="accent1"/>
              </a:buClr>
            </a:pPr>
            <a:r>
              <a:rPr lang="en-US" sz="2600" dirty="0" smtClean="0"/>
              <a:t>Non –NIOSH, OSH-related </a:t>
            </a:r>
          </a:p>
          <a:p>
            <a:pPr marL="617538" lvl="3" indent="-342900">
              <a:buClr>
                <a:schemeClr val="accent2"/>
              </a:buClr>
            </a:pPr>
            <a:r>
              <a:rPr lang="en-US" sz="2200" dirty="0" smtClean="0"/>
              <a:t>Find web page for related federal agency (OSHA, MSHA, </a:t>
            </a:r>
            <a:r>
              <a:rPr lang="en-US" sz="2200" dirty="0" err="1" smtClean="0"/>
              <a:t>etc</a:t>
            </a:r>
            <a:r>
              <a:rPr lang="en-US" sz="2200" dirty="0" smtClean="0"/>
              <a:t>).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800" dirty="0"/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894" y="1752601"/>
            <a:ext cx="3529315" cy="31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6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Site/Content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810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Require clearance for new sites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Unique email addresses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Internal listing of all site managers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Only post/tweet cleared NIOSH material. Can “repost” partner materials.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847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en-US" dirty="0" smtClean="0"/>
              <a:t>Q</a:t>
            </a:r>
            <a:r>
              <a:rPr dirty="0" smtClean="0"/>
              <a:t>uestions?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2004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005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dirty="0" smtClean="0"/>
              <a:t>Thank You!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2004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01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dirty="0" smtClean="0"/>
              <a:t>NIOSH on Facebook</a:t>
            </a:r>
          </a:p>
        </p:txBody>
      </p:sp>
      <p:pic>
        <p:nvPicPr>
          <p:cNvPr id="4" name="Picture 1" descr="http://edudemic.com/wp-content/uploads/2010/07/facebook_logo-300x300.png">
            <a:hlinkClick r:id="rId2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86100" y="3276600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323822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731838"/>
          </a:xfrm>
        </p:spPr>
        <p:txBody>
          <a:bodyPr/>
          <a:lstStyle/>
          <a:p>
            <a:r>
              <a:rPr lang="en-US" dirty="0" smtClean="0"/>
              <a:t>NIOSH on Facebook</a:t>
            </a:r>
          </a:p>
        </p:txBody>
      </p:sp>
      <p:pic>
        <p:nvPicPr>
          <p:cNvPr id="1331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524000"/>
            <a:ext cx="5062398" cy="426720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3076" name="Content Placeholder 4"/>
          <p:cNvSpPr>
            <a:spLocks noGrp="1"/>
          </p:cNvSpPr>
          <p:nvPr>
            <p:ph sz="half" idx="2"/>
          </p:nvPr>
        </p:nvSpPr>
        <p:spPr>
          <a:xfrm>
            <a:off x="5715000" y="1905000"/>
            <a:ext cx="2971800" cy="3505200"/>
          </a:xfrm>
        </p:spPr>
        <p:txBody>
          <a:bodyPr/>
          <a:lstStyle/>
          <a:p>
            <a:r>
              <a:rPr lang="en-US" dirty="0" smtClean="0"/>
              <a:t>10,200 user likes</a:t>
            </a:r>
          </a:p>
          <a:p>
            <a:r>
              <a:rPr lang="en-US" dirty="0" smtClean="0"/>
              <a:t>5,300 average impressions (views) per post</a:t>
            </a:r>
          </a:p>
          <a:p>
            <a:r>
              <a:rPr lang="en-US" dirty="0" smtClean="0"/>
              <a:t>7,000 average monthly active users</a:t>
            </a:r>
          </a:p>
        </p:txBody>
      </p:sp>
    </p:spTree>
    <p:extLst>
      <p:ext uri="{BB962C8B-B14F-4D97-AF65-F5344CB8AC3E}">
        <p14:creationId xmlns:p14="http://schemas.microsoft.com/office/powerpoint/2010/main" val="395094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Facebook’s Practical Uses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 dirty="0" smtClean="0"/>
              <a:t>Provide alternate content</a:t>
            </a:r>
          </a:p>
          <a:p>
            <a:r>
              <a:rPr lang="en-US" sz="2600" dirty="0" smtClean="0"/>
              <a:t>Interact with fans/friends</a:t>
            </a:r>
          </a:p>
          <a:p>
            <a:r>
              <a:rPr lang="en-US" sz="2600" dirty="0" smtClean="0"/>
              <a:t>Post applications, games, calculators</a:t>
            </a:r>
          </a:p>
          <a:p>
            <a:r>
              <a:rPr lang="en-US" sz="2600" dirty="0" smtClean="0"/>
              <a:t>Portray “face” and “personality” of organization</a:t>
            </a:r>
          </a:p>
          <a:p>
            <a:r>
              <a:rPr lang="en-US" sz="2600" dirty="0" smtClean="0"/>
              <a:t>Drive traffic to other channels</a:t>
            </a:r>
          </a:p>
          <a:p>
            <a:r>
              <a:rPr lang="en-US" sz="2600" dirty="0" smtClean="0"/>
              <a:t>Announce events</a:t>
            </a:r>
          </a:p>
          <a:p>
            <a:pPr marL="0" indent="0">
              <a:buNone/>
            </a:pPr>
            <a:endParaRPr lang="en-US" sz="2600" dirty="0" smtClean="0"/>
          </a:p>
          <a:p>
            <a:endParaRPr lang="en-US" dirty="0" smtClean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447800"/>
            <a:ext cx="3749521" cy="449580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082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dirty="0" smtClean="0"/>
              <a:t>NIOSH on Twitter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2004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Twitter is…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3749040" cy="2667000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 err="1" smtClean="0"/>
              <a:t>microblogging</a:t>
            </a:r>
            <a:r>
              <a:rPr lang="en-US" sz="2400" dirty="0" smtClean="0"/>
              <a:t> service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400" dirty="0" smtClean="0"/>
              <a:t>Limited to 140 characters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400" dirty="0" smtClean="0"/>
              <a:t>A one-to-many communication tool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400" dirty="0" smtClean="0"/>
              <a:t>A keyword generator</a:t>
            </a:r>
          </a:p>
        </p:txBody>
      </p:sp>
      <p:pic>
        <p:nvPicPr>
          <p:cNvPr id="11268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0" y="1219200"/>
            <a:ext cx="4882953" cy="344805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589263" y="5008880"/>
            <a:ext cx="75082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300,000 new users every </a:t>
            </a:r>
            <a:r>
              <a:rPr lang="en-US" sz="2400" dirty="0" smtClean="0">
                <a:latin typeface="+mn-lt"/>
              </a:rPr>
              <a:t>day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600 </a:t>
            </a:r>
            <a:r>
              <a:rPr lang="en-US" sz="2400" dirty="0">
                <a:latin typeface="+mn-lt"/>
              </a:rPr>
              <a:t>million daily searches on </a:t>
            </a:r>
            <a:r>
              <a:rPr lang="en-US" sz="2400" dirty="0" smtClean="0">
                <a:latin typeface="+mn-lt"/>
              </a:rPr>
              <a:t>Twitter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More </a:t>
            </a:r>
            <a:r>
              <a:rPr lang="en-US" sz="2400" dirty="0">
                <a:latin typeface="+mn-lt"/>
              </a:rPr>
              <a:t>than a third of users access Twitter via their mobile phone</a:t>
            </a:r>
          </a:p>
          <a:p>
            <a:endParaRPr lang="en-US" sz="2400" dirty="0"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419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defRPr/>
            </a:pPr>
            <a:r>
              <a:rPr lang="en-US" dirty="0" smtClean="0"/>
              <a:t>Twitter has…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772400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NIOSH on Twitter</a:t>
            </a:r>
          </a:p>
        </p:txBody>
      </p:sp>
      <p:pic>
        <p:nvPicPr>
          <p:cNvPr id="2969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676400"/>
            <a:ext cx="5245011" cy="365760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13316" name="Content Placeholder 4"/>
          <p:cNvSpPr>
            <a:spLocks noGrp="1"/>
          </p:cNvSpPr>
          <p:nvPr>
            <p:ph sz="half" idx="2"/>
          </p:nvPr>
        </p:nvSpPr>
        <p:spPr>
          <a:xfrm>
            <a:off x="5638800" y="2209800"/>
            <a:ext cx="3139440" cy="3200400"/>
          </a:xfrm>
        </p:spPr>
        <p:txBody>
          <a:bodyPr/>
          <a:lstStyle/>
          <a:p>
            <a:pPr eaLnBrk="1" hangingPunct="1"/>
            <a:r>
              <a:rPr lang="en-US" dirty="0" smtClean="0"/>
              <a:t>146,000+ followers</a:t>
            </a:r>
          </a:p>
          <a:p>
            <a:pPr eaLnBrk="1" hangingPunct="1"/>
            <a:r>
              <a:rPr lang="en-US" dirty="0" smtClean="0"/>
              <a:t>6,600+ tweets</a:t>
            </a:r>
          </a:p>
          <a:p>
            <a:pPr eaLnBrk="1" hangingPunct="1"/>
            <a:r>
              <a:rPr lang="en-US" dirty="0" smtClean="0"/>
              <a:t>Hundreds of mentions and </a:t>
            </a:r>
            <a:r>
              <a:rPr lang="en-US" dirty="0" err="1" smtClean="0"/>
              <a:t>retweets</a:t>
            </a:r>
            <a:endParaRPr lang="en-US" dirty="0" smtClean="0"/>
          </a:p>
          <a:p>
            <a:pPr eaLnBrk="1" hangingPunct="1"/>
            <a:r>
              <a:rPr lang="en-US" dirty="0" smtClean="0"/>
              <a:t>4,700 click-</a:t>
            </a:r>
            <a:r>
              <a:rPr lang="en-US" dirty="0" err="1" smtClean="0"/>
              <a:t>throughs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152400"/>
            <a:ext cx="7772400" cy="1143000"/>
          </a:xfrm>
        </p:spPr>
        <p:txBody>
          <a:bodyPr/>
          <a:lstStyle/>
          <a:p>
            <a:pPr algn="l">
              <a:defRPr/>
            </a:pPr>
            <a:r>
              <a:rPr lang="en-US" dirty="0" smtClean="0"/>
              <a:t>9 targeted feeds</a:t>
            </a:r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04800"/>
            <a:ext cx="3811588" cy="2819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066800"/>
            <a:ext cx="3811588" cy="26797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757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191000" y="1828800"/>
            <a:ext cx="3811588" cy="262890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304800" y="1371600"/>
            <a:ext cx="3749040" cy="4953000"/>
          </a:xfrm>
          <a:prstGeom prst="rect">
            <a:avLst/>
          </a:prstGeom>
        </p:spPr>
        <p:txBody>
          <a:bodyPr/>
          <a:lstStyle/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NIOSHConstruct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@NIOSHFACE</a:t>
            </a: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lang="en-US" sz="2000" dirty="0" smtClean="0">
                <a:latin typeface="+mn-lt"/>
              </a:rPr>
              <a:t>@</a:t>
            </a:r>
            <a:r>
              <a:rPr lang="en-US" sz="2000" dirty="0" err="1" smtClean="0">
                <a:latin typeface="+mn-lt"/>
              </a:rPr>
              <a:t>NIOSHFishing</a:t>
            </a:r>
            <a:endParaRPr lang="en-US" sz="2000" dirty="0" smtClean="0">
              <a:latin typeface="+mn-lt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@NIOSH</a:t>
            </a:r>
            <a:r>
              <a:rPr lang="en-US" sz="2000" dirty="0" err="1" smtClean="0">
                <a:latin typeface="+mn-lt"/>
              </a:rPr>
              <a:t>Manuf</a:t>
            </a:r>
            <a:endParaRPr lang="en-US" sz="2000" dirty="0" smtClean="0">
              <a:latin typeface="+mn-lt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@NPPTL</a:t>
            </a: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lang="en-US" sz="2000" dirty="0" smtClean="0">
                <a:latin typeface="+mn-lt"/>
              </a:rPr>
              <a:t>@</a:t>
            </a:r>
            <a:r>
              <a:rPr lang="en-US" sz="2000" dirty="0" err="1" smtClean="0">
                <a:latin typeface="+mn-lt"/>
              </a:rPr>
              <a:t>NIOSHNoise</a:t>
            </a:r>
            <a:endParaRPr lang="en-US" sz="2000" dirty="0" smtClean="0">
              <a:latin typeface="+mn-lt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@OMSHR</a:t>
            </a: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lang="en-US" sz="2000" dirty="0" smtClean="0">
                <a:latin typeface="+mn-lt"/>
              </a:rPr>
              <a:t>@</a:t>
            </a:r>
            <a:r>
              <a:rPr lang="en-US" sz="2000" dirty="0" err="1" smtClean="0">
                <a:latin typeface="+mn-lt"/>
              </a:rPr>
              <a:t>NIOSHTransport</a:t>
            </a:r>
            <a:endParaRPr lang="en-US" sz="2000" dirty="0" smtClean="0">
              <a:latin typeface="+mn-lt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lang="en-US" sz="2000" dirty="0" smtClean="0">
                <a:latin typeface="+mn-lt"/>
              </a:rPr>
              <a:t>@</a:t>
            </a:r>
            <a:r>
              <a:rPr lang="en-US" sz="2000" dirty="0" err="1" smtClean="0">
                <a:latin typeface="+mn-lt"/>
              </a:rPr>
              <a:t>NIOSH_FirRanges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2743200"/>
            <a:ext cx="3811588" cy="2565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20650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968</TotalTime>
  <Words>785</Words>
  <Application>Microsoft Office PowerPoint</Application>
  <PresentationFormat>On-screen Show (4:3)</PresentationFormat>
  <Paragraphs>160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Equity</vt:lpstr>
      <vt:lpstr>NIOSH Social Media in Action</vt:lpstr>
      <vt:lpstr>Overview of NIOSH Social Media Efforts</vt:lpstr>
      <vt:lpstr>NIOSH on Facebook</vt:lpstr>
      <vt:lpstr>NIOSH on Facebook</vt:lpstr>
      <vt:lpstr>Facebook’s Practical Uses</vt:lpstr>
      <vt:lpstr>NIOSH on Twitter</vt:lpstr>
      <vt:lpstr>Twitter is…</vt:lpstr>
      <vt:lpstr>NIOSH on Twitter</vt:lpstr>
      <vt:lpstr>9 targeted feeds</vt:lpstr>
      <vt:lpstr>Case Study: @NIOSHConstruct</vt:lpstr>
      <vt:lpstr>@NIOSHConstruct</vt:lpstr>
      <vt:lpstr>@NIOSHConstruct</vt:lpstr>
      <vt:lpstr>#outdoorwork Twitter Campaign</vt:lpstr>
      <vt:lpstr>Nail Gun Safety Document </vt:lpstr>
      <vt:lpstr>Benefits</vt:lpstr>
      <vt:lpstr>Challenges</vt:lpstr>
      <vt:lpstr>Lessons learned </vt:lpstr>
      <vt:lpstr>Best Practices</vt:lpstr>
      <vt:lpstr>Best Practices</vt:lpstr>
      <vt:lpstr>Respond to Questions &amp; Interact</vt:lpstr>
      <vt:lpstr>Site/Content Management</vt:lpstr>
      <vt:lpstr>Questions?</vt:lpstr>
      <vt:lpstr>Thank You!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Wikipedia is…</dc:title>
  <dc:creator>fxc7</dc:creator>
  <cp:lastModifiedBy>Souza, Kerry (CDC/NIOSH/DSHEFS)</cp:lastModifiedBy>
  <cp:revision>102</cp:revision>
  <dcterms:created xsi:type="dcterms:W3CDTF">2011-07-06T13:42:17Z</dcterms:created>
  <dcterms:modified xsi:type="dcterms:W3CDTF">2012-02-08T20:53:33Z</dcterms:modified>
</cp:coreProperties>
</file>