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2.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7" r:id="rId4"/>
    <p:sldMasterId id="2147483709" r:id="rId5"/>
    <p:sldMasterId id="2147483721" r:id="rId6"/>
    <p:sldMasterId id="2147483735" r:id="rId7"/>
    <p:sldMasterId id="2147483747" r:id="rId8"/>
    <p:sldMasterId id="2147483759" r:id="rId9"/>
    <p:sldMasterId id="2147483771" r:id="rId10"/>
    <p:sldMasterId id="2147483782" r:id="rId11"/>
    <p:sldMasterId id="2147483794" r:id="rId12"/>
    <p:sldMasterId id="2147483806" r:id="rId13"/>
  </p:sldMasterIdLst>
  <p:notesMasterIdLst>
    <p:notesMasterId r:id="rId92"/>
  </p:notesMasterIdLst>
  <p:sldIdLst>
    <p:sldId id="336" r:id="rId14"/>
    <p:sldId id="258" r:id="rId15"/>
    <p:sldId id="266" r:id="rId16"/>
    <p:sldId id="267" r:id="rId17"/>
    <p:sldId id="268" r:id="rId18"/>
    <p:sldId id="259" r:id="rId19"/>
    <p:sldId id="260" r:id="rId20"/>
    <p:sldId id="261" r:id="rId21"/>
    <p:sldId id="262" r:id="rId22"/>
    <p:sldId id="263" r:id="rId23"/>
    <p:sldId id="264" r:id="rId24"/>
    <p:sldId id="265"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05" r:id="rId74"/>
    <p:sldId id="319" r:id="rId75"/>
    <p:sldId id="320" r:id="rId76"/>
    <p:sldId id="321" r:id="rId77"/>
    <p:sldId id="322" r:id="rId78"/>
    <p:sldId id="323" r:id="rId79"/>
    <p:sldId id="324" r:id="rId80"/>
    <p:sldId id="325" r:id="rId81"/>
    <p:sldId id="326" r:id="rId82"/>
    <p:sldId id="327" r:id="rId83"/>
    <p:sldId id="328" r:id="rId84"/>
    <p:sldId id="329" r:id="rId85"/>
    <p:sldId id="330" r:id="rId86"/>
    <p:sldId id="331" r:id="rId87"/>
    <p:sldId id="332" r:id="rId88"/>
    <p:sldId id="306" r:id="rId89"/>
    <p:sldId id="334" r:id="rId90"/>
    <p:sldId id="337"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397" autoAdjust="0"/>
  </p:normalViewPr>
  <p:slideViewPr>
    <p:cSldViewPr>
      <p:cViewPr>
        <p:scale>
          <a:sx n="78" d="100"/>
          <a:sy n="78" d="100"/>
        </p:scale>
        <p:origin x="-2574" y="-684"/>
      </p:cViewPr>
      <p:guideLst>
        <p:guide orient="horz" pos="2160"/>
        <p:guide pos="2880"/>
      </p:guideLst>
    </p:cSldViewPr>
  </p:slideViewPr>
  <p:notesTextViewPr>
    <p:cViewPr>
      <p:scale>
        <a:sx n="1" d="1"/>
        <a:sy n="1" d="1"/>
      </p:scale>
      <p:origin x="0" y="318"/>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84" Type="http://schemas.openxmlformats.org/officeDocument/2006/relationships/slide" Target="slides/slide71.xml"/><Relationship Id="rId89" Type="http://schemas.openxmlformats.org/officeDocument/2006/relationships/slide" Target="slides/slide76.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slide" Target="slides/slide74.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theme" Target="theme/theme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0778EE-09DD-485C-82BC-EA154F281D3E}" type="datetimeFigureOut">
              <a:rPr lang="en-US" smtClean="0"/>
              <a:t>4/18/2013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96AFF3-FB88-4CF8-BE13-1A4A9B545256}" type="slidenum">
              <a:rPr lang="en-US" smtClean="0"/>
              <a:t>‹#›</a:t>
            </a:fld>
            <a:endParaRPr lang="en-US"/>
          </a:p>
        </p:txBody>
      </p:sp>
    </p:spTree>
    <p:extLst>
      <p:ext uri="{BB962C8B-B14F-4D97-AF65-F5344CB8AC3E}">
        <p14:creationId xmlns:p14="http://schemas.microsoft.com/office/powerpoint/2010/main" val="1467467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a:t>
            </a:r>
            <a:r>
              <a:rPr lang="en-US" baseline="0" dirty="0" smtClean="0"/>
              <a:t> note that today’s webinar is being recorded.  If you have any objections, you may disconnect at this time.</a:t>
            </a:r>
          </a:p>
          <a:p>
            <a:endParaRPr lang="en-US" baseline="0" dirty="0" smtClean="0"/>
          </a:p>
          <a:p>
            <a:r>
              <a:rPr lang="en-US" baseline="0" dirty="0" smtClean="0"/>
              <a:t>The presentation slides and a recording of the webinar will be available on the CSTE website at www.cste.org</a:t>
            </a:r>
          </a:p>
          <a:p>
            <a:endParaRPr lang="en-US" baseline="0" dirty="0" smtClean="0"/>
          </a:p>
          <a:p>
            <a:r>
              <a:rPr lang="en-US" baseline="0" dirty="0" smtClean="0"/>
              <a:t>Please also note that all phone lines have been placed on mute</a:t>
            </a:r>
          </a:p>
          <a:p>
            <a:endParaRPr lang="en-US" baseline="0" dirty="0" smtClean="0"/>
          </a:p>
          <a:p>
            <a:r>
              <a:rPr lang="en-US" baseline="0" dirty="0" smtClean="0"/>
              <a:t>Finally, there will be a question and answer session at the end of the webinar. </a:t>
            </a:r>
          </a:p>
          <a:p>
            <a:endParaRPr lang="en-US" baseline="0" dirty="0" smtClean="0"/>
          </a:p>
          <a:p>
            <a:r>
              <a:rPr lang="en-US" baseline="0" dirty="0" smtClean="0"/>
              <a:t>To ask a question, you may use the question and answer box on the right hand side of your screen.  You may ask a question at any time during this webinar, but we will only be answering questions after the speakers’ presentations.</a:t>
            </a:r>
            <a:endParaRPr lang="en-US" dirty="0"/>
          </a:p>
        </p:txBody>
      </p:sp>
      <p:sp>
        <p:nvSpPr>
          <p:cNvPr id="4" name="Slide Number Placeholder 3"/>
          <p:cNvSpPr>
            <a:spLocks noGrp="1"/>
          </p:cNvSpPr>
          <p:nvPr>
            <p:ph type="sldNum" sz="quarter" idx="10"/>
          </p:nvPr>
        </p:nvSpPr>
        <p:spPr/>
        <p:txBody>
          <a:bodyPr/>
          <a:lstStyle/>
          <a:p>
            <a:fld id="{812529D2-A79D-4023-89D5-FCE28BC797C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217889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191238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3918299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965481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3429252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74989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2096942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759335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17817387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315040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3352309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detailed</a:t>
            </a:r>
            <a:r>
              <a:rPr lang="en-US" baseline="0" dirty="0" smtClean="0"/>
              <a:t> instructions on how to ask a question during the webinar.</a:t>
            </a:r>
          </a:p>
          <a:p>
            <a:endParaRPr lang="en-US" baseline="0" dirty="0" smtClean="0"/>
          </a:p>
          <a:p>
            <a:r>
              <a:rPr lang="en-US" baseline="0" dirty="0" smtClean="0"/>
              <a:t>Click on the blue question mark tab on the top right panel on your screen. </a:t>
            </a:r>
          </a:p>
          <a:p>
            <a:endParaRPr lang="en-US" baseline="0" dirty="0" smtClean="0"/>
          </a:p>
          <a:p>
            <a:r>
              <a:rPr lang="en-US" baseline="0" dirty="0" smtClean="0"/>
              <a:t>This will open up the Q&amp;A box on the bottom right panel of your screen.</a:t>
            </a:r>
          </a:p>
          <a:p>
            <a:endParaRPr lang="en-US" baseline="0" dirty="0" smtClean="0"/>
          </a:p>
          <a:p>
            <a:r>
              <a:rPr lang="en-US" baseline="0" dirty="0" smtClean="0"/>
              <a:t>Type a question and please be sure to send it to all panelists.</a:t>
            </a:r>
          </a:p>
          <a:p>
            <a:endParaRPr lang="en-US" baseline="0" dirty="0" smtClean="0"/>
          </a:p>
          <a:p>
            <a:r>
              <a:rPr lang="en-US" baseline="0" dirty="0" smtClean="0"/>
              <a:t>Questions will be answered during the Q&amp;A period at the end of the webinar. </a:t>
            </a:r>
          </a:p>
          <a:p>
            <a:endParaRPr lang="en-US" baseline="0" dirty="0" smtClean="0"/>
          </a:p>
          <a:p>
            <a:r>
              <a:rPr lang="en-US" baseline="0" dirty="0" smtClean="0"/>
              <a:t>Thank you for </a:t>
            </a:r>
            <a:r>
              <a:rPr lang="en-US" baseline="0" smtClean="0"/>
              <a:t>your participation </a:t>
            </a:r>
            <a:r>
              <a:rPr lang="en-US" baseline="0" dirty="0" smtClean="0"/>
              <a:t>in the webinar today. </a:t>
            </a:r>
          </a:p>
          <a:p>
            <a:endParaRPr lang="en-US" dirty="0"/>
          </a:p>
        </p:txBody>
      </p:sp>
      <p:sp>
        <p:nvSpPr>
          <p:cNvPr id="4" name="Slide Number Placeholder 3"/>
          <p:cNvSpPr>
            <a:spLocks noGrp="1"/>
          </p:cNvSpPr>
          <p:nvPr>
            <p:ph type="sldNum" sz="quarter" idx="10"/>
          </p:nvPr>
        </p:nvSpPr>
        <p:spPr/>
        <p:txBody>
          <a:bodyPr/>
          <a:lstStyle/>
          <a:p>
            <a:fld id="{FA1666C4-87C3-4EA6-929C-D5F5A71275D6}"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6080650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4117801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663328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35064101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21832924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38862392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33576967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NYT mentioned because a reporter &amp; photographer</a:t>
            </a:r>
            <a:r>
              <a:rPr lang="en-US" baseline="0" dirty="0" smtClean="0"/>
              <a:t> </a:t>
            </a:r>
            <a:r>
              <a:rPr lang="en-US" dirty="0" smtClean="0"/>
              <a:t>certainly get your forced attention and help make you think of a pipeline</a:t>
            </a:r>
            <a:r>
              <a:rPr lang="en-US" baseline="0" dirty="0" smtClean="0"/>
              <a:t> and where there might be ‘leaks’.  </a:t>
            </a:r>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4038459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Follow information works here too—follow all</a:t>
            </a:r>
            <a:r>
              <a:rPr lang="en-US" baseline="0" dirty="0" smtClean="0"/>
              <a:t> potential paths &amp; identify risks</a:t>
            </a:r>
          </a:p>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3248273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5504471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2076033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0B3488-EAC4-45BB-B1CF-C88034E25E6E}"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767353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21434291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9490371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137658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1383908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14392509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28028754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28028754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of these will be discussed by our grantee presenters</a:t>
            </a:r>
            <a:r>
              <a:rPr lang="en-US" baseline="0" dirty="0" smtClean="0"/>
              <a:t> Bridget Anderson and Katie Endress following my presentation</a:t>
            </a:r>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17807947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301">
              <a:defRPr/>
            </a:pPr>
            <a:r>
              <a:rPr lang="en-US" dirty="0" smtClean="0"/>
              <a:t>Some of these will be discussed by our grantee presenters</a:t>
            </a:r>
            <a:r>
              <a:rPr lang="en-US" baseline="0" dirty="0" smtClean="0"/>
              <a:t> Bridget Anderson and Katie Endress following my presentation</a:t>
            </a:r>
            <a:endParaRPr lang="en-US" dirty="0" smtClean="0"/>
          </a:p>
          <a:p>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22969373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544960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10B3488-EAC4-45BB-B1CF-C88034E25E6E}"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418248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CSTE.org --&gt;Trainings &amp; Activities --&gt; webinar library</a:t>
            </a:r>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3969443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17592078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090A8A-C76E-43E4-BDDA-7A98657FFD1F}"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26009689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In 2011 as part of the HIV Surveillance cooperative agreement, NYS was awarded short-term funding to assess the feasibility of implementing in NYS an early draft of the now released CDC National Center for HIV, Hepatitis, STD, TB Prevention’s (NCHHSTP) </a:t>
            </a:r>
            <a:r>
              <a:rPr lang="en-US" i="1" dirty="0"/>
              <a:t>Data Security and Confidentiality Guidelines for HIV, Viral Hepatitis, Sexually Transmitted Disease, and Tuberculosis Programs: Standards to Facilitate Sharing and Use of Surveillance Data for Public Health Action</a:t>
            </a:r>
            <a:r>
              <a:rPr lang="en-US" dirty="0"/>
              <a:t>. </a:t>
            </a:r>
          </a:p>
          <a:p>
            <a:endParaRPr lang="en-US" dirty="0"/>
          </a:p>
          <a:p>
            <a:pPr defTabSz="864804" fontAlgn="base">
              <a:spcBef>
                <a:spcPct val="30000"/>
              </a:spcBef>
              <a:spcAft>
                <a:spcPct val="0"/>
              </a:spcAft>
              <a:defRPr/>
            </a:pPr>
            <a:r>
              <a:rPr lang="en-US" dirty="0"/>
              <a:t>The assessment was launched on 10 November with notification to the New York State Association of County Health Officials (NYSACHO) of the project and on 14 November to Commissioners or Public Health Directors across the state via USPS and blast email. Staff have commenced scheduling visits with an anticipated completion of mid December. Additionally, program areas have been contacted to inquire of their interest in receiving specific items, such as cross cut shredders, computer privacy screens and filing cabinet bar locks, to meet the anticipated standards. </a:t>
            </a:r>
          </a:p>
          <a:p>
            <a:endParaRPr lang="en-US" dirty="0"/>
          </a:p>
          <a:p>
            <a:endParaRPr lang="en-US" dirty="0"/>
          </a:p>
          <a:p>
            <a:r>
              <a:rPr lang="en-US" dirty="0"/>
              <a:t>The review of local and regional health department’s existing security and confidentiality procedures related to the surveillance of viral hepatitis, STD and TB was completed with 71 on site assessments and 4 conference calls. Data entry of the assessment tools is complete; data analysis and preparation of a summary report documenting the physical space configurations of local and regional health departments and their capacity to meet the standards is underway. </a:t>
            </a:r>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50</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In 2011 as part of the HIV Surveillance cooperative agreement, NYS was awarded short-term funding to assess the feasibility of implementing in NYS an early draft of the now released CDC National Center for HIV, Hepatitis, STD, TB Prevention’s (NCHHSTP) </a:t>
            </a:r>
            <a:r>
              <a:rPr lang="en-US" i="1" dirty="0"/>
              <a:t>Data Security and Confidentiality Guidelines for HIV, Viral Hepatitis, Sexually Transmitted Disease, and Tuberculosis Programs: Standards to Facilitate Sharing and Use of Surveillance Data for Public Health Action</a:t>
            </a:r>
            <a:r>
              <a:rPr lang="en-US" dirty="0"/>
              <a:t>. </a:t>
            </a:r>
          </a:p>
          <a:p>
            <a:endParaRPr lang="en-US" dirty="0"/>
          </a:p>
          <a:p>
            <a:pPr defTabSz="864804" fontAlgn="base">
              <a:spcBef>
                <a:spcPct val="30000"/>
              </a:spcBef>
              <a:spcAft>
                <a:spcPct val="0"/>
              </a:spcAft>
              <a:defRPr/>
            </a:pPr>
            <a:r>
              <a:rPr lang="en-US" dirty="0"/>
              <a:t>The assessment was launched on 10 November with notification to the New York State Association of County Health Officials (NYSACHO) of the project and on 14 November to Commissioners or Public Health Directors across the state via USPS and blast email. Staff have commenced scheduling visits with an anticipated completion of mid December. Additionally, program areas have been contacted to inquire of their interest in receiving specific items, such as cross cut shredders, computer privacy screens and filing cabinet bar locks, to meet the anticipated standards. </a:t>
            </a:r>
          </a:p>
          <a:p>
            <a:endParaRPr lang="en-US" dirty="0"/>
          </a:p>
          <a:p>
            <a:endParaRPr lang="en-US" dirty="0"/>
          </a:p>
          <a:p>
            <a:r>
              <a:rPr lang="en-US" dirty="0"/>
              <a:t>The review of local and regional health department’s existing security and confidentiality procedures related to the surveillance of viral hepatitis, STD and TB was completed with 71 on site assessments and 4 conference calls. Data entry of the assessment tools is complete; data analysis and preparation of a summary report documenting the physical space configurations of local and regional health departments and their capacity to meet the standards is underway. </a:t>
            </a:r>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51</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The tool (template included in the reference materials for this webinar) was organized around the NCHHSTP 5 standards to ensure security and confidentiality.</a:t>
            </a:r>
          </a:p>
          <a:p>
            <a:pPr marL="648604" lvl="1" indent="-216202">
              <a:buFont typeface="+mj-lt"/>
              <a:buAutoNum type="arabicPeriod"/>
            </a:pPr>
            <a:r>
              <a:rPr lang="en-US" dirty="0"/>
              <a:t>Program policies and responsibilities</a:t>
            </a:r>
          </a:p>
          <a:p>
            <a:pPr marL="648604" lvl="1" indent="-216202">
              <a:buFont typeface="+mj-lt"/>
              <a:buAutoNum type="arabicPeriod"/>
            </a:pPr>
            <a:r>
              <a:rPr lang="en-US" dirty="0"/>
              <a:t>Data collection and use</a:t>
            </a:r>
          </a:p>
          <a:p>
            <a:pPr marL="648604" lvl="1" indent="-216202">
              <a:buFont typeface="+mj-lt"/>
              <a:buAutoNum type="arabicPeriod"/>
            </a:pPr>
            <a:r>
              <a:rPr lang="en-US" dirty="0"/>
              <a:t>Data sharing and release</a:t>
            </a:r>
          </a:p>
          <a:p>
            <a:pPr marL="648604" lvl="1" indent="-216202">
              <a:buFont typeface="+mj-lt"/>
              <a:buAutoNum type="arabicPeriod"/>
            </a:pPr>
            <a:r>
              <a:rPr lang="en-US" dirty="0"/>
              <a:t>Physical security</a:t>
            </a:r>
          </a:p>
          <a:p>
            <a:pPr marL="648604" lvl="1" indent="-216202">
              <a:buFont typeface="+mj-lt"/>
              <a:buAutoNum type="arabicPeriod"/>
            </a:pPr>
            <a:r>
              <a:rPr lang="en-US" dirty="0"/>
              <a:t>Electronic data security</a:t>
            </a:r>
          </a:p>
          <a:p>
            <a:endParaRPr lang="en-US" dirty="0"/>
          </a:p>
          <a:p>
            <a:r>
              <a:rPr lang="en-US" dirty="0"/>
              <a:t>The tool was beta tested in the central office STD unit – a program with a long history of collaboration with HIV surveillance around HIV partner services and thus very attuned to the NCHHSTP level of standards.</a:t>
            </a:r>
          </a:p>
          <a:p>
            <a:endParaRPr lang="en-US" dirty="0"/>
          </a:p>
          <a:p>
            <a:pPr defTabSz="864804">
              <a:defRPr/>
            </a:pPr>
            <a:r>
              <a:rPr lang="en-US" dirty="0">
                <a:solidFill>
                  <a:schemeClr val="bg2"/>
                </a:solidFill>
                <a:latin typeface="Calibri" pitchFamily="34" charset="0"/>
              </a:rPr>
              <a:t>The assessment team was lead by a recent HIV surveillance program retiree, who was well versed in the standards of security and confidentiality.</a:t>
            </a:r>
            <a:endParaRPr lang="en-US" sz="1000" dirty="0">
              <a:latin typeface="Calibri" pitchFamily="34" charset="0"/>
            </a:endParaRPr>
          </a:p>
          <a:p>
            <a:endParaRPr lang="en-US" dirty="0"/>
          </a:p>
          <a:p>
            <a:pPr defTabSz="864804">
              <a:defRPr/>
            </a:pPr>
            <a:r>
              <a:rPr lang="en-US" dirty="0"/>
              <a:t>62 counties – the 5 counties/boroughs of NYC were not assessed.</a:t>
            </a:r>
          </a:p>
          <a:p>
            <a:endParaRPr lang="en-US" dirty="0"/>
          </a:p>
          <a:p>
            <a:r>
              <a:rPr lang="en-US" dirty="0"/>
              <a:t>The review of local and regional health department’s existing security and confidentiality procedures related to the surveillance of viral hepatitis, STD and TB and HIV-STD partner services was completed with 71 on site assessments and 4 conference calls. </a:t>
            </a:r>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52</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The tool (template included in the reference materials for this webinar) was organized around the NCHHSTP 5 standards to ensure security and confidentiality.</a:t>
            </a:r>
          </a:p>
          <a:p>
            <a:pPr marL="648604" lvl="1" indent="-216202">
              <a:buFont typeface="+mj-lt"/>
              <a:buAutoNum type="arabicPeriod"/>
            </a:pPr>
            <a:r>
              <a:rPr lang="en-US" dirty="0"/>
              <a:t>Program policies and responsibilities</a:t>
            </a:r>
          </a:p>
          <a:p>
            <a:pPr marL="648604" lvl="1" indent="-216202">
              <a:buFont typeface="+mj-lt"/>
              <a:buAutoNum type="arabicPeriod"/>
            </a:pPr>
            <a:r>
              <a:rPr lang="en-US" dirty="0"/>
              <a:t>Data collection and use</a:t>
            </a:r>
          </a:p>
          <a:p>
            <a:pPr marL="648604" lvl="1" indent="-216202">
              <a:buFont typeface="+mj-lt"/>
              <a:buAutoNum type="arabicPeriod"/>
            </a:pPr>
            <a:r>
              <a:rPr lang="en-US" dirty="0"/>
              <a:t>Data sharing and release</a:t>
            </a:r>
          </a:p>
          <a:p>
            <a:pPr marL="648604" lvl="1" indent="-216202">
              <a:buFont typeface="+mj-lt"/>
              <a:buAutoNum type="arabicPeriod"/>
            </a:pPr>
            <a:r>
              <a:rPr lang="en-US" dirty="0"/>
              <a:t>Physical security</a:t>
            </a:r>
          </a:p>
          <a:p>
            <a:pPr marL="648604" lvl="1" indent="-216202">
              <a:buFont typeface="+mj-lt"/>
              <a:buAutoNum type="arabicPeriod"/>
            </a:pPr>
            <a:r>
              <a:rPr lang="en-US" dirty="0"/>
              <a:t>Electronic data security</a:t>
            </a:r>
          </a:p>
          <a:p>
            <a:endParaRPr lang="en-US" dirty="0"/>
          </a:p>
          <a:p>
            <a:r>
              <a:rPr lang="en-US" dirty="0"/>
              <a:t>The tool was beta tested in the central office STD unit – a program with a long history of collaboration with HIV surveillance around HIV partner services and thus very attuned to the NCHHSTP level of standards.</a:t>
            </a:r>
          </a:p>
          <a:p>
            <a:endParaRPr lang="en-US" dirty="0"/>
          </a:p>
          <a:p>
            <a:pPr defTabSz="864804">
              <a:defRPr/>
            </a:pPr>
            <a:r>
              <a:rPr lang="en-US" dirty="0">
                <a:solidFill>
                  <a:schemeClr val="bg2"/>
                </a:solidFill>
                <a:latin typeface="Calibri" pitchFamily="34" charset="0"/>
              </a:rPr>
              <a:t>The assessment team was lead by a recent HIV surveillance program retiree, who was well versed in the standards of security and confidentiality.</a:t>
            </a:r>
            <a:endParaRPr lang="en-US" sz="1000" dirty="0">
              <a:latin typeface="Calibri" pitchFamily="34" charset="0"/>
            </a:endParaRPr>
          </a:p>
          <a:p>
            <a:endParaRPr lang="en-US" dirty="0"/>
          </a:p>
          <a:p>
            <a:pPr defTabSz="864804">
              <a:defRPr/>
            </a:pPr>
            <a:r>
              <a:rPr lang="en-US" dirty="0"/>
              <a:t>62 counties – the 5 counties/boroughs of NYC were not assessed.</a:t>
            </a:r>
          </a:p>
          <a:p>
            <a:endParaRPr lang="en-US" dirty="0"/>
          </a:p>
          <a:p>
            <a:r>
              <a:rPr lang="en-US" dirty="0"/>
              <a:t>The review of local and regional health department’s existing security and confidentiality procedures related to the surveillance of viral hepatitis, STD and TB and HIV-STD partner services was completed with 71 on site assessments and 4 conference calls. </a:t>
            </a:r>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53</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54</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assessed offices were within the local or county health departments of the state. </a:t>
            </a:r>
          </a:p>
          <a:p>
            <a:endParaRPr lang="en-US" dirty="0"/>
          </a:p>
          <a:p>
            <a:r>
              <a:rPr lang="en-US" dirty="0"/>
              <a:t>For some counties, one office (and sometimes one person) was responsible for all disease program areas. </a:t>
            </a:r>
          </a:p>
          <a:p>
            <a:endParaRPr lang="en-US" dirty="0"/>
          </a:p>
          <a:p>
            <a:r>
              <a:rPr lang="en-US" dirty="0"/>
              <a:t>For the larger counties, the STD, TB, CD, immunization and HIV activities involve more staff and multiple office areas.  These were assessed separately.</a:t>
            </a:r>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55</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864804" fontAlgn="base">
              <a:spcBef>
                <a:spcPct val="30000"/>
              </a:spcBef>
              <a:spcAft>
                <a:spcPct val="0"/>
              </a:spcAft>
              <a:defRPr/>
            </a:pPr>
            <a:r>
              <a:rPr lang="en-US" dirty="0">
                <a:latin typeface="Calibri" pitchFamily="34" charset="0"/>
              </a:rPr>
              <a:t>The assessment documented that program areas were attuned the need to for security and confidentiality measures in order to protect personally identifiable information (PII); however some gaps exist.</a:t>
            </a:r>
          </a:p>
          <a:p>
            <a:pPr defTabSz="864804" fontAlgn="base">
              <a:spcBef>
                <a:spcPct val="30000"/>
              </a:spcBef>
              <a:spcAft>
                <a:spcPct val="0"/>
              </a:spcAft>
              <a:defRPr/>
            </a:pPr>
            <a:endParaRPr lang="en-US" b="1" dirty="0">
              <a:latin typeface="Calibri" pitchFamily="34" charset="0"/>
            </a:endParaRPr>
          </a:p>
          <a:p>
            <a:pPr defTabSz="864804" fontAlgn="base">
              <a:spcBef>
                <a:spcPct val="30000"/>
              </a:spcBef>
              <a:spcAft>
                <a:spcPct val="0"/>
              </a:spcAft>
              <a:defRPr/>
            </a:pPr>
            <a:r>
              <a:rPr lang="en-US" dirty="0"/>
              <a:t>97% of entities (73/75) had a staff member designated to act as the local overall responsible party (LORP) for the security of PII and health data collected or maintained by the program. However for about half of the entities, the LORP is not named in policy documents related to data security, but rather the LORP responsibilities are referenced to a specific position or title (i.e., Public Health Director, Privacy Security Officer).</a:t>
            </a:r>
          </a:p>
          <a:p>
            <a:pPr defTabSz="864804" fontAlgn="base">
              <a:spcBef>
                <a:spcPct val="30000"/>
              </a:spcBef>
              <a:spcAft>
                <a:spcPct val="0"/>
              </a:spcAft>
              <a:defRPr/>
            </a:pPr>
            <a:endParaRPr lang="en-US" dirty="0"/>
          </a:p>
          <a:p>
            <a:r>
              <a:rPr lang="en-US" dirty="0"/>
              <a:t>Virtually all programs require staff with access to PII to receive annual security and confidentiality training, though only 76% (56/74) require an annual signed confidentiality attestation.</a:t>
            </a:r>
          </a:p>
          <a:p>
            <a:r>
              <a:rPr lang="en-US" dirty="0"/>
              <a:t> </a:t>
            </a:r>
          </a:p>
          <a:p>
            <a:r>
              <a:rPr lang="en-US" dirty="0"/>
              <a:t>Most LHDs have written policies and procedures designed to protect the privacy and security of PII health data; however three (4.6%) LHDs reported no county health department specific written policies. All three were interested in developing written procedures and requested model procedures and or assistance with developing them.</a:t>
            </a:r>
          </a:p>
          <a:p>
            <a:endParaRPr lang="en-US" dirty="0"/>
          </a:p>
          <a:p>
            <a:r>
              <a:rPr lang="en-US" dirty="0"/>
              <a:t>All state, regional and LHDs reported staff awareness of the program’s definition of breaks in procedures and security breaches in confidentiality. However, there is unevenness in understanding the procedures to be taken in follow up to a serious break or breach. For example, six program areas reported not routinely reporting serious breaks or breaches in confidentiality to the LORP.</a:t>
            </a:r>
          </a:p>
          <a:p>
            <a:endParaRPr lang="en-US" dirty="0"/>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56</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0B3488-EAC4-45BB-B1CF-C88034E25E6E}"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8566779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Unevenness in physical security was also found:</a:t>
            </a:r>
          </a:p>
          <a:p>
            <a:endParaRPr lang="en-US" dirty="0"/>
          </a:p>
          <a:p>
            <a:r>
              <a:rPr lang="en-US" dirty="0"/>
              <a:t>When resources are available, staff are diligent about using the resources to secure their workstations and documents, including locking doors, file cabinets, and desks. While most program areas reported using locking filing cabinets, many either stored locked cabinets in public areas or did not have double locking cabinets</a:t>
            </a:r>
            <a:r>
              <a:rPr lang="en-US" dirty="0" smtClean="0"/>
              <a:t>.  </a:t>
            </a:r>
            <a:endParaRPr lang="en-US" dirty="0"/>
          </a:p>
          <a:p>
            <a:endParaRPr lang="en-US" dirty="0"/>
          </a:p>
          <a:p>
            <a:r>
              <a:rPr lang="en-US" dirty="0"/>
              <a:t>The vast majority of programs reported limiting the sharing of PII to those with a justifiable public health need; however, over half (56%) reported that they do not restrict terms easily associated with HIV/Viral Hepatitis/STD/TB from data transmissions or code PII or health information to prevent inadvertent release (49.3%). All staff acknowledged that they are responsible for challenging those who are not authorized to access surveillance data or other documents containing patient information. </a:t>
            </a:r>
          </a:p>
          <a:p>
            <a:r>
              <a:rPr lang="en-US" dirty="0"/>
              <a:t> </a:t>
            </a:r>
          </a:p>
          <a:p>
            <a:r>
              <a:rPr lang="en-US" dirty="0"/>
              <a:t>Staff are also diligent about protecting electronic data.. Most reported using the highly secure NYSDOH infrastructure, such as the NYSDOH supported password protected Electronic Clinical Laboratory Reporting System (ECLRS) or the Communicable Disease Electronic Surveillance System (CDESS), to send and receive lab and case reports. None of the programs reported the storage of confidential information on removable storage devices such as memory sticks or portable hard drives. However, some LHDs reported using secure email to transfer PII. Faxing of PII was common among the LHDs.</a:t>
            </a:r>
          </a:p>
          <a:p>
            <a:endParaRPr lang="en-US" dirty="0"/>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57</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58</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pitchFamily="34" charset="0"/>
              </a:rPr>
              <a:t>Fortunately, with the short term funding received by the HIV Surveillance Program, the </a:t>
            </a:r>
          </a:p>
          <a:p>
            <a:endParaRPr lang="en-US" b="1" dirty="0">
              <a:latin typeface="Calibri" pitchFamily="34" charset="0"/>
            </a:endParaRPr>
          </a:p>
          <a:p>
            <a:r>
              <a:rPr lang="en-US" dirty="0"/>
              <a:t>Using data gathered in the assessment, NYSDOH was able to mitigate many identified issues with the enhancement of</a:t>
            </a:r>
          </a:p>
          <a:p>
            <a:r>
              <a:rPr lang="en-US" dirty="0"/>
              <a:t>physical security of office space</a:t>
            </a:r>
          </a:p>
        </p:txBody>
      </p:sp>
      <p:sp>
        <p:nvSpPr>
          <p:cNvPr id="4" name="Slide Number Placeholder 3"/>
          <p:cNvSpPr>
            <a:spLocks noGrp="1"/>
          </p:cNvSpPr>
          <p:nvPr>
            <p:ph type="sldNum" sz="quarter" idx="10"/>
          </p:nvPr>
        </p:nvSpPr>
        <p:spPr/>
        <p:txBody>
          <a:bodyPr/>
          <a:lstStyle/>
          <a:p>
            <a:pPr>
              <a:defRPr/>
            </a:pPr>
            <a:fld id="{654CD935-6269-4D4C-BE32-C7C5F1F68491}" type="slidenum">
              <a:rPr lang="en-US" smtClean="0">
                <a:solidFill>
                  <a:prstClr val="black"/>
                </a:solidFill>
              </a:rPr>
              <a:pPr>
                <a:defRPr/>
              </a:pPr>
              <a:t>59</a:t>
            </a:fld>
            <a:endParaRPr lang="en-US">
              <a:solidFill>
                <a:prstClr val="black"/>
              </a:solidFill>
            </a:endParaRPr>
          </a:p>
        </p:txBody>
      </p:sp>
    </p:spTree>
    <p:extLst>
      <p:ext uri="{BB962C8B-B14F-4D97-AF65-F5344CB8AC3E}">
        <p14:creationId xmlns:p14="http://schemas.microsoft.com/office/powerpoint/2010/main" val="18469615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090A8A-C76E-43E4-BDDA-7A98657FFD1F}"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21453325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3F671E-CEFE-4803-961A-63AD5B5F0A0C}" type="slidenum">
              <a:rPr lang="en-US" smtClean="0">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17024066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detailed</a:t>
            </a:r>
            <a:r>
              <a:rPr lang="en-US" baseline="0" dirty="0" smtClean="0"/>
              <a:t> instructions on how to ask a question during the webinar.</a:t>
            </a:r>
          </a:p>
          <a:p>
            <a:endParaRPr lang="en-US" baseline="0" dirty="0" smtClean="0"/>
          </a:p>
          <a:p>
            <a:r>
              <a:rPr lang="en-US" baseline="0" dirty="0" smtClean="0"/>
              <a:t>Click on the blue question mark tab on the top right panel on your screen. </a:t>
            </a:r>
          </a:p>
          <a:p>
            <a:endParaRPr lang="en-US" baseline="0" dirty="0" smtClean="0"/>
          </a:p>
          <a:p>
            <a:r>
              <a:rPr lang="en-US" baseline="0" dirty="0" smtClean="0"/>
              <a:t>This will open up the Q&amp;A box on the bottom right panel of your screen.</a:t>
            </a:r>
          </a:p>
          <a:p>
            <a:endParaRPr lang="en-US" baseline="0" dirty="0" smtClean="0"/>
          </a:p>
          <a:p>
            <a:r>
              <a:rPr lang="en-US" baseline="0" dirty="0" smtClean="0"/>
              <a:t>Type a question and please be sure to send it to all panelists.</a:t>
            </a:r>
          </a:p>
          <a:p>
            <a:endParaRPr lang="en-US" baseline="0" dirty="0" smtClean="0"/>
          </a:p>
          <a:p>
            <a:r>
              <a:rPr lang="en-US" baseline="0" dirty="0" smtClean="0"/>
              <a:t>Questions will be answered during the Q&amp;A period at the end of the webinar. </a:t>
            </a:r>
          </a:p>
          <a:p>
            <a:endParaRPr lang="en-US" baseline="0" dirty="0" smtClean="0"/>
          </a:p>
          <a:p>
            <a:r>
              <a:rPr lang="en-US" baseline="0" dirty="0" smtClean="0"/>
              <a:t>Thank you for </a:t>
            </a:r>
            <a:r>
              <a:rPr lang="en-US" baseline="0" smtClean="0"/>
              <a:t>your participation </a:t>
            </a:r>
            <a:r>
              <a:rPr lang="en-US" baseline="0" dirty="0" smtClean="0"/>
              <a:t>in the webinar today. </a:t>
            </a:r>
          </a:p>
          <a:p>
            <a:endParaRPr lang="en-US" dirty="0"/>
          </a:p>
        </p:txBody>
      </p:sp>
      <p:sp>
        <p:nvSpPr>
          <p:cNvPr id="4" name="Slide Number Placeholder 3"/>
          <p:cNvSpPr>
            <a:spLocks noGrp="1"/>
          </p:cNvSpPr>
          <p:nvPr>
            <p:ph type="sldNum" sz="quarter" idx="10"/>
          </p:nvPr>
        </p:nvSpPr>
        <p:spPr/>
        <p:txBody>
          <a:bodyPr/>
          <a:lstStyle/>
          <a:p>
            <a:fld id="{FA1666C4-87C3-4EA6-929C-D5F5A71275D6}" type="slidenum">
              <a:rPr lang="en-US" smtClean="0">
                <a:solidFill>
                  <a:prstClr val="black"/>
                </a:solidFill>
              </a:rPr>
              <a:pPr/>
              <a:t>77</a:t>
            </a:fld>
            <a:endParaRPr lang="en-US">
              <a:solidFill>
                <a:prstClr val="black"/>
              </a:solidFill>
            </a:endParaRPr>
          </a:p>
        </p:txBody>
      </p:sp>
    </p:spTree>
    <p:extLst>
      <p:ext uri="{BB962C8B-B14F-4D97-AF65-F5344CB8AC3E}">
        <p14:creationId xmlns:p14="http://schemas.microsoft.com/office/powerpoint/2010/main" val="6080650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Thank you for your participation in today’s webinar!</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Your feedback is important to help improve future trainings. All information submitted will be kept confidential.</a:t>
            </a:r>
            <a:r>
              <a:rPr lang="en-US" dirty="0" smtClean="0">
                <a:solidFill>
                  <a:schemeClr val="accent5">
                    <a:lumMod val="90000"/>
                    <a:lumOff val="10000"/>
                  </a:schemeClr>
                </a:solidFill>
              </a:rPr>
              <a:t> </a:t>
            </a:r>
          </a:p>
          <a:p>
            <a:endParaRPr lang="en-US" dirty="0" smtClean="0"/>
          </a:p>
          <a:p>
            <a:r>
              <a:rPr lang="en-US" dirty="0" smtClean="0"/>
              <a:t>A recording of the webinar and the presentation slides will be available</a:t>
            </a:r>
            <a:r>
              <a:rPr lang="en-US" baseline="0" dirty="0" smtClean="0"/>
              <a:t> on the CSTE website under the Webinar Library.</a:t>
            </a:r>
          </a:p>
          <a:p>
            <a:endParaRPr lang="en-US" baseline="0" dirty="0" smtClean="0"/>
          </a:p>
          <a:p>
            <a:r>
              <a:rPr lang="en-US" baseline="0" dirty="0" smtClean="0"/>
              <a:t>The second webinar will be on May 7, 2013 from 12:30 to 1:45 pm ET and the main topics covered include developing policies and procedures and conducting periodic assessments.</a:t>
            </a:r>
          </a:p>
          <a:p>
            <a:endParaRPr lang="en-US" baseline="0" dirty="0" smtClean="0"/>
          </a:p>
          <a:p>
            <a:r>
              <a:rPr lang="en-US" baseline="0" dirty="0" smtClean="0"/>
              <a:t>The third webinar will be on June 6, 2013 from 2:00 to 3:15 pm ET and the main topics covered include ensuring a secure physical and electronic environment and annual training/certification.</a:t>
            </a:r>
          </a:p>
          <a:p>
            <a:endParaRPr lang="en-US" baseline="0" dirty="0" smtClean="0"/>
          </a:p>
          <a:p>
            <a:r>
              <a:rPr lang="en-US" baseline="0" dirty="0" smtClean="0"/>
              <a:t>We will share information on the upcoming webinars as the details are finalized. </a:t>
            </a:r>
          </a:p>
          <a:p>
            <a:endParaRPr lang="en-US" baseline="0" dirty="0" smtClean="0"/>
          </a:p>
          <a:p>
            <a:r>
              <a:rPr lang="en-US" baseline="0" dirty="0" smtClean="0"/>
              <a:t>Thank you!</a:t>
            </a:r>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5B96AFF3-FB88-4CF8-BE13-1A4A9B545256}" type="slidenum">
              <a:rPr lang="en-US" smtClean="0"/>
              <a:t>78</a:t>
            </a:fld>
            <a:endParaRPr lang="en-US"/>
          </a:p>
        </p:txBody>
      </p:sp>
    </p:spTree>
    <p:extLst>
      <p:ext uri="{BB962C8B-B14F-4D97-AF65-F5344CB8AC3E}">
        <p14:creationId xmlns:p14="http://schemas.microsoft.com/office/powerpoint/2010/main" val="2062528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topics</a:t>
            </a:r>
            <a:r>
              <a:rPr lang="en-US" baseline="0" dirty="0" smtClean="0"/>
              <a:t> cover the contents of the 2011 Guidelines and have been mentioned as areas where more guidance is needed, Dates for July and August to be determined</a:t>
            </a:r>
            <a:endParaRPr lang="en-US" dirty="0"/>
          </a:p>
        </p:txBody>
      </p:sp>
      <p:sp>
        <p:nvSpPr>
          <p:cNvPr id="4" name="Slide Number Placeholder 3"/>
          <p:cNvSpPr>
            <a:spLocks noGrp="1"/>
          </p:cNvSpPr>
          <p:nvPr>
            <p:ph type="sldNum" sz="quarter" idx="10"/>
          </p:nvPr>
        </p:nvSpPr>
        <p:spPr/>
        <p:txBody>
          <a:bodyPr/>
          <a:lstStyle/>
          <a:p>
            <a:fld id="{310B3488-EAC4-45BB-B1CF-C88034E25E6E}"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4281001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447783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4098760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50">
              <a:defRPr/>
            </a:pPr>
            <a:r>
              <a:rPr lang="en-US" dirty="0" smtClean="0"/>
              <a:t> </a:t>
            </a:r>
            <a:endParaRPr lang="en-US" dirty="0"/>
          </a:p>
        </p:txBody>
      </p:sp>
      <p:sp>
        <p:nvSpPr>
          <p:cNvPr id="4" name="Slide Number Placeholder 3"/>
          <p:cNvSpPr>
            <a:spLocks noGrp="1"/>
          </p:cNvSpPr>
          <p:nvPr>
            <p:ph type="sldNum" sz="quarter" idx="10"/>
          </p:nvPr>
        </p:nvSpPr>
        <p:spPr/>
        <p:txBody>
          <a:bodyPr/>
          <a:lstStyle/>
          <a:p>
            <a:fld id="{52770D66-0931-4957-950F-DF44D01CE8DE}"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818260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737588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423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3926417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204404853"/>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5E5F8F9-ADF0-4485-BD99-064A941823F4}"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D6D7F86-DFC6-4647-A7FD-86B0CAF58EC7}"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226281570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marL="457200" indent="-457200">
              <a:buSzPct val="70000"/>
              <a:buFont typeface="Wingdings" pitchFamily="2" charset="2"/>
              <a:buChar char="q"/>
              <a:defRPr>
                <a:solidFill>
                  <a:schemeClr val="bg2"/>
                </a:solidFill>
              </a:defRPr>
            </a:lvl1pPr>
            <a:lvl2pPr marL="742950" indent="-285750">
              <a:buFont typeface="Wingdings" pitchFamily="2" charset="2"/>
              <a:buChar cha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3CF9173-4F19-49AD-9EE8-35F918B9F9CB}"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28431F-1FC3-4AB2-9BD8-2FD3C34B3283}"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53685013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accent2">
                    <a:lumMod val="75000"/>
                  </a:schemeClr>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585807704"/>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169256290"/>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102971974"/>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3148681336"/>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1230087782"/>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185936223"/>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65015047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4155966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2084398800"/>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204404853"/>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5E5F8F9-ADF0-4485-BD99-064A941823F4}"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D6D7F86-DFC6-4647-A7FD-86B0CAF58EC7}"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226281570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2657381579"/>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472660164"/>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4122149125"/>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4012730987"/>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2726411232"/>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87968547"/>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72211783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440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2333735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3732096742"/>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3947816013"/>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cxnSp>
        <p:nvCxnSpPr>
          <p:cNvPr id="4" name="Straight Connector 7"/>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a:prstGeom prst="rect">
            <a:avLst/>
          </a:prstGeom>
        </p:spPr>
        <p:txBody>
          <a:bodyPr anchor="b">
            <a:noAutofit/>
          </a:bodyPr>
          <a:lstStyle>
            <a:lvl1pPr>
              <a:defRPr sz="2800" b="1" cap="all"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505200"/>
            <a:ext cx="6400800" cy="1752600"/>
          </a:xfrm>
          <a:prstGeom prst="rect">
            <a:avLst/>
          </a:prstGeom>
        </p:spPr>
        <p:txBody>
          <a:bodyPr/>
          <a:lstStyle>
            <a:lvl1pPr marL="0" indent="0" algn="ctr">
              <a:buNone/>
              <a:defRPr sz="2000"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76198009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76800"/>
          </a:xfrm>
          <a:prstGeom prst="rect">
            <a:avLst/>
          </a:prstGeom>
        </p:spPr>
        <p:txBody>
          <a:bodyPr/>
          <a:lstStyle>
            <a:lvl1pPr marL="342900" indent="-342900">
              <a:buSzPct val="70000"/>
              <a:buFont typeface="Wingdings" pitchFamily="2" charset="2"/>
              <a:buChar char="q"/>
              <a:defRPr sz="2400" b="1"/>
            </a:lvl1pPr>
            <a:lvl2pPr marL="742950" indent="-285750">
              <a:buFont typeface="Wingdings" pitchFamily="2" charset="2"/>
              <a:buChar cha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457200" y="274638"/>
            <a:ext cx="8229600" cy="1143000"/>
          </a:xfrm>
          <a:prstGeom prst="rect">
            <a:avLst/>
          </a:prstGeom>
        </p:spPr>
        <p:txBody>
          <a:bodyPr/>
          <a:lstStyle>
            <a:lvl1pPr>
              <a:defRPr sz="2800" b="1"/>
            </a:lvl1pPr>
          </a:lstStyle>
          <a:p>
            <a:r>
              <a:rPr lang="en-US" dirty="0" smtClean="0"/>
              <a:t>Click to edit Master title style</a:t>
            </a:r>
            <a:endParaRPr lang="en-US" dirty="0"/>
          </a:p>
        </p:txBody>
      </p:sp>
    </p:spTree>
    <p:extLst>
      <p:ext uri="{BB962C8B-B14F-4D97-AF65-F5344CB8AC3E}">
        <p14:creationId xmlns:p14="http://schemas.microsoft.com/office/powerpoint/2010/main" val="377842792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504084896"/>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324557925"/>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787041292"/>
      </p:ext>
    </p:extLst>
  </p:cSld>
  <p:clrMapOvr>
    <a:masterClrMapping/>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2121059903"/>
      </p:ext>
    </p:extLst>
  </p:cSld>
  <p:clrMapOvr>
    <a:masterClrMapping/>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1846050780"/>
      </p:ext>
    </p:extLst>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3079759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accent2">
                    <a:lumMod val="75000"/>
                  </a:schemeClr>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976886265"/>
      </p:ext>
    </p:extLst>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4012184561"/>
      </p:ext>
    </p:extLst>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788504665"/>
      </p:ext>
    </p:extLst>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2729010123"/>
      </p:ext>
    </p:extLst>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6502A99-3217-469B-9A44-0AB27392B22E}"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572984C-B1D2-4017-B862-F81DBB3276F1}"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38633759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6502A99-3217-469B-9A44-0AB27392B22E}" type="datetimeFigureOut">
              <a:rPr lang="en-US">
                <a:solidFill>
                  <a:srgbClr val="0039A6"/>
                </a:solidFill>
              </a:rPr>
              <a:pPr/>
              <a:t>4/18/2013</a:t>
            </a:fld>
            <a:endParaRPr lang="en-US">
              <a:solidFill>
                <a:srgbClr val="0039A6"/>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572984C-B1D2-4017-B862-F81DBB3276F1}"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62365641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699669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84989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845207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631236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2499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639024931"/>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915689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27110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71781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709850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55229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B4ECB9-2847-CD4C-BC2A-89A13AC9B50F}" type="datetimeFigureOut">
              <a:rPr lang="en-US" smtClean="0">
                <a:solidFill>
                  <a:prstClr val="black">
                    <a:tint val="75000"/>
                  </a:prstClr>
                </a:solidFill>
              </a:rPr>
              <a:pPr/>
              <a:t>4/18/2013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3C0016-C975-454F-8658-0B44CB7D81C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275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67360439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360509256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248072665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93749514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49169842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01823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1391033844"/>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35619321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5E5F8F9-ADF0-4485-BD99-064A941823F4}"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D6D7F86-DFC6-4647-A7FD-86B0CAF58EC7}"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1934597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marL="457200" indent="-457200">
              <a:buSzPct val="70000"/>
              <a:buFont typeface="Wingdings" pitchFamily="2" charset="2"/>
              <a:buChar char="q"/>
              <a:defRPr>
                <a:solidFill>
                  <a:schemeClr val="bg2"/>
                </a:solidFill>
              </a:defRPr>
            </a:lvl1pPr>
            <a:lvl2pPr marL="742950" indent="-285750">
              <a:buFont typeface="Wingdings" pitchFamily="2" charset="2"/>
              <a:buChar cha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3CF9173-4F19-49AD-9EE8-35F918B9F9CB}"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28431F-1FC3-4AB2-9BD8-2FD3C34B3283}"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188424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accent2">
                    <a:lumMod val="75000"/>
                  </a:schemeClr>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79019309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4115247227"/>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97754577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408193667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2002622559"/>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322690256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graphicFrame>
        <p:nvGraphicFramePr>
          <p:cNvPr id="5" name="Content Placeholder 3"/>
          <p:cNvGraphicFramePr>
            <a:graphicFrameLocks/>
          </p:cNvGraphicFramePr>
          <p:nvPr userDrawn="1"/>
        </p:nvGraphicFramePr>
        <p:xfrm>
          <a:off x="0" y="1143000"/>
          <a:ext cx="9144000" cy="4648200"/>
        </p:xfrm>
        <a:graphic>
          <a:graphicData uri="http://schemas.openxmlformats.org/drawingml/2006/table">
            <a:tbl>
              <a:tblPr firstRow="1" bandRow="1">
                <a:tableStyleId>{5C22544A-7EE6-4342-B048-85BDC9FD1C3A}</a:tableStyleId>
              </a:tblPr>
              <a:tblGrid>
                <a:gridCol w="1016000"/>
                <a:gridCol w="1947334"/>
                <a:gridCol w="2794000"/>
                <a:gridCol w="1557866"/>
                <a:gridCol w="1828800"/>
              </a:tblGrid>
              <a:tr h="445632">
                <a:tc>
                  <a:txBody>
                    <a:bodyPr/>
                    <a:lstStyle/>
                    <a:p>
                      <a:pPr marL="0" marR="0" algn="l">
                        <a:spcBef>
                          <a:spcPts val="0"/>
                        </a:spcBef>
                        <a:spcAft>
                          <a:spcPts val="0"/>
                        </a:spcAft>
                      </a:pPr>
                      <a:endParaRPr lang="en-US" sz="1100" dirty="0">
                        <a:latin typeface="Arial"/>
                        <a:ea typeface="Calibri"/>
                        <a:cs typeface="Times New Roman"/>
                      </a:endParaRPr>
                    </a:p>
                  </a:txBody>
                  <a:tcPr marL="68580" marR="68580" marT="0" marB="0">
                    <a:solidFill>
                      <a:srgbClr val="234B85">
                        <a:alpha val="85000"/>
                      </a:srgbClr>
                    </a:solidFill>
                  </a:tcPr>
                </a:tc>
                <a:tc>
                  <a:txBody>
                    <a:bodyPr/>
                    <a:lstStyle/>
                    <a:p>
                      <a:pPr marL="0" marR="0" algn="l">
                        <a:spcBef>
                          <a:spcPts val="0"/>
                        </a:spcBef>
                        <a:spcAft>
                          <a:spcPts val="0"/>
                        </a:spcAft>
                      </a:pPr>
                      <a:r>
                        <a:rPr lang="en-US" sz="1000" b="1" dirty="0">
                          <a:latin typeface="Arial"/>
                          <a:ea typeface="Calibri"/>
                          <a:cs typeface="Arial"/>
                        </a:rPr>
                        <a:t>Ordinary Process</a:t>
                      </a:r>
                      <a:endParaRPr lang="en-US" sz="1100" dirty="0">
                        <a:latin typeface="Arial"/>
                        <a:ea typeface="Calibri"/>
                        <a:cs typeface="Times New Roman"/>
                      </a:endParaRPr>
                    </a:p>
                  </a:txBody>
                  <a:tcPr marL="68580" marR="68580" marT="0" marB="0">
                    <a:solidFill>
                      <a:srgbClr val="234B85">
                        <a:alpha val="85000"/>
                      </a:srgbClr>
                    </a:solidFill>
                  </a:tcPr>
                </a:tc>
                <a:tc>
                  <a:txBody>
                    <a:bodyPr/>
                    <a:lstStyle/>
                    <a:p>
                      <a:pPr marL="0" marR="0" algn="l">
                        <a:spcBef>
                          <a:spcPts val="0"/>
                        </a:spcBef>
                        <a:spcAft>
                          <a:spcPts val="0"/>
                        </a:spcAft>
                      </a:pPr>
                      <a:r>
                        <a:rPr lang="en-US" sz="1000" b="1" dirty="0">
                          <a:latin typeface="Arial"/>
                          <a:ea typeface="Calibri"/>
                          <a:cs typeface="Arial"/>
                        </a:rPr>
                        <a:t>Expedited </a:t>
                      </a:r>
                      <a:r>
                        <a:rPr lang="en-US" sz="1000" b="1" dirty="0" smtClean="0">
                          <a:latin typeface="Arial"/>
                          <a:ea typeface="Calibri"/>
                          <a:cs typeface="Arial"/>
                        </a:rPr>
                        <a:t>Handling </a:t>
                      </a:r>
                      <a:endParaRPr lang="en-US" sz="1100" dirty="0">
                        <a:latin typeface="Arial"/>
                        <a:ea typeface="Calibri"/>
                        <a:cs typeface="Times New Roman"/>
                      </a:endParaRPr>
                    </a:p>
                  </a:txBody>
                  <a:tcPr marL="68580" marR="68580" marT="0" marB="0">
                    <a:solidFill>
                      <a:srgbClr val="234B85">
                        <a:alpha val="85000"/>
                      </a:srgbClr>
                    </a:solidFill>
                  </a:tcPr>
                </a:tc>
                <a:tc>
                  <a:txBody>
                    <a:bodyPr/>
                    <a:lstStyle/>
                    <a:p>
                      <a:pPr marL="0" marR="0" algn="l">
                        <a:spcBef>
                          <a:spcPts val="0"/>
                        </a:spcBef>
                        <a:spcAft>
                          <a:spcPts val="0"/>
                        </a:spcAft>
                      </a:pPr>
                      <a:r>
                        <a:rPr lang="en-US" sz="1000" b="1" dirty="0">
                          <a:latin typeface="Arial"/>
                          <a:ea typeface="Calibri"/>
                          <a:cs typeface="Arial"/>
                        </a:rPr>
                        <a:t>Presidential Review</a:t>
                      </a:r>
                      <a:endParaRPr lang="en-US" sz="1100" dirty="0">
                        <a:latin typeface="Arial"/>
                        <a:ea typeface="Calibri"/>
                        <a:cs typeface="Times New Roman"/>
                      </a:endParaRPr>
                    </a:p>
                  </a:txBody>
                  <a:tcPr marL="68580" marR="68580" marT="0" marB="0">
                    <a:solidFill>
                      <a:srgbClr val="234B85">
                        <a:alpha val="85000"/>
                      </a:srgbClr>
                    </a:solidFill>
                  </a:tcPr>
                </a:tc>
                <a:tc>
                  <a:txBody>
                    <a:bodyPr/>
                    <a:lstStyle/>
                    <a:p>
                      <a:pPr marL="0" marR="0" algn="l">
                        <a:spcBef>
                          <a:spcPts val="0"/>
                        </a:spcBef>
                        <a:spcAft>
                          <a:spcPts val="0"/>
                        </a:spcAft>
                      </a:pPr>
                      <a:r>
                        <a:rPr lang="en-US" sz="1000" b="1" dirty="0">
                          <a:latin typeface="Arial"/>
                          <a:ea typeface="Calibri"/>
                          <a:cs typeface="Arial"/>
                        </a:rPr>
                        <a:t>Interim Position Statement</a:t>
                      </a:r>
                      <a:endParaRPr lang="en-US" sz="1100" dirty="0">
                        <a:latin typeface="Arial"/>
                        <a:ea typeface="Calibri"/>
                        <a:cs typeface="Times New Roman"/>
                      </a:endParaRPr>
                    </a:p>
                  </a:txBody>
                  <a:tcPr marL="68580" marR="68580" marT="0" marB="0">
                    <a:solidFill>
                      <a:srgbClr val="234B85">
                        <a:alpha val="85098"/>
                      </a:srgbClr>
                    </a:solidFill>
                  </a:tcPr>
                </a:tc>
              </a:tr>
              <a:tr h="1467335">
                <a:tc>
                  <a:txBody>
                    <a:bodyPr/>
                    <a:lstStyle/>
                    <a:p>
                      <a:pPr marL="0" marR="0" algn="l">
                        <a:spcBef>
                          <a:spcPts val="0"/>
                        </a:spcBef>
                        <a:spcAft>
                          <a:spcPts val="0"/>
                        </a:spcAft>
                      </a:pPr>
                      <a:r>
                        <a:rPr lang="en-US" sz="1000" b="1" dirty="0">
                          <a:latin typeface="Arial"/>
                          <a:ea typeface="Calibri"/>
                          <a:cs typeface="Arial"/>
                        </a:rPr>
                        <a:t>Criteria for acceptability</a:t>
                      </a:r>
                      <a:endParaRPr lang="en-US" sz="1100" dirty="0">
                        <a:latin typeface="Arial"/>
                        <a:ea typeface="Calibri"/>
                        <a:cs typeface="Times New Roman"/>
                      </a:endParaRPr>
                    </a:p>
                  </a:txBody>
                  <a:tcPr marL="68580" marR="68580" marT="0" marB="0">
                    <a:solidFill>
                      <a:srgbClr val="B2BFD2">
                        <a:alpha val="78824"/>
                      </a:srgbClr>
                    </a:solidFill>
                  </a:tcPr>
                </a:tc>
                <a:tc>
                  <a:txBody>
                    <a:bodyPr/>
                    <a:lstStyle/>
                    <a:p>
                      <a:pPr marL="0" marR="0" algn="l">
                        <a:spcBef>
                          <a:spcPts val="0"/>
                        </a:spcBef>
                        <a:spcAft>
                          <a:spcPts val="0"/>
                        </a:spcAft>
                      </a:pPr>
                      <a:r>
                        <a:rPr lang="en-US" sz="1000" dirty="0">
                          <a:latin typeface="Arial"/>
                          <a:ea typeface="Calibri"/>
                          <a:cs typeface="Arial"/>
                        </a:rPr>
                        <a:t>None. Should be sponsored by an active member, whenever possible.</a:t>
                      </a:r>
                      <a:endParaRPr lang="en-US" sz="1100" dirty="0">
                        <a:latin typeface="Arial"/>
                        <a:ea typeface="Calibri"/>
                        <a:cs typeface="Times New Roman"/>
                      </a:endParaRPr>
                    </a:p>
                  </a:txBody>
                  <a:tcPr marL="68580" marR="68580" marT="0" marB="0">
                    <a:solidFill>
                      <a:srgbClr val="B2BFD2">
                        <a:alpha val="78824"/>
                      </a:srgbClr>
                    </a:solidFill>
                  </a:tcPr>
                </a:tc>
                <a:tc>
                  <a:txBody>
                    <a:bodyPr/>
                    <a:lstStyle/>
                    <a:p>
                      <a:pPr marL="0" marR="0" algn="l">
                        <a:spcBef>
                          <a:spcPts val="0"/>
                        </a:spcBef>
                        <a:spcAft>
                          <a:spcPts val="0"/>
                        </a:spcAft>
                      </a:pPr>
                      <a:r>
                        <a:rPr lang="en-US" sz="1000" dirty="0">
                          <a:latin typeface="Arial"/>
                          <a:ea typeface="Calibri"/>
                          <a:cs typeface="Arial"/>
                        </a:rPr>
                        <a:t>Criteria to be judged by the</a:t>
                      </a:r>
                      <a:endParaRPr lang="en-US" sz="1100" dirty="0">
                        <a:latin typeface="Arial"/>
                        <a:ea typeface="Calibri"/>
                        <a:cs typeface="Times New Roman"/>
                      </a:endParaRPr>
                    </a:p>
                    <a:p>
                      <a:pPr marL="0" marR="0" algn="l">
                        <a:spcBef>
                          <a:spcPts val="0"/>
                        </a:spcBef>
                        <a:spcAft>
                          <a:spcPts val="0"/>
                        </a:spcAft>
                      </a:pPr>
                      <a:r>
                        <a:rPr lang="en-US" sz="1000" dirty="0">
                          <a:latin typeface="Arial"/>
                          <a:ea typeface="Calibri"/>
                          <a:cs typeface="Arial"/>
                        </a:rPr>
                        <a:t>Secretary-Treasurer: </a:t>
                      </a:r>
                      <a:endParaRPr lang="en-US" sz="1000" dirty="0" smtClean="0">
                        <a:latin typeface="Arial"/>
                        <a:ea typeface="Calibri"/>
                        <a:cs typeface="Arial"/>
                      </a:endParaRPr>
                    </a:p>
                    <a:p>
                      <a:pPr marL="228600" marR="0" indent="-228600" algn="l">
                        <a:spcBef>
                          <a:spcPts val="0"/>
                        </a:spcBef>
                        <a:spcAft>
                          <a:spcPts val="0"/>
                        </a:spcAft>
                        <a:buAutoNum type="arabicPeriod"/>
                      </a:pPr>
                      <a:r>
                        <a:rPr lang="en-US" sz="1000" dirty="0" smtClean="0">
                          <a:latin typeface="Arial"/>
                          <a:ea typeface="Calibri"/>
                          <a:cs typeface="Arial"/>
                        </a:rPr>
                        <a:t>Issue </a:t>
                      </a:r>
                      <a:r>
                        <a:rPr lang="en-US" sz="1000" dirty="0">
                          <a:latin typeface="Arial"/>
                          <a:ea typeface="Calibri"/>
                          <a:cs typeface="Arial"/>
                        </a:rPr>
                        <a:t>is time-sensitive, AND </a:t>
                      </a:r>
                      <a:endParaRPr lang="en-US" sz="1000" dirty="0" smtClean="0">
                        <a:latin typeface="Arial"/>
                        <a:ea typeface="Calibri"/>
                        <a:cs typeface="Arial"/>
                      </a:endParaRPr>
                    </a:p>
                    <a:p>
                      <a:pPr marL="228600" marR="0" indent="-228600" algn="l">
                        <a:spcBef>
                          <a:spcPts val="0"/>
                        </a:spcBef>
                        <a:spcAft>
                          <a:spcPts val="0"/>
                        </a:spcAft>
                        <a:buAutoNum type="arabicPeriod"/>
                      </a:pPr>
                      <a:r>
                        <a:rPr lang="en-US" sz="1000" dirty="0" smtClean="0">
                          <a:latin typeface="Arial"/>
                          <a:ea typeface="Calibri"/>
                          <a:cs typeface="Arial"/>
                        </a:rPr>
                        <a:t>The </a:t>
                      </a:r>
                      <a:r>
                        <a:rPr lang="en-US" sz="1000" dirty="0">
                          <a:latin typeface="Arial"/>
                          <a:ea typeface="Calibri"/>
                          <a:cs typeface="Arial"/>
                        </a:rPr>
                        <a:t>issue has </a:t>
                      </a:r>
                      <a:r>
                        <a:rPr lang="en-US" sz="1000" dirty="0" smtClean="0">
                          <a:latin typeface="Arial"/>
                          <a:ea typeface="Calibri"/>
                          <a:cs typeface="Arial"/>
                        </a:rPr>
                        <a:t>substantial importance AND</a:t>
                      </a:r>
                    </a:p>
                    <a:p>
                      <a:pPr marL="228600" marR="0" indent="-228600" algn="l">
                        <a:spcBef>
                          <a:spcPts val="0"/>
                        </a:spcBef>
                        <a:spcAft>
                          <a:spcPts val="0"/>
                        </a:spcAft>
                        <a:buAutoNum type="arabicPeriod"/>
                      </a:pPr>
                      <a:r>
                        <a:rPr lang="en-US" sz="1000" dirty="0" smtClean="0">
                          <a:latin typeface="Arial"/>
                          <a:ea typeface="Calibri"/>
                          <a:cs typeface="Arial"/>
                        </a:rPr>
                        <a:t>The quality of the draft position statement is adequate AND</a:t>
                      </a:r>
                    </a:p>
                    <a:p>
                      <a:pPr marL="228600" marR="0" indent="-228600" algn="l">
                        <a:spcBef>
                          <a:spcPts val="0"/>
                        </a:spcBef>
                        <a:spcAft>
                          <a:spcPts val="0"/>
                        </a:spcAft>
                        <a:buAutoNum type="arabicPeriod"/>
                      </a:pPr>
                      <a:r>
                        <a:rPr lang="en-US" sz="1000" dirty="0" smtClean="0">
                          <a:latin typeface="Arial"/>
                          <a:ea typeface="Calibri"/>
                          <a:cs typeface="Arial"/>
                        </a:rPr>
                        <a:t>The </a:t>
                      </a:r>
                      <a:r>
                        <a:rPr lang="en-US" sz="1000" dirty="0">
                          <a:latin typeface="Arial"/>
                          <a:ea typeface="Calibri"/>
                          <a:cs typeface="Arial"/>
                        </a:rPr>
                        <a:t>chair of the </a:t>
                      </a:r>
                      <a:r>
                        <a:rPr lang="en-US" sz="1000" dirty="0" smtClean="0">
                          <a:latin typeface="Arial"/>
                          <a:ea typeface="Calibri"/>
                          <a:cs typeface="Arial"/>
                        </a:rPr>
                        <a:t>appropriate committee </a:t>
                      </a:r>
                      <a:r>
                        <a:rPr lang="en-US" sz="1000" dirty="0">
                          <a:latin typeface="Arial"/>
                          <a:ea typeface="Calibri"/>
                          <a:cs typeface="Arial"/>
                        </a:rPr>
                        <a:t>agrees to accept the proposal into the </a:t>
                      </a:r>
                      <a:r>
                        <a:rPr lang="en-US" sz="1000" dirty="0" smtClean="0">
                          <a:latin typeface="Arial"/>
                          <a:ea typeface="Calibri"/>
                          <a:cs typeface="Arial"/>
                        </a:rPr>
                        <a:t>Expedited.</a:t>
                      </a:r>
                      <a:endParaRPr lang="en-US" sz="1100" dirty="0">
                        <a:latin typeface="Arial"/>
                        <a:ea typeface="Calibri"/>
                        <a:cs typeface="Times New Roman"/>
                      </a:endParaRPr>
                    </a:p>
                  </a:txBody>
                  <a:tcPr marL="68580" marR="68580" marT="0" marB="0">
                    <a:solidFill>
                      <a:srgbClr val="B2BFD2">
                        <a:alpha val="78824"/>
                      </a:srgbClr>
                    </a:solidFill>
                  </a:tcPr>
                </a:tc>
                <a:tc>
                  <a:txBody>
                    <a:bodyPr/>
                    <a:lstStyle/>
                    <a:p>
                      <a:pPr marL="0" marR="0" algn="l">
                        <a:spcBef>
                          <a:spcPts val="0"/>
                        </a:spcBef>
                        <a:spcAft>
                          <a:spcPts val="0"/>
                        </a:spcAft>
                      </a:pPr>
                      <a:r>
                        <a:rPr lang="en-US" sz="1000" dirty="0">
                          <a:latin typeface="Arial"/>
                          <a:ea typeface="Calibri"/>
                          <a:cs typeface="Arial"/>
                        </a:rPr>
                        <a:t>Extremely urgent and relevant issues, as judged by the President.</a:t>
                      </a:r>
                      <a:endParaRPr lang="en-US" sz="1100" dirty="0">
                        <a:latin typeface="Arial"/>
                        <a:ea typeface="Calibri"/>
                        <a:cs typeface="Times New Roman"/>
                      </a:endParaRPr>
                    </a:p>
                  </a:txBody>
                  <a:tcPr marL="68580" marR="68580" marT="0" marB="0">
                    <a:solidFill>
                      <a:srgbClr val="B2BFD2">
                        <a:alpha val="78824"/>
                      </a:srgbClr>
                    </a:solidFill>
                  </a:tcPr>
                </a:tc>
                <a:tc>
                  <a:txBody>
                    <a:bodyPr/>
                    <a:lstStyle/>
                    <a:p>
                      <a:pPr marL="0" marR="0" algn="l">
                        <a:spcBef>
                          <a:spcPts val="0"/>
                        </a:spcBef>
                        <a:spcAft>
                          <a:spcPts val="0"/>
                        </a:spcAft>
                      </a:pPr>
                      <a:r>
                        <a:rPr lang="en-US" sz="1000" dirty="0">
                          <a:latin typeface="Arial"/>
                          <a:ea typeface="Calibri"/>
                          <a:cs typeface="Arial"/>
                        </a:rPr>
                        <a:t>Issue is time sensitive,</a:t>
                      </a:r>
                      <a:endParaRPr lang="en-US" sz="1100" dirty="0">
                        <a:latin typeface="Arial"/>
                        <a:ea typeface="Calibri"/>
                        <a:cs typeface="Times New Roman"/>
                      </a:endParaRPr>
                    </a:p>
                    <a:p>
                      <a:pPr marL="0" marR="0" algn="l">
                        <a:spcBef>
                          <a:spcPts val="0"/>
                        </a:spcBef>
                        <a:spcAft>
                          <a:spcPts val="0"/>
                        </a:spcAft>
                      </a:pPr>
                      <a:r>
                        <a:rPr lang="en-US" sz="1000" dirty="0">
                          <a:latin typeface="Arial"/>
                          <a:ea typeface="Calibri"/>
                          <a:cs typeface="Arial"/>
                        </a:rPr>
                        <a:t>AND</a:t>
                      </a:r>
                      <a:endParaRPr lang="en-US" sz="1100" dirty="0">
                        <a:latin typeface="Arial"/>
                        <a:ea typeface="Calibri"/>
                        <a:cs typeface="Times New Roman"/>
                      </a:endParaRPr>
                    </a:p>
                    <a:p>
                      <a:pPr marL="0" marR="0" algn="l">
                        <a:spcBef>
                          <a:spcPts val="0"/>
                        </a:spcBef>
                        <a:spcAft>
                          <a:spcPts val="0"/>
                        </a:spcAft>
                      </a:pPr>
                      <a:r>
                        <a:rPr lang="en-US" sz="1000" dirty="0">
                          <a:latin typeface="Arial"/>
                          <a:ea typeface="Calibri"/>
                          <a:cs typeface="Arial"/>
                        </a:rPr>
                        <a:t>Cannot wait until</a:t>
                      </a:r>
                      <a:endParaRPr lang="en-US" sz="1100" dirty="0">
                        <a:latin typeface="Arial"/>
                        <a:ea typeface="Calibri"/>
                        <a:cs typeface="Times New Roman"/>
                      </a:endParaRPr>
                    </a:p>
                    <a:p>
                      <a:pPr marL="0" marR="0" algn="l">
                        <a:spcBef>
                          <a:spcPts val="0"/>
                        </a:spcBef>
                        <a:spcAft>
                          <a:spcPts val="0"/>
                        </a:spcAft>
                      </a:pPr>
                      <a:r>
                        <a:rPr lang="en-US" sz="1000" dirty="0">
                          <a:latin typeface="Arial"/>
                          <a:ea typeface="Calibri"/>
                          <a:cs typeface="Arial"/>
                        </a:rPr>
                        <a:t>the next business</a:t>
                      </a:r>
                      <a:endParaRPr lang="en-US" sz="1100" dirty="0">
                        <a:latin typeface="Arial"/>
                        <a:ea typeface="Calibri"/>
                        <a:cs typeface="Times New Roman"/>
                      </a:endParaRPr>
                    </a:p>
                    <a:p>
                      <a:pPr marL="0" marR="0" algn="l">
                        <a:spcBef>
                          <a:spcPts val="0"/>
                        </a:spcBef>
                        <a:spcAft>
                          <a:spcPts val="0"/>
                        </a:spcAft>
                      </a:pPr>
                      <a:r>
                        <a:rPr lang="en-US" sz="1000" dirty="0">
                          <a:latin typeface="Arial"/>
                          <a:ea typeface="Calibri"/>
                          <a:cs typeface="Arial"/>
                        </a:rPr>
                        <a:t>meeting to be addressed, as judged by the EC.</a:t>
                      </a:r>
                      <a:endParaRPr lang="en-US" sz="1100" dirty="0">
                        <a:latin typeface="Arial"/>
                        <a:ea typeface="Calibri"/>
                        <a:cs typeface="Times New Roman"/>
                      </a:endParaRPr>
                    </a:p>
                  </a:txBody>
                  <a:tcPr marL="68580" marR="68580" marT="0" marB="0">
                    <a:solidFill>
                      <a:srgbClr val="B2BFD2">
                        <a:alpha val="78824"/>
                      </a:srgbClr>
                    </a:solidFill>
                  </a:tcPr>
                </a:tc>
              </a:tr>
              <a:tr h="782060">
                <a:tc>
                  <a:txBody>
                    <a:bodyPr/>
                    <a:lstStyle/>
                    <a:p>
                      <a:pPr marL="0" marR="0" algn="l">
                        <a:spcBef>
                          <a:spcPts val="0"/>
                        </a:spcBef>
                        <a:spcAft>
                          <a:spcPts val="0"/>
                        </a:spcAft>
                      </a:pPr>
                      <a:r>
                        <a:rPr lang="en-US" sz="1000" b="1" dirty="0">
                          <a:latin typeface="Arial"/>
                          <a:ea typeface="Calibri"/>
                          <a:cs typeface="Arial"/>
                        </a:rPr>
                        <a:t>Time for Submission</a:t>
                      </a:r>
                      <a:endParaRPr lang="en-US" sz="1100" dirty="0">
                        <a:latin typeface="Arial"/>
                        <a:ea typeface="Calibri"/>
                        <a:cs typeface="Times New Roman"/>
                      </a:endParaRPr>
                    </a:p>
                  </a:txBody>
                  <a:tcPr marL="68580" marR="68580" marT="0" marB="0">
                    <a:solidFill>
                      <a:srgbClr val="E6E9EA">
                        <a:alpha val="90000"/>
                      </a:srgbClr>
                    </a:solidFill>
                  </a:tcPr>
                </a:tc>
                <a:tc>
                  <a:txBody>
                    <a:bodyPr/>
                    <a:lstStyle/>
                    <a:p>
                      <a:pPr marL="0" marR="0" algn="l">
                        <a:spcBef>
                          <a:spcPts val="0"/>
                        </a:spcBef>
                        <a:spcAft>
                          <a:spcPts val="0"/>
                        </a:spcAft>
                      </a:pPr>
                      <a:r>
                        <a:rPr lang="en-US" sz="1000" dirty="0">
                          <a:solidFill>
                            <a:srgbClr val="000000"/>
                          </a:solidFill>
                          <a:latin typeface="Arial"/>
                          <a:ea typeface="Calibri"/>
                          <a:cs typeface="Arial"/>
                        </a:rPr>
                        <a:t>Until 10 weeks before business meeting </a:t>
                      </a:r>
                      <a:r>
                        <a:rPr lang="en-US" sz="1000" b="1" baseline="0" dirty="0">
                          <a:solidFill>
                            <a:srgbClr val="CC7500"/>
                          </a:solidFill>
                          <a:latin typeface="Arial"/>
                          <a:ea typeface="Calibri"/>
                          <a:cs typeface="Arial"/>
                        </a:rPr>
                        <a:t>4/2/09</a:t>
                      </a:r>
                      <a:endParaRPr lang="en-US" sz="1100" baseline="0" dirty="0">
                        <a:solidFill>
                          <a:srgbClr val="CC7500"/>
                        </a:solidFill>
                        <a:latin typeface="Arial"/>
                        <a:ea typeface="Calibri"/>
                        <a:cs typeface="Times New Roman"/>
                      </a:endParaRPr>
                    </a:p>
                  </a:txBody>
                  <a:tcPr marL="68580" marR="68580" marT="0" marB="0">
                    <a:solidFill>
                      <a:srgbClr val="E6E9EA">
                        <a:alpha val="90000"/>
                      </a:srgbClr>
                    </a:solidFill>
                  </a:tcPr>
                </a:tc>
                <a:tc>
                  <a:txBody>
                    <a:bodyPr/>
                    <a:lstStyle/>
                    <a:p>
                      <a:pPr marL="0" marR="0" algn="l">
                        <a:spcBef>
                          <a:spcPts val="0"/>
                        </a:spcBef>
                        <a:spcAft>
                          <a:spcPts val="0"/>
                        </a:spcAft>
                      </a:pPr>
                      <a:r>
                        <a:rPr lang="en-US" sz="1000" dirty="0">
                          <a:solidFill>
                            <a:srgbClr val="000000"/>
                          </a:solidFill>
                          <a:latin typeface="Arial"/>
                          <a:ea typeface="Calibri"/>
                          <a:cs typeface="Arial"/>
                        </a:rPr>
                        <a:t>Between 10 and 3 weeks before the business meeting </a:t>
                      </a:r>
                      <a:r>
                        <a:rPr lang="en-US" sz="1000" b="1" dirty="0">
                          <a:solidFill>
                            <a:srgbClr val="CC7500"/>
                          </a:solidFill>
                          <a:latin typeface="Arial"/>
                          <a:ea typeface="Calibri"/>
                          <a:cs typeface="Arial"/>
                        </a:rPr>
                        <a:t>4/3/09 – 5/21/09</a:t>
                      </a:r>
                      <a:endParaRPr lang="en-US" sz="1100" dirty="0">
                        <a:solidFill>
                          <a:srgbClr val="CC7500"/>
                        </a:solidFill>
                        <a:latin typeface="Arial"/>
                        <a:ea typeface="Calibri"/>
                        <a:cs typeface="Times New Roman"/>
                      </a:endParaRPr>
                    </a:p>
                  </a:txBody>
                  <a:tcPr marL="68580" marR="68580" marT="0" marB="0">
                    <a:solidFill>
                      <a:srgbClr val="E6E9EA">
                        <a:alpha val="90000"/>
                      </a:srgbClr>
                    </a:solidFill>
                  </a:tcPr>
                </a:tc>
                <a:tc>
                  <a:txBody>
                    <a:bodyPr/>
                    <a:lstStyle/>
                    <a:p>
                      <a:pPr marL="0" marR="0" algn="l">
                        <a:spcBef>
                          <a:spcPts val="0"/>
                        </a:spcBef>
                        <a:spcAft>
                          <a:spcPts val="0"/>
                        </a:spcAft>
                      </a:pPr>
                      <a:r>
                        <a:rPr lang="en-US" sz="1000" dirty="0">
                          <a:solidFill>
                            <a:srgbClr val="000000"/>
                          </a:solidFill>
                          <a:latin typeface="Arial"/>
                          <a:ea typeface="Calibri"/>
                          <a:cs typeface="Arial"/>
                        </a:rPr>
                        <a:t>Last 3 weeks </a:t>
                      </a:r>
                      <a:r>
                        <a:rPr lang="en-US" sz="1000" b="1" dirty="0">
                          <a:solidFill>
                            <a:srgbClr val="CC7500"/>
                          </a:solidFill>
                          <a:latin typeface="Arial"/>
                          <a:ea typeface="Calibri"/>
                          <a:cs typeface="Arial"/>
                        </a:rPr>
                        <a:t>5/22/09 </a:t>
                      </a:r>
                      <a:r>
                        <a:rPr lang="en-US" sz="1000" dirty="0">
                          <a:solidFill>
                            <a:srgbClr val="000000"/>
                          </a:solidFill>
                          <a:latin typeface="Arial"/>
                          <a:ea typeface="Calibri"/>
                          <a:cs typeface="Arial"/>
                        </a:rPr>
                        <a:t>(but not later than 48 hours) before  business meeting</a:t>
                      </a:r>
                      <a:endParaRPr lang="en-US" sz="1100" dirty="0">
                        <a:latin typeface="Arial"/>
                        <a:ea typeface="Calibri"/>
                        <a:cs typeface="Times New Roman"/>
                      </a:endParaRPr>
                    </a:p>
                  </a:txBody>
                  <a:tcPr marL="68580" marR="68580" marT="0" marB="0">
                    <a:solidFill>
                      <a:srgbClr val="E6E9EA">
                        <a:alpha val="90000"/>
                      </a:srgbClr>
                    </a:solidFill>
                  </a:tcPr>
                </a:tc>
                <a:tc>
                  <a:txBody>
                    <a:bodyPr/>
                    <a:lstStyle/>
                    <a:p>
                      <a:pPr marL="0" marR="0" algn="l">
                        <a:spcBef>
                          <a:spcPts val="0"/>
                        </a:spcBef>
                        <a:spcAft>
                          <a:spcPts val="0"/>
                        </a:spcAft>
                      </a:pPr>
                      <a:r>
                        <a:rPr lang="en-US" sz="1000" dirty="0">
                          <a:latin typeface="Arial"/>
                          <a:ea typeface="Calibri"/>
                          <a:cs typeface="Arial"/>
                        </a:rPr>
                        <a:t>Any time.</a:t>
                      </a:r>
                      <a:endParaRPr lang="en-US" sz="1100" dirty="0">
                        <a:latin typeface="Arial"/>
                        <a:ea typeface="Calibri"/>
                        <a:cs typeface="Times New Roman"/>
                      </a:endParaRPr>
                    </a:p>
                  </a:txBody>
                  <a:tcPr marL="68580" marR="68580" marT="0" marB="0">
                    <a:solidFill>
                      <a:srgbClr val="E6E9EA">
                        <a:alpha val="90000"/>
                      </a:srgbClr>
                    </a:solidFill>
                  </a:tcPr>
                </a:tc>
              </a:tr>
              <a:tr h="1403764">
                <a:tc>
                  <a:txBody>
                    <a:bodyPr/>
                    <a:lstStyle/>
                    <a:p>
                      <a:pPr marL="0" marR="0" algn="l">
                        <a:spcBef>
                          <a:spcPts val="0"/>
                        </a:spcBef>
                        <a:spcAft>
                          <a:spcPts val="0"/>
                        </a:spcAft>
                      </a:pPr>
                      <a:r>
                        <a:rPr lang="en-US" sz="1000" b="1" dirty="0">
                          <a:latin typeface="Arial"/>
                          <a:ea typeface="Calibri"/>
                          <a:cs typeface="Arial"/>
                        </a:rPr>
                        <a:t>Review by Resolution Committee</a:t>
                      </a:r>
                      <a:endParaRPr lang="en-US" sz="1100" dirty="0">
                        <a:latin typeface="Arial"/>
                        <a:ea typeface="Calibri"/>
                        <a:cs typeface="Times New Roman"/>
                      </a:endParaRPr>
                    </a:p>
                  </a:txBody>
                  <a:tcPr marL="68580" marR="68580" marT="0" marB="0">
                    <a:solidFill>
                      <a:srgbClr val="B2BFD2">
                        <a:alpha val="78824"/>
                      </a:srgbClr>
                    </a:solidFill>
                  </a:tcPr>
                </a:tc>
                <a:tc>
                  <a:txBody>
                    <a:bodyPr/>
                    <a:lstStyle/>
                    <a:p>
                      <a:pPr marL="0" marR="0" algn="l">
                        <a:spcBef>
                          <a:spcPts val="0"/>
                        </a:spcBef>
                        <a:spcAft>
                          <a:spcPts val="0"/>
                        </a:spcAft>
                      </a:pPr>
                      <a:r>
                        <a:rPr lang="en-US" sz="1000" dirty="0">
                          <a:solidFill>
                            <a:srgbClr val="000000"/>
                          </a:solidFill>
                          <a:latin typeface="Arial"/>
                          <a:ea typeface="Calibri"/>
                          <a:cs typeface="Arial"/>
                        </a:rPr>
                        <a:t>By 8 weeks before business meeting </a:t>
                      </a:r>
                      <a:r>
                        <a:rPr lang="en-US" sz="1000" b="1" dirty="0">
                          <a:solidFill>
                            <a:srgbClr val="CC7500"/>
                          </a:solidFill>
                          <a:latin typeface="Arial"/>
                          <a:ea typeface="Calibri"/>
                          <a:cs typeface="Arial"/>
                        </a:rPr>
                        <a:t>4/16/09</a:t>
                      </a:r>
                      <a:r>
                        <a:rPr lang="en-US" sz="1000" dirty="0">
                          <a:solidFill>
                            <a:srgbClr val="000000"/>
                          </a:solidFill>
                          <a:latin typeface="Arial"/>
                          <a:ea typeface="Calibri"/>
                          <a:cs typeface="Arial"/>
                        </a:rPr>
                        <a:t>, resolution is assigned to specific committee, which finds members to assist in review. </a:t>
                      </a:r>
                      <a:r>
                        <a:rPr lang="en-US" sz="1000" dirty="0" smtClean="0">
                          <a:solidFill>
                            <a:srgbClr val="000000"/>
                          </a:solidFill>
                          <a:latin typeface="Arial"/>
                          <a:ea typeface="Calibri"/>
                          <a:cs typeface="Arial"/>
                        </a:rPr>
                        <a:t>Revised </a:t>
                      </a:r>
                      <a:r>
                        <a:rPr lang="en-US" sz="1000" dirty="0">
                          <a:solidFill>
                            <a:srgbClr val="000000"/>
                          </a:solidFill>
                          <a:latin typeface="Arial"/>
                          <a:ea typeface="Calibri"/>
                          <a:cs typeface="Arial"/>
                        </a:rPr>
                        <a:t>resolutions must be submitted by 4 weeks before the business meeting </a:t>
                      </a:r>
                      <a:r>
                        <a:rPr lang="en-US" sz="1000" b="1" dirty="0">
                          <a:solidFill>
                            <a:srgbClr val="CC7500"/>
                          </a:solidFill>
                          <a:latin typeface="Arial"/>
                          <a:ea typeface="Calibri"/>
                          <a:cs typeface="Arial"/>
                        </a:rPr>
                        <a:t>5/14/09</a:t>
                      </a:r>
                      <a:r>
                        <a:rPr lang="en-US" sz="1000" dirty="0">
                          <a:solidFill>
                            <a:schemeClr val="tx1"/>
                          </a:solidFill>
                          <a:latin typeface="Arial"/>
                          <a:ea typeface="Calibri"/>
                          <a:cs typeface="Arial"/>
                        </a:rPr>
                        <a:t>.</a:t>
                      </a:r>
                      <a:endParaRPr lang="en-US" sz="1100" dirty="0">
                        <a:solidFill>
                          <a:schemeClr val="tx1"/>
                        </a:solidFill>
                        <a:latin typeface="Arial"/>
                        <a:ea typeface="Calibri"/>
                        <a:cs typeface="Times New Roman"/>
                      </a:endParaRPr>
                    </a:p>
                  </a:txBody>
                  <a:tcPr marL="68580" marR="68580" marT="0" marB="0">
                    <a:solidFill>
                      <a:srgbClr val="B2BFD2">
                        <a:alpha val="78824"/>
                      </a:srgbClr>
                    </a:solidFill>
                  </a:tcPr>
                </a:tc>
                <a:tc>
                  <a:txBody>
                    <a:bodyPr/>
                    <a:lstStyle/>
                    <a:p>
                      <a:pPr marL="0" marR="0" algn="l">
                        <a:spcBef>
                          <a:spcPts val="0"/>
                        </a:spcBef>
                        <a:spcAft>
                          <a:spcPts val="0"/>
                        </a:spcAft>
                      </a:pPr>
                      <a:r>
                        <a:rPr lang="en-US" sz="1000" dirty="0">
                          <a:latin typeface="Arial"/>
                          <a:ea typeface="Calibri"/>
                          <a:cs typeface="Arial"/>
                        </a:rPr>
                        <a:t>None, but must be reviewed and</a:t>
                      </a:r>
                      <a:endParaRPr lang="en-US" sz="1100" dirty="0">
                        <a:latin typeface="Arial"/>
                        <a:ea typeface="Calibri"/>
                        <a:cs typeface="Times New Roman"/>
                      </a:endParaRPr>
                    </a:p>
                    <a:p>
                      <a:pPr marL="0" marR="0" algn="l">
                        <a:spcBef>
                          <a:spcPts val="0"/>
                        </a:spcBef>
                        <a:spcAft>
                          <a:spcPts val="0"/>
                        </a:spcAft>
                      </a:pPr>
                      <a:r>
                        <a:rPr lang="en-US" sz="1000" dirty="0">
                          <a:latin typeface="Arial"/>
                          <a:ea typeface="Calibri"/>
                          <a:cs typeface="Arial"/>
                        </a:rPr>
                        <a:t>approved by EC. Authors may be</a:t>
                      </a:r>
                      <a:endParaRPr lang="en-US" sz="1100" dirty="0">
                        <a:latin typeface="Arial"/>
                        <a:ea typeface="Calibri"/>
                        <a:cs typeface="Times New Roman"/>
                      </a:endParaRPr>
                    </a:p>
                    <a:p>
                      <a:pPr marL="0" marR="0" algn="l">
                        <a:spcBef>
                          <a:spcPts val="0"/>
                        </a:spcBef>
                        <a:spcAft>
                          <a:spcPts val="0"/>
                        </a:spcAft>
                      </a:pPr>
                      <a:r>
                        <a:rPr lang="en-US" sz="1000" dirty="0">
                          <a:latin typeface="Arial"/>
                          <a:ea typeface="Calibri"/>
                          <a:cs typeface="Arial"/>
                        </a:rPr>
                        <a:t>required to make rapid revisions.</a:t>
                      </a:r>
                      <a:endParaRPr lang="en-US" sz="1100" dirty="0">
                        <a:latin typeface="Arial"/>
                        <a:ea typeface="Calibri"/>
                        <a:cs typeface="Times New Roman"/>
                      </a:endParaRPr>
                    </a:p>
                  </a:txBody>
                  <a:tcPr marL="68580" marR="68580" marT="0" marB="0">
                    <a:solidFill>
                      <a:srgbClr val="B2BFD2">
                        <a:alpha val="78824"/>
                      </a:srgbClr>
                    </a:solidFill>
                  </a:tcPr>
                </a:tc>
                <a:tc>
                  <a:txBody>
                    <a:bodyPr/>
                    <a:lstStyle/>
                    <a:p>
                      <a:pPr marL="0" marR="0" algn="l">
                        <a:spcBef>
                          <a:spcPts val="0"/>
                        </a:spcBef>
                        <a:spcAft>
                          <a:spcPts val="0"/>
                        </a:spcAft>
                      </a:pPr>
                      <a:r>
                        <a:rPr lang="en-US" sz="1000" dirty="0">
                          <a:latin typeface="Arial"/>
                          <a:ea typeface="Calibri"/>
                          <a:cs typeface="Arial"/>
                        </a:rPr>
                        <a:t>None. President</a:t>
                      </a:r>
                      <a:endParaRPr lang="en-US" sz="1100" dirty="0">
                        <a:latin typeface="Arial"/>
                        <a:ea typeface="Calibri"/>
                        <a:cs typeface="Times New Roman"/>
                      </a:endParaRPr>
                    </a:p>
                    <a:p>
                      <a:pPr marL="0" marR="0" algn="l">
                        <a:spcBef>
                          <a:spcPts val="0"/>
                        </a:spcBef>
                        <a:spcAft>
                          <a:spcPts val="0"/>
                        </a:spcAft>
                      </a:pPr>
                      <a:r>
                        <a:rPr lang="en-US" sz="1000" dirty="0">
                          <a:latin typeface="Arial"/>
                          <a:ea typeface="Calibri"/>
                          <a:cs typeface="Arial"/>
                        </a:rPr>
                        <a:t>consults with EC members, as deemed appropriate. Authors</a:t>
                      </a:r>
                      <a:endParaRPr lang="en-US" sz="1100" dirty="0">
                        <a:latin typeface="Arial"/>
                        <a:ea typeface="Calibri"/>
                        <a:cs typeface="Times New Roman"/>
                      </a:endParaRPr>
                    </a:p>
                    <a:p>
                      <a:pPr marL="0" marR="0" algn="l">
                        <a:spcBef>
                          <a:spcPts val="0"/>
                        </a:spcBef>
                        <a:spcAft>
                          <a:spcPts val="0"/>
                        </a:spcAft>
                      </a:pPr>
                      <a:r>
                        <a:rPr lang="en-US" sz="1000" dirty="0">
                          <a:latin typeface="Arial"/>
                          <a:ea typeface="Calibri"/>
                          <a:cs typeface="Arial"/>
                        </a:rPr>
                        <a:t>may be required to make very rapid revisions.</a:t>
                      </a:r>
                      <a:endParaRPr lang="en-US" sz="1100" dirty="0">
                        <a:latin typeface="Arial"/>
                        <a:ea typeface="Calibri"/>
                        <a:cs typeface="Times New Roman"/>
                      </a:endParaRPr>
                    </a:p>
                  </a:txBody>
                  <a:tcPr marL="68580" marR="68580" marT="0" marB="0">
                    <a:solidFill>
                      <a:srgbClr val="B2BFD2">
                        <a:alpha val="78824"/>
                      </a:srgbClr>
                    </a:solidFill>
                  </a:tcPr>
                </a:tc>
                <a:tc>
                  <a:txBody>
                    <a:bodyPr/>
                    <a:lstStyle/>
                    <a:p>
                      <a:pPr marL="0" marR="0" algn="l">
                        <a:spcBef>
                          <a:spcPts val="0"/>
                        </a:spcBef>
                        <a:spcAft>
                          <a:spcPts val="0"/>
                        </a:spcAft>
                      </a:pPr>
                      <a:r>
                        <a:rPr lang="en-US" sz="1000" dirty="0">
                          <a:latin typeface="Arial"/>
                          <a:ea typeface="Calibri"/>
                          <a:cs typeface="Arial"/>
                        </a:rPr>
                        <a:t>None. Must be reviewed and approved by the EC, and ratified at the next business meeting.</a:t>
                      </a:r>
                      <a:endParaRPr lang="en-US" sz="1100" dirty="0">
                        <a:latin typeface="Arial"/>
                        <a:ea typeface="Calibri"/>
                        <a:cs typeface="Times New Roman"/>
                      </a:endParaRPr>
                    </a:p>
                  </a:txBody>
                  <a:tcPr marL="68580" marR="68580" marT="0" marB="0">
                    <a:solidFill>
                      <a:srgbClr val="B2BFD2">
                        <a:alpha val="78824"/>
                      </a:srgbClr>
                    </a:solidFill>
                  </a:tcPr>
                </a:tc>
              </a:tr>
              <a:tr h="549409">
                <a:tc>
                  <a:txBody>
                    <a:bodyPr/>
                    <a:lstStyle/>
                    <a:p>
                      <a:pPr marL="0" marR="0" algn="l">
                        <a:spcBef>
                          <a:spcPts val="0"/>
                        </a:spcBef>
                        <a:spcAft>
                          <a:spcPts val="0"/>
                        </a:spcAft>
                      </a:pPr>
                      <a:r>
                        <a:rPr lang="en-US" sz="1000" b="1" dirty="0">
                          <a:latin typeface="Arial"/>
                          <a:ea typeface="Calibri"/>
                          <a:cs typeface="Arial"/>
                        </a:rPr>
                        <a:t>Post on CSTE website</a:t>
                      </a:r>
                      <a:endParaRPr lang="en-US" sz="1100" dirty="0">
                        <a:latin typeface="Arial"/>
                        <a:ea typeface="Calibri"/>
                        <a:cs typeface="Times New Roman"/>
                      </a:endParaRPr>
                    </a:p>
                  </a:txBody>
                  <a:tcPr marL="68580" marR="68580" marT="0" marB="0">
                    <a:solidFill>
                      <a:srgbClr val="E6E9EA">
                        <a:alpha val="90000"/>
                      </a:srgbClr>
                    </a:solidFill>
                  </a:tcPr>
                </a:tc>
                <a:tc>
                  <a:txBody>
                    <a:bodyPr/>
                    <a:lstStyle/>
                    <a:p>
                      <a:pPr marL="0" marR="0" algn="l">
                        <a:spcBef>
                          <a:spcPts val="0"/>
                        </a:spcBef>
                        <a:spcAft>
                          <a:spcPts val="0"/>
                        </a:spcAft>
                      </a:pPr>
                      <a:r>
                        <a:rPr lang="en-US" sz="1000" dirty="0">
                          <a:solidFill>
                            <a:srgbClr val="000000"/>
                          </a:solidFill>
                          <a:latin typeface="Arial"/>
                          <a:ea typeface="Calibri"/>
                          <a:cs typeface="Arial"/>
                        </a:rPr>
                        <a:t>Before 3 weeks preceding the business meeting </a:t>
                      </a:r>
                      <a:r>
                        <a:rPr lang="en-US" sz="1000" b="1" dirty="0">
                          <a:solidFill>
                            <a:srgbClr val="CC7500"/>
                          </a:solidFill>
                          <a:latin typeface="Arial"/>
                          <a:ea typeface="Calibri"/>
                          <a:cs typeface="Arial"/>
                        </a:rPr>
                        <a:t>5/21/09</a:t>
                      </a:r>
                      <a:endParaRPr lang="en-US" sz="1100" dirty="0">
                        <a:solidFill>
                          <a:srgbClr val="CC7500"/>
                        </a:solidFill>
                        <a:latin typeface="Arial"/>
                        <a:ea typeface="Calibri"/>
                        <a:cs typeface="Times New Roman"/>
                      </a:endParaRPr>
                    </a:p>
                  </a:txBody>
                  <a:tcPr marL="68580" marR="68580" marT="0" marB="0">
                    <a:solidFill>
                      <a:srgbClr val="E6E9EA">
                        <a:alpha val="90000"/>
                      </a:srgbClr>
                    </a:solidFill>
                  </a:tcPr>
                </a:tc>
                <a:tc>
                  <a:txBody>
                    <a:bodyPr/>
                    <a:lstStyle/>
                    <a:p>
                      <a:pPr marL="0" marR="0" algn="l">
                        <a:spcBef>
                          <a:spcPts val="0"/>
                        </a:spcBef>
                        <a:spcAft>
                          <a:spcPts val="0"/>
                        </a:spcAft>
                      </a:pPr>
                      <a:r>
                        <a:rPr lang="en-US" sz="1000" dirty="0">
                          <a:solidFill>
                            <a:srgbClr val="000000"/>
                          </a:solidFill>
                          <a:latin typeface="Arial"/>
                          <a:ea typeface="Calibri"/>
                          <a:cs typeface="Arial"/>
                        </a:rPr>
                        <a:t>As soon as possible, but no later than 2 weeks before business meeting </a:t>
                      </a:r>
                      <a:r>
                        <a:rPr lang="en-US" sz="1000" b="1" dirty="0">
                          <a:solidFill>
                            <a:srgbClr val="CC7500"/>
                          </a:solidFill>
                          <a:latin typeface="Arial"/>
                          <a:ea typeface="Calibri"/>
                          <a:cs typeface="Arial"/>
                        </a:rPr>
                        <a:t>5/28/09</a:t>
                      </a:r>
                      <a:endParaRPr lang="en-US" sz="1100" dirty="0">
                        <a:solidFill>
                          <a:srgbClr val="CC7500"/>
                        </a:solidFill>
                        <a:latin typeface="Arial"/>
                        <a:ea typeface="Calibri"/>
                        <a:cs typeface="Times New Roman"/>
                      </a:endParaRPr>
                    </a:p>
                  </a:txBody>
                  <a:tcPr marL="68580" marR="68580" marT="0" marB="0">
                    <a:solidFill>
                      <a:srgbClr val="E6E9EA">
                        <a:alpha val="90000"/>
                      </a:srgbClr>
                    </a:solidFill>
                  </a:tcPr>
                </a:tc>
                <a:tc>
                  <a:txBody>
                    <a:bodyPr/>
                    <a:lstStyle/>
                    <a:p>
                      <a:pPr marL="0" marR="0" algn="l">
                        <a:spcBef>
                          <a:spcPts val="0"/>
                        </a:spcBef>
                        <a:spcAft>
                          <a:spcPts val="0"/>
                        </a:spcAft>
                      </a:pPr>
                      <a:r>
                        <a:rPr lang="en-US" sz="1000" dirty="0">
                          <a:latin typeface="Arial"/>
                          <a:ea typeface="Calibri"/>
                          <a:cs typeface="Arial"/>
                        </a:rPr>
                        <a:t>After adoption</a:t>
                      </a:r>
                      <a:endParaRPr lang="en-US" sz="1100" dirty="0">
                        <a:latin typeface="Arial"/>
                        <a:ea typeface="Calibri"/>
                        <a:cs typeface="Times New Roman"/>
                      </a:endParaRPr>
                    </a:p>
                  </a:txBody>
                  <a:tcPr marL="68580" marR="68580" marT="0" marB="0">
                    <a:solidFill>
                      <a:srgbClr val="E6E9EA">
                        <a:alpha val="90000"/>
                      </a:srgbClr>
                    </a:solidFill>
                  </a:tcPr>
                </a:tc>
                <a:tc>
                  <a:txBody>
                    <a:bodyPr/>
                    <a:lstStyle/>
                    <a:p>
                      <a:pPr marL="0" marR="0" algn="l">
                        <a:spcBef>
                          <a:spcPts val="0"/>
                        </a:spcBef>
                        <a:spcAft>
                          <a:spcPts val="0"/>
                        </a:spcAft>
                      </a:pPr>
                      <a:r>
                        <a:rPr lang="en-US" sz="1000" dirty="0">
                          <a:latin typeface="Arial"/>
                          <a:ea typeface="Calibri"/>
                          <a:cs typeface="Arial"/>
                        </a:rPr>
                        <a:t>Immediately after approval</a:t>
                      </a:r>
                      <a:endParaRPr lang="en-US" sz="1100" dirty="0">
                        <a:latin typeface="Arial"/>
                        <a:ea typeface="Calibri"/>
                        <a:cs typeface="Times New Roman"/>
                      </a:endParaRPr>
                    </a:p>
                  </a:txBody>
                  <a:tcPr marL="68580" marR="68580" marT="0" marB="0">
                    <a:solidFill>
                      <a:srgbClr val="E6E9EA">
                        <a:alpha val="90000"/>
                      </a:srgbClr>
                    </a:solidFill>
                  </a:tcPr>
                </a:tc>
              </a:tr>
            </a:tbl>
          </a:graphicData>
        </a:graphic>
      </p:graphicFrame>
    </p:spTree>
    <p:extLst>
      <p:ext uri="{BB962C8B-B14F-4D97-AF65-F5344CB8AC3E}">
        <p14:creationId xmlns:p14="http://schemas.microsoft.com/office/powerpoint/2010/main" val="20150765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4181344588"/>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383364749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065541225"/>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5E5F8F9-ADF0-4485-BD99-064A941823F4}"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D6D7F86-DFC6-4647-A7FD-86B0CAF58EC7}"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34728911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marL="457200" indent="-457200">
              <a:buSzPct val="70000"/>
              <a:buFont typeface="Wingdings" pitchFamily="2" charset="2"/>
              <a:buChar char="q"/>
              <a:defRPr>
                <a:solidFill>
                  <a:schemeClr val="bg2"/>
                </a:solidFill>
              </a:defRPr>
            </a:lvl1pPr>
            <a:lvl2pPr marL="742950" indent="-285750">
              <a:buFont typeface="Wingdings" pitchFamily="2" charset="2"/>
              <a:buChar cha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3CF9173-4F19-49AD-9EE8-35F918B9F9CB}"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28431F-1FC3-4AB2-9BD8-2FD3C34B3283}"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25434309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3689507529"/>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607966013"/>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330169823"/>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901671772"/>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85434046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1880210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2865994574"/>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517313153"/>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52208315"/>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936265185"/>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6502A99-3217-469B-9A44-0AB27392B22E}"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572984C-B1D2-4017-B862-F81DBB3276F1}"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13416895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6502A99-3217-469B-9A44-0AB27392B22E}" type="datetimeFigureOut">
              <a:rPr lang="en-US">
                <a:solidFill>
                  <a:srgbClr val="0039A6"/>
                </a:solidFill>
              </a:rPr>
              <a:pPr/>
              <a:t>4/18/2013</a:t>
            </a:fld>
            <a:endParaRPr lang="en-US">
              <a:solidFill>
                <a:srgbClr val="0039A6"/>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572984C-B1D2-4017-B862-F81DBB3276F1}"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15258150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accent2">
                    <a:lumMod val="75000"/>
                  </a:schemeClr>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2259904163"/>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441702943"/>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95482073"/>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37425264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57757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634110756"/>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4212994283"/>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088789175"/>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2781721088"/>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3510599197"/>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5E5F8F9-ADF0-4485-BD99-064A941823F4}"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D6D7F86-DFC6-4647-A7FD-86B0CAF58EC7}"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23676175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marL="457200" indent="-457200">
              <a:buSzPct val="70000"/>
              <a:buFont typeface="Wingdings" pitchFamily="2" charset="2"/>
              <a:buChar char="q"/>
              <a:defRPr>
                <a:solidFill>
                  <a:schemeClr val="bg2"/>
                </a:solidFill>
              </a:defRPr>
            </a:lvl1pPr>
            <a:lvl2pPr marL="742950" indent="-285750">
              <a:buFont typeface="Wingdings" pitchFamily="2" charset="2"/>
              <a:buChar cha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3CF9173-4F19-49AD-9EE8-35F918B9F9CB}"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28431F-1FC3-4AB2-9BD8-2FD3C34B3283}"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6993148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2625730186"/>
      </p:ext>
    </p:extLst>
  </p:cSld>
  <p:clrMapOvr>
    <a:masterClrMapping/>
  </p:clrMapOvr>
  <p:transition>
    <p:fade/>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2347714792"/>
      </p:ext>
    </p:extLst>
  </p:cSld>
  <p:clrMapOvr>
    <a:masterClrMapping/>
  </p:clrMapOvr>
  <p:transition>
    <p:fade/>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83445085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5401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5401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854614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058997768"/>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Slide Badg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3611430905"/>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Basic Content Bad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2958886249"/>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702452114"/>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106137250"/>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155550349"/>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3245464402"/>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3CF9173-4F19-49AD-9EE8-35F918B9F9CB}" type="datetimeFigureOut">
              <a:rPr lang="en-US">
                <a:solidFill>
                  <a:srgbClr val="0039A6"/>
                </a:solidFill>
              </a:rPr>
              <a:pPr/>
              <a:t>4/18/2013</a:t>
            </a:fld>
            <a:endParaRPr lang="en-US" dirty="0">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28431F-1FC3-4AB2-9BD8-2FD3C34B3283}" type="slidenum">
              <a:rPr lang="en-US">
                <a:solidFill>
                  <a:srgbClr val="0039A6"/>
                </a:solidFill>
              </a:rPr>
              <a:pPr/>
              <a:t>‹#›</a:t>
            </a:fld>
            <a:endParaRPr lang="en-US" dirty="0">
              <a:solidFill>
                <a:srgbClr val="0039A6"/>
              </a:solidFill>
            </a:endParaRPr>
          </a:p>
        </p:txBody>
      </p:sp>
    </p:spTree>
    <p:extLst>
      <p:ext uri="{BB962C8B-B14F-4D97-AF65-F5344CB8AC3E}">
        <p14:creationId xmlns:p14="http://schemas.microsoft.com/office/powerpoint/2010/main" val="20815733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marL="457200" indent="-457200">
              <a:buSzPct val="70000"/>
              <a:buFont typeface="Wingdings" pitchFamily="2" charset="2"/>
              <a:buChar char="q"/>
              <a:defRPr>
                <a:solidFill>
                  <a:schemeClr val="bg2"/>
                </a:solidFill>
              </a:defRPr>
            </a:lvl1pPr>
            <a:lvl2pPr marL="742950" indent="-285750">
              <a:buFont typeface="Wingdings" pitchFamily="2" charset="2"/>
              <a:buChar cha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3CF9173-4F19-49AD-9EE8-35F918B9F9CB}" type="datetimeFigureOut">
              <a:rPr lang="en-US">
                <a:solidFill>
                  <a:srgbClr val="0039A6"/>
                </a:solidFill>
              </a:rPr>
              <a:pPr/>
              <a:t>4/18/2013</a:t>
            </a:fld>
            <a:endParaRPr lang="en-US" dirty="0">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28431F-1FC3-4AB2-9BD8-2FD3C34B3283}" type="slidenum">
              <a:rPr lang="en-US">
                <a:solidFill>
                  <a:srgbClr val="0039A6"/>
                </a:solidFill>
              </a:rPr>
              <a:pPr/>
              <a:t>‹#›</a:t>
            </a:fld>
            <a:endParaRPr lang="en-US" dirty="0">
              <a:solidFill>
                <a:srgbClr val="0039A6"/>
              </a:solidFill>
            </a:endParaRPr>
          </a:p>
        </p:txBody>
      </p:sp>
    </p:spTree>
    <p:extLst>
      <p:ext uri="{BB962C8B-B14F-4D97-AF65-F5344CB8AC3E}">
        <p14:creationId xmlns:p14="http://schemas.microsoft.com/office/powerpoint/2010/main" val="10927498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3CF9173-4F19-49AD-9EE8-35F918B9F9CB}" type="datetimeFigureOut">
              <a:rPr lang="en-US">
                <a:solidFill>
                  <a:srgbClr val="0039A6"/>
                </a:solidFill>
              </a:rPr>
              <a:pPr/>
              <a:t>4/18/2013</a:t>
            </a:fld>
            <a:endParaRPr lang="en-US" dirty="0">
              <a:solidFill>
                <a:srgbClr val="0039A6"/>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solidFill>
                <a:srgbClr val="0039A6"/>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928431F-1FC3-4AB2-9BD8-2FD3C34B3283}" type="slidenum">
              <a:rPr lang="en-US">
                <a:solidFill>
                  <a:srgbClr val="0039A6"/>
                </a:solidFill>
              </a:rPr>
              <a:pPr/>
              <a:t>‹#›</a:t>
            </a:fld>
            <a:endParaRPr lang="en-US" dirty="0">
              <a:solidFill>
                <a:srgbClr val="0039A6"/>
              </a:solidFill>
            </a:endParaRPr>
          </a:p>
        </p:txBody>
      </p:sp>
    </p:spTree>
    <p:extLst>
      <p:ext uri="{BB962C8B-B14F-4D97-AF65-F5344CB8AC3E}">
        <p14:creationId xmlns:p14="http://schemas.microsoft.com/office/powerpoint/2010/main" val="304036090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29457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accent2">
                    <a:lumMod val="75000"/>
                  </a:schemeClr>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585807704"/>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169256290"/>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102971974"/>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3148681336"/>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1230087782"/>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185936223"/>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650150477"/>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2084398800"/>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204404853"/>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5E5F8F9-ADF0-4485-BD99-064A941823F4}"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D6D7F86-DFC6-4647-A7FD-86B0CAF58EC7}"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2262815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26999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marL="457200" indent="-457200">
              <a:buSzPct val="70000"/>
              <a:buFont typeface="Wingdings" pitchFamily="2" charset="2"/>
              <a:buChar char="q"/>
              <a:defRPr>
                <a:solidFill>
                  <a:schemeClr val="bg2"/>
                </a:solidFill>
              </a:defRPr>
            </a:lvl1pPr>
            <a:lvl2pPr marL="742950" indent="-285750">
              <a:buFont typeface="Wingdings" pitchFamily="2" charset="2"/>
              <a:buChar cha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3CF9173-4F19-49AD-9EE8-35F918B9F9CB}"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28431F-1FC3-4AB2-9BD8-2FD3C34B3283}"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53685013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accent2">
                    <a:lumMod val="75000"/>
                  </a:schemeClr>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585807704"/>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169256290"/>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102971974"/>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3148681336"/>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1230087782"/>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185936223"/>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650150477"/>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2084398800"/>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20440485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4419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1"/>
            <a:ext cx="3008313" cy="4279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4280654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5E5F8F9-ADF0-4485-BD99-064A941823F4}"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D6D7F86-DFC6-4647-A7FD-86B0CAF58EC7}"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22628157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marL="457200" indent="-457200">
              <a:buSzPct val="70000"/>
              <a:buFont typeface="Wingdings" pitchFamily="2" charset="2"/>
              <a:buChar char="q"/>
              <a:defRPr>
                <a:solidFill>
                  <a:schemeClr val="bg2"/>
                </a:solidFill>
              </a:defRPr>
            </a:lvl1pPr>
            <a:lvl2pPr marL="742950" indent="-285750">
              <a:buFont typeface="Wingdings" pitchFamily="2" charset="2"/>
              <a:buChar cha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3CF9173-4F19-49AD-9EE8-35F918B9F9CB}" type="datetimeFigureOut">
              <a:rPr lang="en-US">
                <a:solidFill>
                  <a:srgbClr val="0039A6"/>
                </a:solidFill>
              </a:rPr>
              <a:pPr/>
              <a:t>4/18/2013</a:t>
            </a:fld>
            <a:endParaRPr lang="en-US">
              <a:solidFill>
                <a:srgbClr val="0039A6"/>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39A6"/>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28431F-1FC3-4AB2-9BD8-2FD3C34B3283}" type="slidenum">
              <a:rPr lang="en-US">
                <a:solidFill>
                  <a:srgbClr val="0039A6"/>
                </a:solidFill>
              </a:rPr>
              <a:pPr/>
              <a:t>‹#›</a:t>
            </a:fld>
            <a:endParaRPr lang="en-US">
              <a:solidFill>
                <a:srgbClr val="0039A6"/>
              </a:solidFill>
            </a:endParaRPr>
          </a:p>
        </p:txBody>
      </p:sp>
    </p:spTree>
    <p:extLst>
      <p:ext uri="{BB962C8B-B14F-4D97-AF65-F5344CB8AC3E}">
        <p14:creationId xmlns:p14="http://schemas.microsoft.com/office/powerpoint/2010/main" val="53685013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accent2">
                    <a:lumMod val="75000"/>
                  </a:schemeClr>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1585807704"/>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169256290"/>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102971974"/>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3148681336"/>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1230087782"/>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185936223"/>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650150477"/>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208439880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pn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image" Target="../media/image3.png"/><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theme" Target="../theme/theme10.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3.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image" Target="../media/image4.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image" Target="../media/image3.png"/><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2.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 Id="rId14" Type="http://schemas.openxmlformats.org/officeDocument/2006/relationships/image" Target="../media/image4.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image" Target="../media/image8.jpeg"/><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3.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4.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image" Target="../media/image3.png"/><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3.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3.pn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3.pn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Temp_Back_3.jpg"/>
          <p:cNvPicPr>
            <a:picLocks noChangeAspect="1"/>
          </p:cNvPicPr>
          <p:nvPr/>
        </p:nvPicPr>
        <p:blipFill>
          <a:blip r:embed="rId14"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pic>
        <p:nvPicPr>
          <p:cNvPr id="8" name="Picture 7" descr="CSTE_Footer.jpg"/>
          <p:cNvPicPr>
            <a:picLocks noChangeAspect="1"/>
          </p:cNvPicPr>
          <p:nvPr/>
        </p:nvPicPr>
        <p:blipFill>
          <a:blip r:embed="rId15" cstate="print"/>
          <a:stretch>
            <a:fillRect/>
          </a:stretch>
        </p:blipFill>
        <p:spPr>
          <a:xfrm>
            <a:off x="0" y="5786846"/>
            <a:ext cx="9144000" cy="1071154"/>
          </a:xfrm>
          <a:prstGeom prst="rect">
            <a:avLst/>
          </a:prstGeom>
        </p:spPr>
      </p:pic>
      <p:sp>
        <p:nvSpPr>
          <p:cNvPr id="3" name="Text Placeholder 2"/>
          <p:cNvSpPr>
            <a:spLocks noGrp="1"/>
          </p:cNvSpPr>
          <p:nvPr>
            <p:ph type="body" idx="1"/>
          </p:nvPr>
        </p:nvSpPr>
        <p:spPr>
          <a:xfrm>
            <a:off x="457200" y="1600201"/>
            <a:ext cx="82296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939593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3143162405"/>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974019492"/>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fade/>
  </p:transition>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3115903233"/>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B4B4ECB9-2847-CD4C-BC2A-89A13AC9B50F}" type="datetimeFigureOut">
              <a:rPr lang="en-US" smtClean="0">
                <a:solidFill>
                  <a:prstClr val="black">
                    <a:tint val="75000"/>
                  </a:prstClr>
                </a:solidFill>
              </a:rPr>
              <a:pPr defTabSz="457200"/>
              <a:t>4/18/2013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D13C0016-C975-454F-8658-0B44CB7D81CF}" type="slidenum">
              <a:rPr lang="en-US" smtClean="0">
                <a:solidFill>
                  <a:prstClr val="black">
                    <a:tint val="75000"/>
                  </a:prstClr>
                </a:solidFill>
              </a:rPr>
              <a:pPr defTabSz="457200"/>
              <a:t>‹#›</a:t>
            </a:fld>
            <a:endParaRPr lang="en-US">
              <a:solidFill>
                <a:prstClr val="black">
                  <a:tint val="75000"/>
                </a:prstClr>
              </a:solidFill>
            </a:endParaRPr>
          </a:p>
        </p:txBody>
      </p:sp>
      <p:pic>
        <p:nvPicPr>
          <p:cNvPr id="7" name="Picture 6" descr="PPTBack_2.jpg"/>
          <p:cNvPicPr>
            <a:picLocks noChangeAspect="1"/>
          </p:cNvPicPr>
          <p:nvPr userDrawn="1"/>
        </p:nvPicPr>
        <p:blipFill>
          <a:blip r:embed="rId13"/>
          <a:stretch>
            <a:fillRect/>
          </a:stretch>
        </p:blipFill>
        <p:spPr>
          <a:xfrm>
            <a:off x="0" y="0"/>
            <a:ext cx="9143999" cy="6858000"/>
          </a:xfrm>
          <a:prstGeom prst="rect">
            <a:avLst/>
          </a:prstGeom>
        </p:spPr>
      </p:pic>
      <p:pic>
        <p:nvPicPr>
          <p:cNvPr id="8" name="Picture 7" descr="CSTE_Footer.jpg"/>
          <p:cNvPicPr>
            <a:picLocks noChangeAspect="1"/>
          </p:cNvPicPr>
          <p:nvPr userDrawn="1"/>
        </p:nvPicPr>
        <p:blipFill>
          <a:blip r:embed="rId14"/>
          <a:stretch>
            <a:fillRect/>
          </a:stretch>
        </p:blipFill>
        <p:spPr>
          <a:xfrm>
            <a:off x="0" y="5786846"/>
            <a:ext cx="9143999" cy="1071154"/>
          </a:xfrm>
          <a:prstGeom prst="rect">
            <a:avLst/>
          </a:prstGeom>
        </p:spPr>
      </p:pic>
    </p:spTree>
    <p:extLst>
      <p:ext uri="{BB962C8B-B14F-4D97-AF65-F5344CB8AC3E}">
        <p14:creationId xmlns:p14="http://schemas.microsoft.com/office/powerpoint/2010/main" val="763072865"/>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2264885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377001609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409044435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82174102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322614603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314316240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3143162405"/>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381000"/>
            <a:ext cx="8321667" cy="5616865"/>
          </a:xfrm>
          <a:prstGeom prst="rect">
            <a:avLst/>
          </a:prstGeom>
        </p:spPr>
      </p:pic>
    </p:spTree>
    <p:extLst>
      <p:ext uri="{BB962C8B-B14F-4D97-AF65-F5344CB8AC3E}">
        <p14:creationId xmlns:p14="http://schemas.microsoft.com/office/powerpoint/2010/main" val="314316240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9.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6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3" Type="http://schemas.openxmlformats.org/officeDocument/2006/relationships/hyperlink" Target="http://www.cste.org/" TargetMode="External"/><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5.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8.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6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8.xml"/></Relationships>
</file>

<file path=ppt/slides/_rels/slide47.xml.rels><?xml version="1.0" encoding="UTF-8" standalone="yes"?>
<Relationships xmlns="http://schemas.openxmlformats.org/package/2006/relationships"><Relationship Id="rId3" Type="http://schemas.openxmlformats.org/officeDocument/2006/relationships/hyperlink" Target="mailto:pcsi@cdc.gov" TargetMode="External"/><Relationship Id="rId2" Type="http://schemas.openxmlformats.org/officeDocument/2006/relationships/notesSlide" Target="../notesSlides/notesSlide41.xml"/><Relationship Id="rId1" Type="http://schemas.openxmlformats.org/officeDocument/2006/relationships/slideLayout" Target="../slideLayouts/slideLayout43.xml"/><Relationship Id="rId5" Type="http://schemas.openxmlformats.org/officeDocument/2006/relationships/image" Target="../media/image16.png"/><Relationship Id="rId4" Type="http://schemas.openxmlformats.org/officeDocument/2006/relationships/image" Target="../media/image15.gi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3.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123.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12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3.xml"/><Relationship Id="rId1" Type="http://schemas.openxmlformats.org/officeDocument/2006/relationships/slideLayout" Target="../slideLayouts/slideLayout123.xml"/><Relationship Id="rId4" Type="http://schemas.openxmlformats.org/officeDocument/2006/relationships/hyperlink" Target="mailto:bja03@health.state.ny.us"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2.xml"/></Relationships>
</file>

<file path=ppt/slides/_rels/slide6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5.xml"/><Relationship Id="rId1" Type="http://schemas.openxmlformats.org/officeDocument/2006/relationships/slideLayout" Target="../slideLayouts/slideLayout134.xml"/><Relationship Id="rId4" Type="http://schemas.openxmlformats.org/officeDocument/2006/relationships/image" Target="../media/image10.PNG"/></Relationships>
</file>

<file path=ppt/slides/_rels/slide78.xml.rels><?xml version="1.0" encoding="UTF-8" standalone="yes"?>
<Relationships xmlns="http://schemas.openxmlformats.org/package/2006/relationships"><Relationship Id="rId3" Type="http://schemas.openxmlformats.org/officeDocument/2006/relationships/hyperlink" Target="https://www.research.net/s/SCwebinar1" TargetMode="External"/><Relationship Id="rId2" Type="http://schemas.openxmlformats.org/officeDocument/2006/relationships/notesSlide" Target="../notesSlides/notesSlide56.xml"/><Relationship Id="rId1" Type="http://schemas.openxmlformats.org/officeDocument/2006/relationships/slideLayout" Target="../slideLayouts/slideLayout136.xml"/><Relationship Id="rId4" Type="http://schemas.openxmlformats.org/officeDocument/2006/relationships/hyperlink" Target="http://www.cste.org/?page=WebinarLibrar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76200" y="1143000"/>
            <a:ext cx="8991600" cy="3581400"/>
          </a:xfrm>
        </p:spPr>
        <p:txBody>
          <a:bodyPr>
            <a:noAutofit/>
          </a:bodyPr>
          <a:lstStyle/>
          <a:p>
            <a:r>
              <a:rPr lang="en-US" sz="4000" b="1" dirty="0"/>
              <a:t>The First Step: Conducting an Initial </a:t>
            </a:r>
            <a:r>
              <a:rPr lang="en-US" sz="4000" b="1" dirty="0" smtClean="0"/>
              <a:t>Assessment</a:t>
            </a:r>
            <a:r>
              <a:rPr lang="en-US" sz="3200" b="1" dirty="0" smtClean="0"/>
              <a:t/>
            </a:r>
            <a:br>
              <a:rPr lang="en-US" sz="3200" b="1" dirty="0" smtClean="0"/>
            </a:br>
            <a:r>
              <a:rPr lang="en-US" sz="1400" b="1" dirty="0" smtClean="0"/>
              <a:t/>
            </a:r>
            <a:br>
              <a:rPr lang="en-US" sz="1400" b="1" dirty="0" smtClean="0"/>
            </a:br>
            <a:r>
              <a:rPr lang="en-US" sz="2800" b="1" dirty="0"/>
              <a:t>CSTE webinar </a:t>
            </a:r>
            <a:r>
              <a:rPr lang="en-US" sz="2800" b="1" dirty="0" smtClean="0"/>
              <a:t>series</a:t>
            </a:r>
            <a:r>
              <a:rPr lang="en-US" sz="2400" b="1" dirty="0" smtClean="0"/>
              <a:t/>
            </a:r>
            <a:br>
              <a:rPr lang="en-US" sz="2400" b="1" dirty="0" smtClean="0"/>
            </a:br>
            <a:r>
              <a:rPr lang="en-US" sz="400" b="1" dirty="0"/>
              <a:t/>
            </a:r>
            <a:br>
              <a:rPr lang="en-US" sz="400" b="1" dirty="0"/>
            </a:br>
            <a:r>
              <a:rPr lang="en-US" sz="2800" b="1" dirty="0" smtClean="0"/>
              <a:t>Implementing the Integrated </a:t>
            </a:r>
            <a:r>
              <a:rPr lang="en-US" sz="2800" b="1" dirty="0"/>
              <a:t>Data Security and Confidentiality Guidelines for HIV, Viral Hepatitis, Sexually Transmitted Disease, and Tuberculosis </a:t>
            </a:r>
            <a:r>
              <a:rPr lang="en-US" sz="2800" b="1" dirty="0" smtClean="0"/>
              <a:t>Programs</a:t>
            </a:r>
            <a:endParaRPr lang="en-US" sz="2800" b="1" dirty="0"/>
          </a:p>
        </p:txBody>
      </p:sp>
      <p:sp>
        <p:nvSpPr>
          <p:cNvPr id="7" name="Subtitle 6"/>
          <p:cNvSpPr>
            <a:spLocks noGrp="1"/>
          </p:cNvSpPr>
          <p:nvPr>
            <p:ph type="subTitle" idx="1"/>
          </p:nvPr>
        </p:nvSpPr>
        <p:spPr>
          <a:xfrm>
            <a:off x="1371600" y="4953000"/>
            <a:ext cx="6400800" cy="1447800"/>
          </a:xfrm>
        </p:spPr>
        <p:txBody>
          <a:bodyPr>
            <a:normAutofit/>
          </a:bodyPr>
          <a:lstStyle/>
          <a:p>
            <a:r>
              <a:rPr lang="en-US" sz="2000" b="1" dirty="0" smtClean="0">
                <a:solidFill>
                  <a:schemeClr val="tx1"/>
                </a:solidFill>
                <a:latin typeface="+mj-lt"/>
              </a:rPr>
              <a:t>April </a:t>
            </a:r>
            <a:r>
              <a:rPr lang="en-US" sz="2000" b="1" dirty="0">
                <a:solidFill>
                  <a:schemeClr val="tx1"/>
                </a:solidFill>
                <a:latin typeface="+mj-lt"/>
              </a:rPr>
              <a:t>18, 2013</a:t>
            </a:r>
          </a:p>
          <a:p>
            <a:r>
              <a:rPr lang="en-US" sz="2000" b="1" dirty="0">
                <a:solidFill>
                  <a:schemeClr val="tx1"/>
                </a:solidFill>
                <a:latin typeface="+mj-lt"/>
              </a:rPr>
              <a:t>2:30 – 3:45 pm </a:t>
            </a:r>
            <a:r>
              <a:rPr lang="en-US" sz="2000" b="1" dirty="0" smtClean="0">
                <a:solidFill>
                  <a:schemeClr val="tx1"/>
                </a:solidFill>
                <a:latin typeface="+mj-lt"/>
              </a:rPr>
              <a:t>ET</a:t>
            </a:r>
            <a:endParaRPr lang="en-US" sz="2000" b="1" dirty="0">
              <a:solidFill>
                <a:schemeClr val="tx1"/>
              </a:solidFill>
              <a:latin typeface="+mj-lt"/>
            </a:endParaRPr>
          </a:p>
        </p:txBody>
      </p:sp>
    </p:spTree>
    <p:extLst>
      <p:ext uri="{BB962C8B-B14F-4D97-AF65-F5344CB8AC3E}">
        <p14:creationId xmlns:p14="http://schemas.microsoft.com/office/powerpoint/2010/main" val="29271997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Webinar Topics</a:t>
            </a:r>
            <a:endParaRPr lang="en-US" dirty="0"/>
          </a:p>
        </p:txBody>
      </p:sp>
      <p:sp>
        <p:nvSpPr>
          <p:cNvPr id="3" name="Content Placeholder 2"/>
          <p:cNvSpPr>
            <a:spLocks noGrp="1"/>
          </p:cNvSpPr>
          <p:nvPr>
            <p:ph idx="1"/>
          </p:nvPr>
        </p:nvSpPr>
        <p:spPr>
          <a:xfrm>
            <a:off x="533400" y="1828800"/>
            <a:ext cx="8229600" cy="4191000"/>
          </a:xfrm>
        </p:spPr>
        <p:txBody>
          <a:bodyPr/>
          <a:lstStyle/>
          <a:p>
            <a:pPr>
              <a:spcBef>
                <a:spcPts val="600"/>
              </a:spcBef>
              <a:spcAft>
                <a:spcPts val="600"/>
              </a:spcAft>
            </a:pPr>
            <a:r>
              <a:rPr lang="en-US" dirty="0"/>
              <a:t>Developing Policies &amp; Procedures; Conducting Periodic </a:t>
            </a:r>
            <a:r>
              <a:rPr lang="en-US" dirty="0" smtClean="0"/>
              <a:t>Assessments May 7, 2013, 12:30 – 1:45 EDT</a:t>
            </a:r>
          </a:p>
          <a:p>
            <a:pPr>
              <a:spcBef>
                <a:spcPts val="600"/>
              </a:spcBef>
              <a:spcAft>
                <a:spcPts val="600"/>
              </a:spcAft>
            </a:pPr>
            <a:r>
              <a:rPr lang="en-US" dirty="0" smtClean="0"/>
              <a:t>Ensuring </a:t>
            </a:r>
            <a:r>
              <a:rPr lang="en-US" dirty="0"/>
              <a:t>a Secure Physical &amp; Electronic Environment; Annual Training and </a:t>
            </a:r>
            <a:r>
              <a:rPr lang="en-US" dirty="0" smtClean="0"/>
              <a:t>Certification - June 6, 2013, 2:00-3:15 EDT  </a:t>
            </a:r>
          </a:p>
          <a:p>
            <a:pPr>
              <a:spcBef>
                <a:spcPts val="600"/>
              </a:spcBef>
              <a:spcAft>
                <a:spcPts val="600"/>
              </a:spcAft>
            </a:pPr>
            <a:r>
              <a:rPr lang="en-US" dirty="0"/>
              <a:t>Data Use and Sharing </a:t>
            </a:r>
            <a:r>
              <a:rPr lang="en-US" dirty="0" smtClean="0"/>
              <a:t>- July 2013 </a:t>
            </a:r>
          </a:p>
          <a:p>
            <a:pPr>
              <a:spcBef>
                <a:spcPts val="600"/>
              </a:spcBef>
              <a:spcAft>
                <a:spcPts val="600"/>
              </a:spcAft>
            </a:pPr>
            <a:r>
              <a:rPr lang="en-US" dirty="0" smtClean="0"/>
              <a:t>Handling Breaches- August 2013</a:t>
            </a:r>
            <a:endParaRPr lang="en-US" dirty="0"/>
          </a:p>
          <a:p>
            <a:endParaRPr lang="en-US" dirty="0"/>
          </a:p>
        </p:txBody>
      </p:sp>
    </p:spTree>
    <p:extLst>
      <p:ext uri="{BB962C8B-B14F-4D97-AF65-F5344CB8AC3E}">
        <p14:creationId xmlns:p14="http://schemas.microsoft.com/office/powerpoint/2010/main" val="384685909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smtClean="0"/>
              <a:t>Thank you for attending and actively participating</a:t>
            </a:r>
            <a:endParaRPr lang="en-US" dirty="0"/>
          </a:p>
        </p:txBody>
      </p:sp>
      <p:sp>
        <p:nvSpPr>
          <p:cNvPr id="6" name="Text Placeholder 5"/>
          <p:cNvSpPr>
            <a:spLocks noGrp="1"/>
          </p:cNvSpPr>
          <p:nvPr>
            <p:ph type="body" sz="quarter" idx="11"/>
          </p:nvPr>
        </p:nvSpPr>
        <p:spPr/>
        <p:txBody>
          <a:bodyPr/>
          <a:lstStyle/>
          <a:p>
            <a:endParaRPr lang="en-US"/>
          </a:p>
        </p:txBody>
      </p:sp>
      <p:sp>
        <p:nvSpPr>
          <p:cNvPr id="7" name="Text Placeholder 6"/>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03011504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Webinar Agenda</a:t>
            </a:r>
            <a:br>
              <a:rPr lang="en-US" dirty="0" smtClean="0"/>
            </a:br>
            <a:endParaRPr lang="en-US" dirty="0">
              <a:solidFill>
                <a:srgbClr val="FF0000"/>
              </a:solidFill>
            </a:endParaRPr>
          </a:p>
        </p:txBody>
      </p:sp>
      <p:sp>
        <p:nvSpPr>
          <p:cNvPr id="3" name="Content Placeholder 2"/>
          <p:cNvSpPr>
            <a:spLocks noGrp="1"/>
          </p:cNvSpPr>
          <p:nvPr>
            <p:ph idx="1"/>
          </p:nvPr>
        </p:nvSpPr>
        <p:spPr>
          <a:xfrm>
            <a:off x="457200" y="1371600"/>
            <a:ext cx="8229600" cy="4525963"/>
          </a:xfrm>
        </p:spPr>
        <p:txBody>
          <a:bodyPr>
            <a:normAutofit fontScale="85000" lnSpcReduction="20000"/>
          </a:bodyPr>
          <a:lstStyle/>
          <a:p>
            <a:r>
              <a:rPr lang="en-US" sz="2800" dirty="0" smtClean="0"/>
              <a:t>Moderator: Vincent Fears, </a:t>
            </a:r>
            <a:r>
              <a:rPr lang="en-US" sz="2800" dirty="0"/>
              <a:t>Program Consultant/Project Officer, </a:t>
            </a:r>
            <a:r>
              <a:rPr lang="en-US" sz="2800" dirty="0" smtClean="0"/>
              <a:t>Division of TB Elimination</a:t>
            </a:r>
          </a:p>
          <a:p>
            <a:r>
              <a:rPr lang="en-US" sz="2800" dirty="0" smtClean="0">
                <a:latin typeface="+mj-lt"/>
              </a:rPr>
              <a:t>Introduction and Welcome: Nathalie Roberts, Senior Advisor </a:t>
            </a:r>
            <a:r>
              <a:rPr lang="en-US" sz="2800" dirty="0">
                <a:latin typeface="+mj-lt"/>
                <a:ea typeface="Calibri"/>
                <a:cs typeface="Times New Roman"/>
              </a:rPr>
              <a:t>Program Integration in the </a:t>
            </a:r>
            <a:r>
              <a:rPr lang="en-US" sz="2800" dirty="0" smtClean="0">
                <a:latin typeface="+mj-lt"/>
                <a:ea typeface="Calibri"/>
                <a:cs typeface="Times New Roman"/>
              </a:rPr>
              <a:t>NCHHSTP </a:t>
            </a:r>
            <a:r>
              <a:rPr lang="en-US" sz="2800" dirty="0">
                <a:latin typeface="+mj-lt"/>
                <a:ea typeface="Calibri"/>
                <a:cs typeface="Times New Roman"/>
              </a:rPr>
              <a:t>Office of the Director </a:t>
            </a:r>
            <a:r>
              <a:rPr lang="en-US" sz="2800" dirty="0" smtClean="0">
                <a:latin typeface="+mj-lt"/>
              </a:rPr>
              <a:t>(PCSI)</a:t>
            </a:r>
          </a:p>
          <a:p>
            <a:r>
              <a:rPr lang="en-US" sz="2800" dirty="0" smtClean="0">
                <a:solidFill>
                  <a:schemeClr val="accent6">
                    <a:lumMod val="50000"/>
                  </a:schemeClr>
                </a:solidFill>
              </a:rPr>
              <a:t>Lead Presenter: Sam Costa, Deputy Branch Chief, QSDMB, DHAP NCHHSTP</a:t>
            </a:r>
          </a:p>
          <a:p>
            <a:r>
              <a:rPr lang="en-US" sz="2800" dirty="0" smtClean="0"/>
              <a:t>State Grantee: Bridget Anderson,</a:t>
            </a:r>
            <a:r>
              <a:rPr lang="en-US" sz="2800" b="1" dirty="0"/>
              <a:t> </a:t>
            </a:r>
            <a:r>
              <a:rPr lang="en-US" sz="2800" dirty="0"/>
              <a:t>Director of the Bureau of HIV/AIDS </a:t>
            </a:r>
            <a:r>
              <a:rPr lang="en-US" sz="2800" dirty="0" smtClean="0"/>
              <a:t>Epidemiology, New </a:t>
            </a:r>
            <a:r>
              <a:rPr lang="en-US" sz="2800" dirty="0"/>
              <a:t>York State Department of Health </a:t>
            </a:r>
            <a:endParaRPr lang="en-US" sz="2800" dirty="0" smtClean="0"/>
          </a:p>
          <a:p>
            <a:r>
              <a:rPr lang="en-US" sz="2800" dirty="0" smtClean="0"/>
              <a:t>City Grantee: Katherine </a:t>
            </a:r>
            <a:r>
              <a:rPr lang="en-US" sz="2800" dirty="0" err="1" smtClean="0"/>
              <a:t>Endress</a:t>
            </a:r>
            <a:r>
              <a:rPr lang="en-US" sz="2800" dirty="0" smtClean="0"/>
              <a:t>, Public Health Advisor, STI/HIV Division Chicago Department of Public Health </a:t>
            </a:r>
          </a:p>
          <a:p>
            <a:r>
              <a:rPr lang="en-US" sz="2800" dirty="0" smtClean="0"/>
              <a:t>Questions and Discussion: presenters and participants</a:t>
            </a:r>
            <a:endParaRPr lang="en-US" sz="2800" dirty="0"/>
          </a:p>
        </p:txBody>
      </p:sp>
    </p:spTree>
    <p:extLst>
      <p:ext uri="{BB962C8B-B14F-4D97-AF65-F5344CB8AC3E}">
        <p14:creationId xmlns:p14="http://schemas.microsoft.com/office/powerpoint/2010/main" val="20430285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2600"/>
            <a:ext cx="8229600" cy="1676400"/>
          </a:xfrm>
        </p:spPr>
        <p:txBody>
          <a:bodyPr>
            <a:normAutofit fontScale="90000"/>
          </a:bodyPr>
          <a:lstStyle/>
          <a:p>
            <a:r>
              <a:rPr lang="en-US" sz="3100" dirty="0" smtClean="0"/>
              <a:t>Integrated </a:t>
            </a:r>
            <a:r>
              <a:rPr lang="en-US" sz="3100" dirty="0"/>
              <a:t>Data Security and Confidentiality </a:t>
            </a:r>
            <a:r>
              <a:rPr lang="en-US" sz="3100" dirty="0" smtClean="0"/>
              <a:t>Guidelines</a:t>
            </a:r>
            <a:br>
              <a:rPr lang="en-US" sz="3100" dirty="0" smtClean="0"/>
            </a:br>
            <a:r>
              <a:rPr lang="en-US" sz="3100" dirty="0" smtClean="0"/>
              <a:t/>
            </a:r>
            <a:br>
              <a:rPr lang="en-US" sz="3100" dirty="0" smtClean="0"/>
            </a:br>
            <a:r>
              <a:rPr lang="en-US" sz="3600" dirty="0" smtClean="0"/>
              <a:t>The </a:t>
            </a:r>
            <a:r>
              <a:rPr lang="en-US" sz="3600" dirty="0"/>
              <a:t>First Step: Conducting an Initial Assessment</a:t>
            </a:r>
            <a:r>
              <a:rPr lang="en-US" dirty="0"/>
              <a:t/>
            </a:r>
            <a:br>
              <a:rPr lang="en-US" dirty="0"/>
            </a:br>
            <a:endParaRPr lang="en-US" dirty="0"/>
          </a:p>
        </p:txBody>
      </p:sp>
      <p:sp>
        <p:nvSpPr>
          <p:cNvPr id="15" name="Text Placeholder 14"/>
          <p:cNvSpPr>
            <a:spLocks noGrp="1"/>
          </p:cNvSpPr>
          <p:nvPr>
            <p:ph type="body" sz="quarter" idx="11"/>
          </p:nvPr>
        </p:nvSpPr>
        <p:spPr/>
        <p:txBody>
          <a:bodyPr>
            <a:noAutofit/>
          </a:bodyPr>
          <a:lstStyle/>
          <a:p>
            <a:r>
              <a:rPr lang="en-US" dirty="0" smtClean="0">
                <a:solidFill>
                  <a:srgbClr val="000000"/>
                </a:solidFill>
              </a:rPr>
              <a:t>National Center for HIV/AIDS, Viral Hepatitis, STD, and TB Prevention</a:t>
            </a:r>
            <a:endParaRPr lang="en-US" dirty="0">
              <a:solidFill>
                <a:srgbClr val="000000"/>
              </a:solidFill>
            </a:endParaRPr>
          </a:p>
        </p:txBody>
      </p:sp>
      <p:sp>
        <p:nvSpPr>
          <p:cNvPr id="10" name="Text Placeholder 9"/>
          <p:cNvSpPr>
            <a:spLocks noGrp="1"/>
          </p:cNvSpPr>
          <p:nvPr>
            <p:ph type="body" sz="quarter" idx="12"/>
          </p:nvPr>
        </p:nvSpPr>
        <p:spPr/>
        <p:txBody>
          <a:bodyPr>
            <a:noAutofit/>
          </a:bodyPr>
          <a:lstStyle/>
          <a:p>
            <a:r>
              <a:rPr lang="en-US" dirty="0">
                <a:solidFill>
                  <a:srgbClr val="000B1E"/>
                </a:solidFill>
              </a:rPr>
              <a:t>Division of HIV/AIDS Prevention</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599" y="5684746"/>
            <a:ext cx="51085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Placeholder 6"/>
          <p:cNvSpPr txBox="1">
            <a:spLocks/>
          </p:cNvSpPr>
          <p:nvPr/>
        </p:nvSpPr>
        <p:spPr>
          <a:xfrm>
            <a:off x="2133600" y="6165952"/>
            <a:ext cx="5105400" cy="41406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0039A6"/>
              </a:solidFill>
            </a:endParaRPr>
          </a:p>
        </p:txBody>
      </p:sp>
      <p:sp>
        <p:nvSpPr>
          <p:cNvPr id="7" name="Subtitle 1"/>
          <p:cNvSpPr txBox="1">
            <a:spLocks/>
          </p:cNvSpPr>
          <p:nvPr/>
        </p:nvSpPr>
        <p:spPr>
          <a:xfrm>
            <a:off x="1371600" y="3885815"/>
            <a:ext cx="6400800" cy="457200"/>
          </a:xfrm>
          <a:prstGeom prst="rect">
            <a:avLst/>
          </a:prstGeom>
        </p:spPr>
        <p:txBody>
          <a:bodyPr/>
          <a:lstStyle>
            <a:lvl1pPr marL="0" indent="0" algn="ctr" defTabSz="914400" rtl="0" eaLnBrk="1" latinLnBrk="0" hangingPunct="1">
              <a:spcBef>
                <a:spcPct val="20000"/>
              </a:spcBef>
              <a:buFont typeface="Arial" pitchFamily="34" charset="0"/>
              <a:buNone/>
              <a:defRPr sz="2000" b="1" kern="1200" baseline="0">
                <a:solidFill>
                  <a:schemeClr val="bg2"/>
                </a:solidFill>
                <a:effectLst/>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solidFill>
                  <a:srgbClr val="4B4B4B"/>
                </a:solidFill>
              </a:rPr>
              <a:t>Sam Costa, MA</a:t>
            </a:r>
            <a:endParaRPr lang="en-US" dirty="0">
              <a:solidFill>
                <a:srgbClr val="4B4B4B"/>
              </a:solidFill>
            </a:endParaRPr>
          </a:p>
        </p:txBody>
      </p:sp>
      <p:sp>
        <p:nvSpPr>
          <p:cNvPr id="8" name="Text Placeholder 2"/>
          <p:cNvSpPr txBox="1">
            <a:spLocks/>
          </p:cNvSpPr>
          <p:nvPr/>
        </p:nvSpPr>
        <p:spPr>
          <a:xfrm>
            <a:off x="1371600" y="4505639"/>
            <a:ext cx="6400800" cy="1295400"/>
          </a:xfrm>
          <a:prstGeom prst="rect">
            <a:avLst/>
          </a:prstGeom>
        </p:spPr>
        <p:txBody>
          <a:bodyPr/>
          <a:lstStyle>
            <a:lvl1pPr marL="342900" indent="-342900" algn="ctr" defTabSz="914400" rtl="0" eaLnBrk="1" latinLnBrk="0" hangingPunct="1">
              <a:lnSpc>
                <a:spcPts val="2000"/>
              </a:lnSpc>
              <a:spcBef>
                <a:spcPct val="20000"/>
              </a:spcBef>
              <a:buFont typeface="Arial" pitchFamily="34" charset="0"/>
              <a:buNone/>
              <a:defRPr sz="1800" kern="1200" baseline="0">
                <a:solidFill>
                  <a:schemeClr val="tx1"/>
                </a:solidFill>
                <a:latin typeface="+mn-lt"/>
                <a:ea typeface="+mn-ea"/>
                <a:cs typeface="+mn-cs"/>
              </a:defRPr>
            </a:lvl1pPr>
            <a:lvl2pPr marL="742950" indent="-285750" algn="ctr"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ctr"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ctr"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ctr"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solidFill>
                  <a:srgbClr val="0039A6"/>
                </a:solidFill>
              </a:rPr>
              <a:t>Deputy Chief, Quantitative Sciences &amp; Data Management Branch</a:t>
            </a:r>
          </a:p>
          <a:p>
            <a:r>
              <a:rPr lang="en-US" dirty="0" smtClean="0">
                <a:solidFill>
                  <a:srgbClr val="0039A6"/>
                </a:solidFill>
              </a:rPr>
              <a:t>Division of HIV/AIDS Prevention</a:t>
            </a:r>
          </a:p>
          <a:p>
            <a:r>
              <a:rPr lang="en-US" dirty="0" smtClean="0">
                <a:solidFill>
                  <a:srgbClr val="0039A6"/>
                </a:solidFill>
              </a:rPr>
              <a:t>April 18, 2013</a:t>
            </a:r>
          </a:p>
        </p:txBody>
      </p:sp>
      <p:sp>
        <p:nvSpPr>
          <p:cNvPr id="9" name="Text Placeholder 7"/>
          <p:cNvSpPr txBox="1">
            <a:spLocks/>
          </p:cNvSpPr>
          <p:nvPr/>
        </p:nvSpPr>
        <p:spPr>
          <a:xfrm>
            <a:off x="2286000" y="6190103"/>
            <a:ext cx="5105400" cy="182880"/>
          </a:xfrm>
          <a:prstGeom prst="rect">
            <a:avLst/>
          </a:prstGeom>
        </p:spPr>
        <p:txBody>
          <a:bodyPr/>
          <a:lstStyle>
            <a:lvl1pPr marL="342900" indent="-342900" algn="l" defTabSz="914400" rtl="0" eaLnBrk="1" latinLnBrk="0" hangingPunct="1">
              <a:spcBef>
                <a:spcPct val="20000"/>
              </a:spcBef>
              <a:buFont typeface="Arial" pitchFamily="34" charset="0"/>
              <a:buNone/>
              <a:defRPr sz="1000" kern="1200" baseline="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solidFill>
                  <a:srgbClr val="FFFFFF"/>
                </a:solidFill>
              </a:rPr>
              <a:t>  </a:t>
            </a:r>
            <a:endParaRPr lang="en-US" dirty="0">
              <a:solidFill>
                <a:srgbClr val="FFFFFF"/>
              </a:solidFill>
            </a:endParaRPr>
          </a:p>
        </p:txBody>
      </p:sp>
    </p:spTree>
    <p:extLst>
      <p:ext uri="{BB962C8B-B14F-4D97-AF65-F5344CB8AC3E}">
        <p14:creationId xmlns:p14="http://schemas.microsoft.com/office/powerpoint/2010/main" val="217444893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fontScale="90000"/>
          </a:bodyPr>
          <a:lstStyle/>
          <a:p>
            <a:r>
              <a:rPr lang="en-US" dirty="0" smtClean="0"/>
              <a:t>Integrated Guidelines- Why?</a:t>
            </a:r>
            <a:br>
              <a:rPr lang="en-US" dirty="0" smtClean="0"/>
            </a:br>
            <a:r>
              <a:rPr lang="en-US" sz="3600" dirty="0" smtClean="0"/>
              <a:t>What is the reason for adopting so widely?</a:t>
            </a:r>
            <a:br>
              <a:rPr lang="en-US" sz="3600" dirty="0" smtClean="0"/>
            </a:br>
            <a:endParaRPr lang="en-US" dirty="0"/>
          </a:p>
        </p:txBody>
      </p:sp>
      <p:sp>
        <p:nvSpPr>
          <p:cNvPr id="3" name="Content Placeholder 2"/>
          <p:cNvSpPr>
            <a:spLocks noGrp="1"/>
          </p:cNvSpPr>
          <p:nvPr>
            <p:ph idx="1"/>
          </p:nvPr>
        </p:nvSpPr>
        <p:spPr>
          <a:xfrm>
            <a:off x="381000" y="1905000"/>
            <a:ext cx="8229600" cy="4525963"/>
          </a:xfrm>
        </p:spPr>
        <p:txBody>
          <a:bodyPr>
            <a:normAutofit fontScale="85000" lnSpcReduction="10000"/>
          </a:bodyPr>
          <a:lstStyle/>
          <a:p>
            <a:r>
              <a:rPr lang="en-US" dirty="0" smtClean="0"/>
              <a:t>All public health data need to be protected;  to share data across programs for </a:t>
            </a:r>
            <a:r>
              <a:rPr lang="en-US" dirty="0"/>
              <a:t>public health </a:t>
            </a:r>
            <a:r>
              <a:rPr lang="en-US" dirty="0" smtClean="0"/>
              <a:t>action, all programs need to protect the information using the same standards</a:t>
            </a:r>
          </a:p>
          <a:p>
            <a:r>
              <a:rPr lang="en-US" dirty="0" smtClean="0"/>
              <a:t>Public health providers and disease intervention specialists need to have complete information, especially where co-morbidity is high</a:t>
            </a:r>
          </a:p>
          <a:p>
            <a:r>
              <a:rPr lang="en-US" dirty="0"/>
              <a:t>T</a:t>
            </a:r>
            <a:r>
              <a:rPr lang="en-US" dirty="0" smtClean="0"/>
              <a:t>o enhance successful collaborations, increase completeness of key data elements, improve the possibility of collaborative analyses, and enhance program efficiencies</a:t>
            </a:r>
            <a:endParaRPr lang="en-US" dirty="0"/>
          </a:p>
        </p:txBody>
      </p:sp>
    </p:spTree>
    <p:extLst>
      <p:ext uri="{BB962C8B-B14F-4D97-AF65-F5344CB8AC3E}">
        <p14:creationId xmlns:p14="http://schemas.microsoft.com/office/powerpoint/2010/main" val="18461258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dirty="0" smtClean="0"/>
              <a:t>Integrated Guidelines- Why?</a:t>
            </a:r>
            <a:br>
              <a:rPr lang="en-US" dirty="0" smtClean="0"/>
            </a:br>
            <a:r>
              <a:rPr lang="en-US" sz="3600" dirty="0" smtClean="0"/>
              <a:t>Which programs do they apply to?</a:t>
            </a:r>
            <a:br>
              <a:rPr lang="en-US" sz="3600" dirty="0" smtClean="0"/>
            </a:br>
            <a:endParaRPr lang="en-US" dirty="0"/>
          </a:p>
        </p:txBody>
      </p:sp>
      <p:sp>
        <p:nvSpPr>
          <p:cNvPr id="3" name="Content Placeholder 2"/>
          <p:cNvSpPr>
            <a:spLocks noGrp="1"/>
          </p:cNvSpPr>
          <p:nvPr>
            <p:ph idx="1"/>
          </p:nvPr>
        </p:nvSpPr>
        <p:spPr>
          <a:xfrm>
            <a:off x="457200" y="1752600"/>
            <a:ext cx="8229600" cy="4525963"/>
          </a:xfrm>
        </p:spPr>
        <p:txBody>
          <a:bodyPr>
            <a:normAutofit fontScale="92500" lnSpcReduction="20000"/>
          </a:bodyPr>
          <a:lstStyle/>
          <a:p>
            <a:r>
              <a:rPr lang="en-US" dirty="0" smtClean="0"/>
              <a:t>HIV surveillance</a:t>
            </a:r>
          </a:p>
          <a:p>
            <a:r>
              <a:rPr lang="en-US" dirty="0" smtClean="0"/>
              <a:t>HIV prevention staff who handle PII (personally identifiable information):</a:t>
            </a:r>
          </a:p>
          <a:p>
            <a:pPr lvl="1"/>
            <a:r>
              <a:rPr lang="en-US" dirty="0" smtClean="0"/>
              <a:t>For example, partner services and prevention with positives</a:t>
            </a:r>
          </a:p>
          <a:p>
            <a:r>
              <a:rPr lang="en-US" dirty="0" smtClean="0"/>
              <a:t>STI surveillance and program staff (DIS)</a:t>
            </a:r>
          </a:p>
          <a:p>
            <a:r>
              <a:rPr lang="en-US" dirty="0" smtClean="0"/>
              <a:t>Tuberculosis surveillance and case management</a:t>
            </a:r>
          </a:p>
          <a:p>
            <a:r>
              <a:rPr lang="en-US" dirty="0" smtClean="0"/>
              <a:t>Viral hepatitis prevention coordinators and surveillance</a:t>
            </a:r>
          </a:p>
          <a:p>
            <a:pPr marL="457200" lvl="1" indent="0">
              <a:buNone/>
            </a:pPr>
            <a:endParaRPr lang="en-US" dirty="0" smtClean="0"/>
          </a:p>
        </p:txBody>
      </p:sp>
    </p:spTree>
    <p:extLst>
      <p:ext uri="{BB962C8B-B14F-4D97-AF65-F5344CB8AC3E}">
        <p14:creationId xmlns:p14="http://schemas.microsoft.com/office/powerpoint/2010/main" val="29971264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 the Guidelines Apply to Anyone Else?</a:t>
            </a:r>
            <a:endParaRPr lang="en-US" dirty="0"/>
          </a:p>
        </p:txBody>
      </p:sp>
      <p:sp>
        <p:nvSpPr>
          <p:cNvPr id="3" name="Content Placeholder 2"/>
          <p:cNvSpPr>
            <a:spLocks noGrp="1"/>
          </p:cNvSpPr>
          <p:nvPr>
            <p:ph idx="1"/>
          </p:nvPr>
        </p:nvSpPr>
        <p:spPr/>
        <p:txBody>
          <a:bodyPr>
            <a:normAutofit fontScale="92500" lnSpcReduction="20000"/>
          </a:bodyPr>
          <a:lstStyle/>
          <a:p>
            <a:r>
              <a:rPr lang="en-US" sz="3600" dirty="0" smtClean="0"/>
              <a:t>Yes!</a:t>
            </a:r>
          </a:p>
          <a:p>
            <a:r>
              <a:rPr lang="en-US" sz="3600" dirty="0" smtClean="0"/>
              <a:t>Apply to those with whom you share PII data</a:t>
            </a:r>
          </a:p>
          <a:p>
            <a:pPr lvl="1"/>
            <a:r>
              <a:rPr lang="en-US" sz="3200" dirty="0" smtClean="0"/>
              <a:t>Local health departments and other public health partners who use the PII data collected under these guidelines. For example, it </a:t>
            </a:r>
            <a:r>
              <a:rPr lang="en-US" sz="3200" i="1" dirty="0" smtClean="0"/>
              <a:t>could</a:t>
            </a:r>
            <a:r>
              <a:rPr lang="en-US" sz="3200" dirty="0" smtClean="0"/>
              <a:t> apply to:</a:t>
            </a:r>
          </a:p>
          <a:p>
            <a:pPr lvl="2"/>
            <a:r>
              <a:rPr lang="en-US" sz="2800" dirty="0" smtClean="0"/>
              <a:t>Ryan</a:t>
            </a:r>
            <a:r>
              <a:rPr lang="en-US" sz="3200" dirty="0" smtClean="0"/>
              <a:t> </a:t>
            </a:r>
            <a:r>
              <a:rPr lang="en-US" sz="2800" dirty="0" smtClean="0"/>
              <a:t>White Programs</a:t>
            </a:r>
          </a:p>
          <a:p>
            <a:pPr lvl="2"/>
            <a:r>
              <a:rPr lang="en-US" sz="2800" dirty="0"/>
              <a:t>ADDP/ADAP</a:t>
            </a:r>
          </a:p>
          <a:p>
            <a:pPr lvl="2"/>
            <a:r>
              <a:rPr lang="en-US" sz="2800" dirty="0" smtClean="0"/>
              <a:t>Care/Treatment </a:t>
            </a:r>
            <a:r>
              <a:rPr lang="en-US" sz="2800" dirty="0"/>
              <a:t>partners</a:t>
            </a:r>
          </a:p>
        </p:txBody>
      </p:sp>
    </p:spTree>
    <p:extLst>
      <p:ext uri="{BB962C8B-B14F-4D97-AF65-F5344CB8AC3E}">
        <p14:creationId xmlns:p14="http://schemas.microsoft.com/office/powerpoint/2010/main" val="34279589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Overall Purpose for Conducting an Initial Assessment</a:t>
            </a:r>
            <a:endParaRPr lang="en-US" dirty="0"/>
          </a:p>
        </p:txBody>
      </p:sp>
      <p:sp>
        <p:nvSpPr>
          <p:cNvPr id="3" name="Content Placeholder 2"/>
          <p:cNvSpPr>
            <a:spLocks noGrp="1"/>
          </p:cNvSpPr>
          <p:nvPr>
            <p:ph idx="1"/>
          </p:nvPr>
        </p:nvSpPr>
        <p:spPr>
          <a:xfrm>
            <a:off x="609600" y="1752600"/>
            <a:ext cx="8229600" cy="4525963"/>
          </a:xfrm>
        </p:spPr>
        <p:txBody>
          <a:bodyPr>
            <a:normAutofit fontScale="92500"/>
          </a:bodyPr>
          <a:lstStyle/>
          <a:p>
            <a:r>
              <a:rPr lang="en-US" sz="3600" dirty="0" smtClean="0"/>
              <a:t>Provide opportunity to evaluate practices across disease/program areas, whether formal polices exist or not</a:t>
            </a:r>
          </a:p>
          <a:p>
            <a:r>
              <a:rPr lang="en-US" sz="3600" dirty="0" smtClean="0"/>
              <a:t>Identify weaknesses in current policy and practice</a:t>
            </a:r>
          </a:p>
          <a:p>
            <a:r>
              <a:rPr lang="en-US" sz="3600" dirty="0" smtClean="0"/>
              <a:t>Identify barriers to compliance </a:t>
            </a:r>
          </a:p>
          <a:p>
            <a:r>
              <a:rPr lang="en-US" sz="3600" dirty="0" smtClean="0"/>
              <a:t>Share experiences, lessons learned (good/bad)</a:t>
            </a:r>
            <a:endParaRPr lang="en-US" sz="3600" dirty="0"/>
          </a:p>
        </p:txBody>
      </p:sp>
    </p:spTree>
    <p:extLst>
      <p:ext uri="{BB962C8B-B14F-4D97-AF65-F5344CB8AC3E}">
        <p14:creationId xmlns:p14="http://schemas.microsoft.com/office/powerpoint/2010/main" val="8393717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Specific Purpose for Conducting an Initial Assessment</a:t>
            </a:r>
            <a:endParaRPr lang="en-US" dirty="0"/>
          </a:p>
        </p:txBody>
      </p:sp>
      <p:sp>
        <p:nvSpPr>
          <p:cNvPr id="3" name="Content Placeholder 2"/>
          <p:cNvSpPr>
            <a:spLocks noGrp="1"/>
          </p:cNvSpPr>
          <p:nvPr>
            <p:ph idx="1"/>
          </p:nvPr>
        </p:nvSpPr>
        <p:spPr>
          <a:xfrm>
            <a:off x="533400" y="1752600"/>
            <a:ext cx="8229600" cy="4525963"/>
          </a:xfrm>
        </p:spPr>
        <p:txBody>
          <a:bodyPr>
            <a:normAutofit fontScale="92500"/>
          </a:bodyPr>
          <a:lstStyle/>
          <a:p>
            <a:r>
              <a:rPr lang="en-US" dirty="0" smtClean="0"/>
              <a:t>Identify activities specific programs conduct as part of their SOP that potentially conflict with what the Guidelines specify</a:t>
            </a:r>
          </a:p>
          <a:p>
            <a:r>
              <a:rPr lang="en-US" dirty="0" smtClean="0"/>
              <a:t>That is a crucial step because it is often where compliance falters</a:t>
            </a:r>
          </a:p>
          <a:p>
            <a:r>
              <a:rPr lang="en-US" dirty="0" smtClean="0"/>
              <a:t>Identify potential areas of conflict and brainstorm ways to meet needs of program operations and still comply with the guidelines</a:t>
            </a:r>
          </a:p>
        </p:txBody>
      </p:sp>
    </p:spTree>
    <p:extLst>
      <p:ext uri="{BB962C8B-B14F-4D97-AF65-F5344CB8AC3E}">
        <p14:creationId xmlns:p14="http://schemas.microsoft.com/office/powerpoint/2010/main" val="13251096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smtClean="0"/>
              <a:t>Approaches to Areas of Potential Conflict Between Practice and Guidelines</a:t>
            </a:r>
            <a:endParaRPr lang="en-US" dirty="0"/>
          </a:p>
        </p:txBody>
      </p:sp>
      <p:sp>
        <p:nvSpPr>
          <p:cNvPr id="3" name="Content Placeholder 2"/>
          <p:cNvSpPr>
            <a:spLocks noGrp="1"/>
          </p:cNvSpPr>
          <p:nvPr>
            <p:ph idx="1"/>
          </p:nvPr>
        </p:nvSpPr>
        <p:spPr>
          <a:xfrm>
            <a:off x="457200" y="2319498"/>
            <a:ext cx="8229600" cy="4525963"/>
          </a:xfrm>
        </p:spPr>
        <p:txBody>
          <a:bodyPr>
            <a:normAutofit fontScale="92500"/>
          </a:bodyPr>
          <a:lstStyle/>
          <a:p>
            <a:r>
              <a:rPr lang="en-US" dirty="0" smtClean="0"/>
              <a:t>Define areas of difficulty</a:t>
            </a:r>
          </a:p>
          <a:p>
            <a:r>
              <a:rPr lang="en-US" dirty="0" smtClean="0"/>
              <a:t>If you can’t comply with something in particular write down what you can do and start writing policy from there</a:t>
            </a:r>
          </a:p>
          <a:p>
            <a:r>
              <a:rPr lang="en-US" dirty="0" smtClean="0"/>
              <a:t>Ask colleagues from other states how they approached it to share ideas (ask CDC, too!)</a:t>
            </a:r>
          </a:p>
          <a:p>
            <a:r>
              <a:rPr lang="en-US" dirty="0" smtClean="0"/>
              <a:t>Remember the goals are to both protect persons’ information and to do public health</a:t>
            </a:r>
            <a:endParaRPr lang="en-US" dirty="0"/>
          </a:p>
        </p:txBody>
      </p:sp>
    </p:spTree>
    <p:extLst>
      <p:ext uri="{BB962C8B-B14F-4D97-AF65-F5344CB8AC3E}">
        <p14:creationId xmlns:p14="http://schemas.microsoft.com/office/powerpoint/2010/main" val="30072194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Webinar Agenda</a:t>
            </a:r>
            <a:br>
              <a:rPr lang="en-US" dirty="0" smtClean="0"/>
            </a:br>
            <a:endParaRPr lang="en-US" dirty="0">
              <a:solidFill>
                <a:srgbClr val="FF0000"/>
              </a:solidFill>
            </a:endParaRPr>
          </a:p>
        </p:txBody>
      </p:sp>
      <p:sp>
        <p:nvSpPr>
          <p:cNvPr id="3" name="Content Placeholder 2"/>
          <p:cNvSpPr>
            <a:spLocks noGrp="1"/>
          </p:cNvSpPr>
          <p:nvPr>
            <p:ph idx="1"/>
          </p:nvPr>
        </p:nvSpPr>
        <p:spPr>
          <a:xfrm>
            <a:off x="457200" y="1371600"/>
            <a:ext cx="8229600" cy="4525963"/>
          </a:xfrm>
        </p:spPr>
        <p:txBody>
          <a:bodyPr>
            <a:normAutofit fontScale="85000" lnSpcReduction="20000"/>
          </a:bodyPr>
          <a:lstStyle/>
          <a:p>
            <a:r>
              <a:rPr lang="en-US" sz="2800" dirty="0" smtClean="0">
                <a:solidFill>
                  <a:schemeClr val="accent6">
                    <a:lumMod val="50000"/>
                  </a:schemeClr>
                </a:solidFill>
              </a:rPr>
              <a:t>Moderator: Vincent Fears, Program Consultant/Project Officer, Division of TB Elimination</a:t>
            </a:r>
          </a:p>
          <a:p>
            <a:r>
              <a:rPr lang="en-US" sz="2800" dirty="0" smtClean="0">
                <a:latin typeface="+mj-lt"/>
              </a:rPr>
              <a:t>Introduction and Welcome: Nathalie Roberts, Senior Advisor </a:t>
            </a:r>
            <a:r>
              <a:rPr lang="en-US" sz="2800" dirty="0">
                <a:latin typeface="+mj-lt"/>
                <a:ea typeface="Calibri"/>
                <a:cs typeface="Times New Roman"/>
              </a:rPr>
              <a:t>Program Integration in the </a:t>
            </a:r>
            <a:r>
              <a:rPr lang="en-US" sz="2800" dirty="0" smtClean="0">
                <a:latin typeface="+mj-lt"/>
                <a:ea typeface="Calibri"/>
                <a:cs typeface="Times New Roman"/>
              </a:rPr>
              <a:t>NCHHSTP </a:t>
            </a:r>
            <a:r>
              <a:rPr lang="en-US" sz="2800" dirty="0">
                <a:latin typeface="+mj-lt"/>
                <a:ea typeface="Calibri"/>
                <a:cs typeface="Times New Roman"/>
              </a:rPr>
              <a:t>Office of the Director </a:t>
            </a:r>
            <a:r>
              <a:rPr lang="en-US" sz="2800" dirty="0" smtClean="0">
                <a:latin typeface="+mj-lt"/>
              </a:rPr>
              <a:t>(PCSI)</a:t>
            </a:r>
          </a:p>
          <a:p>
            <a:r>
              <a:rPr lang="en-US" sz="2800" dirty="0" smtClean="0"/>
              <a:t>Lead Presenter: Sam Costa, Deputy Branch Chief, QSDMB, DHAP NCHHSTP</a:t>
            </a:r>
          </a:p>
          <a:p>
            <a:r>
              <a:rPr lang="en-US" sz="2800" dirty="0" smtClean="0"/>
              <a:t>State Grantee: Bridget Anderson,</a:t>
            </a:r>
            <a:r>
              <a:rPr lang="en-US" sz="2800" b="1" dirty="0"/>
              <a:t> </a:t>
            </a:r>
            <a:r>
              <a:rPr lang="en-US" sz="2800" dirty="0"/>
              <a:t>Director of the Bureau of HIV/AIDS </a:t>
            </a:r>
            <a:r>
              <a:rPr lang="en-US" sz="2800" dirty="0" smtClean="0"/>
              <a:t>Epidemiology, New </a:t>
            </a:r>
            <a:r>
              <a:rPr lang="en-US" sz="2800" dirty="0"/>
              <a:t>York State Department of Health </a:t>
            </a:r>
            <a:endParaRPr lang="en-US" sz="2800" dirty="0" smtClean="0"/>
          </a:p>
          <a:p>
            <a:r>
              <a:rPr lang="en-US" sz="2800" dirty="0" smtClean="0"/>
              <a:t>City Grantee: Katherine </a:t>
            </a:r>
            <a:r>
              <a:rPr lang="en-US" sz="2800" dirty="0" err="1" smtClean="0"/>
              <a:t>Endress</a:t>
            </a:r>
            <a:r>
              <a:rPr lang="en-US" sz="2800" dirty="0" smtClean="0"/>
              <a:t>, Public Health Advisor, STI/HIV Division Chicago Department of Public Health </a:t>
            </a:r>
          </a:p>
          <a:p>
            <a:r>
              <a:rPr lang="en-US" sz="2800" dirty="0" smtClean="0"/>
              <a:t>Questions and Discussion: presenters and participants</a:t>
            </a:r>
            <a:endParaRPr lang="en-US" sz="2800" dirty="0"/>
          </a:p>
        </p:txBody>
      </p:sp>
    </p:spTree>
    <p:extLst>
      <p:ext uri="{BB962C8B-B14F-4D97-AF65-F5344CB8AC3E}">
        <p14:creationId xmlns:p14="http://schemas.microsoft.com/office/powerpoint/2010/main" val="4914399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Personally Identifiable Information (PII)?</a:t>
            </a:r>
            <a:endParaRPr lang="en-US" dirty="0"/>
          </a:p>
        </p:txBody>
      </p:sp>
      <p:sp>
        <p:nvSpPr>
          <p:cNvPr id="3" name="Content Placeholder 2"/>
          <p:cNvSpPr>
            <a:spLocks noGrp="1"/>
          </p:cNvSpPr>
          <p:nvPr>
            <p:ph idx="1"/>
          </p:nvPr>
        </p:nvSpPr>
        <p:spPr>
          <a:xfrm>
            <a:off x="457200" y="1798637"/>
            <a:ext cx="8229600" cy="4525963"/>
          </a:xfrm>
        </p:spPr>
        <p:txBody>
          <a:bodyPr>
            <a:normAutofit fontScale="92500" lnSpcReduction="10000"/>
          </a:bodyPr>
          <a:lstStyle/>
          <a:p>
            <a:r>
              <a:rPr lang="en-US" dirty="0" smtClean="0"/>
              <a:t>“Any </a:t>
            </a:r>
            <a:r>
              <a:rPr lang="en-US" dirty="0"/>
              <a:t>information about an individual maintained by an agency, including (1) any information that can be used to distinguish or trace an </a:t>
            </a:r>
            <a:r>
              <a:rPr lang="en-US" dirty="0" smtClean="0"/>
              <a:t>individual’s </a:t>
            </a:r>
            <a:r>
              <a:rPr lang="en-US" dirty="0"/>
              <a:t>identity, such as name, social security number, date and place of birth, </a:t>
            </a:r>
            <a:r>
              <a:rPr lang="en-US" dirty="0" smtClean="0"/>
              <a:t>mother’s </a:t>
            </a:r>
            <a:r>
              <a:rPr lang="en-US" dirty="0"/>
              <a:t>maiden name, or biometric records; and (2) any other information that is linked or linkable to an individual, such as medical, educational, financial, and employment information</a:t>
            </a:r>
            <a:r>
              <a:rPr lang="en-US" dirty="0" smtClean="0"/>
              <a:t>.”</a:t>
            </a:r>
            <a:endParaRPr lang="en-US" dirty="0"/>
          </a:p>
          <a:p>
            <a:endParaRPr lang="en-US" dirty="0"/>
          </a:p>
        </p:txBody>
      </p:sp>
      <p:sp>
        <p:nvSpPr>
          <p:cNvPr id="4" name="TextBox 3"/>
          <p:cNvSpPr txBox="1"/>
          <p:nvPr/>
        </p:nvSpPr>
        <p:spPr>
          <a:xfrm>
            <a:off x="228600" y="6324600"/>
            <a:ext cx="3337324" cy="369332"/>
          </a:xfrm>
          <a:prstGeom prst="rect">
            <a:avLst/>
          </a:prstGeom>
          <a:noFill/>
        </p:spPr>
        <p:txBody>
          <a:bodyPr wrap="none" rtlCol="0">
            <a:spAutoFit/>
          </a:bodyPr>
          <a:lstStyle/>
          <a:p>
            <a:r>
              <a:rPr lang="en-US" u="heavy" dirty="0">
                <a:solidFill>
                  <a:srgbClr val="0039A6"/>
                </a:solidFill>
              </a:rPr>
              <a:t>http://csrc.nist.gov/publications/</a:t>
            </a:r>
            <a:r>
              <a:rPr lang="en-US" dirty="0">
                <a:solidFill>
                  <a:srgbClr val="0039A6"/>
                </a:solidFill>
              </a:rPr>
              <a:t> </a:t>
            </a:r>
          </a:p>
        </p:txBody>
      </p:sp>
    </p:spTree>
    <p:extLst>
      <p:ext uri="{BB962C8B-B14F-4D97-AF65-F5344CB8AC3E}">
        <p14:creationId xmlns:p14="http://schemas.microsoft.com/office/powerpoint/2010/main" val="20225601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 of Potential Conflict and Solutions - Faxing</a:t>
            </a:r>
            <a:endParaRPr lang="en-US" dirty="0"/>
          </a:p>
        </p:txBody>
      </p:sp>
      <p:sp>
        <p:nvSpPr>
          <p:cNvPr id="3" name="Content Placeholder 2"/>
          <p:cNvSpPr>
            <a:spLocks noGrp="1"/>
          </p:cNvSpPr>
          <p:nvPr>
            <p:ph idx="1"/>
          </p:nvPr>
        </p:nvSpPr>
        <p:spPr/>
        <p:txBody>
          <a:bodyPr>
            <a:normAutofit fontScale="77500" lnSpcReduction="20000"/>
          </a:bodyPr>
          <a:lstStyle/>
          <a:p>
            <a:pPr lvl="1">
              <a:buSzPct val="70000"/>
              <a:buFont typeface="Wingdings" pitchFamily="2" charset="2"/>
              <a:buChar char="q"/>
            </a:pPr>
            <a:r>
              <a:rPr lang="en-US" sz="3200" dirty="0" smtClean="0"/>
              <a:t>STI program needs to fax PII (see Appendix F) </a:t>
            </a:r>
          </a:p>
          <a:p>
            <a:pPr lvl="2">
              <a:buFont typeface="Wingdings" pitchFamily="2" charset="2"/>
              <a:buChar char="§"/>
            </a:pPr>
            <a:r>
              <a:rPr lang="en-US" sz="2800" dirty="0" smtClean="0"/>
              <a:t>Create form that uses codes instead of disease names</a:t>
            </a:r>
          </a:p>
          <a:p>
            <a:pPr lvl="2">
              <a:buFont typeface="Wingdings" pitchFamily="2" charset="2"/>
              <a:buChar char="§"/>
            </a:pPr>
            <a:r>
              <a:rPr lang="en-US" sz="2800" dirty="0" smtClean="0"/>
              <a:t>Minimize date elements to those absolutely required</a:t>
            </a:r>
          </a:p>
          <a:p>
            <a:pPr lvl="2">
              <a:buFont typeface="Wingdings" pitchFamily="2" charset="2"/>
              <a:buChar char="§"/>
            </a:pPr>
            <a:r>
              <a:rPr lang="en-US" sz="2800" dirty="0" smtClean="0"/>
              <a:t>Program most commonly used fax numbers to decrease likelihood fax report will go to wrong # (NOT foolproof: example)</a:t>
            </a:r>
          </a:p>
          <a:p>
            <a:pPr lvl="2">
              <a:buFont typeface="Wingdings" pitchFamily="2" charset="2"/>
              <a:buChar char="§"/>
            </a:pPr>
            <a:r>
              <a:rPr lang="en-US" sz="2800" dirty="0" smtClean="0"/>
              <a:t>Make sure fax machines are in a secure area</a:t>
            </a:r>
          </a:p>
          <a:p>
            <a:pPr lvl="2">
              <a:buFont typeface="Wingdings" pitchFamily="2" charset="2"/>
              <a:buChar char="§"/>
            </a:pPr>
            <a:r>
              <a:rPr lang="en-US" sz="2800" dirty="0" smtClean="0"/>
              <a:t>If faxing individual case reports leave name off and call with name after faxing</a:t>
            </a:r>
          </a:p>
          <a:p>
            <a:pPr lvl="2">
              <a:buFont typeface="Wingdings" pitchFamily="2" charset="2"/>
              <a:buChar char="§"/>
            </a:pPr>
            <a:r>
              <a:rPr lang="en-US" sz="2800" dirty="0" smtClean="0"/>
              <a:t>Be creative and collaborative- we all agree this is important. Not </a:t>
            </a:r>
            <a:r>
              <a:rPr lang="en-US" sz="2800" dirty="0"/>
              <a:t>all programs have same </a:t>
            </a:r>
            <a:r>
              <a:rPr lang="en-US" sz="2800" dirty="0" smtClean="0"/>
              <a:t>program or business needs so how can we do our jobs and minimize risk of improper disclosure? —&amp; don't forget fax machine probably has hard drive storage.</a:t>
            </a:r>
          </a:p>
          <a:p>
            <a:pPr>
              <a:buFont typeface="Wingdings" pitchFamily="2" charset="2"/>
              <a:buChar char="§"/>
            </a:pPr>
            <a:endParaRPr lang="en-US" dirty="0"/>
          </a:p>
        </p:txBody>
      </p:sp>
    </p:spTree>
    <p:extLst>
      <p:ext uri="{BB962C8B-B14F-4D97-AF65-F5344CB8AC3E}">
        <p14:creationId xmlns:p14="http://schemas.microsoft.com/office/powerpoint/2010/main" val="16940243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potential conflict and solutions -$$$</a:t>
            </a:r>
            <a:endParaRPr lang="en-US" dirty="0"/>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pPr marL="457200" lvl="1" indent="-457200">
              <a:buSzPct val="70000"/>
              <a:buFont typeface="Wingdings" pitchFamily="2" charset="2"/>
              <a:buChar char="q"/>
            </a:pPr>
            <a:r>
              <a:rPr lang="en-US" sz="3200" dirty="0"/>
              <a:t>Lack of funds to </a:t>
            </a:r>
            <a:r>
              <a:rPr lang="en-US" sz="3200" dirty="0" smtClean="0"/>
              <a:t>provide/improve physical security</a:t>
            </a:r>
          </a:p>
          <a:p>
            <a:pPr marL="742950" lvl="2" indent="-342900">
              <a:buFont typeface="Wingdings" pitchFamily="2" charset="2"/>
              <a:buChar char="§"/>
            </a:pPr>
            <a:r>
              <a:rPr lang="en-US" dirty="0"/>
              <a:t>Do NOT say ”No way we can afford to do what HIV does</a:t>
            </a:r>
            <a:r>
              <a:rPr lang="en-US" dirty="0" smtClean="0"/>
              <a:t>!”</a:t>
            </a:r>
          </a:p>
          <a:p>
            <a:pPr marL="742950" lvl="2" indent="-342900">
              <a:buFont typeface="Wingdings" pitchFamily="2" charset="2"/>
              <a:buChar char="§"/>
            </a:pPr>
            <a:r>
              <a:rPr lang="en-US" dirty="0" smtClean="0"/>
              <a:t>Do NOT say “HIV way is the only way!”</a:t>
            </a:r>
          </a:p>
          <a:p>
            <a:pPr marL="742950" lvl="2" indent="-342900">
              <a:buFont typeface="Wingdings" pitchFamily="2" charset="2"/>
              <a:buChar char="§"/>
            </a:pPr>
            <a:r>
              <a:rPr lang="en-US" dirty="0" smtClean="0"/>
              <a:t>Get creative, don’t get a ‘tude   </a:t>
            </a:r>
            <a:endParaRPr lang="en-US" strike="dblStrike" dirty="0" smtClean="0"/>
          </a:p>
          <a:p>
            <a:pPr marL="457200" lvl="1" indent="-457200">
              <a:buSzPct val="70000"/>
              <a:buFont typeface="Wingdings" pitchFamily="2" charset="2"/>
              <a:buChar char="q"/>
            </a:pPr>
            <a:r>
              <a:rPr lang="en-US" dirty="0" smtClean="0"/>
              <a:t>Request permission to use funds from a better funded program to fund needs in other programs. For example:</a:t>
            </a:r>
          </a:p>
          <a:p>
            <a:pPr marL="742950" lvl="2" indent="-342900">
              <a:buFont typeface="Wingdings" pitchFamily="2" charset="2"/>
              <a:buChar char="§"/>
            </a:pPr>
            <a:r>
              <a:rPr lang="en-US" dirty="0" smtClean="0"/>
              <a:t>Buy locking file cabinets, privacy screens, cross-cutting shredder, etc.</a:t>
            </a:r>
          </a:p>
          <a:p>
            <a:pPr marL="742950" lvl="2" indent="-342900">
              <a:buFont typeface="Wingdings" pitchFamily="2" charset="2"/>
              <a:buChar char="§"/>
            </a:pPr>
            <a:r>
              <a:rPr lang="en-US" dirty="0" smtClean="0"/>
              <a:t>Install security door, put up cubicle walls </a:t>
            </a:r>
            <a:r>
              <a:rPr lang="en-US" dirty="0"/>
              <a:t>in a clinic area </a:t>
            </a:r>
            <a:r>
              <a:rPr lang="en-US" dirty="0" smtClean="0"/>
              <a:t>to protect access to a computer needed to check a registry with names in it</a:t>
            </a:r>
          </a:p>
          <a:p>
            <a:endParaRPr lang="en-US" dirty="0"/>
          </a:p>
        </p:txBody>
      </p:sp>
    </p:spTree>
    <p:extLst>
      <p:ext uri="{BB962C8B-B14F-4D97-AF65-F5344CB8AC3E}">
        <p14:creationId xmlns:p14="http://schemas.microsoft.com/office/powerpoint/2010/main" val="3905085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Conducting an Initial Assessment- Step by Step</a:t>
            </a:r>
            <a:endParaRPr lang="en-US" dirty="0"/>
          </a:p>
        </p:txBody>
      </p:sp>
      <p:sp>
        <p:nvSpPr>
          <p:cNvPr id="3" name="Content Placeholder 2"/>
          <p:cNvSpPr>
            <a:spLocks noGrp="1"/>
          </p:cNvSpPr>
          <p:nvPr>
            <p:ph idx="1"/>
          </p:nvPr>
        </p:nvSpPr>
        <p:spPr>
          <a:xfrm>
            <a:off x="381000" y="1981200"/>
            <a:ext cx="8382000" cy="4525963"/>
          </a:xfrm>
        </p:spPr>
        <p:txBody>
          <a:bodyPr>
            <a:normAutofit fontScale="92500" lnSpcReduction="20000"/>
          </a:bodyPr>
          <a:lstStyle/>
          <a:p>
            <a:r>
              <a:rPr lang="en-US" dirty="0" smtClean="0"/>
              <a:t>Guidelines include:</a:t>
            </a:r>
          </a:p>
          <a:p>
            <a:pPr lvl="1"/>
            <a:r>
              <a:rPr lang="en-US" dirty="0" smtClean="0"/>
              <a:t>Initial Assessment of Data Security and Confidentiality Protections (p 6)</a:t>
            </a:r>
          </a:p>
          <a:p>
            <a:pPr lvl="1"/>
            <a:r>
              <a:rPr lang="en-US" dirty="0" smtClean="0"/>
              <a:t>Appendix B (</a:t>
            </a:r>
            <a:r>
              <a:rPr lang="en-US" dirty="0" err="1" smtClean="0"/>
              <a:t>pp</a:t>
            </a:r>
            <a:r>
              <a:rPr lang="en-US" dirty="0" smtClean="0"/>
              <a:t> 43-44) includes a list of steps for conducting an initial assessment and guiding questions</a:t>
            </a:r>
          </a:p>
          <a:p>
            <a:r>
              <a:rPr lang="en-US" dirty="0" smtClean="0"/>
              <a:t>Today we are not going to review those--next two slides just illustrate how presented.</a:t>
            </a:r>
          </a:p>
          <a:p>
            <a:r>
              <a:rPr lang="en-US" dirty="0" smtClean="0"/>
              <a:t>We are providing you with practical suggestions for how to approach an initial assessment</a:t>
            </a:r>
          </a:p>
          <a:p>
            <a:pPr lvl="1"/>
            <a:endParaRPr lang="en-US" dirty="0"/>
          </a:p>
        </p:txBody>
      </p:sp>
    </p:spTree>
    <p:extLst>
      <p:ext uri="{BB962C8B-B14F-4D97-AF65-F5344CB8AC3E}">
        <p14:creationId xmlns:p14="http://schemas.microsoft.com/office/powerpoint/2010/main" val="1079004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8991600" cy="5915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92126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8991600" cy="647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46420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Same Policy, Same Access?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Does having all these disease areas follow the same policy mean that everyone has access to view &amp; edit all the named data bases?</a:t>
            </a:r>
          </a:p>
          <a:p>
            <a:pPr lvl="1"/>
            <a:r>
              <a:rPr lang="en-US" dirty="0" smtClean="0"/>
              <a:t>No; minimum people and minimum access</a:t>
            </a:r>
          </a:p>
          <a:p>
            <a:r>
              <a:rPr lang="en-US" dirty="0" smtClean="0"/>
              <a:t>Role-based access is the basis for written policy</a:t>
            </a:r>
          </a:p>
          <a:p>
            <a:r>
              <a:rPr lang="en-US" dirty="0" smtClean="0"/>
              <a:t>All </a:t>
            </a:r>
            <a:r>
              <a:rPr lang="en-US" dirty="0"/>
              <a:t>diseases need a written policy- </a:t>
            </a:r>
            <a:r>
              <a:rPr lang="en-US" dirty="0" smtClean="0"/>
              <a:t>it can be one policy or several – as long as they all comply with the Guidelines</a:t>
            </a:r>
            <a:endParaRPr lang="en-US" dirty="0"/>
          </a:p>
          <a:p>
            <a:endParaRPr lang="en-US" dirty="0"/>
          </a:p>
        </p:txBody>
      </p:sp>
    </p:spTree>
    <p:extLst>
      <p:ext uri="{BB962C8B-B14F-4D97-AF65-F5344CB8AC3E}">
        <p14:creationId xmlns:p14="http://schemas.microsoft.com/office/powerpoint/2010/main" val="15359778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Role-based Access</a:t>
            </a:r>
            <a:endParaRPr lang="en-US" dirty="0"/>
          </a:p>
        </p:txBody>
      </p:sp>
      <p:sp>
        <p:nvSpPr>
          <p:cNvPr id="3" name="Content Placeholder 2"/>
          <p:cNvSpPr>
            <a:spLocks noGrp="1"/>
          </p:cNvSpPr>
          <p:nvPr>
            <p:ph idx="1"/>
          </p:nvPr>
        </p:nvSpPr>
        <p:spPr/>
        <p:txBody>
          <a:bodyPr>
            <a:normAutofit lnSpcReduction="10000"/>
          </a:bodyPr>
          <a:lstStyle/>
          <a:p>
            <a:r>
              <a:rPr lang="en-US" sz="2400" dirty="0"/>
              <a:t>Policies and practices are related to employee role, not which disease they work </a:t>
            </a:r>
            <a:r>
              <a:rPr lang="en-US" sz="2400" dirty="0" smtClean="0"/>
              <a:t>with- keep this in mind when conducting initial assessment</a:t>
            </a:r>
          </a:p>
          <a:p>
            <a:r>
              <a:rPr lang="en-US" sz="2400" dirty="0"/>
              <a:t>Staff that have the same responsibilities and access to PII </a:t>
            </a:r>
            <a:r>
              <a:rPr lang="en-US" sz="2400" dirty="0" smtClean="0"/>
              <a:t>regardless of which disease they work with would </a:t>
            </a:r>
            <a:r>
              <a:rPr lang="en-US" sz="2400" dirty="0"/>
              <a:t>have the same training </a:t>
            </a:r>
            <a:r>
              <a:rPr lang="en-US" sz="2400" dirty="0" smtClean="0"/>
              <a:t>.</a:t>
            </a:r>
          </a:p>
          <a:p>
            <a:pPr lvl="1"/>
            <a:r>
              <a:rPr lang="en-US" sz="2000" dirty="0" smtClean="0"/>
              <a:t>All field staff with same duties-  same training</a:t>
            </a:r>
          </a:p>
          <a:p>
            <a:pPr lvl="1"/>
            <a:r>
              <a:rPr lang="en-US" sz="2000" dirty="0" smtClean="0"/>
              <a:t>All analysts with same duties- same training</a:t>
            </a:r>
          </a:p>
          <a:p>
            <a:r>
              <a:rPr lang="en-US" sz="2400" dirty="0" smtClean="0"/>
              <a:t>Staff </a:t>
            </a:r>
            <a:r>
              <a:rPr lang="en-US" sz="2400" dirty="0"/>
              <a:t>who do not use PII as part of their jobs but are in the same physical location (e.g., have cubicles in same room) as staff who work with PII also need the same </a:t>
            </a:r>
            <a:r>
              <a:rPr lang="en-US" sz="2400" dirty="0" smtClean="0"/>
              <a:t>training</a:t>
            </a:r>
            <a:endParaRPr lang="en-US" sz="2400" dirty="0"/>
          </a:p>
        </p:txBody>
      </p:sp>
    </p:spTree>
    <p:extLst>
      <p:ext uri="{BB962C8B-B14F-4D97-AF65-F5344CB8AC3E}">
        <p14:creationId xmlns:p14="http://schemas.microsoft.com/office/powerpoint/2010/main" val="16872579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Role-based Access</a:t>
            </a:r>
            <a:r>
              <a:rPr lang="en-US" sz="3200" dirty="0" smtClean="0"/>
              <a:t>, cont.</a:t>
            </a:r>
            <a:endParaRPr lang="en-US" dirty="0"/>
          </a:p>
        </p:txBody>
      </p:sp>
      <p:sp>
        <p:nvSpPr>
          <p:cNvPr id="3" name="Content Placeholder 2"/>
          <p:cNvSpPr>
            <a:spLocks noGrp="1"/>
          </p:cNvSpPr>
          <p:nvPr>
            <p:ph idx="1"/>
          </p:nvPr>
        </p:nvSpPr>
        <p:spPr/>
        <p:txBody>
          <a:bodyPr>
            <a:normAutofit lnSpcReduction="10000"/>
          </a:bodyPr>
          <a:lstStyle/>
          <a:p>
            <a:r>
              <a:rPr lang="en-US" dirty="0"/>
              <a:t>However, access to information such as disease specific data bases with PII should be based on “need to know” to perform one’s </a:t>
            </a:r>
            <a:r>
              <a:rPr lang="en-US" dirty="0" smtClean="0"/>
              <a:t>job</a:t>
            </a:r>
          </a:p>
          <a:p>
            <a:r>
              <a:rPr lang="en-US" dirty="0" smtClean="0"/>
              <a:t>Staff </a:t>
            </a:r>
            <a:r>
              <a:rPr lang="en-US" dirty="0"/>
              <a:t>should have access to the minimum information needed to perform their </a:t>
            </a:r>
            <a:r>
              <a:rPr lang="en-US" dirty="0" smtClean="0"/>
              <a:t>job </a:t>
            </a:r>
          </a:p>
          <a:p>
            <a:r>
              <a:rPr lang="en-US" dirty="0" smtClean="0"/>
              <a:t>This </a:t>
            </a:r>
            <a:r>
              <a:rPr lang="en-US" dirty="0"/>
              <a:t>protects staff as well as the personally identifying </a:t>
            </a:r>
            <a:r>
              <a:rPr lang="en-US" dirty="0" smtClean="0"/>
              <a:t>information</a:t>
            </a:r>
            <a:r>
              <a:rPr lang="en-US" dirty="0"/>
              <a:t/>
            </a:r>
            <a:br>
              <a:rPr lang="en-US" dirty="0"/>
            </a:br>
            <a:endParaRPr lang="en-US" dirty="0"/>
          </a:p>
        </p:txBody>
      </p:sp>
    </p:spTree>
    <p:extLst>
      <p:ext uri="{BB962C8B-B14F-4D97-AF65-F5344CB8AC3E}">
        <p14:creationId xmlns:p14="http://schemas.microsoft.com/office/powerpoint/2010/main" val="22198884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Role-based Access</a:t>
            </a:r>
            <a:r>
              <a:rPr lang="en-US" sz="3200" dirty="0"/>
              <a:t>, cont.</a:t>
            </a:r>
            <a:endParaRPr lang="en-US" dirty="0"/>
          </a:p>
        </p:txBody>
      </p:sp>
      <p:sp>
        <p:nvSpPr>
          <p:cNvPr id="3" name="Content Placeholder 2"/>
          <p:cNvSpPr>
            <a:spLocks noGrp="1"/>
          </p:cNvSpPr>
          <p:nvPr>
            <p:ph idx="1"/>
          </p:nvPr>
        </p:nvSpPr>
        <p:spPr/>
        <p:txBody>
          <a:bodyPr>
            <a:normAutofit/>
          </a:bodyPr>
          <a:lstStyle/>
          <a:p>
            <a:r>
              <a:rPr lang="en-US" dirty="0" smtClean="0"/>
              <a:t>Make a list of staff positions that need access to PII and evaluate their process for handling it</a:t>
            </a:r>
          </a:p>
          <a:p>
            <a:pPr lvl="1"/>
            <a:r>
              <a:rPr lang="en-US" dirty="0" smtClean="0"/>
              <a:t>It helps to make this list specific to roles and not individual people to communicate the message that “this isn’t about you”; it’s about what information a person in your role needs to access to perform the job</a:t>
            </a:r>
          </a:p>
          <a:p>
            <a:endParaRPr lang="en-US" dirty="0"/>
          </a:p>
        </p:txBody>
      </p:sp>
    </p:spTree>
    <p:extLst>
      <p:ext uri="{BB962C8B-B14F-4D97-AF65-F5344CB8AC3E}">
        <p14:creationId xmlns:p14="http://schemas.microsoft.com/office/powerpoint/2010/main" val="30911302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lstStyle/>
          <a:p>
            <a:r>
              <a:rPr lang="en-US" b="1" dirty="0" smtClean="0"/>
              <a:t>Webinar Housekeeping</a:t>
            </a:r>
            <a:endParaRPr lang="en-US" b="1" dirty="0"/>
          </a:p>
        </p:txBody>
      </p:sp>
      <p:sp>
        <p:nvSpPr>
          <p:cNvPr id="3" name="Content Placeholder 2"/>
          <p:cNvSpPr>
            <a:spLocks noGrp="1"/>
          </p:cNvSpPr>
          <p:nvPr>
            <p:ph idx="1"/>
          </p:nvPr>
        </p:nvSpPr>
        <p:spPr>
          <a:xfrm>
            <a:off x="457200" y="1600200"/>
            <a:ext cx="8229600" cy="4571999"/>
          </a:xfrm>
        </p:spPr>
        <p:txBody>
          <a:bodyPr>
            <a:normAutofit lnSpcReduction="10000"/>
          </a:bodyPr>
          <a:lstStyle/>
          <a:p>
            <a:pPr lvl="0">
              <a:spcBef>
                <a:spcPts val="0"/>
              </a:spcBef>
            </a:pPr>
            <a:r>
              <a:rPr lang="en-US" sz="2800" dirty="0" smtClean="0"/>
              <a:t>Please </a:t>
            </a:r>
            <a:r>
              <a:rPr lang="en-US" sz="2800" dirty="0"/>
              <a:t>note that today’s webinar </a:t>
            </a:r>
            <a:r>
              <a:rPr lang="en-US" sz="2800" dirty="0" smtClean="0"/>
              <a:t>is being </a:t>
            </a:r>
            <a:r>
              <a:rPr lang="en-US" sz="2800" b="1" dirty="0" smtClean="0"/>
              <a:t>recorded</a:t>
            </a:r>
          </a:p>
          <a:p>
            <a:pPr lvl="1">
              <a:spcBef>
                <a:spcPts val="0"/>
              </a:spcBef>
            </a:pPr>
            <a:r>
              <a:rPr lang="en-US" sz="2400" dirty="0" smtClean="0"/>
              <a:t>The presentation slides and a recording of the webinar will be available on the CSTE website’s webinar library at </a:t>
            </a:r>
            <a:r>
              <a:rPr lang="en-US" sz="2400" dirty="0" smtClean="0">
                <a:hlinkClick r:id="rId3"/>
              </a:rPr>
              <a:t>www.cste.org</a:t>
            </a:r>
            <a:r>
              <a:rPr lang="en-US" sz="2400" dirty="0"/>
              <a:t>.</a:t>
            </a:r>
            <a:endParaRPr lang="en-US" sz="2400" dirty="0" smtClean="0"/>
          </a:p>
          <a:p>
            <a:pPr lvl="1">
              <a:spcBef>
                <a:spcPts val="0"/>
              </a:spcBef>
            </a:pPr>
            <a:endParaRPr lang="en-US" sz="2800" dirty="0" smtClean="0"/>
          </a:p>
          <a:p>
            <a:pPr lvl="0">
              <a:spcBef>
                <a:spcPts val="0"/>
              </a:spcBef>
            </a:pPr>
            <a:r>
              <a:rPr lang="en-US" sz="2800" dirty="0" smtClean="0"/>
              <a:t>All phone lines have been placed on </a:t>
            </a:r>
            <a:r>
              <a:rPr lang="en-US" sz="2800" b="1" dirty="0" smtClean="0"/>
              <a:t>mute</a:t>
            </a:r>
          </a:p>
          <a:p>
            <a:pPr lvl="0">
              <a:spcBef>
                <a:spcPts val="0"/>
              </a:spcBef>
            </a:pPr>
            <a:endParaRPr lang="en-US" sz="2800" dirty="0" smtClean="0"/>
          </a:p>
          <a:p>
            <a:pPr lvl="0">
              <a:spcBef>
                <a:spcPts val="0"/>
              </a:spcBef>
            </a:pPr>
            <a:r>
              <a:rPr lang="en-US" sz="2800" dirty="0" smtClean="0"/>
              <a:t>There </a:t>
            </a:r>
            <a:r>
              <a:rPr lang="en-US" sz="2800" dirty="0"/>
              <a:t>will be a question-and-answer </a:t>
            </a:r>
            <a:r>
              <a:rPr lang="en-US" sz="2800" dirty="0" smtClean="0"/>
              <a:t>period at the end of the webinar</a:t>
            </a:r>
          </a:p>
          <a:p>
            <a:pPr lvl="1">
              <a:spcBef>
                <a:spcPts val="0"/>
              </a:spcBef>
            </a:pPr>
            <a:r>
              <a:rPr lang="en-US" sz="2400" dirty="0" smtClean="0"/>
              <a:t>To ask a question, please use the </a:t>
            </a:r>
            <a:r>
              <a:rPr lang="en-US" sz="2400" b="1" dirty="0" smtClean="0"/>
              <a:t>Q&amp;A box </a:t>
            </a:r>
            <a:r>
              <a:rPr lang="en-US" sz="2400" dirty="0" smtClean="0"/>
              <a:t>on the </a:t>
            </a:r>
            <a:r>
              <a:rPr lang="en-US" sz="2400" b="1" dirty="0" smtClean="0"/>
              <a:t>right side of your screen</a:t>
            </a:r>
          </a:p>
        </p:txBody>
      </p:sp>
    </p:spTree>
    <p:extLst>
      <p:ext uri="{BB962C8B-B14F-4D97-AF65-F5344CB8AC3E}">
        <p14:creationId xmlns:p14="http://schemas.microsoft.com/office/powerpoint/2010/main" val="428865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Access to PII Needed?</a:t>
            </a:r>
            <a:endParaRPr lang="en-US" dirty="0"/>
          </a:p>
        </p:txBody>
      </p:sp>
      <p:sp>
        <p:nvSpPr>
          <p:cNvPr id="3" name="Content Placeholder 2"/>
          <p:cNvSpPr>
            <a:spLocks noGrp="1"/>
          </p:cNvSpPr>
          <p:nvPr>
            <p:ph idx="1"/>
          </p:nvPr>
        </p:nvSpPr>
        <p:spPr/>
        <p:txBody>
          <a:bodyPr>
            <a:normAutofit lnSpcReduction="10000"/>
          </a:bodyPr>
          <a:lstStyle/>
          <a:p>
            <a:r>
              <a:rPr lang="en-US" dirty="0" smtClean="0"/>
              <a:t>Theme is- if access is not needed to perform duties of the job then access to PII should be blocked. For example:</a:t>
            </a:r>
          </a:p>
          <a:p>
            <a:pPr lvl="1"/>
            <a:r>
              <a:rPr lang="en-US" dirty="0" smtClean="0"/>
              <a:t>If someone answers the phones and is located in a more public space then names do not need to be recorded</a:t>
            </a:r>
          </a:p>
          <a:p>
            <a:pPr lvl="1"/>
            <a:r>
              <a:rPr lang="en-US" dirty="0" smtClean="0"/>
              <a:t>Analysts get de-identified datasets for analysis, as there is no need for PII.  For example, you can change DOB to age in analysis file to mask DOB.</a:t>
            </a:r>
            <a:endParaRPr lang="en-US" dirty="0"/>
          </a:p>
        </p:txBody>
      </p:sp>
    </p:spTree>
    <p:extLst>
      <p:ext uri="{BB962C8B-B14F-4D97-AF65-F5344CB8AC3E}">
        <p14:creationId xmlns:p14="http://schemas.microsoft.com/office/powerpoint/2010/main" val="15316003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Yes, but…….</a:t>
            </a:r>
            <a:endParaRPr lang="en-US" dirty="0"/>
          </a:p>
        </p:txBody>
      </p:sp>
      <p:sp>
        <p:nvSpPr>
          <p:cNvPr id="3" name="Content Placeholder 2"/>
          <p:cNvSpPr>
            <a:spLocks noGrp="1"/>
          </p:cNvSpPr>
          <p:nvPr>
            <p:ph idx="1"/>
          </p:nvPr>
        </p:nvSpPr>
        <p:spPr/>
        <p:txBody>
          <a:bodyPr>
            <a:normAutofit lnSpcReduction="10000"/>
          </a:bodyPr>
          <a:lstStyle/>
          <a:p>
            <a:r>
              <a:rPr lang="en-US" dirty="0" smtClean="0"/>
              <a:t>However, do not overdo this theme</a:t>
            </a:r>
          </a:p>
          <a:p>
            <a:r>
              <a:rPr lang="en-US" dirty="0" smtClean="0"/>
              <a:t>Think through with staff what they need to do their job</a:t>
            </a:r>
          </a:p>
          <a:p>
            <a:r>
              <a:rPr lang="en-US" dirty="0" smtClean="0"/>
              <a:t>Remember to keep it role based and not personal</a:t>
            </a:r>
          </a:p>
          <a:p>
            <a:r>
              <a:rPr lang="en-US" dirty="0" smtClean="0"/>
              <a:t>If a role needs access but does not need to edit data the people in that role can be given “Read Only” access with privacy screens as needed.</a:t>
            </a:r>
            <a:endParaRPr lang="en-US" dirty="0"/>
          </a:p>
        </p:txBody>
      </p:sp>
    </p:spTree>
    <p:extLst>
      <p:ext uri="{BB962C8B-B14F-4D97-AF65-F5344CB8AC3E}">
        <p14:creationId xmlns:p14="http://schemas.microsoft.com/office/powerpoint/2010/main" val="18361781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Approach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“Follow the information”</a:t>
            </a:r>
          </a:p>
          <a:p>
            <a:r>
              <a:rPr lang="en-US" dirty="0" smtClean="0"/>
              <a:t>To see potential problems follow all the places the PII goes, both physically and electronically, to look for potential weak spots</a:t>
            </a:r>
          </a:p>
          <a:p>
            <a:r>
              <a:rPr lang="en-US" dirty="0" smtClean="0"/>
              <a:t>Basic common sense but I started breaking S&amp;C down that way when NY Times came to do a story on New Jersey’s named HIV reporting system—when it was still being debated in New York.  </a:t>
            </a:r>
          </a:p>
        </p:txBody>
      </p:sp>
    </p:spTree>
    <p:extLst>
      <p:ext uri="{BB962C8B-B14F-4D97-AF65-F5344CB8AC3E}">
        <p14:creationId xmlns:p14="http://schemas.microsoft.com/office/powerpoint/2010/main" val="34504620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Specifics of Physical Access to PII</a:t>
            </a:r>
            <a:endParaRPr lang="en-US" dirty="0"/>
          </a:p>
        </p:txBody>
      </p:sp>
      <p:sp>
        <p:nvSpPr>
          <p:cNvPr id="3" name="Content Placeholder 2"/>
          <p:cNvSpPr>
            <a:spLocks noGrp="1"/>
          </p:cNvSpPr>
          <p:nvPr>
            <p:ph idx="1"/>
          </p:nvPr>
        </p:nvSpPr>
        <p:spPr>
          <a:xfrm>
            <a:off x="457200" y="1752600"/>
            <a:ext cx="8229600" cy="4525963"/>
          </a:xfrm>
        </p:spPr>
        <p:txBody>
          <a:bodyPr>
            <a:normAutofit fontScale="92500"/>
          </a:bodyPr>
          <a:lstStyle/>
          <a:p>
            <a:r>
              <a:rPr lang="en-US" dirty="0" smtClean="0"/>
              <a:t>We determined someone in your role needs access, now we ask where you work with PII</a:t>
            </a:r>
          </a:p>
          <a:p>
            <a:pPr lvl="1"/>
            <a:r>
              <a:rPr lang="en-US" dirty="0" smtClean="0"/>
              <a:t>Hard copy in the office/field?</a:t>
            </a:r>
          </a:p>
          <a:p>
            <a:pPr lvl="1"/>
            <a:r>
              <a:rPr lang="en-US" dirty="0" smtClean="0"/>
              <a:t>On your desktop in the office?</a:t>
            </a:r>
          </a:p>
          <a:p>
            <a:pPr lvl="1"/>
            <a:r>
              <a:rPr lang="en-US" dirty="0" smtClean="0"/>
              <a:t>On a laptop or tablet in the field?</a:t>
            </a:r>
          </a:p>
          <a:p>
            <a:pPr lvl="1"/>
            <a:r>
              <a:rPr lang="en-US" dirty="0" smtClean="0"/>
              <a:t>Phone conversations in the office/in the field?</a:t>
            </a:r>
          </a:p>
          <a:p>
            <a:pPr lvl="1"/>
            <a:r>
              <a:rPr lang="en-US" dirty="0" smtClean="0"/>
              <a:t>Do you talk to patients or just providers/labs or both?</a:t>
            </a:r>
          </a:p>
          <a:p>
            <a:pPr lvl="1"/>
            <a:r>
              <a:rPr lang="en-US" dirty="0" smtClean="0"/>
              <a:t>Do you work at home with PII?</a:t>
            </a:r>
          </a:p>
          <a:p>
            <a:pPr lvl="1"/>
            <a:endParaRPr lang="en-US" dirty="0"/>
          </a:p>
        </p:txBody>
      </p:sp>
    </p:spTree>
    <p:extLst>
      <p:ext uri="{BB962C8B-B14F-4D97-AF65-F5344CB8AC3E}">
        <p14:creationId xmlns:p14="http://schemas.microsoft.com/office/powerpoint/2010/main" val="3124089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fontScale="90000"/>
          </a:bodyPr>
          <a:lstStyle/>
          <a:p>
            <a:r>
              <a:rPr lang="en-US" dirty="0" smtClean="0"/>
              <a:t>How Does Mail Arrive?</a:t>
            </a:r>
            <a:br>
              <a:rPr lang="en-US" dirty="0" smtClean="0"/>
            </a:br>
            <a:endParaRPr lang="en-US" dirty="0"/>
          </a:p>
        </p:txBody>
      </p:sp>
      <p:sp>
        <p:nvSpPr>
          <p:cNvPr id="3" name="Content Placeholder 2"/>
          <p:cNvSpPr>
            <a:spLocks noGrp="1"/>
          </p:cNvSpPr>
          <p:nvPr>
            <p:ph idx="1"/>
          </p:nvPr>
        </p:nvSpPr>
        <p:spPr>
          <a:xfrm>
            <a:off x="457200" y="1524000"/>
            <a:ext cx="8229600" cy="4525963"/>
          </a:xfrm>
        </p:spPr>
        <p:txBody>
          <a:bodyPr>
            <a:normAutofit fontScale="92500" lnSpcReduction="10000"/>
          </a:bodyPr>
          <a:lstStyle/>
          <a:p>
            <a:r>
              <a:rPr lang="en-US" dirty="0" smtClean="0"/>
              <a:t>How do paper forms with PII come into the office?</a:t>
            </a:r>
          </a:p>
          <a:p>
            <a:pPr lvl="1"/>
            <a:r>
              <a:rPr lang="en-US" dirty="0" smtClean="0"/>
              <a:t>Is mail placed in mail boxes? Who has access to the mail boxes? Are the mailboxes </a:t>
            </a:r>
            <a:r>
              <a:rPr lang="en-US" dirty="0"/>
              <a:t>in an open room with access by people who have not had S&amp;C training?</a:t>
            </a:r>
          </a:p>
          <a:p>
            <a:pPr lvl="1"/>
            <a:r>
              <a:rPr lang="en-US" dirty="0" smtClean="0"/>
              <a:t>Would it be more or less secure to put it on staff desks? This will vary based on the physical configuration- are staff in rooms with doors or in cubicles?</a:t>
            </a:r>
          </a:p>
          <a:p>
            <a:pPr lvl="1"/>
            <a:r>
              <a:rPr lang="en-US" dirty="0" smtClean="0"/>
              <a:t>Who sorts it? Who opens it?</a:t>
            </a:r>
            <a:endParaRPr lang="en-US" dirty="0"/>
          </a:p>
        </p:txBody>
      </p:sp>
    </p:spTree>
    <p:extLst>
      <p:ext uri="{BB962C8B-B14F-4D97-AF65-F5344CB8AC3E}">
        <p14:creationId xmlns:p14="http://schemas.microsoft.com/office/powerpoint/2010/main" val="3171009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Are Files with PII Worked with and Maintained?</a:t>
            </a:r>
            <a:endParaRPr lang="en-US" dirty="0"/>
          </a:p>
        </p:txBody>
      </p:sp>
      <p:sp>
        <p:nvSpPr>
          <p:cNvPr id="3" name="Content Placeholder 2"/>
          <p:cNvSpPr>
            <a:spLocks noGrp="1"/>
          </p:cNvSpPr>
          <p:nvPr>
            <p:ph idx="1"/>
          </p:nvPr>
        </p:nvSpPr>
        <p:spPr>
          <a:xfrm>
            <a:off x="457200" y="1828800"/>
            <a:ext cx="8077200" cy="4572000"/>
          </a:xfrm>
        </p:spPr>
        <p:txBody>
          <a:bodyPr/>
          <a:lstStyle/>
          <a:p>
            <a:r>
              <a:rPr lang="en-US" dirty="0" smtClean="0"/>
              <a:t>Does data entry have a secure location to work with case report forms and other documents with PII while entering?</a:t>
            </a:r>
          </a:p>
          <a:p>
            <a:r>
              <a:rPr lang="en-US" dirty="0" smtClean="0"/>
              <a:t>Where are such documents stored?</a:t>
            </a:r>
          </a:p>
          <a:p>
            <a:pPr lvl="1"/>
            <a:r>
              <a:rPr lang="en-US" dirty="0" smtClean="0"/>
              <a:t>During the work day when staff leave their desks?</a:t>
            </a:r>
          </a:p>
          <a:p>
            <a:pPr lvl="1"/>
            <a:r>
              <a:rPr lang="en-US" dirty="0" smtClean="0"/>
              <a:t>Overnight and on weekends?</a:t>
            </a:r>
          </a:p>
          <a:p>
            <a:r>
              <a:rPr lang="en-US" dirty="0" smtClean="0"/>
              <a:t>See Physical Security Standards for secure location discussion</a:t>
            </a:r>
          </a:p>
        </p:txBody>
      </p:sp>
    </p:spTree>
    <p:extLst>
      <p:ext uri="{BB962C8B-B14F-4D97-AF65-F5344CB8AC3E}">
        <p14:creationId xmlns:p14="http://schemas.microsoft.com/office/powerpoint/2010/main" val="4179489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Phones Handled?</a:t>
            </a:r>
            <a:endParaRPr lang="en-US" dirty="0"/>
          </a:p>
        </p:txBody>
      </p:sp>
      <p:sp>
        <p:nvSpPr>
          <p:cNvPr id="3" name="Content Placeholder 2"/>
          <p:cNvSpPr>
            <a:spLocks noGrp="1"/>
          </p:cNvSpPr>
          <p:nvPr>
            <p:ph idx="1"/>
          </p:nvPr>
        </p:nvSpPr>
        <p:spPr/>
        <p:txBody>
          <a:bodyPr>
            <a:normAutofit fontScale="92500"/>
          </a:bodyPr>
          <a:lstStyle/>
          <a:p>
            <a:r>
              <a:rPr lang="en-US" sz="2800" dirty="0" smtClean="0"/>
              <a:t>Central number? If so how are they answered by the attendant? Do they say HIV or STD or some other disease name?</a:t>
            </a:r>
          </a:p>
          <a:p>
            <a:r>
              <a:rPr lang="en-US" sz="2800" dirty="0" smtClean="0"/>
              <a:t>Direct numbers? Are staff instructed how to answer the phone? Do they say HIV or STD or some other disease name?</a:t>
            </a:r>
          </a:p>
          <a:p>
            <a:r>
              <a:rPr lang="en-US" sz="2800" dirty="0"/>
              <a:t>Is voice mail line secure? If not does voice mail message say not to leave confidential information</a:t>
            </a:r>
            <a:r>
              <a:rPr lang="en-US" sz="2800" dirty="0" smtClean="0"/>
              <a:t>?</a:t>
            </a:r>
          </a:p>
          <a:p>
            <a:r>
              <a:rPr lang="en-US" sz="2800" dirty="0"/>
              <a:t>Where does phone bounce if no answer or caller presses 0</a:t>
            </a:r>
            <a:r>
              <a:rPr lang="en-US" sz="2800" dirty="0" smtClean="0"/>
              <a:t>? How does that person answer?</a:t>
            </a:r>
            <a:endParaRPr lang="en-US" sz="2800" dirty="0"/>
          </a:p>
          <a:p>
            <a:endParaRPr lang="en-US" dirty="0"/>
          </a:p>
        </p:txBody>
      </p:sp>
    </p:spTree>
    <p:extLst>
      <p:ext uri="{BB962C8B-B14F-4D97-AF65-F5344CB8AC3E}">
        <p14:creationId xmlns:p14="http://schemas.microsoft.com/office/powerpoint/2010/main" val="27336185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Moving from Physical Access to Electronic Access</a:t>
            </a:r>
            <a:br>
              <a:rPr lang="en-US" dirty="0" smtClean="0"/>
            </a:br>
            <a:r>
              <a:rPr lang="en-US" dirty="0" smtClean="0"/>
              <a:t> </a:t>
            </a:r>
            <a:endParaRPr lang="en-US" dirty="0"/>
          </a:p>
        </p:txBody>
      </p:sp>
      <p:sp>
        <p:nvSpPr>
          <p:cNvPr id="4" name="Subtitle 3"/>
          <p:cNvSpPr>
            <a:spLocks noGrp="1"/>
          </p:cNvSpPr>
          <p:nvPr>
            <p:ph type="subTitle" idx="1"/>
          </p:nvPr>
        </p:nvSpPr>
        <p:spPr/>
        <p:txBody>
          <a:bodyPr/>
          <a:lstStyle/>
          <a:p>
            <a:r>
              <a:rPr lang="en-US" dirty="0" smtClean="0">
                <a:solidFill>
                  <a:prstClr val="black"/>
                </a:solidFill>
                <a:ea typeface="+mj-ea"/>
                <a:cs typeface="+mj-cs"/>
              </a:rPr>
              <a:t>Associated Security Issues</a:t>
            </a:r>
            <a:endParaRPr lang="en-US" dirty="0"/>
          </a:p>
        </p:txBody>
      </p:sp>
    </p:spTree>
    <p:extLst>
      <p:ext uri="{BB962C8B-B14F-4D97-AF65-F5344CB8AC3E}">
        <p14:creationId xmlns:p14="http://schemas.microsoft.com/office/powerpoint/2010/main" val="29141340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Follow the Info</a:t>
            </a:r>
            <a:endParaRPr lang="en-US" dirty="0"/>
          </a:p>
        </p:txBody>
      </p:sp>
      <p:sp>
        <p:nvSpPr>
          <p:cNvPr id="3" name="Content Placeholder 2"/>
          <p:cNvSpPr>
            <a:spLocks noGrp="1"/>
          </p:cNvSpPr>
          <p:nvPr>
            <p:ph idx="1"/>
          </p:nvPr>
        </p:nvSpPr>
        <p:spPr/>
        <p:txBody>
          <a:bodyPr>
            <a:normAutofit lnSpcReduction="10000"/>
          </a:bodyPr>
          <a:lstStyle/>
          <a:p>
            <a:r>
              <a:rPr lang="en-US" dirty="0" smtClean="0"/>
              <a:t>Trace the various routes PII comes into, moves within and leaves the office</a:t>
            </a:r>
          </a:p>
          <a:p>
            <a:r>
              <a:rPr lang="en-US" dirty="0" smtClean="0"/>
              <a:t>This includes physical and electronic paths</a:t>
            </a:r>
          </a:p>
          <a:p>
            <a:pPr lvl="1"/>
            <a:r>
              <a:rPr lang="en-US" dirty="0" smtClean="0"/>
              <a:t>At each point, who has/needs access? </a:t>
            </a:r>
          </a:p>
          <a:p>
            <a:pPr lvl="1"/>
            <a:r>
              <a:rPr lang="en-US" dirty="0" smtClean="0"/>
              <a:t>What is the risk of unnecessary sharing/release at each step?</a:t>
            </a:r>
          </a:p>
          <a:p>
            <a:r>
              <a:rPr lang="en-US" dirty="0"/>
              <a:t>Don’t forget about the hard drive in most copiers/printers/scanners/faxes today</a:t>
            </a:r>
          </a:p>
          <a:p>
            <a:endParaRPr lang="en-US" dirty="0" smtClean="0"/>
          </a:p>
          <a:p>
            <a:endParaRPr lang="en-US" dirty="0"/>
          </a:p>
        </p:txBody>
      </p:sp>
    </p:spTree>
    <p:extLst>
      <p:ext uri="{BB962C8B-B14F-4D97-AF65-F5344CB8AC3E}">
        <p14:creationId xmlns:p14="http://schemas.microsoft.com/office/powerpoint/2010/main" val="15408582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Email?</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a:t>Is email a secure way to communicate PII </a:t>
            </a:r>
            <a:r>
              <a:rPr lang="en-US" dirty="0" smtClean="0"/>
              <a:t>as long as information stays </a:t>
            </a:r>
            <a:r>
              <a:rPr lang="en-US" dirty="0"/>
              <a:t>within your state/city </a:t>
            </a:r>
            <a:r>
              <a:rPr lang="en-US" dirty="0" smtClean="0"/>
              <a:t>system/firewall? </a:t>
            </a:r>
          </a:p>
          <a:p>
            <a:pPr lvl="1"/>
            <a:r>
              <a:rPr lang="en-US" dirty="0" smtClean="0"/>
              <a:t>No. Federal government email </a:t>
            </a:r>
            <a:r>
              <a:rPr lang="en-US" dirty="0"/>
              <a:t>is “FOI-able</a:t>
            </a:r>
            <a:r>
              <a:rPr lang="en-US" dirty="0" smtClean="0"/>
              <a:t>”, &amp; most jurisdictions have some type of “sunshine” laws governing open records, open meetings, etc. </a:t>
            </a:r>
          </a:p>
          <a:p>
            <a:pPr lvl="1"/>
            <a:r>
              <a:rPr lang="en-US" dirty="0" smtClean="0"/>
              <a:t>Email can be, and has been, accessed via Freedom of Information Act or similar requests.  Even the publicity generated by challenges can be detrimental to public health---Perception is reality.</a:t>
            </a:r>
          </a:p>
          <a:p>
            <a:pPr lvl="1"/>
            <a:endParaRPr lang="en-US" dirty="0"/>
          </a:p>
        </p:txBody>
      </p:sp>
    </p:spTree>
    <p:extLst>
      <p:ext uri="{BB962C8B-B14F-4D97-AF65-F5344CB8AC3E}">
        <p14:creationId xmlns:p14="http://schemas.microsoft.com/office/powerpoint/2010/main" val="12948959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1467221"/>
            <a:ext cx="6134532" cy="4174748"/>
          </a:xfrm>
          <a:prstGeom prst="rect">
            <a:avLst/>
          </a:prstGeom>
        </p:spPr>
      </p:pic>
      <p:sp>
        <p:nvSpPr>
          <p:cNvPr id="4" name="Title 3"/>
          <p:cNvSpPr>
            <a:spLocks noGrp="1"/>
          </p:cNvSpPr>
          <p:nvPr>
            <p:ph type="title"/>
          </p:nvPr>
        </p:nvSpPr>
        <p:spPr>
          <a:xfrm>
            <a:off x="457200" y="609600"/>
            <a:ext cx="8229600" cy="808038"/>
          </a:xfrm>
        </p:spPr>
        <p:txBody>
          <a:bodyPr>
            <a:normAutofit/>
          </a:bodyPr>
          <a:lstStyle/>
          <a:p>
            <a:r>
              <a:rPr lang="en-US" b="1" dirty="0" smtClean="0"/>
              <a:t>To Ask a Question</a:t>
            </a:r>
            <a:endParaRPr lang="en-US" b="1" dirty="0"/>
          </a:p>
        </p:txBody>
      </p:sp>
      <p:sp>
        <p:nvSpPr>
          <p:cNvPr id="5" name="Content Placeholder 4"/>
          <p:cNvSpPr>
            <a:spLocks noGrp="1"/>
          </p:cNvSpPr>
          <p:nvPr>
            <p:ph sz="half" idx="1"/>
          </p:nvPr>
        </p:nvSpPr>
        <p:spPr>
          <a:xfrm>
            <a:off x="381000" y="1447800"/>
            <a:ext cx="2514600" cy="4678363"/>
          </a:xfrm>
        </p:spPr>
        <p:txBody>
          <a:bodyPr>
            <a:noAutofit/>
          </a:bodyPr>
          <a:lstStyle/>
          <a:p>
            <a:r>
              <a:rPr lang="en-US" sz="1800" dirty="0" smtClean="0"/>
              <a:t>Click on the blue question mark tab on the top right panel of your screen</a:t>
            </a:r>
          </a:p>
          <a:p>
            <a:r>
              <a:rPr lang="en-US" sz="1800" dirty="0" smtClean="0"/>
              <a:t>This will open the Q&amp;A box on the bottom right panel on your screen</a:t>
            </a:r>
          </a:p>
          <a:p>
            <a:r>
              <a:rPr lang="en-US" sz="1800" dirty="0" smtClean="0"/>
              <a:t>Type a question</a:t>
            </a:r>
          </a:p>
          <a:p>
            <a:r>
              <a:rPr lang="en-US" sz="1800" dirty="0" smtClean="0"/>
              <a:t>Send it to </a:t>
            </a:r>
            <a:r>
              <a:rPr lang="en-US" sz="1800" b="1" dirty="0" smtClean="0"/>
              <a:t>All Panelists</a:t>
            </a:r>
          </a:p>
          <a:p>
            <a:r>
              <a:rPr lang="en-US" sz="1800" dirty="0" smtClean="0"/>
              <a:t>Questions will be answered during the Q&amp;A period</a:t>
            </a:r>
            <a:endParaRPr lang="en-US" sz="1800" dirty="0"/>
          </a:p>
        </p:txBody>
      </p:sp>
      <p:sp>
        <p:nvSpPr>
          <p:cNvPr id="8" name="Rectangle 7"/>
          <p:cNvSpPr/>
          <p:nvPr/>
        </p:nvSpPr>
        <p:spPr>
          <a:xfrm>
            <a:off x="7201332" y="4270369"/>
            <a:ext cx="1828800" cy="13716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7221530" y="5161287"/>
            <a:ext cx="1828800" cy="4572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3" name="Rectangle 2"/>
          <p:cNvSpPr/>
          <p:nvPr/>
        </p:nvSpPr>
        <p:spPr>
          <a:xfrm>
            <a:off x="8229600" y="1600200"/>
            <a:ext cx="381000" cy="1524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8762"/>
          <a:stretch/>
        </p:blipFill>
        <p:spPr>
          <a:xfrm>
            <a:off x="8170060" y="1470893"/>
            <a:ext cx="500079" cy="401508"/>
          </a:xfrm>
          <a:prstGeom prst="rect">
            <a:avLst/>
          </a:prstGeom>
        </p:spPr>
      </p:pic>
    </p:spTree>
    <p:extLst>
      <p:ext uri="{BB962C8B-B14F-4D97-AF65-F5344CB8AC3E}">
        <p14:creationId xmlns:p14="http://schemas.microsoft.com/office/powerpoint/2010/main" val="366991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fade">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fade">
                                      <p:cBhvr>
                                        <p:cTn id="42" dur="500"/>
                                        <p:tgtEl>
                                          <p:spTgt spid="5">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animEffect transition="in" filter="fade">
                                      <p:cBhvr>
                                        <p:cTn id="4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Alphabet Soup of Electronic Security</a:t>
            </a:r>
            <a:endParaRPr lang="en-US" dirty="0"/>
          </a:p>
        </p:txBody>
      </p:sp>
      <p:sp>
        <p:nvSpPr>
          <p:cNvPr id="3" name="Content Placeholder 2"/>
          <p:cNvSpPr>
            <a:spLocks noGrp="1"/>
          </p:cNvSpPr>
          <p:nvPr>
            <p:ph idx="1"/>
          </p:nvPr>
        </p:nvSpPr>
        <p:spPr>
          <a:xfrm>
            <a:off x="457200" y="1828800"/>
            <a:ext cx="8229600" cy="4525963"/>
          </a:xfrm>
        </p:spPr>
        <p:txBody>
          <a:bodyPr>
            <a:normAutofit/>
          </a:bodyPr>
          <a:lstStyle/>
          <a:p>
            <a:pPr lvl="0"/>
            <a:r>
              <a:rPr lang="en-US" dirty="0" smtClean="0"/>
              <a:t>What </a:t>
            </a:r>
            <a:r>
              <a:rPr lang="en-US" dirty="0"/>
              <a:t>are the ways to make electronic transmission of PII </a:t>
            </a:r>
            <a:r>
              <a:rPr lang="en-US" dirty="0" smtClean="0"/>
              <a:t>more secure?</a:t>
            </a:r>
            <a:r>
              <a:rPr lang="en-US" sz="1600" dirty="0" smtClean="0">
                <a:solidFill>
                  <a:srgbClr val="FF0000"/>
                </a:solidFill>
              </a:rPr>
              <a:t> </a:t>
            </a:r>
            <a:endParaRPr lang="en-US" dirty="0" smtClean="0"/>
          </a:p>
          <a:p>
            <a:pPr lvl="1"/>
            <a:r>
              <a:rPr lang="en-US" dirty="0" smtClean="0"/>
              <a:t>VPN – Virtual Private Network </a:t>
            </a:r>
          </a:p>
          <a:p>
            <a:pPr lvl="1"/>
            <a:r>
              <a:rPr lang="en-US" dirty="0"/>
              <a:t>SFTP </a:t>
            </a:r>
            <a:r>
              <a:rPr lang="en-US" dirty="0" smtClean="0"/>
              <a:t>– Secure File Transfer Protocol </a:t>
            </a:r>
          </a:p>
          <a:p>
            <a:pPr lvl="1"/>
            <a:r>
              <a:rPr lang="en-US" dirty="0" smtClean="0"/>
              <a:t>SDN </a:t>
            </a:r>
            <a:r>
              <a:rPr lang="en-US" dirty="0"/>
              <a:t>– Secure Data Network (CDC only), soon to be Secure Access Management System (SAMS) </a:t>
            </a:r>
            <a:endParaRPr lang="en-US" dirty="0" smtClean="0"/>
          </a:p>
          <a:p>
            <a:pPr lvl="1"/>
            <a:r>
              <a:rPr lang="en-US" dirty="0" smtClean="0"/>
              <a:t>PHIN messaging (or similar system)</a:t>
            </a:r>
            <a:endParaRPr lang="en-US" dirty="0"/>
          </a:p>
          <a:p>
            <a:endParaRPr lang="en-US" dirty="0"/>
          </a:p>
        </p:txBody>
      </p:sp>
    </p:spTree>
    <p:extLst>
      <p:ext uri="{BB962C8B-B14F-4D97-AF65-F5344CB8AC3E}">
        <p14:creationId xmlns:p14="http://schemas.microsoft.com/office/powerpoint/2010/main" val="34314864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 of a Common Issue</a:t>
            </a:r>
            <a:endParaRPr lang="en-US" dirty="0"/>
          </a:p>
        </p:txBody>
      </p:sp>
      <p:sp>
        <p:nvSpPr>
          <p:cNvPr id="3" name="Content Placeholder 2"/>
          <p:cNvSpPr>
            <a:spLocks noGrp="1"/>
          </p:cNvSpPr>
          <p:nvPr>
            <p:ph idx="1"/>
          </p:nvPr>
        </p:nvSpPr>
        <p:spPr>
          <a:xfrm>
            <a:off x="457200" y="1371600"/>
            <a:ext cx="8229600" cy="5029200"/>
          </a:xfrm>
        </p:spPr>
        <p:txBody>
          <a:bodyPr>
            <a:normAutofit/>
          </a:bodyPr>
          <a:lstStyle/>
          <a:p>
            <a:r>
              <a:rPr lang="en-US" dirty="0" smtClean="0"/>
              <a:t>STI/PS investigators need to know all infections a patient has before interview, but their computers are in area viewable by clients.  HIV program is reluctant to give access to clinic staff working in public areas.  Follow the information and suggest approaches/ideas to resolve.   </a:t>
            </a:r>
          </a:p>
          <a:p>
            <a:r>
              <a:rPr lang="en-US" dirty="0" smtClean="0"/>
              <a:t>Submit responses &lt;= 250 characters</a:t>
            </a:r>
          </a:p>
          <a:p>
            <a:r>
              <a:rPr lang="en-US" dirty="0" smtClean="0"/>
              <a:t>Poll will be open for </a:t>
            </a:r>
            <a:r>
              <a:rPr lang="en-US" u="sng" dirty="0" smtClean="0"/>
              <a:t>2 minutes</a:t>
            </a:r>
          </a:p>
          <a:p>
            <a:pPr marL="0" indent="0">
              <a:buNone/>
            </a:pPr>
            <a:endParaRPr lang="en-US" dirty="0" smtClean="0"/>
          </a:p>
          <a:p>
            <a:pPr marL="457200" lvl="1" indent="0">
              <a:buNone/>
            </a:pPr>
            <a:endParaRPr lang="en-US" dirty="0"/>
          </a:p>
        </p:txBody>
      </p:sp>
      <p:pic>
        <p:nvPicPr>
          <p:cNvPr id="1027" name="Picture 3" descr="C:\Users\scc8\AppData\Local\Microsoft\Windows\Temporary Internet Files\Content.IE5\IN1WYJXY\MP90030580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93485" y="5486400"/>
            <a:ext cx="710184" cy="910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6195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 of a Common Issue</a:t>
            </a:r>
            <a:endParaRPr lang="en-US" dirty="0"/>
          </a:p>
        </p:txBody>
      </p:sp>
      <p:sp>
        <p:nvSpPr>
          <p:cNvPr id="3" name="Content Placeholder 2"/>
          <p:cNvSpPr>
            <a:spLocks noGrp="1"/>
          </p:cNvSpPr>
          <p:nvPr>
            <p:ph idx="1"/>
          </p:nvPr>
        </p:nvSpPr>
        <p:spPr>
          <a:xfrm>
            <a:off x="381000" y="1676400"/>
            <a:ext cx="8229600" cy="5029200"/>
          </a:xfrm>
        </p:spPr>
        <p:txBody>
          <a:bodyPr>
            <a:normAutofit fontScale="62500" lnSpcReduction="20000"/>
          </a:bodyPr>
          <a:lstStyle/>
          <a:p>
            <a:r>
              <a:rPr lang="en-US" sz="3500" dirty="0"/>
              <a:t>STI/PS investigators </a:t>
            </a:r>
            <a:r>
              <a:rPr lang="en-US" sz="3500" dirty="0" smtClean="0"/>
              <a:t>need </a:t>
            </a:r>
            <a:r>
              <a:rPr lang="en-US" sz="3500" dirty="0"/>
              <a:t>to know all infections a patient has before </a:t>
            </a:r>
            <a:r>
              <a:rPr lang="en-US" sz="3500" dirty="0" smtClean="0"/>
              <a:t>interview, but </a:t>
            </a:r>
            <a:r>
              <a:rPr lang="en-US" sz="3500" dirty="0"/>
              <a:t>their computers are in area viewable by clients.  HIV program is reluctant to give access to clinic staff working in public areas.  Follow the information and suggest approaches/ideas to resolve </a:t>
            </a:r>
            <a:endParaRPr lang="en-US" sz="3500" dirty="0" smtClean="0"/>
          </a:p>
          <a:p>
            <a:pPr marL="457200" lvl="1" indent="-457200">
              <a:buSzPct val="70000"/>
              <a:buFont typeface="Wingdings" pitchFamily="2" charset="2"/>
              <a:buChar char="q"/>
            </a:pPr>
            <a:r>
              <a:rPr lang="en-US" sz="3400" dirty="0" smtClean="0"/>
              <a:t>Possible </a:t>
            </a:r>
            <a:r>
              <a:rPr lang="en-US" sz="3400" dirty="0"/>
              <a:t>approaches:</a:t>
            </a:r>
          </a:p>
          <a:p>
            <a:pPr lvl="1"/>
            <a:r>
              <a:rPr lang="en-US" sz="3400" dirty="0" smtClean="0"/>
              <a:t>Need access to eHARS or access to certain info in eHARS?</a:t>
            </a:r>
          </a:p>
          <a:p>
            <a:pPr lvl="1"/>
            <a:r>
              <a:rPr lang="en-US" sz="3400" dirty="0" smtClean="0"/>
              <a:t>“Read only” access to eHARS (or eHARS info)</a:t>
            </a:r>
          </a:p>
          <a:p>
            <a:pPr lvl="1"/>
            <a:r>
              <a:rPr lang="en-US" sz="3400" dirty="0" smtClean="0"/>
              <a:t>For off-site staff, calling HIV surveillance staff (or STD staff with access in office)</a:t>
            </a:r>
          </a:p>
          <a:p>
            <a:pPr lvl="1"/>
            <a:r>
              <a:rPr lang="en-US" sz="3400" dirty="0" smtClean="0"/>
              <a:t>Locate one secure computer to access info (data extract if not real-time eHARS access)</a:t>
            </a:r>
          </a:p>
          <a:p>
            <a:pPr lvl="1"/>
            <a:r>
              <a:rPr lang="en-US" sz="3400" dirty="0" smtClean="0"/>
              <a:t>Privacy screen on computer monitor</a:t>
            </a:r>
          </a:p>
          <a:p>
            <a:pPr lvl="1"/>
            <a:r>
              <a:rPr lang="en-US" sz="3400" dirty="0" smtClean="0"/>
              <a:t>Others</a:t>
            </a:r>
            <a:r>
              <a:rPr lang="en-US" dirty="0" smtClean="0"/>
              <a:t>?</a:t>
            </a:r>
          </a:p>
          <a:p>
            <a:pPr lvl="1"/>
            <a:endParaRPr lang="en-US" dirty="0"/>
          </a:p>
        </p:txBody>
      </p:sp>
    </p:spTree>
    <p:extLst>
      <p:ext uri="{BB962C8B-B14F-4D97-AF65-F5344CB8AC3E}">
        <p14:creationId xmlns:p14="http://schemas.microsoft.com/office/powerpoint/2010/main" val="205796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Templates for Conducting an Initial Assessment [1]</a:t>
            </a:r>
            <a:endParaRPr lang="en-US" dirty="0"/>
          </a:p>
        </p:txBody>
      </p:sp>
      <p:sp>
        <p:nvSpPr>
          <p:cNvPr id="3" name="Content Placeholder 2"/>
          <p:cNvSpPr>
            <a:spLocks noGrp="1"/>
          </p:cNvSpPr>
          <p:nvPr>
            <p:ph idx="1"/>
          </p:nvPr>
        </p:nvSpPr>
        <p:spPr/>
        <p:txBody>
          <a:bodyPr>
            <a:normAutofit/>
          </a:bodyPr>
          <a:lstStyle/>
          <a:p>
            <a:pPr lvl="0"/>
            <a:r>
              <a:rPr lang="en-US" sz="3500" dirty="0"/>
              <a:t>Check lists</a:t>
            </a:r>
          </a:p>
          <a:p>
            <a:pPr lvl="1"/>
            <a:r>
              <a:rPr lang="en-US" dirty="0"/>
              <a:t>S&amp;C Guidelines Check List from Standards on pages 12-33</a:t>
            </a:r>
          </a:p>
          <a:p>
            <a:pPr lvl="1"/>
            <a:r>
              <a:rPr lang="en-US" dirty="0"/>
              <a:t>Appendix B- Expanded: Integrates Steps and Guiding Questions </a:t>
            </a:r>
          </a:p>
          <a:p>
            <a:pPr lvl="1"/>
            <a:r>
              <a:rPr lang="en-US" dirty="0" smtClean="0"/>
              <a:t>LHD </a:t>
            </a:r>
            <a:r>
              <a:rPr lang="en-US" dirty="0"/>
              <a:t>Cross Program </a:t>
            </a:r>
            <a:r>
              <a:rPr lang="en-US" dirty="0" smtClean="0"/>
              <a:t>S&amp;C </a:t>
            </a:r>
            <a:r>
              <a:rPr lang="en-US" dirty="0"/>
              <a:t>Review Monitoring </a:t>
            </a:r>
            <a:r>
              <a:rPr lang="en-US" dirty="0" smtClean="0"/>
              <a:t>Tool</a:t>
            </a:r>
            <a:endParaRPr lang="en-US" dirty="0"/>
          </a:p>
          <a:p>
            <a:pPr lvl="1"/>
            <a:r>
              <a:rPr lang="en-US" dirty="0" smtClean="0"/>
              <a:t>Medium Size Integrated Dept. Public Health </a:t>
            </a:r>
            <a:r>
              <a:rPr lang="en-US" dirty="0"/>
              <a:t>S&amp;C Assessment </a:t>
            </a:r>
            <a:r>
              <a:rPr lang="en-US" dirty="0" smtClean="0"/>
              <a:t>Tool </a:t>
            </a:r>
            <a:endParaRPr lang="en-US" dirty="0"/>
          </a:p>
          <a:p>
            <a:pPr marL="0" indent="0">
              <a:buNone/>
            </a:pPr>
            <a:endParaRPr lang="en-US" dirty="0"/>
          </a:p>
          <a:p>
            <a:endParaRPr lang="en-US" dirty="0"/>
          </a:p>
        </p:txBody>
      </p:sp>
    </p:spTree>
    <p:extLst>
      <p:ext uri="{BB962C8B-B14F-4D97-AF65-F5344CB8AC3E}">
        <p14:creationId xmlns:p14="http://schemas.microsoft.com/office/powerpoint/2010/main" val="6277978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Templates for Conducting an Initial Assessment [2]</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endParaRPr lang="en-US" dirty="0"/>
          </a:p>
          <a:p>
            <a:pPr lvl="0"/>
            <a:r>
              <a:rPr lang="en-US" sz="3500" dirty="0"/>
              <a:t>Self-Administered </a:t>
            </a:r>
            <a:r>
              <a:rPr lang="en-US" sz="3500" dirty="0" smtClean="0"/>
              <a:t>Survey</a:t>
            </a:r>
            <a:endParaRPr lang="en-US" sz="3500" dirty="0"/>
          </a:p>
          <a:p>
            <a:pPr lvl="1"/>
            <a:r>
              <a:rPr lang="en-US" dirty="0"/>
              <a:t>Virginia Self-Administered Review Tool for Data </a:t>
            </a:r>
            <a:r>
              <a:rPr lang="en-US" dirty="0" smtClean="0"/>
              <a:t>Analysts/List of topics covered by survey</a:t>
            </a:r>
            <a:endParaRPr lang="en-US" dirty="0"/>
          </a:p>
          <a:p>
            <a:pPr lvl="0"/>
            <a:r>
              <a:rPr lang="en-US" sz="3500" dirty="0" smtClean="0"/>
              <a:t>Sample Report/Sample Scenario</a:t>
            </a:r>
            <a:endParaRPr lang="en-US" sz="3500" dirty="0"/>
          </a:p>
          <a:p>
            <a:pPr lvl="1"/>
            <a:r>
              <a:rPr lang="en-US" dirty="0"/>
              <a:t>Medium Size </a:t>
            </a:r>
            <a:r>
              <a:rPr lang="en-US" dirty="0" smtClean="0"/>
              <a:t>Integrated </a:t>
            </a:r>
            <a:r>
              <a:rPr lang="en-US" dirty="0"/>
              <a:t>Department of Public Health (MSIDOH)  Security and Confidentiality Assessment Findings and Next Steps- Sample Report</a:t>
            </a:r>
          </a:p>
          <a:p>
            <a:pPr lvl="1"/>
            <a:r>
              <a:rPr lang="en-US" dirty="0"/>
              <a:t>Sample s</a:t>
            </a:r>
            <a:r>
              <a:rPr lang="en-US" dirty="0" smtClean="0"/>
              <a:t>cenario to use in training</a:t>
            </a:r>
            <a:endParaRPr lang="en-US" dirty="0"/>
          </a:p>
          <a:p>
            <a:endParaRPr lang="en-US" dirty="0"/>
          </a:p>
        </p:txBody>
      </p:sp>
    </p:spTree>
    <p:extLst>
      <p:ext uri="{BB962C8B-B14F-4D97-AF65-F5344CB8AC3E}">
        <p14:creationId xmlns:p14="http://schemas.microsoft.com/office/powerpoint/2010/main" val="10463948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Templates Would Help You?</a:t>
            </a:r>
            <a:endParaRPr lang="en-US" dirty="0"/>
          </a:p>
        </p:txBody>
      </p:sp>
      <p:sp>
        <p:nvSpPr>
          <p:cNvPr id="3" name="Content Placeholder 2"/>
          <p:cNvSpPr>
            <a:spLocks noGrp="1"/>
          </p:cNvSpPr>
          <p:nvPr>
            <p:ph idx="1"/>
          </p:nvPr>
        </p:nvSpPr>
        <p:spPr/>
        <p:txBody>
          <a:bodyPr/>
          <a:lstStyle/>
          <a:p>
            <a:r>
              <a:rPr lang="en-US" dirty="0" smtClean="0"/>
              <a:t>We are still finalizing expanded checklist</a:t>
            </a:r>
          </a:p>
          <a:p>
            <a:r>
              <a:rPr lang="en-US" dirty="0" smtClean="0"/>
              <a:t>If there are other particular templates that would help you do an assessment let us (CDC, CSTE) know.  We cannot promise everything, but we can certainly try to help.</a:t>
            </a:r>
          </a:p>
          <a:p>
            <a:endParaRPr lang="en-US" dirty="0"/>
          </a:p>
        </p:txBody>
      </p:sp>
    </p:spTree>
    <p:extLst>
      <p:ext uri="{BB962C8B-B14F-4D97-AF65-F5344CB8AC3E}">
        <p14:creationId xmlns:p14="http://schemas.microsoft.com/office/powerpoint/2010/main" val="28459758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Template Timeline</a:t>
            </a:r>
            <a:endParaRPr lang="en-US" dirty="0"/>
          </a:p>
        </p:txBody>
      </p:sp>
      <p:sp>
        <p:nvSpPr>
          <p:cNvPr id="3" name="Content Placeholder 2"/>
          <p:cNvSpPr>
            <a:spLocks noGrp="1"/>
          </p:cNvSpPr>
          <p:nvPr>
            <p:ph idx="1"/>
          </p:nvPr>
        </p:nvSpPr>
        <p:spPr/>
        <p:txBody>
          <a:bodyPr/>
          <a:lstStyle/>
          <a:p>
            <a:r>
              <a:rPr lang="en-US" dirty="0" smtClean="0"/>
              <a:t>The templates used in presentations should be available in the next day or two on the CSTE website. </a:t>
            </a:r>
          </a:p>
          <a:p>
            <a:r>
              <a:rPr lang="en-US" dirty="0" smtClean="0"/>
              <a:t>As others are developed we will post links on PCSI site to CSTE</a:t>
            </a:r>
          </a:p>
          <a:p>
            <a:r>
              <a:rPr lang="en-US" dirty="0" smtClean="0"/>
              <a:t>Also available on CSTE website: Webinar recordings &amp; slide sets </a:t>
            </a:r>
          </a:p>
          <a:p>
            <a:pPr marL="0" indent="0">
              <a:buNone/>
            </a:pPr>
            <a:endParaRPr lang="en-US" dirty="0"/>
          </a:p>
        </p:txBody>
      </p:sp>
    </p:spTree>
    <p:extLst>
      <p:ext uri="{BB962C8B-B14F-4D97-AF65-F5344CB8AC3E}">
        <p14:creationId xmlns:p14="http://schemas.microsoft.com/office/powerpoint/2010/main" val="15536406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838200"/>
            <a:ext cx="8229600" cy="2667000"/>
          </a:xfrm>
          <a:prstGeom prst="rect">
            <a:avLst/>
          </a:prstGeom>
        </p:spPr>
        <p:txBody>
          <a:bodyPr/>
          <a:lstStyle/>
          <a:p>
            <a:pPr lvl="1" algn="ctr"/>
            <a:r>
              <a:rPr lang="en-US" sz="2000" i="1" dirty="0" smtClean="0">
                <a:solidFill>
                  <a:schemeClr val="tx1"/>
                </a:solidFill>
              </a:rPr>
              <a:t>Resources (including links to CSTE site)</a:t>
            </a:r>
            <a:br>
              <a:rPr lang="en-US" sz="2000" i="1" dirty="0" smtClean="0">
                <a:solidFill>
                  <a:schemeClr val="tx1"/>
                </a:solidFill>
              </a:rPr>
            </a:br>
            <a:r>
              <a:rPr lang="en-US" sz="2000" i="1" dirty="0" smtClean="0">
                <a:solidFill>
                  <a:schemeClr val="tx1"/>
                </a:solidFill>
              </a:rPr>
              <a:t> available on the PCSI website:</a:t>
            </a:r>
            <a:br>
              <a:rPr lang="en-US" sz="2000" i="1" dirty="0" smtClean="0">
                <a:solidFill>
                  <a:schemeClr val="tx1"/>
                </a:solidFill>
              </a:rPr>
            </a:br>
            <a:r>
              <a:rPr lang="en-US" sz="2000" i="1" dirty="0" smtClean="0">
                <a:solidFill>
                  <a:schemeClr val="tx1"/>
                </a:solidFill>
              </a:rPr>
              <a:t>http://www.cdc.gov/nchhstp/programintegration/</a:t>
            </a:r>
            <a:br>
              <a:rPr lang="en-US" sz="2000" i="1" dirty="0" smtClean="0">
                <a:solidFill>
                  <a:schemeClr val="tx1"/>
                </a:solidFill>
              </a:rPr>
            </a:br>
            <a:r>
              <a:rPr lang="en-US" sz="2000" i="1" dirty="0" smtClean="0">
                <a:solidFill>
                  <a:schemeClr val="tx2"/>
                </a:solidFill>
              </a:rPr>
              <a:t/>
            </a:r>
            <a:br>
              <a:rPr lang="en-US" sz="2000" i="1" dirty="0" smtClean="0">
                <a:solidFill>
                  <a:schemeClr val="tx2"/>
                </a:solidFill>
              </a:rPr>
            </a:br>
            <a:r>
              <a:rPr lang="en-US" sz="2000" dirty="0" smtClean="0">
                <a:solidFill>
                  <a:schemeClr val="tx1"/>
                </a:solidFill>
              </a:rPr>
              <a:t>Post questions to </a:t>
            </a:r>
            <a:r>
              <a:rPr lang="en-US" sz="2000" dirty="0" smtClean="0">
                <a:solidFill>
                  <a:schemeClr val="tx1"/>
                </a:solidFill>
                <a:hlinkClick r:id="rId3"/>
              </a:rPr>
              <a:t>pcsi@cdc.gov</a:t>
            </a:r>
            <a:r>
              <a:rPr lang="en-US" sz="2000" dirty="0" smtClean="0">
                <a:solidFill>
                  <a:schemeClr val="tx1"/>
                </a:solidFill>
              </a:rPr>
              <a:t>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scosta@cdc.gov</a:t>
            </a:r>
            <a:br>
              <a:rPr lang="en-US" sz="2000" dirty="0" smtClean="0">
                <a:solidFill>
                  <a:schemeClr val="tx1"/>
                </a:solidFill>
              </a:rPr>
            </a:br>
            <a:endParaRPr lang="en-US" dirty="0"/>
          </a:p>
        </p:txBody>
      </p:sp>
      <p:sp>
        <p:nvSpPr>
          <p:cNvPr id="5" name="Subtitle 4"/>
          <p:cNvSpPr>
            <a:spLocks noGrp="1"/>
          </p:cNvSpPr>
          <p:nvPr>
            <p:ph type="subTitle" idx="1"/>
          </p:nvPr>
        </p:nvSpPr>
        <p:spPr>
          <a:xfrm>
            <a:off x="1371600" y="3733800"/>
            <a:ext cx="6400800" cy="2057400"/>
          </a:xfrm>
        </p:spPr>
        <p:txBody>
          <a:bodyPr/>
          <a:lstStyle/>
          <a:p>
            <a:pPr algn="l"/>
            <a:r>
              <a:rPr lang="en-US" sz="1200" dirty="0" smtClean="0">
                <a:solidFill>
                  <a:schemeClr val="tx1"/>
                </a:solidFill>
              </a:rPr>
              <a:t>For more information please contact Centers for Disease Control and Prevention</a:t>
            </a:r>
          </a:p>
          <a:p>
            <a:pPr lvl="0" algn="l"/>
            <a:endParaRPr lang="en-US" sz="1200" b="0" dirty="0" smtClean="0">
              <a:solidFill>
                <a:schemeClr val="tx1"/>
              </a:solidFill>
            </a:endParaRPr>
          </a:p>
          <a:p>
            <a:pPr lvl="0" algn="l"/>
            <a:r>
              <a:rPr lang="en-US" sz="1200" b="0" dirty="0" smtClean="0">
                <a:solidFill>
                  <a:schemeClr val="tx1"/>
                </a:solidFill>
              </a:rPr>
              <a:t>1600 Clifton Road NE, Atlanta,  GA  30333</a:t>
            </a:r>
          </a:p>
          <a:p>
            <a:pPr lvl="0" algn="l"/>
            <a:r>
              <a:rPr lang="en-US" sz="1200" b="0" dirty="0" smtClean="0">
                <a:solidFill>
                  <a:schemeClr val="tx1"/>
                </a:solidFill>
              </a:rPr>
              <a:t>Telephone: 1-800-CDC-INFO (232-4636)/TTY: 1-888-232-6348</a:t>
            </a:r>
          </a:p>
          <a:p>
            <a:pPr lvl="0" algn="l"/>
            <a:r>
              <a:rPr lang="en-US" sz="1200" b="0" dirty="0" smtClean="0">
                <a:solidFill>
                  <a:schemeClr val="tx1"/>
                </a:solidFill>
              </a:rPr>
              <a:t>E-mail:  cdcinfo@cdc.gov 	Web:  http://www.cdc.gov</a:t>
            </a:r>
          </a:p>
          <a:p>
            <a:pPr lvl="0" algn="l"/>
            <a:endParaRPr lang="en-US" sz="1200" b="0" dirty="0" smtClean="0">
              <a:solidFill>
                <a:schemeClr val="tx1"/>
              </a:solidFill>
            </a:endParaRPr>
          </a:p>
          <a:p>
            <a:pPr lvl="0" algn="l"/>
            <a:r>
              <a:rPr lang="en-US" sz="900" b="0" dirty="0" smtClean="0">
                <a:solidFill>
                  <a:schemeClr val="tx1"/>
                </a:solidFill>
              </a:rPr>
              <a:t>The findings and conclusions in this report are those of the authors and do not necessarily represent the official position of the Centers for Disease Control and Prevention.</a:t>
            </a:r>
          </a:p>
        </p:txBody>
      </p:sp>
      <p:sp>
        <p:nvSpPr>
          <p:cNvPr id="8" name="Text Placeholder 7"/>
          <p:cNvSpPr>
            <a:spLocks noGrp="1"/>
          </p:cNvSpPr>
          <p:nvPr>
            <p:ph type="body" sz="quarter" idx="11"/>
          </p:nvPr>
        </p:nvSpPr>
        <p:spPr/>
        <p:txBody>
          <a:bodyPr/>
          <a:lstStyle/>
          <a:p>
            <a:r>
              <a:rPr lang="en-US" dirty="0" smtClean="0"/>
              <a:t>National Center for HIV/AIDS, Viral Hepatitis, STD , and TB Prevention</a:t>
            </a:r>
          </a:p>
          <a:p>
            <a:endParaRPr lang="en-US" dirty="0"/>
          </a:p>
        </p:txBody>
      </p:sp>
      <p:pic>
        <p:nvPicPr>
          <p:cNvPr id="10" name="Picture 9" descr="Logos of the United States Department of Health and Human Services and Centers for Disease Control and Prevention&#10;"/>
          <p:cNvPicPr>
            <a:picLocks noChangeAspect="1"/>
          </p:cNvPicPr>
          <p:nvPr/>
        </p:nvPicPr>
        <p:blipFill>
          <a:blip r:embed="rId4"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a:t>Division of HIV/AIDS Prevention</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5334000"/>
            <a:ext cx="1030044" cy="1030044"/>
          </a:xfrm>
          <a:prstGeom prst="rect">
            <a:avLst/>
          </a:prstGeom>
        </p:spPr>
      </p:pic>
    </p:spTree>
    <p:extLst>
      <p:ext uri="{BB962C8B-B14F-4D97-AF65-F5344CB8AC3E}">
        <p14:creationId xmlns:p14="http://schemas.microsoft.com/office/powerpoint/2010/main" val="3468206590"/>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Webinar Agenda</a:t>
            </a:r>
            <a:br>
              <a:rPr lang="en-US" dirty="0" smtClean="0"/>
            </a:br>
            <a:endParaRPr lang="en-US" dirty="0">
              <a:solidFill>
                <a:srgbClr val="FF0000"/>
              </a:solidFill>
            </a:endParaRPr>
          </a:p>
        </p:txBody>
      </p:sp>
      <p:sp>
        <p:nvSpPr>
          <p:cNvPr id="3" name="Content Placeholder 2"/>
          <p:cNvSpPr>
            <a:spLocks noGrp="1"/>
          </p:cNvSpPr>
          <p:nvPr>
            <p:ph idx="1"/>
          </p:nvPr>
        </p:nvSpPr>
        <p:spPr>
          <a:xfrm>
            <a:off x="457200" y="1371600"/>
            <a:ext cx="8229600" cy="4525963"/>
          </a:xfrm>
        </p:spPr>
        <p:txBody>
          <a:bodyPr>
            <a:normAutofit fontScale="85000" lnSpcReduction="20000"/>
          </a:bodyPr>
          <a:lstStyle/>
          <a:p>
            <a:r>
              <a:rPr lang="en-US" sz="2800" dirty="0"/>
              <a:t>Moderator: Vincent Fears, Program Consultant/Project Officer, Division of TB Elimination</a:t>
            </a:r>
          </a:p>
          <a:p>
            <a:r>
              <a:rPr lang="en-US" sz="2800" dirty="0" smtClean="0">
                <a:latin typeface="+mj-lt"/>
              </a:rPr>
              <a:t>Introduction and Welcome: Nathalie Roberts, Senior Advisor </a:t>
            </a:r>
            <a:r>
              <a:rPr lang="en-US" sz="2800" dirty="0">
                <a:latin typeface="+mj-lt"/>
                <a:ea typeface="Calibri"/>
                <a:cs typeface="Times New Roman"/>
              </a:rPr>
              <a:t>Program Integration in the </a:t>
            </a:r>
            <a:r>
              <a:rPr lang="en-US" sz="2800" dirty="0" smtClean="0">
                <a:latin typeface="+mj-lt"/>
                <a:ea typeface="Calibri"/>
                <a:cs typeface="Times New Roman"/>
              </a:rPr>
              <a:t>NCHHSTP </a:t>
            </a:r>
            <a:r>
              <a:rPr lang="en-US" sz="2800" dirty="0">
                <a:latin typeface="+mj-lt"/>
                <a:ea typeface="Calibri"/>
                <a:cs typeface="Times New Roman"/>
              </a:rPr>
              <a:t>Office of the Director </a:t>
            </a:r>
            <a:r>
              <a:rPr lang="en-US" sz="2800" dirty="0" smtClean="0">
                <a:latin typeface="+mj-lt"/>
              </a:rPr>
              <a:t>(PCSI)</a:t>
            </a:r>
          </a:p>
          <a:p>
            <a:r>
              <a:rPr lang="en-US" sz="2800" dirty="0" smtClean="0"/>
              <a:t>Lead Presenter: Sam Costa, Deputy Branch Chief, QSDMB, DHAP NCHHSTP</a:t>
            </a:r>
          </a:p>
          <a:p>
            <a:r>
              <a:rPr lang="en-US" sz="2800" dirty="0" smtClean="0">
                <a:solidFill>
                  <a:schemeClr val="accent6">
                    <a:lumMod val="50000"/>
                  </a:schemeClr>
                </a:solidFill>
              </a:rPr>
              <a:t>State Grantee: Bridget Anderson,</a:t>
            </a:r>
            <a:r>
              <a:rPr lang="en-US" sz="2800" b="1" dirty="0">
                <a:solidFill>
                  <a:schemeClr val="accent6">
                    <a:lumMod val="50000"/>
                  </a:schemeClr>
                </a:solidFill>
              </a:rPr>
              <a:t> </a:t>
            </a:r>
            <a:r>
              <a:rPr lang="en-US" sz="2800" dirty="0">
                <a:solidFill>
                  <a:schemeClr val="accent6">
                    <a:lumMod val="50000"/>
                  </a:schemeClr>
                </a:solidFill>
              </a:rPr>
              <a:t>Director of the Bureau of HIV/AIDS </a:t>
            </a:r>
            <a:r>
              <a:rPr lang="en-US" sz="2800" dirty="0" smtClean="0">
                <a:solidFill>
                  <a:schemeClr val="accent6">
                    <a:lumMod val="50000"/>
                  </a:schemeClr>
                </a:solidFill>
              </a:rPr>
              <a:t>Epidemiology, New </a:t>
            </a:r>
            <a:r>
              <a:rPr lang="en-US" sz="2800" dirty="0">
                <a:solidFill>
                  <a:schemeClr val="accent6">
                    <a:lumMod val="50000"/>
                  </a:schemeClr>
                </a:solidFill>
              </a:rPr>
              <a:t>York State Department of Health </a:t>
            </a:r>
            <a:endParaRPr lang="en-US" sz="2800" dirty="0" smtClean="0">
              <a:solidFill>
                <a:schemeClr val="accent6">
                  <a:lumMod val="50000"/>
                </a:schemeClr>
              </a:solidFill>
            </a:endParaRPr>
          </a:p>
          <a:p>
            <a:r>
              <a:rPr lang="en-US" sz="2800" dirty="0" smtClean="0"/>
              <a:t>City Grantee: Katherine </a:t>
            </a:r>
            <a:r>
              <a:rPr lang="en-US" sz="2800" dirty="0" err="1" smtClean="0"/>
              <a:t>Endress</a:t>
            </a:r>
            <a:r>
              <a:rPr lang="en-US" sz="2800" dirty="0" smtClean="0"/>
              <a:t>, Public Health Advisor, STI/HIV Division Chicago Department of Public Health </a:t>
            </a:r>
          </a:p>
          <a:p>
            <a:r>
              <a:rPr lang="en-US" sz="2800" dirty="0" smtClean="0"/>
              <a:t>Questions and Discussion: presenters and participants</a:t>
            </a:r>
            <a:endParaRPr lang="en-US" sz="2800" dirty="0"/>
          </a:p>
        </p:txBody>
      </p:sp>
    </p:spTree>
    <p:extLst>
      <p:ext uri="{BB962C8B-B14F-4D97-AF65-F5344CB8AC3E}">
        <p14:creationId xmlns:p14="http://schemas.microsoft.com/office/powerpoint/2010/main" val="28643642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914400"/>
            <a:ext cx="7772400" cy="1384995"/>
          </a:xfrm>
        </p:spPr>
        <p:txBody>
          <a:bodyPr wrap="square">
            <a:spAutoFit/>
          </a:bodyPr>
          <a:lstStyle/>
          <a:p>
            <a:pPr algn="ctr" fontAlgn="auto">
              <a:spcAft>
                <a:spcPts val="0"/>
              </a:spcAft>
              <a:defRPr/>
            </a:pPr>
            <a:r>
              <a:rPr lang="en-US" sz="2800" b="1" dirty="0" smtClean="0">
                <a:cs typeface="Arial" pitchFamily="34" charset="0"/>
              </a:rPr>
              <a:t>Conducting a Security and Confidentiality Assessment:</a:t>
            </a:r>
            <a:br>
              <a:rPr lang="en-US" sz="2800" b="1" dirty="0" smtClean="0">
                <a:cs typeface="Arial" pitchFamily="34" charset="0"/>
              </a:rPr>
            </a:br>
            <a:r>
              <a:rPr lang="en-US" sz="2800" b="1" dirty="0" smtClean="0">
                <a:cs typeface="Arial" pitchFamily="34" charset="0"/>
              </a:rPr>
              <a:t>The New York State Experience</a:t>
            </a:r>
            <a:endParaRPr lang="en-US" sz="2800" b="1" dirty="0">
              <a:cs typeface="Arial" pitchFamily="34" charset="0"/>
            </a:endParaRPr>
          </a:p>
        </p:txBody>
      </p:sp>
      <p:sp>
        <p:nvSpPr>
          <p:cNvPr id="5" name="Subtitle 4"/>
          <p:cNvSpPr>
            <a:spLocks noGrp="1"/>
          </p:cNvSpPr>
          <p:nvPr>
            <p:ph type="subTitle" idx="1"/>
          </p:nvPr>
        </p:nvSpPr>
        <p:spPr>
          <a:xfrm>
            <a:off x="1143000" y="3429000"/>
            <a:ext cx="6858000" cy="2719387"/>
          </a:xfrm>
        </p:spPr>
        <p:txBody>
          <a:bodyPr rtlCol="0">
            <a:noAutofit/>
          </a:bodyPr>
          <a:lstStyle/>
          <a:p>
            <a:pPr algn="ctr" fontAlgn="auto">
              <a:spcBef>
                <a:spcPts val="0"/>
              </a:spcBef>
              <a:spcAft>
                <a:spcPts val="0"/>
              </a:spcAft>
              <a:defRPr/>
            </a:pPr>
            <a:r>
              <a:rPr lang="en-US" sz="2000" b="1" dirty="0" smtClean="0">
                <a:solidFill>
                  <a:schemeClr val="bg2"/>
                </a:solidFill>
              </a:rPr>
              <a:t>Bridget J. Anderson, PhD</a:t>
            </a:r>
          </a:p>
          <a:p>
            <a:pPr algn="ctr" fontAlgn="auto">
              <a:spcBef>
                <a:spcPts val="0"/>
              </a:spcBef>
              <a:spcAft>
                <a:spcPts val="0"/>
              </a:spcAft>
              <a:defRPr/>
            </a:pPr>
            <a:endParaRPr lang="en-US" sz="2000" b="1" dirty="0" smtClean="0">
              <a:solidFill>
                <a:schemeClr val="accent4"/>
              </a:solidFill>
            </a:endParaRPr>
          </a:p>
          <a:p>
            <a:pPr algn="ctr" fontAlgn="auto">
              <a:spcBef>
                <a:spcPts val="0"/>
              </a:spcBef>
              <a:spcAft>
                <a:spcPts val="0"/>
              </a:spcAft>
              <a:defRPr/>
            </a:pPr>
            <a:r>
              <a:rPr lang="en-US" sz="1800" b="1" dirty="0" smtClean="0"/>
              <a:t>Bureau of HIV/AIDS Epidemiology</a:t>
            </a:r>
          </a:p>
          <a:p>
            <a:pPr algn="ctr" fontAlgn="auto">
              <a:spcBef>
                <a:spcPts val="0"/>
              </a:spcBef>
              <a:spcAft>
                <a:spcPts val="0"/>
              </a:spcAft>
              <a:defRPr/>
            </a:pPr>
            <a:r>
              <a:rPr lang="en-US" sz="1800" b="1" dirty="0" smtClean="0"/>
              <a:t>AIDS Institute</a:t>
            </a:r>
          </a:p>
          <a:p>
            <a:pPr algn="ctr" fontAlgn="auto">
              <a:spcBef>
                <a:spcPts val="0"/>
              </a:spcBef>
              <a:spcAft>
                <a:spcPts val="0"/>
              </a:spcAft>
              <a:defRPr/>
            </a:pPr>
            <a:r>
              <a:rPr lang="en-US" sz="1800" b="1" dirty="0" smtClean="0"/>
              <a:t>New York State Department of Health</a:t>
            </a:r>
          </a:p>
          <a:p>
            <a:pPr algn="ctr" fontAlgn="auto">
              <a:spcBef>
                <a:spcPts val="0"/>
              </a:spcBef>
              <a:spcAft>
                <a:spcPts val="0"/>
              </a:spcAft>
              <a:defRPr/>
            </a:pPr>
            <a:endParaRPr lang="en-US" sz="1800" b="1" dirty="0" smtClean="0"/>
          </a:p>
          <a:p>
            <a:r>
              <a:rPr lang="en-US" sz="1800" dirty="0"/>
              <a:t>Integrating Data Security and Confidentiality Guidelines for HIV, Viral Hepatitis, STD, and TB Programs:  Conducting an Initial Assessment</a:t>
            </a:r>
          </a:p>
          <a:p>
            <a:r>
              <a:rPr lang="en-US" sz="1800" dirty="0"/>
              <a:t>April 18, 2013 </a:t>
            </a:r>
            <a:endParaRPr lang="en-US" sz="1800" b="1" dirty="0" smtClean="0"/>
          </a:p>
          <a:p>
            <a:pPr fontAlgn="auto">
              <a:spcBef>
                <a:spcPts val="0"/>
              </a:spcBef>
              <a:spcAft>
                <a:spcPts val="0"/>
              </a:spcAft>
              <a:defRPr/>
            </a:pPr>
            <a:endParaRPr lang="en-US" sz="1800" b="1" dirty="0"/>
          </a:p>
        </p:txBody>
      </p:sp>
    </p:spTree>
    <p:extLst>
      <p:ext uri="{BB962C8B-B14F-4D97-AF65-F5344CB8AC3E}">
        <p14:creationId xmlns:p14="http://schemas.microsoft.com/office/powerpoint/2010/main" val="2005637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Webinar Agenda</a:t>
            </a:r>
            <a:br>
              <a:rPr lang="en-US" dirty="0" smtClean="0"/>
            </a:br>
            <a:endParaRPr lang="en-US" dirty="0">
              <a:solidFill>
                <a:srgbClr val="FF0000"/>
              </a:solidFill>
            </a:endParaRPr>
          </a:p>
        </p:txBody>
      </p:sp>
      <p:sp>
        <p:nvSpPr>
          <p:cNvPr id="3" name="Content Placeholder 2"/>
          <p:cNvSpPr>
            <a:spLocks noGrp="1"/>
          </p:cNvSpPr>
          <p:nvPr>
            <p:ph idx="1"/>
          </p:nvPr>
        </p:nvSpPr>
        <p:spPr>
          <a:xfrm>
            <a:off x="457200" y="1371600"/>
            <a:ext cx="8229600" cy="4525963"/>
          </a:xfrm>
        </p:spPr>
        <p:txBody>
          <a:bodyPr>
            <a:normAutofit fontScale="85000" lnSpcReduction="20000"/>
          </a:bodyPr>
          <a:lstStyle/>
          <a:p>
            <a:r>
              <a:rPr lang="en-US" sz="2800" dirty="0" smtClean="0"/>
              <a:t>Moderator: Vincent Fears, </a:t>
            </a:r>
            <a:r>
              <a:rPr lang="en-US" sz="2800" dirty="0"/>
              <a:t>Program Consultant/Project Officer, </a:t>
            </a:r>
            <a:r>
              <a:rPr lang="en-US" sz="2800" dirty="0" smtClean="0"/>
              <a:t>Division of TB Elimination</a:t>
            </a:r>
          </a:p>
          <a:p>
            <a:r>
              <a:rPr lang="en-US" sz="2800" dirty="0" smtClean="0">
                <a:solidFill>
                  <a:schemeClr val="accent6">
                    <a:lumMod val="50000"/>
                  </a:schemeClr>
                </a:solidFill>
                <a:latin typeface="+mj-lt"/>
              </a:rPr>
              <a:t>Introduction and Welcome: Nathalie Roberts, Senior Advisor </a:t>
            </a:r>
            <a:r>
              <a:rPr lang="en-US" sz="2800" dirty="0">
                <a:solidFill>
                  <a:schemeClr val="accent6">
                    <a:lumMod val="50000"/>
                  </a:schemeClr>
                </a:solidFill>
                <a:latin typeface="+mj-lt"/>
                <a:ea typeface="Calibri"/>
                <a:cs typeface="Times New Roman"/>
              </a:rPr>
              <a:t>Program Integration in the </a:t>
            </a:r>
            <a:r>
              <a:rPr lang="en-US" sz="2800" dirty="0" smtClean="0">
                <a:solidFill>
                  <a:schemeClr val="accent6">
                    <a:lumMod val="50000"/>
                  </a:schemeClr>
                </a:solidFill>
                <a:latin typeface="+mj-lt"/>
                <a:ea typeface="Calibri"/>
                <a:cs typeface="Times New Roman"/>
              </a:rPr>
              <a:t>NCHHSTP </a:t>
            </a:r>
            <a:r>
              <a:rPr lang="en-US" sz="2800" dirty="0">
                <a:solidFill>
                  <a:schemeClr val="accent6">
                    <a:lumMod val="50000"/>
                  </a:schemeClr>
                </a:solidFill>
                <a:latin typeface="+mj-lt"/>
                <a:ea typeface="Calibri"/>
                <a:cs typeface="Times New Roman"/>
              </a:rPr>
              <a:t>Office of the Director </a:t>
            </a:r>
            <a:r>
              <a:rPr lang="en-US" sz="2800" dirty="0" smtClean="0">
                <a:solidFill>
                  <a:schemeClr val="accent6">
                    <a:lumMod val="50000"/>
                  </a:schemeClr>
                </a:solidFill>
                <a:latin typeface="+mj-lt"/>
              </a:rPr>
              <a:t>(PCSI)</a:t>
            </a:r>
          </a:p>
          <a:p>
            <a:r>
              <a:rPr lang="en-US" sz="2800" dirty="0" smtClean="0"/>
              <a:t>Lead Presenter: Sam Costa, Deputy Branch Chief, QSDMB, DHAP NCHHSTP</a:t>
            </a:r>
          </a:p>
          <a:p>
            <a:r>
              <a:rPr lang="en-US" sz="2800" dirty="0" smtClean="0"/>
              <a:t>State Grantee: Bridget Anderson,</a:t>
            </a:r>
            <a:r>
              <a:rPr lang="en-US" sz="2800" b="1" dirty="0"/>
              <a:t> </a:t>
            </a:r>
            <a:r>
              <a:rPr lang="en-US" sz="2800" dirty="0"/>
              <a:t>Director of the Bureau of HIV/AIDS </a:t>
            </a:r>
            <a:r>
              <a:rPr lang="en-US" sz="2800" dirty="0" smtClean="0"/>
              <a:t>Epidemiology, New </a:t>
            </a:r>
            <a:r>
              <a:rPr lang="en-US" sz="2800" dirty="0"/>
              <a:t>York State Department of Health </a:t>
            </a:r>
            <a:endParaRPr lang="en-US" sz="2800" dirty="0" smtClean="0"/>
          </a:p>
          <a:p>
            <a:r>
              <a:rPr lang="en-US" sz="2800" dirty="0" smtClean="0"/>
              <a:t>City Grantee: Katherine </a:t>
            </a:r>
            <a:r>
              <a:rPr lang="en-US" sz="2800" dirty="0" err="1" smtClean="0"/>
              <a:t>Endress</a:t>
            </a:r>
            <a:r>
              <a:rPr lang="en-US" sz="2800" dirty="0" smtClean="0"/>
              <a:t>, Public Health Advisor, STI/HIV Division Chicago Department of Public Health </a:t>
            </a:r>
          </a:p>
          <a:p>
            <a:r>
              <a:rPr lang="en-US" sz="2800" dirty="0" smtClean="0"/>
              <a:t>Questions and Discussion: presenters and participants</a:t>
            </a:r>
            <a:endParaRPr lang="en-US" sz="2800" dirty="0"/>
          </a:p>
        </p:txBody>
      </p:sp>
    </p:spTree>
    <p:extLst>
      <p:ext uri="{BB962C8B-B14F-4D97-AF65-F5344CB8AC3E}">
        <p14:creationId xmlns:p14="http://schemas.microsoft.com/office/powerpoint/2010/main" val="25477631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924" y="455870"/>
            <a:ext cx="8229600" cy="792162"/>
          </a:xfrm>
          <a:prstGeom prst="rect">
            <a:avLst/>
          </a:prstGeom>
        </p:spPr>
        <p:txBody>
          <a:bodyPr/>
          <a:lstStyle/>
          <a:p>
            <a:pPr fontAlgn="auto">
              <a:spcAft>
                <a:spcPts val="0"/>
              </a:spcAft>
              <a:defRPr/>
            </a:pPr>
            <a:r>
              <a:rPr lang="en-US" sz="2800" b="1" smtClean="0"/>
              <a:t>Introduction</a:t>
            </a:r>
            <a:endParaRPr lang="en-US" sz="2800" b="1" dirty="0"/>
          </a:p>
        </p:txBody>
      </p:sp>
      <p:sp>
        <p:nvSpPr>
          <p:cNvPr id="27650" name="TextBox 3"/>
          <p:cNvSpPr txBox="1">
            <a:spLocks noChangeArrowheads="1"/>
          </p:cNvSpPr>
          <p:nvPr/>
        </p:nvSpPr>
        <p:spPr bwMode="auto">
          <a:xfrm>
            <a:off x="381000" y="1112108"/>
            <a:ext cx="838200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04813">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marL="342900" indent="-342900">
              <a:buSzPct val="70000"/>
              <a:buFont typeface="Wingdings" pitchFamily="2" charset="2"/>
              <a:buChar char="q"/>
            </a:pPr>
            <a:r>
              <a:rPr lang="en-US" sz="2800" b="1" dirty="0" smtClean="0">
                <a:solidFill>
                  <a:srgbClr val="4B4B4B"/>
                </a:solidFill>
                <a:latin typeface="Calibri" pitchFamily="34" charset="0"/>
              </a:rPr>
              <a:t>In 2011 NYS received short-term funding to assess the feasibility of implementing an early draft of the now released CDC NCHHSTP </a:t>
            </a:r>
            <a:r>
              <a:rPr lang="en-US" sz="2800" b="1" i="1" dirty="0" smtClean="0">
                <a:solidFill>
                  <a:srgbClr val="4B4B4B"/>
                </a:solidFill>
                <a:latin typeface="Calibri" pitchFamily="34" charset="0"/>
              </a:rPr>
              <a:t>Data Security and Confidentiality Guidelines</a:t>
            </a:r>
            <a:endParaRPr lang="en-US" sz="2800" b="1" dirty="0" smtClean="0">
              <a:solidFill>
                <a:srgbClr val="4B4B4B"/>
              </a:solidFill>
              <a:latin typeface="Calibri" pitchFamily="34" charset="0"/>
            </a:endParaRPr>
          </a:p>
          <a:p>
            <a:pPr>
              <a:buFont typeface="Arial" pitchFamily="34" charset="0"/>
              <a:buChar char="•"/>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800" b="1" dirty="0" smtClean="0">
                <a:solidFill>
                  <a:srgbClr val="4B4B4B"/>
                </a:solidFill>
                <a:latin typeface="Calibri" pitchFamily="34" charset="0"/>
              </a:rPr>
              <a:t>An assessment tool was developed in conjunction with NYSDOH STD, TB, communicable disease and partner services colleagues</a:t>
            </a:r>
          </a:p>
          <a:p>
            <a:pPr marL="800100" lvl="1" indent="-342900">
              <a:buFont typeface="Wingdings" pitchFamily="2" charset="2"/>
              <a:buChar char="§"/>
            </a:pPr>
            <a:r>
              <a:rPr lang="en-US" sz="2400" b="1" dirty="0" smtClean="0">
                <a:solidFill>
                  <a:srgbClr val="4B4B4B"/>
                </a:solidFill>
                <a:latin typeface="Calibri" pitchFamily="34" charset="0"/>
              </a:rPr>
              <a:t>The goal was to document the ability of STD, viral hepatitis, communicable disease, TB and partner services programs of the state and local health departments to meet the anticipated standards.</a:t>
            </a:r>
          </a:p>
          <a:p>
            <a:pPr lvl="1">
              <a:buFont typeface="Arial" pitchFamily="34" charset="0"/>
              <a:buChar char="•"/>
            </a:pPr>
            <a:endParaRPr lang="en-US" sz="2400" b="1" dirty="0" smtClean="0">
              <a:solidFill>
                <a:srgbClr val="4B4B4B"/>
              </a:solidFill>
              <a:latin typeface="Calibri" pitchFamily="34" charset="0"/>
            </a:endParaRPr>
          </a:p>
        </p:txBody>
      </p:sp>
    </p:spTree>
    <p:extLst>
      <p:ext uri="{BB962C8B-B14F-4D97-AF65-F5344CB8AC3E}">
        <p14:creationId xmlns:p14="http://schemas.microsoft.com/office/powerpoint/2010/main" val="4200499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924" y="455870"/>
            <a:ext cx="8229600" cy="792162"/>
          </a:xfrm>
          <a:prstGeom prst="rect">
            <a:avLst/>
          </a:prstGeom>
        </p:spPr>
        <p:txBody>
          <a:bodyPr/>
          <a:lstStyle/>
          <a:p>
            <a:pPr fontAlgn="auto">
              <a:spcAft>
                <a:spcPts val="0"/>
              </a:spcAft>
              <a:defRPr/>
            </a:pPr>
            <a:r>
              <a:rPr lang="en-US" sz="2800" b="1" dirty="0" smtClean="0"/>
              <a:t>Introduction</a:t>
            </a:r>
            <a:endParaRPr lang="en-US" sz="2800" b="1" dirty="0"/>
          </a:p>
        </p:txBody>
      </p:sp>
      <p:sp>
        <p:nvSpPr>
          <p:cNvPr id="27650" name="TextBox 3"/>
          <p:cNvSpPr txBox="1">
            <a:spLocks noChangeArrowheads="1"/>
          </p:cNvSpPr>
          <p:nvPr/>
        </p:nvSpPr>
        <p:spPr bwMode="auto">
          <a:xfrm>
            <a:off x="381000" y="1219200"/>
            <a:ext cx="845820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04813">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marL="342900" indent="-342900">
              <a:buSzPct val="70000"/>
              <a:buFont typeface="Wingdings" pitchFamily="2" charset="2"/>
              <a:buChar char="q"/>
            </a:pPr>
            <a:r>
              <a:rPr lang="en-US" sz="2800" b="1" dirty="0" smtClean="0">
                <a:solidFill>
                  <a:srgbClr val="4B4B4B"/>
                </a:solidFill>
                <a:latin typeface="Calibri" pitchFamily="34" charset="0"/>
              </a:rPr>
              <a:t>The New York State Association of County Health Officials and the County Health Commissioners or Public Health Directors of the state were notified of the project via USPS and blast email</a:t>
            </a:r>
          </a:p>
          <a:p>
            <a:pPr marL="342900" indent="-342900">
              <a:buSzPct val="70000"/>
              <a:buFont typeface="Wingdings" pitchFamily="2" charset="2"/>
              <a:buChar char="q"/>
            </a:pPr>
            <a:endParaRPr lang="en-US" sz="2800" b="1" dirty="0">
              <a:solidFill>
                <a:srgbClr val="4B4B4B"/>
              </a:solidFill>
              <a:latin typeface="Calibri" pitchFamily="34" charset="0"/>
            </a:endParaRPr>
          </a:p>
          <a:p>
            <a:pPr marL="798513" lvl="1" indent="-342900">
              <a:buSzPct val="70000"/>
              <a:buFont typeface="Wingdings" pitchFamily="2" charset="2"/>
              <a:buChar char="q"/>
            </a:pPr>
            <a:r>
              <a:rPr lang="en-US" sz="2400" b="1" dirty="0" smtClean="0">
                <a:solidFill>
                  <a:srgbClr val="4B4B4B"/>
                </a:solidFill>
                <a:latin typeface="Calibri" pitchFamily="34" charset="0"/>
              </a:rPr>
              <a:t>The names of specific program area contacts for each local health department were confirmed as part of this communication.</a:t>
            </a:r>
          </a:p>
          <a:p>
            <a:pPr marL="798513" lvl="1" indent="-342900">
              <a:buSzPct val="70000"/>
              <a:buFont typeface="Wingdings" pitchFamily="2" charset="2"/>
              <a:buChar char="q"/>
            </a:pPr>
            <a:endParaRPr lang="en-US" sz="2400" b="1" dirty="0" smtClean="0">
              <a:solidFill>
                <a:srgbClr val="4B4B4B"/>
              </a:solidFill>
              <a:latin typeface="Calibri" pitchFamily="34" charset="0"/>
            </a:endParaRPr>
          </a:p>
          <a:p>
            <a:pPr marL="798513" lvl="1" indent="-342900">
              <a:buSzPct val="70000"/>
              <a:buFont typeface="Wingdings" pitchFamily="2" charset="2"/>
              <a:buChar char="q"/>
            </a:pPr>
            <a:r>
              <a:rPr lang="en-US" sz="2400" b="1" u="sng" dirty="0" smtClean="0">
                <a:solidFill>
                  <a:srgbClr val="4B4B4B"/>
                </a:solidFill>
                <a:latin typeface="Calibri" pitchFamily="34" charset="0"/>
              </a:rPr>
              <a:t>Enticement</a:t>
            </a:r>
            <a:r>
              <a:rPr lang="en-US" sz="2400" b="1" dirty="0" smtClean="0">
                <a:solidFill>
                  <a:srgbClr val="4B4B4B"/>
                </a:solidFill>
                <a:latin typeface="Calibri" pitchFamily="34" charset="0"/>
              </a:rPr>
              <a:t> -- funding may allow the provision of a limited set of items to enhance the physical security of offices used in these program areas</a:t>
            </a:r>
            <a:r>
              <a:rPr lang="en-US" sz="2000" b="1" dirty="0" smtClean="0">
                <a:solidFill>
                  <a:srgbClr val="4B4B4B"/>
                </a:solidFill>
                <a:latin typeface="Calibri" pitchFamily="34" charset="0"/>
              </a:rPr>
              <a:t>.</a:t>
            </a:r>
          </a:p>
        </p:txBody>
      </p:sp>
    </p:spTree>
    <p:extLst>
      <p:ext uri="{BB962C8B-B14F-4D97-AF65-F5344CB8AC3E}">
        <p14:creationId xmlns:p14="http://schemas.microsoft.com/office/powerpoint/2010/main" val="1718240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9375"/>
            <a:ext cx="9038967" cy="792162"/>
          </a:xfrm>
          <a:prstGeom prst="rect">
            <a:avLst/>
          </a:prstGeom>
        </p:spPr>
        <p:txBody>
          <a:bodyPr>
            <a:noAutofit/>
          </a:bodyPr>
          <a:lstStyle/>
          <a:p>
            <a:pPr fontAlgn="auto">
              <a:spcAft>
                <a:spcPts val="0"/>
              </a:spcAft>
              <a:defRPr/>
            </a:pPr>
            <a:r>
              <a:rPr lang="en-US" b="1" dirty="0" smtClean="0"/>
              <a:t>Cross-Program Security and Confidentiality Assessment</a:t>
            </a:r>
            <a:endParaRPr lang="en-US" b="1" dirty="0"/>
          </a:p>
        </p:txBody>
      </p:sp>
      <p:sp>
        <p:nvSpPr>
          <p:cNvPr id="27650" name="TextBox 3"/>
          <p:cNvSpPr txBox="1">
            <a:spLocks noChangeArrowheads="1"/>
          </p:cNvSpPr>
          <p:nvPr/>
        </p:nvSpPr>
        <p:spPr bwMode="auto">
          <a:xfrm>
            <a:off x="381000" y="1219199"/>
            <a:ext cx="8534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04813">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marL="342900" indent="-342900">
              <a:buSzPct val="70000"/>
              <a:buFont typeface="Wingdings" pitchFamily="2" charset="2"/>
              <a:buChar char="q"/>
            </a:pPr>
            <a:r>
              <a:rPr lang="en-US" sz="2400" b="1" dirty="0" smtClean="0">
                <a:solidFill>
                  <a:srgbClr val="4B4B4B"/>
                </a:solidFill>
                <a:latin typeface="Calibri" pitchFamily="34" charset="0"/>
              </a:rPr>
              <a:t>The tool was beta tested in the state STD program central office</a:t>
            </a:r>
          </a:p>
          <a:p>
            <a:pPr marL="342900" indent="-342900">
              <a:buSzPct val="70000"/>
              <a:buFont typeface="Wingdings" pitchFamily="2" charset="2"/>
              <a:buChar char="q"/>
            </a:pPr>
            <a:r>
              <a:rPr lang="en-US" sz="2400" b="1" dirty="0" smtClean="0">
                <a:solidFill>
                  <a:srgbClr val="4B4B4B"/>
                </a:solidFill>
                <a:latin typeface="Calibri" pitchFamily="34" charset="0"/>
              </a:rPr>
              <a:t>The assessment was led by an HIV surveillance program retiree</a:t>
            </a:r>
            <a:endParaRPr lang="en-US" sz="2000" b="1" dirty="0" smtClean="0">
              <a:solidFill>
                <a:srgbClr val="0039A6"/>
              </a:solidFill>
              <a:latin typeface="Calibri" pitchFamily="34" charset="0"/>
            </a:endParaRPr>
          </a:p>
        </p:txBody>
      </p:sp>
      <p:pic>
        <p:nvPicPr>
          <p:cNvPr id="5939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6330" y="2590801"/>
            <a:ext cx="5643740" cy="384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79935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8092"/>
            <a:ext cx="9038967" cy="792162"/>
          </a:xfrm>
          <a:prstGeom prst="rect">
            <a:avLst/>
          </a:prstGeom>
        </p:spPr>
        <p:txBody>
          <a:bodyPr>
            <a:noAutofit/>
          </a:bodyPr>
          <a:lstStyle/>
          <a:p>
            <a:pPr fontAlgn="auto">
              <a:spcAft>
                <a:spcPts val="0"/>
              </a:spcAft>
              <a:defRPr/>
            </a:pPr>
            <a:r>
              <a:rPr lang="en-US" b="1" dirty="0" smtClean="0"/>
              <a:t>Cross-Program Security and Confidentiality Assessment</a:t>
            </a:r>
            <a:endParaRPr lang="en-US" b="1" dirty="0"/>
          </a:p>
        </p:txBody>
      </p:sp>
      <p:pic>
        <p:nvPicPr>
          <p:cNvPr id="593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3421" y="1295400"/>
            <a:ext cx="3907319" cy="527889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99081907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346" y="259853"/>
            <a:ext cx="8229600" cy="792162"/>
          </a:xfrm>
          <a:prstGeom prst="rect">
            <a:avLst/>
          </a:prstGeom>
        </p:spPr>
        <p:txBody>
          <a:bodyPr/>
          <a:lstStyle/>
          <a:p>
            <a:pPr fontAlgn="auto">
              <a:spcAft>
                <a:spcPts val="0"/>
              </a:spcAft>
              <a:defRPr/>
            </a:pPr>
            <a:r>
              <a:rPr lang="en-US" sz="2800" b="1" dirty="0" smtClean="0"/>
              <a:t>Time Frame and Process of Assessment</a:t>
            </a:r>
            <a:endParaRPr lang="en-US" sz="2800" b="1" dirty="0"/>
          </a:p>
        </p:txBody>
      </p:sp>
      <p:sp>
        <p:nvSpPr>
          <p:cNvPr id="27650" name="TextBox 3"/>
          <p:cNvSpPr txBox="1">
            <a:spLocks noChangeArrowheads="1"/>
          </p:cNvSpPr>
          <p:nvPr/>
        </p:nvSpPr>
        <p:spPr bwMode="auto">
          <a:xfrm>
            <a:off x="228600" y="838200"/>
            <a:ext cx="86106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04813">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marL="342900" indent="-342900">
              <a:buSzPct val="70000"/>
              <a:buFont typeface="Wingdings" pitchFamily="2" charset="2"/>
              <a:buChar char="q"/>
            </a:pPr>
            <a:r>
              <a:rPr lang="en-US" sz="2800" b="1" dirty="0" smtClean="0">
                <a:solidFill>
                  <a:srgbClr val="4B4B4B"/>
                </a:solidFill>
                <a:latin typeface="Calibri" pitchFamily="34" charset="0"/>
              </a:rPr>
              <a:t>Two assessors traveled across the state to conduct the assessments using observational and interview techniques</a:t>
            </a:r>
          </a:p>
          <a:p>
            <a:pPr marL="1085850" lvl="1" indent="-342900">
              <a:buSzPct val="70000"/>
              <a:buFont typeface="Wingdings" pitchFamily="2" charset="2"/>
              <a:buChar char="q"/>
            </a:pPr>
            <a:r>
              <a:rPr lang="en-US" sz="2400" b="1" dirty="0" smtClean="0">
                <a:solidFill>
                  <a:srgbClr val="4B4B4B"/>
                </a:solidFill>
                <a:latin typeface="Calibri" pitchFamily="34" charset="0"/>
              </a:rPr>
              <a:t>Mid-November to the end of December</a:t>
            </a:r>
          </a:p>
          <a:p>
            <a:pPr lvl="1" indent="0">
              <a:buSzPct val="70000"/>
            </a:pPr>
            <a:endParaRPr lang="en-US" sz="2400" b="1" dirty="0" smtClean="0">
              <a:solidFill>
                <a:srgbClr val="4B4B4B"/>
              </a:solidFill>
              <a:latin typeface="Calibri" pitchFamily="34" charset="0"/>
            </a:endParaRPr>
          </a:p>
          <a:p>
            <a:pPr marL="1085850" lvl="1" indent="-342900">
              <a:buSzPct val="70000"/>
              <a:buFont typeface="Wingdings" pitchFamily="2" charset="2"/>
              <a:buChar char="q"/>
            </a:pPr>
            <a:r>
              <a:rPr lang="en-US" sz="2400" b="1" dirty="0" smtClean="0">
                <a:solidFill>
                  <a:srgbClr val="4B4B4B"/>
                </a:solidFill>
                <a:latin typeface="Calibri" pitchFamily="34" charset="0"/>
              </a:rPr>
              <a:t>Where possible,</a:t>
            </a:r>
          </a:p>
          <a:p>
            <a:pPr marL="1539875" lvl="2" indent="1588">
              <a:buSzPct val="70000"/>
              <a:buFont typeface="Arial" pitchFamily="34" charset="0"/>
              <a:buChar char="•"/>
            </a:pPr>
            <a:r>
              <a:rPr lang="en-US" sz="2400" b="1" dirty="0">
                <a:solidFill>
                  <a:srgbClr val="4B4B4B"/>
                </a:solidFill>
                <a:latin typeface="Calibri" pitchFamily="34" charset="0"/>
              </a:rPr>
              <a:t> </a:t>
            </a:r>
            <a:r>
              <a:rPr lang="en-US" sz="2400" b="1" dirty="0" smtClean="0">
                <a:solidFill>
                  <a:srgbClr val="4B4B4B"/>
                </a:solidFill>
                <a:latin typeface="Calibri" pitchFamily="34" charset="0"/>
              </a:rPr>
              <a:t> multiple counties per day</a:t>
            </a:r>
          </a:p>
          <a:p>
            <a:pPr marL="1539875" lvl="2" indent="1588">
              <a:buSzPct val="70000"/>
              <a:buFont typeface="Arial" pitchFamily="34" charset="0"/>
              <a:buChar char="•"/>
            </a:pPr>
            <a:r>
              <a:rPr lang="en-US" sz="2400" b="1" dirty="0">
                <a:solidFill>
                  <a:srgbClr val="4B4B4B"/>
                </a:solidFill>
                <a:latin typeface="Calibri" pitchFamily="34" charset="0"/>
              </a:rPr>
              <a:t> </a:t>
            </a:r>
            <a:r>
              <a:rPr lang="en-US" sz="2400" b="1" dirty="0" smtClean="0">
                <a:solidFill>
                  <a:srgbClr val="4B4B4B"/>
                </a:solidFill>
                <a:latin typeface="Calibri" pitchFamily="34" charset="0"/>
              </a:rPr>
              <a:t> all county program offices separately</a:t>
            </a:r>
          </a:p>
          <a:p>
            <a:pPr lvl="2" indent="0">
              <a:buSzPct val="70000"/>
            </a:pPr>
            <a:endParaRPr lang="en-US" sz="2400" b="1" dirty="0">
              <a:solidFill>
                <a:srgbClr val="4B4B4B"/>
              </a:solidFill>
              <a:latin typeface="Calibri" pitchFamily="34" charset="0"/>
            </a:endParaRPr>
          </a:p>
          <a:p>
            <a:pPr marL="1085850" lvl="1" indent="-342900">
              <a:buSzPct val="70000"/>
              <a:buFont typeface="Wingdings" pitchFamily="2" charset="2"/>
              <a:buChar char="q"/>
            </a:pPr>
            <a:r>
              <a:rPr lang="en-US" sz="2400" b="1" dirty="0" smtClean="0">
                <a:solidFill>
                  <a:srgbClr val="4B4B4B"/>
                </a:solidFill>
                <a:latin typeface="Calibri" pitchFamily="34" charset="0"/>
              </a:rPr>
              <a:t>Time constraints and local vacation schedules necessitated four telephone assessments</a:t>
            </a:r>
          </a:p>
          <a:p>
            <a:pPr marL="1085850" lvl="1" indent="-342900">
              <a:buSzPct val="70000"/>
              <a:buFont typeface="Wingdings" pitchFamily="2" charset="2"/>
              <a:buChar char="q"/>
            </a:pPr>
            <a:endParaRPr lang="en-US" sz="2800" b="1" dirty="0">
              <a:solidFill>
                <a:srgbClr val="4B4B4B"/>
              </a:solidFill>
              <a:latin typeface="Calibri" pitchFamily="34" charset="0"/>
            </a:endParaRPr>
          </a:p>
          <a:p>
            <a:pPr marL="342900" indent="-342900">
              <a:buSzPct val="70000"/>
              <a:buFont typeface="Wingdings" pitchFamily="2" charset="2"/>
              <a:buChar char="q"/>
            </a:pPr>
            <a:r>
              <a:rPr lang="en-US" sz="2800" b="1" dirty="0" smtClean="0">
                <a:solidFill>
                  <a:srgbClr val="4B4B4B"/>
                </a:solidFill>
                <a:latin typeface="Calibri" pitchFamily="34" charset="0"/>
              </a:rPr>
              <a:t>Dedicated administrative staff in Central Office helped with travel arrangements and performed data entry</a:t>
            </a:r>
            <a:endParaRPr lang="en-US" sz="3200" b="1" dirty="0" smtClean="0">
              <a:solidFill>
                <a:srgbClr val="4B4B4B"/>
              </a:solidFill>
              <a:latin typeface="Calibri" pitchFamily="34" charset="0"/>
            </a:endParaRPr>
          </a:p>
        </p:txBody>
      </p:sp>
    </p:spTree>
    <p:extLst>
      <p:ext uri="{BB962C8B-B14F-4D97-AF65-F5344CB8AC3E}">
        <p14:creationId xmlns:p14="http://schemas.microsoft.com/office/powerpoint/2010/main" val="3564098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18" y="369374"/>
            <a:ext cx="8958649" cy="1101079"/>
          </a:xfrm>
          <a:prstGeom prst="rect">
            <a:avLst/>
          </a:prstGeom>
        </p:spPr>
        <p:txBody>
          <a:bodyPr>
            <a:normAutofit/>
          </a:bodyPr>
          <a:lstStyle/>
          <a:p>
            <a:pPr fontAlgn="auto">
              <a:spcAft>
                <a:spcPts val="0"/>
              </a:spcAft>
              <a:defRPr/>
            </a:pPr>
            <a:r>
              <a:rPr lang="en-US" b="1" dirty="0" smtClean="0"/>
              <a:t>Results of Assessment (1)</a:t>
            </a:r>
            <a:endParaRPr lang="en-US" b="1" dirty="0"/>
          </a:p>
        </p:txBody>
      </p:sp>
      <p:sp>
        <p:nvSpPr>
          <p:cNvPr id="27650" name="TextBox 3"/>
          <p:cNvSpPr txBox="1">
            <a:spLocks noChangeArrowheads="1"/>
          </p:cNvSpPr>
          <p:nvPr/>
        </p:nvSpPr>
        <p:spPr bwMode="auto">
          <a:xfrm>
            <a:off x="380999" y="1371600"/>
            <a:ext cx="8153401"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04813">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marL="342900" indent="-342900">
              <a:buSzPct val="70000"/>
              <a:buFont typeface="Wingdings" pitchFamily="2" charset="2"/>
              <a:buChar char="q"/>
            </a:pPr>
            <a:r>
              <a:rPr lang="en-US" sz="2400" b="1" dirty="0" smtClean="0">
                <a:solidFill>
                  <a:srgbClr val="4B4B4B"/>
                </a:solidFill>
                <a:latin typeface="Calibri" pitchFamily="34" charset="0"/>
              </a:rPr>
              <a:t>Assessments of 75 state or local health department STD, TB, communicable disease, immunization or HIV prevention program offices were conducted</a:t>
            </a:r>
          </a:p>
          <a:p>
            <a:pPr marL="579438" lvl="1" indent="-342900">
              <a:buSzPct val="70000"/>
              <a:buFont typeface="Wingdings" pitchFamily="2" charset="2"/>
              <a:buChar char="q"/>
            </a:pPr>
            <a:endParaRPr lang="en-US" sz="2000" b="1" dirty="0" smtClean="0">
              <a:solidFill>
                <a:srgbClr val="4B4B4B"/>
              </a:solidFill>
              <a:latin typeface="Calibri" pitchFamily="34" charset="0"/>
            </a:endParaRPr>
          </a:p>
        </p:txBody>
      </p:sp>
      <p:sp>
        <p:nvSpPr>
          <p:cNvPr id="27652" name="Slide Number Placeholder 5"/>
          <p:cNvSpPr>
            <a:spLocks noGrp="1"/>
          </p:cNvSpPr>
          <p:nvPr>
            <p:ph type="sldNum" sz="quarter" idx="4294967295"/>
          </p:nvPr>
        </p:nvSpPr>
        <p:spPr bwMode="auto">
          <a:xfrm>
            <a:off x="7620000" y="19050"/>
            <a:ext cx="1066800" cy="328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fontAlgn="base">
              <a:spcBef>
                <a:spcPct val="0"/>
              </a:spcBef>
              <a:spcAft>
                <a:spcPct val="0"/>
              </a:spcAft>
            </a:pPr>
            <a:fld id="{1B8CD617-43E9-4B1A-9894-0907DAB991BA}" type="slidenum">
              <a:rPr lang="en-US">
                <a:solidFill>
                  <a:srgbClr val="FFFFFF"/>
                </a:solidFill>
                <a:latin typeface="Calibri" pitchFamily="34" charset="0"/>
              </a:rPr>
              <a:pPr fontAlgn="base">
                <a:spcBef>
                  <a:spcPct val="0"/>
                </a:spcBef>
                <a:spcAft>
                  <a:spcPct val="0"/>
                </a:spcAft>
              </a:pPr>
              <a:t>55</a:t>
            </a:fld>
            <a:endParaRPr lang="en-US">
              <a:solidFill>
                <a:srgbClr val="FFFFFF"/>
              </a:solidFill>
              <a:latin typeface="Calibri"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704097235"/>
              </p:ext>
            </p:extLst>
          </p:nvPr>
        </p:nvGraphicFramePr>
        <p:xfrm>
          <a:off x="646370" y="3234101"/>
          <a:ext cx="7661187" cy="2731400"/>
        </p:xfrm>
        <a:graphic>
          <a:graphicData uri="http://schemas.openxmlformats.org/drawingml/2006/table">
            <a:tbl>
              <a:tblPr firstRow="1" bandRow="1">
                <a:tableStyleId>{5C22544A-7EE6-4342-B048-85BDC9FD1C3A}</a:tableStyleId>
              </a:tblPr>
              <a:tblGrid>
                <a:gridCol w="4868560"/>
                <a:gridCol w="1470454"/>
                <a:gridCol w="1322173"/>
              </a:tblGrid>
              <a:tr h="319295">
                <a:tc gridSpan="3">
                  <a:txBody>
                    <a:bodyPr/>
                    <a:lstStyle/>
                    <a:p>
                      <a:pPr marL="0" marR="0" algn="ctr">
                        <a:lnSpc>
                          <a:spcPct val="115000"/>
                        </a:lnSpc>
                        <a:spcBef>
                          <a:spcPts val="0"/>
                        </a:spcBef>
                        <a:spcAft>
                          <a:spcPts val="0"/>
                        </a:spcAft>
                        <a:tabLst>
                          <a:tab pos="-914400" algn="l"/>
                          <a:tab pos="0" algn="l"/>
                        </a:tabLst>
                      </a:pPr>
                      <a:r>
                        <a:rPr lang="en-US" sz="2000" b="1" dirty="0" smtClean="0">
                          <a:effectLst/>
                          <a:latin typeface="Arial"/>
                          <a:ea typeface="Calibri"/>
                          <a:cs typeface="Times New Roman"/>
                        </a:rPr>
                        <a:t>Area</a:t>
                      </a:r>
                      <a:r>
                        <a:rPr lang="en-US" sz="2000" b="1" baseline="0" dirty="0" smtClean="0">
                          <a:effectLst/>
                          <a:latin typeface="Arial"/>
                          <a:ea typeface="Calibri"/>
                          <a:cs typeface="Times New Roman"/>
                        </a:rPr>
                        <a:t> Assessed</a:t>
                      </a:r>
                      <a:endParaRPr lang="en-US" sz="2000" dirty="0">
                        <a:effectLst/>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r>
              <a:tr h="319295">
                <a:tc>
                  <a:txBody>
                    <a:bodyPr/>
                    <a:lstStyle/>
                    <a:p>
                      <a:pPr marL="0" marR="0">
                        <a:lnSpc>
                          <a:spcPct val="115000"/>
                        </a:lnSpc>
                        <a:spcBef>
                          <a:spcPts val="0"/>
                        </a:spcBef>
                        <a:spcAft>
                          <a:spcPts val="0"/>
                        </a:spcAft>
                        <a:tabLst>
                          <a:tab pos="-914400" algn="l"/>
                          <a:tab pos="0" algn="l"/>
                        </a:tabLst>
                      </a:pPr>
                      <a:r>
                        <a:rPr lang="en-US" sz="2000" b="1" dirty="0">
                          <a:solidFill>
                            <a:schemeClr val="bg2"/>
                          </a:solidFill>
                          <a:effectLst/>
                          <a:latin typeface="Arial"/>
                          <a:ea typeface="Calibri"/>
                          <a:cs typeface="Times New Roman"/>
                        </a:rPr>
                        <a:t>Area</a:t>
                      </a:r>
                      <a:endParaRPr lang="en-US" sz="2000" dirty="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b="1" dirty="0">
                          <a:solidFill>
                            <a:schemeClr val="bg2"/>
                          </a:solidFill>
                          <a:effectLst/>
                          <a:latin typeface="Arial"/>
                          <a:ea typeface="Calibri"/>
                          <a:cs typeface="Times New Roman"/>
                        </a:rPr>
                        <a:t>Number</a:t>
                      </a:r>
                      <a:endParaRPr lang="en-US" sz="2000" dirty="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b="1" dirty="0" smtClean="0">
                          <a:solidFill>
                            <a:schemeClr val="bg2"/>
                          </a:solidFill>
                          <a:effectLst/>
                          <a:latin typeface="Arial"/>
                          <a:ea typeface="Calibri"/>
                          <a:cs typeface="Times New Roman"/>
                        </a:rPr>
                        <a:t>Percent</a:t>
                      </a:r>
                      <a:endParaRPr lang="en-US" sz="2000" dirty="0">
                        <a:solidFill>
                          <a:schemeClr val="bg2"/>
                        </a:solidFill>
                        <a:effectLst/>
                        <a:latin typeface="Calibri"/>
                        <a:ea typeface="Calibri"/>
                        <a:cs typeface="Times New Roman"/>
                      </a:endParaRPr>
                    </a:p>
                  </a:txBody>
                  <a:tcPr marL="68580" marR="68580" marT="0" marB="0"/>
                </a:tc>
              </a:tr>
              <a:tr h="489400">
                <a:tc>
                  <a:txBody>
                    <a:bodyPr/>
                    <a:lstStyle/>
                    <a:p>
                      <a:pPr marL="0" marR="0">
                        <a:lnSpc>
                          <a:spcPct val="115000"/>
                        </a:lnSpc>
                        <a:spcBef>
                          <a:spcPts val="0"/>
                        </a:spcBef>
                        <a:spcAft>
                          <a:spcPts val="0"/>
                        </a:spcAft>
                        <a:tabLst>
                          <a:tab pos="-914400" algn="l"/>
                          <a:tab pos="0" algn="l"/>
                        </a:tabLst>
                      </a:pPr>
                      <a:r>
                        <a:rPr lang="en-US" sz="2000" dirty="0">
                          <a:solidFill>
                            <a:schemeClr val="bg2"/>
                          </a:solidFill>
                          <a:effectLst/>
                          <a:latin typeface="Arial"/>
                          <a:ea typeface="Calibri"/>
                          <a:cs typeface="Times New Roman"/>
                        </a:rPr>
                        <a:t>State - Central </a:t>
                      </a:r>
                      <a:r>
                        <a:rPr lang="en-US" sz="2000" dirty="0" smtClean="0">
                          <a:solidFill>
                            <a:schemeClr val="bg2"/>
                          </a:solidFill>
                          <a:effectLst/>
                          <a:latin typeface="Arial"/>
                          <a:ea typeface="Calibri"/>
                          <a:cs typeface="Times New Roman"/>
                        </a:rPr>
                        <a:t>Office </a:t>
                      </a:r>
                      <a:endParaRPr lang="en-US" sz="2000" dirty="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dirty="0">
                          <a:solidFill>
                            <a:schemeClr val="bg2"/>
                          </a:solidFill>
                          <a:effectLst/>
                          <a:latin typeface="Arial"/>
                          <a:ea typeface="Calibri"/>
                          <a:cs typeface="Times New Roman"/>
                        </a:rPr>
                        <a:t>4</a:t>
                      </a:r>
                      <a:endParaRPr lang="en-US" sz="2000" dirty="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dirty="0">
                          <a:solidFill>
                            <a:schemeClr val="bg2"/>
                          </a:solidFill>
                          <a:effectLst/>
                          <a:latin typeface="Arial"/>
                          <a:ea typeface="Calibri"/>
                          <a:cs typeface="Times New Roman"/>
                        </a:rPr>
                        <a:t>5.3</a:t>
                      </a:r>
                      <a:endParaRPr lang="en-US" sz="2000" dirty="0">
                        <a:solidFill>
                          <a:schemeClr val="bg2"/>
                        </a:solidFill>
                        <a:effectLst/>
                        <a:latin typeface="Calibri"/>
                        <a:ea typeface="Calibri"/>
                        <a:cs typeface="Times New Roman"/>
                      </a:endParaRPr>
                    </a:p>
                  </a:txBody>
                  <a:tcPr marL="68580" marR="68580" marT="0" marB="0"/>
                </a:tc>
              </a:tr>
              <a:tr h="489400">
                <a:tc>
                  <a:txBody>
                    <a:bodyPr/>
                    <a:lstStyle/>
                    <a:p>
                      <a:pPr marL="0" marR="0">
                        <a:lnSpc>
                          <a:spcPct val="115000"/>
                        </a:lnSpc>
                        <a:spcBef>
                          <a:spcPts val="0"/>
                        </a:spcBef>
                        <a:spcAft>
                          <a:spcPts val="0"/>
                        </a:spcAft>
                        <a:tabLst>
                          <a:tab pos="-914400" algn="l"/>
                          <a:tab pos="0" algn="l"/>
                        </a:tabLst>
                      </a:pPr>
                      <a:r>
                        <a:rPr lang="en-US" sz="2000" dirty="0">
                          <a:solidFill>
                            <a:schemeClr val="bg2"/>
                          </a:solidFill>
                          <a:effectLst/>
                          <a:latin typeface="Arial"/>
                          <a:ea typeface="Calibri"/>
                          <a:cs typeface="Times New Roman"/>
                        </a:rPr>
                        <a:t>State - Regional </a:t>
                      </a:r>
                      <a:r>
                        <a:rPr lang="en-US" sz="2000" dirty="0" smtClean="0">
                          <a:solidFill>
                            <a:schemeClr val="bg2"/>
                          </a:solidFill>
                          <a:effectLst/>
                          <a:latin typeface="Arial"/>
                          <a:ea typeface="Calibri"/>
                          <a:cs typeface="Times New Roman"/>
                        </a:rPr>
                        <a:t>Office</a:t>
                      </a:r>
                      <a:endParaRPr lang="en-US" sz="2000" dirty="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dirty="0">
                          <a:solidFill>
                            <a:schemeClr val="bg2"/>
                          </a:solidFill>
                          <a:effectLst/>
                          <a:latin typeface="Arial"/>
                          <a:ea typeface="Calibri"/>
                          <a:cs typeface="Times New Roman"/>
                        </a:rPr>
                        <a:t>6</a:t>
                      </a:r>
                      <a:endParaRPr lang="en-US" sz="2000" dirty="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dirty="0">
                          <a:solidFill>
                            <a:schemeClr val="bg2"/>
                          </a:solidFill>
                          <a:effectLst/>
                          <a:latin typeface="Arial"/>
                          <a:ea typeface="Calibri"/>
                          <a:cs typeface="Times New Roman"/>
                        </a:rPr>
                        <a:t>8.0</a:t>
                      </a:r>
                      <a:endParaRPr lang="en-US" sz="2000" dirty="0">
                        <a:solidFill>
                          <a:schemeClr val="bg2"/>
                        </a:solidFill>
                        <a:effectLst/>
                        <a:latin typeface="Calibri"/>
                        <a:ea typeface="Calibri"/>
                        <a:cs typeface="Times New Roman"/>
                      </a:endParaRPr>
                    </a:p>
                  </a:txBody>
                  <a:tcPr marL="68580" marR="68580" marT="0" marB="0"/>
                </a:tc>
              </a:tr>
              <a:tr h="470902">
                <a:tc>
                  <a:txBody>
                    <a:bodyPr/>
                    <a:lstStyle/>
                    <a:p>
                      <a:pPr marL="0" marR="0">
                        <a:lnSpc>
                          <a:spcPct val="115000"/>
                        </a:lnSpc>
                        <a:spcBef>
                          <a:spcPts val="0"/>
                        </a:spcBef>
                        <a:spcAft>
                          <a:spcPts val="0"/>
                        </a:spcAft>
                        <a:tabLst>
                          <a:tab pos="-914400" algn="l"/>
                          <a:tab pos="0" algn="l"/>
                        </a:tabLst>
                      </a:pPr>
                      <a:r>
                        <a:rPr lang="en-US" sz="2000" dirty="0" smtClean="0">
                          <a:solidFill>
                            <a:schemeClr val="bg2"/>
                          </a:solidFill>
                          <a:effectLst/>
                          <a:latin typeface="Arial"/>
                          <a:ea typeface="Calibri"/>
                          <a:cs typeface="Times New Roman"/>
                        </a:rPr>
                        <a:t>Local/County Health </a:t>
                      </a:r>
                      <a:r>
                        <a:rPr lang="en-US" sz="2000" dirty="0">
                          <a:solidFill>
                            <a:schemeClr val="bg2"/>
                          </a:solidFill>
                          <a:effectLst/>
                          <a:latin typeface="Arial"/>
                          <a:ea typeface="Calibri"/>
                          <a:cs typeface="Times New Roman"/>
                        </a:rPr>
                        <a:t>Department </a:t>
                      </a:r>
                      <a:r>
                        <a:rPr lang="en-US" sz="2000" dirty="0" smtClean="0">
                          <a:solidFill>
                            <a:schemeClr val="bg2"/>
                          </a:solidFill>
                          <a:effectLst/>
                          <a:latin typeface="Arial"/>
                          <a:ea typeface="Calibri"/>
                          <a:cs typeface="Times New Roman"/>
                        </a:rPr>
                        <a:t>Office </a:t>
                      </a:r>
                      <a:r>
                        <a:rPr lang="en-US" sz="2000" dirty="0">
                          <a:solidFill>
                            <a:schemeClr val="bg2"/>
                          </a:solidFill>
                          <a:effectLst/>
                          <a:latin typeface="Arial"/>
                          <a:ea typeface="Calibri"/>
                          <a:cs typeface="Times New Roman"/>
                        </a:rPr>
                        <a:t>(LHD</a:t>
                      </a:r>
                      <a:r>
                        <a:rPr lang="en-US" sz="2000" dirty="0" smtClean="0">
                          <a:solidFill>
                            <a:schemeClr val="bg2"/>
                          </a:solidFill>
                          <a:effectLst/>
                          <a:latin typeface="Arial"/>
                          <a:ea typeface="Calibri"/>
                          <a:cs typeface="Times New Roman"/>
                        </a:rPr>
                        <a:t>)</a:t>
                      </a:r>
                      <a:endParaRPr lang="en-US" sz="2000" dirty="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dirty="0">
                          <a:solidFill>
                            <a:schemeClr val="bg2"/>
                          </a:solidFill>
                          <a:effectLst/>
                          <a:latin typeface="Arial"/>
                          <a:ea typeface="Calibri"/>
                          <a:cs typeface="Times New Roman"/>
                        </a:rPr>
                        <a:t>65</a:t>
                      </a:r>
                      <a:endParaRPr lang="en-US" sz="2000" dirty="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dirty="0">
                          <a:solidFill>
                            <a:schemeClr val="bg2"/>
                          </a:solidFill>
                          <a:effectLst/>
                          <a:latin typeface="Arial"/>
                          <a:ea typeface="Calibri"/>
                          <a:cs typeface="Times New Roman"/>
                        </a:rPr>
                        <a:t>86.7</a:t>
                      </a:r>
                      <a:endParaRPr lang="en-US" sz="2000" dirty="0">
                        <a:solidFill>
                          <a:schemeClr val="bg2"/>
                        </a:solidFill>
                        <a:effectLst/>
                        <a:latin typeface="Calibri"/>
                        <a:ea typeface="Calibri"/>
                        <a:cs typeface="Times New Roman"/>
                      </a:endParaRPr>
                    </a:p>
                  </a:txBody>
                  <a:tcPr marL="68580" marR="68580" marT="0" marB="0"/>
                </a:tc>
              </a:tr>
              <a:tr h="319295">
                <a:tc>
                  <a:txBody>
                    <a:bodyPr/>
                    <a:lstStyle/>
                    <a:p>
                      <a:pPr marL="0" marR="0">
                        <a:lnSpc>
                          <a:spcPct val="115000"/>
                        </a:lnSpc>
                        <a:spcBef>
                          <a:spcPts val="0"/>
                        </a:spcBef>
                        <a:spcAft>
                          <a:spcPts val="0"/>
                        </a:spcAft>
                        <a:tabLst>
                          <a:tab pos="-914400" algn="l"/>
                          <a:tab pos="0" algn="l"/>
                        </a:tabLst>
                      </a:pPr>
                      <a:r>
                        <a:rPr lang="en-US" sz="2000" baseline="30000" dirty="0">
                          <a:solidFill>
                            <a:schemeClr val="bg2"/>
                          </a:solidFill>
                          <a:effectLst/>
                          <a:latin typeface="Arial"/>
                          <a:ea typeface="Calibri"/>
                          <a:cs typeface="Times New Roman"/>
                        </a:rPr>
                        <a:t> </a:t>
                      </a:r>
                      <a:endParaRPr lang="en-US" sz="2000" dirty="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a:solidFill>
                            <a:schemeClr val="bg2"/>
                          </a:solidFill>
                          <a:effectLst/>
                          <a:latin typeface="Arial"/>
                          <a:ea typeface="Calibri"/>
                          <a:cs typeface="Times New Roman"/>
                        </a:rPr>
                        <a:t>75</a:t>
                      </a:r>
                      <a:endParaRPr lang="en-US" sz="2000">
                        <a:solidFill>
                          <a:schemeClr val="bg2"/>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914400" algn="l"/>
                          <a:tab pos="0" algn="l"/>
                        </a:tabLst>
                      </a:pPr>
                      <a:r>
                        <a:rPr lang="en-US" sz="2000" dirty="0">
                          <a:solidFill>
                            <a:schemeClr val="bg2"/>
                          </a:solidFill>
                          <a:effectLst/>
                          <a:latin typeface="Arial"/>
                          <a:ea typeface="Calibri"/>
                          <a:cs typeface="Times New Roman"/>
                        </a:rPr>
                        <a:t>100</a:t>
                      </a:r>
                      <a:endParaRPr lang="en-US" sz="2000" dirty="0">
                        <a:solidFill>
                          <a:schemeClr val="bg2"/>
                        </a:solidFill>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37298721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351" y="304800"/>
            <a:ext cx="8958649" cy="1101079"/>
          </a:xfrm>
          <a:prstGeom prst="rect">
            <a:avLst/>
          </a:prstGeom>
        </p:spPr>
        <p:txBody>
          <a:bodyPr>
            <a:normAutofit/>
          </a:bodyPr>
          <a:lstStyle/>
          <a:p>
            <a:pPr fontAlgn="auto">
              <a:spcAft>
                <a:spcPts val="0"/>
              </a:spcAft>
              <a:defRPr/>
            </a:pPr>
            <a:r>
              <a:rPr lang="en-US" b="1" dirty="0" smtClean="0"/>
              <a:t>Results of Assessment (2)</a:t>
            </a:r>
            <a:endParaRPr lang="en-US" b="1" dirty="0"/>
          </a:p>
        </p:txBody>
      </p:sp>
      <p:sp>
        <p:nvSpPr>
          <p:cNvPr id="27650" name="TextBox 3"/>
          <p:cNvSpPr txBox="1">
            <a:spLocks noChangeArrowheads="1"/>
          </p:cNvSpPr>
          <p:nvPr/>
        </p:nvSpPr>
        <p:spPr bwMode="auto">
          <a:xfrm>
            <a:off x="216131" y="838200"/>
            <a:ext cx="8623070" cy="581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04813">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marL="342900" indent="-342900">
              <a:buSzPct val="70000"/>
              <a:buFont typeface="Wingdings" pitchFamily="2" charset="2"/>
              <a:buChar char="q"/>
            </a:pPr>
            <a:r>
              <a:rPr lang="en-US" sz="2400" b="1" dirty="0" smtClean="0">
                <a:solidFill>
                  <a:srgbClr val="4B4B4B"/>
                </a:solidFill>
                <a:latin typeface="Calibri" pitchFamily="34" charset="0"/>
              </a:rPr>
              <a:t>Nearly all had a local overall party designated (LORP); however for half, the LORP is not explicitly named.</a:t>
            </a:r>
          </a:p>
          <a:p>
            <a:pPr marL="1085850" lvl="1" indent="-342900">
              <a:buSzPct val="70000"/>
              <a:buFont typeface="Wingdings" pitchFamily="2" charset="2"/>
              <a:buChar char="q"/>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400" b="1" dirty="0" smtClean="0">
                <a:solidFill>
                  <a:srgbClr val="4B4B4B"/>
                </a:solidFill>
                <a:latin typeface="Calibri" pitchFamily="34" charset="0"/>
              </a:rPr>
              <a:t>Virtually all require annual security and confidentiality training; though only 76% require an annual signed confidentiality attestation.</a:t>
            </a:r>
          </a:p>
          <a:p>
            <a:pPr marL="342900" indent="-342900">
              <a:buSzPct val="70000"/>
              <a:buFont typeface="Wingdings" pitchFamily="2" charset="2"/>
              <a:buChar char="q"/>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400" b="1" dirty="0" smtClean="0">
                <a:solidFill>
                  <a:srgbClr val="4B4B4B"/>
                </a:solidFill>
                <a:latin typeface="Calibri" pitchFamily="34" charset="0"/>
              </a:rPr>
              <a:t>Most LHDs have written policies and procedures regarding the privacy and security of PII/health data; however nearly 5% reported no specific written policies.</a:t>
            </a:r>
          </a:p>
          <a:p>
            <a:pPr marL="342900" indent="-342900">
              <a:buSzPct val="70000"/>
              <a:buFont typeface="Wingdings" pitchFamily="2" charset="2"/>
              <a:buChar char="q"/>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400" b="1" dirty="0" smtClean="0">
                <a:solidFill>
                  <a:srgbClr val="4B4B4B"/>
                </a:solidFill>
                <a:latin typeface="Calibri" pitchFamily="34" charset="0"/>
              </a:rPr>
              <a:t>All reported awareness of the definition of breaks in procedures and security breaches in confidentiality. However, there is unevenness in knowing what to do in follow up to a serious break or breach. </a:t>
            </a:r>
            <a:endParaRPr lang="en-US" sz="2000" b="1" dirty="0" smtClean="0">
              <a:solidFill>
                <a:srgbClr val="4B4B4B"/>
              </a:solidFill>
              <a:latin typeface="Calibri" pitchFamily="34" charset="0"/>
            </a:endParaRPr>
          </a:p>
        </p:txBody>
      </p:sp>
    </p:spTree>
    <p:extLst>
      <p:ext uri="{BB962C8B-B14F-4D97-AF65-F5344CB8AC3E}">
        <p14:creationId xmlns:p14="http://schemas.microsoft.com/office/powerpoint/2010/main" val="23066503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18" y="369374"/>
            <a:ext cx="8958649" cy="1101079"/>
          </a:xfrm>
          <a:prstGeom prst="rect">
            <a:avLst/>
          </a:prstGeom>
        </p:spPr>
        <p:txBody>
          <a:bodyPr>
            <a:normAutofit/>
          </a:bodyPr>
          <a:lstStyle/>
          <a:p>
            <a:pPr fontAlgn="auto">
              <a:spcAft>
                <a:spcPts val="0"/>
              </a:spcAft>
              <a:defRPr/>
            </a:pPr>
            <a:r>
              <a:rPr lang="en-US" b="1" dirty="0" smtClean="0"/>
              <a:t>Results of Assessment (3)</a:t>
            </a:r>
            <a:endParaRPr lang="en-US" b="1" dirty="0"/>
          </a:p>
        </p:txBody>
      </p:sp>
      <p:sp>
        <p:nvSpPr>
          <p:cNvPr id="27650" name="TextBox 3"/>
          <p:cNvSpPr txBox="1">
            <a:spLocks noChangeArrowheads="1"/>
          </p:cNvSpPr>
          <p:nvPr/>
        </p:nvSpPr>
        <p:spPr bwMode="auto">
          <a:xfrm>
            <a:off x="228600" y="914401"/>
            <a:ext cx="89154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04813">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marL="342900" indent="-342900">
              <a:buSzPct val="70000"/>
              <a:buFont typeface="Wingdings" pitchFamily="2" charset="2"/>
              <a:buChar char="q"/>
            </a:pPr>
            <a:r>
              <a:rPr lang="en-US" sz="2400" b="1" dirty="0" smtClean="0">
                <a:solidFill>
                  <a:srgbClr val="4B4B4B"/>
                </a:solidFill>
                <a:latin typeface="Calibri" pitchFamily="34" charset="0"/>
              </a:rPr>
              <a:t>While most program areas reported using locking filing cabinets, many stored filing cabinets in public areas or did not use double locking cabinets – defined as two locks on the actual cabinet.</a:t>
            </a:r>
          </a:p>
          <a:p>
            <a:pPr marL="342900" indent="-342900">
              <a:buSzPct val="70000"/>
              <a:buFont typeface="Wingdings" pitchFamily="2" charset="2"/>
              <a:buChar char="q"/>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400" b="1" dirty="0" smtClean="0">
                <a:solidFill>
                  <a:srgbClr val="4B4B4B"/>
                </a:solidFill>
                <a:latin typeface="Calibri" pitchFamily="34" charset="0"/>
              </a:rPr>
              <a:t>Nearly 40% reported not destroying paper documents with PII/health information using a cross-cutting shredder.</a:t>
            </a:r>
          </a:p>
          <a:p>
            <a:pPr marL="342900" indent="-342900">
              <a:buSzPct val="70000"/>
              <a:buFont typeface="Wingdings" pitchFamily="2" charset="2"/>
              <a:buChar char="q"/>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400" b="1" dirty="0" smtClean="0">
                <a:solidFill>
                  <a:srgbClr val="4B4B4B"/>
                </a:solidFill>
                <a:latin typeface="Calibri" pitchFamily="34" charset="0"/>
              </a:rPr>
              <a:t>All programs reported limiting the sharing of PII to those with a justifiable public health need; however, over half reported not restricting terms easily associated with HIV/Viral Hepatitis/STD/TB from data transmissions or coding PII/health information. Faxing of PII was common among the LHDs.</a:t>
            </a:r>
          </a:p>
          <a:p>
            <a:pPr marL="342900" indent="-342900">
              <a:buSzPct val="70000"/>
              <a:buFont typeface="Wingdings" pitchFamily="2" charset="2"/>
              <a:buChar char="q"/>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400" b="1" dirty="0" smtClean="0">
                <a:solidFill>
                  <a:srgbClr val="4B4B4B"/>
                </a:solidFill>
                <a:latin typeface="Calibri" pitchFamily="34" charset="0"/>
              </a:rPr>
              <a:t>Program areas were diligent about protecting electronic data. However, some LHDs reported using email to transfer PII. </a:t>
            </a:r>
            <a:endParaRPr lang="en-US" sz="2000" b="1" dirty="0" smtClean="0">
              <a:solidFill>
                <a:srgbClr val="4B4B4B"/>
              </a:solidFill>
              <a:latin typeface="Calibri" pitchFamily="34" charset="0"/>
            </a:endParaRPr>
          </a:p>
        </p:txBody>
      </p:sp>
    </p:spTree>
    <p:extLst>
      <p:ext uri="{BB962C8B-B14F-4D97-AF65-F5344CB8AC3E}">
        <p14:creationId xmlns:p14="http://schemas.microsoft.com/office/powerpoint/2010/main" val="322828663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18" y="369374"/>
            <a:ext cx="8958649" cy="1101079"/>
          </a:xfrm>
          <a:prstGeom prst="rect">
            <a:avLst/>
          </a:prstGeom>
        </p:spPr>
        <p:txBody>
          <a:bodyPr anchor="ctr">
            <a:normAutofit/>
          </a:bodyPr>
          <a:lstStyle/>
          <a:p>
            <a:pPr fontAlgn="auto">
              <a:spcAft>
                <a:spcPts val="0"/>
              </a:spcAft>
              <a:defRPr/>
            </a:pPr>
            <a:r>
              <a:rPr lang="en-US" b="1" dirty="0" smtClean="0"/>
              <a:t>Lessons Learned:</a:t>
            </a:r>
            <a:endParaRPr lang="en-US" b="1" dirty="0"/>
          </a:p>
        </p:txBody>
      </p:sp>
      <p:sp>
        <p:nvSpPr>
          <p:cNvPr id="27650" name="TextBox 3"/>
          <p:cNvSpPr txBox="1">
            <a:spLocks noChangeArrowheads="1"/>
          </p:cNvSpPr>
          <p:nvPr/>
        </p:nvSpPr>
        <p:spPr bwMode="auto">
          <a:xfrm>
            <a:off x="381000" y="1371600"/>
            <a:ext cx="8257309"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04813">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marL="342900" indent="-342900">
              <a:buSzPct val="70000"/>
              <a:buFont typeface="Wingdings" pitchFamily="2" charset="2"/>
              <a:buChar char="q"/>
            </a:pPr>
            <a:r>
              <a:rPr lang="en-US" sz="2400" b="1" dirty="0" smtClean="0">
                <a:solidFill>
                  <a:srgbClr val="4B4B4B"/>
                </a:solidFill>
                <a:latin typeface="Calibri" pitchFamily="34" charset="0"/>
              </a:rPr>
              <a:t>The assessment documented that program areas are attuned the need to for security and confidentiality measures in order to protect PII and health information.</a:t>
            </a:r>
          </a:p>
          <a:p>
            <a:pPr marL="342900" indent="-342900">
              <a:buSzPct val="70000"/>
              <a:buFont typeface="Wingdings" pitchFamily="2" charset="2"/>
              <a:buChar char="q"/>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400" b="1" dirty="0" smtClean="0">
                <a:solidFill>
                  <a:srgbClr val="4B4B4B"/>
                </a:solidFill>
                <a:latin typeface="Calibri" pitchFamily="34" charset="0"/>
              </a:rPr>
              <a:t>In particular, local health department program-wide and site-specific strengths and weaknesses were identified.</a:t>
            </a:r>
          </a:p>
          <a:p>
            <a:pPr marL="342900" indent="-342900">
              <a:buSzPct val="70000"/>
              <a:buFont typeface="Wingdings" pitchFamily="2" charset="2"/>
              <a:buChar char="q"/>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400" b="1" dirty="0" smtClean="0">
                <a:solidFill>
                  <a:srgbClr val="4B4B4B"/>
                </a:solidFill>
                <a:latin typeface="Calibri" pitchFamily="34" charset="0"/>
              </a:rPr>
              <a:t>Results indicate that local health departments universally report concerns regarding the lack of dedicated funding for the enhancement of the physical security of their offices. </a:t>
            </a:r>
          </a:p>
        </p:txBody>
      </p:sp>
    </p:spTree>
    <p:extLst>
      <p:ext uri="{BB962C8B-B14F-4D97-AF65-F5344CB8AC3E}">
        <p14:creationId xmlns:p14="http://schemas.microsoft.com/office/powerpoint/2010/main" val="417673987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18" y="369375"/>
            <a:ext cx="8958649" cy="773626"/>
          </a:xfrm>
          <a:prstGeom prst="rect">
            <a:avLst/>
          </a:prstGeom>
        </p:spPr>
        <p:txBody>
          <a:bodyPr anchor="ctr">
            <a:normAutofit/>
          </a:bodyPr>
          <a:lstStyle/>
          <a:p>
            <a:pPr fontAlgn="auto">
              <a:spcAft>
                <a:spcPts val="0"/>
              </a:spcAft>
              <a:defRPr/>
            </a:pPr>
            <a:r>
              <a:rPr lang="en-US" b="1" dirty="0" smtClean="0"/>
              <a:t>Successful Strategies:</a:t>
            </a:r>
            <a:endParaRPr lang="en-US" b="1" dirty="0"/>
          </a:p>
        </p:txBody>
      </p:sp>
      <p:sp>
        <p:nvSpPr>
          <p:cNvPr id="27650" name="TextBox 3"/>
          <p:cNvSpPr txBox="1">
            <a:spLocks noChangeArrowheads="1"/>
          </p:cNvSpPr>
          <p:nvPr/>
        </p:nvSpPr>
        <p:spPr bwMode="auto">
          <a:xfrm>
            <a:off x="457200" y="1143000"/>
            <a:ext cx="853440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04813">
              <a:defRPr>
                <a:solidFill>
                  <a:schemeClr val="tx1"/>
                </a:solidFill>
                <a:latin typeface="Myriad Web Pro"/>
              </a:defRPr>
            </a:lvl1pPr>
            <a:lvl2pPr marL="742950" indent="-285750">
              <a:defRPr>
                <a:solidFill>
                  <a:schemeClr val="tx1"/>
                </a:solidFill>
                <a:latin typeface="Myriad Web Pro"/>
              </a:defRPr>
            </a:lvl2pPr>
            <a:lvl3pPr marL="1143000" indent="-228600">
              <a:defRPr>
                <a:solidFill>
                  <a:schemeClr val="tx1"/>
                </a:solidFill>
                <a:latin typeface="Myriad Web Pro"/>
              </a:defRPr>
            </a:lvl3pPr>
            <a:lvl4pPr marL="1600200" indent="-228600">
              <a:defRPr>
                <a:solidFill>
                  <a:schemeClr val="tx1"/>
                </a:solidFill>
                <a:latin typeface="Myriad Web Pro"/>
              </a:defRPr>
            </a:lvl4pPr>
            <a:lvl5pPr marL="2057400" indent="-228600">
              <a:defRPr>
                <a:solidFill>
                  <a:schemeClr val="tx1"/>
                </a:solidFill>
                <a:latin typeface="Myriad Web Pro"/>
              </a:defRPr>
            </a:lvl5pPr>
            <a:lvl6pPr marL="2514600" indent="-228600" fontAlgn="base">
              <a:spcBef>
                <a:spcPct val="0"/>
              </a:spcBef>
              <a:spcAft>
                <a:spcPct val="0"/>
              </a:spcAft>
              <a:defRPr>
                <a:solidFill>
                  <a:schemeClr val="tx1"/>
                </a:solidFill>
                <a:latin typeface="Myriad Web Pro"/>
              </a:defRPr>
            </a:lvl6pPr>
            <a:lvl7pPr marL="2971800" indent="-228600" fontAlgn="base">
              <a:spcBef>
                <a:spcPct val="0"/>
              </a:spcBef>
              <a:spcAft>
                <a:spcPct val="0"/>
              </a:spcAft>
              <a:defRPr>
                <a:solidFill>
                  <a:schemeClr val="tx1"/>
                </a:solidFill>
                <a:latin typeface="Myriad Web Pro"/>
              </a:defRPr>
            </a:lvl7pPr>
            <a:lvl8pPr marL="3429000" indent="-228600" fontAlgn="base">
              <a:spcBef>
                <a:spcPct val="0"/>
              </a:spcBef>
              <a:spcAft>
                <a:spcPct val="0"/>
              </a:spcAft>
              <a:defRPr>
                <a:solidFill>
                  <a:schemeClr val="tx1"/>
                </a:solidFill>
                <a:latin typeface="Myriad Web Pro"/>
              </a:defRPr>
            </a:lvl8pPr>
            <a:lvl9pPr marL="3886200" indent="-228600" fontAlgn="base">
              <a:spcBef>
                <a:spcPct val="0"/>
              </a:spcBef>
              <a:spcAft>
                <a:spcPct val="0"/>
              </a:spcAft>
              <a:defRPr>
                <a:solidFill>
                  <a:schemeClr val="tx1"/>
                </a:solidFill>
                <a:latin typeface="Myriad Web Pro"/>
              </a:defRPr>
            </a:lvl9pPr>
          </a:lstStyle>
          <a:p>
            <a:pPr marL="342900" indent="-342900">
              <a:buSzPct val="70000"/>
              <a:buFont typeface="Wingdings" pitchFamily="2" charset="2"/>
              <a:buChar char="q"/>
            </a:pPr>
            <a:r>
              <a:rPr lang="en-US" sz="2400" b="1" dirty="0" smtClean="0">
                <a:solidFill>
                  <a:srgbClr val="4B4B4B"/>
                </a:solidFill>
                <a:latin typeface="Calibri" pitchFamily="34" charset="0"/>
              </a:rPr>
              <a:t>Model documents and resources were requested:</a:t>
            </a:r>
          </a:p>
          <a:p>
            <a:pPr marL="1085850" lvl="1" indent="-342900">
              <a:buFont typeface="Wingdings" pitchFamily="2" charset="2"/>
              <a:buChar char="§"/>
            </a:pPr>
            <a:r>
              <a:rPr lang="en-US" sz="2000" dirty="0" smtClean="0">
                <a:solidFill>
                  <a:srgbClr val="4B4B4B"/>
                </a:solidFill>
                <a:latin typeface="Calibri" pitchFamily="34" charset="0"/>
              </a:rPr>
              <a:t>Sample restricted access signs</a:t>
            </a:r>
          </a:p>
          <a:p>
            <a:pPr marL="1085850" lvl="1" indent="-342900">
              <a:buFont typeface="Wingdings" pitchFamily="2" charset="2"/>
              <a:buChar char="§"/>
            </a:pPr>
            <a:r>
              <a:rPr lang="en-US" sz="2000" dirty="0" smtClean="0">
                <a:solidFill>
                  <a:srgbClr val="4B4B4B"/>
                </a:solidFill>
                <a:latin typeface="Calibri" pitchFamily="34" charset="0"/>
              </a:rPr>
              <a:t>Confidentiality and Security training materials</a:t>
            </a:r>
          </a:p>
          <a:p>
            <a:pPr marL="1085850" lvl="1" indent="-342900">
              <a:buFont typeface="Wingdings" pitchFamily="2" charset="2"/>
              <a:buChar char="§"/>
            </a:pPr>
            <a:r>
              <a:rPr lang="en-US" sz="2000" dirty="0" smtClean="0">
                <a:solidFill>
                  <a:srgbClr val="4B4B4B"/>
                </a:solidFill>
                <a:latin typeface="Calibri" pitchFamily="34" charset="0"/>
              </a:rPr>
              <a:t>Attestation of Confidentiality template</a:t>
            </a:r>
          </a:p>
          <a:p>
            <a:pPr marL="1085850" lvl="1" indent="-342900">
              <a:buFont typeface="Wingdings" pitchFamily="2" charset="2"/>
              <a:buChar char="§"/>
            </a:pPr>
            <a:r>
              <a:rPr lang="en-US" sz="2000" dirty="0" smtClean="0">
                <a:solidFill>
                  <a:srgbClr val="4B4B4B"/>
                </a:solidFill>
                <a:latin typeface="Calibri" pitchFamily="34" charset="0"/>
              </a:rPr>
              <a:t>Computer surplus and memory storage device destruction policies</a:t>
            </a:r>
          </a:p>
          <a:p>
            <a:pPr marL="1085850" lvl="1" indent="-342900">
              <a:buFont typeface="Wingdings" pitchFamily="2" charset="2"/>
              <a:buChar char="§"/>
            </a:pPr>
            <a:r>
              <a:rPr lang="en-US" sz="2000" dirty="0" smtClean="0">
                <a:solidFill>
                  <a:srgbClr val="4B4B4B"/>
                </a:solidFill>
                <a:latin typeface="Calibri" pitchFamily="34" charset="0"/>
              </a:rPr>
              <a:t>Sample data release policies</a:t>
            </a:r>
          </a:p>
          <a:p>
            <a:pPr indent="234950">
              <a:buFont typeface="Arial" pitchFamily="34" charset="0"/>
              <a:buChar char="•"/>
            </a:pPr>
            <a:endParaRPr lang="en-US" sz="2400" b="1" dirty="0" smtClean="0">
              <a:solidFill>
                <a:srgbClr val="4B4B4B"/>
              </a:solidFill>
              <a:latin typeface="Calibri" pitchFamily="34" charset="0"/>
            </a:endParaRPr>
          </a:p>
          <a:p>
            <a:pPr marL="342900" indent="-342900">
              <a:buSzPct val="70000"/>
              <a:buFont typeface="Wingdings" pitchFamily="2" charset="2"/>
              <a:buChar char="q"/>
            </a:pPr>
            <a:r>
              <a:rPr lang="en-US" sz="2400" b="1" dirty="0" smtClean="0">
                <a:solidFill>
                  <a:srgbClr val="4B4B4B"/>
                </a:solidFill>
                <a:latin typeface="Calibri" pitchFamily="34" charset="0"/>
              </a:rPr>
              <a:t>Using data gathered from the assessment, NYSDOH was able to mitigate many identified issues with the enhancement of physical security of office space:</a:t>
            </a:r>
          </a:p>
          <a:p>
            <a:pPr marL="1085850" lvl="1" indent="-342900">
              <a:buFont typeface="Wingdings" pitchFamily="2" charset="2"/>
              <a:buChar char="§"/>
            </a:pPr>
            <a:r>
              <a:rPr lang="en-US" sz="2000" dirty="0" smtClean="0">
                <a:solidFill>
                  <a:srgbClr val="4B4B4B"/>
                </a:solidFill>
                <a:latin typeface="Calibri" pitchFamily="34" charset="0"/>
              </a:rPr>
              <a:t>Cross-cutting shredders</a:t>
            </a:r>
          </a:p>
          <a:p>
            <a:pPr marL="1085850" lvl="1" indent="-342900">
              <a:buFont typeface="Wingdings" pitchFamily="2" charset="2"/>
              <a:buChar char="§"/>
            </a:pPr>
            <a:r>
              <a:rPr lang="en-US" sz="2000" dirty="0" smtClean="0">
                <a:solidFill>
                  <a:srgbClr val="4B4B4B"/>
                </a:solidFill>
                <a:latin typeface="Calibri" pitchFamily="34" charset="0"/>
              </a:rPr>
              <a:t>Bar locks to double lock filing cabinets</a:t>
            </a:r>
          </a:p>
          <a:p>
            <a:pPr marL="1085850" lvl="1" indent="-342900">
              <a:buFont typeface="Wingdings" pitchFamily="2" charset="2"/>
              <a:buChar char="§"/>
            </a:pPr>
            <a:r>
              <a:rPr lang="en-US" sz="2000" dirty="0" smtClean="0">
                <a:solidFill>
                  <a:srgbClr val="4B4B4B"/>
                </a:solidFill>
                <a:latin typeface="Calibri" pitchFamily="34" charset="0"/>
              </a:rPr>
              <a:t>Computer privacy screens</a:t>
            </a:r>
          </a:p>
          <a:p>
            <a:pPr marL="1085850" lvl="1" indent="-342900">
              <a:buFont typeface="Wingdings" pitchFamily="2" charset="2"/>
              <a:buChar char="§"/>
            </a:pPr>
            <a:r>
              <a:rPr lang="en-US" sz="2000" dirty="0" smtClean="0">
                <a:solidFill>
                  <a:srgbClr val="4B4B4B"/>
                </a:solidFill>
                <a:latin typeface="Calibri" pitchFamily="34" charset="0"/>
              </a:rPr>
              <a:t>White noise machines</a:t>
            </a:r>
            <a:endParaRPr lang="en-US" sz="2400" dirty="0" smtClean="0">
              <a:solidFill>
                <a:srgbClr val="4B4B4B"/>
              </a:solidFill>
              <a:latin typeface="Calibri" pitchFamily="34" charset="0"/>
            </a:endParaRPr>
          </a:p>
          <a:p>
            <a:pPr marL="1085850" lvl="1" indent="-342900">
              <a:buFont typeface="Wingdings" pitchFamily="2" charset="2"/>
              <a:buChar char="§"/>
            </a:pPr>
            <a:r>
              <a:rPr lang="en-US" sz="2000" dirty="0" smtClean="0">
                <a:solidFill>
                  <a:srgbClr val="4B4B4B"/>
                </a:solidFill>
                <a:latin typeface="Calibri" pitchFamily="34" charset="0"/>
              </a:rPr>
              <a:t>Door locks</a:t>
            </a:r>
          </a:p>
          <a:p>
            <a:pPr marL="1085850" lvl="1" indent="-342900">
              <a:buFont typeface="Wingdings" pitchFamily="2" charset="2"/>
              <a:buChar char="§"/>
            </a:pPr>
            <a:r>
              <a:rPr lang="en-US" sz="2000" dirty="0" smtClean="0">
                <a:solidFill>
                  <a:srgbClr val="4B4B4B"/>
                </a:solidFill>
                <a:latin typeface="Calibri" pitchFamily="34" charset="0"/>
              </a:rPr>
              <a:t>Installation of electronic security systems</a:t>
            </a:r>
            <a:endParaRPr lang="en-US" dirty="0" smtClean="0">
              <a:solidFill>
                <a:srgbClr val="4B4B4B"/>
              </a:solidFill>
              <a:latin typeface="Calibri" pitchFamily="34" charset="0"/>
            </a:endParaRPr>
          </a:p>
        </p:txBody>
      </p:sp>
    </p:spTree>
    <p:extLst>
      <p:ext uri="{BB962C8B-B14F-4D97-AF65-F5344CB8AC3E}">
        <p14:creationId xmlns:p14="http://schemas.microsoft.com/office/powerpoint/2010/main" val="31774722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676400"/>
          </a:xfrm>
        </p:spPr>
        <p:txBody>
          <a:bodyPr>
            <a:normAutofit fontScale="90000"/>
          </a:bodyPr>
          <a:lstStyle/>
          <a:p>
            <a:pPr lvl="0"/>
            <a:r>
              <a:rPr lang="en-US" sz="3600" dirty="0" smtClean="0">
                <a:solidFill>
                  <a:schemeClr val="accent1"/>
                </a:solidFill>
              </a:rPr>
              <a:t>Integrated Data Security and Confidentiality Guidelines </a:t>
            </a:r>
            <a:br>
              <a:rPr lang="en-US" sz="3600" dirty="0" smtClean="0">
                <a:solidFill>
                  <a:schemeClr val="accent1"/>
                </a:solidFill>
              </a:rPr>
            </a:br>
            <a:r>
              <a:rPr lang="en-US" sz="3600" dirty="0" smtClean="0">
                <a:solidFill>
                  <a:schemeClr val="accent1"/>
                </a:solidFill>
              </a:rPr>
              <a:t/>
            </a:r>
            <a:br>
              <a:rPr lang="en-US" sz="3600" dirty="0" smtClean="0">
                <a:solidFill>
                  <a:schemeClr val="accent1"/>
                </a:solidFill>
              </a:rPr>
            </a:br>
            <a:r>
              <a:rPr lang="en-US" sz="3600" dirty="0" smtClean="0">
                <a:solidFill>
                  <a:schemeClr val="accent1"/>
                </a:solidFill>
              </a:rPr>
              <a:t>The First Step: Conducting an </a:t>
            </a:r>
            <a:r>
              <a:rPr lang="en-US" sz="3600" dirty="0">
                <a:solidFill>
                  <a:schemeClr val="accent1"/>
                </a:solidFill>
              </a:rPr>
              <a:t>Initial </a:t>
            </a:r>
            <a:r>
              <a:rPr lang="en-US" sz="3600" dirty="0" smtClean="0">
                <a:solidFill>
                  <a:schemeClr val="accent1"/>
                </a:solidFill>
              </a:rPr>
              <a:t>Assessment</a:t>
            </a:r>
            <a:br>
              <a:rPr lang="en-US" sz="3600" dirty="0" smtClean="0">
                <a:solidFill>
                  <a:schemeClr val="accent1"/>
                </a:solidFill>
              </a:rPr>
            </a:br>
            <a:r>
              <a:rPr lang="en-US" sz="3600" dirty="0">
                <a:solidFill>
                  <a:schemeClr val="accent1"/>
                </a:solidFill>
              </a:rPr>
              <a:t/>
            </a:r>
            <a:br>
              <a:rPr lang="en-US" sz="3600" dirty="0">
                <a:solidFill>
                  <a:schemeClr val="accent1"/>
                </a:solidFill>
              </a:rPr>
            </a:br>
            <a:r>
              <a:rPr lang="en-US" sz="3600" dirty="0">
                <a:solidFill>
                  <a:schemeClr val="accent1"/>
                </a:solidFill>
              </a:rPr>
              <a:t>Introduction and Welcome</a:t>
            </a:r>
            <a:r>
              <a:rPr lang="en-US" sz="3600" dirty="0"/>
              <a:t/>
            </a:r>
            <a:br>
              <a:rPr lang="en-US" sz="3600" dirty="0"/>
            </a:br>
            <a:r>
              <a:rPr lang="en-US" sz="3600" dirty="0" smtClean="0"/>
              <a:t/>
            </a:r>
            <a:br>
              <a:rPr lang="en-US" sz="3600" dirty="0" smtClean="0"/>
            </a:br>
            <a:endParaRPr lang="en-US" dirty="0"/>
          </a:p>
        </p:txBody>
      </p:sp>
      <p:sp>
        <p:nvSpPr>
          <p:cNvPr id="3" name="Subtitle 2"/>
          <p:cNvSpPr>
            <a:spLocks noGrp="1"/>
          </p:cNvSpPr>
          <p:nvPr>
            <p:ph type="subTitle" idx="1"/>
          </p:nvPr>
        </p:nvSpPr>
        <p:spPr>
          <a:xfrm>
            <a:off x="1524000" y="3810000"/>
            <a:ext cx="6400800" cy="457200"/>
          </a:xfrm>
        </p:spPr>
        <p:txBody>
          <a:bodyPr/>
          <a:lstStyle/>
          <a:p>
            <a:r>
              <a:rPr lang="en-US" sz="2800" dirty="0" smtClean="0"/>
              <a:t>Nathalie Roberts</a:t>
            </a:r>
            <a:endParaRPr lang="en-US" sz="2800" dirty="0"/>
          </a:p>
          <a:p>
            <a:r>
              <a:rPr lang="en-US" sz="2400" i="1" dirty="0" smtClean="0"/>
              <a:t>Senior Advisor for Program Integration NCHHSTP</a:t>
            </a:r>
            <a:endParaRPr lang="en-US" sz="2400" dirty="0"/>
          </a:p>
          <a:p>
            <a:r>
              <a:rPr lang="en-US" sz="2400" b="1" dirty="0" smtClean="0"/>
              <a:t> </a:t>
            </a:r>
            <a:r>
              <a:rPr lang="en-US" sz="2400" b="1" dirty="0"/>
              <a:t>April </a:t>
            </a:r>
            <a:r>
              <a:rPr lang="en-US" sz="2400" b="1" dirty="0" smtClean="0"/>
              <a:t>18, 2013</a:t>
            </a:r>
            <a:endParaRPr lang="en-US" sz="2400" dirty="0"/>
          </a:p>
          <a:p>
            <a:endParaRPr lang="en-US" dirty="0"/>
          </a:p>
        </p:txBody>
      </p:sp>
      <p:sp>
        <p:nvSpPr>
          <p:cNvPr id="5" name="Text Placeholder 4"/>
          <p:cNvSpPr>
            <a:spLocks noGrp="1"/>
          </p:cNvSpPr>
          <p:nvPr>
            <p:ph type="body" sz="quarter" idx="11"/>
          </p:nvPr>
        </p:nvSpPr>
        <p:spPr/>
        <p:txBody>
          <a:bodyPr/>
          <a:lstStyle/>
          <a:p>
            <a:r>
              <a:rPr lang="en-US" dirty="0"/>
              <a:t>National Center for HIV/AIDS, Viral </a:t>
            </a:r>
            <a:r>
              <a:rPr lang="en-US" dirty="0" smtClean="0"/>
              <a:t>Hepatitis</a:t>
            </a:r>
            <a:r>
              <a:rPr lang="en-US" dirty="0"/>
              <a:t>, STD &amp; TB Prevention</a:t>
            </a:r>
          </a:p>
          <a:p>
            <a:endParaRPr lang="en-US" dirty="0"/>
          </a:p>
        </p:txBody>
      </p:sp>
      <p:sp>
        <p:nvSpPr>
          <p:cNvPr id="6" name="Text Placeholder 5"/>
          <p:cNvSpPr>
            <a:spLocks noGrp="1"/>
          </p:cNvSpPr>
          <p:nvPr>
            <p:ph type="body" sz="quarter" idx="12"/>
          </p:nvPr>
        </p:nvSpPr>
        <p:spPr/>
        <p:txBody>
          <a:bodyPr/>
          <a:lstStyle/>
          <a:p>
            <a:r>
              <a:rPr lang="en-US" dirty="0" smtClean="0"/>
              <a:t>Office of the Director</a:t>
            </a:r>
            <a:endParaRPr lang="en-US" dirty="0"/>
          </a:p>
        </p:txBody>
      </p:sp>
    </p:spTree>
    <p:extLst>
      <p:ext uri="{BB962C8B-B14F-4D97-AF65-F5344CB8AC3E}">
        <p14:creationId xmlns:p14="http://schemas.microsoft.com/office/powerpoint/2010/main" val="4294905566"/>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3" descr="DOH_Logo_BlueOnWhite_LARG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7000" y="3962400"/>
            <a:ext cx="3912779"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990600"/>
            <a:ext cx="8229600" cy="2895600"/>
          </a:xfrm>
          <a:prstGeom prst="rect">
            <a:avLst/>
          </a:prstGeom>
        </p:spPr>
        <p:txBody>
          <a:bodyPr anchor="ctr"/>
          <a:lstStyle/>
          <a:p>
            <a:pPr marL="182880" indent="-182880" fontAlgn="auto">
              <a:spcAft>
                <a:spcPts val="0"/>
              </a:spcAft>
              <a:defRPr/>
            </a:pPr>
            <a:r>
              <a:rPr lang="en-US" dirty="0" smtClean="0"/>
              <a:t>Bridget J. Anderson, PhD</a:t>
            </a:r>
            <a:br>
              <a:rPr lang="en-US" dirty="0" smtClean="0"/>
            </a:br>
            <a:r>
              <a:rPr lang="en-US" dirty="0" smtClean="0">
                <a:hlinkClick r:id="rId4"/>
              </a:rPr>
              <a:t>bja03@health.state.ny.us</a:t>
            </a:r>
            <a:r>
              <a:rPr lang="en-US" dirty="0" smtClean="0"/>
              <a:t/>
            </a:r>
            <a:br>
              <a:rPr lang="en-US" dirty="0" smtClean="0"/>
            </a:br>
            <a:r>
              <a:rPr lang="en-US" dirty="0" smtClean="0"/>
              <a:t>518-474-4284</a:t>
            </a:r>
            <a:endParaRPr lang="en-US" dirty="0"/>
          </a:p>
        </p:txBody>
      </p:sp>
    </p:spTree>
    <p:extLst>
      <p:ext uri="{BB962C8B-B14F-4D97-AF65-F5344CB8AC3E}">
        <p14:creationId xmlns:p14="http://schemas.microsoft.com/office/powerpoint/2010/main" val="36857874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Webinar Agenda</a:t>
            </a:r>
            <a:br>
              <a:rPr lang="en-US" dirty="0" smtClean="0"/>
            </a:br>
            <a:endParaRPr lang="en-US" dirty="0">
              <a:solidFill>
                <a:srgbClr val="FF0000"/>
              </a:solidFill>
            </a:endParaRPr>
          </a:p>
        </p:txBody>
      </p:sp>
      <p:sp>
        <p:nvSpPr>
          <p:cNvPr id="3" name="Content Placeholder 2"/>
          <p:cNvSpPr>
            <a:spLocks noGrp="1"/>
          </p:cNvSpPr>
          <p:nvPr>
            <p:ph idx="1"/>
          </p:nvPr>
        </p:nvSpPr>
        <p:spPr>
          <a:xfrm>
            <a:off x="457200" y="1371600"/>
            <a:ext cx="8229600" cy="4525963"/>
          </a:xfrm>
        </p:spPr>
        <p:txBody>
          <a:bodyPr>
            <a:normAutofit fontScale="85000" lnSpcReduction="20000"/>
          </a:bodyPr>
          <a:lstStyle/>
          <a:p>
            <a:r>
              <a:rPr lang="en-US" sz="2800" dirty="0"/>
              <a:t>Moderator: Vincent Fears, Program Consultant/Project Officer, Division of TB Elimination</a:t>
            </a:r>
          </a:p>
          <a:p>
            <a:r>
              <a:rPr lang="en-US" sz="2800" dirty="0" smtClean="0">
                <a:latin typeface="+mj-lt"/>
              </a:rPr>
              <a:t>Introduction and Welcome: Nathalie Roberts, Senior Advisor </a:t>
            </a:r>
            <a:r>
              <a:rPr lang="en-US" sz="2800" dirty="0">
                <a:latin typeface="+mj-lt"/>
                <a:ea typeface="Calibri"/>
                <a:cs typeface="Times New Roman"/>
              </a:rPr>
              <a:t>Program Integration in the </a:t>
            </a:r>
            <a:r>
              <a:rPr lang="en-US" sz="2800" dirty="0" smtClean="0">
                <a:latin typeface="+mj-lt"/>
                <a:ea typeface="Calibri"/>
                <a:cs typeface="Times New Roman"/>
              </a:rPr>
              <a:t>NCHHSTP </a:t>
            </a:r>
            <a:r>
              <a:rPr lang="en-US" sz="2800" dirty="0">
                <a:latin typeface="+mj-lt"/>
                <a:ea typeface="Calibri"/>
                <a:cs typeface="Times New Roman"/>
              </a:rPr>
              <a:t>Office of the Director </a:t>
            </a:r>
            <a:r>
              <a:rPr lang="en-US" sz="2800" dirty="0" smtClean="0">
                <a:latin typeface="+mj-lt"/>
              </a:rPr>
              <a:t>(PCSI)</a:t>
            </a:r>
          </a:p>
          <a:p>
            <a:r>
              <a:rPr lang="en-US" sz="2800" dirty="0" smtClean="0"/>
              <a:t>Lead Presenter: Sam Costa, Deputy Branch Chief, QSDMB, DHAP NCHHSTP</a:t>
            </a:r>
          </a:p>
          <a:p>
            <a:r>
              <a:rPr lang="en-US" sz="2800" dirty="0" smtClean="0"/>
              <a:t>State Grantee: Bridget Anderson,</a:t>
            </a:r>
            <a:r>
              <a:rPr lang="en-US" sz="2800" b="1" dirty="0"/>
              <a:t> </a:t>
            </a:r>
            <a:r>
              <a:rPr lang="en-US" sz="2800" dirty="0"/>
              <a:t>Director of the Bureau of HIV/AIDS </a:t>
            </a:r>
            <a:r>
              <a:rPr lang="en-US" sz="2800" dirty="0" smtClean="0"/>
              <a:t>Epidemiology, New </a:t>
            </a:r>
            <a:r>
              <a:rPr lang="en-US" sz="2800" dirty="0"/>
              <a:t>York State Department of Health </a:t>
            </a:r>
            <a:endParaRPr lang="en-US" sz="2800" dirty="0" smtClean="0"/>
          </a:p>
          <a:p>
            <a:r>
              <a:rPr lang="en-US" sz="2800" dirty="0" smtClean="0">
                <a:solidFill>
                  <a:schemeClr val="accent6">
                    <a:lumMod val="50000"/>
                  </a:schemeClr>
                </a:solidFill>
              </a:rPr>
              <a:t>City Grantee: Katherine </a:t>
            </a:r>
            <a:r>
              <a:rPr lang="en-US" sz="2800" dirty="0" err="1" smtClean="0">
                <a:solidFill>
                  <a:schemeClr val="accent6">
                    <a:lumMod val="50000"/>
                  </a:schemeClr>
                </a:solidFill>
              </a:rPr>
              <a:t>Endress</a:t>
            </a:r>
            <a:r>
              <a:rPr lang="en-US" sz="2800" dirty="0" smtClean="0">
                <a:solidFill>
                  <a:schemeClr val="accent6">
                    <a:lumMod val="50000"/>
                  </a:schemeClr>
                </a:solidFill>
              </a:rPr>
              <a:t>, Public Health Advisor, STI/HIV Division Chicago Department of Public Health </a:t>
            </a:r>
          </a:p>
          <a:p>
            <a:r>
              <a:rPr lang="en-US" sz="2800" dirty="0" smtClean="0"/>
              <a:t>Questions and Discussion: presenters and participants</a:t>
            </a:r>
            <a:endParaRPr lang="en-US" sz="2800" dirty="0"/>
          </a:p>
        </p:txBody>
      </p:sp>
    </p:spTree>
    <p:extLst>
      <p:ext uri="{BB962C8B-B14F-4D97-AF65-F5344CB8AC3E}">
        <p14:creationId xmlns:p14="http://schemas.microsoft.com/office/powerpoint/2010/main" val="28643642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1981200"/>
            <a:ext cx="8229600" cy="1676400"/>
          </a:xfrm>
        </p:spPr>
        <p:txBody>
          <a:bodyPr/>
          <a:lstStyle/>
          <a:p>
            <a:pPr algn="ctr">
              <a:lnSpc>
                <a:spcPts val="3000"/>
              </a:lnSpc>
            </a:pPr>
            <a:r>
              <a:rPr lang="en-US" sz="2800" cap="none" dirty="0" smtClean="0"/>
              <a:t>Conducting a Security and Confidentiality Assessment of an STI/HIV Program:</a:t>
            </a:r>
            <a:br>
              <a:rPr lang="en-US" sz="2800" cap="none" dirty="0" smtClean="0"/>
            </a:br>
            <a:r>
              <a:rPr lang="en-US" sz="2800" cap="none" dirty="0" smtClean="0"/>
              <a:t>The Chicago Experience </a:t>
            </a:r>
            <a:endParaRPr lang="en-US" sz="2800" cap="none" dirty="0"/>
          </a:p>
        </p:txBody>
      </p:sp>
      <p:sp>
        <p:nvSpPr>
          <p:cNvPr id="8" name="Subtitle 1"/>
          <p:cNvSpPr txBox="1">
            <a:spLocks/>
          </p:cNvSpPr>
          <p:nvPr/>
        </p:nvSpPr>
        <p:spPr>
          <a:xfrm>
            <a:off x="1371600" y="3810000"/>
            <a:ext cx="6400800" cy="457200"/>
          </a:xfrm>
          <a:prstGeom prst="rect">
            <a:avLst/>
          </a:prstGeom>
        </p:spPr>
        <p:txBody>
          <a:bodyPr anchor="b"/>
          <a:lstStyle>
            <a:lvl1pPr marL="0" indent="0" algn="l" defTabSz="914400" rtl="0" eaLnBrk="1" latinLnBrk="0" hangingPunct="1">
              <a:lnSpc>
                <a:spcPts val="2200"/>
              </a:lnSpc>
              <a:spcBef>
                <a:spcPct val="20000"/>
              </a:spcBef>
              <a:buFont typeface="Arial" pitchFamily="34" charset="0"/>
              <a:buNone/>
              <a:defRPr sz="2000" kern="1200" baseline="0">
                <a:solidFill>
                  <a:schemeClr val="bg2"/>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ctr"/>
            <a:r>
              <a:rPr lang="en-US" b="1" dirty="0" smtClean="0">
                <a:solidFill>
                  <a:srgbClr val="4B4B4B"/>
                </a:solidFill>
              </a:rPr>
              <a:t>Katherine </a:t>
            </a:r>
            <a:r>
              <a:rPr lang="en-US" b="1" dirty="0" err="1" smtClean="0">
                <a:solidFill>
                  <a:srgbClr val="4B4B4B"/>
                </a:solidFill>
              </a:rPr>
              <a:t>Endress</a:t>
            </a:r>
            <a:r>
              <a:rPr lang="en-US" b="1" dirty="0" smtClean="0">
                <a:solidFill>
                  <a:srgbClr val="4B4B4B"/>
                </a:solidFill>
              </a:rPr>
              <a:t>, MPH</a:t>
            </a:r>
            <a:endParaRPr lang="en-US" b="1" dirty="0">
              <a:solidFill>
                <a:srgbClr val="4B4B4B"/>
              </a:solidFill>
            </a:endParaRPr>
          </a:p>
        </p:txBody>
      </p:sp>
      <p:sp>
        <p:nvSpPr>
          <p:cNvPr id="9" name="Text Placeholder 2"/>
          <p:cNvSpPr>
            <a:spLocks noGrp="1"/>
          </p:cNvSpPr>
          <p:nvPr>
            <p:ph type="body" sz="quarter" idx="4294967295"/>
          </p:nvPr>
        </p:nvSpPr>
        <p:spPr>
          <a:xfrm>
            <a:off x="1066800" y="4267200"/>
            <a:ext cx="7010400" cy="1295400"/>
          </a:xfrm>
          <a:prstGeom prst="rect">
            <a:avLst/>
          </a:prstGeom>
        </p:spPr>
        <p:txBody>
          <a:bodyPr/>
          <a:lstStyle/>
          <a:p>
            <a:pPr marL="0" indent="0" algn="ctr">
              <a:buNone/>
            </a:pPr>
            <a:r>
              <a:rPr lang="en-US" sz="1800" dirty="0" smtClean="0"/>
              <a:t>Public Health Advisor</a:t>
            </a:r>
          </a:p>
          <a:p>
            <a:pPr marL="0" indent="0" algn="ctr">
              <a:buNone/>
            </a:pPr>
            <a:endParaRPr lang="en-US" sz="1800" dirty="0" smtClean="0"/>
          </a:p>
          <a:p>
            <a:pPr marL="0" indent="0" algn="ctr">
              <a:buNone/>
            </a:pPr>
            <a:r>
              <a:rPr lang="en-US" sz="1800" dirty="0" smtClean="0"/>
              <a:t>Integrating Data Security and Confidentiality Guidelines for HIV, Viral Hepatitis, STD, and TB Programs:  Conducting an Initial Assessment</a:t>
            </a:r>
          </a:p>
          <a:p>
            <a:pPr marL="0" indent="0" algn="ctr">
              <a:buNone/>
            </a:pPr>
            <a:r>
              <a:rPr lang="en-US" sz="1800" dirty="0" smtClean="0"/>
              <a:t>April 18, 2013</a:t>
            </a:r>
            <a:endParaRPr lang="en-US" sz="1800" dirty="0"/>
          </a:p>
        </p:txBody>
      </p:sp>
    </p:spTree>
    <p:extLst>
      <p:ext uri="{BB962C8B-B14F-4D97-AF65-F5344CB8AC3E}">
        <p14:creationId xmlns:p14="http://schemas.microsoft.com/office/powerpoint/2010/main" val="1796703545"/>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Overview of CDPH STI/HIV Program</a:t>
            </a:r>
            <a:endParaRPr lang="en-US" dirty="0"/>
          </a:p>
        </p:txBody>
      </p:sp>
      <p:sp>
        <p:nvSpPr>
          <p:cNvPr id="5" name="Content Placeholder 4"/>
          <p:cNvSpPr>
            <a:spLocks noGrp="1"/>
          </p:cNvSpPr>
          <p:nvPr>
            <p:ph idx="1"/>
          </p:nvPr>
        </p:nvSpPr>
        <p:spPr>
          <a:xfrm>
            <a:off x="457200" y="1600201"/>
            <a:ext cx="8229600" cy="1752599"/>
          </a:xfrm>
        </p:spPr>
        <p:txBody>
          <a:bodyPr/>
          <a:lstStyle/>
          <a:p>
            <a:r>
              <a:rPr lang="en-US" dirty="0" smtClean="0"/>
              <a:t>9 locations</a:t>
            </a:r>
          </a:p>
          <a:p>
            <a:pPr lvl="1"/>
            <a:r>
              <a:rPr lang="en-US" dirty="0"/>
              <a:t>5</a:t>
            </a:r>
            <a:r>
              <a:rPr lang="en-US" dirty="0" smtClean="0"/>
              <a:t> Specialty Clinics </a:t>
            </a:r>
          </a:p>
          <a:p>
            <a:pPr lvl="1"/>
            <a:r>
              <a:rPr lang="en-US" dirty="0" smtClean="0"/>
              <a:t>STI Surveillance &amp; Syphilis Elimination Unit office</a:t>
            </a:r>
          </a:p>
          <a:p>
            <a:pPr lvl="1"/>
            <a:r>
              <a:rPr lang="en-US" dirty="0" smtClean="0"/>
              <a:t>3 Cook County facilities housing CDPH staff</a:t>
            </a:r>
            <a:endParaRPr lang="en-US" dirty="0"/>
          </a:p>
        </p:txBody>
      </p:sp>
      <p:sp>
        <p:nvSpPr>
          <p:cNvPr id="6" name="Content Placeholder 4"/>
          <p:cNvSpPr txBox="1">
            <a:spLocks/>
          </p:cNvSpPr>
          <p:nvPr/>
        </p:nvSpPr>
        <p:spPr>
          <a:xfrm>
            <a:off x="584812" y="3733800"/>
            <a:ext cx="3910988" cy="1752599"/>
          </a:xfrm>
          <a:prstGeom prst="rect">
            <a:avLst/>
          </a:prstGeom>
        </p:spPr>
        <p:txBody>
          <a:bodyPr/>
          <a:lstStyle>
            <a:lvl1pPr marL="342900" indent="-342900" algn="l" defTabSz="914400" rtl="0" eaLnBrk="1" latinLnBrk="0" hangingPunct="1">
              <a:spcBef>
                <a:spcPct val="20000"/>
              </a:spcBef>
              <a:buClr>
                <a:schemeClr val="tx1"/>
              </a:buClr>
              <a:buSzPct val="70000"/>
              <a:buFont typeface="Wingdings" pitchFamily="2" charset="2"/>
              <a:buChar char="q"/>
              <a:defRPr sz="2400" b="1" kern="1200" baseline="0">
                <a:solidFill>
                  <a:schemeClr val="bg2"/>
                </a:solidFill>
                <a:latin typeface="+mn-lt"/>
                <a:ea typeface="+mn-ea"/>
                <a:cs typeface="+mn-cs"/>
              </a:defRPr>
            </a:lvl1pPr>
            <a:lvl2pPr marL="742950" indent="-285750" algn="l" defTabSz="914400" rtl="0" eaLnBrk="1" latinLnBrk="0" hangingPunct="1">
              <a:spcBef>
                <a:spcPct val="20000"/>
              </a:spcBef>
              <a:buClr>
                <a:schemeClr val="tx1"/>
              </a:buClr>
              <a:buSzPct val="100000"/>
              <a:buFont typeface="Wingdings" pitchFamily="2" charset="2"/>
              <a:buChar char="§"/>
              <a:defRPr sz="2000" kern="1200">
                <a:solidFill>
                  <a:schemeClr val="bg2"/>
                </a:solidFill>
                <a:latin typeface="+mn-lt"/>
                <a:ea typeface="+mn-ea"/>
                <a:cs typeface="+mn-cs"/>
              </a:defRPr>
            </a:lvl2pPr>
            <a:lvl3pPr marL="1143000" indent="-228600" algn="l" defTabSz="914400" rtl="0" eaLnBrk="1" latinLnBrk="0" hangingPunct="1">
              <a:spcBef>
                <a:spcPct val="20000"/>
              </a:spcBef>
              <a:buClr>
                <a:schemeClr val="tx1"/>
              </a:buClr>
              <a:buSzPct val="100000"/>
              <a:buFont typeface="Arial" pitchFamily="34" charset="0"/>
              <a:buChar char="•"/>
              <a:defRPr sz="1800" kern="1200">
                <a:solidFill>
                  <a:schemeClr val="bg2"/>
                </a:solidFill>
                <a:latin typeface="+mn-lt"/>
                <a:ea typeface="+mn-ea"/>
                <a:cs typeface="+mn-cs"/>
              </a:defRPr>
            </a:lvl3pPr>
            <a:lvl4pPr marL="1600200" indent="-228600" algn="l" defTabSz="914400" rtl="0" eaLnBrk="1" latinLnBrk="0" hangingPunct="1">
              <a:spcBef>
                <a:spcPct val="20000"/>
              </a:spcBef>
              <a:buClr>
                <a:schemeClr val="tx1"/>
              </a:buClr>
              <a:buSzPct val="70000"/>
              <a:buFont typeface="Courier New" pitchFamily="49" charset="0"/>
              <a:buChar char="o"/>
              <a:defRPr sz="1800" kern="1200" baseline="0">
                <a:solidFill>
                  <a:schemeClr val="bg2"/>
                </a:solidFill>
                <a:latin typeface="+mn-lt"/>
                <a:ea typeface="+mn-ea"/>
                <a:cs typeface="+mn-cs"/>
              </a:defRPr>
            </a:lvl4pPr>
            <a:lvl5pPr marL="2057400" indent="-228600" algn="l" defTabSz="914400" rtl="0" eaLnBrk="1" latinLnBrk="0" hangingPunct="1">
              <a:spcBef>
                <a:spcPct val="20000"/>
              </a:spcBef>
              <a:buClr>
                <a:schemeClr val="tx1"/>
              </a:buClr>
              <a:buSzPct val="70000"/>
              <a:buFont typeface="Arial" pitchFamily="34" charset="0"/>
              <a:buChar char="•"/>
              <a:defRPr sz="18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0039A6"/>
              </a:buClr>
            </a:pPr>
            <a:r>
              <a:rPr lang="en-US" dirty="0" smtClean="0">
                <a:solidFill>
                  <a:srgbClr val="4B4B4B"/>
                </a:solidFill>
              </a:rPr>
              <a:t>Staff</a:t>
            </a:r>
          </a:p>
          <a:p>
            <a:pPr lvl="1">
              <a:buClr>
                <a:srgbClr val="0039A6"/>
              </a:buClr>
            </a:pPr>
            <a:r>
              <a:rPr lang="en-US" dirty="0" smtClean="0">
                <a:solidFill>
                  <a:srgbClr val="4B4B4B"/>
                </a:solidFill>
              </a:rPr>
              <a:t>Epidemiologists</a:t>
            </a:r>
          </a:p>
          <a:p>
            <a:pPr lvl="1">
              <a:buClr>
                <a:srgbClr val="0039A6"/>
              </a:buClr>
            </a:pPr>
            <a:r>
              <a:rPr lang="en-US" dirty="0" smtClean="0">
                <a:solidFill>
                  <a:srgbClr val="4B4B4B"/>
                </a:solidFill>
              </a:rPr>
              <a:t>Field Operations Managers</a:t>
            </a:r>
            <a:endParaRPr lang="en-US" dirty="0">
              <a:solidFill>
                <a:srgbClr val="4B4B4B"/>
              </a:solidFill>
            </a:endParaRPr>
          </a:p>
          <a:p>
            <a:pPr lvl="1">
              <a:buClr>
                <a:srgbClr val="0039A6"/>
              </a:buClr>
            </a:pPr>
            <a:r>
              <a:rPr lang="en-US" dirty="0">
                <a:solidFill>
                  <a:srgbClr val="4B4B4B"/>
                </a:solidFill>
              </a:rPr>
              <a:t>Front Line </a:t>
            </a:r>
            <a:r>
              <a:rPr lang="en-US" dirty="0" smtClean="0">
                <a:solidFill>
                  <a:srgbClr val="4B4B4B"/>
                </a:solidFill>
              </a:rPr>
              <a:t>Supervisors</a:t>
            </a:r>
            <a:endParaRPr lang="en-US" dirty="0">
              <a:solidFill>
                <a:srgbClr val="4B4B4B"/>
              </a:solidFill>
            </a:endParaRPr>
          </a:p>
          <a:p>
            <a:pPr lvl="1">
              <a:buClr>
                <a:srgbClr val="0039A6"/>
              </a:buClr>
            </a:pPr>
            <a:r>
              <a:rPr lang="en-US" dirty="0">
                <a:solidFill>
                  <a:srgbClr val="4B4B4B"/>
                </a:solidFill>
              </a:rPr>
              <a:t>Clinic Disease Intervention Specialists (DIS</a:t>
            </a:r>
            <a:r>
              <a:rPr lang="en-US" dirty="0" smtClean="0">
                <a:solidFill>
                  <a:srgbClr val="4B4B4B"/>
                </a:solidFill>
              </a:rPr>
              <a:t>)</a:t>
            </a:r>
            <a:endParaRPr lang="en-US" dirty="0">
              <a:solidFill>
                <a:srgbClr val="4B4B4B"/>
              </a:solidFill>
            </a:endParaRPr>
          </a:p>
        </p:txBody>
      </p:sp>
      <p:sp>
        <p:nvSpPr>
          <p:cNvPr id="7" name="Content Placeholder 4"/>
          <p:cNvSpPr txBox="1">
            <a:spLocks/>
          </p:cNvSpPr>
          <p:nvPr/>
        </p:nvSpPr>
        <p:spPr>
          <a:xfrm>
            <a:off x="4394812" y="3733801"/>
            <a:ext cx="3834788" cy="1752599"/>
          </a:xfrm>
          <a:prstGeom prst="rect">
            <a:avLst/>
          </a:prstGeom>
        </p:spPr>
        <p:txBody>
          <a:bodyPr/>
          <a:lstStyle>
            <a:lvl1pPr marL="342900" indent="-342900" algn="l" defTabSz="914400" rtl="0" eaLnBrk="1" latinLnBrk="0" hangingPunct="1">
              <a:spcBef>
                <a:spcPct val="20000"/>
              </a:spcBef>
              <a:buClr>
                <a:schemeClr val="tx1"/>
              </a:buClr>
              <a:buSzPct val="70000"/>
              <a:buFont typeface="Wingdings" pitchFamily="2" charset="2"/>
              <a:buChar char="q"/>
              <a:defRPr sz="2400" b="1" kern="1200" baseline="0">
                <a:solidFill>
                  <a:schemeClr val="bg2"/>
                </a:solidFill>
                <a:latin typeface="+mn-lt"/>
                <a:ea typeface="+mn-ea"/>
                <a:cs typeface="+mn-cs"/>
              </a:defRPr>
            </a:lvl1pPr>
            <a:lvl2pPr marL="742950" indent="-285750" algn="l" defTabSz="914400" rtl="0" eaLnBrk="1" latinLnBrk="0" hangingPunct="1">
              <a:spcBef>
                <a:spcPct val="20000"/>
              </a:spcBef>
              <a:buClr>
                <a:schemeClr val="tx1"/>
              </a:buClr>
              <a:buSzPct val="100000"/>
              <a:buFont typeface="Wingdings" pitchFamily="2" charset="2"/>
              <a:buChar char="§"/>
              <a:defRPr sz="2000" kern="1200">
                <a:solidFill>
                  <a:schemeClr val="bg2"/>
                </a:solidFill>
                <a:latin typeface="+mn-lt"/>
                <a:ea typeface="+mn-ea"/>
                <a:cs typeface="+mn-cs"/>
              </a:defRPr>
            </a:lvl2pPr>
            <a:lvl3pPr marL="1143000" indent="-228600" algn="l" defTabSz="914400" rtl="0" eaLnBrk="1" latinLnBrk="0" hangingPunct="1">
              <a:spcBef>
                <a:spcPct val="20000"/>
              </a:spcBef>
              <a:buClr>
                <a:schemeClr val="tx1"/>
              </a:buClr>
              <a:buSzPct val="100000"/>
              <a:buFont typeface="Arial" pitchFamily="34" charset="0"/>
              <a:buChar char="•"/>
              <a:defRPr sz="1800" kern="1200">
                <a:solidFill>
                  <a:schemeClr val="bg2"/>
                </a:solidFill>
                <a:latin typeface="+mn-lt"/>
                <a:ea typeface="+mn-ea"/>
                <a:cs typeface="+mn-cs"/>
              </a:defRPr>
            </a:lvl3pPr>
            <a:lvl4pPr marL="1600200" indent="-228600" algn="l" defTabSz="914400" rtl="0" eaLnBrk="1" latinLnBrk="0" hangingPunct="1">
              <a:spcBef>
                <a:spcPct val="20000"/>
              </a:spcBef>
              <a:buClr>
                <a:schemeClr val="tx1"/>
              </a:buClr>
              <a:buSzPct val="70000"/>
              <a:buFont typeface="Courier New" pitchFamily="49" charset="0"/>
              <a:buChar char="o"/>
              <a:defRPr sz="1800" kern="1200" baseline="0">
                <a:solidFill>
                  <a:schemeClr val="bg2"/>
                </a:solidFill>
                <a:latin typeface="+mn-lt"/>
                <a:ea typeface="+mn-ea"/>
                <a:cs typeface="+mn-cs"/>
              </a:defRPr>
            </a:lvl4pPr>
            <a:lvl5pPr marL="2057400" indent="-228600" algn="l" defTabSz="914400" rtl="0" eaLnBrk="1" latinLnBrk="0" hangingPunct="1">
              <a:spcBef>
                <a:spcPct val="20000"/>
              </a:spcBef>
              <a:buClr>
                <a:schemeClr val="tx1"/>
              </a:buClr>
              <a:buSzPct val="70000"/>
              <a:buFont typeface="Arial" pitchFamily="34" charset="0"/>
              <a:buChar char="•"/>
              <a:defRPr sz="18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039A6"/>
              </a:buClr>
              <a:buFont typeface="Wingdings" pitchFamily="2" charset="2"/>
              <a:buNone/>
            </a:pPr>
            <a:endParaRPr lang="en-US" dirty="0" smtClean="0">
              <a:solidFill>
                <a:srgbClr val="4B4B4B"/>
              </a:solidFill>
            </a:endParaRPr>
          </a:p>
          <a:p>
            <a:pPr lvl="1">
              <a:buClr>
                <a:srgbClr val="0039A6"/>
              </a:buClr>
            </a:pPr>
            <a:r>
              <a:rPr lang="en-US" dirty="0" smtClean="0">
                <a:solidFill>
                  <a:srgbClr val="4B4B4B"/>
                </a:solidFill>
              </a:rPr>
              <a:t>Surveillance DIS</a:t>
            </a:r>
          </a:p>
          <a:p>
            <a:pPr lvl="1">
              <a:buClr>
                <a:srgbClr val="0039A6"/>
              </a:buClr>
            </a:pPr>
            <a:r>
              <a:rPr lang="en-US" dirty="0" smtClean="0">
                <a:solidFill>
                  <a:srgbClr val="4B4B4B"/>
                </a:solidFill>
              </a:rPr>
              <a:t>Data Entry Operators</a:t>
            </a:r>
          </a:p>
          <a:p>
            <a:pPr lvl="1">
              <a:buClr>
                <a:srgbClr val="0039A6"/>
              </a:buClr>
            </a:pPr>
            <a:r>
              <a:rPr lang="en-US" dirty="0" smtClean="0">
                <a:solidFill>
                  <a:srgbClr val="4B4B4B"/>
                </a:solidFill>
              </a:rPr>
              <a:t>Syphilis Elimination Unit</a:t>
            </a:r>
          </a:p>
          <a:p>
            <a:pPr lvl="1">
              <a:buClr>
                <a:srgbClr val="0039A6"/>
              </a:buClr>
            </a:pPr>
            <a:r>
              <a:rPr lang="en-US" dirty="0" smtClean="0">
                <a:solidFill>
                  <a:srgbClr val="4B4B4B"/>
                </a:solidFill>
              </a:rPr>
              <a:t>Adolescent Health</a:t>
            </a:r>
          </a:p>
        </p:txBody>
      </p:sp>
    </p:spTree>
    <p:extLst>
      <p:ext uri="{BB962C8B-B14F-4D97-AF65-F5344CB8AC3E}">
        <p14:creationId xmlns:p14="http://schemas.microsoft.com/office/powerpoint/2010/main" val="834090311"/>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Purpose of Assessment</a:t>
            </a:r>
            <a:endParaRPr lang="en-US" dirty="0"/>
          </a:p>
        </p:txBody>
      </p:sp>
      <p:sp>
        <p:nvSpPr>
          <p:cNvPr id="5" name="Content Placeholder 4"/>
          <p:cNvSpPr>
            <a:spLocks noGrp="1"/>
          </p:cNvSpPr>
          <p:nvPr>
            <p:ph idx="1"/>
          </p:nvPr>
        </p:nvSpPr>
        <p:spPr/>
        <p:txBody>
          <a:bodyPr/>
          <a:lstStyle/>
          <a:p>
            <a:pPr>
              <a:spcBef>
                <a:spcPts val="600"/>
              </a:spcBef>
              <a:spcAft>
                <a:spcPts val="600"/>
              </a:spcAft>
            </a:pPr>
            <a:r>
              <a:rPr lang="en-US" dirty="0" smtClean="0"/>
              <a:t>To ensure Clinic and Field Operations procedures are in compliance with the CDPH Confidentiality and Security Policy</a:t>
            </a:r>
          </a:p>
          <a:p>
            <a:pPr>
              <a:spcBef>
                <a:spcPts val="600"/>
              </a:spcBef>
              <a:spcAft>
                <a:spcPts val="600"/>
              </a:spcAft>
            </a:pPr>
            <a:r>
              <a:rPr lang="en-US" dirty="0" smtClean="0"/>
              <a:t>To identify the following:</a:t>
            </a:r>
          </a:p>
          <a:p>
            <a:pPr lvl="1">
              <a:spcBef>
                <a:spcPts val="600"/>
              </a:spcBef>
              <a:spcAft>
                <a:spcPts val="600"/>
              </a:spcAft>
            </a:pPr>
            <a:r>
              <a:rPr lang="en-US" dirty="0" smtClean="0"/>
              <a:t>Strengths, weaknesses, and recommendations to ensure compliance</a:t>
            </a:r>
          </a:p>
          <a:p>
            <a:pPr lvl="1">
              <a:spcBef>
                <a:spcPts val="600"/>
              </a:spcBef>
              <a:spcAft>
                <a:spcPts val="600"/>
              </a:spcAft>
            </a:pPr>
            <a:r>
              <a:rPr lang="en-US" dirty="0" smtClean="0"/>
              <a:t>Training needs </a:t>
            </a:r>
          </a:p>
          <a:p>
            <a:pPr lvl="1">
              <a:spcBef>
                <a:spcPts val="600"/>
              </a:spcBef>
              <a:spcAft>
                <a:spcPts val="600"/>
              </a:spcAft>
            </a:pPr>
            <a:r>
              <a:rPr lang="en-US" dirty="0" smtClean="0">
                <a:ea typeface="ＭＳ Ｐゴシック" pitchFamily="34" charset="-128"/>
              </a:rPr>
              <a:t>Staff </a:t>
            </a:r>
            <a:r>
              <a:rPr lang="en-US" dirty="0">
                <a:ea typeface="ＭＳ Ｐゴシック" pitchFamily="34" charset="-128"/>
              </a:rPr>
              <a:t>who have access to </a:t>
            </a:r>
            <a:r>
              <a:rPr lang="en-US" dirty="0" smtClean="0">
                <a:ea typeface="ＭＳ Ｐゴシック" pitchFamily="34" charset="-128"/>
              </a:rPr>
              <a:t>confidential </a:t>
            </a:r>
            <a:r>
              <a:rPr lang="en-US" dirty="0">
                <a:ea typeface="ＭＳ Ｐゴシック" pitchFamily="34" charset="-128"/>
              </a:rPr>
              <a:t>information</a:t>
            </a:r>
          </a:p>
          <a:p>
            <a:pPr lvl="1">
              <a:spcBef>
                <a:spcPts val="600"/>
              </a:spcBef>
              <a:spcAft>
                <a:spcPts val="600"/>
              </a:spcAft>
            </a:pPr>
            <a:r>
              <a:rPr lang="en-US" dirty="0">
                <a:ea typeface="ＭＳ Ｐゴシック" pitchFamily="34" charset="-128"/>
              </a:rPr>
              <a:t>Systems/databases containing patient information</a:t>
            </a:r>
          </a:p>
          <a:p>
            <a:endParaRPr lang="en-US" dirty="0" smtClean="0"/>
          </a:p>
        </p:txBody>
      </p:sp>
    </p:spTree>
    <p:extLst>
      <p:ext uri="{BB962C8B-B14F-4D97-AF65-F5344CB8AC3E}">
        <p14:creationId xmlns:p14="http://schemas.microsoft.com/office/powerpoint/2010/main" val="1021826360"/>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Assessment Preparation</a:t>
            </a:r>
            <a:endParaRPr lang="en-US" dirty="0"/>
          </a:p>
        </p:txBody>
      </p:sp>
      <p:sp>
        <p:nvSpPr>
          <p:cNvPr id="5" name="Content Placeholder 4"/>
          <p:cNvSpPr>
            <a:spLocks noGrp="1"/>
          </p:cNvSpPr>
          <p:nvPr>
            <p:ph idx="1"/>
          </p:nvPr>
        </p:nvSpPr>
        <p:spPr>
          <a:xfrm>
            <a:off x="457200" y="1600201"/>
            <a:ext cx="8229600" cy="4191000"/>
          </a:xfrm>
        </p:spPr>
        <p:txBody>
          <a:bodyPr/>
          <a:lstStyle/>
          <a:p>
            <a:r>
              <a:rPr lang="en-US" dirty="0" smtClean="0"/>
              <a:t>Why me?</a:t>
            </a:r>
          </a:p>
          <a:p>
            <a:pPr lvl="1"/>
            <a:r>
              <a:rPr lang="en-US" dirty="0" smtClean="0"/>
              <a:t>Familiarity with the program, clinics,  staff, and staff roles and responsibilities</a:t>
            </a:r>
          </a:p>
          <a:p>
            <a:pPr lvl="1"/>
            <a:r>
              <a:rPr lang="en-US" dirty="0" smtClean="0"/>
              <a:t>Experience conducting clinic and field operations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1" y="3276600"/>
            <a:ext cx="2683736" cy="251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2796134"/>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Assessment Tool Development</a:t>
            </a:r>
            <a:endParaRPr lang="en-US" dirty="0"/>
          </a:p>
        </p:txBody>
      </p:sp>
      <p:sp>
        <p:nvSpPr>
          <p:cNvPr id="5" name="Content Placeholder 4"/>
          <p:cNvSpPr>
            <a:spLocks noGrp="1"/>
          </p:cNvSpPr>
          <p:nvPr>
            <p:ph idx="1"/>
          </p:nvPr>
        </p:nvSpPr>
        <p:spPr>
          <a:xfrm>
            <a:off x="457200" y="1600200"/>
            <a:ext cx="8229600" cy="4648199"/>
          </a:xfrm>
        </p:spPr>
        <p:txBody>
          <a:bodyPr/>
          <a:lstStyle/>
          <a:p>
            <a:pPr marL="0" indent="0" algn="ctr">
              <a:buNone/>
            </a:pPr>
            <a:r>
              <a:rPr lang="en-US" dirty="0" smtClean="0"/>
              <a:t>CDC’s Data Security and Confidentiality Guidelines for HIV, Viral Hepatitis, STD, and TB Surveillance Programs: </a:t>
            </a:r>
            <a:r>
              <a:rPr lang="en-US" sz="1600" dirty="0" smtClean="0"/>
              <a:t>Standards to Facilitate Sharing and Use of Surveillance Data for Public Health Action</a:t>
            </a:r>
          </a:p>
          <a:p>
            <a:endParaRPr lang="en-US" sz="1600" dirty="0"/>
          </a:p>
          <a:p>
            <a:pPr marL="0" indent="0">
              <a:buNone/>
            </a:pPr>
            <a:endParaRPr lang="en-US" sz="1600" dirty="0" smtClean="0"/>
          </a:p>
          <a:p>
            <a:pPr marL="0" indent="0" algn="ctr">
              <a:buNone/>
            </a:pPr>
            <a:r>
              <a:rPr lang="en-US" dirty="0" smtClean="0"/>
              <a:t>Chicago Department of Public Health, STI/HIV/AIDS Division, Confidentiality and Security Policy</a:t>
            </a:r>
          </a:p>
          <a:p>
            <a:pPr marL="0" indent="0">
              <a:buNone/>
            </a:pPr>
            <a:endParaRPr lang="en-US" dirty="0" smtClean="0"/>
          </a:p>
          <a:p>
            <a:pPr marL="0" indent="0">
              <a:buNone/>
            </a:pPr>
            <a:endParaRPr lang="en-US" sz="1000" dirty="0" smtClean="0"/>
          </a:p>
          <a:p>
            <a:pPr marL="0" indent="0" algn="ctr">
              <a:buNone/>
            </a:pPr>
            <a:r>
              <a:rPr lang="en-US" dirty="0" smtClean="0"/>
              <a:t>Security and Confidentiality Requirement Checklist</a:t>
            </a:r>
          </a:p>
          <a:p>
            <a:pPr marL="457200" lvl="1" indent="0" algn="ctr">
              <a:buNone/>
            </a:pPr>
            <a:endParaRPr lang="en-US" sz="1000" dirty="0"/>
          </a:p>
          <a:p>
            <a:pPr marL="457200" lvl="1" indent="0" algn="ctr">
              <a:buNone/>
            </a:pPr>
            <a:endParaRPr lang="en-US" sz="1000" dirty="0" smtClean="0"/>
          </a:p>
          <a:p>
            <a:pPr marL="457200" lvl="1" indent="0" algn="ctr">
              <a:buNone/>
            </a:pPr>
            <a:endParaRPr lang="en-US" sz="1000" dirty="0"/>
          </a:p>
          <a:p>
            <a:pPr marL="457200" lvl="1" indent="0" algn="ctr">
              <a:buNone/>
            </a:pPr>
            <a:r>
              <a:rPr lang="en-US" sz="2400" b="1" dirty="0" smtClean="0"/>
              <a:t>Security and Confidentiality Assessment Tool</a:t>
            </a:r>
          </a:p>
        </p:txBody>
      </p:sp>
      <p:sp>
        <p:nvSpPr>
          <p:cNvPr id="3" name="Down Arrow 2"/>
          <p:cNvSpPr/>
          <p:nvPr/>
        </p:nvSpPr>
        <p:spPr>
          <a:xfrm>
            <a:off x="4191000" y="3048000"/>
            <a:ext cx="242316"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Down Arrow 8"/>
          <p:cNvSpPr/>
          <p:nvPr/>
        </p:nvSpPr>
        <p:spPr>
          <a:xfrm>
            <a:off x="4204689" y="4419600"/>
            <a:ext cx="242316"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Down Arrow 9"/>
          <p:cNvSpPr/>
          <p:nvPr/>
        </p:nvSpPr>
        <p:spPr>
          <a:xfrm>
            <a:off x="4191000" y="5486400"/>
            <a:ext cx="242316"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1159617920"/>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Assessment Tool Development</a:t>
            </a:r>
            <a:endParaRPr lang="en-US" dirty="0"/>
          </a:p>
        </p:txBody>
      </p:sp>
      <p:sp>
        <p:nvSpPr>
          <p:cNvPr id="5" name="Content Placeholder 4"/>
          <p:cNvSpPr>
            <a:spLocks noGrp="1"/>
          </p:cNvSpPr>
          <p:nvPr>
            <p:ph idx="1"/>
          </p:nvPr>
        </p:nvSpPr>
        <p:spPr>
          <a:xfrm>
            <a:off x="457200" y="1828799"/>
            <a:ext cx="8229600" cy="3962401"/>
          </a:xfrm>
        </p:spPr>
        <p:txBody>
          <a:bodyPr/>
          <a:lstStyle/>
          <a:p>
            <a:r>
              <a:rPr lang="en-US" dirty="0" smtClean="0"/>
              <a:t>Tool tailored for staff roles and responsibilities</a:t>
            </a:r>
          </a:p>
          <a:p>
            <a:pPr lvl="1"/>
            <a:r>
              <a:rPr lang="en-US" dirty="0" smtClean="0"/>
              <a:t>Each question was assigned to one or more of the following</a:t>
            </a:r>
          </a:p>
          <a:p>
            <a:pPr lvl="2"/>
            <a:r>
              <a:rPr lang="en-US" dirty="0" smtClean="0">
                <a:solidFill>
                  <a:srgbClr val="1160FF"/>
                </a:solidFill>
              </a:rPr>
              <a:t>Clinic DIS</a:t>
            </a:r>
          </a:p>
          <a:p>
            <a:pPr lvl="2"/>
            <a:r>
              <a:rPr lang="en-US" dirty="0" smtClean="0">
                <a:solidFill>
                  <a:srgbClr val="FF0000"/>
                </a:solidFill>
              </a:rPr>
              <a:t>Surveillance Staff</a:t>
            </a:r>
          </a:p>
          <a:p>
            <a:pPr lvl="2"/>
            <a:r>
              <a:rPr lang="en-US" dirty="0" smtClean="0">
                <a:solidFill>
                  <a:schemeClr val="accent2">
                    <a:lumMod val="75000"/>
                  </a:schemeClr>
                </a:solidFill>
              </a:rPr>
              <a:t>Supervisors/Managers</a:t>
            </a:r>
          </a:p>
          <a:p>
            <a:pPr lvl="2"/>
            <a:r>
              <a:rPr lang="en-US" dirty="0" smtClean="0">
                <a:solidFill>
                  <a:srgbClr val="7030A0"/>
                </a:solidFill>
              </a:rPr>
              <a:t>Epidemiologists</a:t>
            </a:r>
          </a:p>
          <a:p>
            <a:pPr lvl="2"/>
            <a:r>
              <a:rPr lang="en-US" dirty="0" smtClean="0">
                <a:solidFill>
                  <a:srgbClr val="FF6600"/>
                </a:solidFill>
              </a:rPr>
              <a:t>All</a:t>
            </a:r>
          </a:p>
          <a:p>
            <a:pPr marL="914400" lvl="2" indent="0">
              <a:buNone/>
            </a:pPr>
            <a:endParaRPr lang="en-US" dirty="0" smtClean="0">
              <a:solidFill>
                <a:srgbClr val="FF6600"/>
              </a:solidFill>
            </a:endParaRPr>
          </a:p>
        </p:txBody>
      </p:sp>
    </p:spTree>
    <p:extLst>
      <p:ext uri="{BB962C8B-B14F-4D97-AF65-F5344CB8AC3E}">
        <p14:creationId xmlns:p14="http://schemas.microsoft.com/office/powerpoint/2010/main" val="3096231059"/>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17308" t="27991" r="18430" b="17521"/>
          <a:stretch/>
        </p:blipFill>
        <p:spPr bwMode="auto">
          <a:xfrm>
            <a:off x="685800" y="685800"/>
            <a:ext cx="7781926" cy="5334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0571912"/>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rotWithShape="1">
          <a:blip r:embed="rId2"/>
          <a:srcRect l="22641" t="18347" r="21335" b="5718"/>
          <a:stretch/>
        </p:blipFill>
        <p:spPr bwMode="auto">
          <a:xfrm>
            <a:off x="609600" y="609600"/>
            <a:ext cx="7924800" cy="5715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21558691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NCHHSTP Data Security and</a:t>
            </a:r>
            <a:br>
              <a:rPr lang="en-US" dirty="0" smtClean="0"/>
            </a:br>
            <a:r>
              <a:rPr lang="en-US" dirty="0" smtClean="0"/>
              <a:t> Confidentiality Guidelines</a:t>
            </a:r>
            <a:endParaRPr lang="en-US" dirty="0"/>
          </a:p>
        </p:txBody>
      </p:sp>
      <p:sp>
        <p:nvSpPr>
          <p:cNvPr id="3" name="Content Placeholder 2"/>
          <p:cNvSpPr>
            <a:spLocks noGrp="1"/>
          </p:cNvSpPr>
          <p:nvPr>
            <p:ph idx="1"/>
          </p:nvPr>
        </p:nvSpPr>
        <p:spPr>
          <a:xfrm>
            <a:off x="457200" y="1828800"/>
            <a:ext cx="8229600" cy="4191000"/>
          </a:xfrm>
        </p:spPr>
        <p:txBody>
          <a:bodyPr/>
          <a:lstStyle/>
          <a:p>
            <a:r>
              <a:rPr lang="en-US" dirty="0"/>
              <a:t>NCHHSTP Guidelines released in 2011</a:t>
            </a:r>
          </a:p>
          <a:p>
            <a:r>
              <a:rPr lang="en-US" dirty="0" smtClean="0"/>
              <a:t>Meant </a:t>
            </a:r>
            <a:r>
              <a:rPr lang="en-US" dirty="0"/>
              <a:t>to help all of us protect the public health data that are the foundation of the country’s response to these infections</a:t>
            </a:r>
          </a:p>
          <a:p>
            <a:r>
              <a:rPr lang="en-US" dirty="0"/>
              <a:t>Standard protections help maintain public trust in public health programs </a:t>
            </a:r>
          </a:p>
          <a:p>
            <a:r>
              <a:rPr lang="en-US" dirty="0" smtClean="0"/>
              <a:t>Foundation </a:t>
            </a:r>
            <a:r>
              <a:rPr lang="en-US" dirty="0"/>
              <a:t>for </a:t>
            </a:r>
            <a:r>
              <a:rPr lang="en-US" dirty="0" smtClean="0"/>
              <a:t>data sharing and better service </a:t>
            </a:r>
            <a:r>
              <a:rPr lang="en-US" dirty="0"/>
              <a:t>to </a:t>
            </a:r>
            <a:r>
              <a:rPr lang="en-US" dirty="0" smtClean="0"/>
              <a:t>patients </a:t>
            </a:r>
            <a:r>
              <a:rPr lang="en-US" dirty="0"/>
              <a:t>and </a:t>
            </a:r>
            <a:r>
              <a:rPr lang="en-US" dirty="0" smtClean="0"/>
              <a:t>stronger surveillance programs </a:t>
            </a:r>
            <a:endParaRPr lang="en-US" dirty="0"/>
          </a:p>
          <a:p>
            <a:r>
              <a:rPr lang="en-US" dirty="0" smtClean="0"/>
              <a:t>Allow data sharing with the confidence that the data will be protected from inadvertent release to unauthorized parties</a:t>
            </a:r>
          </a:p>
        </p:txBody>
      </p:sp>
    </p:spTree>
    <p:extLst>
      <p:ext uri="{BB962C8B-B14F-4D97-AF65-F5344CB8AC3E}">
        <p14:creationId xmlns:p14="http://schemas.microsoft.com/office/powerpoint/2010/main" val="4209708566"/>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a:srcRect l="20900" t="35529" r="21787" b="10940"/>
          <a:stretch/>
        </p:blipFill>
        <p:spPr bwMode="auto">
          <a:xfrm>
            <a:off x="1066800" y="1143000"/>
            <a:ext cx="7239000" cy="4724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143338749"/>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Tailored Tool</a:t>
            </a:r>
            <a:endParaRPr lang="en-US" dirty="0"/>
          </a:p>
        </p:txBody>
      </p:sp>
      <p:sp>
        <p:nvSpPr>
          <p:cNvPr id="5" name="Content Placeholder 4"/>
          <p:cNvSpPr>
            <a:spLocks noGrp="1"/>
          </p:cNvSpPr>
          <p:nvPr>
            <p:ph idx="1"/>
          </p:nvPr>
        </p:nvSpPr>
        <p:spPr/>
        <p:txBody>
          <a:bodyPr/>
          <a:lstStyle/>
          <a:p>
            <a:r>
              <a:rPr lang="en-US" dirty="0" smtClean="0"/>
              <a:t>Benefits </a:t>
            </a:r>
          </a:p>
          <a:p>
            <a:pPr lvl="1"/>
            <a:r>
              <a:rPr lang="en-US" dirty="0" smtClean="0"/>
              <a:t>Saves time when meeting with staff and collecting data</a:t>
            </a:r>
          </a:p>
          <a:p>
            <a:pPr lvl="1"/>
            <a:r>
              <a:rPr lang="en-US" dirty="0" smtClean="0"/>
              <a:t>Allows for a more focused discussion</a:t>
            </a:r>
          </a:p>
          <a:p>
            <a:pPr lvl="1"/>
            <a:r>
              <a:rPr lang="en-US" dirty="0" smtClean="0"/>
              <a:t>Individuals appreciative = more cooperative</a:t>
            </a:r>
          </a:p>
          <a:p>
            <a:r>
              <a:rPr lang="en-US" dirty="0" smtClean="0"/>
              <a:t>Challenges </a:t>
            </a:r>
          </a:p>
          <a:p>
            <a:pPr lvl="1"/>
            <a:r>
              <a:rPr lang="en-US" dirty="0" smtClean="0"/>
              <a:t>Development is time consuming on the front end</a:t>
            </a:r>
          </a:p>
          <a:p>
            <a:pPr lvl="1"/>
            <a:r>
              <a:rPr lang="en-US" dirty="0" smtClean="0"/>
              <a:t>Staff roles are not always clear cut</a:t>
            </a:r>
          </a:p>
          <a:p>
            <a:pPr lvl="2"/>
            <a:r>
              <a:rPr lang="en-US" dirty="0" smtClean="0"/>
              <a:t>Reviewer needs to listen closely to determine the need to address other areas</a:t>
            </a:r>
          </a:p>
        </p:txBody>
      </p:sp>
    </p:spTree>
    <p:extLst>
      <p:ext uri="{BB962C8B-B14F-4D97-AF65-F5344CB8AC3E}">
        <p14:creationId xmlns:p14="http://schemas.microsoft.com/office/powerpoint/2010/main" val="1150529172"/>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Conducting the Assessment</a:t>
            </a:r>
            <a:endParaRPr lang="en-US" dirty="0"/>
          </a:p>
        </p:txBody>
      </p:sp>
      <p:sp>
        <p:nvSpPr>
          <p:cNvPr id="5" name="Content Placeholder 4"/>
          <p:cNvSpPr>
            <a:spLocks noGrp="1"/>
          </p:cNvSpPr>
          <p:nvPr>
            <p:ph idx="1"/>
          </p:nvPr>
        </p:nvSpPr>
        <p:spPr/>
        <p:txBody>
          <a:bodyPr/>
          <a:lstStyle/>
          <a:p>
            <a:r>
              <a:rPr lang="en-US" dirty="0" smtClean="0"/>
              <a:t>Schedule site visits</a:t>
            </a:r>
          </a:p>
          <a:p>
            <a:pPr lvl="1"/>
            <a:r>
              <a:rPr lang="en-US" dirty="0" smtClean="0"/>
              <a:t>Observe practices and work environments to ensure compliance</a:t>
            </a:r>
            <a:endParaRPr lang="en-US" dirty="0"/>
          </a:p>
          <a:p>
            <a:r>
              <a:rPr lang="en-US" dirty="0" smtClean="0"/>
              <a:t>One-on-one interviews</a:t>
            </a:r>
          </a:p>
          <a:p>
            <a:pPr lvl="1"/>
            <a:r>
              <a:rPr lang="en-US" dirty="0" smtClean="0"/>
              <a:t>+ Open, non-threatening environment </a:t>
            </a:r>
          </a:p>
          <a:p>
            <a:pPr lvl="1"/>
            <a:r>
              <a:rPr lang="en-US" dirty="0" smtClean="0"/>
              <a:t>-- Lack of discussion</a:t>
            </a:r>
            <a:endParaRPr lang="en-US" dirty="0"/>
          </a:p>
          <a:p>
            <a:r>
              <a:rPr lang="en-US" dirty="0" smtClean="0"/>
              <a:t>Data entry and analysis</a:t>
            </a:r>
          </a:p>
          <a:p>
            <a:r>
              <a:rPr lang="en-US" dirty="0" smtClean="0"/>
              <a:t>Develop recommendations for improvement</a:t>
            </a:r>
          </a:p>
          <a:p>
            <a:r>
              <a:rPr lang="en-US" dirty="0" smtClean="0"/>
              <a:t>Document findings and recommendations</a:t>
            </a:r>
          </a:p>
          <a:p>
            <a:r>
              <a:rPr lang="en-US" dirty="0" smtClean="0"/>
              <a:t>Implement recommendations for improvement, including trainings</a:t>
            </a:r>
          </a:p>
          <a:p>
            <a:endParaRPr lang="en-US" dirty="0" smtClean="0"/>
          </a:p>
        </p:txBody>
      </p:sp>
    </p:spTree>
    <p:extLst>
      <p:ext uri="{BB962C8B-B14F-4D97-AF65-F5344CB8AC3E}">
        <p14:creationId xmlns:p14="http://schemas.microsoft.com/office/powerpoint/2010/main" val="2616059767"/>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Lessons Learned</a:t>
            </a:r>
            <a:endParaRPr lang="en-US" dirty="0"/>
          </a:p>
        </p:txBody>
      </p:sp>
      <p:sp>
        <p:nvSpPr>
          <p:cNvPr id="5" name="Content Placeholder 4"/>
          <p:cNvSpPr>
            <a:spLocks noGrp="1"/>
          </p:cNvSpPr>
          <p:nvPr>
            <p:ph idx="1"/>
          </p:nvPr>
        </p:nvSpPr>
        <p:spPr/>
        <p:txBody>
          <a:bodyPr/>
          <a:lstStyle/>
          <a:p>
            <a:r>
              <a:rPr lang="en-US" dirty="0" smtClean="0"/>
              <a:t>Staff were very enthusiastic and cooperative</a:t>
            </a:r>
          </a:p>
          <a:p>
            <a:r>
              <a:rPr lang="en-US" dirty="0" smtClean="0"/>
              <a:t>Staff recognized gaps in the existing protections and offered innovative recommendations for improvement </a:t>
            </a:r>
          </a:p>
          <a:p>
            <a:r>
              <a:rPr lang="en-US" dirty="0" smtClean="0"/>
              <a:t>Staff recognized that required changes were beneficial and did not entail significant changes to current practices</a:t>
            </a:r>
            <a:endParaRPr lang="en-US" dirty="0"/>
          </a:p>
          <a:p>
            <a:r>
              <a:rPr lang="en-US" dirty="0" smtClean="0"/>
              <a:t>Tailored approach results in greater cooperation</a:t>
            </a:r>
          </a:p>
          <a:p>
            <a:r>
              <a:rPr lang="en-US" dirty="0" smtClean="0"/>
              <a:t>Different facilities have different issues</a:t>
            </a:r>
          </a:p>
          <a:p>
            <a:pPr lvl="1"/>
            <a:r>
              <a:rPr lang="en-US" dirty="0" smtClean="0"/>
              <a:t>Importance of visiting all locations and speaking with staff at all levels</a:t>
            </a:r>
          </a:p>
        </p:txBody>
      </p:sp>
    </p:spTree>
    <p:extLst>
      <p:ext uri="{BB962C8B-B14F-4D97-AF65-F5344CB8AC3E}">
        <p14:creationId xmlns:p14="http://schemas.microsoft.com/office/powerpoint/2010/main" val="3243552749"/>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lstStyle/>
          <a:p>
            <a:r>
              <a:rPr lang="en-US" dirty="0" smtClean="0"/>
              <a:t>Have someone familiar with the program conduct the assessment</a:t>
            </a:r>
          </a:p>
          <a:p>
            <a:r>
              <a:rPr lang="en-US" dirty="0" smtClean="0"/>
              <a:t>Tailor the assessment tool to the various staff roles and responsibilities</a:t>
            </a:r>
          </a:p>
          <a:p>
            <a:r>
              <a:rPr lang="en-US" dirty="0" smtClean="0"/>
              <a:t>Schedule site visits in advance</a:t>
            </a:r>
          </a:p>
          <a:p>
            <a:r>
              <a:rPr lang="en-US" dirty="0" smtClean="0"/>
              <a:t>Speak with individuals one-on-one</a:t>
            </a:r>
          </a:p>
          <a:p>
            <a:r>
              <a:rPr lang="en-US" dirty="0" smtClean="0"/>
              <a:t>Conduct focus groups</a:t>
            </a:r>
          </a:p>
          <a:p>
            <a:r>
              <a:rPr lang="en-US" dirty="0" smtClean="0"/>
              <a:t>Follow the PHI</a:t>
            </a:r>
            <a:endParaRPr lang="en-US" dirty="0"/>
          </a:p>
        </p:txBody>
      </p:sp>
    </p:spTree>
    <p:extLst>
      <p:ext uri="{BB962C8B-B14F-4D97-AF65-F5344CB8AC3E}">
        <p14:creationId xmlns:p14="http://schemas.microsoft.com/office/powerpoint/2010/main" val="3303349547"/>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p:cNvSpPr>
            <a:spLocks noGrp="1"/>
          </p:cNvSpPr>
          <p:nvPr>
            <p:ph type="title" idx="4294967295"/>
          </p:nvPr>
        </p:nvSpPr>
        <p:spPr>
          <a:xfrm>
            <a:off x="457200" y="1752600"/>
            <a:ext cx="8229600" cy="411163"/>
          </a:xfrm>
          <a:prstGeom prst="rect">
            <a:avLst/>
          </a:prstGeom>
        </p:spPr>
        <p:txBody>
          <a:bodyPr/>
          <a:lstStyle/>
          <a:p>
            <a:pPr rtl="0" eaLnBrk="1" latinLnBrk="0" hangingPunct="1"/>
            <a:r>
              <a:rPr lang="en-US" sz="2800" b="1" kern="1200" baseline="0" dirty="0" smtClean="0">
                <a:solidFill>
                  <a:schemeClr val="bg2"/>
                </a:solidFill>
                <a:latin typeface="Myriad Web Pro"/>
                <a:ea typeface="+mn-ea"/>
                <a:cs typeface="+mn-cs"/>
              </a:rPr>
              <a:t>Questions?</a:t>
            </a:r>
            <a:br>
              <a:rPr lang="en-US" sz="2800" b="1" kern="1200" baseline="0" dirty="0" smtClean="0">
                <a:solidFill>
                  <a:schemeClr val="bg2"/>
                </a:solidFill>
                <a:latin typeface="Myriad Web Pro"/>
                <a:ea typeface="+mn-ea"/>
                <a:cs typeface="+mn-cs"/>
              </a:rPr>
            </a:br>
            <a:r>
              <a:rPr lang="en-US" sz="2800" b="1" dirty="0" smtClean="0">
                <a:solidFill>
                  <a:schemeClr val="bg2"/>
                </a:solidFill>
                <a:latin typeface="Myriad Web Pro"/>
                <a:ea typeface="+mn-ea"/>
                <a:cs typeface="+mn-cs"/>
              </a:rPr>
              <a:t/>
            </a:r>
            <a:br>
              <a:rPr lang="en-US" sz="2800" b="1" dirty="0" smtClean="0">
                <a:solidFill>
                  <a:schemeClr val="bg2"/>
                </a:solidFill>
                <a:latin typeface="Myriad Web Pro"/>
                <a:ea typeface="+mn-ea"/>
                <a:cs typeface="+mn-cs"/>
              </a:rPr>
            </a:br>
            <a:endParaRPr lang="en-US" dirty="0"/>
          </a:p>
        </p:txBody>
      </p:sp>
      <p:sp>
        <p:nvSpPr>
          <p:cNvPr id="9" name="Rectangle 8"/>
          <p:cNvSpPr/>
          <p:nvPr/>
        </p:nvSpPr>
        <p:spPr>
          <a:xfrm>
            <a:off x="1587346" y="4953000"/>
            <a:ext cx="5804053" cy="830997"/>
          </a:xfrm>
          <a:prstGeom prst="rect">
            <a:avLst/>
          </a:prstGeom>
        </p:spPr>
        <p:txBody>
          <a:bodyPr wrap="square">
            <a:spAutoFit/>
          </a:bodyPr>
          <a:lstStyle/>
          <a:p>
            <a:pPr algn="ctr"/>
            <a:r>
              <a:rPr lang="en-US" sz="1600" b="1" dirty="0">
                <a:solidFill>
                  <a:srgbClr val="0039A6"/>
                </a:solidFill>
              </a:rPr>
              <a:t>For additional information please contact:</a:t>
            </a:r>
          </a:p>
          <a:p>
            <a:pPr algn="ctr"/>
            <a:endParaRPr lang="en-US" sz="1600" b="1" dirty="0">
              <a:solidFill>
                <a:srgbClr val="0039A6"/>
              </a:solidFill>
            </a:endParaRPr>
          </a:p>
          <a:p>
            <a:pPr algn="ctr"/>
            <a:r>
              <a:rPr lang="en-US" sz="1600" dirty="0">
                <a:solidFill>
                  <a:srgbClr val="0039A6"/>
                </a:solidFill>
              </a:rPr>
              <a:t>Katie </a:t>
            </a:r>
            <a:r>
              <a:rPr lang="en-US" sz="1600" dirty="0" err="1">
                <a:solidFill>
                  <a:srgbClr val="0039A6"/>
                </a:solidFill>
              </a:rPr>
              <a:t>Endress</a:t>
            </a:r>
            <a:r>
              <a:rPr lang="en-US" sz="1600" dirty="0">
                <a:solidFill>
                  <a:srgbClr val="0039A6"/>
                </a:solidFill>
              </a:rPr>
              <a:t> at dxn6@cdc.gov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488894"/>
            <a:ext cx="2038350"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362407"/>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Webinar Agenda</a:t>
            </a:r>
            <a:br>
              <a:rPr lang="en-US" dirty="0" smtClean="0"/>
            </a:br>
            <a:endParaRPr lang="en-US" dirty="0">
              <a:solidFill>
                <a:srgbClr val="FF0000"/>
              </a:solidFill>
            </a:endParaRPr>
          </a:p>
        </p:txBody>
      </p:sp>
      <p:sp>
        <p:nvSpPr>
          <p:cNvPr id="3" name="Content Placeholder 2"/>
          <p:cNvSpPr>
            <a:spLocks noGrp="1"/>
          </p:cNvSpPr>
          <p:nvPr>
            <p:ph idx="1"/>
          </p:nvPr>
        </p:nvSpPr>
        <p:spPr>
          <a:xfrm>
            <a:off x="457200" y="1371600"/>
            <a:ext cx="8229600" cy="4525963"/>
          </a:xfrm>
        </p:spPr>
        <p:txBody>
          <a:bodyPr>
            <a:normAutofit fontScale="85000" lnSpcReduction="20000"/>
          </a:bodyPr>
          <a:lstStyle/>
          <a:p>
            <a:r>
              <a:rPr lang="en-US" sz="2800" dirty="0"/>
              <a:t>Moderator: Vincent Fears, Program Consultant/Project Officer, Division of TB Elimination</a:t>
            </a:r>
          </a:p>
          <a:p>
            <a:r>
              <a:rPr lang="en-US" sz="2800" dirty="0" smtClean="0">
                <a:latin typeface="+mj-lt"/>
              </a:rPr>
              <a:t>Introduction and Welcome: Nathalie Roberts, Senior Advisor </a:t>
            </a:r>
            <a:r>
              <a:rPr lang="en-US" sz="2800" dirty="0">
                <a:latin typeface="+mj-lt"/>
                <a:ea typeface="Calibri"/>
                <a:cs typeface="Times New Roman"/>
              </a:rPr>
              <a:t>Program Integration in the </a:t>
            </a:r>
            <a:r>
              <a:rPr lang="en-US" sz="2800" dirty="0" smtClean="0">
                <a:latin typeface="+mj-lt"/>
                <a:ea typeface="Calibri"/>
                <a:cs typeface="Times New Roman"/>
              </a:rPr>
              <a:t>NCHHSTP </a:t>
            </a:r>
            <a:r>
              <a:rPr lang="en-US" sz="2800" dirty="0">
                <a:latin typeface="+mj-lt"/>
                <a:ea typeface="Calibri"/>
                <a:cs typeface="Times New Roman"/>
              </a:rPr>
              <a:t>Office of the Director </a:t>
            </a:r>
            <a:r>
              <a:rPr lang="en-US" sz="2800" dirty="0" smtClean="0">
                <a:latin typeface="+mj-lt"/>
              </a:rPr>
              <a:t>(PCSI)</a:t>
            </a:r>
          </a:p>
          <a:p>
            <a:r>
              <a:rPr lang="en-US" sz="2800" dirty="0" smtClean="0"/>
              <a:t>Lead Presenter: Sam Costa, Deputy Branch Chief, QSDMB, DHAP NCHHSTP</a:t>
            </a:r>
          </a:p>
          <a:p>
            <a:r>
              <a:rPr lang="en-US" sz="2800" dirty="0" smtClean="0"/>
              <a:t>State Grantee: Bridget Anderson,</a:t>
            </a:r>
            <a:r>
              <a:rPr lang="en-US" sz="2800" b="1" dirty="0"/>
              <a:t> </a:t>
            </a:r>
            <a:r>
              <a:rPr lang="en-US" sz="2800" dirty="0"/>
              <a:t>Director of the Bureau of HIV/AIDS </a:t>
            </a:r>
            <a:r>
              <a:rPr lang="en-US" sz="2800" dirty="0" smtClean="0"/>
              <a:t>Epidemiology, New </a:t>
            </a:r>
            <a:r>
              <a:rPr lang="en-US" sz="2800" dirty="0"/>
              <a:t>York State Department of Health </a:t>
            </a:r>
            <a:endParaRPr lang="en-US" sz="2800" dirty="0" smtClean="0"/>
          </a:p>
          <a:p>
            <a:r>
              <a:rPr lang="en-US" sz="2800" dirty="0" smtClean="0"/>
              <a:t>City Grantee: Katherine </a:t>
            </a:r>
            <a:r>
              <a:rPr lang="en-US" sz="2800" dirty="0" err="1" smtClean="0"/>
              <a:t>Endress</a:t>
            </a:r>
            <a:r>
              <a:rPr lang="en-US" sz="2800" dirty="0" smtClean="0"/>
              <a:t>, Public Health Advisor, STI/HIV Division Chicago Department of Public Health </a:t>
            </a:r>
          </a:p>
          <a:p>
            <a:r>
              <a:rPr lang="en-US" sz="2800" dirty="0" smtClean="0">
                <a:solidFill>
                  <a:schemeClr val="accent6">
                    <a:lumMod val="50000"/>
                  </a:schemeClr>
                </a:solidFill>
              </a:rPr>
              <a:t>Questions and Discussion: presenters and participants</a:t>
            </a:r>
            <a:endParaRPr lang="en-US" sz="2800" dirty="0">
              <a:solidFill>
                <a:schemeClr val="accent6">
                  <a:lumMod val="50000"/>
                </a:schemeClr>
              </a:solidFill>
            </a:endParaRPr>
          </a:p>
        </p:txBody>
      </p:sp>
    </p:spTree>
    <p:extLst>
      <p:ext uri="{BB962C8B-B14F-4D97-AF65-F5344CB8AC3E}">
        <p14:creationId xmlns:p14="http://schemas.microsoft.com/office/powerpoint/2010/main" val="286436429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1467221"/>
            <a:ext cx="6134532" cy="4174748"/>
          </a:xfrm>
          <a:prstGeom prst="rect">
            <a:avLst/>
          </a:prstGeom>
        </p:spPr>
      </p:pic>
      <p:sp>
        <p:nvSpPr>
          <p:cNvPr id="4" name="Title 3"/>
          <p:cNvSpPr>
            <a:spLocks noGrp="1"/>
          </p:cNvSpPr>
          <p:nvPr>
            <p:ph type="title"/>
          </p:nvPr>
        </p:nvSpPr>
        <p:spPr>
          <a:xfrm>
            <a:off x="457200" y="609600"/>
            <a:ext cx="8229600" cy="808038"/>
          </a:xfrm>
        </p:spPr>
        <p:txBody>
          <a:bodyPr>
            <a:normAutofit/>
          </a:bodyPr>
          <a:lstStyle/>
          <a:p>
            <a:r>
              <a:rPr lang="en-US" b="1" dirty="0" smtClean="0"/>
              <a:t>To Ask a Question</a:t>
            </a:r>
            <a:endParaRPr lang="en-US" b="1" dirty="0"/>
          </a:p>
        </p:txBody>
      </p:sp>
      <p:sp>
        <p:nvSpPr>
          <p:cNvPr id="5" name="Content Placeholder 4"/>
          <p:cNvSpPr>
            <a:spLocks noGrp="1"/>
          </p:cNvSpPr>
          <p:nvPr>
            <p:ph sz="half" idx="1"/>
          </p:nvPr>
        </p:nvSpPr>
        <p:spPr>
          <a:xfrm>
            <a:off x="381000" y="1447800"/>
            <a:ext cx="2514600" cy="4678363"/>
          </a:xfrm>
        </p:spPr>
        <p:txBody>
          <a:bodyPr>
            <a:noAutofit/>
          </a:bodyPr>
          <a:lstStyle/>
          <a:p>
            <a:r>
              <a:rPr lang="en-US" sz="1800" dirty="0" smtClean="0"/>
              <a:t>Click on the blue question mark tab on the top right panel of your screen</a:t>
            </a:r>
          </a:p>
          <a:p>
            <a:r>
              <a:rPr lang="en-US" sz="1800" dirty="0" smtClean="0"/>
              <a:t>This will open the Q&amp;A box on the bottom right panel on your screen</a:t>
            </a:r>
          </a:p>
          <a:p>
            <a:r>
              <a:rPr lang="en-US" sz="1800" dirty="0" smtClean="0"/>
              <a:t>Type a question</a:t>
            </a:r>
          </a:p>
          <a:p>
            <a:r>
              <a:rPr lang="en-US" sz="1800" dirty="0" smtClean="0"/>
              <a:t>Send it to </a:t>
            </a:r>
            <a:r>
              <a:rPr lang="en-US" sz="1800" b="1" dirty="0" smtClean="0"/>
              <a:t>All Panelists</a:t>
            </a:r>
          </a:p>
          <a:p>
            <a:r>
              <a:rPr lang="en-US" sz="1800" dirty="0" smtClean="0"/>
              <a:t>Questions will be answered during the Q&amp;A period</a:t>
            </a:r>
            <a:endParaRPr lang="en-US" sz="1800" dirty="0"/>
          </a:p>
        </p:txBody>
      </p:sp>
      <p:sp>
        <p:nvSpPr>
          <p:cNvPr id="8" name="Rectangle 7"/>
          <p:cNvSpPr/>
          <p:nvPr/>
        </p:nvSpPr>
        <p:spPr>
          <a:xfrm>
            <a:off x="7201332" y="4270369"/>
            <a:ext cx="1828800" cy="13716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7221530" y="5161287"/>
            <a:ext cx="1828800" cy="4572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3" name="Rectangle 2"/>
          <p:cNvSpPr/>
          <p:nvPr/>
        </p:nvSpPr>
        <p:spPr>
          <a:xfrm>
            <a:off x="8229600" y="1600200"/>
            <a:ext cx="381000" cy="1524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8762"/>
          <a:stretch/>
        </p:blipFill>
        <p:spPr>
          <a:xfrm>
            <a:off x="8170060" y="1470893"/>
            <a:ext cx="500079" cy="401508"/>
          </a:xfrm>
          <a:prstGeom prst="rect">
            <a:avLst/>
          </a:prstGeom>
        </p:spPr>
      </p:pic>
    </p:spTree>
    <p:extLst>
      <p:ext uri="{BB962C8B-B14F-4D97-AF65-F5344CB8AC3E}">
        <p14:creationId xmlns:p14="http://schemas.microsoft.com/office/powerpoint/2010/main" val="277556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fade">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fade">
                                      <p:cBhvr>
                                        <p:cTn id="42" dur="500"/>
                                        <p:tgtEl>
                                          <p:spTgt spid="5">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animEffect transition="in" filter="fade">
                                      <p:cBhvr>
                                        <p:cTn id="4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3"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3200" b="1" dirty="0"/>
              <a:t>Thank you for your participation!</a:t>
            </a:r>
          </a:p>
        </p:txBody>
      </p:sp>
      <p:sp>
        <p:nvSpPr>
          <p:cNvPr id="7" name="Subtitle 6"/>
          <p:cNvSpPr>
            <a:spLocks noGrp="1"/>
          </p:cNvSpPr>
          <p:nvPr>
            <p:ph idx="1"/>
          </p:nvPr>
        </p:nvSpPr>
        <p:spPr>
          <a:xfrm>
            <a:off x="457200" y="1295400"/>
            <a:ext cx="8229600" cy="4525963"/>
          </a:xfrm>
        </p:spPr>
        <p:txBody>
          <a:bodyPr>
            <a:noAutofit/>
          </a:bodyPr>
          <a:lstStyle/>
          <a:p>
            <a:r>
              <a:rPr lang="en-US" sz="2400" b="1" dirty="0">
                <a:latin typeface="+mj-lt"/>
              </a:rPr>
              <a:t>Please </a:t>
            </a:r>
            <a:r>
              <a:rPr lang="en-US" sz="2400" b="1" dirty="0" smtClean="0">
                <a:latin typeface="+mj-lt"/>
              </a:rPr>
              <a:t>complete the </a:t>
            </a:r>
            <a:r>
              <a:rPr lang="en-US" sz="2400" b="1" dirty="0">
                <a:latin typeface="+mj-lt"/>
              </a:rPr>
              <a:t>evaluation: </a:t>
            </a:r>
          </a:p>
          <a:p>
            <a:pPr marL="457200" lvl="1" indent="0">
              <a:buNone/>
            </a:pPr>
            <a:r>
              <a:rPr lang="en-US" sz="2400" b="1" dirty="0">
                <a:latin typeface="+mj-lt"/>
                <a:hlinkClick r:id="rId3"/>
              </a:rPr>
              <a:t>https://</a:t>
            </a:r>
            <a:r>
              <a:rPr lang="en-US" sz="2400" b="1" dirty="0" smtClean="0">
                <a:latin typeface="+mj-lt"/>
                <a:hlinkClick r:id="rId3"/>
              </a:rPr>
              <a:t>www.research.net/s/SCwebinar1</a:t>
            </a:r>
            <a:endParaRPr lang="en-US" sz="2400" b="1" dirty="0">
              <a:solidFill>
                <a:schemeClr val="accent5">
                  <a:lumMod val="90000"/>
                  <a:lumOff val="10000"/>
                </a:schemeClr>
              </a:solidFill>
              <a:latin typeface="+mj-lt"/>
            </a:endParaRPr>
          </a:p>
          <a:p>
            <a:r>
              <a:rPr lang="en-US" sz="2400" b="1" dirty="0" smtClean="0">
                <a:latin typeface="+mj-lt"/>
              </a:rPr>
              <a:t>The webinar </a:t>
            </a:r>
            <a:r>
              <a:rPr lang="en-US" sz="2400" b="1" dirty="0">
                <a:latin typeface="+mj-lt"/>
              </a:rPr>
              <a:t>recording </a:t>
            </a:r>
            <a:r>
              <a:rPr lang="en-US" sz="2400" b="1" dirty="0" smtClean="0">
                <a:latin typeface="+mj-lt"/>
              </a:rPr>
              <a:t>and the slides </a:t>
            </a:r>
            <a:r>
              <a:rPr lang="en-US" sz="2400" b="1" dirty="0">
                <a:latin typeface="+mj-lt"/>
              </a:rPr>
              <a:t>will be available on the CSTE </a:t>
            </a:r>
            <a:r>
              <a:rPr lang="en-US" sz="2400" b="1" dirty="0" smtClean="0">
                <a:latin typeface="+mj-lt"/>
              </a:rPr>
              <a:t>website’s webinar library: </a:t>
            </a:r>
            <a:r>
              <a:rPr lang="en-US" sz="2400" b="1" dirty="0" smtClean="0">
                <a:latin typeface="+mj-lt"/>
                <a:hlinkClick r:id="rId4"/>
              </a:rPr>
              <a:t>http</a:t>
            </a:r>
            <a:r>
              <a:rPr lang="en-US" sz="2400" b="1" dirty="0">
                <a:latin typeface="+mj-lt"/>
                <a:hlinkClick r:id="rId4"/>
              </a:rPr>
              <a:t>://www.cste.org/?</a:t>
            </a:r>
            <a:r>
              <a:rPr lang="en-US" sz="2400" b="1" dirty="0" smtClean="0">
                <a:latin typeface="+mj-lt"/>
                <a:hlinkClick r:id="rId4"/>
              </a:rPr>
              <a:t>page=WebinarLibrary</a:t>
            </a:r>
            <a:endParaRPr lang="en-US" sz="2400" b="1" dirty="0">
              <a:latin typeface="+mj-lt"/>
            </a:endParaRPr>
          </a:p>
          <a:p>
            <a:r>
              <a:rPr lang="en-US" sz="2400" b="1" dirty="0">
                <a:latin typeface="+mj-lt"/>
              </a:rPr>
              <a:t>Upcoming </a:t>
            </a:r>
            <a:r>
              <a:rPr lang="en-US" sz="2400" b="1" dirty="0" smtClean="0">
                <a:latin typeface="+mj-lt"/>
              </a:rPr>
              <a:t>webinars in the series:</a:t>
            </a:r>
            <a:endParaRPr lang="en-US" sz="2400" b="1" dirty="0">
              <a:latin typeface="+mj-lt"/>
            </a:endParaRPr>
          </a:p>
          <a:p>
            <a:pPr marL="800100" lvl="1"/>
            <a:r>
              <a:rPr lang="en-US" sz="2400" b="1" dirty="0">
                <a:latin typeface="+mj-lt"/>
              </a:rPr>
              <a:t>May </a:t>
            </a:r>
            <a:r>
              <a:rPr lang="en-US" sz="2400" b="1" dirty="0" smtClean="0">
                <a:latin typeface="+mj-lt"/>
              </a:rPr>
              <a:t>7, </a:t>
            </a:r>
            <a:r>
              <a:rPr lang="en-US" sz="2400" b="1" dirty="0">
                <a:latin typeface="+mj-lt"/>
              </a:rPr>
              <a:t>12:30 – 1:45 pm ET: Developing Policies &amp; Procedures; Conducting Periodic Assessments</a:t>
            </a:r>
          </a:p>
          <a:p>
            <a:pPr marL="800100" lvl="1"/>
            <a:r>
              <a:rPr lang="en-US" sz="2400" b="1" dirty="0">
                <a:latin typeface="+mj-lt"/>
              </a:rPr>
              <a:t> June </a:t>
            </a:r>
            <a:r>
              <a:rPr lang="en-US" sz="2400" b="1" dirty="0" smtClean="0">
                <a:latin typeface="+mj-lt"/>
              </a:rPr>
              <a:t>6, </a:t>
            </a:r>
            <a:r>
              <a:rPr lang="en-US" sz="2400" b="1" dirty="0">
                <a:latin typeface="+mj-lt"/>
              </a:rPr>
              <a:t>2:00 – 3:15 pm ET: Ensuring a Secure Physical &amp; Electronic Environment; Annual Training/Certification</a:t>
            </a:r>
          </a:p>
        </p:txBody>
      </p:sp>
    </p:spTree>
    <p:extLst>
      <p:ext uri="{BB962C8B-B14F-4D97-AF65-F5344CB8AC3E}">
        <p14:creationId xmlns:p14="http://schemas.microsoft.com/office/powerpoint/2010/main" val="3425453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535"/>
            <a:ext cx="8229600" cy="868362"/>
          </a:xfrm>
        </p:spPr>
        <p:txBody>
          <a:bodyPr/>
          <a:lstStyle/>
          <a:p>
            <a:r>
              <a:rPr lang="en-US" dirty="0" smtClean="0"/>
              <a:t>First of Five Monthly Webinars in 2013</a:t>
            </a:r>
            <a:endParaRPr lang="en-US" dirty="0"/>
          </a:p>
        </p:txBody>
      </p:sp>
      <p:sp>
        <p:nvSpPr>
          <p:cNvPr id="3" name="Content Placeholder 2"/>
          <p:cNvSpPr>
            <a:spLocks noGrp="1"/>
          </p:cNvSpPr>
          <p:nvPr>
            <p:ph idx="1"/>
          </p:nvPr>
        </p:nvSpPr>
        <p:spPr>
          <a:xfrm>
            <a:off x="533400" y="1066800"/>
            <a:ext cx="8229600" cy="4953000"/>
          </a:xfrm>
        </p:spPr>
        <p:txBody>
          <a:bodyPr/>
          <a:lstStyle/>
          <a:p>
            <a:r>
              <a:rPr lang="en-US" sz="2600" dirty="0" smtClean="0"/>
              <a:t>Intended to provide practical, hands-on tips, templates and dialogue</a:t>
            </a:r>
          </a:p>
          <a:p>
            <a:r>
              <a:rPr lang="en-US" sz="2600" dirty="0" smtClean="0"/>
              <a:t>Covered areas</a:t>
            </a:r>
            <a:r>
              <a:rPr lang="en-US" sz="2600" dirty="0"/>
              <a:t> </a:t>
            </a:r>
            <a:r>
              <a:rPr lang="en-US" sz="2600" dirty="0" smtClean="0"/>
              <a:t>- any program where PII is collected and/or maintained. Includes:</a:t>
            </a:r>
          </a:p>
          <a:p>
            <a:pPr lvl="1"/>
            <a:r>
              <a:rPr lang="en-US" sz="2400" dirty="0" smtClean="0"/>
              <a:t>HIV</a:t>
            </a:r>
            <a:r>
              <a:rPr lang="en-US" sz="2000" dirty="0" smtClean="0"/>
              <a:t> </a:t>
            </a:r>
            <a:r>
              <a:rPr lang="en-US" sz="2800" dirty="0" smtClean="0"/>
              <a:t>surveillance</a:t>
            </a:r>
            <a:endParaRPr lang="en-US" sz="2000" dirty="0" smtClean="0"/>
          </a:p>
          <a:p>
            <a:pPr lvl="1"/>
            <a:r>
              <a:rPr lang="en-US" sz="2400" dirty="0" smtClean="0"/>
              <a:t>HIV prevention- Partner Services and Prevention with Positives programs</a:t>
            </a:r>
          </a:p>
          <a:p>
            <a:pPr lvl="1"/>
            <a:r>
              <a:rPr lang="en-US" sz="2400" dirty="0" smtClean="0"/>
              <a:t>STD surveillance and program</a:t>
            </a:r>
          </a:p>
          <a:p>
            <a:pPr lvl="1"/>
            <a:r>
              <a:rPr lang="en-US" sz="2400" dirty="0" smtClean="0"/>
              <a:t>Tuberculosis surveillance and case management</a:t>
            </a:r>
          </a:p>
          <a:p>
            <a:pPr lvl="1"/>
            <a:r>
              <a:rPr lang="en-US" sz="2400" dirty="0" smtClean="0"/>
              <a:t>Viral Hepatitis surveillance and case management</a:t>
            </a:r>
            <a:endParaRPr lang="en-US" sz="2400" dirty="0"/>
          </a:p>
        </p:txBody>
      </p:sp>
    </p:spTree>
    <p:extLst>
      <p:ext uri="{BB962C8B-B14F-4D97-AF65-F5344CB8AC3E}">
        <p14:creationId xmlns:p14="http://schemas.microsoft.com/office/powerpoint/2010/main" val="11583197"/>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Intended to Foster Collaboration Between Programs</a:t>
            </a:r>
            <a:endParaRPr lang="en-US" dirty="0"/>
          </a:p>
        </p:txBody>
      </p:sp>
      <p:sp>
        <p:nvSpPr>
          <p:cNvPr id="3" name="Content Placeholder 2"/>
          <p:cNvSpPr>
            <a:spLocks noGrp="1"/>
          </p:cNvSpPr>
          <p:nvPr>
            <p:ph idx="1"/>
          </p:nvPr>
        </p:nvSpPr>
        <p:spPr>
          <a:xfrm>
            <a:off x="533400" y="1828800"/>
            <a:ext cx="8229600" cy="4191000"/>
          </a:xfrm>
        </p:spPr>
        <p:txBody>
          <a:bodyPr/>
          <a:lstStyle/>
          <a:p>
            <a:r>
              <a:rPr lang="en-US" dirty="0" smtClean="0"/>
              <a:t>Whether your health department structure is integrated, </a:t>
            </a:r>
            <a:r>
              <a:rPr lang="en-US" dirty="0" err="1" smtClean="0"/>
              <a:t>siloed</a:t>
            </a:r>
            <a:r>
              <a:rPr lang="en-US" dirty="0" smtClean="0"/>
              <a:t> or somewhere in between if you receive NCHHSTP funding, these Guidelines apply to you</a:t>
            </a:r>
          </a:p>
          <a:p>
            <a:r>
              <a:rPr lang="en-US" dirty="0" smtClean="0"/>
              <a:t>We encourage you to view these five webinars together across programs </a:t>
            </a:r>
          </a:p>
          <a:p>
            <a:r>
              <a:rPr lang="en-US" dirty="0" smtClean="0"/>
              <a:t>Use this webinars as an opportunity to strengthen collaboration across programs and begin or continue the internal dialog needed for implementation</a:t>
            </a:r>
          </a:p>
          <a:p>
            <a:pPr marL="0" indent="0">
              <a:buNone/>
            </a:pPr>
            <a:endParaRPr lang="en-US" dirty="0"/>
          </a:p>
        </p:txBody>
      </p:sp>
    </p:spTree>
    <p:extLst>
      <p:ext uri="{BB962C8B-B14F-4D97-AF65-F5344CB8AC3E}">
        <p14:creationId xmlns:p14="http://schemas.microsoft.com/office/powerpoint/2010/main" val="118255669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New CSTE Template">
  <a:themeElements>
    <a:clrScheme name="CSTE">
      <a:dk1>
        <a:sysClr val="windowText" lastClr="000000"/>
      </a:dk1>
      <a:lt1>
        <a:sysClr val="window" lastClr="FFFFFF"/>
      </a:lt1>
      <a:dk2>
        <a:srgbClr val="1F497D"/>
      </a:dk2>
      <a:lt2>
        <a:srgbClr val="EEECE1"/>
      </a:lt2>
      <a:accent1>
        <a:srgbClr val="234B85"/>
      </a:accent1>
      <a:accent2>
        <a:srgbClr val="E6E9EA"/>
      </a:accent2>
      <a:accent3>
        <a:srgbClr val="B2BFD2"/>
      </a:accent3>
      <a:accent4>
        <a:srgbClr val="CC7500"/>
      </a:accent4>
      <a:accent5>
        <a:srgbClr val="00183E"/>
      </a:accent5>
      <a:accent6>
        <a:srgbClr val="DDE7F3"/>
      </a:accent6>
      <a:hlink>
        <a:srgbClr val="0000FF"/>
      </a:hlink>
      <a:folHlink>
        <a:srgbClr val="800080"/>
      </a:folHlink>
    </a:clrScheme>
    <a:fontScheme name="CS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SlideTemplateS&amp;C">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_SlideTemplateSC">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lideTemplateSC">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6322</Words>
  <Application>Microsoft Office PowerPoint</Application>
  <PresentationFormat>On-screen Show (4:3)</PresentationFormat>
  <Paragraphs>637</Paragraphs>
  <Slides>78</Slides>
  <Notes>56</Notes>
  <HiddenSlides>0</HiddenSlides>
  <MMClips>0</MMClips>
  <ScaleCrop>false</ScaleCrop>
  <HeadingPairs>
    <vt:vector size="4" baseType="variant">
      <vt:variant>
        <vt:lpstr>Theme</vt:lpstr>
      </vt:variant>
      <vt:variant>
        <vt:i4>13</vt:i4>
      </vt:variant>
      <vt:variant>
        <vt:lpstr>Slide Titles</vt:lpstr>
      </vt:variant>
      <vt:variant>
        <vt:i4>78</vt:i4>
      </vt:variant>
    </vt:vector>
  </HeadingPairs>
  <TitlesOfParts>
    <vt:vector size="91" baseType="lpstr">
      <vt:lpstr>New CSTE Template</vt:lpstr>
      <vt:lpstr>NCHHSTP_PPT_light(</vt:lpstr>
      <vt:lpstr>1_NCHHSTP_PPT_light(</vt:lpstr>
      <vt:lpstr>SlideTemplateSC</vt:lpstr>
      <vt:lpstr>2_NCHHSTP_PPT_light(</vt:lpstr>
      <vt:lpstr>3_NCHHSTP_PPT_light(</vt:lpstr>
      <vt:lpstr>4_NCHHSTP_PPT_light(</vt:lpstr>
      <vt:lpstr>5_NCHHSTP_PPT_light(</vt:lpstr>
      <vt:lpstr>6_NCHHSTP_PPT_light(</vt:lpstr>
      <vt:lpstr>7_NCHHSTP_PPT_light(</vt:lpstr>
      <vt:lpstr>SlideTemplateS&amp;C</vt:lpstr>
      <vt:lpstr>1_SlideTemplateSC</vt:lpstr>
      <vt:lpstr>Office Theme</vt:lpstr>
      <vt:lpstr>The First Step: Conducting an Initial Assessment  CSTE webinar series  Implementing the Integrated Data Security and Confidentiality Guidelines for HIV, Viral Hepatitis, Sexually Transmitted Disease, and Tuberculosis Programs</vt:lpstr>
      <vt:lpstr>Webinar Agenda </vt:lpstr>
      <vt:lpstr>Webinar Housekeeping</vt:lpstr>
      <vt:lpstr>To Ask a Question</vt:lpstr>
      <vt:lpstr>Webinar Agenda </vt:lpstr>
      <vt:lpstr>Integrated Data Security and Confidentiality Guidelines   The First Step: Conducting an Initial Assessment  Introduction and Welcome  </vt:lpstr>
      <vt:lpstr>NCHHSTP Data Security and  Confidentiality Guidelines</vt:lpstr>
      <vt:lpstr>First of Five Monthly Webinars in 2013</vt:lpstr>
      <vt:lpstr>Intended to Foster Collaboration Between Programs</vt:lpstr>
      <vt:lpstr>Future Webinar Topics</vt:lpstr>
      <vt:lpstr>PowerPoint Presentation</vt:lpstr>
      <vt:lpstr>Webinar Agenda </vt:lpstr>
      <vt:lpstr>Integrated Data Security and Confidentiality Guidelines  The First Step: Conducting an Initial Assessment </vt:lpstr>
      <vt:lpstr>Integrated Guidelines- Why? What is the reason for adopting so widely? </vt:lpstr>
      <vt:lpstr>Integrated Guidelines- Why? Which programs do they apply to? </vt:lpstr>
      <vt:lpstr>Do the Guidelines Apply to Anyone Else?</vt:lpstr>
      <vt:lpstr>Overall Purpose for Conducting an Initial Assessment</vt:lpstr>
      <vt:lpstr>Specific Purpose for Conducting an Initial Assessment</vt:lpstr>
      <vt:lpstr>Approaches to Areas of Potential Conflict Between Practice and Guidelines</vt:lpstr>
      <vt:lpstr>What is Personally Identifiable Information (PII)?</vt:lpstr>
      <vt:lpstr>Example of Potential Conflict and Solutions - Faxing</vt:lpstr>
      <vt:lpstr>Examples of potential conflict and solutions -$$$</vt:lpstr>
      <vt:lpstr>Conducting an Initial Assessment- Step by Step</vt:lpstr>
      <vt:lpstr>PowerPoint Presentation</vt:lpstr>
      <vt:lpstr>PowerPoint Presentation</vt:lpstr>
      <vt:lpstr>Same Policy, Same Access?</vt:lpstr>
      <vt:lpstr>Role-based Access</vt:lpstr>
      <vt:lpstr>Role-based Access, cont.</vt:lpstr>
      <vt:lpstr>Role-based Access, cont.</vt:lpstr>
      <vt:lpstr>Is Access to PII Needed?</vt:lpstr>
      <vt:lpstr>Yes, but…….</vt:lpstr>
      <vt:lpstr>Suggested Approach </vt:lpstr>
      <vt:lpstr>Specifics of Physical Access to PII</vt:lpstr>
      <vt:lpstr>How Does Mail Arrive? </vt:lpstr>
      <vt:lpstr>How Are Files with PII Worked with and Maintained?</vt:lpstr>
      <vt:lpstr>How Are Phones Handled?</vt:lpstr>
      <vt:lpstr>Moving from Physical Access to Electronic Access  </vt:lpstr>
      <vt:lpstr>Follow the Info</vt:lpstr>
      <vt:lpstr>Email?</vt:lpstr>
      <vt:lpstr>The Alphabet Soup of Electronic Security</vt:lpstr>
      <vt:lpstr>Example of a Common Issue</vt:lpstr>
      <vt:lpstr>Example of a Common Issue</vt:lpstr>
      <vt:lpstr>Templates for Conducting an Initial Assessment [1]</vt:lpstr>
      <vt:lpstr>Templates for Conducting an Initial Assessment [2]</vt:lpstr>
      <vt:lpstr>What Templates Would Help You?</vt:lpstr>
      <vt:lpstr>Template Timeline</vt:lpstr>
      <vt:lpstr>Resources (including links to CSTE site)  available on the PCSI website: http://www.cdc.gov/nchhstp/programintegration/  Post questions to pcsi@cdc.gov       scosta@cdc.gov </vt:lpstr>
      <vt:lpstr>Webinar Agenda </vt:lpstr>
      <vt:lpstr>Conducting a Security and Confidentiality Assessment: The New York State Experience</vt:lpstr>
      <vt:lpstr>Introduction</vt:lpstr>
      <vt:lpstr>Introduction</vt:lpstr>
      <vt:lpstr>Cross-Program Security and Confidentiality Assessment</vt:lpstr>
      <vt:lpstr>Cross-Program Security and Confidentiality Assessment</vt:lpstr>
      <vt:lpstr>Time Frame and Process of Assessment</vt:lpstr>
      <vt:lpstr>Results of Assessment (1)</vt:lpstr>
      <vt:lpstr>Results of Assessment (2)</vt:lpstr>
      <vt:lpstr>Results of Assessment (3)</vt:lpstr>
      <vt:lpstr>Lessons Learned:</vt:lpstr>
      <vt:lpstr>Successful Strategies:</vt:lpstr>
      <vt:lpstr>Bridget J. Anderson, PhD bja03@health.state.ny.us 518-474-4284</vt:lpstr>
      <vt:lpstr>Webinar Agenda </vt:lpstr>
      <vt:lpstr>Conducting a Security and Confidentiality Assessment of an STI/HIV Program: The Chicago Experience </vt:lpstr>
      <vt:lpstr>Overview of CDPH STI/HIV Program</vt:lpstr>
      <vt:lpstr>Purpose of Assessment</vt:lpstr>
      <vt:lpstr>Assessment Preparation</vt:lpstr>
      <vt:lpstr>Assessment Tool Development</vt:lpstr>
      <vt:lpstr>Assessment Tool Development</vt:lpstr>
      <vt:lpstr>PowerPoint Presentation</vt:lpstr>
      <vt:lpstr>PowerPoint Presentation</vt:lpstr>
      <vt:lpstr>PowerPoint Presentation</vt:lpstr>
      <vt:lpstr>Tailored Tool</vt:lpstr>
      <vt:lpstr>Conducting the Assessment</vt:lpstr>
      <vt:lpstr>Lessons Learned</vt:lpstr>
      <vt:lpstr>Recommendations</vt:lpstr>
      <vt:lpstr>Questions?  </vt:lpstr>
      <vt:lpstr>Webinar Agenda </vt:lpstr>
      <vt:lpstr>To Ask a Question</vt:lpstr>
      <vt:lpstr>Thank you for your participation!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Integrated Data Security and Confidentiality Guidelines for HIV, Viral Hepatitis, Sexually Transmitted Disease, and Tuberculosis Programs  The First Step: Conducting an Initial Assessment</dc:title>
  <dc:creator>Dhara Patel</dc:creator>
  <cp:lastModifiedBy>Dhara Patel</cp:lastModifiedBy>
  <cp:revision>11</cp:revision>
  <dcterms:created xsi:type="dcterms:W3CDTF">2013-04-18T13:07:59Z</dcterms:created>
  <dcterms:modified xsi:type="dcterms:W3CDTF">2013-04-18T16:16:45Z</dcterms:modified>
</cp:coreProperties>
</file>